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diagrams/data10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1" r:id="rId3"/>
    <p:sldId id="257" r:id="rId4"/>
    <p:sldId id="291" r:id="rId5"/>
    <p:sldId id="297" r:id="rId6"/>
    <p:sldId id="262" r:id="rId7"/>
    <p:sldId id="260" r:id="rId8"/>
    <p:sldId id="259" r:id="rId9"/>
    <p:sldId id="295" r:id="rId10"/>
    <p:sldId id="287" r:id="rId11"/>
    <p:sldId id="298" r:id="rId12"/>
    <p:sldId id="299" r:id="rId13"/>
    <p:sldId id="288" r:id="rId14"/>
    <p:sldId id="266" r:id="rId15"/>
    <p:sldId id="269" r:id="rId16"/>
    <p:sldId id="279" r:id="rId17"/>
    <p:sldId id="271" r:id="rId18"/>
    <p:sldId id="278" r:id="rId19"/>
    <p:sldId id="280" r:id="rId20"/>
    <p:sldId id="281" r:id="rId21"/>
    <p:sldId id="282" r:id="rId22"/>
    <p:sldId id="276" r:id="rId23"/>
    <p:sldId id="275" r:id="rId24"/>
    <p:sldId id="283" r:id="rId25"/>
    <p:sldId id="300" r:id="rId26"/>
    <p:sldId id="293" r:id="rId27"/>
    <p:sldId id="302" r:id="rId28"/>
    <p:sldId id="303" r:id="rId29"/>
    <p:sldId id="306" r:id="rId30"/>
    <p:sldId id="305" r:id="rId31"/>
    <p:sldId id="307" r:id="rId32"/>
    <p:sldId id="308" r:id="rId33"/>
    <p:sldId id="309" r:id="rId34"/>
    <p:sldId id="310" r:id="rId35"/>
    <p:sldId id="312" r:id="rId36"/>
    <p:sldId id="313" r:id="rId3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0113" autoAdjust="0"/>
  </p:normalViewPr>
  <p:slideViewPr>
    <p:cSldViewPr snapToGrid="0">
      <p:cViewPr>
        <p:scale>
          <a:sx n="68" d="100"/>
          <a:sy n="68" d="100"/>
        </p:scale>
        <p:origin x="331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image" Target="../media/image62.png"/><Relationship Id="rId4" Type="http://schemas.openxmlformats.org/officeDocument/2006/relationships/image" Target="../media/image1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image" Target="../media/image50.png"/><Relationship Id="rId4" Type="http://schemas.openxmlformats.org/officeDocument/2006/relationships/image" Target="../media/image8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1.png"/><Relationship Id="rId1" Type="http://schemas.openxmlformats.org/officeDocument/2006/relationships/image" Target="../media/image41.png"/><Relationship Id="rId4" Type="http://schemas.openxmlformats.org/officeDocument/2006/relationships/image" Target="../media/image12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image" Target="../media/image62.png"/><Relationship Id="rId4" Type="http://schemas.openxmlformats.org/officeDocument/2006/relationships/image" Target="../media/image1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P </a:t>
              </a:r>
              <a14:m>
                <m:oMath xmlns:m="http://schemas.openxmlformats.org/officeDocument/2006/math">
                  <m:r>
                    <a:rPr lang="en-US" sz="1800" b="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 smtClean="0">
                  <a:solidFill>
                    <a:srgbClr val="FF0000"/>
                  </a:solidFill>
                </a:rPr>
                <a:t>P </a:t>
              </a:r>
              <a:r>
                <a:rPr lang="en-US" sz="18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≠</a:t>
              </a:r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14:m>
                <m:oMath xmlns:m="http://schemas.openxmlformats.org/officeDocument/2006/math">
                  <m:r>
                    <a:rPr lang="en-US" sz="1800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:r>
                <a:rPr lang="en-US" sz="1800" b="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:r>
                <a:rPr lang="en-US" sz="180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Choice>
      <mc:Fallback xmlns="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Fallback>
    </mc:AlternateConten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/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/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/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/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1E1757-879E-4357-AF7A-A2603E6D057A}" type="presOf" srcId="{A290463C-26D6-441D-B032-8AE5D01B95C0}" destId="{F8370701-4C3B-44B5-91AC-4B45A39B3B4A}" srcOrd="0" destOrd="0" presId="urn:microsoft.com/office/officeart/2005/8/layout/arrow2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512B2E4D-15D3-46B9-85C4-7F7F3ADEBE5E}" type="presOf" srcId="{786E44AD-ED21-4632-BFBB-269AF18A4ADC}" destId="{204C3FDF-6E28-47AB-B751-9FAC0290ECB0}" srcOrd="0" destOrd="0" presId="urn:microsoft.com/office/officeart/2005/8/layout/arrow2"/>
    <dgm:cxn modelId="{A33C0BEB-30D8-43A6-8CD3-1B3BA8F9689A}" type="presOf" srcId="{2971DE06-78AA-4ABA-AA62-FF50A6E4BDF7}" destId="{53214C7A-E2AC-4CCA-AC76-933E2DA479AD}" srcOrd="0" destOrd="0" presId="urn:microsoft.com/office/officeart/2005/8/layout/arrow2"/>
    <dgm:cxn modelId="{8CA30001-DBD4-4112-A5BF-5138723305D4}" type="presOf" srcId="{2083E68B-517B-4709-8FE4-9255DF79F1B2}" destId="{4F769866-C1E6-400E-9259-CBD9CEF6E658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FAB9D7E5-CE30-49F8-B239-2D74207FA24F}" type="presOf" srcId="{60636661-F903-4B9B-848D-7E5C138C654F}" destId="{78CAB708-9FB7-4AF4-B24D-52006146D541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A6230091-75CC-450B-B35E-3396E13B9BE6}" type="presOf" srcId="{C73E6495-4846-46B9-917C-A54ED36553FF}" destId="{94779913-25BE-4445-B0D3-4A5A418D5E51}" srcOrd="0" destOrd="0" presId="urn:microsoft.com/office/officeart/2005/8/layout/arrow2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6881E1F2-59E7-44A9-952D-08BB57EBBF47}" type="presParOf" srcId="{4F769866-C1E6-400E-9259-CBD9CEF6E658}" destId="{FADD2C5A-22B2-4AF5-BFCD-969FC56AD69E}" srcOrd="0" destOrd="0" presId="urn:microsoft.com/office/officeart/2005/8/layout/arrow2"/>
    <dgm:cxn modelId="{72FB50ED-28D8-4E0B-87A0-6D6BC97217BB}" type="presParOf" srcId="{4F769866-C1E6-400E-9259-CBD9CEF6E658}" destId="{D3CFF664-7208-4CD2-90DD-69DDF63FBD1C}" srcOrd="1" destOrd="0" presId="urn:microsoft.com/office/officeart/2005/8/layout/arrow2"/>
    <dgm:cxn modelId="{BCDA15A6-A4FC-4D05-AAE0-6A801E58E203}" type="presParOf" srcId="{D3CFF664-7208-4CD2-90DD-69DDF63FBD1C}" destId="{C38E969F-A1EF-489E-9234-BF65B3CC2D25}" srcOrd="0" destOrd="0" presId="urn:microsoft.com/office/officeart/2005/8/layout/arrow2"/>
    <dgm:cxn modelId="{8F859D2B-4422-485B-B927-E0318B204496}" type="presParOf" srcId="{D3CFF664-7208-4CD2-90DD-69DDF63FBD1C}" destId="{78CAB708-9FB7-4AF4-B24D-52006146D541}" srcOrd="1" destOrd="0" presId="urn:microsoft.com/office/officeart/2005/8/layout/arrow2"/>
    <dgm:cxn modelId="{AECB6FFF-9697-4AE9-A786-AF0E9ECF4E8F}" type="presParOf" srcId="{D3CFF664-7208-4CD2-90DD-69DDF63FBD1C}" destId="{4A84C054-FFAE-4543-8869-097E43D12477}" srcOrd="2" destOrd="0" presId="urn:microsoft.com/office/officeart/2005/8/layout/arrow2"/>
    <dgm:cxn modelId="{2C81931E-DE9A-4FA1-8F6E-DFDA5E1D0C0B}" type="presParOf" srcId="{D3CFF664-7208-4CD2-90DD-69DDF63FBD1C}" destId="{204C3FDF-6E28-47AB-B751-9FAC0290ECB0}" srcOrd="3" destOrd="0" presId="urn:microsoft.com/office/officeart/2005/8/layout/arrow2"/>
    <dgm:cxn modelId="{D21C98C8-E49D-42E3-A9BA-6F76F6FA7F52}" type="presParOf" srcId="{D3CFF664-7208-4CD2-90DD-69DDF63FBD1C}" destId="{F04C6E81-E289-413E-B02B-2FB497980AA1}" srcOrd="4" destOrd="0" presId="urn:microsoft.com/office/officeart/2005/8/layout/arrow2"/>
    <dgm:cxn modelId="{64242C1C-3DB0-42BC-AB04-5CD526E124CB}" type="presParOf" srcId="{D3CFF664-7208-4CD2-90DD-69DDF63FBD1C}" destId="{53214C7A-E2AC-4CCA-AC76-933E2DA479AD}" srcOrd="5" destOrd="0" presId="urn:microsoft.com/office/officeart/2005/8/layout/arrow2"/>
    <dgm:cxn modelId="{5F811F73-BE11-43F1-9880-55F53D95E493}" type="presParOf" srcId="{D3CFF664-7208-4CD2-90DD-69DDF63FBD1C}" destId="{B146F88E-6C7D-42D0-B206-E4295D0ADEBF}" srcOrd="6" destOrd="0" presId="urn:microsoft.com/office/officeart/2005/8/layout/arrow2"/>
    <dgm:cxn modelId="{2B57EC75-8166-465B-9DE4-562F972848FB}" type="presParOf" srcId="{D3CFF664-7208-4CD2-90DD-69DDF63FBD1C}" destId="{F8370701-4C3B-44B5-91AC-4B45A39B3B4A}" srcOrd="7" destOrd="0" presId="urn:microsoft.com/office/officeart/2005/8/layout/arrow2"/>
    <dgm:cxn modelId="{3D5C08FB-5343-4C5C-AD17-BD563FF8E14C}" type="presParOf" srcId="{D3CFF664-7208-4CD2-90DD-69DDF63FBD1C}" destId="{61D6A08F-470D-41E5-81E1-B28B5879E2D6}" srcOrd="8" destOrd="0" presId="urn:microsoft.com/office/officeart/2005/8/layout/arrow2"/>
    <dgm:cxn modelId="{5A8D76DA-08E2-40D9-8C99-A81E651716E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FE52FC-E3C1-4057-9694-C189C98DDE6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7170DE4-7984-4DA5-94C8-945EEFEF885F}">
      <dgm:prSet/>
      <dgm:spPr/>
      <dgm:t>
        <a:bodyPr/>
        <a:lstStyle/>
        <a:p>
          <a:pPr rtl="0"/>
          <a:r>
            <a:rPr lang="en-US" dirty="0"/>
            <a:t>TFNP hardness can be based on</a:t>
          </a:r>
          <a:br>
            <a:rPr lang="en-US" dirty="0"/>
          </a:br>
          <a:r>
            <a:rPr lang="en-US" dirty="0"/>
            <a:t>one-way functions + </a:t>
          </a:r>
          <a:r>
            <a:rPr lang="en-US" dirty="0">
              <a:solidFill>
                <a:srgbClr val="FF0000"/>
              </a:solidFill>
            </a:rPr>
            <a:t>zero knowledge proofs*</a:t>
          </a:r>
          <a:endParaRPr lang="he-IL" i="1" dirty="0">
            <a:solidFill>
              <a:srgbClr val="FF0000"/>
            </a:solidFill>
          </a:endParaRPr>
        </a:p>
      </dgm:t>
    </dgm:pt>
    <dgm:pt modelId="{9BFCDFE6-5C95-46FF-BFB3-BAF7EDBEA7A7}" type="parTrans" cxnId="{99F8064F-3899-4DE5-AA4D-1AD81899CA1A}">
      <dgm:prSet/>
      <dgm:spPr/>
      <dgm:t>
        <a:bodyPr/>
        <a:lstStyle/>
        <a:p>
          <a:pPr rtl="1"/>
          <a:endParaRPr lang="he-IL"/>
        </a:p>
      </dgm:t>
    </dgm:pt>
    <dgm:pt modelId="{888C2C5F-4DFB-420F-8309-A75EE27C4899}" type="sibTrans" cxnId="{99F8064F-3899-4DE5-AA4D-1AD81899CA1A}">
      <dgm:prSet/>
      <dgm:spPr/>
      <dgm:t>
        <a:bodyPr/>
        <a:lstStyle/>
        <a:p>
          <a:pPr rtl="1"/>
          <a:endParaRPr lang="he-IL"/>
        </a:p>
      </dgm:t>
    </dgm:pt>
    <dgm:pt modelId="{1BD17096-2C6C-41DD-BB36-D75797B72957}" type="pres">
      <dgm:prSet presAssocID="{AEFE52FC-E3C1-4057-9694-C189C98DDE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3E575C-A892-4C54-BDC0-5F378D66B505}" type="pres">
      <dgm:prSet presAssocID="{57170DE4-7984-4DA5-94C8-945EEFEF885F}" presName="vertOne" presStyleCnt="0"/>
      <dgm:spPr/>
    </dgm:pt>
    <dgm:pt modelId="{25899244-0724-4560-AE47-3D5E56805261}" type="pres">
      <dgm:prSet presAssocID="{57170DE4-7984-4DA5-94C8-945EEFEF885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0EBF0-61DC-4D64-861B-774D21CF634A}" type="pres">
      <dgm:prSet presAssocID="{57170DE4-7984-4DA5-94C8-945EEFEF885F}" presName="horzOne" presStyleCnt="0"/>
      <dgm:spPr/>
    </dgm:pt>
  </dgm:ptLst>
  <dgm:cxnLst>
    <dgm:cxn modelId="{4C4B15A6-3C52-43CD-AEDC-DB0638F744BA}" type="presOf" srcId="{57170DE4-7984-4DA5-94C8-945EEFEF885F}" destId="{25899244-0724-4560-AE47-3D5E56805261}" srcOrd="0" destOrd="0" presId="urn:microsoft.com/office/officeart/2005/8/layout/hierarchy4"/>
    <dgm:cxn modelId="{99F8064F-3899-4DE5-AA4D-1AD81899CA1A}" srcId="{AEFE52FC-E3C1-4057-9694-C189C98DDE68}" destId="{57170DE4-7984-4DA5-94C8-945EEFEF885F}" srcOrd="0" destOrd="0" parTransId="{9BFCDFE6-5C95-46FF-BFB3-BAF7EDBEA7A7}" sibTransId="{888C2C5F-4DFB-420F-8309-A75EE27C4899}"/>
    <dgm:cxn modelId="{7883B58B-29C3-461F-9B6C-AF8E28DD8EEA}" type="presOf" srcId="{AEFE52FC-E3C1-4057-9694-C189C98DDE68}" destId="{1BD17096-2C6C-41DD-BB36-D75797B72957}" srcOrd="0" destOrd="0" presId="urn:microsoft.com/office/officeart/2005/8/layout/hierarchy4"/>
    <dgm:cxn modelId="{EE6D88F9-BE39-4E61-B68A-CE15346C323A}" type="presParOf" srcId="{1BD17096-2C6C-41DD-BB36-D75797B72957}" destId="{413E575C-A892-4C54-BDC0-5F378D66B505}" srcOrd="0" destOrd="0" presId="urn:microsoft.com/office/officeart/2005/8/layout/hierarchy4"/>
    <dgm:cxn modelId="{C0A82392-09A4-4825-95D4-2E8A18D22B1A}" type="presParOf" srcId="{413E575C-A892-4C54-BDC0-5F378D66B505}" destId="{25899244-0724-4560-AE47-3D5E56805261}" srcOrd="0" destOrd="0" presId="urn:microsoft.com/office/officeart/2005/8/layout/hierarchy4"/>
    <dgm:cxn modelId="{BA38D469-8015-4541-BCED-DDABA7C7D209}" type="presParOf" srcId="{413E575C-A892-4C54-BDC0-5F378D66B505}" destId="{F150EBF0-61DC-4D64-861B-774D21CF63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786E44AD-ED21-4632-BFBB-269AF18A4ADC}">
      <dgm:prSet custT="1"/>
      <dgm:spPr>
        <a:blipFill rotWithShape="1">
          <a:blip xmlns:r="http://schemas.openxmlformats.org/officeDocument/2006/relationships" r:embed="rId1"/>
          <a:stretch>
            <a:fillRect t="-3908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2971DE06-78AA-4ABA-AA62-FF50A6E4BDF7}">
      <dgm:prSet custT="1"/>
      <dgm:spPr>
        <a:blipFill rotWithShape="1">
          <a:blip xmlns:r="http://schemas.openxmlformats.org/officeDocument/2006/relationships" r:embed="rId2"/>
          <a:stretch>
            <a:fillRect t="-2911" r="-1293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A290463C-26D6-441D-B032-8AE5D01B95C0}">
      <dgm:prSet custT="1"/>
      <dgm:spPr>
        <a:blipFill rotWithShape="1">
          <a:blip xmlns:r="http://schemas.openxmlformats.org/officeDocument/2006/relationships" r:embed="rId3"/>
          <a:stretch>
            <a:fillRect t="-2443" r="-1104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C73E6495-4846-46B9-917C-A54ED36553FF}">
      <dgm:prSet custT="1"/>
      <dgm:spPr>
        <a:blipFill rotWithShape="1">
          <a:blip xmlns:r="http://schemas.openxmlformats.org/officeDocument/2006/relationships" r:embed="rId4"/>
          <a:stretch>
            <a:fillRect t="-2092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3A46BE30-26D1-41E4-A492-9C60871F9DAA}" type="presOf" srcId="{A290463C-26D6-441D-B032-8AE5D01B95C0}" destId="{F8370701-4C3B-44B5-91AC-4B45A39B3B4A}" srcOrd="0" destOrd="0" presId="urn:microsoft.com/office/officeart/2005/8/layout/arrow2"/>
    <dgm:cxn modelId="{99CDDC77-1E55-4C89-9287-3EF2DD4977FF}" type="presOf" srcId="{2083E68B-517B-4709-8FE4-9255DF79F1B2}" destId="{4F769866-C1E6-400E-9259-CBD9CEF6E658}" srcOrd="0" destOrd="0" presId="urn:microsoft.com/office/officeart/2005/8/layout/arrow2"/>
    <dgm:cxn modelId="{4B85F182-62F2-4B59-B90D-B06B611BBBBE}" type="presOf" srcId="{C73E6495-4846-46B9-917C-A54ED36553FF}" destId="{94779913-25BE-4445-B0D3-4A5A418D5E51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C344FC0C-9017-42A2-8EFC-C7CA25A37F2D}" type="presOf" srcId="{60636661-F903-4B9B-848D-7E5C138C654F}" destId="{78CAB708-9FB7-4AF4-B24D-52006146D541}" srcOrd="0" destOrd="0" presId="urn:microsoft.com/office/officeart/2005/8/layout/arrow2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067EFAF3-8F93-44E2-9B52-09BAE609456F}" type="presOf" srcId="{786E44AD-ED21-4632-BFBB-269AF18A4ADC}" destId="{204C3FDF-6E28-47AB-B751-9FAC0290ECB0}" srcOrd="0" destOrd="0" presId="urn:microsoft.com/office/officeart/2005/8/layout/arrow2"/>
    <dgm:cxn modelId="{29D2104B-98C7-43BF-BAD1-8E08864912BD}" type="presOf" srcId="{2971DE06-78AA-4ABA-AA62-FF50A6E4BDF7}" destId="{53214C7A-E2AC-4CCA-AC76-933E2DA479AD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DC501D1E-63F1-447C-8185-A1936455B3D8}" type="presParOf" srcId="{4F769866-C1E6-400E-9259-CBD9CEF6E658}" destId="{FADD2C5A-22B2-4AF5-BFCD-969FC56AD69E}" srcOrd="0" destOrd="0" presId="urn:microsoft.com/office/officeart/2005/8/layout/arrow2"/>
    <dgm:cxn modelId="{B29815A2-E078-4E3F-B0FB-2395B8355F71}" type="presParOf" srcId="{4F769866-C1E6-400E-9259-CBD9CEF6E658}" destId="{D3CFF664-7208-4CD2-90DD-69DDF63FBD1C}" srcOrd="1" destOrd="0" presId="urn:microsoft.com/office/officeart/2005/8/layout/arrow2"/>
    <dgm:cxn modelId="{0DAA0D29-8B17-4F5C-863A-DEAC347FA605}" type="presParOf" srcId="{D3CFF664-7208-4CD2-90DD-69DDF63FBD1C}" destId="{C38E969F-A1EF-489E-9234-BF65B3CC2D25}" srcOrd="0" destOrd="0" presId="urn:microsoft.com/office/officeart/2005/8/layout/arrow2"/>
    <dgm:cxn modelId="{B6A400C1-7189-4998-A447-F260EB6D42CC}" type="presParOf" srcId="{D3CFF664-7208-4CD2-90DD-69DDF63FBD1C}" destId="{78CAB708-9FB7-4AF4-B24D-52006146D541}" srcOrd="1" destOrd="0" presId="urn:microsoft.com/office/officeart/2005/8/layout/arrow2"/>
    <dgm:cxn modelId="{C4BE459A-85B9-4627-88C1-8E757D79C3C4}" type="presParOf" srcId="{D3CFF664-7208-4CD2-90DD-69DDF63FBD1C}" destId="{4A84C054-FFAE-4543-8869-097E43D12477}" srcOrd="2" destOrd="0" presId="urn:microsoft.com/office/officeart/2005/8/layout/arrow2"/>
    <dgm:cxn modelId="{11C171FD-51E6-4F30-9C44-FFCCE5DBC0C7}" type="presParOf" srcId="{D3CFF664-7208-4CD2-90DD-69DDF63FBD1C}" destId="{204C3FDF-6E28-47AB-B751-9FAC0290ECB0}" srcOrd="3" destOrd="0" presId="urn:microsoft.com/office/officeart/2005/8/layout/arrow2"/>
    <dgm:cxn modelId="{2D5C0864-5909-4235-8F92-C2FB0B7FDB08}" type="presParOf" srcId="{D3CFF664-7208-4CD2-90DD-69DDF63FBD1C}" destId="{F04C6E81-E289-413E-B02B-2FB497980AA1}" srcOrd="4" destOrd="0" presId="urn:microsoft.com/office/officeart/2005/8/layout/arrow2"/>
    <dgm:cxn modelId="{5FA7F57A-C61A-466A-81B1-F5380A0FB7DB}" type="presParOf" srcId="{D3CFF664-7208-4CD2-90DD-69DDF63FBD1C}" destId="{53214C7A-E2AC-4CCA-AC76-933E2DA479AD}" srcOrd="5" destOrd="0" presId="urn:microsoft.com/office/officeart/2005/8/layout/arrow2"/>
    <dgm:cxn modelId="{A8A362AE-4968-4E0C-BFC9-1864E7AE4D4B}" type="presParOf" srcId="{D3CFF664-7208-4CD2-90DD-69DDF63FBD1C}" destId="{B146F88E-6C7D-42D0-B206-E4295D0ADEBF}" srcOrd="6" destOrd="0" presId="urn:microsoft.com/office/officeart/2005/8/layout/arrow2"/>
    <dgm:cxn modelId="{2279F14B-D8F4-42FB-8FF2-C4DDA96E412C}" type="presParOf" srcId="{D3CFF664-7208-4CD2-90DD-69DDF63FBD1C}" destId="{F8370701-4C3B-44B5-91AC-4B45A39B3B4A}" srcOrd="7" destOrd="0" presId="urn:microsoft.com/office/officeart/2005/8/layout/arrow2"/>
    <dgm:cxn modelId="{A8101D1D-B0ED-4913-816D-A106D509C94C}" type="presParOf" srcId="{D3CFF664-7208-4CD2-90DD-69DDF63FBD1C}" destId="{61D6A08F-470D-41E5-81E1-B28B5879E2D6}" srcOrd="8" destOrd="0" presId="urn:microsoft.com/office/officeart/2005/8/layout/arrow2"/>
    <dgm:cxn modelId="{4AB57074-5C37-4187-927C-1462AAA15FC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786E44AD-ED21-4632-BFBB-269AF18A4ADC}">
      <dgm:prSet custT="1"/>
      <dgm:spPr>
        <a:blipFill rotWithShape="1">
          <a:blip xmlns:r="http://schemas.openxmlformats.org/officeDocument/2006/relationships" r:embed="rId1"/>
          <a:stretch>
            <a:fillRect t="-3908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2971DE06-78AA-4ABA-AA62-FF50A6E4BDF7}">
      <dgm:prSet custT="1"/>
      <dgm:spPr>
        <a:blipFill rotWithShape="1">
          <a:blip xmlns:r="http://schemas.openxmlformats.org/officeDocument/2006/relationships" r:embed="rId2"/>
          <a:stretch>
            <a:fillRect t="-2911" r="-1293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A290463C-26D6-441D-B032-8AE5D01B95C0}">
      <dgm:prSet custT="1"/>
      <dgm:spPr>
        <a:blipFill rotWithShape="1">
          <a:blip xmlns:r="http://schemas.openxmlformats.org/officeDocument/2006/relationships" r:embed="rId3"/>
          <a:stretch>
            <a:fillRect t="-2443" r="-1104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C73E6495-4846-46B9-917C-A54ED36553FF}">
      <dgm:prSet custT="1"/>
      <dgm:spPr>
        <a:blipFill rotWithShape="1">
          <a:blip xmlns:r="http://schemas.openxmlformats.org/officeDocument/2006/relationships" r:embed="rId4"/>
          <a:stretch>
            <a:fillRect t="-2092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/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/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/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/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D1E1757-879E-4357-AF7A-A2603E6D057A}" type="presOf" srcId="{A290463C-26D6-441D-B032-8AE5D01B95C0}" destId="{F8370701-4C3B-44B5-91AC-4B45A39B3B4A}" srcOrd="0" destOrd="0" presId="urn:microsoft.com/office/officeart/2005/8/layout/arrow2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512B2E4D-15D3-46B9-85C4-7F7F3ADEBE5E}" type="presOf" srcId="{786E44AD-ED21-4632-BFBB-269AF18A4ADC}" destId="{204C3FDF-6E28-47AB-B751-9FAC0290ECB0}" srcOrd="0" destOrd="0" presId="urn:microsoft.com/office/officeart/2005/8/layout/arrow2"/>
    <dgm:cxn modelId="{A33C0BEB-30D8-43A6-8CD3-1B3BA8F9689A}" type="presOf" srcId="{2971DE06-78AA-4ABA-AA62-FF50A6E4BDF7}" destId="{53214C7A-E2AC-4CCA-AC76-933E2DA479AD}" srcOrd="0" destOrd="0" presId="urn:microsoft.com/office/officeart/2005/8/layout/arrow2"/>
    <dgm:cxn modelId="{8CA30001-DBD4-4112-A5BF-5138723305D4}" type="presOf" srcId="{2083E68B-517B-4709-8FE4-9255DF79F1B2}" destId="{4F769866-C1E6-400E-9259-CBD9CEF6E658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FAB9D7E5-CE30-49F8-B239-2D74207FA24F}" type="presOf" srcId="{60636661-F903-4B9B-848D-7E5C138C654F}" destId="{78CAB708-9FB7-4AF4-B24D-52006146D541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A6230091-75CC-450B-B35E-3396E13B9BE6}" type="presOf" srcId="{C73E6495-4846-46B9-917C-A54ED36553FF}" destId="{94779913-25BE-4445-B0D3-4A5A418D5E51}" srcOrd="0" destOrd="0" presId="urn:microsoft.com/office/officeart/2005/8/layout/arrow2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6881E1F2-59E7-44A9-952D-08BB57EBBF47}" type="presParOf" srcId="{4F769866-C1E6-400E-9259-CBD9CEF6E658}" destId="{FADD2C5A-22B2-4AF5-BFCD-969FC56AD69E}" srcOrd="0" destOrd="0" presId="urn:microsoft.com/office/officeart/2005/8/layout/arrow2"/>
    <dgm:cxn modelId="{72FB50ED-28D8-4E0B-87A0-6D6BC97217BB}" type="presParOf" srcId="{4F769866-C1E6-400E-9259-CBD9CEF6E658}" destId="{D3CFF664-7208-4CD2-90DD-69DDF63FBD1C}" srcOrd="1" destOrd="0" presId="urn:microsoft.com/office/officeart/2005/8/layout/arrow2"/>
    <dgm:cxn modelId="{BCDA15A6-A4FC-4D05-AAE0-6A801E58E203}" type="presParOf" srcId="{D3CFF664-7208-4CD2-90DD-69DDF63FBD1C}" destId="{C38E969F-A1EF-489E-9234-BF65B3CC2D25}" srcOrd="0" destOrd="0" presId="urn:microsoft.com/office/officeart/2005/8/layout/arrow2"/>
    <dgm:cxn modelId="{8F859D2B-4422-485B-B927-E0318B204496}" type="presParOf" srcId="{D3CFF664-7208-4CD2-90DD-69DDF63FBD1C}" destId="{78CAB708-9FB7-4AF4-B24D-52006146D541}" srcOrd="1" destOrd="0" presId="urn:microsoft.com/office/officeart/2005/8/layout/arrow2"/>
    <dgm:cxn modelId="{AECB6FFF-9697-4AE9-A786-AF0E9ECF4E8F}" type="presParOf" srcId="{D3CFF664-7208-4CD2-90DD-69DDF63FBD1C}" destId="{4A84C054-FFAE-4543-8869-097E43D12477}" srcOrd="2" destOrd="0" presId="urn:microsoft.com/office/officeart/2005/8/layout/arrow2"/>
    <dgm:cxn modelId="{2C81931E-DE9A-4FA1-8F6E-DFDA5E1D0C0B}" type="presParOf" srcId="{D3CFF664-7208-4CD2-90DD-69DDF63FBD1C}" destId="{204C3FDF-6E28-47AB-B751-9FAC0290ECB0}" srcOrd="3" destOrd="0" presId="urn:microsoft.com/office/officeart/2005/8/layout/arrow2"/>
    <dgm:cxn modelId="{D21C98C8-E49D-42E3-A9BA-6F76F6FA7F52}" type="presParOf" srcId="{D3CFF664-7208-4CD2-90DD-69DDF63FBD1C}" destId="{F04C6E81-E289-413E-B02B-2FB497980AA1}" srcOrd="4" destOrd="0" presId="urn:microsoft.com/office/officeart/2005/8/layout/arrow2"/>
    <dgm:cxn modelId="{64242C1C-3DB0-42BC-AB04-5CD526E124CB}" type="presParOf" srcId="{D3CFF664-7208-4CD2-90DD-69DDF63FBD1C}" destId="{53214C7A-E2AC-4CCA-AC76-933E2DA479AD}" srcOrd="5" destOrd="0" presId="urn:microsoft.com/office/officeart/2005/8/layout/arrow2"/>
    <dgm:cxn modelId="{5F811F73-BE11-43F1-9880-55F53D95E493}" type="presParOf" srcId="{D3CFF664-7208-4CD2-90DD-69DDF63FBD1C}" destId="{B146F88E-6C7D-42D0-B206-E4295D0ADEBF}" srcOrd="6" destOrd="0" presId="urn:microsoft.com/office/officeart/2005/8/layout/arrow2"/>
    <dgm:cxn modelId="{2B57EC75-8166-465B-9DE4-562F972848FB}" type="presParOf" srcId="{D3CFF664-7208-4CD2-90DD-69DDF63FBD1C}" destId="{F8370701-4C3B-44B5-91AC-4B45A39B3B4A}" srcOrd="7" destOrd="0" presId="urn:microsoft.com/office/officeart/2005/8/layout/arrow2"/>
    <dgm:cxn modelId="{3D5C08FB-5343-4C5C-AD17-BD563FF8E14C}" type="presParOf" srcId="{D3CFF664-7208-4CD2-90DD-69DDF63FBD1C}" destId="{61D6A08F-470D-41E5-81E1-B28B5879E2D6}" srcOrd="8" destOrd="0" presId="urn:microsoft.com/office/officeart/2005/8/layout/arrow2"/>
    <dgm:cxn modelId="{5A8D76DA-08E2-40D9-8C99-A81E651716E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P </a:t>
              </a:r>
              <a14:m>
                <m:oMath xmlns:m="http://schemas.openxmlformats.org/officeDocument/2006/math">
                  <m:r>
                    <a:rPr lang="en-US" sz="1800" b="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 smtClean="0">
                  <a:solidFill>
                    <a:srgbClr val="FF0000"/>
                  </a:solidFill>
                </a:rPr>
                <a:t>P </a:t>
              </a:r>
              <a:r>
                <a:rPr lang="en-US" sz="18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≠</a:t>
              </a:r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14:m>
                <m:oMath xmlns:m="http://schemas.openxmlformats.org/officeDocument/2006/math">
                  <m:r>
                    <a:rPr lang="en-US" sz="1800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:r>
                <a:rPr lang="en-US" sz="1800" b="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:r>
                <a:rPr lang="en-US" sz="180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Choice>
      <mc:Fallback xmlns="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Fallback>
    </mc:AlternateConten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chemeClr val="accent1"/>
        </a:solidFill>
      </dgm:spPr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chemeClr val="accent1"/>
        </a:solidFill>
      </dgm:spPr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60BE0ACC-368D-4F92-B9CC-992512638BBF}" type="presOf" srcId="{2083E68B-517B-4709-8FE4-9255DF79F1B2}" destId="{4F769866-C1E6-400E-9259-CBD9CEF6E658}" srcOrd="0" destOrd="0" presId="urn:microsoft.com/office/officeart/2005/8/layout/arrow2"/>
    <dgm:cxn modelId="{B4EBD5C8-E532-4247-826D-274A5C90D9D7}" type="presOf" srcId="{A290463C-26D6-441D-B032-8AE5D01B95C0}" destId="{F8370701-4C3B-44B5-91AC-4B45A39B3B4A}" srcOrd="0" destOrd="0" presId="urn:microsoft.com/office/officeart/2005/8/layout/arrow2"/>
    <dgm:cxn modelId="{2B2E97D2-FCBE-411A-9B57-40F005E572B8}" type="presOf" srcId="{60636661-F903-4B9B-848D-7E5C138C654F}" destId="{78CAB708-9FB7-4AF4-B24D-52006146D541}" srcOrd="0" destOrd="0" presId="urn:microsoft.com/office/officeart/2005/8/layout/arrow2"/>
    <dgm:cxn modelId="{7EFAE4AB-F8D2-4BD6-89B8-713DAD61525D}" type="presOf" srcId="{2971DE06-78AA-4ABA-AA62-FF50A6E4BDF7}" destId="{53214C7A-E2AC-4CCA-AC76-933E2DA479AD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30A15ECC-0DB4-4452-B5A1-0696C3AB93FF}" type="presOf" srcId="{786E44AD-ED21-4632-BFBB-269AF18A4ADC}" destId="{204C3FDF-6E28-47AB-B751-9FAC0290ECB0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263D6CB3-073E-4968-8552-ADD460DB672B}" type="presOf" srcId="{C73E6495-4846-46B9-917C-A54ED36553FF}" destId="{94779913-25BE-4445-B0D3-4A5A418D5E51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9859CDB8-589B-4E8A-8543-285E22F8BE01}" type="presParOf" srcId="{4F769866-C1E6-400E-9259-CBD9CEF6E658}" destId="{FADD2C5A-22B2-4AF5-BFCD-969FC56AD69E}" srcOrd="0" destOrd="0" presId="urn:microsoft.com/office/officeart/2005/8/layout/arrow2"/>
    <dgm:cxn modelId="{60D14F05-2979-4DA2-B9AA-69962A835D7B}" type="presParOf" srcId="{4F769866-C1E6-400E-9259-CBD9CEF6E658}" destId="{D3CFF664-7208-4CD2-90DD-69DDF63FBD1C}" srcOrd="1" destOrd="0" presId="urn:microsoft.com/office/officeart/2005/8/layout/arrow2"/>
    <dgm:cxn modelId="{0BB15EE4-BDAA-4672-8281-20CDC1964FA6}" type="presParOf" srcId="{D3CFF664-7208-4CD2-90DD-69DDF63FBD1C}" destId="{C38E969F-A1EF-489E-9234-BF65B3CC2D25}" srcOrd="0" destOrd="0" presId="urn:microsoft.com/office/officeart/2005/8/layout/arrow2"/>
    <dgm:cxn modelId="{A381251E-9E08-4371-91F7-848DAF874EBE}" type="presParOf" srcId="{D3CFF664-7208-4CD2-90DD-69DDF63FBD1C}" destId="{78CAB708-9FB7-4AF4-B24D-52006146D541}" srcOrd="1" destOrd="0" presId="urn:microsoft.com/office/officeart/2005/8/layout/arrow2"/>
    <dgm:cxn modelId="{00DD29B2-B2A1-4CAE-8530-C20539A37FBD}" type="presParOf" srcId="{D3CFF664-7208-4CD2-90DD-69DDF63FBD1C}" destId="{4A84C054-FFAE-4543-8869-097E43D12477}" srcOrd="2" destOrd="0" presId="urn:microsoft.com/office/officeart/2005/8/layout/arrow2"/>
    <dgm:cxn modelId="{7EE5F629-46EB-4D1C-8E42-F4847B055ABF}" type="presParOf" srcId="{D3CFF664-7208-4CD2-90DD-69DDF63FBD1C}" destId="{204C3FDF-6E28-47AB-B751-9FAC0290ECB0}" srcOrd="3" destOrd="0" presId="urn:microsoft.com/office/officeart/2005/8/layout/arrow2"/>
    <dgm:cxn modelId="{12538703-E2B8-48C7-BA1A-B20809B98F76}" type="presParOf" srcId="{D3CFF664-7208-4CD2-90DD-69DDF63FBD1C}" destId="{F04C6E81-E289-413E-B02B-2FB497980AA1}" srcOrd="4" destOrd="0" presId="urn:microsoft.com/office/officeart/2005/8/layout/arrow2"/>
    <dgm:cxn modelId="{F839BCE8-484E-42F7-A7BC-4078451E78E3}" type="presParOf" srcId="{D3CFF664-7208-4CD2-90DD-69DDF63FBD1C}" destId="{53214C7A-E2AC-4CCA-AC76-933E2DA479AD}" srcOrd="5" destOrd="0" presId="urn:microsoft.com/office/officeart/2005/8/layout/arrow2"/>
    <dgm:cxn modelId="{180C71A7-3B06-4E95-B9A3-F791C11EA4CD}" type="presParOf" srcId="{D3CFF664-7208-4CD2-90DD-69DDF63FBD1C}" destId="{B146F88E-6C7D-42D0-B206-E4295D0ADEBF}" srcOrd="6" destOrd="0" presId="urn:microsoft.com/office/officeart/2005/8/layout/arrow2"/>
    <dgm:cxn modelId="{112181E7-9A47-4513-A8EC-CF23E89915F8}" type="presParOf" srcId="{D3CFF664-7208-4CD2-90DD-69DDF63FBD1C}" destId="{F8370701-4C3B-44B5-91AC-4B45A39B3B4A}" srcOrd="7" destOrd="0" presId="urn:microsoft.com/office/officeart/2005/8/layout/arrow2"/>
    <dgm:cxn modelId="{58ECC7DB-64F0-417E-BA43-745388DE62D6}" type="presParOf" srcId="{D3CFF664-7208-4CD2-90DD-69DDF63FBD1C}" destId="{61D6A08F-470D-41E5-81E1-B28B5879E2D6}" srcOrd="8" destOrd="0" presId="urn:microsoft.com/office/officeart/2005/8/layout/arrow2"/>
    <dgm:cxn modelId="{1A4AA69B-9CB9-48BE-8759-69F33C381C5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786E44AD-ED21-4632-BFBB-269AF18A4ADC}">
      <dgm:prSet custT="1"/>
      <dgm:spPr>
        <a:blipFill>
          <a:blip xmlns:r="http://schemas.openxmlformats.org/officeDocument/2006/relationships" r:embed="rId1"/>
          <a:stretch>
            <a:fillRect t="-3908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2971DE06-78AA-4ABA-AA62-FF50A6E4BDF7}">
      <dgm:prSet custT="1"/>
      <dgm:spPr>
        <a:blipFill>
          <a:blip xmlns:r="http://schemas.openxmlformats.org/officeDocument/2006/relationships" r:embed="rId2"/>
          <a:stretch>
            <a:fillRect t="-2911" r="-1293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A290463C-26D6-441D-B032-8AE5D01B95C0}">
      <dgm:prSet custT="1"/>
      <dgm:spPr>
        <a:blipFill>
          <a:blip xmlns:r="http://schemas.openxmlformats.org/officeDocument/2006/relationships" r:embed="rId3"/>
          <a:stretch>
            <a:fillRect t="-2443" r="-1104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C73E6495-4846-46B9-917C-A54ED36553FF}">
      <dgm:prSet custT="1"/>
      <dgm:spPr>
        <a:blipFill>
          <a:blip xmlns:r="http://schemas.openxmlformats.org/officeDocument/2006/relationships" r:embed="rId4"/>
          <a:stretch>
            <a:fillRect t="-2222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chemeClr val="accent1"/>
        </a:solidFill>
      </dgm:spPr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chemeClr val="accent1"/>
        </a:solidFill>
      </dgm:spPr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60BE0ACC-368D-4F92-B9CC-992512638BBF}" type="presOf" srcId="{2083E68B-517B-4709-8FE4-9255DF79F1B2}" destId="{4F769866-C1E6-400E-9259-CBD9CEF6E658}" srcOrd="0" destOrd="0" presId="urn:microsoft.com/office/officeart/2005/8/layout/arrow2"/>
    <dgm:cxn modelId="{B4EBD5C8-E532-4247-826D-274A5C90D9D7}" type="presOf" srcId="{A290463C-26D6-441D-B032-8AE5D01B95C0}" destId="{F8370701-4C3B-44B5-91AC-4B45A39B3B4A}" srcOrd="0" destOrd="0" presId="urn:microsoft.com/office/officeart/2005/8/layout/arrow2"/>
    <dgm:cxn modelId="{2B2E97D2-FCBE-411A-9B57-40F005E572B8}" type="presOf" srcId="{60636661-F903-4B9B-848D-7E5C138C654F}" destId="{78CAB708-9FB7-4AF4-B24D-52006146D541}" srcOrd="0" destOrd="0" presId="urn:microsoft.com/office/officeart/2005/8/layout/arrow2"/>
    <dgm:cxn modelId="{7EFAE4AB-F8D2-4BD6-89B8-713DAD61525D}" type="presOf" srcId="{2971DE06-78AA-4ABA-AA62-FF50A6E4BDF7}" destId="{53214C7A-E2AC-4CCA-AC76-933E2DA479AD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30A15ECC-0DB4-4452-B5A1-0696C3AB93FF}" type="presOf" srcId="{786E44AD-ED21-4632-BFBB-269AF18A4ADC}" destId="{204C3FDF-6E28-47AB-B751-9FAC0290ECB0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263D6CB3-073E-4968-8552-ADD460DB672B}" type="presOf" srcId="{C73E6495-4846-46B9-917C-A54ED36553FF}" destId="{94779913-25BE-4445-B0D3-4A5A418D5E51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9859CDB8-589B-4E8A-8543-285E22F8BE01}" type="presParOf" srcId="{4F769866-C1E6-400E-9259-CBD9CEF6E658}" destId="{FADD2C5A-22B2-4AF5-BFCD-969FC56AD69E}" srcOrd="0" destOrd="0" presId="urn:microsoft.com/office/officeart/2005/8/layout/arrow2"/>
    <dgm:cxn modelId="{60D14F05-2979-4DA2-B9AA-69962A835D7B}" type="presParOf" srcId="{4F769866-C1E6-400E-9259-CBD9CEF6E658}" destId="{D3CFF664-7208-4CD2-90DD-69DDF63FBD1C}" srcOrd="1" destOrd="0" presId="urn:microsoft.com/office/officeart/2005/8/layout/arrow2"/>
    <dgm:cxn modelId="{0BB15EE4-BDAA-4672-8281-20CDC1964FA6}" type="presParOf" srcId="{D3CFF664-7208-4CD2-90DD-69DDF63FBD1C}" destId="{C38E969F-A1EF-489E-9234-BF65B3CC2D25}" srcOrd="0" destOrd="0" presId="urn:microsoft.com/office/officeart/2005/8/layout/arrow2"/>
    <dgm:cxn modelId="{A381251E-9E08-4371-91F7-848DAF874EBE}" type="presParOf" srcId="{D3CFF664-7208-4CD2-90DD-69DDF63FBD1C}" destId="{78CAB708-9FB7-4AF4-B24D-52006146D541}" srcOrd="1" destOrd="0" presId="urn:microsoft.com/office/officeart/2005/8/layout/arrow2"/>
    <dgm:cxn modelId="{00DD29B2-B2A1-4CAE-8530-C20539A37FBD}" type="presParOf" srcId="{D3CFF664-7208-4CD2-90DD-69DDF63FBD1C}" destId="{4A84C054-FFAE-4543-8869-097E43D12477}" srcOrd="2" destOrd="0" presId="urn:microsoft.com/office/officeart/2005/8/layout/arrow2"/>
    <dgm:cxn modelId="{7EE5F629-46EB-4D1C-8E42-F4847B055ABF}" type="presParOf" srcId="{D3CFF664-7208-4CD2-90DD-69DDF63FBD1C}" destId="{204C3FDF-6E28-47AB-B751-9FAC0290ECB0}" srcOrd="3" destOrd="0" presId="urn:microsoft.com/office/officeart/2005/8/layout/arrow2"/>
    <dgm:cxn modelId="{12538703-E2B8-48C7-BA1A-B20809B98F76}" type="presParOf" srcId="{D3CFF664-7208-4CD2-90DD-69DDF63FBD1C}" destId="{F04C6E81-E289-413E-B02B-2FB497980AA1}" srcOrd="4" destOrd="0" presId="urn:microsoft.com/office/officeart/2005/8/layout/arrow2"/>
    <dgm:cxn modelId="{F839BCE8-484E-42F7-A7BC-4078451E78E3}" type="presParOf" srcId="{D3CFF664-7208-4CD2-90DD-69DDF63FBD1C}" destId="{53214C7A-E2AC-4CCA-AC76-933E2DA479AD}" srcOrd="5" destOrd="0" presId="urn:microsoft.com/office/officeart/2005/8/layout/arrow2"/>
    <dgm:cxn modelId="{180C71A7-3B06-4E95-B9A3-F791C11EA4CD}" type="presParOf" srcId="{D3CFF664-7208-4CD2-90DD-69DDF63FBD1C}" destId="{B146F88E-6C7D-42D0-B206-E4295D0ADEBF}" srcOrd="6" destOrd="0" presId="urn:microsoft.com/office/officeart/2005/8/layout/arrow2"/>
    <dgm:cxn modelId="{112181E7-9A47-4513-A8EC-CF23E89915F8}" type="presParOf" srcId="{D3CFF664-7208-4CD2-90DD-69DDF63FBD1C}" destId="{F8370701-4C3B-44B5-91AC-4B45A39B3B4A}" srcOrd="7" destOrd="0" presId="urn:microsoft.com/office/officeart/2005/8/layout/arrow2"/>
    <dgm:cxn modelId="{58ECC7DB-64F0-417E-BA43-745388DE62D6}" type="presParOf" srcId="{D3CFF664-7208-4CD2-90DD-69DDF63FBD1C}" destId="{61D6A08F-470D-41E5-81E1-B28B5879E2D6}" srcOrd="8" destOrd="0" presId="urn:microsoft.com/office/officeart/2005/8/layout/arrow2"/>
    <dgm:cxn modelId="{1A4AA69B-9CB9-48BE-8759-69F33C381C5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P </a:t>
              </a:r>
              <a14:m>
                <m:oMath xmlns:m="http://schemas.openxmlformats.org/officeDocument/2006/math">
                  <m:r>
                    <a:rPr lang="en-US" sz="1800" b="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 smtClean="0">
                  <a:solidFill>
                    <a:srgbClr val="FF0000"/>
                  </a:solidFill>
                </a:rPr>
                <a:t>P </a:t>
              </a:r>
              <a:r>
                <a:rPr lang="en-US" sz="18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≠</a:t>
              </a:r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14:m>
                <m:oMath xmlns:m="http://schemas.openxmlformats.org/officeDocument/2006/math">
                  <m:r>
                    <a:rPr lang="en-US" sz="1800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:r>
                <a:rPr lang="en-US" sz="1800" b="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:r>
                <a:rPr lang="en-US" sz="180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Choice>
      <mc:Fallback xmlns="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Fallback>
    </mc:AlternateConten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rgbClr val="FF0000"/>
        </a:solidFill>
      </dgm:spPr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rgbClr val="FF0000"/>
        </a:solidFill>
      </dgm:spPr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60BE0ACC-368D-4F92-B9CC-992512638BBF}" type="presOf" srcId="{2083E68B-517B-4709-8FE4-9255DF79F1B2}" destId="{4F769866-C1E6-400E-9259-CBD9CEF6E658}" srcOrd="0" destOrd="0" presId="urn:microsoft.com/office/officeart/2005/8/layout/arrow2"/>
    <dgm:cxn modelId="{B4EBD5C8-E532-4247-826D-274A5C90D9D7}" type="presOf" srcId="{A290463C-26D6-441D-B032-8AE5D01B95C0}" destId="{F8370701-4C3B-44B5-91AC-4B45A39B3B4A}" srcOrd="0" destOrd="0" presId="urn:microsoft.com/office/officeart/2005/8/layout/arrow2"/>
    <dgm:cxn modelId="{2B2E97D2-FCBE-411A-9B57-40F005E572B8}" type="presOf" srcId="{60636661-F903-4B9B-848D-7E5C138C654F}" destId="{78CAB708-9FB7-4AF4-B24D-52006146D541}" srcOrd="0" destOrd="0" presId="urn:microsoft.com/office/officeart/2005/8/layout/arrow2"/>
    <dgm:cxn modelId="{7EFAE4AB-F8D2-4BD6-89B8-713DAD61525D}" type="presOf" srcId="{2971DE06-78AA-4ABA-AA62-FF50A6E4BDF7}" destId="{53214C7A-E2AC-4CCA-AC76-933E2DA479AD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30A15ECC-0DB4-4452-B5A1-0696C3AB93FF}" type="presOf" srcId="{786E44AD-ED21-4632-BFBB-269AF18A4ADC}" destId="{204C3FDF-6E28-47AB-B751-9FAC0290ECB0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263D6CB3-073E-4968-8552-ADD460DB672B}" type="presOf" srcId="{C73E6495-4846-46B9-917C-A54ED36553FF}" destId="{94779913-25BE-4445-B0D3-4A5A418D5E51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9859CDB8-589B-4E8A-8543-285E22F8BE01}" type="presParOf" srcId="{4F769866-C1E6-400E-9259-CBD9CEF6E658}" destId="{FADD2C5A-22B2-4AF5-BFCD-969FC56AD69E}" srcOrd="0" destOrd="0" presId="urn:microsoft.com/office/officeart/2005/8/layout/arrow2"/>
    <dgm:cxn modelId="{60D14F05-2979-4DA2-B9AA-69962A835D7B}" type="presParOf" srcId="{4F769866-C1E6-400E-9259-CBD9CEF6E658}" destId="{D3CFF664-7208-4CD2-90DD-69DDF63FBD1C}" srcOrd="1" destOrd="0" presId="urn:microsoft.com/office/officeart/2005/8/layout/arrow2"/>
    <dgm:cxn modelId="{0BB15EE4-BDAA-4672-8281-20CDC1964FA6}" type="presParOf" srcId="{D3CFF664-7208-4CD2-90DD-69DDF63FBD1C}" destId="{C38E969F-A1EF-489E-9234-BF65B3CC2D25}" srcOrd="0" destOrd="0" presId="urn:microsoft.com/office/officeart/2005/8/layout/arrow2"/>
    <dgm:cxn modelId="{A381251E-9E08-4371-91F7-848DAF874EBE}" type="presParOf" srcId="{D3CFF664-7208-4CD2-90DD-69DDF63FBD1C}" destId="{78CAB708-9FB7-4AF4-B24D-52006146D541}" srcOrd="1" destOrd="0" presId="urn:microsoft.com/office/officeart/2005/8/layout/arrow2"/>
    <dgm:cxn modelId="{00DD29B2-B2A1-4CAE-8530-C20539A37FBD}" type="presParOf" srcId="{D3CFF664-7208-4CD2-90DD-69DDF63FBD1C}" destId="{4A84C054-FFAE-4543-8869-097E43D12477}" srcOrd="2" destOrd="0" presId="urn:microsoft.com/office/officeart/2005/8/layout/arrow2"/>
    <dgm:cxn modelId="{7EE5F629-46EB-4D1C-8E42-F4847B055ABF}" type="presParOf" srcId="{D3CFF664-7208-4CD2-90DD-69DDF63FBD1C}" destId="{204C3FDF-6E28-47AB-B751-9FAC0290ECB0}" srcOrd="3" destOrd="0" presId="urn:microsoft.com/office/officeart/2005/8/layout/arrow2"/>
    <dgm:cxn modelId="{12538703-E2B8-48C7-BA1A-B20809B98F76}" type="presParOf" srcId="{D3CFF664-7208-4CD2-90DD-69DDF63FBD1C}" destId="{F04C6E81-E289-413E-B02B-2FB497980AA1}" srcOrd="4" destOrd="0" presId="urn:microsoft.com/office/officeart/2005/8/layout/arrow2"/>
    <dgm:cxn modelId="{F839BCE8-484E-42F7-A7BC-4078451E78E3}" type="presParOf" srcId="{D3CFF664-7208-4CD2-90DD-69DDF63FBD1C}" destId="{53214C7A-E2AC-4CCA-AC76-933E2DA479AD}" srcOrd="5" destOrd="0" presId="urn:microsoft.com/office/officeart/2005/8/layout/arrow2"/>
    <dgm:cxn modelId="{180C71A7-3B06-4E95-B9A3-F791C11EA4CD}" type="presParOf" srcId="{D3CFF664-7208-4CD2-90DD-69DDF63FBD1C}" destId="{B146F88E-6C7D-42D0-B206-E4295D0ADEBF}" srcOrd="6" destOrd="0" presId="urn:microsoft.com/office/officeart/2005/8/layout/arrow2"/>
    <dgm:cxn modelId="{112181E7-9A47-4513-A8EC-CF23E89915F8}" type="presParOf" srcId="{D3CFF664-7208-4CD2-90DD-69DDF63FBD1C}" destId="{F8370701-4C3B-44B5-91AC-4B45A39B3B4A}" srcOrd="7" destOrd="0" presId="urn:microsoft.com/office/officeart/2005/8/layout/arrow2"/>
    <dgm:cxn modelId="{58ECC7DB-64F0-417E-BA43-745388DE62D6}" type="presParOf" srcId="{D3CFF664-7208-4CD2-90DD-69DDF63FBD1C}" destId="{61D6A08F-470D-41E5-81E1-B28B5879E2D6}" srcOrd="8" destOrd="0" presId="urn:microsoft.com/office/officeart/2005/8/layout/arrow2"/>
    <dgm:cxn modelId="{1A4AA69B-9CB9-48BE-8759-69F33C381C5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E52FC-E3C1-4057-9694-C189C98DDE6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7170DE4-7984-4DA5-94C8-945EEFEF885F}">
      <dgm:prSet/>
      <dgm:spPr/>
      <dgm:t>
        <a:bodyPr/>
        <a:lstStyle/>
        <a:p>
          <a:pPr rtl="0"/>
          <a:r>
            <a:rPr lang="en-US" dirty="0"/>
            <a:t>TFNP hardness can be based on</a:t>
          </a:r>
          <a:br>
            <a:rPr lang="en-US" dirty="0"/>
          </a:br>
          <a:r>
            <a:rPr lang="en-US" dirty="0"/>
            <a:t>any </a:t>
          </a:r>
          <a:r>
            <a:rPr lang="en-US" dirty="0">
              <a:solidFill>
                <a:schemeClr val="accent2">
                  <a:lumMod val="60000"/>
                  <a:lumOff val="40000"/>
                </a:schemeClr>
              </a:solidFill>
            </a:rPr>
            <a:t>hard-on-average</a:t>
          </a:r>
          <a:r>
            <a:rPr lang="en-US" dirty="0"/>
            <a:t> language in NP</a:t>
          </a:r>
          <a:endParaRPr lang="he-IL" i="1" dirty="0"/>
        </a:p>
      </dgm:t>
    </dgm:pt>
    <dgm:pt modelId="{9BFCDFE6-5C95-46FF-BFB3-BAF7EDBEA7A7}" type="parTrans" cxnId="{99F8064F-3899-4DE5-AA4D-1AD81899CA1A}">
      <dgm:prSet/>
      <dgm:spPr/>
      <dgm:t>
        <a:bodyPr/>
        <a:lstStyle/>
        <a:p>
          <a:pPr rtl="1"/>
          <a:endParaRPr lang="he-IL"/>
        </a:p>
      </dgm:t>
    </dgm:pt>
    <dgm:pt modelId="{888C2C5F-4DFB-420F-8309-A75EE27C4899}" type="sibTrans" cxnId="{99F8064F-3899-4DE5-AA4D-1AD81899CA1A}">
      <dgm:prSet/>
      <dgm:spPr/>
      <dgm:t>
        <a:bodyPr/>
        <a:lstStyle/>
        <a:p>
          <a:pPr rtl="1"/>
          <a:endParaRPr lang="he-IL"/>
        </a:p>
      </dgm:t>
    </dgm:pt>
    <dgm:pt modelId="{1BD17096-2C6C-41DD-BB36-D75797B72957}" type="pres">
      <dgm:prSet presAssocID="{AEFE52FC-E3C1-4057-9694-C189C98DDE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3E575C-A892-4C54-BDC0-5F378D66B505}" type="pres">
      <dgm:prSet presAssocID="{57170DE4-7984-4DA5-94C8-945EEFEF885F}" presName="vertOne" presStyleCnt="0"/>
      <dgm:spPr/>
    </dgm:pt>
    <dgm:pt modelId="{25899244-0724-4560-AE47-3D5E56805261}" type="pres">
      <dgm:prSet presAssocID="{57170DE4-7984-4DA5-94C8-945EEFEF885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0EBF0-61DC-4D64-861B-774D21CF634A}" type="pres">
      <dgm:prSet presAssocID="{57170DE4-7984-4DA5-94C8-945EEFEF885F}" presName="horzOne" presStyleCnt="0"/>
      <dgm:spPr/>
    </dgm:pt>
  </dgm:ptLst>
  <dgm:cxnLst>
    <dgm:cxn modelId="{4C4B15A6-3C52-43CD-AEDC-DB0638F744BA}" type="presOf" srcId="{57170DE4-7984-4DA5-94C8-945EEFEF885F}" destId="{25899244-0724-4560-AE47-3D5E56805261}" srcOrd="0" destOrd="0" presId="urn:microsoft.com/office/officeart/2005/8/layout/hierarchy4"/>
    <dgm:cxn modelId="{99F8064F-3899-4DE5-AA4D-1AD81899CA1A}" srcId="{AEFE52FC-E3C1-4057-9694-C189C98DDE68}" destId="{57170DE4-7984-4DA5-94C8-945EEFEF885F}" srcOrd="0" destOrd="0" parTransId="{9BFCDFE6-5C95-46FF-BFB3-BAF7EDBEA7A7}" sibTransId="{888C2C5F-4DFB-420F-8309-A75EE27C4899}"/>
    <dgm:cxn modelId="{7883B58B-29C3-461F-9B6C-AF8E28DD8EEA}" type="presOf" srcId="{AEFE52FC-E3C1-4057-9694-C189C98DDE68}" destId="{1BD17096-2C6C-41DD-BB36-D75797B72957}" srcOrd="0" destOrd="0" presId="urn:microsoft.com/office/officeart/2005/8/layout/hierarchy4"/>
    <dgm:cxn modelId="{EE6D88F9-BE39-4E61-B68A-CE15346C323A}" type="presParOf" srcId="{1BD17096-2C6C-41DD-BB36-D75797B72957}" destId="{413E575C-A892-4C54-BDC0-5F378D66B505}" srcOrd="0" destOrd="0" presId="urn:microsoft.com/office/officeart/2005/8/layout/hierarchy4"/>
    <dgm:cxn modelId="{C0A82392-09A4-4825-95D4-2E8A18D22B1A}" type="presParOf" srcId="{413E575C-A892-4C54-BDC0-5F378D66B505}" destId="{25899244-0724-4560-AE47-3D5E56805261}" srcOrd="0" destOrd="0" presId="urn:microsoft.com/office/officeart/2005/8/layout/hierarchy4"/>
    <dgm:cxn modelId="{BA38D469-8015-4541-BCED-DDABA7C7D209}" type="presParOf" srcId="{413E575C-A892-4C54-BDC0-5F378D66B505}" destId="{F150EBF0-61DC-4D64-861B-774D21CF63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P </a:t>
              </a:r>
              <a14:m>
                <m:oMath xmlns:m="http://schemas.openxmlformats.org/officeDocument/2006/math">
                  <m:r>
                    <a:rPr lang="en-US" sz="1800" b="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 smtClean="0">
                  <a:solidFill>
                    <a:srgbClr val="FF0000"/>
                  </a:solidFill>
                </a:rPr>
                <a:t>P </a:t>
              </a:r>
              <a:r>
                <a:rPr lang="en-US" sz="18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≠</a:t>
              </a:r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14:m>
                <m:oMath xmlns:m="http://schemas.openxmlformats.org/officeDocument/2006/math">
                  <m:r>
                    <a:rPr lang="en-US" sz="1800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:r>
                <a:rPr lang="en-US" sz="1800" b="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:r>
                <a:rPr lang="en-US" sz="180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Choice>
      <mc:Fallback xmlns="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Fallback>
    </mc:AlternateConten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rgbClr val="FF0000"/>
        </a:solidFill>
      </dgm:spPr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rgbClr val="FF0000"/>
        </a:solidFill>
      </dgm:spPr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60BE0ACC-368D-4F92-B9CC-992512638BBF}" type="presOf" srcId="{2083E68B-517B-4709-8FE4-9255DF79F1B2}" destId="{4F769866-C1E6-400E-9259-CBD9CEF6E658}" srcOrd="0" destOrd="0" presId="urn:microsoft.com/office/officeart/2005/8/layout/arrow2"/>
    <dgm:cxn modelId="{B4EBD5C8-E532-4247-826D-274A5C90D9D7}" type="presOf" srcId="{A290463C-26D6-441D-B032-8AE5D01B95C0}" destId="{F8370701-4C3B-44B5-91AC-4B45A39B3B4A}" srcOrd="0" destOrd="0" presId="urn:microsoft.com/office/officeart/2005/8/layout/arrow2"/>
    <dgm:cxn modelId="{2B2E97D2-FCBE-411A-9B57-40F005E572B8}" type="presOf" srcId="{60636661-F903-4B9B-848D-7E5C138C654F}" destId="{78CAB708-9FB7-4AF4-B24D-52006146D541}" srcOrd="0" destOrd="0" presId="urn:microsoft.com/office/officeart/2005/8/layout/arrow2"/>
    <dgm:cxn modelId="{7EFAE4AB-F8D2-4BD6-89B8-713DAD61525D}" type="presOf" srcId="{2971DE06-78AA-4ABA-AA62-FF50A6E4BDF7}" destId="{53214C7A-E2AC-4CCA-AC76-933E2DA479AD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30A15ECC-0DB4-4452-B5A1-0696C3AB93FF}" type="presOf" srcId="{786E44AD-ED21-4632-BFBB-269AF18A4ADC}" destId="{204C3FDF-6E28-47AB-B751-9FAC0290ECB0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263D6CB3-073E-4968-8552-ADD460DB672B}" type="presOf" srcId="{C73E6495-4846-46B9-917C-A54ED36553FF}" destId="{94779913-25BE-4445-B0D3-4A5A418D5E51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9859CDB8-589B-4E8A-8543-285E22F8BE01}" type="presParOf" srcId="{4F769866-C1E6-400E-9259-CBD9CEF6E658}" destId="{FADD2C5A-22B2-4AF5-BFCD-969FC56AD69E}" srcOrd="0" destOrd="0" presId="urn:microsoft.com/office/officeart/2005/8/layout/arrow2"/>
    <dgm:cxn modelId="{60D14F05-2979-4DA2-B9AA-69962A835D7B}" type="presParOf" srcId="{4F769866-C1E6-400E-9259-CBD9CEF6E658}" destId="{D3CFF664-7208-4CD2-90DD-69DDF63FBD1C}" srcOrd="1" destOrd="0" presId="urn:microsoft.com/office/officeart/2005/8/layout/arrow2"/>
    <dgm:cxn modelId="{0BB15EE4-BDAA-4672-8281-20CDC1964FA6}" type="presParOf" srcId="{D3CFF664-7208-4CD2-90DD-69DDF63FBD1C}" destId="{C38E969F-A1EF-489E-9234-BF65B3CC2D25}" srcOrd="0" destOrd="0" presId="urn:microsoft.com/office/officeart/2005/8/layout/arrow2"/>
    <dgm:cxn modelId="{A381251E-9E08-4371-91F7-848DAF874EBE}" type="presParOf" srcId="{D3CFF664-7208-4CD2-90DD-69DDF63FBD1C}" destId="{78CAB708-9FB7-4AF4-B24D-52006146D541}" srcOrd="1" destOrd="0" presId="urn:microsoft.com/office/officeart/2005/8/layout/arrow2"/>
    <dgm:cxn modelId="{00DD29B2-B2A1-4CAE-8530-C20539A37FBD}" type="presParOf" srcId="{D3CFF664-7208-4CD2-90DD-69DDF63FBD1C}" destId="{4A84C054-FFAE-4543-8869-097E43D12477}" srcOrd="2" destOrd="0" presId="urn:microsoft.com/office/officeart/2005/8/layout/arrow2"/>
    <dgm:cxn modelId="{7EE5F629-46EB-4D1C-8E42-F4847B055ABF}" type="presParOf" srcId="{D3CFF664-7208-4CD2-90DD-69DDF63FBD1C}" destId="{204C3FDF-6E28-47AB-B751-9FAC0290ECB0}" srcOrd="3" destOrd="0" presId="urn:microsoft.com/office/officeart/2005/8/layout/arrow2"/>
    <dgm:cxn modelId="{12538703-E2B8-48C7-BA1A-B20809B98F76}" type="presParOf" srcId="{D3CFF664-7208-4CD2-90DD-69DDF63FBD1C}" destId="{F04C6E81-E289-413E-B02B-2FB497980AA1}" srcOrd="4" destOrd="0" presId="urn:microsoft.com/office/officeart/2005/8/layout/arrow2"/>
    <dgm:cxn modelId="{F839BCE8-484E-42F7-A7BC-4078451E78E3}" type="presParOf" srcId="{D3CFF664-7208-4CD2-90DD-69DDF63FBD1C}" destId="{53214C7A-E2AC-4CCA-AC76-933E2DA479AD}" srcOrd="5" destOrd="0" presId="urn:microsoft.com/office/officeart/2005/8/layout/arrow2"/>
    <dgm:cxn modelId="{180C71A7-3B06-4E95-B9A3-F791C11EA4CD}" type="presParOf" srcId="{D3CFF664-7208-4CD2-90DD-69DDF63FBD1C}" destId="{B146F88E-6C7D-42D0-B206-E4295D0ADEBF}" srcOrd="6" destOrd="0" presId="urn:microsoft.com/office/officeart/2005/8/layout/arrow2"/>
    <dgm:cxn modelId="{112181E7-9A47-4513-A8EC-CF23E89915F8}" type="presParOf" srcId="{D3CFF664-7208-4CD2-90DD-69DDF63FBD1C}" destId="{F8370701-4C3B-44B5-91AC-4B45A39B3B4A}" srcOrd="7" destOrd="0" presId="urn:microsoft.com/office/officeart/2005/8/layout/arrow2"/>
    <dgm:cxn modelId="{58ECC7DB-64F0-417E-BA43-745388DE62D6}" type="presParOf" srcId="{D3CFF664-7208-4CD2-90DD-69DDF63FBD1C}" destId="{61D6A08F-470D-41E5-81E1-B28B5879E2D6}" srcOrd="8" destOrd="0" presId="urn:microsoft.com/office/officeart/2005/8/layout/arrow2"/>
    <dgm:cxn modelId="{1A4AA69B-9CB9-48BE-8759-69F33C381C5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786E44AD-ED21-4632-BFBB-269AF18A4ADC}">
      <dgm:prSet custT="1"/>
      <dgm:spPr>
        <a:blipFill rotWithShape="1">
          <a:blip xmlns:r="http://schemas.openxmlformats.org/officeDocument/2006/relationships" r:embed="rId1"/>
          <a:stretch>
            <a:fillRect t="-3908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2971DE06-78AA-4ABA-AA62-FF50A6E4BDF7}">
      <dgm:prSet custT="1"/>
      <dgm:spPr>
        <a:blipFill rotWithShape="1">
          <a:blip xmlns:r="http://schemas.openxmlformats.org/officeDocument/2006/relationships" r:embed="rId2"/>
          <a:stretch>
            <a:fillRect t="-2911" r="-1293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A290463C-26D6-441D-B032-8AE5D01B95C0}">
      <dgm:prSet custT="1"/>
      <dgm:spPr>
        <a:blipFill rotWithShape="1">
          <a:blip xmlns:r="http://schemas.openxmlformats.org/officeDocument/2006/relationships" r:embed="rId3"/>
          <a:stretch>
            <a:fillRect t="-2443" r="-1104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C73E6495-4846-46B9-917C-A54ED36553FF}">
      <dgm:prSet custT="1"/>
      <dgm:spPr>
        <a:blipFill rotWithShape="1">
          <a:blip xmlns:r="http://schemas.openxmlformats.org/officeDocument/2006/relationships" r:embed="rId4"/>
          <a:stretch>
            <a:fillRect t="-2092"/>
          </a:stretch>
        </a:blipFill>
      </dgm:spPr>
      <dgm:t>
        <a:bodyPr/>
        <a:lstStyle/>
        <a:p>
          <a:r>
            <a:rPr lang="he-IL">
              <a:noFill/>
            </a:rPr>
            <a:t> </a:t>
          </a:r>
        </a:p>
      </dgm:t>
    </dgm:p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/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60BE0ACC-368D-4F92-B9CC-992512638BBF}" type="presOf" srcId="{2083E68B-517B-4709-8FE4-9255DF79F1B2}" destId="{4F769866-C1E6-400E-9259-CBD9CEF6E658}" srcOrd="0" destOrd="0" presId="urn:microsoft.com/office/officeart/2005/8/layout/arrow2"/>
    <dgm:cxn modelId="{B4EBD5C8-E532-4247-826D-274A5C90D9D7}" type="presOf" srcId="{A290463C-26D6-441D-B032-8AE5D01B95C0}" destId="{F8370701-4C3B-44B5-91AC-4B45A39B3B4A}" srcOrd="0" destOrd="0" presId="urn:microsoft.com/office/officeart/2005/8/layout/arrow2"/>
    <dgm:cxn modelId="{2B2E97D2-FCBE-411A-9B57-40F005E572B8}" type="presOf" srcId="{60636661-F903-4B9B-848D-7E5C138C654F}" destId="{78CAB708-9FB7-4AF4-B24D-52006146D541}" srcOrd="0" destOrd="0" presId="urn:microsoft.com/office/officeart/2005/8/layout/arrow2"/>
    <dgm:cxn modelId="{7EFAE4AB-F8D2-4BD6-89B8-713DAD61525D}" type="presOf" srcId="{2971DE06-78AA-4ABA-AA62-FF50A6E4BDF7}" destId="{53214C7A-E2AC-4CCA-AC76-933E2DA479AD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30A15ECC-0DB4-4452-B5A1-0696C3AB93FF}" type="presOf" srcId="{786E44AD-ED21-4632-BFBB-269AF18A4ADC}" destId="{204C3FDF-6E28-47AB-B751-9FAC0290ECB0}" srcOrd="0" destOrd="0" presId="urn:microsoft.com/office/officeart/2005/8/layout/arrow2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263D6CB3-073E-4968-8552-ADD460DB672B}" type="presOf" srcId="{C73E6495-4846-46B9-917C-A54ED36553FF}" destId="{94779913-25BE-4445-B0D3-4A5A418D5E51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9859CDB8-589B-4E8A-8543-285E22F8BE01}" type="presParOf" srcId="{4F769866-C1E6-400E-9259-CBD9CEF6E658}" destId="{FADD2C5A-22B2-4AF5-BFCD-969FC56AD69E}" srcOrd="0" destOrd="0" presId="urn:microsoft.com/office/officeart/2005/8/layout/arrow2"/>
    <dgm:cxn modelId="{60D14F05-2979-4DA2-B9AA-69962A835D7B}" type="presParOf" srcId="{4F769866-C1E6-400E-9259-CBD9CEF6E658}" destId="{D3CFF664-7208-4CD2-90DD-69DDF63FBD1C}" srcOrd="1" destOrd="0" presId="urn:microsoft.com/office/officeart/2005/8/layout/arrow2"/>
    <dgm:cxn modelId="{0BB15EE4-BDAA-4672-8281-20CDC1964FA6}" type="presParOf" srcId="{D3CFF664-7208-4CD2-90DD-69DDF63FBD1C}" destId="{C38E969F-A1EF-489E-9234-BF65B3CC2D25}" srcOrd="0" destOrd="0" presId="urn:microsoft.com/office/officeart/2005/8/layout/arrow2"/>
    <dgm:cxn modelId="{A381251E-9E08-4371-91F7-848DAF874EBE}" type="presParOf" srcId="{D3CFF664-7208-4CD2-90DD-69DDF63FBD1C}" destId="{78CAB708-9FB7-4AF4-B24D-52006146D541}" srcOrd="1" destOrd="0" presId="urn:microsoft.com/office/officeart/2005/8/layout/arrow2"/>
    <dgm:cxn modelId="{00DD29B2-B2A1-4CAE-8530-C20539A37FBD}" type="presParOf" srcId="{D3CFF664-7208-4CD2-90DD-69DDF63FBD1C}" destId="{4A84C054-FFAE-4543-8869-097E43D12477}" srcOrd="2" destOrd="0" presId="urn:microsoft.com/office/officeart/2005/8/layout/arrow2"/>
    <dgm:cxn modelId="{7EE5F629-46EB-4D1C-8E42-F4847B055ABF}" type="presParOf" srcId="{D3CFF664-7208-4CD2-90DD-69DDF63FBD1C}" destId="{204C3FDF-6E28-47AB-B751-9FAC0290ECB0}" srcOrd="3" destOrd="0" presId="urn:microsoft.com/office/officeart/2005/8/layout/arrow2"/>
    <dgm:cxn modelId="{12538703-E2B8-48C7-BA1A-B20809B98F76}" type="presParOf" srcId="{D3CFF664-7208-4CD2-90DD-69DDF63FBD1C}" destId="{F04C6E81-E289-413E-B02B-2FB497980AA1}" srcOrd="4" destOrd="0" presId="urn:microsoft.com/office/officeart/2005/8/layout/arrow2"/>
    <dgm:cxn modelId="{F839BCE8-484E-42F7-A7BC-4078451E78E3}" type="presParOf" srcId="{D3CFF664-7208-4CD2-90DD-69DDF63FBD1C}" destId="{53214C7A-E2AC-4CCA-AC76-933E2DA479AD}" srcOrd="5" destOrd="0" presId="urn:microsoft.com/office/officeart/2005/8/layout/arrow2"/>
    <dgm:cxn modelId="{180C71A7-3B06-4E95-B9A3-F791C11EA4CD}" type="presParOf" srcId="{D3CFF664-7208-4CD2-90DD-69DDF63FBD1C}" destId="{B146F88E-6C7D-42D0-B206-E4295D0ADEBF}" srcOrd="6" destOrd="0" presId="urn:microsoft.com/office/officeart/2005/8/layout/arrow2"/>
    <dgm:cxn modelId="{112181E7-9A47-4513-A8EC-CF23E89915F8}" type="presParOf" srcId="{D3CFF664-7208-4CD2-90DD-69DDF63FBD1C}" destId="{F8370701-4C3B-44B5-91AC-4B45A39B3B4A}" srcOrd="7" destOrd="0" presId="urn:microsoft.com/office/officeart/2005/8/layout/arrow2"/>
    <dgm:cxn modelId="{58ECC7DB-64F0-417E-BA43-745388DE62D6}" type="presParOf" srcId="{D3CFF664-7208-4CD2-90DD-69DDF63FBD1C}" destId="{61D6A08F-470D-41E5-81E1-B28B5879E2D6}" srcOrd="8" destOrd="0" presId="urn:microsoft.com/office/officeart/2005/8/layout/arrow2"/>
    <dgm:cxn modelId="{1A4AA69B-9CB9-48BE-8759-69F33C381C5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83E68B-517B-4709-8FE4-9255DF79F1B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0636661-F903-4B9B-848D-7E5C138C654F}">
      <dgm:prSet custT="1"/>
      <dgm:spPr/>
      <dgm:t>
        <a:bodyPr/>
        <a:lstStyle/>
        <a:p>
          <a:pPr algn="l" rtl="0"/>
          <a:r>
            <a:rPr lang="en-US" sz="1800" b="1" dirty="0" err="1"/>
            <a:t>Algorithmica</a:t>
          </a:r>
          <a:r>
            <a:rPr lang="en-US" sz="1800" b="1" dirty="0"/>
            <a:t>:</a:t>
          </a:r>
          <a:br>
            <a:rPr lang="en-US" sz="1800" b="1" dirty="0"/>
          </a:br>
          <a:r>
            <a:rPr lang="en-US" sz="1800" dirty="0">
              <a:solidFill>
                <a:srgbClr val="00B050"/>
              </a:solidFill>
            </a:rPr>
            <a:t>P = NP</a:t>
          </a:r>
          <a:endParaRPr lang="he-IL" sz="1800" dirty="0">
            <a:solidFill>
              <a:srgbClr val="00B050"/>
            </a:solidFill>
          </a:endParaRPr>
        </a:p>
      </dgm:t>
    </dgm:pt>
    <dgm:pt modelId="{ED18B1E3-35C2-4782-B086-50962A821572}" type="par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dgm:pt modelId="{6A21AD27-6D72-440B-92DF-73422831FFE1}" type="sibTrans" cxnId="{0661E06C-121E-47A4-BAB7-43A795999B5C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P </a:t>
              </a:r>
              <a14:m>
                <m:oMath xmlns:m="http://schemas.openxmlformats.org/officeDocument/2006/math">
                  <m:r>
                    <a:rPr lang="en-US" sz="1800" b="0" i="1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≠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786E44AD-ED21-4632-BFBB-269AF18A4ADC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Heuristica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 smtClean="0">
                  <a:solidFill>
                    <a:srgbClr val="FF0000"/>
                  </a:solidFill>
                </a:rPr>
                <a:t>P </a:t>
              </a:r>
              <a:r>
                <a:rPr lang="en-US" sz="1800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≠</a:t>
              </a:r>
              <a:r>
                <a:rPr lang="en-US" sz="1800" dirty="0">
                  <a:solidFill>
                    <a:srgbClr val="FF0000"/>
                  </a:solidFill>
                </a:rPr>
                <a:t> NP but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00B050"/>
                  </a:solidFill>
                </a:rPr>
                <a:t>NP is easy-on-average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5A3F9F4-0633-49E5-AE24-7456EF50A51B}" type="par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dgm:pt modelId="{3968858B-002E-4C23-8AC4-E547D75B82F0}" type="sibTrans" cxnId="{FBE69CA7-7415-4648-B99E-CAAB3AD861F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14:m>
                <m:oMath xmlns:m="http://schemas.openxmlformats.org/officeDocument/2006/math">
                  <m:r>
                    <a:rPr lang="en-US" sz="1800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2971DE06-78AA-4ABA-AA62-FF50A6E4BDF7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Pessiland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dirty="0">
                  <a:solidFill>
                    <a:srgbClr val="FF0000"/>
                  </a:solidFill>
                </a:rPr>
                <a:t>NP is hard-on-average but </a:t>
              </a:r>
              <a:r>
                <a:rPr lang="en-US" sz="1800" b="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one-way functions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06D6FEF4-761F-4073-A6A8-0E1BC2856D53}" type="par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dgm:pt modelId="{2FA4A2B7-6593-4819-B784-E238B8EE2EE2}" type="sibTrans" cxnId="{470B0480-9BBB-4712-AB9B-919207451AD6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∄</m:t>
                  </m:r>
                </m:oMath>
              </a14:m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Choice>
      <mc:Fallback xmlns="">
        <dgm:pt modelId="{A290463C-26D6-441D-B032-8AE5D01B95C0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Minicrypt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one-way functions but </a:t>
              </a:r>
              <a:r>
                <a:rPr lang="en-US" sz="1800" i="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a:t>∄</a:t>
              </a:r>
              <a:r>
                <a:rPr lang="en-US" sz="1800" dirty="0">
                  <a:solidFill>
                    <a:srgbClr val="00B050"/>
                  </a:solidFill>
                </a:rPr>
                <a:t> public-key crypto</a:t>
              </a:r>
              <a:endParaRPr lang="he-IL" sz="1800" dirty="0">
                <a:solidFill>
                  <a:srgbClr val="00B050"/>
                </a:solidFill>
              </a:endParaRPr>
            </a:p>
          </dgm:t>
        </dgm:pt>
      </mc:Fallback>
    </mc:AlternateContent>
    <dgm:pt modelId="{63B7134F-E384-4349-BA99-B367BBA41EFD}" type="par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dgm:pt modelId="{1BC7AC19-D63F-483C-BBEA-2A79080F3436}" type="sibTrans" cxnId="{47BD4765-0863-4EB1-8735-0EC7E8C755E1}">
      <dgm:prSet/>
      <dgm:spPr/>
      <dgm:t>
        <a:bodyPr/>
        <a:lstStyle/>
        <a:p>
          <a:pPr algn="l" rtl="1"/>
          <a:endParaRPr lang="he-IL"/>
        </a:p>
      </dgm:t>
    </dgm:pt>
    <mc:AlternateContent xmlns:mc="http://schemas.openxmlformats.org/markup-compatibility/2006" xmlns:a14="http://schemas.microsoft.com/office/drawing/2010/main">
      <mc:Choice Requires="a14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14:m>
                <m:oMath xmlns:m="http://schemas.openxmlformats.org/officeDocument/2006/math">
                  <m:r>
                    <a:rPr lang="en-US" sz="180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Choice>
      <mc:Fallback xmlns="">
        <dgm:pt modelId="{C73E6495-4846-46B9-917C-A54ED36553FF}">
          <dgm:prSet custT="1"/>
          <dgm:spPr/>
          <dgm:t>
            <a:bodyPr/>
            <a:lstStyle/>
            <a:p>
              <a:pPr algn="l" rtl="0"/>
              <a:r>
                <a:rPr lang="en-US" sz="1800" b="1" dirty="0" err="1"/>
                <a:t>Cryptomania</a:t>
              </a:r>
              <a:r>
                <a:rPr lang="en-US" sz="1800" b="1" dirty="0"/>
                <a:t>:</a:t>
              </a:r>
              <a:br>
                <a:rPr lang="en-US" sz="1800" b="1" dirty="0"/>
              </a:br>
              <a:r>
                <a:rPr lang="en-US" sz="180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∃</a:t>
              </a:r>
              <a:r>
                <a:rPr lang="en-US" sz="1800" dirty="0">
                  <a:solidFill>
                    <a:srgbClr val="FF0000"/>
                  </a:solidFill>
                </a:rPr>
                <a:t> public-key cryptography</a:t>
              </a:r>
              <a:endParaRPr lang="he-IL" sz="1800" dirty="0"/>
            </a:p>
          </dgm:t>
        </dgm:pt>
      </mc:Fallback>
    </mc:AlternateContent>
    <dgm:pt modelId="{5C6DB880-212B-42ED-8D9D-39BB4152E748}" type="par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65FB3F7-AAA7-4CB6-88F3-7033604D9355}" type="sibTrans" cxnId="{8C3D88E1-1304-4589-B212-95A3ADDA638A}">
      <dgm:prSet/>
      <dgm:spPr/>
      <dgm:t>
        <a:bodyPr/>
        <a:lstStyle/>
        <a:p>
          <a:pPr algn="l" rtl="1"/>
          <a:endParaRPr lang="he-IL"/>
        </a:p>
      </dgm:t>
    </dgm:pt>
    <dgm:pt modelId="{67BE83F6-8646-452C-B8E4-78C1BB909CAF}">
      <dgm:prSet/>
      <dgm:spPr/>
      <dgm:t>
        <a:bodyPr/>
        <a:lstStyle/>
        <a:p>
          <a:endParaRPr lang="en-US"/>
        </a:p>
      </dgm:t>
    </dgm:pt>
    <dgm:pt modelId="{D34BA39F-52D0-4420-B3C0-9579BB54FFBF}" type="par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013E7463-04AC-4FA3-A1E0-278C41894F96}" type="sibTrans" cxnId="{80AE6982-72AE-470F-914D-1490809DF0C8}">
      <dgm:prSet/>
      <dgm:spPr/>
      <dgm:t>
        <a:bodyPr/>
        <a:lstStyle/>
        <a:p>
          <a:pPr algn="l" rtl="1"/>
          <a:endParaRPr lang="he-IL"/>
        </a:p>
      </dgm:t>
    </dgm:pt>
    <dgm:pt modelId="{1EC8C509-32A4-4988-9BC8-222EED8822B8}">
      <dgm:prSet/>
      <dgm:spPr/>
      <dgm:t>
        <a:bodyPr/>
        <a:lstStyle/>
        <a:p>
          <a:endParaRPr lang="en-US"/>
        </a:p>
      </dgm:t>
    </dgm:pt>
    <dgm:pt modelId="{9451F67C-176D-4FB2-8477-02201B601DE9}" type="par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F3BAF165-440C-44D6-8EB5-C95480C32FF8}" type="sibTrans" cxnId="{3CB438A9-CB92-4DEA-88DE-1A17BD19B308}">
      <dgm:prSet/>
      <dgm:spPr/>
      <dgm:t>
        <a:bodyPr/>
        <a:lstStyle/>
        <a:p>
          <a:pPr rtl="1"/>
          <a:endParaRPr lang="he-IL"/>
        </a:p>
      </dgm:t>
    </dgm:pt>
    <dgm:pt modelId="{4F769866-C1E6-400E-9259-CBD9CEF6E658}" type="pres">
      <dgm:prSet presAssocID="{2083E68B-517B-4709-8FE4-9255DF79F1B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DD2C5A-22B2-4AF5-BFCD-969FC56AD69E}" type="pres">
      <dgm:prSet presAssocID="{2083E68B-517B-4709-8FE4-9255DF79F1B2}" presName="arrow" presStyleLbl="bgShp" presStyleIdx="0" presStyleCnt="1" custLinFactNeighborX="0"/>
      <dgm:spPr/>
    </dgm:pt>
    <dgm:pt modelId="{D3CFF664-7208-4CD2-90DD-69DDF63FBD1C}" type="pres">
      <dgm:prSet presAssocID="{2083E68B-517B-4709-8FE4-9255DF79F1B2}" presName="arrowDiagram5" presStyleCnt="0"/>
      <dgm:spPr/>
    </dgm:pt>
    <dgm:pt modelId="{C38E969F-A1EF-489E-9234-BF65B3CC2D25}" type="pres">
      <dgm:prSet presAssocID="{60636661-F903-4B9B-848D-7E5C138C654F}" presName="bullet5a" presStyleLbl="node1" presStyleIdx="0" presStyleCnt="5"/>
      <dgm:spPr>
        <a:solidFill>
          <a:srgbClr val="FF0000"/>
        </a:solidFill>
      </dgm:spPr>
    </dgm:pt>
    <dgm:pt modelId="{78CAB708-9FB7-4AF4-B24D-52006146D541}" type="pres">
      <dgm:prSet presAssocID="{60636661-F903-4B9B-848D-7E5C138C654F}" presName="textBox5a" presStyleLbl="revTx" presStyleIdx="0" presStyleCnt="5" custScaleX="115442" custLinFactNeighborX="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4C054-FFAE-4543-8869-097E43D12477}" type="pres">
      <dgm:prSet presAssocID="{786E44AD-ED21-4632-BFBB-269AF18A4ADC}" presName="bullet5b" presStyleLbl="node1" presStyleIdx="1" presStyleCnt="5"/>
      <dgm:spPr>
        <a:solidFill>
          <a:srgbClr val="FF0000"/>
        </a:solidFill>
      </dgm:spPr>
    </dgm:pt>
    <dgm:pt modelId="{204C3FDF-6E28-47AB-B751-9FAC0290ECB0}" type="pres">
      <dgm:prSet presAssocID="{786E44AD-ED21-4632-BFBB-269AF18A4ADC}" presName="textBox5b" presStyleLbl="revTx" presStyleIdx="1" presStyleCnt="5" custScaleX="149958" custLinFactNeighborX="2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C6E81-E289-413E-B02B-2FB497980AA1}" type="pres">
      <dgm:prSet presAssocID="{2971DE06-78AA-4ABA-AA62-FF50A6E4BDF7}" presName="bullet5c" presStyleLbl="node1" presStyleIdx="2" presStyleCnt="5"/>
      <dgm:spPr>
        <a:solidFill>
          <a:srgbClr val="00B050"/>
        </a:solidFill>
      </dgm:spPr>
    </dgm:pt>
    <dgm:pt modelId="{53214C7A-E2AC-4CCA-AC76-933E2DA479AD}" type="pres">
      <dgm:prSet presAssocID="{2971DE06-78AA-4ABA-AA62-FF50A6E4BDF7}" presName="textBox5c" presStyleLbl="revTx" presStyleIdx="2" presStyleCnt="5" custScaleX="144429" custLinFactNeighborX="2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6F88E-6C7D-42D0-B206-E4295D0ADEBF}" type="pres">
      <dgm:prSet presAssocID="{A290463C-26D6-441D-B032-8AE5D01B95C0}" presName="bullet5d" presStyleLbl="node1" presStyleIdx="3" presStyleCnt="5"/>
      <dgm:spPr>
        <a:solidFill>
          <a:srgbClr val="00B050"/>
        </a:solidFill>
      </dgm:spPr>
    </dgm:pt>
    <dgm:pt modelId="{F8370701-4C3B-44B5-91AC-4B45A39B3B4A}" type="pres">
      <dgm:prSet presAssocID="{A290463C-26D6-441D-B032-8AE5D01B95C0}" presName="textBox5d" presStyleLbl="revTx" presStyleIdx="3" presStyleCnt="5" custScaleX="136094" custLinFactNeighborX="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6A08F-470D-41E5-81E1-B28B5879E2D6}" type="pres">
      <dgm:prSet presAssocID="{C73E6495-4846-46B9-917C-A54ED36553FF}" presName="bullet5e" presStyleLbl="node1" presStyleIdx="4" presStyleCnt="5"/>
      <dgm:spPr>
        <a:solidFill>
          <a:srgbClr val="00B050"/>
        </a:solidFill>
      </dgm:spPr>
    </dgm:pt>
    <dgm:pt modelId="{94779913-25BE-4445-B0D3-4A5A418D5E51}" type="pres">
      <dgm:prSet presAssocID="{C73E6495-4846-46B9-917C-A54ED36553FF}" presName="textBox5e" presStyleLbl="revTx" presStyleIdx="4" presStyleCnt="5" custScaleX="153198" custLinFactNeighborX="2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6BE30-26D1-41E4-A492-9C60871F9DAA}" type="presOf" srcId="{A290463C-26D6-441D-B032-8AE5D01B95C0}" destId="{F8370701-4C3B-44B5-91AC-4B45A39B3B4A}" srcOrd="0" destOrd="0" presId="urn:microsoft.com/office/officeart/2005/8/layout/arrow2"/>
    <dgm:cxn modelId="{0661E06C-121E-47A4-BAB7-43A795999B5C}" srcId="{2083E68B-517B-4709-8FE4-9255DF79F1B2}" destId="{60636661-F903-4B9B-848D-7E5C138C654F}" srcOrd="0" destOrd="0" parTransId="{ED18B1E3-35C2-4782-B086-50962A821572}" sibTransId="{6A21AD27-6D72-440B-92DF-73422831FFE1}"/>
    <dgm:cxn modelId="{99CDDC77-1E55-4C89-9287-3EF2DD4977FF}" type="presOf" srcId="{2083E68B-517B-4709-8FE4-9255DF79F1B2}" destId="{4F769866-C1E6-400E-9259-CBD9CEF6E658}" srcOrd="0" destOrd="0" presId="urn:microsoft.com/office/officeart/2005/8/layout/arrow2"/>
    <dgm:cxn modelId="{4B85F182-62F2-4B59-B90D-B06B611BBBBE}" type="presOf" srcId="{C73E6495-4846-46B9-917C-A54ED36553FF}" destId="{94779913-25BE-4445-B0D3-4A5A418D5E51}" srcOrd="0" destOrd="0" presId="urn:microsoft.com/office/officeart/2005/8/layout/arrow2"/>
    <dgm:cxn modelId="{FBE69CA7-7415-4648-B99E-CAAB3AD861F6}" srcId="{2083E68B-517B-4709-8FE4-9255DF79F1B2}" destId="{786E44AD-ED21-4632-BFBB-269AF18A4ADC}" srcOrd="1" destOrd="0" parTransId="{05A3F9F4-0633-49E5-AE24-7456EF50A51B}" sibTransId="{3968858B-002E-4C23-8AC4-E547D75B82F0}"/>
    <dgm:cxn modelId="{47BD4765-0863-4EB1-8735-0EC7E8C755E1}" srcId="{2083E68B-517B-4709-8FE4-9255DF79F1B2}" destId="{A290463C-26D6-441D-B032-8AE5D01B95C0}" srcOrd="3" destOrd="0" parTransId="{63B7134F-E384-4349-BA99-B367BBA41EFD}" sibTransId="{1BC7AC19-D63F-483C-BBEA-2A79080F3436}"/>
    <dgm:cxn modelId="{80AE6982-72AE-470F-914D-1490809DF0C8}" srcId="{2083E68B-517B-4709-8FE4-9255DF79F1B2}" destId="{67BE83F6-8646-452C-B8E4-78C1BB909CAF}" srcOrd="5" destOrd="0" parTransId="{D34BA39F-52D0-4420-B3C0-9579BB54FFBF}" sibTransId="{013E7463-04AC-4FA3-A1E0-278C41894F96}"/>
    <dgm:cxn modelId="{8C3D88E1-1304-4589-B212-95A3ADDA638A}" srcId="{2083E68B-517B-4709-8FE4-9255DF79F1B2}" destId="{C73E6495-4846-46B9-917C-A54ED36553FF}" srcOrd="4" destOrd="0" parTransId="{5C6DB880-212B-42ED-8D9D-39BB4152E748}" sibTransId="{665FB3F7-AAA7-4CB6-88F3-7033604D9355}"/>
    <dgm:cxn modelId="{C344FC0C-9017-42A2-8EFC-C7CA25A37F2D}" type="presOf" srcId="{60636661-F903-4B9B-848D-7E5C138C654F}" destId="{78CAB708-9FB7-4AF4-B24D-52006146D541}" srcOrd="0" destOrd="0" presId="urn:microsoft.com/office/officeart/2005/8/layout/arrow2"/>
    <dgm:cxn modelId="{470B0480-9BBB-4712-AB9B-919207451AD6}" srcId="{2083E68B-517B-4709-8FE4-9255DF79F1B2}" destId="{2971DE06-78AA-4ABA-AA62-FF50A6E4BDF7}" srcOrd="2" destOrd="0" parTransId="{06D6FEF4-761F-4073-A6A8-0E1BC2856D53}" sibTransId="{2FA4A2B7-6593-4819-B784-E238B8EE2EE2}"/>
    <dgm:cxn modelId="{067EFAF3-8F93-44E2-9B52-09BAE609456F}" type="presOf" srcId="{786E44AD-ED21-4632-BFBB-269AF18A4ADC}" destId="{204C3FDF-6E28-47AB-B751-9FAC0290ECB0}" srcOrd="0" destOrd="0" presId="urn:microsoft.com/office/officeart/2005/8/layout/arrow2"/>
    <dgm:cxn modelId="{29D2104B-98C7-43BF-BAD1-8E08864912BD}" type="presOf" srcId="{2971DE06-78AA-4ABA-AA62-FF50A6E4BDF7}" destId="{53214C7A-E2AC-4CCA-AC76-933E2DA479AD}" srcOrd="0" destOrd="0" presId="urn:microsoft.com/office/officeart/2005/8/layout/arrow2"/>
    <dgm:cxn modelId="{3CB438A9-CB92-4DEA-88DE-1A17BD19B308}" srcId="{2083E68B-517B-4709-8FE4-9255DF79F1B2}" destId="{1EC8C509-32A4-4988-9BC8-222EED8822B8}" srcOrd="6" destOrd="0" parTransId="{9451F67C-176D-4FB2-8477-02201B601DE9}" sibTransId="{F3BAF165-440C-44D6-8EB5-C95480C32FF8}"/>
    <dgm:cxn modelId="{DC501D1E-63F1-447C-8185-A1936455B3D8}" type="presParOf" srcId="{4F769866-C1E6-400E-9259-CBD9CEF6E658}" destId="{FADD2C5A-22B2-4AF5-BFCD-969FC56AD69E}" srcOrd="0" destOrd="0" presId="urn:microsoft.com/office/officeart/2005/8/layout/arrow2"/>
    <dgm:cxn modelId="{B29815A2-E078-4E3F-B0FB-2395B8355F71}" type="presParOf" srcId="{4F769866-C1E6-400E-9259-CBD9CEF6E658}" destId="{D3CFF664-7208-4CD2-90DD-69DDF63FBD1C}" srcOrd="1" destOrd="0" presId="urn:microsoft.com/office/officeart/2005/8/layout/arrow2"/>
    <dgm:cxn modelId="{0DAA0D29-8B17-4F5C-863A-DEAC347FA605}" type="presParOf" srcId="{D3CFF664-7208-4CD2-90DD-69DDF63FBD1C}" destId="{C38E969F-A1EF-489E-9234-BF65B3CC2D25}" srcOrd="0" destOrd="0" presId="urn:microsoft.com/office/officeart/2005/8/layout/arrow2"/>
    <dgm:cxn modelId="{B6A400C1-7189-4998-A447-F260EB6D42CC}" type="presParOf" srcId="{D3CFF664-7208-4CD2-90DD-69DDF63FBD1C}" destId="{78CAB708-9FB7-4AF4-B24D-52006146D541}" srcOrd="1" destOrd="0" presId="urn:microsoft.com/office/officeart/2005/8/layout/arrow2"/>
    <dgm:cxn modelId="{C4BE459A-85B9-4627-88C1-8E757D79C3C4}" type="presParOf" srcId="{D3CFF664-7208-4CD2-90DD-69DDF63FBD1C}" destId="{4A84C054-FFAE-4543-8869-097E43D12477}" srcOrd="2" destOrd="0" presId="urn:microsoft.com/office/officeart/2005/8/layout/arrow2"/>
    <dgm:cxn modelId="{11C171FD-51E6-4F30-9C44-FFCCE5DBC0C7}" type="presParOf" srcId="{D3CFF664-7208-4CD2-90DD-69DDF63FBD1C}" destId="{204C3FDF-6E28-47AB-B751-9FAC0290ECB0}" srcOrd="3" destOrd="0" presId="urn:microsoft.com/office/officeart/2005/8/layout/arrow2"/>
    <dgm:cxn modelId="{2D5C0864-5909-4235-8F92-C2FB0B7FDB08}" type="presParOf" srcId="{D3CFF664-7208-4CD2-90DD-69DDF63FBD1C}" destId="{F04C6E81-E289-413E-B02B-2FB497980AA1}" srcOrd="4" destOrd="0" presId="urn:microsoft.com/office/officeart/2005/8/layout/arrow2"/>
    <dgm:cxn modelId="{5FA7F57A-C61A-466A-81B1-F5380A0FB7DB}" type="presParOf" srcId="{D3CFF664-7208-4CD2-90DD-69DDF63FBD1C}" destId="{53214C7A-E2AC-4CCA-AC76-933E2DA479AD}" srcOrd="5" destOrd="0" presId="urn:microsoft.com/office/officeart/2005/8/layout/arrow2"/>
    <dgm:cxn modelId="{A8A362AE-4968-4E0C-BFC9-1864E7AE4D4B}" type="presParOf" srcId="{D3CFF664-7208-4CD2-90DD-69DDF63FBD1C}" destId="{B146F88E-6C7D-42D0-B206-E4295D0ADEBF}" srcOrd="6" destOrd="0" presId="urn:microsoft.com/office/officeart/2005/8/layout/arrow2"/>
    <dgm:cxn modelId="{2279F14B-D8F4-42FB-8FF2-C4DDA96E412C}" type="presParOf" srcId="{D3CFF664-7208-4CD2-90DD-69DDF63FBD1C}" destId="{F8370701-4C3B-44B5-91AC-4B45A39B3B4A}" srcOrd="7" destOrd="0" presId="urn:microsoft.com/office/officeart/2005/8/layout/arrow2"/>
    <dgm:cxn modelId="{A8101D1D-B0ED-4913-816D-A106D509C94C}" type="presParOf" srcId="{D3CFF664-7208-4CD2-90DD-69DDF63FBD1C}" destId="{61D6A08F-470D-41E5-81E1-B28B5879E2D6}" srcOrd="8" destOrd="0" presId="urn:microsoft.com/office/officeart/2005/8/layout/arrow2"/>
    <dgm:cxn modelId="{4AB57074-5C37-4187-927C-1462AAA15FC4}" type="presParOf" srcId="{D3CFF664-7208-4CD2-90DD-69DDF63FBD1C}" destId="{94779913-25BE-4445-B0D3-4A5A418D5E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2C5A-22B2-4AF5-BFCD-969FC56AD69E}">
      <dsp:nvSpPr>
        <dsp:cNvPr id="0" name=""/>
        <dsp:cNvSpPr/>
      </dsp:nvSpPr>
      <dsp:spPr>
        <a:xfrm>
          <a:off x="601549" y="0"/>
          <a:ext cx="10137600" cy="633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969F-A1EF-489E-9234-BF65B3CC2D25}">
      <dsp:nvSpPr>
        <dsp:cNvPr id="0" name=""/>
        <dsp:cNvSpPr/>
      </dsp:nvSpPr>
      <dsp:spPr>
        <a:xfrm>
          <a:off x="1600103" y="4711449"/>
          <a:ext cx="233164" cy="23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B708-9FB7-4AF4-B24D-52006146D541}">
      <dsp:nvSpPr>
        <dsp:cNvPr id="0" name=""/>
        <dsp:cNvSpPr/>
      </dsp:nvSpPr>
      <dsp:spPr>
        <a:xfrm>
          <a:off x="1702994" y="4828032"/>
          <a:ext cx="1533099" cy="150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Algorithmica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00B050"/>
              </a:solidFill>
            </a:rPr>
            <a:t>P = NP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1702994" y="4828032"/>
        <a:ext cx="1533099" cy="1507968"/>
      </dsp:txXfrm>
    </dsp:sp>
    <dsp:sp modelId="{4A84C054-FFAE-4543-8869-097E43D12477}">
      <dsp:nvSpPr>
        <dsp:cNvPr id="0" name=""/>
        <dsp:cNvSpPr/>
      </dsp:nvSpPr>
      <dsp:spPr>
        <a:xfrm>
          <a:off x="2862234" y="3498739"/>
          <a:ext cx="364953" cy="364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3FDF-6E28-47AB-B751-9FAC0290ECB0}">
      <dsp:nvSpPr>
        <dsp:cNvPr id="0" name=""/>
        <dsp:cNvSpPr/>
      </dsp:nvSpPr>
      <dsp:spPr>
        <a:xfrm>
          <a:off x="3050853" y="3681215"/>
          <a:ext cx="2523555" cy="26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81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Heuristica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P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rgbClr val="FF0000"/>
                  </a:solidFill>
                  <a:latin typeface="Cambria Math" panose="02040503050406030204" pitchFamily="18" charset="0"/>
                </a:rPr>
                <m:t>≠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NP but</a:t>
          </a:r>
          <a:br>
            <a:rPr lang="en-US" sz="1800" kern="1200" dirty="0">
              <a:solidFill>
                <a:srgbClr val="FF0000"/>
              </a:solidFill>
            </a:rPr>
          </a:br>
          <a:r>
            <a:rPr lang="en-US" sz="1800" kern="1200" dirty="0">
              <a:solidFill>
                <a:srgbClr val="00B050"/>
              </a:solidFill>
            </a:rPr>
            <a:t>NP is easy-on-average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3050853" y="3681215"/>
        <a:ext cx="2523555" cy="2654784"/>
      </dsp:txXfrm>
    </dsp:sp>
    <dsp:sp modelId="{F04C6E81-E289-413E-B02B-2FB497980AA1}">
      <dsp:nvSpPr>
        <dsp:cNvPr id="0" name=""/>
        <dsp:cNvSpPr/>
      </dsp:nvSpPr>
      <dsp:spPr>
        <a:xfrm>
          <a:off x="4484250" y="2531865"/>
          <a:ext cx="486604" cy="486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4C7A-E2AC-4CCA-AC76-933E2DA479AD}">
      <dsp:nvSpPr>
        <dsp:cNvPr id="0" name=""/>
        <dsp:cNvSpPr/>
      </dsp:nvSpPr>
      <dsp:spPr>
        <a:xfrm>
          <a:off x="4728169" y="2775167"/>
          <a:ext cx="2825835" cy="3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Pessiland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NP is hard-on-average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one-way functions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4728169" y="2775167"/>
        <a:ext cx="2825835" cy="3560832"/>
      </dsp:txXfrm>
    </dsp:sp>
    <dsp:sp modelId="{B146F88E-6C7D-42D0-B206-E4295D0ADEBF}">
      <dsp:nvSpPr>
        <dsp:cNvPr id="0" name=""/>
        <dsp:cNvSpPr/>
      </dsp:nvSpPr>
      <dsp:spPr>
        <a:xfrm>
          <a:off x="6369844" y="1776614"/>
          <a:ext cx="628531" cy="628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701-4C3B-44B5-91AC-4B45A39B3B4A}">
      <dsp:nvSpPr>
        <dsp:cNvPr id="0" name=""/>
        <dsp:cNvSpPr/>
      </dsp:nvSpPr>
      <dsp:spPr>
        <a:xfrm>
          <a:off x="6691186" y="2090879"/>
          <a:ext cx="2759333" cy="424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4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Minicrypt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one-way functions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public-key crypto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6691186" y="2090879"/>
        <a:ext cx="2759333" cy="4245120"/>
      </dsp:txXfrm>
    </dsp:sp>
    <dsp:sp modelId="{61D6A08F-470D-41E5-81E1-B28B5879E2D6}">
      <dsp:nvSpPr>
        <dsp:cNvPr id="0" name=""/>
        <dsp:cNvSpPr/>
      </dsp:nvSpPr>
      <dsp:spPr>
        <a:xfrm>
          <a:off x="8311194" y="1272268"/>
          <a:ext cx="800870" cy="800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913-25BE-4445-B0D3-4A5A418D5E51}">
      <dsp:nvSpPr>
        <dsp:cNvPr id="0" name=""/>
        <dsp:cNvSpPr/>
      </dsp:nvSpPr>
      <dsp:spPr>
        <a:xfrm>
          <a:off x="8705162" y="1672703"/>
          <a:ext cx="3106120" cy="46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Cryptomania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public-key cryptography</a:t>
          </a:r>
          <a:endParaRPr lang="he-IL" sz="1800" kern="1200" dirty="0"/>
        </a:p>
      </dsp:txBody>
      <dsp:txXfrm>
        <a:off x="8705162" y="1672703"/>
        <a:ext cx="3106120" cy="466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2C5A-22B2-4AF5-BFCD-969FC56AD69E}">
      <dsp:nvSpPr>
        <dsp:cNvPr id="0" name=""/>
        <dsp:cNvSpPr/>
      </dsp:nvSpPr>
      <dsp:spPr>
        <a:xfrm>
          <a:off x="601549" y="0"/>
          <a:ext cx="10137600" cy="633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969F-A1EF-489E-9234-BF65B3CC2D25}">
      <dsp:nvSpPr>
        <dsp:cNvPr id="0" name=""/>
        <dsp:cNvSpPr/>
      </dsp:nvSpPr>
      <dsp:spPr>
        <a:xfrm>
          <a:off x="1600103" y="4711449"/>
          <a:ext cx="233164" cy="23316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B708-9FB7-4AF4-B24D-52006146D541}">
      <dsp:nvSpPr>
        <dsp:cNvPr id="0" name=""/>
        <dsp:cNvSpPr/>
      </dsp:nvSpPr>
      <dsp:spPr>
        <a:xfrm>
          <a:off x="1702994" y="4828032"/>
          <a:ext cx="1533099" cy="150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Algorithmica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00B050"/>
              </a:solidFill>
            </a:rPr>
            <a:t>P = NP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1702994" y="4828032"/>
        <a:ext cx="1533099" cy="1507968"/>
      </dsp:txXfrm>
    </dsp:sp>
    <dsp:sp modelId="{4A84C054-FFAE-4543-8869-097E43D12477}">
      <dsp:nvSpPr>
        <dsp:cNvPr id="0" name=""/>
        <dsp:cNvSpPr/>
      </dsp:nvSpPr>
      <dsp:spPr>
        <a:xfrm>
          <a:off x="2862234" y="3498739"/>
          <a:ext cx="364953" cy="36495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3FDF-6E28-47AB-B751-9FAC0290ECB0}">
      <dsp:nvSpPr>
        <dsp:cNvPr id="0" name=""/>
        <dsp:cNvSpPr/>
      </dsp:nvSpPr>
      <dsp:spPr>
        <a:xfrm>
          <a:off x="3050853" y="3681215"/>
          <a:ext cx="2523555" cy="26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81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Heuristica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P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rgbClr val="FF0000"/>
                  </a:solidFill>
                  <a:latin typeface="Cambria Math" panose="02040503050406030204" pitchFamily="18" charset="0"/>
                </a:rPr>
                <m:t>≠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NP but</a:t>
          </a:r>
          <a:br>
            <a:rPr lang="en-US" sz="1800" kern="1200" dirty="0">
              <a:solidFill>
                <a:srgbClr val="FF0000"/>
              </a:solidFill>
            </a:rPr>
          </a:br>
          <a:r>
            <a:rPr lang="en-US" sz="1800" kern="1200" dirty="0">
              <a:solidFill>
                <a:srgbClr val="00B050"/>
              </a:solidFill>
            </a:rPr>
            <a:t>NP is easy-on-average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3050853" y="3681215"/>
        <a:ext cx="2523555" cy="2654784"/>
      </dsp:txXfrm>
    </dsp:sp>
    <dsp:sp modelId="{F04C6E81-E289-413E-B02B-2FB497980AA1}">
      <dsp:nvSpPr>
        <dsp:cNvPr id="0" name=""/>
        <dsp:cNvSpPr/>
      </dsp:nvSpPr>
      <dsp:spPr>
        <a:xfrm>
          <a:off x="4484250" y="2531865"/>
          <a:ext cx="486604" cy="486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4C7A-E2AC-4CCA-AC76-933E2DA479AD}">
      <dsp:nvSpPr>
        <dsp:cNvPr id="0" name=""/>
        <dsp:cNvSpPr/>
      </dsp:nvSpPr>
      <dsp:spPr>
        <a:xfrm>
          <a:off x="4728169" y="2775167"/>
          <a:ext cx="2825835" cy="3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Pessiland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NP is hard-on-average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one-way functions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4728169" y="2775167"/>
        <a:ext cx="2825835" cy="3560832"/>
      </dsp:txXfrm>
    </dsp:sp>
    <dsp:sp modelId="{B146F88E-6C7D-42D0-B206-E4295D0ADEBF}">
      <dsp:nvSpPr>
        <dsp:cNvPr id="0" name=""/>
        <dsp:cNvSpPr/>
      </dsp:nvSpPr>
      <dsp:spPr>
        <a:xfrm>
          <a:off x="6369844" y="1776614"/>
          <a:ext cx="628531" cy="6285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701-4C3B-44B5-91AC-4B45A39B3B4A}">
      <dsp:nvSpPr>
        <dsp:cNvPr id="0" name=""/>
        <dsp:cNvSpPr/>
      </dsp:nvSpPr>
      <dsp:spPr>
        <a:xfrm>
          <a:off x="6691186" y="2090879"/>
          <a:ext cx="2759333" cy="424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4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Minicrypt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one-way functions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public-key crypto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6691186" y="2090879"/>
        <a:ext cx="2759333" cy="4245120"/>
      </dsp:txXfrm>
    </dsp:sp>
    <dsp:sp modelId="{61D6A08F-470D-41E5-81E1-B28B5879E2D6}">
      <dsp:nvSpPr>
        <dsp:cNvPr id="0" name=""/>
        <dsp:cNvSpPr/>
      </dsp:nvSpPr>
      <dsp:spPr>
        <a:xfrm>
          <a:off x="8311194" y="1272268"/>
          <a:ext cx="800870" cy="80087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913-25BE-4445-B0D3-4A5A418D5E51}">
      <dsp:nvSpPr>
        <dsp:cNvPr id="0" name=""/>
        <dsp:cNvSpPr/>
      </dsp:nvSpPr>
      <dsp:spPr>
        <a:xfrm>
          <a:off x="8705162" y="1672703"/>
          <a:ext cx="3106120" cy="46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Cryptomania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public-key cryptography</a:t>
          </a:r>
          <a:endParaRPr lang="he-IL" sz="1800" kern="1200" dirty="0"/>
        </a:p>
      </dsp:txBody>
      <dsp:txXfrm>
        <a:off x="8705162" y="1672703"/>
        <a:ext cx="3106120" cy="4663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2C5A-22B2-4AF5-BFCD-969FC56AD69E}">
      <dsp:nvSpPr>
        <dsp:cNvPr id="0" name=""/>
        <dsp:cNvSpPr/>
      </dsp:nvSpPr>
      <dsp:spPr>
        <a:xfrm>
          <a:off x="601549" y="0"/>
          <a:ext cx="10137600" cy="633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969F-A1EF-489E-9234-BF65B3CC2D25}">
      <dsp:nvSpPr>
        <dsp:cNvPr id="0" name=""/>
        <dsp:cNvSpPr/>
      </dsp:nvSpPr>
      <dsp:spPr>
        <a:xfrm>
          <a:off x="1600103" y="4711449"/>
          <a:ext cx="233164" cy="2331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B708-9FB7-4AF4-B24D-52006146D541}">
      <dsp:nvSpPr>
        <dsp:cNvPr id="0" name=""/>
        <dsp:cNvSpPr/>
      </dsp:nvSpPr>
      <dsp:spPr>
        <a:xfrm>
          <a:off x="1702994" y="4828032"/>
          <a:ext cx="1533099" cy="150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Algorithmica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00B050"/>
              </a:solidFill>
            </a:rPr>
            <a:t>P = NP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1702994" y="4828032"/>
        <a:ext cx="1533099" cy="1507968"/>
      </dsp:txXfrm>
    </dsp:sp>
    <dsp:sp modelId="{4A84C054-FFAE-4543-8869-097E43D12477}">
      <dsp:nvSpPr>
        <dsp:cNvPr id="0" name=""/>
        <dsp:cNvSpPr/>
      </dsp:nvSpPr>
      <dsp:spPr>
        <a:xfrm>
          <a:off x="2862234" y="3498739"/>
          <a:ext cx="364953" cy="3649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3FDF-6E28-47AB-B751-9FAC0290ECB0}">
      <dsp:nvSpPr>
        <dsp:cNvPr id="0" name=""/>
        <dsp:cNvSpPr/>
      </dsp:nvSpPr>
      <dsp:spPr>
        <a:xfrm>
          <a:off x="3050853" y="3681215"/>
          <a:ext cx="2523555" cy="26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81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Heuristica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P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rgbClr val="FF0000"/>
                  </a:solidFill>
                  <a:latin typeface="Cambria Math" panose="02040503050406030204" pitchFamily="18" charset="0"/>
                </a:rPr>
                <m:t>≠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NP but</a:t>
          </a:r>
          <a:br>
            <a:rPr lang="en-US" sz="1800" kern="1200" dirty="0">
              <a:solidFill>
                <a:srgbClr val="FF0000"/>
              </a:solidFill>
            </a:rPr>
          </a:br>
          <a:r>
            <a:rPr lang="en-US" sz="1800" kern="1200" dirty="0">
              <a:solidFill>
                <a:srgbClr val="00B050"/>
              </a:solidFill>
            </a:rPr>
            <a:t>NP is easy-on-average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3050853" y="3681215"/>
        <a:ext cx="2523555" cy="2654784"/>
      </dsp:txXfrm>
    </dsp:sp>
    <dsp:sp modelId="{F04C6E81-E289-413E-B02B-2FB497980AA1}">
      <dsp:nvSpPr>
        <dsp:cNvPr id="0" name=""/>
        <dsp:cNvSpPr/>
      </dsp:nvSpPr>
      <dsp:spPr>
        <a:xfrm>
          <a:off x="4484250" y="2531865"/>
          <a:ext cx="486604" cy="486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4C7A-E2AC-4CCA-AC76-933E2DA479AD}">
      <dsp:nvSpPr>
        <dsp:cNvPr id="0" name=""/>
        <dsp:cNvSpPr/>
      </dsp:nvSpPr>
      <dsp:spPr>
        <a:xfrm>
          <a:off x="4728169" y="2775167"/>
          <a:ext cx="2825835" cy="3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Pessiland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NP is hard-on-average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one-way functions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4728169" y="2775167"/>
        <a:ext cx="2825835" cy="3560832"/>
      </dsp:txXfrm>
    </dsp:sp>
    <dsp:sp modelId="{B146F88E-6C7D-42D0-B206-E4295D0ADEBF}">
      <dsp:nvSpPr>
        <dsp:cNvPr id="0" name=""/>
        <dsp:cNvSpPr/>
      </dsp:nvSpPr>
      <dsp:spPr>
        <a:xfrm>
          <a:off x="6369844" y="1776614"/>
          <a:ext cx="628531" cy="6285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701-4C3B-44B5-91AC-4B45A39B3B4A}">
      <dsp:nvSpPr>
        <dsp:cNvPr id="0" name=""/>
        <dsp:cNvSpPr/>
      </dsp:nvSpPr>
      <dsp:spPr>
        <a:xfrm>
          <a:off x="6691186" y="2090879"/>
          <a:ext cx="2759333" cy="424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4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Minicrypt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one-way functions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public-key crypto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6691186" y="2090879"/>
        <a:ext cx="2759333" cy="4245120"/>
      </dsp:txXfrm>
    </dsp:sp>
    <dsp:sp modelId="{61D6A08F-470D-41E5-81E1-B28B5879E2D6}">
      <dsp:nvSpPr>
        <dsp:cNvPr id="0" name=""/>
        <dsp:cNvSpPr/>
      </dsp:nvSpPr>
      <dsp:spPr>
        <a:xfrm>
          <a:off x="8311194" y="1272268"/>
          <a:ext cx="800870" cy="80087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913-25BE-4445-B0D3-4A5A418D5E51}">
      <dsp:nvSpPr>
        <dsp:cNvPr id="0" name=""/>
        <dsp:cNvSpPr/>
      </dsp:nvSpPr>
      <dsp:spPr>
        <a:xfrm>
          <a:off x="8705162" y="1672703"/>
          <a:ext cx="3106120" cy="46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Cryptomania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public-key cryptography</a:t>
          </a:r>
          <a:endParaRPr lang="he-IL" sz="1800" kern="1200" dirty="0"/>
        </a:p>
      </dsp:txBody>
      <dsp:txXfrm>
        <a:off x="8705162" y="1672703"/>
        <a:ext cx="3106120" cy="4663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99244-0724-4560-AE47-3D5E56805261}">
      <dsp:nvSpPr>
        <dsp:cNvPr id="0" name=""/>
        <dsp:cNvSpPr/>
      </dsp:nvSpPr>
      <dsp:spPr>
        <a:xfrm>
          <a:off x="0" y="0"/>
          <a:ext cx="10515600" cy="132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TFNP hardness can be based on</a:t>
          </a:r>
          <a:br>
            <a:rPr lang="en-US" sz="3500" kern="1200" dirty="0"/>
          </a:br>
          <a:r>
            <a:rPr lang="en-US" sz="3500" kern="1200" dirty="0"/>
            <a:t>any </a:t>
          </a:r>
          <a:r>
            <a:rPr lang="en-US" sz="3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hard-on-average</a:t>
          </a:r>
          <a:r>
            <a:rPr lang="en-US" sz="3500" kern="1200" dirty="0"/>
            <a:t> language in NP</a:t>
          </a:r>
          <a:endParaRPr lang="he-IL" sz="3500" i="1" kern="1200" dirty="0"/>
        </a:p>
      </dsp:txBody>
      <dsp:txXfrm>
        <a:off x="38824" y="38824"/>
        <a:ext cx="10437952" cy="1247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2C5A-22B2-4AF5-BFCD-969FC56AD69E}">
      <dsp:nvSpPr>
        <dsp:cNvPr id="0" name=""/>
        <dsp:cNvSpPr/>
      </dsp:nvSpPr>
      <dsp:spPr>
        <a:xfrm>
          <a:off x="601549" y="0"/>
          <a:ext cx="10137600" cy="633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969F-A1EF-489E-9234-BF65B3CC2D25}">
      <dsp:nvSpPr>
        <dsp:cNvPr id="0" name=""/>
        <dsp:cNvSpPr/>
      </dsp:nvSpPr>
      <dsp:spPr>
        <a:xfrm>
          <a:off x="1600103" y="4711449"/>
          <a:ext cx="233164" cy="2331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B708-9FB7-4AF4-B24D-52006146D541}">
      <dsp:nvSpPr>
        <dsp:cNvPr id="0" name=""/>
        <dsp:cNvSpPr/>
      </dsp:nvSpPr>
      <dsp:spPr>
        <a:xfrm>
          <a:off x="1702994" y="4828032"/>
          <a:ext cx="1533099" cy="150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Algorithmica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00B050"/>
              </a:solidFill>
            </a:rPr>
            <a:t>P = NP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1702994" y="4828032"/>
        <a:ext cx="1533099" cy="1507968"/>
      </dsp:txXfrm>
    </dsp:sp>
    <dsp:sp modelId="{4A84C054-FFAE-4543-8869-097E43D12477}">
      <dsp:nvSpPr>
        <dsp:cNvPr id="0" name=""/>
        <dsp:cNvSpPr/>
      </dsp:nvSpPr>
      <dsp:spPr>
        <a:xfrm>
          <a:off x="2862234" y="3498739"/>
          <a:ext cx="364953" cy="3649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3FDF-6E28-47AB-B751-9FAC0290ECB0}">
      <dsp:nvSpPr>
        <dsp:cNvPr id="0" name=""/>
        <dsp:cNvSpPr/>
      </dsp:nvSpPr>
      <dsp:spPr>
        <a:xfrm>
          <a:off x="3050853" y="3681215"/>
          <a:ext cx="2523555" cy="26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81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Heuristica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P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rgbClr val="FF0000"/>
                  </a:solidFill>
                  <a:latin typeface="Cambria Math" panose="02040503050406030204" pitchFamily="18" charset="0"/>
                </a:rPr>
                <m:t>≠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NP but</a:t>
          </a:r>
          <a:br>
            <a:rPr lang="en-US" sz="1800" kern="1200" dirty="0">
              <a:solidFill>
                <a:srgbClr val="FF0000"/>
              </a:solidFill>
            </a:rPr>
          </a:br>
          <a:r>
            <a:rPr lang="en-US" sz="1800" kern="1200" dirty="0">
              <a:solidFill>
                <a:srgbClr val="00B050"/>
              </a:solidFill>
            </a:rPr>
            <a:t>NP is easy-on-average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3050853" y="3681215"/>
        <a:ext cx="2523555" cy="2654784"/>
      </dsp:txXfrm>
    </dsp:sp>
    <dsp:sp modelId="{F04C6E81-E289-413E-B02B-2FB497980AA1}">
      <dsp:nvSpPr>
        <dsp:cNvPr id="0" name=""/>
        <dsp:cNvSpPr/>
      </dsp:nvSpPr>
      <dsp:spPr>
        <a:xfrm>
          <a:off x="4484250" y="2531865"/>
          <a:ext cx="486604" cy="486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4C7A-E2AC-4CCA-AC76-933E2DA479AD}">
      <dsp:nvSpPr>
        <dsp:cNvPr id="0" name=""/>
        <dsp:cNvSpPr/>
      </dsp:nvSpPr>
      <dsp:spPr>
        <a:xfrm>
          <a:off x="4728169" y="2775167"/>
          <a:ext cx="2825835" cy="3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Pessiland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NP is hard-on-average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one-way functions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4728169" y="2775167"/>
        <a:ext cx="2825835" cy="3560832"/>
      </dsp:txXfrm>
    </dsp:sp>
    <dsp:sp modelId="{B146F88E-6C7D-42D0-B206-E4295D0ADEBF}">
      <dsp:nvSpPr>
        <dsp:cNvPr id="0" name=""/>
        <dsp:cNvSpPr/>
      </dsp:nvSpPr>
      <dsp:spPr>
        <a:xfrm>
          <a:off x="6369844" y="1776614"/>
          <a:ext cx="628531" cy="6285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701-4C3B-44B5-91AC-4B45A39B3B4A}">
      <dsp:nvSpPr>
        <dsp:cNvPr id="0" name=""/>
        <dsp:cNvSpPr/>
      </dsp:nvSpPr>
      <dsp:spPr>
        <a:xfrm>
          <a:off x="6691186" y="2090879"/>
          <a:ext cx="2759333" cy="424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4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Minicrypt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one-way functions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public-key crypto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6691186" y="2090879"/>
        <a:ext cx="2759333" cy="4245120"/>
      </dsp:txXfrm>
    </dsp:sp>
    <dsp:sp modelId="{61D6A08F-470D-41E5-81E1-B28B5879E2D6}">
      <dsp:nvSpPr>
        <dsp:cNvPr id="0" name=""/>
        <dsp:cNvSpPr/>
      </dsp:nvSpPr>
      <dsp:spPr>
        <a:xfrm>
          <a:off x="8311194" y="1272268"/>
          <a:ext cx="800870" cy="80087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913-25BE-4445-B0D3-4A5A418D5E51}">
      <dsp:nvSpPr>
        <dsp:cNvPr id="0" name=""/>
        <dsp:cNvSpPr/>
      </dsp:nvSpPr>
      <dsp:spPr>
        <a:xfrm>
          <a:off x="8705162" y="1672703"/>
          <a:ext cx="3106120" cy="46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Cryptomania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public-key cryptography</a:t>
          </a:r>
          <a:endParaRPr lang="he-IL" sz="1800" kern="1200" dirty="0"/>
        </a:p>
      </dsp:txBody>
      <dsp:txXfrm>
        <a:off x="8705162" y="1672703"/>
        <a:ext cx="3106120" cy="4663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2C5A-22B2-4AF5-BFCD-969FC56AD69E}">
      <dsp:nvSpPr>
        <dsp:cNvPr id="0" name=""/>
        <dsp:cNvSpPr/>
      </dsp:nvSpPr>
      <dsp:spPr>
        <a:xfrm>
          <a:off x="601549" y="0"/>
          <a:ext cx="10137600" cy="633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969F-A1EF-489E-9234-BF65B3CC2D25}">
      <dsp:nvSpPr>
        <dsp:cNvPr id="0" name=""/>
        <dsp:cNvSpPr/>
      </dsp:nvSpPr>
      <dsp:spPr>
        <a:xfrm>
          <a:off x="1600103" y="4711449"/>
          <a:ext cx="233164" cy="2331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AB708-9FB7-4AF4-B24D-52006146D541}">
      <dsp:nvSpPr>
        <dsp:cNvPr id="0" name=""/>
        <dsp:cNvSpPr/>
      </dsp:nvSpPr>
      <dsp:spPr>
        <a:xfrm>
          <a:off x="1702994" y="4828032"/>
          <a:ext cx="1533099" cy="150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4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Algorithmica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00B050"/>
              </a:solidFill>
            </a:rPr>
            <a:t>P = NP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1702994" y="4828032"/>
        <a:ext cx="1533099" cy="1507968"/>
      </dsp:txXfrm>
    </dsp:sp>
    <dsp:sp modelId="{4A84C054-FFAE-4543-8869-097E43D12477}">
      <dsp:nvSpPr>
        <dsp:cNvPr id="0" name=""/>
        <dsp:cNvSpPr/>
      </dsp:nvSpPr>
      <dsp:spPr>
        <a:xfrm>
          <a:off x="2862234" y="3498739"/>
          <a:ext cx="364953" cy="3649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3FDF-6E28-47AB-B751-9FAC0290ECB0}">
      <dsp:nvSpPr>
        <dsp:cNvPr id="0" name=""/>
        <dsp:cNvSpPr/>
      </dsp:nvSpPr>
      <dsp:spPr>
        <a:xfrm>
          <a:off x="3050853" y="3681215"/>
          <a:ext cx="2523555" cy="265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81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Heuristica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P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>
                  <a:solidFill>
                    <a:srgbClr val="FF0000"/>
                  </a:solidFill>
                  <a:latin typeface="Cambria Math" panose="02040503050406030204" pitchFamily="18" charset="0"/>
                </a:rPr>
                <m:t>≠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NP but</a:t>
          </a:r>
          <a:br>
            <a:rPr lang="en-US" sz="1800" kern="1200" dirty="0">
              <a:solidFill>
                <a:srgbClr val="FF0000"/>
              </a:solidFill>
            </a:rPr>
          </a:br>
          <a:r>
            <a:rPr lang="en-US" sz="1800" kern="1200" dirty="0">
              <a:solidFill>
                <a:srgbClr val="00B050"/>
              </a:solidFill>
            </a:rPr>
            <a:t>NP is easy-on-average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3050853" y="3681215"/>
        <a:ext cx="2523555" cy="2654784"/>
      </dsp:txXfrm>
    </dsp:sp>
    <dsp:sp modelId="{F04C6E81-E289-413E-B02B-2FB497980AA1}">
      <dsp:nvSpPr>
        <dsp:cNvPr id="0" name=""/>
        <dsp:cNvSpPr/>
      </dsp:nvSpPr>
      <dsp:spPr>
        <a:xfrm>
          <a:off x="4484250" y="2531865"/>
          <a:ext cx="486604" cy="48660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4C7A-E2AC-4CCA-AC76-933E2DA479AD}">
      <dsp:nvSpPr>
        <dsp:cNvPr id="0" name=""/>
        <dsp:cNvSpPr/>
      </dsp:nvSpPr>
      <dsp:spPr>
        <a:xfrm>
          <a:off x="4728169" y="2775167"/>
          <a:ext cx="2825835" cy="356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84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Pessiland</a:t>
          </a:r>
          <a:r>
            <a:rPr lang="en-US" sz="1800" b="1" kern="1200" dirty="0"/>
            <a:t>:</a:t>
          </a:r>
          <a:br>
            <a:rPr lang="en-US" sz="1800" b="1" kern="1200" dirty="0"/>
          </a:br>
          <a:r>
            <a:rPr lang="en-US" sz="1800" kern="1200" dirty="0">
              <a:solidFill>
                <a:srgbClr val="FF0000"/>
              </a:solidFill>
            </a:rPr>
            <a:t>NP is hard-on-average but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one-way functions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4728169" y="2775167"/>
        <a:ext cx="2825835" cy="3560832"/>
      </dsp:txXfrm>
    </dsp:sp>
    <dsp:sp modelId="{B146F88E-6C7D-42D0-B206-E4295D0ADEBF}">
      <dsp:nvSpPr>
        <dsp:cNvPr id="0" name=""/>
        <dsp:cNvSpPr/>
      </dsp:nvSpPr>
      <dsp:spPr>
        <a:xfrm>
          <a:off x="6369844" y="1776614"/>
          <a:ext cx="628531" cy="62853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701-4C3B-44B5-91AC-4B45A39B3B4A}">
      <dsp:nvSpPr>
        <dsp:cNvPr id="0" name=""/>
        <dsp:cNvSpPr/>
      </dsp:nvSpPr>
      <dsp:spPr>
        <a:xfrm>
          <a:off x="6691186" y="2090879"/>
          <a:ext cx="2759333" cy="4245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46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Minicrypt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one-way functions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∄</m:t>
              </m:r>
            </m:oMath>
          </a14:m>
          <a:r>
            <a:rPr lang="en-US" sz="1800" kern="1200" dirty="0">
              <a:solidFill>
                <a:srgbClr val="00B050"/>
              </a:solidFill>
            </a:rPr>
            <a:t> public-key crypto</a:t>
          </a:r>
          <a:endParaRPr lang="he-IL" sz="1800" kern="1200" dirty="0">
            <a:solidFill>
              <a:srgbClr val="00B050"/>
            </a:solidFill>
          </a:endParaRPr>
        </a:p>
      </dsp:txBody>
      <dsp:txXfrm>
        <a:off x="6691186" y="2090879"/>
        <a:ext cx="2759333" cy="4245120"/>
      </dsp:txXfrm>
    </dsp:sp>
    <dsp:sp modelId="{61D6A08F-470D-41E5-81E1-B28B5879E2D6}">
      <dsp:nvSpPr>
        <dsp:cNvPr id="0" name=""/>
        <dsp:cNvSpPr/>
      </dsp:nvSpPr>
      <dsp:spPr>
        <a:xfrm>
          <a:off x="8311194" y="1272268"/>
          <a:ext cx="800870" cy="80087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79913-25BE-4445-B0D3-4A5A418D5E51}">
      <dsp:nvSpPr>
        <dsp:cNvPr id="0" name=""/>
        <dsp:cNvSpPr/>
      </dsp:nvSpPr>
      <dsp:spPr>
        <a:xfrm>
          <a:off x="8705162" y="1672703"/>
          <a:ext cx="3106120" cy="46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Cryptomania</a:t>
          </a:r>
          <a:r>
            <a:rPr lang="en-US" sz="1800" b="1" kern="1200" dirty="0"/>
            <a:t>:</a:t>
          </a:r>
          <a:br>
            <a:rPr lang="en-US" sz="1800" b="1" kern="1200" dirty="0"/>
          </a:br>
          <a14:m xmlns:a14="http://schemas.microsoft.com/office/drawing/2010/main">
            <m:oMath xmlns:m="http://schemas.openxmlformats.org/officeDocument/2006/math">
              <m:r>
                <a:rPr lang="en-US" sz="18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1800" kern="1200" dirty="0">
              <a:solidFill>
                <a:srgbClr val="FF0000"/>
              </a:solidFill>
            </a:rPr>
            <a:t> public-key cryptography</a:t>
          </a:r>
          <a:endParaRPr lang="he-IL" sz="1800" kern="1200" dirty="0"/>
        </a:p>
      </dsp:txBody>
      <dsp:txXfrm>
        <a:off x="8705162" y="1672703"/>
        <a:ext cx="3106120" cy="4663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99244-0724-4560-AE47-3D5E56805261}">
      <dsp:nvSpPr>
        <dsp:cNvPr id="0" name=""/>
        <dsp:cNvSpPr/>
      </dsp:nvSpPr>
      <dsp:spPr>
        <a:xfrm>
          <a:off x="0" y="0"/>
          <a:ext cx="10515600" cy="1325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TFNP hardness can be based on</a:t>
          </a:r>
          <a:br>
            <a:rPr lang="en-US" sz="3500" kern="1200" dirty="0"/>
          </a:br>
          <a:r>
            <a:rPr lang="en-US" sz="3500" kern="1200" dirty="0"/>
            <a:t>one-way functions + </a:t>
          </a:r>
          <a:r>
            <a:rPr lang="en-US" sz="3500" kern="1200" dirty="0">
              <a:solidFill>
                <a:srgbClr val="FF0000"/>
              </a:solidFill>
            </a:rPr>
            <a:t>zero knowledge proofs*</a:t>
          </a:r>
          <a:endParaRPr lang="he-IL" sz="3500" i="1" kern="1200" dirty="0">
            <a:solidFill>
              <a:srgbClr val="FF0000"/>
            </a:solidFill>
          </a:endParaRPr>
        </a:p>
      </dsp:txBody>
      <dsp:txXfrm>
        <a:off x="38824" y="38824"/>
        <a:ext cx="10437952" cy="124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1D1937-3059-41FA-AEDB-3DA70E854A99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AE08B7-91C0-4A4D-B933-AD0EB2D3F2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810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Try to prune</a:t>
            </a:r>
            <a:r>
              <a:rPr lang="en-US" baseline="0" dirty="0"/>
              <a:t> the text, be </a:t>
            </a:r>
            <a:r>
              <a:rPr lang="en-US" dirty="0"/>
              <a:t>more succinct e.g.,</a:t>
            </a:r>
          </a:p>
          <a:p>
            <a:pPr marL="0" algn="l" defTabSz="914400" rtl="0" eaLnBrk="1" latinLnBrk="0" hangingPunct="1"/>
            <a:r>
              <a:rPr lang="en-US" dirty="0"/>
              <a:t>NP: easy to verify decision problems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FNP: easy to verify</a:t>
            </a:r>
            <a:r>
              <a:rPr lang="en-US" baseline="0" dirty="0"/>
              <a:t> search </a:t>
            </a:r>
            <a:r>
              <a:rPr lang="en-US" dirty="0">
                <a:solidFill>
                  <a:srgbClr val="FF0000"/>
                </a:solidFill>
              </a:rPr>
              <a:t>problems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TFNP:</a:t>
            </a:r>
            <a:r>
              <a:rPr lang="en-US" baseline="0" dirty="0"/>
              <a:t> search problems in FNP with guaranteed solution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29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Typos:</a:t>
            </a:r>
            <a:r>
              <a:rPr lang="en-US" baseline="0" dirty="0"/>
              <a:t> </a:t>
            </a:r>
            <a:r>
              <a:rPr lang="en-US" dirty="0"/>
              <a:t>L’_</a:t>
            </a:r>
            <a:r>
              <a:rPr lang="en-US" dirty="0" err="1"/>
              <a:t>i</a:t>
            </a:r>
            <a:r>
              <a:rPr lang="en-US" dirty="0"/>
              <a:t> in the bullet point and L’_{s_1} in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83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89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No need for case: planted clique, random</a:t>
            </a:r>
            <a:r>
              <a:rPr lang="en-US" baseline="0" dirty="0"/>
              <a:t> 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3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9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da-DK" dirty="0"/>
              <a:t>Do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PPA??</a:t>
            </a:r>
          </a:p>
          <a:p>
            <a:pPr marL="0" algn="l" defTabSz="914400" rtl="0" eaLnBrk="1" latinLnBrk="0" hangingPunct="1"/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cut it</a:t>
            </a:r>
            <a:r>
              <a:rPr lang="da-DK" baseline="0" dirty="0"/>
              <a:t> the slide </a:t>
            </a:r>
            <a:r>
              <a:rPr lang="da-DK" baseline="0" dirty="0" err="1"/>
              <a:t>would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simpler</a:t>
            </a:r>
            <a:r>
              <a:rPr lang="da-DK" baseline="0" dirty="0"/>
              <a:t>.</a:t>
            </a:r>
          </a:p>
          <a:p>
            <a:pPr marL="0" algn="l" defTabSz="914400" rtl="0" eaLnBrk="1" latinLnBrk="0" hangingPunct="1"/>
            <a:r>
              <a:rPr lang="da-DK" baseline="0" dirty="0" err="1"/>
              <a:t>Also</a:t>
            </a:r>
            <a:r>
              <a:rPr lang="da-DK" baseline="0" dirty="0"/>
              <a:t>, CLS is </a:t>
            </a:r>
            <a:r>
              <a:rPr lang="da-DK" baseline="0" dirty="0" err="1"/>
              <a:t>aligned</a:t>
            </a:r>
            <a:r>
              <a:rPr lang="da-DK" baseline="0" dirty="0"/>
              <a:t> a bit </a:t>
            </a:r>
            <a:r>
              <a:rPr lang="da-DK" baseline="0" dirty="0" err="1"/>
              <a:t>weird</a:t>
            </a:r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8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da-DK" dirty="0"/>
              <a:t>Do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PPA??</a:t>
            </a:r>
          </a:p>
          <a:p>
            <a:pPr marL="0" algn="l" defTabSz="914400" rtl="0" eaLnBrk="1" latinLnBrk="0" hangingPunct="1"/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cut it</a:t>
            </a:r>
            <a:r>
              <a:rPr lang="da-DK" baseline="0" dirty="0"/>
              <a:t> the slide </a:t>
            </a:r>
            <a:r>
              <a:rPr lang="da-DK" baseline="0" dirty="0" err="1"/>
              <a:t>would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simpler</a:t>
            </a:r>
            <a:r>
              <a:rPr lang="da-DK" baseline="0" dirty="0"/>
              <a:t>.</a:t>
            </a:r>
          </a:p>
          <a:p>
            <a:pPr marL="0" algn="l" defTabSz="914400" rtl="0" eaLnBrk="1" latinLnBrk="0" hangingPunct="1"/>
            <a:r>
              <a:rPr lang="da-DK" baseline="0" dirty="0" err="1"/>
              <a:t>Also</a:t>
            </a:r>
            <a:r>
              <a:rPr lang="da-DK" baseline="0" dirty="0"/>
              <a:t>, CLS is </a:t>
            </a:r>
            <a:r>
              <a:rPr lang="da-DK" baseline="0" dirty="0" err="1"/>
              <a:t>aligned</a:t>
            </a:r>
            <a:r>
              <a:rPr lang="da-DK" baseline="0" dirty="0"/>
              <a:t> a bit </a:t>
            </a:r>
            <a:r>
              <a:rPr lang="da-DK" baseline="0" dirty="0" err="1"/>
              <a:t>weird</a:t>
            </a:r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da-DK" dirty="0"/>
              <a:t>Do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PPA??</a:t>
            </a:r>
          </a:p>
          <a:p>
            <a:pPr marL="0" algn="l" defTabSz="914400" rtl="0" eaLnBrk="1" latinLnBrk="0" hangingPunct="1"/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cut it</a:t>
            </a:r>
            <a:r>
              <a:rPr lang="da-DK" baseline="0" dirty="0"/>
              <a:t> the slide </a:t>
            </a:r>
            <a:r>
              <a:rPr lang="da-DK" baseline="0" dirty="0" err="1"/>
              <a:t>would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simpler</a:t>
            </a:r>
            <a:r>
              <a:rPr lang="da-DK" baseline="0" dirty="0"/>
              <a:t>.</a:t>
            </a:r>
          </a:p>
          <a:p>
            <a:pPr marL="0" algn="l" defTabSz="914400" rtl="0" eaLnBrk="1" latinLnBrk="0" hangingPunct="1"/>
            <a:r>
              <a:rPr lang="da-DK" baseline="0" dirty="0" err="1"/>
              <a:t>Also</a:t>
            </a:r>
            <a:r>
              <a:rPr lang="da-DK" baseline="0" dirty="0"/>
              <a:t>, CLS is </a:t>
            </a:r>
            <a:r>
              <a:rPr lang="da-DK" baseline="0" dirty="0" err="1"/>
              <a:t>aligned</a:t>
            </a:r>
            <a:r>
              <a:rPr lang="da-DK" baseline="0" dirty="0"/>
              <a:t> a bit </a:t>
            </a:r>
            <a:r>
              <a:rPr lang="da-DK" baseline="0" dirty="0" err="1"/>
              <a:t>weird</a:t>
            </a:r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34DD0-5C0D-4CC7-BF7C-EB1306C23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Maybe decrease the font size a bit and try to make</a:t>
            </a:r>
            <a:r>
              <a:rPr lang="en-US" baseline="0" dirty="0"/>
              <a:t> the each item fit a single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694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This is a nice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98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No need for case: planted clique, random</a:t>
            </a:r>
            <a:r>
              <a:rPr lang="en-US" baseline="0" dirty="0"/>
              <a:t> 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048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75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The same as for curly D and normal D goes also for curly U and normal</a:t>
            </a:r>
            <a:r>
              <a:rPr lang="en-US" baseline="0" dirty="0"/>
              <a:t>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08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Typo: L’_</a:t>
            </a:r>
            <a:r>
              <a:rPr lang="en-US" dirty="0" err="1"/>
              <a:t>i</a:t>
            </a:r>
            <a:r>
              <a:rPr lang="en-US" dirty="0"/>
              <a:t> in the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E08B7-91C0-4A4D-B933-AD0EB2D3F26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02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37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2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473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39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38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68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0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885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5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3099-EDBA-487E-853C-8EB6C679F295}" type="datetimeFigureOut">
              <a:rPr lang="he-IL" smtClean="0"/>
              <a:t>י"ט/טבת/תשע"ז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10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0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904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Journey from NP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to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TFNP Hardness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540" y="2979521"/>
            <a:ext cx="2611409" cy="627137"/>
          </a:xfrm>
        </p:spPr>
        <p:txBody>
          <a:bodyPr>
            <a:noAutofit/>
          </a:bodyPr>
          <a:lstStyle/>
          <a:p>
            <a:r>
              <a:rPr lang="en-GB" sz="3600" dirty="0" err="1"/>
              <a:t>Eylon</a:t>
            </a:r>
            <a:r>
              <a:rPr lang="en-GB" sz="3600" dirty="0"/>
              <a:t> </a:t>
            </a:r>
            <a:r>
              <a:rPr lang="en-GB" sz="3600" dirty="0" err="1" smtClean="0"/>
              <a:t>Yogev</a:t>
            </a:r>
            <a:endParaRPr lang="en-GB" sz="3600" dirty="0"/>
          </a:p>
        </p:txBody>
      </p:sp>
      <p:pic>
        <p:nvPicPr>
          <p:cNvPr id="5" name="Picture 4" descr="tr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6" y="4329408"/>
            <a:ext cx="132238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2143" y="5702625"/>
            <a:ext cx="5227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3200" dirty="0">
                <a:solidFill>
                  <a:srgbClr val="00B050"/>
                </a:solidFill>
              </a:rPr>
              <a:t>Weizmann Institute of Science</a:t>
            </a:r>
          </a:p>
        </p:txBody>
      </p:sp>
      <p:sp>
        <p:nvSpPr>
          <p:cNvPr id="7" name="AutoShape 2" descr="Description: Description:&#10;                      U:\public_html\moni_naor.p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http://www.wisdom.weizmann.ac.il/~naor/moni_naor.pn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9258" y="2979521"/>
            <a:ext cx="3120043" cy="62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Pavel Hub</a:t>
            </a:r>
            <a:r>
              <a:rPr lang="cs-CZ" sz="3600" dirty="0"/>
              <a:t>áček</a:t>
            </a:r>
            <a:endParaRPr lang="en-US" sz="3600" dirty="0"/>
          </a:p>
        </p:txBody>
      </p:sp>
      <p:pic>
        <p:nvPicPr>
          <p:cNvPr id="1032" name="Picture 8" descr="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47" y="3930536"/>
            <a:ext cx="1454116" cy="15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998440" y="2979521"/>
            <a:ext cx="2195119" cy="62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Moni </a:t>
            </a:r>
            <a:r>
              <a:rPr lang="en-GB" sz="3600" dirty="0" err="1"/>
              <a:t>Naor</a:t>
            </a:r>
            <a:endParaRPr lang="en-GB" sz="3600" dirty="0"/>
          </a:p>
          <a:p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10" y="4041439"/>
            <a:ext cx="1227008" cy="159511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942109" y="5703556"/>
            <a:ext cx="1764154" cy="1018669"/>
          </a:xfrm>
          <a:prstGeom prst="wedgeRoundRectCallout">
            <a:avLst>
              <a:gd name="adj1" fmla="val 16767"/>
              <a:gd name="adj2" fmla="val -70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Now at IDC</a:t>
            </a:r>
          </a:p>
          <a:p>
            <a:pPr algn="ctr"/>
            <a:r>
              <a:rPr lang="en-US" sz="2000" dirty="0" err="1" smtClean="0"/>
              <a:t>en</a:t>
            </a:r>
            <a:r>
              <a:rPr lang="en-US" sz="2000" dirty="0" smtClean="0"/>
              <a:t> route to</a:t>
            </a:r>
          </a:p>
          <a:p>
            <a:pPr algn="ctr"/>
            <a:r>
              <a:rPr lang="en-US" sz="2000" dirty="0" smtClean="0"/>
              <a:t>Charles U.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4625" t="5910" r="16448" b="7081"/>
          <a:stretch/>
        </p:blipFill>
        <p:spPr>
          <a:xfrm>
            <a:off x="437803" y="149634"/>
            <a:ext cx="2028321" cy="2549232"/>
          </a:xfrm>
          <a:prstGeom prst="rect">
            <a:avLst/>
          </a:prstGeom>
        </p:spPr>
      </p:pic>
      <p:sp>
        <p:nvSpPr>
          <p:cNvPr id="16" name="Vertical Scroll 15"/>
          <p:cNvSpPr/>
          <p:nvPr/>
        </p:nvSpPr>
        <p:spPr>
          <a:xfrm>
            <a:off x="9159412" y="5864175"/>
            <a:ext cx="1708093" cy="747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SurpriseBonus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6201727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6201727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Worlds of </a:t>
            </a:r>
            <a:r>
              <a:rPr lang="en-US" dirty="0" err="1"/>
              <a:t>Impagliazzo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180015" y="3765410"/>
            <a:ext cx="1828800" cy="168547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err="1"/>
                  <a:t>Obfustopia</a:t>
                </a:r>
                <a:r>
                  <a:rPr lang="en-US" b="1" dirty="0"/>
                  <a:t>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indistinguishability obfuscation</a:t>
                </a:r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790" t="-3311" b="-99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Our Results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example: planted clique, random SAT, etc.</a:t>
            </a:r>
          </a:p>
          <a:p>
            <a:r>
              <a:rPr lang="en-US" dirty="0"/>
              <a:t>In particular, </a:t>
            </a:r>
            <a:r>
              <a:rPr lang="en-US" b="1" dirty="0"/>
              <a:t>any one-way function</a:t>
            </a:r>
          </a:p>
          <a:p>
            <a:r>
              <a:rPr lang="en-US" dirty="0"/>
              <a:t>Our results show:</a:t>
            </a:r>
            <a:br>
              <a:rPr lang="en-US" dirty="0"/>
            </a:br>
            <a:r>
              <a:rPr lang="en-US" dirty="0"/>
              <a:t>hard-on-average TFNP problems exist in </a:t>
            </a:r>
            <a:r>
              <a:rPr lang="en-US" dirty="0" err="1">
                <a:solidFill>
                  <a:srgbClr val="FF0000"/>
                </a:solidFill>
              </a:rPr>
              <a:t>Pessiland</a:t>
            </a:r>
            <a:r>
              <a:rPr lang="en-US" dirty="0"/>
              <a:t> (and beyond)</a:t>
            </a:r>
            <a:endParaRPr lang="he-IL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12545" y="1692372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0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6201727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Worlds of </a:t>
            </a:r>
            <a:r>
              <a:rPr lang="en-US" dirty="0" err="1"/>
              <a:t>Impagliazzo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180015" y="3765410"/>
            <a:ext cx="1828800" cy="168547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err="1"/>
                  <a:t>Obfustopia</a:t>
                </a:r>
                <a:r>
                  <a:rPr lang="en-US" b="1" dirty="0"/>
                  <a:t>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indistinguishability obfuscation</a:t>
                </a:r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790" t="-3311" b="-99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2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10444206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10444206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Worlds of </a:t>
            </a:r>
            <a:r>
              <a:rPr lang="en-US" dirty="0" err="1"/>
              <a:t>Impagliazzo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180015" y="3765410"/>
            <a:ext cx="1828800" cy="168547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err="1"/>
                  <a:t>Obfustopia</a:t>
                </a:r>
                <a:r>
                  <a:rPr lang="en-US" b="1" dirty="0"/>
                  <a:t>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indistinguishability obfuscation</a:t>
                </a:r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790" t="-3311" b="-99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2"/>
          <p:cNvSpPr/>
          <p:nvPr/>
        </p:nvSpPr>
        <p:spPr>
          <a:xfrm>
            <a:off x="1194318" y="1707908"/>
            <a:ext cx="2687217" cy="820688"/>
          </a:xfrm>
          <a:prstGeom prst="wedgeRoundRectCallout">
            <a:avLst>
              <a:gd name="adj1" fmla="val 71339"/>
              <a:gd name="adj2" fmla="val 10384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TFNP Hardness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073340" y="2843466"/>
            <a:ext cx="3940291" cy="35269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773102" y="3283513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D</a:t>
            </a:r>
            <a:endParaRPr lang="he-IL" sz="8000" dirty="0">
              <a:latin typeface="Curlz MT" panose="040404040507020202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65962" y="387660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8403657" y="2188059"/>
            <a:ext cx="11079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n</a:t>
            </a:r>
            <a:endParaRPr lang="he-IL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8927702" y="3771142"/>
            <a:ext cx="3577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endParaRPr lang="he-IL" sz="3200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808932" y="4133271"/>
            <a:ext cx="6429442" cy="6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808932" y="3470989"/>
            <a:ext cx="4590244" cy="277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1887" y="4239747"/>
            <a:ext cx="36260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x</a:t>
            </a:r>
            <a:endParaRPr lang="he-IL" sz="3200" baseline="30000" dirty="0"/>
          </a:p>
        </p:txBody>
      </p:sp>
      <p:sp>
        <p:nvSpPr>
          <p:cNvPr id="36" name="Flowchart: Connector 35"/>
          <p:cNvSpPr/>
          <p:nvPr/>
        </p:nvSpPr>
        <p:spPr>
          <a:xfrm flipH="1">
            <a:off x="7540922" y="3413578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lowchart: Connector 37"/>
          <p:cNvSpPr/>
          <p:nvPr/>
        </p:nvSpPr>
        <p:spPr>
          <a:xfrm flipH="1">
            <a:off x="9419483" y="4713644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96961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 be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hard-on-average</a:t>
                </a:r>
                <a:r>
                  <a:rPr lang="en-US" sz="2800" dirty="0"/>
                  <a:t> language with distribution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9696181" cy="523220"/>
              </a:xfrm>
              <a:prstGeom prst="rect">
                <a:avLst/>
              </a:prstGeom>
              <a:blipFill>
                <a:blip r:embed="rId3"/>
                <a:stretch>
                  <a:fillRect l="-1132" t="-13953" r="-314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Alternate Process 2"/>
              <p:cNvSpPr/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 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x,w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</a:t>
                </a:r>
                <a:endParaRPr lang="en-US" sz="2800" baseline="-25000" dirty="0">
                  <a:solidFill>
                    <a:schemeClr val="tx1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3" name="Flowchart: Alternate Proces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blipFill>
                <a:blip r:embed="rId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/>
          <p:cNvSpPr/>
          <p:nvPr/>
        </p:nvSpPr>
        <p:spPr>
          <a:xfrm>
            <a:off x="4086808" y="4133271"/>
            <a:ext cx="2537927" cy="783962"/>
          </a:xfrm>
          <a:prstGeom prst="wedgeRoundRectCallout">
            <a:avLst>
              <a:gd name="adj1" fmla="val -68735"/>
              <a:gd name="adj2" fmla="val 869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Not in TFNP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206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6" grpId="0" animBg="1"/>
      <p:bldP spid="25" grpId="0"/>
      <p:bldP spid="26" grpId="0"/>
      <p:bldP spid="35" grpId="0"/>
      <p:bldP spid="36" grpId="0" animBg="1"/>
      <p:bldP spid="38" grpId="0" animBg="1"/>
      <p:bldP spid="9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073340" y="2843466"/>
            <a:ext cx="3940291" cy="35269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Randomization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773102" y="3283513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D</a:t>
            </a:r>
            <a:endParaRPr lang="he-IL" sz="8000" dirty="0">
              <a:latin typeface="Curlz MT" panose="040404040507020202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65962" y="387660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8403657" y="2188059"/>
            <a:ext cx="11079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n</a:t>
            </a:r>
            <a:endParaRPr lang="he-IL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8927702" y="3771142"/>
            <a:ext cx="3577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endParaRPr lang="he-IL" sz="3200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808932" y="4133271"/>
            <a:ext cx="6429442" cy="6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808932" y="3470989"/>
            <a:ext cx="4590244" cy="277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1887" y="4239747"/>
            <a:ext cx="36260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x</a:t>
            </a:r>
            <a:endParaRPr lang="he-IL" sz="3200" baseline="30000" dirty="0"/>
          </a:p>
        </p:txBody>
      </p:sp>
      <p:sp>
        <p:nvSpPr>
          <p:cNvPr id="36" name="Flowchart: Connector 35"/>
          <p:cNvSpPr/>
          <p:nvPr/>
        </p:nvSpPr>
        <p:spPr>
          <a:xfrm flipH="1">
            <a:off x="7540922" y="3413578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lowchart: Connector 37"/>
          <p:cNvSpPr/>
          <p:nvPr/>
        </p:nvSpPr>
        <p:spPr>
          <a:xfrm flipH="1">
            <a:off x="9419483" y="4713644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969618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 be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hard-on-average</a:t>
                </a:r>
                <a:r>
                  <a:rPr lang="en-US" sz="2800" dirty="0"/>
                  <a:t> language with distribution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</a:t>
                </a:r>
                <a:r>
                  <a:rPr lang="en-US" sz="2800" baseline="-25000" dirty="0"/>
                  <a:t>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</a:t>
                </a:r>
                <a:endParaRPr lang="en-US" sz="2800" baseline="-250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9696181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132" t="-7051" r="-314" b="-17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9177654" y="292815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9885070" y="2813169"/>
            <a:ext cx="46519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r>
              <a:rPr lang="en-US" sz="3200" baseline="-25000" dirty="0"/>
              <a:t>s</a:t>
            </a:r>
            <a:endParaRPr lang="he-IL" sz="3200" baseline="-25000" dirty="0"/>
          </a:p>
        </p:txBody>
      </p:sp>
      <p:sp>
        <p:nvSpPr>
          <p:cNvPr id="21" name="Flowchart: Connector 20"/>
          <p:cNvSpPr/>
          <p:nvPr/>
        </p:nvSpPr>
        <p:spPr>
          <a:xfrm flipH="1">
            <a:off x="10148794" y="3761083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Alternate Process 18"/>
              <p:cNvSpPr/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x,w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OR 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x,w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s</a:t>
                </a:r>
                <a:endParaRPr lang="en-US" sz="2800" baseline="-25000" dirty="0">
                  <a:solidFill>
                    <a:schemeClr val="tx1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9" name="Flowchart: Alternate Proces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blipFill>
                <a:blip r:embed="rId3"/>
                <a:stretch>
                  <a:fillRect l="-714" b="-2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6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1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073340" y="2843466"/>
            <a:ext cx="3940291" cy="35269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Randomization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773102" y="3283513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D</a:t>
            </a:r>
            <a:endParaRPr lang="he-IL" sz="8000" dirty="0">
              <a:latin typeface="Curlz MT" panose="040404040507020202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65962" y="387660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8403657" y="2188059"/>
            <a:ext cx="11079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n</a:t>
            </a:r>
            <a:endParaRPr lang="he-IL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8927702" y="3771142"/>
            <a:ext cx="3577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endParaRPr lang="he-IL" sz="3200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808932" y="4133271"/>
            <a:ext cx="6429442" cy="6264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808932" y="3470989"/>
            <a:ext cx="4590244" cy="277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1887" y="4239747"/>
            <a:ext cx="36260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x</a:t>
            </a:r>
            <a:endParaRPr lang="he-IL" sz="3200" baseline="30000" dirty="0"/>
          </a:p>
        </p:txBody>
      </p:sp>
      <p:sp>
        <p:nvSpPr>
          <p:cNvPr id="36" name="Flowchart: Connector 35"/>
          <p:cNvSpPr/>
          <p:nvPr/>
        </p:nvSpPr>
        <p:spPr>
          <a:xfrm flipH="1">
            <a:off x="7540922" y="3413578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lowchart: Connector 37"/>
          <p:cNvSpPr/>
          <p:nvPr/>
        </p:nvSpPr>
        <p:spPr>
          <a:xfrm flipH="1">
            <a:off x="9419483" y="4713644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969618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 be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hard-on-average</a:t>
                </a:r>
                <a:r>
                  <a:rPr lang="en-US" sz="2800" dirty="0"/>
                  <a:t> language with distribution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</a:t>
                </a:r>
                <a:r>
                  <a:rPr lang="en-US" sz="2800" baseline="-25000" dirty="0"/>
                  <a:t>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</a:t>
                </a:r>
                <a:endParaRPr lang="en-US" sz="2800" baseline="-250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9696181" cy="954107"/>
              </a:xfrm>
              <a:prstGeom prst="rect">
                <a:avLst/>
              </a:prstGeom>
              <a:blipFill>
                <a:blip r:embed="rId2"/>
                <a:stretch>
                  <a:fillRect l="-1132" t="-7692" r="-314" b="-17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9177654" y="292815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9885070" y="2813169"/>
            <a:ext cx="46519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r>
              <a:rPr lang="en-US" sz="3200" baseline="-25000" dirty="0"/>
              <a:t>s</a:t>
            </a:r>
            <a:endParaRPr lang="he-IL" sz="3200" baseline="-25000" dirty="0"/>
          </a:p>
        </p:txBody>
      </p:sp>
      <p:sp>
        <p:nvSpPr>
          <p:cNvPr id="21" name="Flowchart: Connector 20"/>
          <p:cNvSpPr/>
          <p:nvPr/>
        </p:nvSpPr>
        <p:spPr>
          <a:xfrm flipH="1">
            <a:off x="10148794" y="3761083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Alternate Process 18"/>
              <p:cNvSpPr/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x,w</a:t>
                </a:r>
                <a:r>
                  <a:rPr lang="en-US" sz="28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</a:rPr>
                  <a:t>s,w</a:t>
                </a:r>
                <a:r>
                  <a:rPr lang="en-US" sz="28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L</a:t>
                </a:r>
                <a:endParaRPr lang="en-US" sz="2800" baseline="-25000" dirty="0">
                  <a:solidFill>
                    <a:schemeClr val="tx1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9" name="Flowchart: Alternate Proces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12" y="4759729"/>
                <a:ext cx="5962328" cy="1610709"/>
              </a:xfrm>
              <a:prstGeom prst="flowChartAlternateProcess">
                <a:avLst/>
              </a:prstGeom>
              <a:blipFill>
                <a:blip r:embed="rId3"/>
                <a:stretch>
                  <a:fillRect l="-714" b="-26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with Corners Rounded 19"/>
          <p:cNvSpPr/>
          <p:nvPr/>
        </p:nvSpPr>
        <p:spPr>
          <a:xfrm>
            <a:off x="2820028" y="4319133"/>
            <a:ext cx="1940768" cy="569893"/>
          </a:xfrm>
          <a:prstGeom prst="wedgeRoundRectCallout">
            <a:avLst>
              <a:gd name="adj1" fmla="val -37902"/>
              <a:gd name="adj2" fmla="val 2023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Random shift of </a:t>
            </a:r>
            <a:r>
              <a:rPr lang="en-US" dirty="0">
                <a:latin typeface="Curlz MT" panose="04040404050702020202" pitchFamily="82" charset="0"/>
              </a:rPr>
              <a:t>D</a:t>
            </a:r>
          </a:p>
        </p:txBody>
      </p:sp>
      <p:sp>
        <p:nvSpPr>
          <p:cNvPr id="22" name="Speech Bubble: Rectangle with Corners Rounded 21"/>
          <p:cNvSpPr/>
          <p:nvPr/>
        </p:nvSpPr>
        <p:spPr>
          <a:xfrm>
            <a:off x="707326" y="4094539"/>
            <a:ext cx="1857540" cy="586743"/>
          </a:xfrm>
          <a:prstGeom prst="wedgeRoundRectCallout">
            <a:avLst>
              <a:gd name="adj1" fmla="val -35956"/>
              <a:gd name="adj2" fmla="val 2487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Distributed according to </a:t>
            </a:r>
            <a:r>
              <a:rPr lang="en-US" dirty="0">
                <a:latin typeface="Curlz MT" panose="04040404050702020202" pitchFamily="82" charset="0"/>
              </a:rPr>
              <a:t>D</a:t>
            </a:r>
          </a:p>
        </p:txBody>
      </p:sp>
      <p:sp>
        <p:nvSpPr>
          <p:cNvPr id="23" name="Speech Bubble: Rectangle with Corners Rounded 22"/>
          <p:cNvSpPr/>
          <p:nvPr/>
        </p:nvSpPr>
        <p:spPr>
          <a:xfrm>
            <a:off x="4492201" y="3691710"/>
            <a:ext cx="2537927" cy="883121"/>
          </a:xfrm>
          <a:prstGeom prst="wedgeRoundRectCallout">
            <a:avLst>
              <a:gd name="adj1" fmla="val -35280"/>
              <a:gd name="adj2" fmla="val 13239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Not hard distribution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4559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470" y="2727334"/>
            <a:ext cx="3735623" cy="3526972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7073340" y="2843466"/>
            <a:ext cx="3940291" cy="35269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5067388" y="2181654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D</a:t>
            </a:r>
            <a:endParaRPr lang="he-IL" sz="8000" dirty="0">
              <a:latin typeface="Curlz MT" panose="040404040507020202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65962" y="3876608"/>
            <a:ext cx="1744825" cy="1528692"/>
          </a:xfrm>
          <a:prstGeom prst="ellipse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8403657" y="2188059"/>
            <a:ext cx="110799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n</a:t>
            </a:r>
            <a:endParaRPr lang="he-IL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8927702" y="3771142"/>
            <a:ext cx="3577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</a:t>
            </a:r>
            <a:endParaRPr lang="he-IL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9201887" y="4239747"/>
            <a:ext cx="36260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x</a:t>
            </a:r>
            <a:endParaRPr lang="he-IL" sz="3200" baseline="30000" dirty="0"/>
          </a:p>
        </p:txBody>
      </p:sp>
      <p:sp>
        <p:nvSpPr>
          <p:cNvPr id="36" name="Flowchart: Connector 35"/>
          <p:cNvSpPr/>
          <p:nvPr/>
        </p:nvSpPr>
        <p:spPr>
          <a:xfrm flipH="1">
            <a:off x="7540922" y="3413578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Flowchart: Connector 37"/>
          <p:cNvSpPr/>
          <p:nvPr/>
        </p:nvSpPr>
        <p:spPr>
          <a:xfrm flipH="1">
            <a:off x="9419483" y="4713644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3404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L’: 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  <a:r>
                  <a:rPr lang="en-US" sz="2800" dirty="0"/>
                  <a:t>(r)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</a:t>
                </a:r>
                <a:endParaRPr lang="en-US" sz="28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3404843" cy="523220"/>
              </a:xfrm>
              <a:prstGeom prst="rect">
                <a:avLst/>
              </a:prstGeom>
              <a:blipFill>
                <a:blip r:embed="rId2"/>
                <a:stretch>
                  <a:fillRect l="-3226" t="-13953" r="-268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74052" y="376047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12224" y="2185537"/>
            <a:ext cx="1181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m</a:t>
            </a:r>
            <a:endParaRPr lang="he-IL" sz="3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3331" y="4101338"/>
            <a:ext cx="327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2" name="Flowchart: Connector 31"/>
          <p:cNvSpPr/>
          <p:nvPr/>
        </p:nvSpPr>
        <p:spPr>
          <a:xfrm flipH="1">
            <a:off x="974052" y="3297446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lowchart: Connector 32"/>
          <p:cNvSpPr/>
          <p:nvPr/>
        </p:nvSpPr>
        <p:spPr>
          <a:xfrm flipH="1">
            <a:off x="2212899" y="4646660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1160335" y="3343531"/>
            <a:ext cx="6242454" cy="125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2390785" y="4713644"/>
            <a:ext cx="6847589" cy="81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32995" y="3643367"/>
            <a:ext cx="4309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L’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8711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470" y="2727334"/>
            <a:ext cx="3735623" cy="3526972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309100" y="2449575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U</a:t>
            </a:r>
            <a:endParaRPr lang="he-IL" sz="8000" dirty="0">
              <a:latin typeface="Curlz MT" panose="040404040507020202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3404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L’: 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  <a:r>
                  <a:rPr lang="en-US" sz="2800" dirty="0"/>
                  <a:t>(r)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</a:t>
                </a:r>
                <a:endParaRPr lang="en-US" sz="28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3404843" cy="523220"/>
              </a:xfrm>
              <a:prstGeom prst="rect">
                <a:avLst/>
              </a:prstGeom>
              <a:blipFill>
                <a:blip r:embed="rId3"/>
                <a:stretch>
                  <a:fillRect l="-3226" t="-13953" r="-268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74052" y="376047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12224" y="2185537"/>
            <a:ext cx="1181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m</a:t>
            </a:r>
            <a:endParaRPr lang="he-IL" sz="32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5919" y="2795503"/>
            <a:ext cx="324416" cy="5941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3331" y="4101338"/>
            <a:ext cx="327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2" name="Flowchart: Connector 31"/>
          <p:cNvSpPr/>
          <p:nvPr/>
        </p:nvSpPr>
        <p:spPr>
          <a:xfrm flipH="1">
            <a:off x="974052" y="3297446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lowchart: Connector 32"/>
          <p:cNvSpPr/>
          <p:nvPr/>
        </p:nvSpPr>
        <p:spPr>
          <a:xfrm flipH="1">
            <a:off x="2212899" y="4646660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U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 (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(r),w)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</a:t>
                </a:r>
                <a:endParaRPr lang="en-US" sz="2800" baseline="-25000" dirty="0">
                  <a:solidFill>
                    <a:schemeClr val="tx1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blipFill>
                <a:blip r:embed="rId4"/>
                <a:stretch>
                  <a:fillRect l="-6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032995" y="3643367"/>
            <a:ext cx="4309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L’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6574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470" y="2727334"/>
            <a:ext cx="3735623" cy="3526972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19" y="339730"/>
            <a:ext cx="10515600" cy="1325563"/>
          </a:xfrm>
        </p:spPr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309100" y="2449575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U</a:t>
            </a:r>
            <a:endParaRPr lang="he-IL" sz="8000" dirty="0">
              <a:latin typeface="Curlz MT" panose="040404040507020202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7214283" cy="954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L’: 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  <a:r>
                  <a:rPr lang="en-US" sz="2800" dirty="0"/>
                  <a:t>(r)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random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7214283" cy="954364"/>
              </a:xfrm>
              <a:prstGeom prst="rect">
                <a:avLst/>
              </a:prstGeom>
              <a:blipFill>
                <a:blip r:embed="rId3"/>
                <a:stretch>
                  <a:fillRect l="-1522" t="-7643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74052" y="376047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12224" y="2185537"/>
            <a:ext cx="1181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m</a:t>
            </a:r>
            <a:endParaRPr lang="he-IL" sz="32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5919" y="2795503"/>
            <a:ext cx="324416" cy="5941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3331" y="4101338"/>
            <a:ext cx="327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2" name="Flowchart: Connector 31"/>
          <p:cNvSpPr/>
          <p:nvPr/>
        </p:nvSpPr>
        <p:spPr>
          <a:xfrm flipH="1">
            <a:off x="974052" y="3297446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lowchart: Connector 32"/>
          <p:cNvSpPr/>
          <p:nvPr/>
        </p:nvSpPr>
        <p:spPr>
          <a:xfrm flipH="1">
            <a:off x="2212899" y="4646660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U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(r),w)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(r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s),w)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</a:t>
                </a:r>
                <a:endParaRPr lang="en-US" sz="2800" baseline="-25000" dirty="0">
                  <a:solidFill>
                    <a:schemeClr val="tx1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blipFill>
                <a:blip r:embed="rId4"/>
                <a:stretch>
                  <a:fillRect l="-688" b="-30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568937" y="4236768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032995" y="3643367"/>
            <a:ext cx="4309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L’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70806" y="4177272"/>
                <a:ext cx="685572" cy="5847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06" y="4177272"/>
                <a:ext cx="68557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i="1" dirty="0"/>
              <a:t>I rarely end up where I was intending to go, but often I end up somewhere I needed to be.</a:t>
            </a:r>
          </a:p>
          <a:p>
            <a:r>
              <a:rPr lang="en-US" dirty="0"/>
              <a:t>Douglas Adams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470" y="2727334"/>
            <a:ext cx="3735623" cy="3526972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19" y="339730"/>
            <a:ext cx="10515600" cy="1325563"/>
          </a:xfrm>
        </p:spPr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309100" y="2449575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U</a:t>
            </a:r>
            <a:endParaRPr lang="he-IL" sz="8000" dirty="0">
              <a:latin typeface="Curlz MT" panose="040404040507020202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7502375" cy="996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L’: 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  <a:r>
                  <a:rPr lang="en-US" sz="2800" dirty="0"/>
                  <a:t>(r)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aseline="-25000" dirty="0"/>
                  <a:t> </a:t>
                </a: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  <a:latin typeface="Curlz MT" panose="04040404050702020202" pitchFamily="82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 (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FF0000"/>
                        </a:solidFill>
                      </a:rPr>
                      <m:t>r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FF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7502375" cy="996170"/>
              </a:xfrm>
              <a:prstGeom prst="rect">
                <a:avLst/>
              </a:prstGeom>
              <a:blipFill>
                <a:blip r:embed="rId3"/>
                <a:stretch>
                  <a:fillRect l="-1463" t="-7362" b="-128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74052" y="376047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12224" y="2185537"/>
            <a:ext cx="1181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m</a:t>
            </a:r>
            <a:endParaRPr lang="he-IL" sz="32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5919" y="2795503"/>
            <a:ext cx="324416" cy="5941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3331" y="4101338"/>
            <a:ext cx="327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2" name="Flowchart: Connector 31"/>
          <p:cNvSpPr/>
          <p:nvPr/>
        </p:nvSpPr>
        <p:spPr>
          <a:xfrm flipH="1">
            <a:off x="974052" y="3297446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lowchart: Connector 32"/>
          <p:cNvSpPr/>
          <p:nvPr/>
        </p:nvSpPr>
        <p:spPr>
          <a:xfrm flipH="1">
            <a:off x="2212899" y="4646660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U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(r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</a:rPr>
                  <a:t>),w)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 some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</a:t>
                </a:r>
                <a:endParaRPr lang="en-US" sz="2800" baseline="-25000" dirty="0">
                  <a:solidFill>
                    <a:srgbClr val="FF0000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blipFill>
                <a:blip r:embed="rId4"/>
                <a:stretch>
                  <a:fillRect l="-688" b="-30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568937" y="4236768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032995" y="3643367"/>
            <a:ext cx="4309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L’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70806" y="4177272"/>
                <a:ext cx="839332" cy="62709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06" y="4177272"/>
                <a:ext cx="839332" cy="627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06470" y="2727334"/>
            <a:ext cx="3735623" cy="3526972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919" y="339730"/>
            <a:ext cx="10515600" cy="1325563"/>
          </a:xfrm>
        </p:spPr>
        <p:txBody>
          <a:bodyPr/>
          <a:lstStyle/>
          <a:p>
            <a:r>
              <a:rPr lang="en-US" dirty="0"/>
              <a:t>Proof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3309100" y="2449575"/>
            <a:ext cx="85472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dirty="0">
                <a:latin typeface="Curlz MT" panose="04040404050702020202" pitchFamily="82" charset="0"/>
              </a:rPr>
              <a:t>U</a:t>
            </a:r>
            <a:endParaRPr lang="he-IL" sz="8000" dirty="0">
              <a:latin typeface="Curlz MT" panose="040404040507020202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8200" y="1401771"/>
                <a:ext cx="7502375" cy="996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L’: 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urlz MT" panose="04040404050702020202" pitchFamily="82" charset="0"/>
                  </a:rPr>
                  <a:t>D</a:t>
                </a:r>
                <a:r>
                  <a:rPr lang="en-US" sz="2800" dirty="0"/>
                  <a:t>(r)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aseline="-25000" dirty="0"/>
                  <a:t> </a:t>
                </a: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1771"/>
                <a:ext cx="7502375" cy="996170"/>
              </a:xfrm>
              <a:prstGeom prst="rect">
                <a:avLst/>
              </a:prstGeom>
              <a:blipFill>
                <a:blip r:embed="rId2"/>
                <a:stretch>
                  <a:fillRect l="-1463" t="-7362" b="-128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74052" y="376047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12224" y="2185537"/>
            <a:ext cx="11817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{0,1}</a:t>
            </a:r>
            <a:r>
              <a:rPr lang="en-US" sz="3200" baseline="30000" dirty="0"/>
              <a:t>m</a:t>
            </a:r>
            <a:endParaRPr lang="he-IL" sz="32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835919" y="2795503"/>
            <a:ext cx="324416" cy="5941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13331" y="4101338"/>
            <a:ext cx="32733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r</a:t>
            </a:r>
            <a:endParaRPr lang="he-IL" sz="3200" baseline="30000" dirty="0"/>
          </a:p>
        </p:txBody>
      </p:sp>
      <p:sp>
        <p:nvSpPr>
          <p:cNvPr id="32" name="Flowchart: Connector 31"/>
          <p:cNvSpPr/>
          <p:nvPr/>
        </p:nvSpPr>
        <p:spPr>
          <a:xfrm flipH="1">
            <a:off x="974052" y="3297446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lowchart: Connector 32"/>
          <p:cNvSpPr/>
          <p:nvPr/>
        </p:nvSpPr>
        <p:spPr>
          <a:xfrm flipH="1">
            <a:off x="2212899" y="4646660"/>
            <a:ext cx="92170" cy="9217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Alternate Process 13"/>
              <p:cNvSpPr/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Search Problem: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given 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U</a:t>
                </a:r>
                <a:r>
                  <a:rPr lang="en-US" sz="2800" dirty="0">
                    <a:solidFill>
                      <a:schemeClr val="tx1"/>
                    </a:solidFill>
                  </a:rPr>
                  <a:t> find w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>
                    <a:solidFill>
                      <a:schemeClr val="tx1"/>
                    </a:solidFill>
                    <a:latin typeface="Curlz MT" panose="04040404050702020202" pitchFamily="82" charset="0"/>
                  </a:rPr>
                  <a:t>D</a:t>
                </a:r>
                <a:r>
                  <a:rPr lang="en-US" sz="2800" dirty="0">
                    <a:solidFill>
                      <a:schemeClr val="tx1"/>
                    </a:solidFill>
                  </a:rPr>
                  <a:t> (r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</a:t>
                </a:r>
                <a:r>
                  <a:rPr lang="en-US" sz="2800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</a:rPr>
                  <a:t>),w)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 some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</a:t>
                </a:r>
                <a:endParaRPr lang="en-US" sz="2800" baseline="-25000" dirty="0">
                  <a:solidFill>
                    <a:srgbClr val="FF0000"/>
                  </a:solidFill>
                  <a:latin typeface="Curlz MT" panose="04040404050702020202" pitchFamily="82" charset="0"/>
                </a:endParaRPr>
              </a:p>
            </p:txBody>
          </p:sp>
        </mc:Choice>
        <mc:Fallback xmlns="">
          <p:sp>
            <p:nvSpPr>
              <p:cNvPr id="14" name="Flowchart: Alternate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764" y="3035951"/>
                <a:ext cx="6194742" cy="1610709"/>
              </a:xfrm>
              <a:prstGeom prst="flowChartAlternateProcess">
                <a:avLst/>
              </a:prstGeom>
              <a:blipFill>
                <a:blip r:embed="rId3"/>
                <a:stretch>
                  <a:fillRect l="-688" b="-30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568937" y="4236768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032995" y="3643367"/>
            <a:ext cx="4309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L’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70806" y="4177272"/>
                <a:ext cx="839332" cy="62709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06" y="4177272"/>
                <a:ext cx="839332" cy="627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37474" y="228113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Oval 16"/>
          <p:cNvSpPr/>
          <p:nvPr/>
        </p:nvSpPr>
        <p:spPr>
          <a:xfrm>
            <a:off x="-53119" y="4101338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Oval 18"/>
          <p:cNvSpPr/>
          <p:nvPr/>
        </p:nvSpPr>
        <p:spPr>
          <a:xfrm>
            <a:off x="2120582" y="2317561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1623650" y="4380615"/>
            <a:ext cx="2569865" cy="2388397"/>
          </a:xfrm>
          <a:prstGeom prst="ellipse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8117633" y="4853975"/>
            <a:ext cx="2537927" cy="883121"/>
          </a:xfrm>
          <a:prstGeom prst="wedgeRoundRectCallout">
            <a:avLst>
              <a:gd name="adj1" fmla="val -35647"/>
              <a:gd name="adj2" fmla="val -9054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Hard distribution?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200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Is this a Hard Distribution?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instance is the </a:t>
            </a:r>
            <a:r>
              <a:rPr lang="en-US" dirty="0">
                <a:solidFill>
                  <a:srgbClr val="FF0000"/>
                </a:solidFill>
              </a:rPr>
              <a:t>random coins </a:t>
            </a:r>
            <a:r>
              <a:rPr lang="en-US" dirty="0"/>
              <a:t>of the distribution</a:t>
            </a:r>
          </a:p>
          <a:p>
            <a:r>
              <a:rPr lang="en-US" dirty="0"/>
              <a:t>Can we </a:t>
            </a:r>
            <a:r>
              <a:rPr lang="en-US" dirty="0">
                <a:solidFill>
                  <a:srgbClr val="FF0000"/>
                </a:solidFill>
              </a:rPr>
              <a:t>learn anything </a:t>
            </a:r>
            <a:r>
              <a:rPr lang="en-US" dirty="0"/>
              <a:t>from the random coins about the solution?</a:t>
            </a:r>
          </a:p>
          <a:p>
            <a:pPr lvl="1"/>
            <a:r>
              <a:rPr lang="en-US" dirty="0"/>
              <a:t>Think of the planted clique vs. random SAT</a:t>
            </a:r>
          </a:p>
          <a:p>
            <a:r>
              <a:rPr lang="en-US" dirty="0"/>
              <a:t>We need the distribution to be a </a:t>
            </a:r>
            <a:r>
              <a:rPr lang="en-US" dirty="0">
                <a:solidFill>
                  <a:srgbClr val="FF0000"/>
                </a:solidFill>
              </a:rPr>
              <a:t>“public-coin” </a:t>
            </a:r>
            <a:r>
              <a:rPr lang="en-US" dirty="0"/>
              <a:t>distribution</a:t>
            </a:r>
          </a:p>
          <a:p>
            <a:r>
              <a:rPr lang="en-US" dirty="0"/>
              <a:t>Do such distributions </a:t>
            </a:r>
            <a:r>
              <a:rPr lang="en-US" dirty="0" smtClean="0"/>
              <a:t>necessarily </a:t>
            </a:r>
            <a:r>
              <a:rPr lang="en-US" dirty="0">
                <a:solidFill>
                  <a:srgbClr val="FF0000"/>
                </a:solidFill>
              </a:rPr>
              <a:t>exist</a:t>
            </a:r>
            <a:r>
              <a:rPr lang="en-US" dirty="0"/>
              <a:t>?</a:t>
            </a:r>
          </a:p>
          <a:p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1286067" y="4328233"/>
            <a:ext cx="10515600" cy="1325563"/>
            <a:chOff x="0" y="0"/>
            <a:chExt cx="10515600" cy="1325563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0" y="0"/>
              <a:ext cx="10515600" cy="13255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/>
            <p:cNvSpPr txBox="1"/>
            <p:nvPr/>
          </p:nvSpPr>
          <p:spPr>
            <a:xfrm>
              <a:off x="38824" y="38824"/>
              <a:ext cx="10437952" cy="1247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Theorem: There exists a reduction </a:t>
              </a:r>
              <a:r>
                <a:rPr lang="en-US" sz="3500" kern="1200" dirty="0">
                  <a:solidFill>
                    <a:schemeClr val="bg1"/>
                  </a:solidFill>
                </a:rPr>
                <a:t>from</a:t>
              </a:r>
              <a:br>
                <a:rPr lang="en-US" sz="3500" kern="1200" dirty="0">
                  <a:solidFill>
                    <a:schemeClr val="bg1"/>
                  </a:solidFill>
                </a:rPr>
              </a:br>
              <a:r>
                <a:rPr lang="en-US" sz="3500" b="1" kern="1200" dirty="0">
                  <a:solidFill>
                    <a:srgbClr val="FF0000"/>
                  </a:solidFill>
                </a:rPr>
                <a:t>private-coin</a:t>
              </a:r>
              <a:r>
                <a:rPr lang="en-US" sz="3500" b="1" kern="1200" dirty="0">
                  <a:solidFill>
                    <a:schemeClr val="bg1"/>
                  </a:solidFill>
                </a:rPr>
                <a:t> to </a:t>
              </a:r>
              <a:r>
                <a:rPr lang="en-US" sz="3500" b="1" kern="1200" dirty="0">
                  <a:solidFill>
                    <a:srgbClr val="92D050"/>
                  </a:solidFill>
                </a:rPr>
                <a:t>public-coin</a:t>
              </a:r>
              <a:endParaRPr lang="he-IL" sz="3500" b="1" i="1" kern="1200" dirty="0">
                <a:solidFill>
                  <a:srgbClr val="92D050"/>
                </a:solidFill>
              </a:endParaRPr>
            </a:p>
          </p:txBody>
        </p:sp>
      </p:grpSp>
      <p:sp>
        <p:nvSpPr>
          <p:cNvPr id="7" name="Speech Bubble: Rectangle with Corners Rounded 6"/>
          <p:cNvSpPr/>
          <p:nvPr/>
        </p:nvSpPr>
        <p:spPr>
          <a:xfrm>
            <a:off x="799375" y="5435506"/>
            <a:ext cx="4761669" cy="1030608"/>
          </a:xfrm>
          <a:prstGeom prst="wedgeRoundRectCallout">
            <a:avLst>
              <a:gd name="adj1" fmla="val -12460"/>
              <a:gd name="adj2" fmla="val -901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Proof goes through </a:t>
            </a:r>
            <a:r>
              <a:rPr lang="en-US" sz="2400" b="1" dirty="0" smtClean="0"/>
              <a:t>universal </a:t>
            </a:r>
            <a:r>
              <a:rPr lang="en-US" sz="2400" b="1" dirty="0"/>
              <a:t>one-way hash function</a:t>
            </a:r>
            <a:endParaRPr lang="he-I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16436" y="5857702"/>
            <a:ext cx="509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Impagliazzo</a:t>
            </a:r>
            <a:r>
              <a:rPr lang="en-US" sz="2400" dirty="0" smtClean="0"/>
              <a:t>-Levin 90: </a:t>
            </a:r>
            <a:r>
              <a:rPr lang="en-US" sz="2400" i="1" dirty="0" smtClean="0"/>
              <a:t>No better ways to generate hard NP instance…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212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Finding a Good Shift</a:t>
            </a:r>
            <a:endParaRPr lang="he-I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71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shown that:</a:t>
                </a:r>
                <a:br>
                  <a:rPr lang="en-US" dirty="0"/>
                </a:br>
                <a:r>
                  <a:rPr lang="en-US" dirty="0"/>
                  <a:t>A random set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 satisfies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hard for </a:t>
                </a:r>
                <a:r>
                  <a:rPr lang="en-US" b="1" dirty="0">
                    <a:latin typeface="Curlz MT" panose="04040404050702020202" pitchFamily="82" charset="0"/>
                  </a:rPr>
                  <a:t>U</a:t>
                </a:r>
                <a:endParaRPr lang="en-US" b="1" dirty="0"/>
              </a:p>
              <a:p>
                <a:endParaRPr lang="en-US" dirty="0" smtClean="0"/>
              </a:p>
              <a:p>
                <a:r>
                  <a:rPr lang="en-US" dirty="0" smtClean="0"/>
                  <a:t>Can </a:t>
                </a:r>
                <a:r>
                  <a:rPr lang="en-US" dirty="0"/>
                  <a:t>we find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,…,</a:t>
                </a:r>
                <a:r>
                  <a:rPr lang="en-US" dirty="0" err="1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k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deterministically?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Solution </a:t>
                </a:r>
                <a:r>
                  <a:rPr lang="en-US" dirty="0"/>
                  <a:t>#1: hard-wire them </a:t>
                </a:r>
                <a:r>
                  <a:rPr lang="en-US" dirty="0">
                    <a:solidFill>
                      <a:srgbClr val="FF0000"/>
                    </a:solidFill>
                  </a:rPr>
                  <a:t>non-uniformly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			</a:t>
                </a:r>
                <a:r>
                  <a:rPr lang="en-US" b="1" dirty="0"/>
                  <a:t>A hard problem in (non-uniform) TFNP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Solution </a:t>
                </a:r>
                <a:r>
                  <a:rPr lang="en-US" dirty="0"/>
                  <a:t>#2: use </a:t>
                </a:r>
                <a:r>
                  <a:rPr lang="en-US" dirty="0" err="1">
                    <a:solidFill>
                      <a:srgbClr val="FF0000"/>
                    </a:solidFill>
                  </a:rPr>
                  <a:t>derandomization</a:t>
                </a:r>
                <a:r>
                  <a:rPr lang="en-US" dirty="0"/>
                  <a:t> (Nisan-</a:t>
                </a:r>
                <a:r>
                  <a:rPr lang="en-US" dirty="0" err="1"/>
                  <a:t>Wigderson</a:t>
                </a:r>
                <a:r>
                  <a:rPr lang="en-US" dirty="0"/>
                  <a:t> PRG)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b="1" dirty="0"/>
                  <a:t>A hard problem in TFNP assuming NW-PRG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7180"/>
              </a:xfrm>
              <a:blipFill rotWithShape="0">
                <a:blip r:embed="rId3"/>
                <a:stretch>
                  <a:fillRect l="-1043" t="-2010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2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Nisan-</a:t>
            </a:r>
            <a:r>
              <a:rPr lang="en-US" b="1" dirty="0" err="1" smtClean="0">
                <a:solidFill>
                  <a:srgbClr val="0070C0"/>
                </a:solidFill>
              </a:rPr>
              <a:t>Wigderson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Pseudorandom </a:t>
            </a:r>
            <a:r>
              <a:rPr lang="en-US" b="1" dirty="0" smtClean="0">
                <a:solidFill>
                  <a:srgbClr val="0070C0"/>
                </a:solidFill>
              </a:rPr>
              <a:t>Generator</a:t>
            </a:r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801" y="1427897"/>
            <a:ext cx="452559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dirty="0"/>
              <a:t>Assume a hard function exists</a:t>
            </a:r>
            <a:endParaRPr lang="he-IL" sz="2800" dirty="0"/>
          </a:p>
        </p:txBody>
      </p:sp>
      <p:sp>
        <p:nvSpPr>
          <p:cNvPr id="6" name="Down Arrow 5"/>
          <p:cNvSpPr/>
          <p:nvPr/>
        </p:nvSpPr>
        <p:spPr>
          <a:xfrm>
            <a:off x="5011934" y="2298545"/>
            <a:ext cx="407406" cy="57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969316" y="3239013"/>
            <a:ext cx="48043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dirty="0"/>
              <a:t>Exists pseudorandom generator</a:t>
            </a:r>
            <a:endParaRPr lang="he-IL" sz="2800" dirty="0"/>
          </a:p>
        </p:txBody>
      </p:sp>
      <p:sp>
        <p:nvSpPr>
          <p:cNvPr id="8" name="Down Arrow 7"/>
          <p:cNvSpPr/>
          <p:nvPr/>
        </p:nvSpPr>
        <p:spPr>
          <a:xfrm>
            <a:off x="5011934" y="4110604"/>
            <a:ext cx="407406" cy="57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3796684" y="4997915"/>
            <a:ext cx="32453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800" dirty="0"/>
              <a:t>We can </a:t>
            </a:r>
            <a:r>
              <a:rPr lang="en-US" sz="2800" dirty="0" err="1"/>
              <a:t>derandomize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9"/>
              <p:cNvSpPr/>
              <p:nvPr/>
            </p:nvSpPr>
            <p:spPr>
              <a:xfrm>
                <a:off x="345983" y="2086522"/>
                <a:ext cx="3664748" cy="957315"/>
              </a:xfrm>
              <a:prstGeom prst="wedgeRoundRectCallout">
                <a:avLst>
                  <a:gd name="adj1" fmla="val 36473"/>
                  <a:gd name="adj2" fmla="val -72492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/>
                  <a:t>∃ 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E that has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-circuit </a:t>
                </a:r>
                <a:r>
                  <a:rPr lang="en-US" sz="2400" dirty="0"/>
                  <a:t>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83" y="2086522"/>
                <a:ext cx="3664748" cy="957315"/>
              </a:xfrm>
              <a:prstGeom prst="wedgeRoundRectCallout">
                <a:avLst>
                  <a:gd name="adj1" fmla="val 36473"/>
                  <a:gd name="adj2" fmla="val -72492"/>
                  <a:gd name="adj3" fmla="val 16667"/>
                </a:avLst>
              </a:prstGeom>
              <a:blipFill>
                <a:blip r:embed="rId2"/>
                <a:stretch>
                  <a:fillRect b="-67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9"/>
              <p:cNvSpPr/>
              <p:nvPr/>
            </p:nvSpPr>
            <p:spPr>
              <a:xfrm>
                <a:off x="557254" y="3797243"/>
                <a:ext cx="3356838" cy="957315"/>
              </a:xfrm>
              <a:prstGeom prst="wedgeRoundRectCallout">
                <a:avLst>
                  <a:gd name="adj1" fmla="val 55314"/>
                  <a:gd name="adj2" fmla="val -48125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/>
                  <a:t>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-circuits</a:t>
                </a:r>
                <a:endParaRPr lang="he-IL" sz="2400" dirty="0"/>
              </a:p>
            </p:txBody>
          </p:sp>
        </mc:Choice>
        <mc:Fallback xmlns="">
          <p:sp>
            <p:nvSpPr>
              <p:cNvPr id="15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4" y="3797243"/>
                <a:ext cx="3356838" cy="957315"/>
              </a:xfrm>
              <a:prstGeom prst="wedgeRoundRectCallout">
                <a:avLst>
                  <a:gd name="adj1" fmla="val 55314"/>
                  <a:gd name="adj2" fmla="val -4812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9"/>
          <p:cNvSpPr/>
          <p:nvPr/>
        </p:nvSpPr>
        <p:spPr>
          <a:xfrm>
            <a:off x="621693" y="5062447"/>
            <a:ext cx="3216878" cy="957315"/>
          </a:xfrm>
          <a:prstGeom prst="wedgeRoundRectCallout">
            <a:avLst>
              <a:gd name="adj1" fmla="val 57055"/>
              <a:gd name="adj2" fmla="val 3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Combine all shifts to one good shift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323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technique for pushing problems into TFNP</a:t>
            </a:r>
          </a:p>
          <a:p>
            <a:r>
              <a:rPr lang="en-US" dirty="0"/>
              <a:t>Get a more structural problem</a:t>
            </a:r>
            <a:endParaRPr lang="he-I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9047287"/>
              </p:ext>
            </p:extLst>
          </p:nvPr>
        </p:nvGraphicFramePr>
        <p:xfrm>
          <a:off x="812545" y="1692372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9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844948" y="909562"/>
            <a:ext cx="6345703" cy="5867400"/>
            <a:chOff x="152400" y="909562"/>
            <a:chExt cx="5400000" cy="5867400"/>
          </a:xfrm>
        </p:grpSpPr>
        <p:sp>
          <p:nvSpPr>
            <p:cNvPr id="35" name="Oval 34"/>
            <p:cNvSpPr/>
            <p:nvPr/>
          </p:nvSpPr>
          <p:spPr>
            <a:xfrm>
              <a:off x="152400" y="909562"/>
              <a:ext cx="5400000" cy="5867400"/>
            </a:xfrm>
            <a:prstGeom prst="ellipse">
              <a:avLst/>
            </a:prstGeom>
            <a:solidFill>
              <a:srgbClr val="F7F5F9"/>
            </a:solidFill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>
                            <a:latin typeface="Cambria Math"/>
                          </a:rPr>
                          <m:t>𝑻𝑭𝑵𝑷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558" y="71321"/>
            <a:ext cx="4871134" cy="813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</a:t>
            </a:r>
            <a:r>
              <a:rPr lang="en-US" sz="6000" dirty="0" smtClean="0">
                <a:solidFill>
                  <a:srgbClr val="0070C0"/>
                </a:solidFill>
              </a:rPr>
              <a:t>ummary</a:t>
            </a:r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4225" y="1970400"/>
            <a:ext cx="2474432" cy="5040000"/>
            <a:chOff x="946858" y="1970400"/>
            <a:chExt cx="1855824" cy="5040000"/>
          </a:xfrm>
        </p:grpSpPr>
        <p:sp>
          <p:nvSpPr>
            <p:cNvPr id="22" name="Oval 21"/>
            <p:cNvSpPr/>
            <p:nvPr/>
          </p:nvSpPr>
          <p:spPr>
            <a:xfrm rot="19800000" flipV="1">
              <a:off x="1040646" y="1970400"/>
              <a:ext cx="1762036" cy="5040000"/>
            </a:xfrm>
            <a:prstGeom prst="ellipse">
              <a:avLst/>
            </a:prstGeom>
            <a:solidFill>
              <a:srgbClr val="FF00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𝑷𝑳𝑺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025633" y="1671562"/>
            <a:ext cx="3230400" cy="5040000"/>
            <a:chOff x="1787914" y="1671562"/>
            <a:chExt cx="2422800" cy="5040000"/>
          </a:xfrm>
        </p:grpSpPr>
        <p:sp>
          <p:nvSpPr>
            <p:cNvPr id="23" name="Oval 22"/>
            <p:cNvSpPr/>
            <p:nvPr/>
          </p:nvSpPr>
          <p:spPr>
            <a:xfrm>
              <a:off x="1787914" y="1671562"/>
              <a:ext cx="2422800" cy="5040000"/>
            </a:xfrm>
            <a:prstGeom prst="ellipse">
              <a:avLst/>
            </a:prstGeom>
            <a:solidFill>
              <a:schemeClr val="accent5">
                <a:lumMod val="50000"/>
                <a:alpha val="14902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092156" y="3144375"/>
            <a:ext cx="1920000" cy="3600000"/>
            <a:chOff x="2587806" y="3144375"/>
            <a:chExt cx="1440000" cy="3600000"/>
          </a:xfrm>
        </p:grpSpPr>
        <p:sp>
          <p:nvSpPr>
            <p:cNvPr id="28" name="Oval 27"/>
            <p:cNvSpPr/>
            <p:nvPr/>
          </p:nvSpPr>
          <p:spPr>
            <a:xfrm rot="703808">
              <a:off x="2587806" y="3144375"/>
              <a:ext cx="1440000" cy="3600000"/>
            </a:xfrm>
            <a:prstGeom prst="ellipse">
              <a:avLst/>
            </a:prstGeom>
            <a:solidFill>
              <a:srgbClr val="0066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𝑨𝑫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6133478" y="5267676"/>
            <a:ext cx="694421" cy="1276592"/>
            <a:chOff x="2550949" y="5265600"/>
            <a:chExt cx="797570" cy="1440000"/>
          </a:xfrm>
        </p:grpSpPr>
        <p:sp>
          <p:nvSpPr>
            <p:cNvPr id="31" name="Oval 30"/>
            <p:cNvSpPr/>
            <p:nvPr/>
          </p:nvSpPr>
          <p:spPr>
            <a:xfrm>
              <a:off x="2601268" y="5265600"/>
              <a:ext cx="72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𝑪𝑳𝑺</m:t>
                        </m:r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ular Callout 46"/>
          <p:cNvSpPr/>
          <p:nvPr/>
        </p:nvSpPr>
        <p:spPr>
          <a:xfrm>
            <a:off x="8034978" y="363599"/>
            <a:ext cx="3495498" cy="856715"/>
          </a:xfrm>
          <a:prstGeom prst="wedgeRectCallout">
            <a:avLst>
              <a:gd name="adj1" fmla="val -48140"/>
              <a:gd name="adj2" fmla="val 17424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NP is hard-on-average</a:t>
            </a:r>
          </a:p>
        </p:txBody>
      </p:sp>
    </p:spTree>
    <p:extLst>
      <p:ext uri="{BB962C8B-B14F-4D97-AF65-F5344CB8AC3E}">
        <p14:creationId xmlns:p14="http://schemas.microsoft.com/office/powerpoint/2010/main" val="34881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517" y="266213"/>
            <a:ext cx="1031670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On the White-Box Complexity of Search Problems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Ramsey and Graph Property Testing</a:t>
            </a: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2540" y="2979521"/>
            <a:ext cx="2611409" cy="627137"/>
          </a:xfrm>
        </p:spPr>
        <p:txBody>
          <a:bodyPr>
            <a:noAutofit/>
          </a:bodyPr>
          <a:lstStyle/>
          <a:p>
            <a:r>
              <a:rPr lang="en-GB" sz="3600" dirty="0" err="1"/>
              <a:t>Eylon</a:t>
            </a:r>
            <a:r>
              <a:rPr lang="en-GB" sz="3600" dirty="0"/>
              <a:t> </a:t>
            </a:r>
            <a:r>
              <a:rPr lang="en-GB" sz="3600" dirty="0" err="1" smtClean="0"/>
              <a:t>Yogev</a:t>
            </a:r>
            <a:endParaRPr lang="en-GB" sz="3600" dirty="0"/>
          </a:p>
        </p:txBody>
      </p:sp>
      <p:pic>
        <p:nvPicPr>
          <p:cNvPr id="5" name="Picture 4" descr="tr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6" y="4329408"/>
            <a:ext cx="132238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2143" y="5702625"/>
            <a:ext cx="5227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he-IL" sz="3200" dirty="0">
                <a:solidFill>
                  <a:srgbClr val="00B050"/>
                </a:solidFill>
              </a:rPr>
              <a:t>Weizmann Institute of Science</a:t>
            </a:r>
          </a:p>
        </p:txBody>
      </p:sp>
      <p:sp>
        <p:nvSpPr>
          <p:cNvPr id="7" name="AutoShape 2" descr="Description: Description:&#10;                      U:\public_html\moni_naor.p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http://www.wisdom.weizmann.ac.il/~naor/moni_naor.png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9258" y="2979521"/>
            <a:ext cx="3458095" cy="62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Ilan</a:t>
            </a:r>
            <a:r>
              <a:rPr lang="en-US" sz="3600" dirty="0" smtClean="0"/>
              <a:t> </a:t>
            </a:r>
            <a:r>
              <a:rPr lang="en-US" sz="3600" dirty="0" err="1" smtClean="0"/>
              <a:t>Komargodski</a:t>
            </a:r>
            <a:endParaRPr lang="en-US" sz="3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998440" y="2979521"/>
            <a:ext cx="2195119" cy="62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Moni </a:t>
            </a:r>
            <a:r>
              <a:rPr lang="en-GB" sz="3600" dirty="0" err="1"/>
              <a:t>Naor</a:t>
            </a:r>
            <a:endParaRPr lang="en-GB" sz="3600" dirty="0"/>
          </a:p>
          <a:p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10" y="4041439"/>
            <a:ext cx="1227008" cy="15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Ramsey Theory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Guarantees</a:t>
                </a:r>
                <a:r>
                  <a:rPr lang="en-US" dirty="0" smtClean="0"/>
                  <a:t> the existence of a </a:t>
                </a:r>
                <a:r>
                  <a:rPr lang="en-US" b="1" dirty="0" smtClean="0"/>
                  <a:t>local</a:t>
                </a:r>
                <a:r>
                  <a:rPr lang="en-US" dirty="0" smtClean="0"/>
                  <a:t> pattern in a </a:t>
                </a:r>
                <a:r>
                  <a:rPr lang="en-US" b="1" dirty="0" smtClean="0"/>
                  <a:t>large</a:t>
                </a:r>
                <a:r>
                  <a:rPr lang="en-US" dirty="0" smtClean="0"/>
                  <a:t> object</a:t>
                </a:r>
              </a:p>
              <a:p>
                <a:r>
                  <a:rPr lang="en-US" dirty="0" smtClean="0"/>
                  <a:t>For every n there is a finite R(n) such that: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every graph on n nodes has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or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independent set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on n nodes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≤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hard is it to find the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dirty="0" smtClean="0"/>
                  <a:t>/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independent set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Proof is constructive, but examines a linear number of edges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graph is given in a black-box manner: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steps [IN88]</a:t>
                </a:r>
              </a:p>
              <a:p>
                <a:r>
                  <a:rPr lang="en-US" dirty="0" smtClean="0"/>
                  <a:t>A random graph has </a:t>
                </a:r>
                <a:r>
                  <a:rPr lang="en-US" b="1" dirty="0" smtClean="0"/>
                  <a:t>no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b="1" dirty="0" smtClean="0"/>
                  <a:t> or IS of size n/2 </a:t>
                </a:r>
                <a:r>
                  <a:rPr lang="en-US" dirty="0" smtClean="0"/>
                  <a:t>[Erdos47]</a:t>
                </a:r>
                <a:endParaRPr lang="en-US" dirty="0"/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797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5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hard is Ramsey in the white</a:t>
            </a:r>
            <a:r>
              <a:rPr lang="he-IL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box model?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</a:t>
                </a:r>
                <a:r>
                  <a:rPr lang="en-US" b="1" dirty="0" smtClean="0"/>
                  <a:t>program or circuit C for computing the graph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:{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nodes x and </a:t>
                </a:r>
                <a:r>
                  <a:rPr lang="en-US" dirty="0" smtClean="0"/>
                  <a:t>y: </a:t>
                </a:r>
                <a:r>
                  <a:rPr lang="en-US" dirty="0" smtClean="0"/>
                  <a:t>the circuit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determines if there is an edge between x and y</a:t>
                </a:r>
              </a:p>
              <a:p>
                <a:r>
                  <a:rPr lang="en-US" dirty="0" smtClean="0"/>
                  <a:t>How hard is to find the guaranteed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dirty="0" smtClean="0"/>
                  <a:t> or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dirty="0" smtClean="0"/>
                  <a:t> of size n/2?</a:t>
                </a:r>
              </a:p>
              <a:p>
                <a:r>
                  <a:rPr lang="en-US" dirty="0" smtClean="0"/>
                  <a:t>Problem is in TFNP!</a:t>
                </a:r>
              </a:p>
              <a:p>
                <a:pPr lvl="1"/>
                <a:r>
                  <a:rPr lang="en-US" dirty="0" smtClean="0"/>
                  <a:t>But where?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376377" y="5231219"/>
            <a:ext cx="3886200" cy="1164265"/>
          </a:xfrm>
          <a:prstGeom prst="wedgeRoundRectCallout">
            <a:avLst>
              <a:gd name="adj1" fmla="val -39438"/>
              <a:gd name="adj2" fmla="val -740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Buss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Goldberg Papadimitriou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2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TFNP</a:t>
            </a:r>
            <a:r>
              <a:rPr lang="en-US" dirty="0"/>
              <a:t> – Total Function NP [MP91]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NP: easy to verify </a:t>
            </a:r>
            <a:r>
              <a:rPr lang="en-US" dirty="0">
                <a:solidFill>
                  <a:srgbClr val="FF0000"/>
                </a:solidFill>
              </a:rPr>
              <a:t>decision</a:t>
            </a:r>
            <a:r>
              <a:rPr lang="en-US" dirty="0"/>
              <a:t> problems</a:t>
            </a:r>
          </a:p>
          <a:p>
            <a:r>
              <a:rPr lang="en-US" dirty="0"/>
              <a:t>FNP: easy to verify </a:t>
            </a:r>
            <a:r>
              <a:rPr lang="en-US" dirty="0">
                <a:solidFill>
                  <a:srgbClr val="FF0000"/>
                </a:solidFill>
              </a:rPr>
              <a:t>search </a:t>
            </a:r>
            <a:r>
              <a:rPr lang="en-US" dirty="0"/>
              <a:t>problems</a:t>
            </a:r>
          </a:p>
          <a:p>
            <a:pPr lvl="1"/>
            <a:r>
              <a:rPr lang="en-US" sz="2800" dirty="0"/>
              <a:t>Given an instance x, find a valid witness for x</a:t>
            </a:r>
          </a:p>
          <a:p>
            <a:r>
              <a:rPr lang="en-US" dirty="0"/>
              <a:t>TFNP: a subclass of FNP with </a:t>
            </a:r>
            <a:r>
              <a:rPr lang="en-US" b="1" dirty="0">
                <a:solidFill>
                  <a:srgbClr val="FF0000"/>
                </a:solidFill>
              </a:rPr>
              <a:t>guaranteed</a:t>
            </a:r>
            <a:r>
              <a:rPr lang="en-US" dirty="0">
                <a:solidFill>
                  <a:srgbClr val="FF0000"/>
                </a:solidFill>
              </a:rPr>
              <a:t> solution</a:t>
            </a:r>
          </a:p>
        </p:txBody>
      </p:sp>
      <p:sp>
        <p:nvSpPr>
          <p:cNvPr id="4" name="Oval 3"/>
          <p:cNvSpPr/>
          <p:nvPr/>
        </p:nvSpPr>
        <p:spPr>
          <a:xfrm>
            <a:off x="1374185" y="4498523"/>
            <a:ext cx="1943239" cy="200874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1528013" y="5041229"/>
            <a:ext cx="1635581" cy="14578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2062766" y="4485892"/>
            <a:ext cx="6832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FNP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87424" y="5041229"/>
            <a:ext cx="8338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TFNP</a:t>
            </a:r>
            <a:endParaRPr lang="he-IL" sz="2400" dirty="0"/>
          </a:p>
        </p:txBody>
      </p:sp>
      <p:sp>
        <p:nvSpPr>
          <p:cNvPr id="8" name="Oval 7"/>
          <p:cNvSpPr/>
          <p:nvPr/>
        </p:nvSpPr>
        <p:spPr>
          <a:xfrm>
            <a:off x="2062766" y="5920360"/>
            <a:ext cx="566073" cy="5787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103588" y="5898264"/>
            <a:ext cx="48442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FP</a:t>
            </a:r>
            <a:endParaRPr lang="he-IL" sz="2400" dirty="0"/>
          </a:p>
        </p:txBody>
      </p:sp>
      <p:sp>
        <p:nvSpPr>
          <p:cNvPr id="11" name="Oval 10"/>
          <p:cNvSpPr/>
          <p:nvPr/>
        </p:nvSpPr>
        <p:spPr>
          <a:xfrm rot="2229036">
            <a:off x="7137549" y="4761829"/>
            <a:ext cx="1095789" cy="17019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96667" y="4849708"/>
            <a:ext cx="8313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/>
              <a:t>coNP</a:t>
            </a:r>
            <a:endParaRPr lang="he-IL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85443" y="4849707"/>
            <a:ext cx="54213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NP</a:t>
            </a:r>
            <a:endParaRPr lang="he-IL" sz="2400" dirty="0"/>
          </a:p>
        </p:txBody>
      </p:sp>
      <p:sp>
        <p:nvSpPr>
          <p:cNvPr id="14" name="Oval 13"/>
          <p:cNvSpPr/>
          <p:nvPr/>
        </p:nvSpPr>
        <p:spPr>
          <a:xfrm>
            <a:off x="7087863" y="5717845"/>
            <a:ext cx="566073" cy="59359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179284" y="5665712"/>
            <a:ext cx="3433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P</a:t>
            </a:r>
            <a:endParaRPr lang="he-IL" sz="2400" dirty="0"/>
          </a:p>
        </p:txBody>
      </p:sp>
      <p:sp>
        <p:nvSpPr>
          <p:cNvPr id="16" name="Oval 15"/>
          <p:cNvSpPr/>
          <p:nvPr/>
        </p:nvSpPr>
        <p:spPr>
          <a:xfrm rot="18974898">
            <a:off x="6459994" y="4738704"/>
            <a:ext cx="1096215" cy="17661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269671" y="5570376"/>
            <a:ext cx="5008207" cy="395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2711624" y="4869161"/>
            <a:ext cx="5210066" cy="5239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8556567" y="1736801"/>
            <a:ext cx="2063412" cy="962064"/>
          </a:xfrm>
          <a:prstGeom prst="wedgeRoundRectCallout">
            <a:avLst>
              <a:gd name="adj1" fmla="val -59240"/>
              <a:gd name="adj2" fmla="val -99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Megiddo and Papadimitriou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07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3187" y="909562"/>
            <a:ext cx="6336372" cy="5867400"/>
            <a:chOff x="152400" y="909562"/>
            <a:chExt cx="5400000" cy="5867400"/>
          </a:xfrm>
        </p:grpSpPr>
        <p:sp>
          <p:nvSpPr>
            <p:cNvPr id="21" name="Oval 20"/>
            <p:cNvSpPr/>
            <p:nvPr/>
          </p:nvSpPr>
          <p:spPr>
            <a:xfrm>
              <a:off x="152400" y="909562"/>
              <a:ext cx="5400000" cy="5867400"/>
            </a:xfrm>
            <a:prstGeom prst="ellipse">
              <a:avLst/>
            </a:prstGeom>
            <a:solidFill>
              <a:srgbClr val="F7F5F9"/>
            </a:solidFill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>
                            <a:latin typeface="Cambria Math"/>
                          </a:rPr>
                          <m:t>𝑻𝑭𝑵𝑷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4" y="4970"/>
            <a:ext cx="1219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Ramsey in TFNP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2464" y="1970400"/>
            <a:ext cx="2474432" cy="5040000"/>
            <a:chOff x="946858" y="1970400"/>
            <a:chExt cx="1855824" cy="5040000"/>
          </a:xfrm>
        </p:grpSpPr>
        <p:sp>
          <p:nvSpPr>
            <p:cNvPr id="22" name="Oval 21"/>
            <p:cNvSpPr/>
            <p:nvPr/>
          </p:nvSpPr>
          <p:spPr>
            <a:xfrm rot="19800000" flipV="1">
              <a:off x="1040646" y="1970400"/>
              <a:ext cx="1762036" cy="5040000"/>
            </a:xfrm>
            <a:prstGeom prst="ellipse">
              <a:avLst/>
            </a:prstGeom>
            <a:solidFill>
              <a:srgbClr val="FF00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𝑷𝑳𝑺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13872" y="1671562"/>
            <a:ext cx="3230400" cy="5040000"/>
            <a:chOff x="1787914" y="1671562"/>
            <a:chExt cx="2422800" cy="5040000"/>
          </a:xfrm>
        </p:grpSpPr>
        <p:sp>
          <p:nvSpPr>
            <p:cNvPr id="23" name="Oval 22"/>
            <p:cNvSpPr/>
            <p:nvPr/>
          </p:nvSpPr>
          <p:spPr>
            <a:xfrm>
              <a:off x="1787914" y="1671562"/>
              <a:ext cx="2422800" cy="5040000"/>
            </a:xfrm>
            <a:prstGeom prst="ellipse">
              <a:avLst/>
            </a:prstGeom>
            <a:solidFill>
              <a:schemeClr val="accent5">
                <a:lumMod val="50000"/>
                <a:alpha val="14902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280395" y="3144375"/>
            <a:ext cx="1920000" cy="3600000"/>
            <a:chOff x="2587806" y="3144375"/>
            <a:chExt cx="1440000" cy="3600000"/>
          </a:xfrm>
        </p:grpSpPr>
        <p:sp>
          <p:nvSpPr>
            <p:cNvPr id="28" name="Oval 27"/>
            <p:cNvSpPr/>
            <p:nvPr/>
          </p:nvSpPr>
          <p:spPr>
            <a:xfrm rot="703808">
              <a:off x="2587806" y="3144375"/>
              <a:ext cx="1440000" cy="3600000"/>
            </a:xfrm>
            <a:prstGeom prst="ellipse">
              <a:avLst/>
            </a:prstGeom>
            <a:solidFill>
              <a:srgbClr val="0066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𝑨𝑫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313810" y="5311754"/>
            <a:ext cx="679028" cy="1207767"/>
            <a:chOff x="2550949" y="5265600"/>
            <a:chExt cx="797570" cy="1440000"/>
          </a:xfrm>
        </p:grpSpPr>
        <p:sp>
          <p:nvSpPr>
            <p:cNvPr id="31" name="Oval 30"/>
            <p:cNvSpPr/>
            <p:nvPr/>
          </p:nvSpPr>
          <p:spPr>
            <a:xfrm>
              <a:off x="2601268" y="5265600"/>
              <a:ext cx="72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𝑪𝑳𝑺</m:t>
                        </m:r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/>
          <p:cNvSpPr/>
          <p:nvPr/>
        </p:nvSpPr>
        <p:spPr>
          <a:xfrm>
            <a:off x="7825047" y="3181004"/>
            <a:ext cx="160713" cy="17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558881" y="2639088"/>
                <a:ext cx="13468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𝑹𝒂𝒎𝒔𝒆𝒚</m:t>
                      </m:r>
                    </m:oMath>
                  </m:oMathPara>
                </a14:m>
                <a:endParaRPr lang="en-GB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81" y="2639088"/>
                <a:ext cx="1346844" cy="430887"/>
              </a:xfrm>
              <a:prstGeom prst="rect">
                <a:avLst/>
              </a:prstGeom>
              <a:blipFill rotWithShape="0">
                <a:blip r:embed="rId9"/>
                <a:stretch>
                  <a:fillRect r="-452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0070C0"/>
                </a:solidFill>
              </a:rPr>
              <a:t>White-box Hardness of Ramsey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892" y="2072193"/>
                <a:ext cx="1076927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we have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collision resistant hash </a:t>
                </a:r>
                <a:r>
                  <a:rPr lang="en-US" dirty="0" smtClean="0"/>
                  <a:t>functions </a:t>
                </a:r>
              </a:p>
              <a:p>
                <a:pPr lvl="1"/>
                <a:r>
                  <a:rPr lang="en-US" dirty="0" smtClean="0"/>
                  <a:t>A function that compresses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:{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but hard to find collisions</a:t>
                </a:r>
                <a:endParaRPr lang="en-US" dirty="0" smtClean="0"/>
              </a:p>
              <a:p>
                <a:r>
                  <a:rPr lang="en-US" b="1" dirty="0" smtClean="0"/>
                  <a:t>Then the Ramsey problem is hard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Hardness is for finding clique or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892" y="2072193"/>
                <a:ext cx="10769278" cy="4351338"/>
              </a:xfrm>
              <a:blipFill rotWithShape="0">
                <a:blip r:embed="rId2"/>
                <a:stretch>
                  <a:fillRect l="-113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7480004" y="3705446"/>
            <a:ext cx="4130749" cy="1371600"/>
          </a:xfrm>
          <a:prstGeom prst="wedgeRoundRectCallout">
            <a:avLst>
              <a:gd name="adj1" fmla="val -92262"/>
              <a:gd name="adj2" fmla="val 8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Given circuit of size poly in 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encoding a graph on nodes</a:t>
            </a:r>
          </a:p>
          <a:p>
            <a:r>
              <a:rPr lang="en-US" sz="2400" dirty="0" smtClean="0"/>
              <a:t>Find a </a:t>
            </a:r>
            <a:r>
              <a:rPr lang="en-US" sz="2400" b="1" dirty="0" smtClean="0">
                <a:solidFill>
                  <a:srgbClr val="7030A0"/>
                </a:solidFill>
              </a:rPr>
              <a:t>clique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2400" dirty="0" smtClean="0"/>
              <a:t> of size n/2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415670" y="2674089"/>
            <a:ext cx="2211572" cy="18925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White-box </a:t>
            </a:r>
            <a:r>
              <a:rPr lang="en-US" b="1" dirty="0">
                <a:solidFill>
                  <a:srgbClr val="0070C0"/>
                </a:solidFill>
              </a:rPr>
              <a:t>Hardness of Ramsey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785" y="1554494"/>
                <a:ext cx="10905015" cy="50057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Idea: given a small graph G which is Ramsey </a:t>
                </a:r>
                <a:endParaRPr lang="he-IL" dirty="0" smtClean="0"/>
              </a:p>
              <a:p>
                <a:pPr lvl="1"/>
                <a:r>
                  <a:rPr lang="en-US" dirty="0" smtClean="0"/>
                  <a:t>no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dirty="0" smtClean="0"/>
                  <a:t> or 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dirty="0" smtClean="0"/>
                  <a:t> of size n/2 </a:t>
                </a:r>
                <a:endParaRPr lang="he-IL" dirty="0" smtClean="0"/>
              </a:p>
              <a:p>
                <a:pPr marL="0" indent="0">
                  <a:buNone/>
                </a:pPr>
                <a:r>
                  <a:rPr lang="en-US" dirty="0" smtClean="0"/>
                  <a:t>want to generate a large graph H </a:t>
                </a:r>
                <a:r>
                  <a:rPr lang="en-US" dirty="0"/>
                  <a:t>which is </a:t>
                </a:r>
                <a:r>
                  <a:rPr lang="en-US" dirty="0" smtClean="0"/>
                  <a:t>Ramsey</a:t>
                </a:r>
                <a:r>
                  <a:rPr lang="he-IL" dirty="0" smtClean="0"/>
                  <a:t> </a:t>
                </a:r>
                <a:r>
                  <a:rPr lang="en-US" dirty="0" smtClean="0"/>
                  <a:t>with same parameters</a:t>
                </a:r>
              </a:p>
              <a:p>
                <a:pPr lvl="1"/>
                <a:r>
                  <a:rPr lang="en-US" dirty="0" smtClean="0"/>
                  <a:t>Impossible</a:t>
                </a:r>
              </a:p>
              <a:p>
                <a:pPr lvl="1"/>
                <a:r>
                  <a:rPr lang="en-US" dirty="0" smtClean="0"/>
                  <a:t>Should be hard to distinguish large graph from small</a:t>
                </a:r>
              </a:p>
              <a:p>
                <a:r>
                  <a:rPr lang="en-US" dirty="0" smtClean="0"/>
                  <a:t>Approach: combine G with a CRH h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Graph 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nodes</a:t>
                </a:r>
              </a:p>
              <a:p>
                <a:pPr lvl="1"/>
                <a:r>
                  <a:rPr lang="en-US" dirty="0" smtClean="0"/>
                  <a:t>Graph 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nodes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+∆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Edge connecting x to y exists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h(x) is connected to h(y) in G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dirty="0" smtClean="0"/>
                  <a:t> (or 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dirty="0" smtClean="0"/>
                  <a:t>) in H corresponds to either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dirty="0" smtClean="0"/>
                  <a:t>A </a:t>
                </a:r>
                <a:r>
                  <a:rPr lang="en-US" sz="2600" b="1" dirty="0" smtClean="0">
                    <a:solidFill>
                      <a:srgbClr val="7030A0"/>
                    </a:solidFill>
                  </a:rPr>
                  <a:t>clique</a:t>
                </a:r>
                <a:r>
                  <a:rPr lang="en-US" sz="2600" dirty="0" smtClean="0"/>
                  <a:t> (</a:t>
                </a:r>
                <a:r>
                  <a:rPr lang="en-US" sz="26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sz="2600" dirty="0" smtClean="0"/>
                  <a:t>) in G or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dirty="0" smtClean="0"/>
                  <a:t>Collision under 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785" y="1554494"/>
                <a:ext cx="10905015" cy="5005793"/>
              </a:xfrm>
              <a:blipFill rotWithShape="0">
                <a:blip r:embed="rId2"/>
                <a:stretch>
                  <a:fillRect l="-1006" t="-2436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617689" y="2993065"/>
            <a:ext cx="554669" cy="5528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9434628" y="2826488"/>
            <a:ext cx="728331" cy="653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9172358" y="3606208"/>
            <a:ext cx="838195" cy="742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670312" y="3226981"/>
            <a:ext cx="79744" cy="526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6725094" y="4125433"/>
            <a:ext cx="1935126" cy="558209"/>
          </a:xfrm>
          <a:prstGeom prst="wedgeRoundRectCallout">
            <a:avLst>
              <a:gd name="adj1" fmla="val 84112"/>
              <a:gd name="adj2" fmla="val -58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Nodes mapped to h(x)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9195396" y="5258979"/>
            <a:ext cx="1935126" cy="558209"/>
          </a:xfrm>
          <a:prstGeom prst="wedgeRoundRectCallout">
            <a:avLst>
              <a:gd name="adj1" fmla="val 321"/>
              <a:gd name="adj2" fmla="val -400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Nodes mapped to h(y)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White-box </a:t>
            </a:r>
            <a:r>
              <a:rPr lang="en-US" b="1" dirty="0">
                <a:solidFill>
                  <a:srgbClr val="0070C0"/>
                </a:solidFill>
              </a:rPr>
              <a:t>Hardness of Ramsey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48046"/>
                <a:ext cx="10804451" cy="520995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Approach: combine G with a CRH h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600" dirty="0"/>
                  <a:t>Graph G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/>
                  <a:t> nodes</a:t>
                </a:r>
              </a:p>
              <a:p>
                <a:pPr lvl="1"/>
                <a:r>
                  <a:rPr lang="en-US" sz="2600" dirty="0"/>
                  <a:t>Graph 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nodes</a:t>
                </a:r>
              </a:p>
              <a:p>
                <a:pPr lvl="1"/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:{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p>
                    </m:sSup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Edge connecting (</a:t>
                </a:r>
                <a:r>
                  <a:rPr lang="en-US" dirty="0" err="1"/>
                  <a:t>i,x</a:t>
                </a:r>
                <a:r>
                  <a:rPr lang="en-US" dirty="0"/>
                  <a:t>) to (</a:t>
                </a:r>
                <a:r>
                  <a:rPr lang="en-US" dirty="0" err="1"/>
                  <a:t>j,y</a:t>
                </a:r>
                <a:r>
                  <a:rPr lang="en-US" dirty="0"/>
                  <a:t>) exists </a:t>
                </a:r>
                <a:r>
                  <a:rPr lang="en-US" dirty="0" err="1"/>
                  <a:t>iff</a:t>
                </a:r>
                <a:r>
                  <a:rPr lang="en-US" dirty="0"/>
                  <a:t> h(</a:t>
                </a:r>
                <a:r>
                  <a:rPr lang="en-US" dirty="0" err="1"/>
                  <a:t>i,x</a:t>
                </a:r>
                <a:r>
                  <a:rPr lang="en-US" dirty="0"/>
                  <a:t>) is connected to h(</a:t>
                </a:r>
                <a:r>
                  <a:rPr lang="en-US" dirty="0" err="1"/>
                  <a:t>j,y</a:t>
                </a:r>
                <a:r>
                  <a:rPr lang="en-US" dirty="0"/>
                  <a:t>) in G</a:t>
                </a:r>
              </a:p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7030A0"/>
                    </a:solidFill>
                  </a:rPr>
                  <a:t>clique</a:t>
                </a:r>
                <a:r>
                  <a:rPr lang="en-US" dirty="0"/>
                  <a:t> (or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dirty="0"/>
                  <a:t>) in H corresponds to either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dirty="0"/>
                  <a:t>A 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clique</a:t>
                </a:r>
                <a:r>
                  <a:rPr lang="en-US" sz="2600" dirty="0"/>
                  <a:t> (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IS</a:t>
                </a:r>
                <a:r>
                  <a:rPr lang="en-US" sz="2600" dirty="0"/>
                  <a:t>) in G or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600" dirty="0" smtClean="0"/>
                  <a:t>A co</a:t>
                </a:r>
                <a:r>
                  <a:rPr lang="en-US" sz="2600" dirty="0" smtClean="0"/>
                  <a:t>llision </a:t>
                </a:r>
                <a:r>
                  <a:rPr lang="en-US" sz="2600" dirty="0"/>
                  <a:t>under h</a:t>
                </a:r>
              </a:p>
              <a:p>
                <a:r>
                  <a:rPr lang="en-US" dirty="0" smtClean="0"/>
                  <a:t>Where does G come from?</a:t>
                </a:r>
              </a:p>
              <a:p>
                <a:r>
                  <a:rPr lang="en-US" b="1" dirty="0" smtClean="0"/>
                  <a:t>Observation</a:t>
                </a:r>
                <a:r>
                  <a:rPr lang="en-US" dirty="0" smtClean="0"/>
                  <a:t>: a graph defined by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-wise </a:t>
                </a:r>
                <a:r>
                  <a:rPr lang="en-US" dirty="0" smtClean="0"/>
                  <a:t>independent function </a:t>
                </a:r>
                <a:r>
                  <a:rPr lang="en-US" dirty="0" smtClean="0"/>
                  <a:t>is Ramsey [Nao92] </a:t>
                </a:r>
              </a:p>
              <a:p>
                <a:pPr lvl="1"/>
                <a:r>
                  <a:rPr lang="en-US" sz="2600" dirty="0" smtClean="0"/>
                  <a:t>Can use it for a </a:t>
                </a:r>
                <a:r>
                  <a:rPr lang="en-US" sz="2600" b="1" dirty="0" smtClean="0"/>
                  <a:t>succinct description </a:t>
                </a:r>
                <a:r>
                  <a:rPr lang="en-US" sz="2600" dirty="0" smtClean="0"/>
                  <a:t>of a circuit for a Ramsey graph</a:t>
                </a:r>
              </a:p>
              <a:p>
                <a:pPr lvl="2"/>
                <a:r>
                  <a:rPr lang="en-US" sz="2600" dirty="0" smtClean="0"/>
                  <a:t>Plus the CRH function h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48046"/>
                <a:ext cx="10804451" cy="5209953"/>
              </a:xfrm>
              <a:blipFill rotWithShape="0">
                <a:blip r:embed="rId2"/>
                <a:stretch>
                  <a:fillRect l="-846" t="-2339" r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331687" y="4056322"/>
            <a:ext cx="5236536" cy="866553"/>
          </a:xfrm>
          <a:prstGeom prst="wedgeRoundRectCallout">
            <a:avLst>
              <a:gd name="adj1" fmla="val -78639"/>
              <a:gd name="adj2" fmla="val 59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Remarkable progress </a:t>
            </a:r>
            <a:r>
              <a:rPr lang="en-US" sz="2000" dirty="0" smtClean="0"/>
              <a:t>on </a:t>
            </a:r>
            <a:r>
              <a:rPr lang="en-US" sz="2000" b="1" dirty="0" smtClean="0"/>
              <a:t>explicit</a:t>
            </a:r>
            <a:r>
              <a:rPr lang="en-US" sz="2000" dirty="0" smtClean="0"/>
              <a:t> constructions</a:t>
            </a:r>
          </a:p>
          <a:p>
            <a:pPr algn="ctr"/>
            <a:r>
              <a:rPr lang="en-US" dirty="0"/>
              <a:t>Coh16a, CZ16, BDT16, Coh16b, </a:t>
            </a:r>
            <a:r>
              <a:rPr lang="en-US" dirty="0" smtClean="0"/>
              <a:t>Li16</a:t>
            </a:r>
          </a:p>
          <a:p>
            <a:r>
              <a:rPr lang="en-US" sz="2000" dirty="0" smtClean="0"/>
              <a:t>Not good enough for us!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9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3187" y="909562"/>
            <a:ext cx="6336372" cy="5867400"/>
            <a:chOff x="152400" y="909562"/>
            <a:chExt cx="5400000" cy="5867400"/>
          </a:xfrm>
        </p:grpSpPr>
        <p:sp>
          <p:nvSpPr>
            <p:cNvPr id="21" name="Oval 20"/>
            <p:cNvSpPr/>
            <p:nvPr/>
          </p:nvSpPr>
          <p:spPr>
            <a:xfrm>
              <a:off x="152400" y="909562"/>
              <a:ext cx="5400000" cy="5867400"/>
            </a:xfrm>
            <a:prstGeom prst="ellipse">
              <a:avLst/>
            </a:prstGeom>
            <a:solidFill>
              <a:srgbClr val="F7F5F9"/>
            </a:solidFill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>
                            <a:latin typeface="Cambria Math"/>
                          </a:rPr>
                          <m:t>𝑻𝑭𝑵𝑷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 rot="167045">
            <a:off x="4531268" y="2757805"/>
            <a:ext cx="2707321" cy="3955742"/>
            <a:chOff x="-2004187" y="3203330"/>
            <a:chExt cx="2422800" cy="5040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-2004187" y="3203330"/>
              <a:ext cx="2422800" cy="5040000"/>
            </a:xfrm>
            <a:prstGeom prst="ellipse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 rot="21432955">
                  <a:off x="-1384031" y="3389579"/>
                  <a:ext cx="991553" cy="54899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32955">
                  <a:off x="-1384031" y="3389579"/>
                  <a:ext cx="991553" cy="5489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4" y="4970"/>
            <a:ext cx="12192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Ramsey in TFNP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2464" y="1970400"/>
            <a:ext cx="2474432" cy="5040000"/>
            <a:chOff x="946858" y="1970400"/>
            <a:chExt cx="1855824" cy="5040000"/>
          </a:xfrm>
        </p:grpSpPr>
        <p:sp>
          <p:nvSpPr>
            <p:cNvPr id="22" name="Oval 21"/>
            <p:cNvSpPr/>
            <p:nvPr/>
          </p:nvSpPr>
          <p:spPr>
            <a:xfrm rot="19800000" flipV="1">
              <a:off x="1040646" y="1970400"/>
              <a:ext cx="1762036" cy="5040000"/>
            </a:xfrm>
            <a:prstGeom prst="ellipse">
              <a:avLst/>
            </a:prstGeom>
            <a:solidFill>
              <a:srgbClr val="FF00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𝑷𝑳𝑺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63656" y="1671562"/>
            <a:ext cx="3180616" cy="5040000"/>
            <a:chOff x="1825252" y="1671562"/>
            <a:chExt cx="2385462" cy="50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1825252" y="1671562"/>
              <a:ext cx="2385462" cy="5040000"/>
            </a:xfrm>
            <a:prstGeom prst="ellipse">
              <a:avLst/>
            </a:prstGeom>
            <a:solidFill>
              <a:schemeClr val="accent5">
                <a:lumMod val="50000"/>
                <a:alpha val="14902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0395" y="3144375"/>
            <a:ext cx="1920000" cy="3600000"/>
            <a:chOff x="2587806" y="3144375"/>
            <a:chExt cx="1440000" cy="3600000"/>
          </a:xfrm>
        </p:grpSpPr>
        <p:sp>
          <p:nvSpPr>
            <p:cNvPr id="28" name="Oval 27"/>
            <p:cNvSpPr/>
            <p:nvPr/>
          </p:nvSpPr>
          <p:spPr>
            <a:xfrm rot="703808">
              <a:off x="2587806" y="3144375"/>
              <a:ext cx="1440000" cy="3600000"/>
            </a:xfrm>
            <a:prstGeom prst="ellipse">
              <a:avLst/>
            </a:prstGeom>
            <a:solidFill>
              <a:srgbClr val="0066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𝑨𝑫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313810" y="5311754"/>
            <a:ext cx="679028" cy="1207767"/>
            <a:chOff x="2550949" y="5265600"/>
            <a:chExt cx="797570" cy="1440000"/>
          </a:xfrm>
        </p:grpSpPr>
        <p:sp>
          <p:nvSpPr>
            <p:cNvPr id="31" name="Oval 30"/>
            <p:cNvSpPr/>
            <p:nvPr/>
          </p:nvSpPr>
          <p:spPr>
            <a:xfrm>
              <a:off x="2601268" y="5265600"/>
              <a:ext cx="72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𝑪𝑳𝑺</m:t>
                        </m:r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Oval 4"/>
          <p:cNvSpPr/>
          <p:nvPr/>
        </p:nvSpPr>
        <p:spPr>
          <a:xfrm>
            <a:off x="7739986" y="3005567"/>
            <a:ext cx="160713" cy="17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73820" y="2463651"/>
                <a:ext cx="13468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𝑹𝒂𝒎𝒔𝒆𝒚</m:t>
                      </m:r>
                    </m:oMath>
                  </m:oMathPara>
                </a14:m>
                <a:endParaRPr lang="en-GB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820" y="2463651"/>
                <a:ext cx="1346844" cy="430887"/>
              </a:xfrm>
              <a:prstGeom prst="rect">
                <a:avLst/>
              </a:prstGeom>
              <a:blipFill rotWithShape="0">
                <a:blip r:embed="rId9"/>
                <a:stretch>
                  <a:fillRect r="-45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6448647" y="2986795"/>
            <a:ext cx="1185530" cy="194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34177" y="828006"/>
                <a:ext cx="3689883" cy="929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PWPP = Polynomial Weak Pigeonhole Principle</a:t>
                </a:r>
              </a:p>
              <a:p>
                <a:r>
                  <a:rPr lang="en-US" dirty="0" smtClean="0"/>
                  <a:t>Every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:{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7" y="828006"/>
                <a:ext cx="3689883" cy="929870"/>
              </a:xfrm>
              <a:prstGeom prst="rect">
                <a:avLst/>
              </a:prstGeom>
              <a:blipFill rotWithShape="0">
                <a:blip r:embed="rId10"/>
                <a:stretch>
                  <a:fillRect l="-1320" t="-3947" r="-181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from Black-box lower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Impossible</a:t>
            </a:r>
            <a:r>
              <a:rPr lang="en-US" dirty="0" smtClean="0"/>
              <a:t> to translate all query lower bounds for TFNP to white-box lower bounds</a:t>
            </a:r>
          </a:p>
          <a:p>
            <a:pPr lvl="1"/>
            <a:r>
              <a:rPr lang="en-US" dirty="0" smtClean="0"/>
              <a:t>Proof a la CGH04</a:t>
            </a:r>
          </a:p>
          <a:p>
            <a:pPr marL="0" indent="0">
              <a:buNone/>
            </a:pPr>
            <a:r>
              <a:rPr lang="en-US" b="1" dirty="0" smtClean="0"/>
              <a:t>Property Testing</a:t>
            </a:r>
            <a:r>
              <a:rPr lang="en-US" dirty="0" smtClean="0"/>
              <a:t>: lots of black-box lower bounds</a:t>
            </a:r>
          </a:p>
          <a:p>
            <a:r>
              <a:rPr lang="en-US" dirty="0" smtClean="0"/>
              <a:t>Theorem: there is a graph property that is hard to test for a white-box graph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/>
              <a:t>L</a:t>
            </a:r>
            <a:r>
              <a:rPr lang="en-US" dirty="0" err="1" smtClean="0"/>
              <a:t>ossy</a:t>
            </a:r>
            <a:r>
              <a:rPr lang="en-US" dirty="0" smtClean="0"/>
              <a:t> Functions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We don’t need no obfuscation</a:t>
            </a:r>
            <a:r>
              <a:rPr lang="en-US" dirty="0" smtClean="0"/>
              <a:t>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422605" y="4401879"/>
            <a:ext cx="1924493" cy="707065"/>
          </a:xfrm>
          <a:prstGeom prst="wedgeRoundRectCallout">
            <a:avLst>
              <a:gd name="adj1" fmla="val -82435"/>
              <a:gd name="adj2" fmla="val -1006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being an extractor</a:t>
            </a:r>
          </a:p>
        </p:txBody>
      </p:sp>
    </p:spTree>
    <p:extLst>
      <p:ext uri="{BB962C8B-B14F-4D97-AF65-F5344CB8AC3E}">
        <p14:creationId xmlns:p14="http://schemas.microsoft.com/office/powerpoint/2010/main" val="27047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Research Directions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847"/>
            <a:ext cx="10515600" cy="46280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Ramsey style: </a:t>
            </a:r>
          </a:p>
          <a:p>
            <a:pPr lvl="1"/>
            <a:r>
              <a:rPr lang="en-US" dirty="0" err="1" smtClean="0"/>
              <a:t>Schur</a:t>
            </a:r>
            <a:r>
              <a:rPr lang="en-US" dirty="0" smtClean="0"/>
              <a:t>: in every finite coloring of the integers there is a monochromatic 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(X, Y, X+Y)</a:t>
            </a:r>
          </a:p>
          <a:p>
            <a:endParaRPr lang="en-US" dirty="0" smtClean="0"/>
          </a:p>
          <a:p>
            <a:r>
              <a:rPr lang="en-US" dirty="0" smtClean="0"/>
              <a:t>Lower bounds </a:t>
            </a:r>
            <a:r>
              <a:rPr lang="en-US" b="1" dirty="0" smtClean="0"/>
              <a:t>without </a:t>
            </a:r>
            <a:r>
              <a:rPr lang="en-US" dirty="0" smtClean="0"/>
              <a:t>obfuscation</a:t>
            </a:r>
          </a:p>
          <a:p>
            <a:pPr lvl="1"/>
            <a:r>
              <a:rPr lang="en-US" dirty="0" smtClean="0"/>
              <a:t>PPAD</a:t>
            </a:r>
          </a:p>
          <a:p>
            <a:pPr lvl="1"/>
            <a:r>
              <a:rPr lang="en-US" dirty="0" smtClean="0"/>
              <a:t>PLS</a:t>
            </a:r>
            <a:endParaRPr lang="en-US" dirty="0"/>
          </a:p>
          <a:p>
            <a:pPr lvl="1"/>
            <a:r>
              <a:rPr lang="en-US" dirty="0" smtClean="0"/>
              <a:t>Hardness of PPP from one-way </a:t>
            </a:r>
            <a:r>
              <a:rPr lang="en-US" dirty="0" smtClean="0"/>
              <a:t>functions</a:t>
            </a:r>
          </a:p>
          <a:p>
            <a:endParaRPr lang="en-US" dirty="0" smtClean="0"/>
          </a:p>
          <a:p>
            <a:r>
              <a:rPr lang="en-US" dirty="0" smtClean="0"/>
              <a:t>Meaning of result for constructing a one-way function from an NP-hard problem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constructions of Ramsey Graphs yield deterministic reductions.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3187" y="909562"/>
            <a:ext cx="6336372" cy="5867400"/>
            <a:chOff x="152400" y="909562"/>
            <a:chExt cx="5400000" cy="5867400"/>
          </a:xfrm>
        </p:grpSpPr>
        <p:sp>
          <p:nvSpPr>
            <p:cNvPr id="21" name="Oval 20"/>
            <p:cNvSpPr/>
            <p:nvPr/>
          </p:nvSpPr>
          <p:spPr>
            <a:xfrm>
              <a:off x="152400" y="909562"/>
              <a:ext cx="5400000" cy="5867400"/>
            </a:xfrm>
            <a:prstGeom prst="ellipse">
              <a:avLst/>
            </a:prstGeom>
            <a:solidFill>
              <a:srgbClr val="F7F5F9"/>
            </a:solidFill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>
                            <a:latin typeface="Cambria Math"/>
                          </a:rPr>
                          <m:t>𝑻𝑭𝑵𝑷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4" y="4970"/>
            <a:ext cx="12192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Complexity Zoo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2464" y="1970400"/>
            <a:ext cx="2474432" cy="5040000"/>
            <a:chOff x="946858" y="1970400"/>
            <a:chExt cx="1855824" cy="5040000"/>
          </a:xfrm>
        </p:grpSpPr>
        <p:sp>
          <p:nvSpPr>
            <p:cNvPr id="22" name="Oval 21"/>
            <p:cNvSpPr/>
            <p:nvPr/>
          </p:nvSpPr>
          <p:spPr>
            <a:xfrm rot="19800000" flipV="1">
              <a:off x="1040646" y="1970400"/>
              <a:ext cx="1762036" cy="5040000"/>
            </a:xfrm>
            <a:prstGeom prst="ellipse">
              <a:avLst/>
            </a:prstGeom>
            <a:solidFill>
              <a:srgbClr val="FF00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𝑷𝑳𝑺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13872" y="1671562"/>
            <a:ext cx="3230400" cy="5040000"/>
            <a:chOff x="1787914" y="1671562"/>
            <a:chExt cx="2422800" cy="5040000"/>
          </a:xfrm>
        </p:grpSpPr>
        <p:sp>
          <p:nvSpPr>
            <p:cNvPr id="23" name="Oval 22"/>
            <p:cNvSpPr/>
            <p:nvPr/>
          </p:nvSpPr>
          <p:spPr>
            <a:xfrm>
              <a:off x="1787914" y="1671562"/>
              <a:ext cx="2422800" cy="5040000"/>
            </a:xfrm>
            <a:prstGeom prst="ellipse">
              <a:avLst/>
            </a:prstGeom>
            <a:solidFill>
              <a:schemeClr val="accent5">
                <a:lumMod val="50000"/>
                <a:alpha val="14902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280395" y="3144375"/>
            <a:ext cx="1920000" cy="3600000"/>
            <a:chOff x="2587806" y="3144375"/>
            <a:chExt cx="1440000" cy="3600000"/>
          </a:xfrm>
        </p:grpSpPr>
        <p:sp>
          <p:nvSpPr>
            <p:cNvPr id="28" name="Oval 27"/>
            <p:cNvSpPr/>
            <p:nvPr/>
          </p:nvSpPr>
          <p:spPr>
            <a:xfrm rot="703808">
              <a:off x="2587806" y="3144375"/>
              <a:ext cx="1440000" cy="3600000"/>
            </a:xfrm>
            <a:prstGeom prst="ellipse">
              <a:avLst/>
            </a:prstGeom>
            <a:solidFill>
              <a:srgbClr val="0066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𝑨𝑫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313810" y="5311754"/>
            <a:ext cx="679028" cy="1207767"/>
            <a:chOff x="2550949" y="5265600"/>
            <a:chExt cx="797570" cy="1440000"/>
          </a:xfrm>
        </p:grpSpPr>
        <p:sp>
          <p:nvSpPr>
            <p:cNvPr id="31" name="Oval 30"/>
            <p:cNvSpPr/>
            <p:nvPr/>
          </p:nvSpPr>
          <p:spPr>
            <a:xfrm>
              <a:off x="2601268" y="5265600"/>
              <a:ext cx="72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𝑪𝑳𝑺</m:t>
                        </m:r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ular Callout 38"/>
          <p:cNvSpPr/>
          <p:nvPr/>
        </p:nvSpPr>
        <p:spPr>
          <a:xfrm>
            <a:off x="737062" y="1575535"/>
            <a:ext cx="2214935" cy="635417"/>
          </a:xfrm>
          <a:prstGeom prst="wedgeRectCallout">
            <a:avLst>
              <a:gd name="adj1" fmla="val 59423"/>
              <a:gd name="adj2" fmla="val 97505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Local Optimum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[JPY88]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7901922" y="376845"/>
            <a:ext cx="3421463" cy="1110962"/>
          </a:xfrm>
          <a:prstGeom prst="wedgeRectCallout">
            <a:avLst>
              <a:gd name="adj1" fmla="val -99801"/>
              <a:gd name="adj2" fmla="val 95170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Polynomial Pigeonhole Principle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[Pap94]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7623361" y="4073236"/>
            <a:ext cx="3195503" cy="1079891"/>
          </a:xfrm>
          <a:prstGeom prst="wedgeRectCallout">
            <a:avLst>
              <a:gd name="adj1" fmla="val -78579"/>
              <a:gd name="adj2" fmla="val -106310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Nash Equilibrium</a:t>
            </a:r>
          </a:p>
          <a:p>
            <a:pPr algn="ctr"/>
            <a:r>
              <a:rPr lang="en-US" sz="2400" dirty="0" err="1"/>
              <a:t>Brouwer</a:t>
            </a:r>
            <a:r>
              <a:rPr lang="en-US" sz="2400" dirty="0"/>
              <a:t> Fixed Points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[Pap94,DGP09, CDT09]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737063" y="5364480"/>
            <a:ext cx="3476810" cy="1155041"/>
          </a:xfrm>
          <a:prstGeom prst="wedgeRectCallout">
            <a:avLst>
              <a:gd name="adj1" fmla="val 92992"/>
              <a:gd name="adj2" fmla="val -31425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Continuous Local Optimum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[DP11]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2399" y="5757334"/>
            <a:ext cx="265598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Oracle separations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4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 animBg="1"/>
      <p:bldP spid="40" grpId="0" build="allAtOnce" animBg="1"/>
      <p:bldP spid="41" grpId="0" build="allAtOnce" animBg="1"/>
      <p:bldP spid="4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3187" y="909562"/>
            <a:ext cx="6345703" cy="5867400"/>
            <a:chOff x="152400" y="909562"/>
            <a:chExt cx="5400000" cy="5867400"/>
          </a:xfrm>
        </p:grpSpPr>
        <p:sp>
          <p:nvSpPr>
            <p:cNvPr id="21" name="Oval 20"/>
            <p:cNvSpPr/>
            <p:nvPr/>
          </p:nvSpPr>
          <p:spPr>
            <a:xfrm>
              <a:off x="152400" y="909562"/>
              <a:ext cx="5400000" cy="5867400"/>
            </a:xfrm>
            <a:prstGeom prst="ellipse">
              <a:avLst/>
            </a:prstGeom>
            <a:solidFill>
              <a:srgbClr val="F7F5F9"/>
            </a:solidFill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>
                            <a:latin typeface="Cambria Math"/>
                          </a:rPr>
                          <m:t>𝑻𝑭𝑵𝑷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3520" y="1007024"/>
                  <a:ext cx="76006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04" y="4970"/>
            <a:ext cx="12192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Hardness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2464" y="1970400"/>
            <a:ext cx="2474432" cy="5040000"/>
            <a:chOff x="946858" y="1970400"/>
            <a:chExt cx="1855824" cy="5040000"/>
          </a:xfrm>
        </p:grpSpPr>
        <p:sp>
          <p:nvSpPr>
            <p:cNvPr id="22" name="Oval 21"/>
            <p:cNvSpPr/>
            <p:nvPr/>
          </p:nvSpPr>
          <p:spPr>
            <a:xfrm rot="19800000" flipV="1">
              <a:off x="1040646" y="1970400"/>
              <a:ext cx="1762036" cy="5040000"/>
            </a:xfrm>
            <a:prstGeom prst="ellipse">
              <a:avLst/>
            </a:prstGeom>
            <a:solidFill>
              <a:srgbClr val="FF00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𝑷𝑳𝑺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58" y="2325096"/>
                  <a:ext cx="572513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213872" y="1671562"/>
            <a:ext cx="3230400" cy="5040000"/>
            <a:chOff x="1787914" y="1671562"/>
            <a:chExt cx="2422800" cy="5040000"/>
          </a:xfrm>
        </p:grpSpPr>
        <p:sp>
          <p:nvSpPr>
            <p:cNvPr id="23" name="Oval 22"/>
            <p:cNvSpPr/>
            <p:nvPr/>
          </p:nvSpPr>
          <p:spPr>
            <a:xfrm>
              <a:off x="1787914" y="1671562"/>
              <a:ext cx="2422800" cy="5040000"/>
            </a:xfrm>
            <a:prstGeom prst="ellipse">
              <a:avLst/>
            </a:prstGeom>
            <a:solidFill>
              <a:schemeClr val="accent5">
                <a:lumMod val="50000"/>
                <a:alpha val="14902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15" y="1711550"/>
                  <a:ext cx="623008" cy="430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280395" y="3144375"/>
            <a:ext cx="1920000" cy="3600000"/>
            <a:chOff x="2587806" y="3144375"/>
            <a:chExt cx="1440000" cy="3600000"/>
          </a:xfrm>
        </p:grpSpPr>
        <p:sp>
          <p:nvSpPr>
            <p:cNvPr id="28" name="Oval 27"/>
            <p:cNvSpPr/>
            <p:nvPr/>
          </p:nvSpPr>
          <p:spPr>
            <a:xfrm rot="703808">
              <a:off x="2587806" y="3144375"/>
              <a:ext cx="1440000" cy="3600000"/>
            </a:xfrm>
            <a:prstGeom prst="ellipse">
              <a:avLst/>
            </a:prstGeom>
            <a:solidFill>
              <a:srgbClr val="006600">
                <a:alpha val="14902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200" b="1" i="1" smtClean="0">
                            <a:latin typeface="Cambria Math"/>
                          </a:rPr>
                          <m:t>𝑷</m:t>
                        </m:r>
                        <m:r>
                          <a:rPr lang="en-GB" sz="2200" b="1" i="1">
                            <a:latin typeface="Cambria Math"/>
                          </a:rPr>
                          <m:t>𝑷</m:t>
                        </m:r>
                        <m:r>
                          <a:rPr lang="en-GB" sz="2200" b="1" i="1" smtClean="0">
                            <a:latin typeface="Cambria Math"/>
                          </a:rPr>
                          <m:t>𝑨𝑫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766" y="3262709"/>
                  <a:ext cx="775693" cy="430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313810" y="5311754"/>
            <a:ext cx="679028" cy="1207767"/>
            <a:chOff x="2550949" y="5265600"/>
            <a:chExt cx="797570" cy="1440000"/>
          </a:xfrm>
        </p:grpSpPr>
        <p:sp>
          <p:nvSpPr>
            <p:cNvPr id="31" name="Oval 30"/>
            <p:cNvSpPr/>
            <p:nvPr/>
          </p:nvSpPr>
          <p:spPr>
            <a:xfrm>
              <a:off x="2601268" y="5265600"/>
              <a:ext cx="720000" cy="14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latin typeface="Cambria Math"/>
                          </a:rPr>
                          <m:t>𝑪𝑳𝑺</m:t>
                        </m:r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49" y="5374899"/>
                  <a:ext cx="797570" cy="451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ular Callout 37"/>
          <p:cNvSpPr/>
          <p:nvPr/>
        </p:nvSpPr>
        <p:spPr>
          <a:xfrm>
            <a:off x="7901922" y="426395"/>
            <a:ext cx="3421463" cy="1061412"/>
          </a:xfrm>
          <a:prstGeom prst="wedgeRectCallout">
            <a:avLst>
              <a:gd name="adj1" fmla="val -99801"/>
              <a:gd name="adj2" fmla="val 951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Collision resistant hash /</a:t>
            </a:r>
            <a:br>
              <a:rPr lang="en-US" sz="2400" dirty="0"/>
            </a:br>
            <a:r>
              <a:rPr lang="en-US" sz="2400" dirty="0"/>
              <a:t> one-way permutation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[Pap94]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0" name="Rectangular Callout 43"/>
          <p:cNvSpPr/>
          <p:nvPr/>
        </p:nvSpPr>
        <p:spPr>
          <a:xfrm>
            <a:off x="7623361" y="4191562"/>
            <a:ext cx="3195503" cy="961565"/>
          </a:xfrm>
          <a:prstGeom prst="wedgeRectCallout">
            <a:avLst>
              <a:gd name="adj1" fmla="val -78579"/>
              <a:gd name="adj2" fmla="val -1063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Obfuscation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[BPR15, GPS16]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2" name="Rectangular Callout 44"/>
          <p:cNvSpPr/>
          <p:nvPr/>
        </p:nvSpPr>
        <p:spPr>
          <a:xfrm>
            <a:off x="1372045" y="5660465"/>
            <a:ext cx="2841827" cy="668032"/>
          </a:xfrm>
          <a:prstGeom prst="wedgeRectCallout">
            <a:avLst>
              <a:gd name="adj1" fmla="val 100956"/>
              <a:gd name="adj2" fmla="val -327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Obfuscation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[</a:t>
            </a:r>
            <a:r>
              <a:rPr lang="en-US" dirty="0" smtClean="0">
                <a:solidFill>
                  <a:srgbClr val="00B0F0"/>
                </a:solidFill>
              </a:rPr>
              <a:t>HY17]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34" name="Rectangular Callout 46"/>
          <p:cNvSpPr/>
          <p:nvPr/>
        </p:nvSpPr>
        <p:spPr>
          <a:xfrm>
            <a:off x="1520982" y="1093880"/>
            <a:ext cx="1651742" cy="489082"/>
          </a:xfrm>
          <a:prstGeom prst="wedgeRectCallout">
            <a:avLst>
              <a:gd name="adj1" fmla="val 92841"/>
              <a:gd name="adj2" fmla="val 1006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/>
              <a:t>P ≠ NP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721" y="4444409"/>
            <a:ext cx="163446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End-of-line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1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796" y="2589786"/>
            <a:ext cx="1037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WHAT IS THE </a:t>
            </a:r>
            <a:r>
              <a:rPr lang="en-US" sz="3600" dirty="0">
                <a:solidFill>
                  <a:srgbClr val="FF0000"/>
                </a:solidFill>
              </a:rPr>
              <a:t>WEAKEST ASSUMPTION </a:t>
            </a:r>
            <a:r>
              <a:rPr lang="en-US" sz="3600" dirty="0"/>
              <a:t>UNDER WHICH WE CAN SHOW HARDNESS OF </a:t>
            </a:r>
            <a:r>
              <a:rPr lang="en-US" sz="3600" dirty="0">
                <a:solidFill>
                  <a:srgbClr val="FF0000"/>
                </a:solidFill>
              </a:rPr>
              <a:t>TFNP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4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Proving TFNP Hardness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59751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TFNP hardness from </a:t>
                </a:r>
                <a:r>
                  <a:rPr lang="en-US" sz="2700" dirty="0">
                    <a:solidFill>
                      <a:srgbClr val="FF0000"/>
                    </a:solidFill>
                  </a:rPr>
                  <a:t>worst-case NP hardness </a:t>
                </a:r>
                <a14:m>
                  <m:oMath xmlns:m="http://schemas.openxmlformats.org/officeDocument/2006/math">
                    <m:r>
                      <a:rPr lang="en-US" sz="270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700" dirty="0"/>
                  <a:t> NP = </a:t>
                </a:r>
                <a:r>
                  <a:rPr lang="en-US" sz="2700" dirty="0" err="1"/>
                  <a:t>coNP</a:t>
                </a:r>
                <a:r>
                  <a:rPr lang="en-US" sz="2700" dirty="0"/>
                  <a:t/>
                </a:r>
                <a:br>
                  <a:rPr lang="en-US" sz="2700" dirty="0"/>
                </a:br>
                <a:r>
                  <a:rPr lang="en-US" sz="2700" dirty="0">
                    <a:solidFill>
                      <a:srgbClr val="0070C0"/>
                    </a:solidFill>
                  </a:rPr>
                  <a:t>[JPY88,MP91]</a:t>
                </a:r>
                <a:r>
                  <a:rPr lang="en-US" sz="27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A </a:t>
                </a:r>
                <a:r>
                  <a:rPr lang="en-US" sz="2700" dirty="0">
                    <a:solidFill>
                      <a:srgbClr val="FF0000"/>
                    </a:solidFill>
                  </a:rPr>
                  <a:t>randomized reduction</a:t>
                </a:r>
                <a:r>
                  <a:rPr lang="en-US" sz="2700" dirty="0"/>
                  <a:t> from TFNP to NP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700" dirty="0"/>
                  <a:t> SAT is “checkable”</a:t>
                </a:r>
                <a:br>
                  <a:rPr lang="en-US" sz="2700" dirty="0"/>
                </a:br>
                <a:r>
                  <a:rPr lang="en-US" sz="2700" dirty="0">
                    <a:solidFill>
                      <a:srgbClr val="0070C0"/>
                    </a:solidFill>
                  </a:rPr>
                  <a:t>[MX10]</a:t>
                </a:r>
                <a:r>
                  <a:rPr lang="en-US" sz="27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There exists an </a:t>
                </a:r>
                <a:r>
                  <a:rPr lang="en-US" sz="2700" dirty="0">
                    <a:solidFill>
                      <a:srgbClr val="FF0000"/>
                    </a:solidFill>
                  </a:rPr>
                  <a:t>oracle</a:t>
                </a:r>
                <a:r>
                  <a:rPr lang="en-US" sz="2700" dirty="0"/>
                  <a:t> relative to TFNP is easy and PH is infinite</a:t>
                </a:r>
                <a:br>
                  <a:rPr lang="en-US" sz="2700" dirty="0"/>
                </a:br>
                <a:r>
                  <a:rPr lang="en-US" sz="2700" dirty="0">
                    <a:solidFill>
                      <a:srgbClr val="0070C0"/>
                    </a:solidFill>
                  </a:rPr>
                  <a:t>[BFK+10]</a:t>
                </a:r>
                <a:r>
                  <a:rPr lang="en-US" sz="27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TFNP hardness from </a:t>
                </a:r>
                <a:r>
                  <a:rPr lang="en-US" sz="2700" dirty="0">
                    <a:solidFill>
                      <a:srgbClr val="FF0000"/>
                    </a:solidFill>
                  </a:rPr>
                  <a:t>one-way functions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700" dirty="0"/>
                  <a:t> exponentially many solutions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[RSS16].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59751" cy="4351338"/>
              </a:xfrm>
              <a:blipFill>
                <a:blip r:embed="rId3"/>
                <a:stretch>
                  <a:fillRect l="-1076" t="-2381" r="-6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524596" y="3116714"/>
            <a:ext cx="2477194" cy="402341"/>
          </a:xfrm>
          <a:prstGeom prst="wedgeRoundRectCallout">
            <a:avLst>
              <a:gd name="adj1" fmla="val -88877"/>
              <a:gd name="adj2" fmla="val 12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Mahmoody</a:t>
            </a:r>
            <a:r>
              <a:rPr lang="en-US" sz="2000" dirty="0" smtClean="0"/>
              <a:t> and Xiao</a:t>
            </a:r>
            <a:endParaRPr lang="en-US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48792" y="3978468"/>
            <a:ext cx="5854932" cy="402341"/>
          </a:xfrm>
          <a:prstGeom prst="wedgeRoundRectCallout">
            <a:avLst>
              <a:gd name="adj1" fmla="val -64188"/>
              <a:gd name="adj2" fmla="val -139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Buhrman</a:t>
            </a:r>
            <a:r>
              <a:rPr lang="en-US" sz="2000" dirty="0" smtClean="0"/>
              <a:t>, </a:t>
            </a:r>
            <a:r>
              <a:rPr lang="en-US" sz="2000" dirty="0" err="1"/>
              <a:t>F</a:t>
            </a:r>
            <a:r>
              <a:rPr lang="en-US" sz="2000" dirty="0" err="1" smtClean="0"/>
              <a:t>ortnow</a:t>
            </a:r>
            <a:r>
              <a:rPr lang="en-US" sz="2000" dirty="0" smtClean="0"/>
              <a:t>, </a:t>
            </a:r>
            <a:r>
              <a:rPr lang="en-US" sz="2000" dirty="0" err="1" smtClean="0"/>
              <a:t>Koucky</a:t>
            </a:r>
            <a:r>
              <a:rPr lang="en-US" sz="2000" dirty="0" smtClean="0"/>
              <a:t>, Rogers and Vereshchagin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447011" y="4995392"/>
            <a:ext cx="2510444" cy="402341"/>
          </a:xfrm>
          <a:prstGeom prst="wedgeRoundRectCallout">
            <a:avLst>
              <a:gd name="adj1" fmla="val -81186"/>
              <a:gd name="adj2" fmla="val -40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Rosen, </a:t>
            </a:r>
            <a:r>
              <a:rPr lang="en-US" sz="2000" dirty="0" err="1" smtClean="0"/>
              <a:t>Segev</a:t>
            </a:r>
            <a:r>
              <a:rPr lang="en-US" sz="2000" dirty="0" smtClean="0"/>
              <a:t>, </a:t>
            </a:r>
            <a:r>
              <a:rPr lang="en-US" sz="2000" dirty="0" err="1" smtClean="0"/>
              <a:t>Shahaf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02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5427286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5427286"/>
                  </p:ext>
                </p:extLst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Worlds of </a:t>
            </a:r>
            <a:r>
              <a:rPr lang="en-US" dirty="0" err="1"/>
              <a:t>Impagliazzo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180015" y="3765410"/>
            <a:ext cx="1828800" cy="168547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err="1"/>
                  <a:t>Obfustopia</a:t>
                </a:r>
                <a:r>
                  <a:rPr lang="en-US" b="1" dirty="0"/>
                  <a:t>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indistinguishability obfuscation</a:t>
                </a:r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blipFill rotWithShape="1">
                <a:blip r:embed="rId12"/>
                <a:stretch>
                  <a:fillRect l="-1790" t="-3311" b="-99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DD2C5A-22B2-4AF5-BFCD-969FC56AD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38E969F-A1EF-489E-9234-BF65B3CC2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8CAB708-9FB7-4AF4-B24D-52006146D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A84C054-FFAE-4543-8869-097E43D12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04C3FDF-6E28-47AB-B751-9FAC0290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04C6E81-E289-413E-B02B-2FB49798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3214C7A-E2AC-4CCA-AC76-933E2DA4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46F88E-6C7D-42D0-B206-E4295D0AD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70701-4C3B-44B5-91AC-4B45A39B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1D6A08F-470D-41E5-81E1-B28B5879E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4779913-25BE-4445-B0D3-4A5A418D5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0" name="Content Placeholder 19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60802" y="382345"/>
              <a:ext cx="11880000" cy="6336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Worlds of </a:t>
            </a:r>
            <a:r>
              <a:rPr lang="en-US" dirty="0" err="1"/>
              <a:t>Impagliazzo</a:t>
            </a:r>
            <a:endParaRPr lang="he-IL" dirty="0"/>
          </a:p>
        </p:txBody>
      </p:sp>
      <p:sp>
        <p:nvSpPr>
          <p:cNvPr id="21" name="Oval 20"/>
          <p:cNvSpPr/>
          <p:nvPr/>
        </p:nvSpPr>
        <p:spPr>
          <a:xfrm>
            <a:off x="7180015" y="3765410"/>
            <a:ext cx="1828800" cy="1685479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err="1"/>
                  <a:t>Obfustopia</a:t>
                </a:r>
                <a:r>
                  <a:rPr lang="en-US" b="1" dirty="0"/>
                  <a:t>: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indistinguishability obfuscation</a:t>
                </a:r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650" y="4479652"/>
                <a:ext cx="2720608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790" t="-3311" b="-99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3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26898</TotalTime>
  <Words>1289</Words>
  <Application>Microsoft Office PowerPoint</Application>
  <PresentationFormat>Widescreen</PresentationFormat>
  <Paragraphs>364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Curlz MT</vt:lpstr>
      <vt:lpstr>Times New Roman</vt:lpstr>
      <vt:lpstr>Office Theme</vt:lpstr>
      <vt:lpstr>The Journey from NP to TFNP Hardness</vt:lpstr>
      <vt:lpstr>PowerPoint Presentation</vt:lpstr>
      <vt:lpstr>TFNP – Total Function NP [MP91]</vt:lpstr>
      <vt:lpstr>Complexity Zoo</vt:lpstr>
      <vt:lpstr>Hardness</vt:lpstr>
      <vt:lpstr>PowerPoint Presentation</vt:lpstr>
      <vt:lpstr>Barriers for Proving TFNP Hardness</vt:lpstr>
      <vt:lpstr>The Five Worlds of Impagliazzo</vt:lpstr>
      <vt:lpstr>The Five Worlds of Impagliazzo</vt:lpstr>
      <vt:lpstr>The Five Worlds of Impagliazzo</vt:lpstr>
      <vt:lpstr>Our Results</vt:lpstr>
      <vt:lpstr>The Five Worlds of Impagliazzo</vt:lpstr>
      <vt:lpstr>The Five Worlds of Impagliazzo</vt:lpstr>
      <vt:lpstr>Proof</vt:lpstr>
      <vt:lpstr>Reverse Randomization</vt:lpstr>
      <vt:lpstr>Reverse Randomization</vt:lpstr>
      <vt:lpstr>Proof</vt:lpstr>
      <vt:lpstr>Proof</vt:lpstr>
      <vt:lpstr>Proof</vt:lpstr>
      <vt:lpstr>Proof</vt:lpstr>
      <vt:lpstr>Proof</vt:lpstr>
      <vt:lpstr>Is this a Hard Distribution?</vt:lpstr>
      <vt:lpstr>Finding a Good Shift</vt:lpstr>
      <vt:lpstr>Nisan-Wigderson Pseudorandom Generator</vt:lpstr>
      <vt:lpstr>Additional Results</vt:lpstr>
      <vt:lpstr>Summary</vt:lpstr>
      <vt:lpstr>On the White-Box Complexity of Search Problems:   Ramsey and Graph Property Testing</vt:lpstr>
      <vt:lpstr>Ramsey Theory</vt:lpstr>
      <vt:lpstr>How hard is Ramsey in the white-box model?</vt:lpstr>
      <vt:lpstr>Ramsey in TFNP</vt:lpstr>
      <vt:lpstr>  White-box Hardness of Ramsey</vt:lpstr>
      <vt:lpstr>White-box Hardness of Ramsey</vt:lpstr>
      <vt:lpstr>White-box Hardness of Ramsey</vt:lpstr>
      <vt:lpstr>Ramsey in TFNP</vt:lpstr>
      <vt:lpstr>White-box from Black-box lower bounds</vt:lpstr>
      <vt:lpstr>Research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from NP to TFNP Hardness</dc:title>
  <dc:creator>Eylon</dc:creator>
  <cp:lastModifiedBy>Moni Naor</cp:lastModifiedBy>
  <cp:revision>201</cp:revision>
  <dcterms:created xsi:type="dcterms:W3CDTF">2016-12-20T14:41:54Z</dcterms:created>
  <dcterms:modified xsi:type="dcterms:W3CDTF">2017-01-21T11:35:06Z</dcterms:modified>
</cp:coreProperties>
</file>