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33"/>
  </p:notesMasterIdLst>
  <p:sldIdLst>
    <p:sldId id="257" r:id="rId2"/>
    <p:sldId id="300" r:id="rId3"/>
    <p:sldId id="295" r:id="rId4"/>
    <p:sldId id="296" r:id="rId5"/>
    <p:sldId id="297" r:id="rId6"/>
    <p:sldId id="298" r:id="rId7"/>
    <p:sldId id="321" r:id="rId8"/>
    <p:sldId id="299" r:id="rId9"/>
    <p:sldId id="320" r:id="rId10"/>
    <p:sldId id="294" r:id="rId11"/>
    <p:sldId id="322" r:id="rId12"/>
    <p:sldId id="318" r:id="rId13"/>
    <p:sldId id="301" r:id="rId14"/>
    <p:sldId id="302" r:id="rId15"/>
    <p:sldId id="323" r:id="rId16"/>
    <p:sldId id="319" r:id="rId17"/>
    <p:sldId id="303" r:id="rId18"/>
    <p:sldId id="304" r:id="rId19"/>
    <p:sldId id="305" r:id="rId20"/>
    <p:sldId id="324" r:id="rId21"/>
    <p:sldId id="306" r:id="rId22"/>
    <p:sldId id="307" r:id="rId23"/>
    <p:sldId id="308" r:id="rId24"/>
    <p:sldId id="309" r:id="rId25"/>
    <p:sldId id="310" r:id="rId26"/>
    <p:sldId id="311" r:id="rId27"/>
    <p:sldId id="312" r:id="rId28"/>
    <p:sldId id="313" r:id="rId29"/>
    <p:sldId id="314" r:id="rId30"/>
    <p:sldId id="315" r:id="rId31"/>
    <p:sldId id="316" r:id="rId32"/>
  </p:sldIdLst>
  <p:sldSz cx="9144000" cy="6858000" type="screen4x3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84380"/>
    <p:restoredTop sz="94660"/>
  </p:normalViewPr>
  <p:slideViewPr>
    <p:cSldViewPr>
      <p:cViewPr varScale="1">
        <p:scale>
          <a:sx n="73" d="100"/>
          <a:sy n="73" d="100"/>
        </p:scale>
        <p:origin x="300" y="31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5D5C089D-E659-4E56-9E91-E2E7FA44A2CB}" type="datetimeFigureOut">
              <a:rPr lang="he-IL" smtClean="0"/>
              <a:t>ג'/טבת/תשע"ו</a:t>
            </a:fld>
            <a:endParaRPr lang="he-I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DF1FD757-1619-4C2F-A17B-F6F94732EF9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242320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ctr">
              <a:defRPr sz="2800"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1pPr>
            <a:lvl2pPr marL="742950" indent="-285750" algn="ctr">
              <a:defRPr sz="2800"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2pPr>
            <a:lvl3pPr marL="1143000" indent="-228600" algn="ctr">
              <a:defRPr sz="2800"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3pPr>
            <a:lvl4pPr marL="1600200" indent="-228600" algn="ctr">
              <a:defRPr sz="2800"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4pPr>
            <a:lvl5pPr marL="2057400" indent="-228600" algn="ctr">
              <a:defRPr sz="2800"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5pPr>
            <a:lvl6pPr marL="25146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6pPr>
            <a:lvl7pPr marL="29718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7pPr>
            <a:lvl8pPr marL="34290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8pPr>
            <a:lvl9pPr marL="38862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9pPr>
          </a:lstStyle>
          <a:p>
            <a:pPr algn="r"/>
            <a:fld id="{E14BF5F8-7E7E-406C-8759-69B89CB01164}" type="slidenum">
              <a:rPr lang="ar-SA" altLang="he-IL" sz="1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pPr algn="r"/>
              <a:t>1</a:t>
            </a:fld>
            <a:endParaRPr lang="en-US" altLang="he-IL" sz="12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69975" y="684213"/>
            <a:ext cx="4662488" cy="3498850"/>
          </a:xfrm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6939" y="4412017"/>
            <a:ext cx="5083175" cy="4183697"/>
          </a:xfrm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902439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134DD0-5C0D-4CC7-BF7C-EB1306C23C3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8720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134DD0-5C0D-4CC7-BF7C-EB1306C23C3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4666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134DD0-5C0D-4CC7-BF7C-EB1306C23C3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76060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134DD0-5C0D-4CC7-BF7C-EB1306C23C30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54044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134DD0-5C0D-4CC7-BF7C-EB1306C23C30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87747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134DD0-5C0D-4CC7-BF7C-EB1306C23C30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03501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134DD0-5C0D-4CC7-BF7C-EB1306C23C30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0898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134DD0-5C0D-4CC7-BF7C-EB1306C23C30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61124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134DD0-5C0D-4CC7-BF7C-EB1306C23C30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74906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134DD0-5C0D-4CC7-BF7C-EB1306C23C30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9120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134DD0-5C0D-4CC7-BF7C-EB1306C23C3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97242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134DD0-5C0D-4CC7-BF7C-EB1306C23C30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96140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134DD0-5C0D-4CC7-BF7C-EB1306C23C30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37815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134DD0-5C0D-4CC7-BF7C-EB1306C23C30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26022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134DD0-5C0D-4CC7-BF7C-EB1306C23C30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84364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134DD0-5C0D-4CC7-BF7C-EB1306C23C30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234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134DD0-5C0D-4CC7-BF7C-EB1306C23C3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1489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134DD0-5C0D-4CC7-BF7C-EB1306C23C3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87028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134DD0-5C0D-4CC7-BF7C-EB1306C23C3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901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134DD0-5C0D-4CC7-BF7C-EB1306C23C3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7368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134DD0-5C0D-4CC7-BF7C-EB1306C23C3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2769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134DD0-5C0D-4CC7-BF7C-EB1306C23C3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3975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134DD0-5C0D-4CC7-BF7C-EB1306C23C3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6848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99252-BF64-4259-95B8-283967D316E4}" type="datetimeFigureOut">
              <a:rPr lang="he-IL" smtClean="0"/>
              <a:t>ג'/טבת/תשע"ו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559B0-5B8C-478B-95D9-F68FF8A9211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47747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99252-BF64-4259-95B8-283967D316E4}" type="datetimeFigureOut">
              <a:rPr lang="he-IL" smtClean="0"/>
              <a:t>ג'/טבת/תשע"ו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559B0-5B8C-478B-95D9-F68FF8A9211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7129756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99252-BF64-4259-95B8-283967D316E4}" type="datetimeFigureOut">
              <a:rPr lang="he-IL" smtClean="0"/>
              <a:t>ג'/טבת/תשע"ו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559B0-5B8C-478B-95D9-F68FF8A9211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7718263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99252-BF64-4259-95B8-283967D316E4}" type="datetimeFigureOut">
              <a:rPr lang="he-IL" smtClean="0"/>
              <a:t>ג'/טבת/תשע"ו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559B0-5B8C-478B-95D9-F68FF8A9211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3946956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99252-BF64-4259-95B8-283967D316E4}" type="datetimeFigureOut">
              <a:rPr lang="he-IL" smtClean="0"/>
              <a:t>ג'/טבת/תשע"ו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559B0-5B8C-478B-95D9-F68FF8A9211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51842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99252-BF64-4259-95B8-283967D316E4}" type="datetimeFigureOut">
              <a:rPr lang="he-IL" smtClean="0"/>
              <a:t>ג'/טבת/תשע"ו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559B0-5B8C-478B-95D9-F68FF8A9211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431625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99252-BF64-4259-95B8-283967D316E4}" type="datetimeFigureOut">
              <a:rPr lang="he-IL" smtClean="0"/>
              <a:t>ג'/טבת/תשע"ו</a:t>
            </a:fld>
            <a:endParaRPr lang="he-I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559B0-5B8C-478B-95D9-F68FF8A9211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2079897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99252-BF64-4259-95B8-283967D316E4}" type="datetimeFigureOut">
              <a:rPr lang="he-IL" smtClean="0"/>
              <a:t>ג'/טבת/תשע"ו</a:t>
            </a:fld>
            <a:endParaRPr lang="he-I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559B0-5B8C-478B-95D9-F68FF8A9211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4647593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99252-BF64-4259-95B8-283967D316E4}" type="datetimeFigureOut">
              <a:rPr lang="he-IL" smtClean="0"/>
              <a:t>ג'/טבת/תשע"ו</a:t>
            </a:fld>
            <a:endParaRPr lang="he-I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559B0-5B8C-478B-95D9-F68FF8A9211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8847874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99252-BF64-4259-95B8-283967D316E4}" type="datetimeFigureOut">
              <a:rPr lang="he-IL" smtClean="0"/>
              <a:t>ג'/טבת/תשע"ו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559B0-5B8C-478B-95D9-F68FF8A9211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2661135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99252-BF64-4259-95B8-283967D316E4}" type="datetimeFigureOut">
              <a:rPr lang="he-IL" smtClean="0"/>
              <a:t>ג'/טבת/תשע"ו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559B0-5B8C-478B-95D9-F68FF8A9211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4285853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499252-BF64-4259-95B8-283967D316E4}" type="datetimeFigureOut">
              <a:rPr lang="he-IL" smtClean="0"/>
              <a:t>ג'/טבת/תשע"ו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6559B0-5B8C-478B-95D9-F68FF8A9211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9711139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1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32.png"/><Relationship Id="rId7" Type="http://schemas.openxmlformats.org/officeDocument/2006/relationships/image" Target="../media/image19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0.png"/><Relationship Id="rId5" Type="http://schemas.openxmlformats.org/officeDocument/2006/relationships/image" Target="../media/image33.png"/><Relationship Id="rId4" Type="http://schemas.openxmlformats.org/officeDocument/2006/relationships/image" Target="../media/image160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Relationship Id="rId9" Type="http://schemas.openxmlformats.org/officeDocument/2006/relationships/image" Target="../media/image41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260.pn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0.png"/><Relationship Id="rId5" Type="http://schemas.openxmlformats.org/officeDocument/2006/relationships/image" Target="../media/image42.png"/><Relationship Id="rId4" Type="http://schemas.openxmlformats.org/officeDocument/2006/relationships/image" Target="../media/image270.png"/><Relationship Id="rId9" Type="http://schemas.openxmlformats.org/officeDocument/2006/relationships/image" Target="../media/image45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6.png"/><Relationship Id="rId7" Type="http://schemas.openxmlformats.org/officeDocument/2006/relationships/image" Target="../media/image36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330.png"/><Relationship Id="rId9" Type="http://schemas.openxmlformats.org/officeDocument/2006/relationships/image" Target="../media/image5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6.png"/><Relationship Id="rId3" Type="http://schemas.openxmlformats.org/officeDocument/2006/relationships/image" Target="../media/image60.png"/><Relationship Id="rId7" Type="http://schemas.openxmlformats.org/officeDocument/2006/relationships/image" Target="../media/image11.png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2400" y="388640"/>
            <a:ext cx="8763000" cy="1600200"/>
          </a:xfrm>
        </p:spPr>
        <p:txBody>
          <a:bodyPr>
            <a:normAutofit/>
          </a:bodyPr>
          <a:lstStyle/>
          <a:p>
            <a:pPr rtl="0"/>
            <a:r>
              <a:rPr lang="en-US" b="1" dirty="0">
                <a:solidFill>
                  <a:srgbClr val="0070C0"/>
                </a:solidFill>
              </a:rPr>
              <a:t>When Can Limited Randomness</a:t>
            </a:r>
            <a:br>
              <a:rPr lang="en-US" b="1" dirty="0">
                <a:solidFill>
                  <a:srgbClr val="0070C0"/>
                </a:solidFill>
              </a:rPr>
            </a:br>
            <a:r>
              <a:rPr lang="en-US" b="1" dirty="0">
                <a:solidFill>
                  <a:srgbClr val="0070C0"/>
                </a:solidFill>
              </a:rPr>
              <a:t>Be Used in Repeated Games?</a:t>
            </a:r>
            <a:endParaRPr lang="en-US" altLang="he-IL" sz="3200" b="1" dirty="0" smtClean="0">
              <a:solidFill>
                <a:srgbClr val="0070C0"/>
              </a:solidFill>
            </a:endParaRP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9975" y="1628800"/>
            <a:ext cx="8675688" cy="4429125"/>
          </a:xfrm>
          <a:noFill/>
        </p:spPr>
        <p:txBody>
          <a:bodyPr/>
          <a:lstStyle/>
          <a:p>
            <a:pPr rtl="0" eaLnBrk="1" hangingPunct="1"/>
            <a:endParaRPr lang="en-US" altLang="en-US" dirty="0" smtClean="0"/>
          </a:p>
          <a:p>
            <a:pPr rtl="0" eaLnBrk="1" hangingPunct="1"/>
            <a:r>
              <a:rPr lang="en-US" altLang="he-IL" sz="4000" b="1" dirty="0" smtClean="0">
                <a:solidFill>
                  <a:srgbClr val="FF3300"/>
                </a:solidFill>
              </a:rPr>
              <a:t>Moni </a:t>
            </a:r>
            <a:r>
              <a:rPr lang="en-US" altLang="he-IL" sz="4000" b="1" dirty="0" err="1" smtClean="0">
                <a:solidFill>
                  <a:srgbClr val="FF3300"/>
                </a:solidFill>
              </a:rPr>
              <a:t>Naor</a:t>
            </a:r>
            <a:endParaRPr lang="en-US" altLang="he-IL" sz="4000" b="1" dirty="0" smtClean="0">
              <a:solidFill>
                <a:srgbClr val="FF3300"/>
              </a:solidFill>
            </a:endParaRPr>
          </a:p>
          <a:p>
            <a:pPr rtl="0" eaLnBrk="1" hangingPunct="1"/>
            <a:endParaRPr lang="en-US" altLang="he-IL" sz="3600" b="1" dirty="0" smtClean="0">
              <a:solidFill>
                <a:srgbClr val="FF3300"/>
              </a:solidFill>
            </a:endParaRPr>
          </a:p>
          <a:p>
            <a:pPr rtl="0" eaLnBrk="1" hangingPunct="1"/>
            <a:endParaRPr lang="en-US" altLang="he-IL" sz="3600" b="1" dirty="0" smtClean="0">
              <a:solidFill>
                <a:srgbClr val="FF3300"/>
              </a:solidFill>
            </a:endParaRPr>
          </a:p>
          <a:p>
            <a:pPr rtl="0" eaLnBrk="1" hangingPunct="1"/>
            <a:r>
              <a:rPr lang="en-US" altLang="he-IL" b="1" dirty="0" smtClean="0">
                <a:solidFill>
                  <a:srgbClr val="00B050"/>
                </a:solidFill>
              </a:rPr>
              <a:t>Weizmann Institute of Science</a:t>
            </a:r>
          </a:p>
          <a:p>
            <a:pPr rtl="0" eaLnBrk="1" hangingPunct="1"/>
            <a:endParaRPr lang="en-US" altLang="he-IL" sz="2000" dirty="0" smtClean="0">
              <a:solidFill>
                <a:srgbClr val="00B050"/>
              </a:solidFill>
            </a:endParaRPr>
          </a:p>
          <a:p>
            <a:pPr rtl="0"/>
            <a:r>
              <a:rPr lang="en-US" altLang="he-IL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Joint work with </a:t>
            </a:r>
            <a:r>
              <a:rPr lang="en-US" altLang="he-IL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Pavel </a:t>
            </a:r>
            <a:r>
              <a:rPr lang="en-US" altLang="he-IL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Hubáček</a:t>
            </a:r>
            <a:r>
              <a:rPr lang="en-US" altLang="he-IL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he-IL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and Jon </a:t>
            </a:r>
            <a:r>
              <a:rPr lang="en-US" altLang="he-IL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</a:t>
            </a:r>
            <a:r>
              <a:rPr lang="en-US" altLang="he-IL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llman</a:t>
            </a:r>
            <a:endParaRPr lang="en-US" altLang="he-IL" sz="28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30724" name="Picture 4" descr="trtre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3086125"/>
            <a:ext cx="1295400" cy="99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ounded Rectangular Callout 1"/>
          <p:cNvSpPr/>
          <p:nvPr/>
        </p:nvSpPr>
        <p:spPr>
          <a:xfrm>
            <a:off x="4283968" y="5877272"/>
            <a:ext cx="3456384" cy="648072"/>
          </a:xfrm>
          <a:prstGeom prst="wedgeRoundRectCallout">
            <a:avLst>
              <a:gd name="adj1" fmla="val 45381"/>
              <a:gd name="adj2" fmla="val -68114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00B050"/>
                </a:solidFill>
              </a:rPr>
              <a:t>Columbia University</a:t>
            </a:r>
            <a:endParaRPr lang="en-US" sz="24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2050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Enforceable Payoff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pPr marL="0" indent="0" algn="l" rtl="0">
                  <a:buNone/>
                </a:pPr>
                <a:r>
                  <a:rPr lang="en-GB" b="1" dirty="0" smtClean="0">
                    <a:solidFill>
                      <a:srgbClr val="FFC000"/>
                    </a:solidFill>
                  </a:rPr>
                  <a:t>Minmax</a:t>
                </a:r>
                <a:r>
                  <a:rPr lang="en-GB" b="1" dirty="0">
                    <a:solidFill>
                      <a:srgbClr val="FFC000"/>
                    </a:solidFill>
                  </a:rPr>
                  <a:t> </a:t>
                </a:r>
                <a:r>
                  <a:rPr lang="en-GB" b="1" dirty="0" smtClean="0">
                    <a:solidFill>
                      <a:srgbClr val="FFC000"/>
                    </a:solidFill>
                  </a:rPr>
                  <a:t>payoff</a:t>
                </a:r>
              </a:p>
              <a:p>
                <a:pPr marL="0" indent="0" algn="l" rtl="0">
                  <a:buNone/>
                </a:pPr>
                <a:r>
                  <a:rPr lang="en-GB" dirty="0" err="1" smtClean="0"/>
                  <a:t>Minmax</a:t>
                </a:r>
                <a:r>
                  <a:rPr lang="en-GB" dirty="0" smtClean="0"/>
                  <a:t> payoff of player </a:t>
                </a:r>
                <a:r>
                  <a:rPr lang="en-GB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i</a:t>
                </a:r>
                <a:r>
                  <a:rPr lang="en-GB" dirty="0" smtClean="0"/>
                  <a:t>: the lowest payoff the other players </a:t>
                </a:r>
                <a:r>
                  <a:rPr lang="en-GB" b="1" dirty="0" smtClean="0"/>
                  <a:t>can force </a:t>
                </a:r>
                <a:r>
                  <a:rPr lang="en-GB" dirty="0" smtClean="0"/>
                  <a:t>upon player </a:t>
                </a:r>
                <a:r>
                  <a:rPr lang="en-GB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I</a:t>
                </a:r>
              </a:p>
              <a:p>
                <a:pPr marL="0" indent="0" algn="l" rtl="0">
                  <a:buNone/>
                </a:pPr>
                <a:endParaRPr lang="en-GB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 algn="ctr" rtl="0">
                  <a:buNone/>
                </a:pPr>
                <a:r>
                  <a:rPr lang="en-GB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min</m:t>
                            </m:r>
                          </m:e>
                          <m:lim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lim>
                        </m:limLow>
                      </m:fName>
                      <m:e>
                        <m:limLow>
                          <m:limLow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max</m:t>
                            </m:r>
                          </m:e>
                          <m:lim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lim>
                        </m:limLow>
                        <m:r>
                          <a:rPr lang="en-US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E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 panose="02040503050406030204" pitchFamily="18" charset="0"/>
                                  </a:rPr>
                                  <m:t>u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 panose="02040503050406030204" pitchFamily="18" charset="0"/>
                                  </a:rPr>
                                  <m:t>i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</m:e>
                        </m:d>
                      </m:e>
                    </m:func>
                  </m:oMath>
                </a14:m>
                <a:endParaRPr lang="en-US" b="0" dirty="0" smtClean="0"/>
              </a:p>
              <a:p>
                <a:pPr marL="0" indent="0" algn="l" rtl="0">
                  <a:buNone/>
                </a:pPr>
                <a:endParaRPr lang="en-GB" dirty="0" smtClean="0"/>
              </a:p>
              <a:p>
                <a:pPr marL="0" indent="0" algn="l" rtl="0">
                  <a:buNone/>
                </a:pPr>
                <a:r>
                  <a:rPr lang="en-GB" dirty="0" smtClean="0"/>
                  <a:t>A </a:t>
                </a:r>
                <a:r>
                  <a:rPr lang="en-GB" dirty="0" err="1" smtClean="0"/>
                  <a:t>minmax</a:t>
                </a:r>
                <a:r>
                  <a:rPr lang="en-GB" dirty="0" smtClean="0"/>
                  <a:t> strategy of player </a:t>
                </a:r>
                <a:r>
                  <a:rPr lang="en-GB" dirty="0" err="1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i</a:t>
                </a:r>
                <a:r>
                  <a:rPr lang="en-GB" dirty="0" smtClean="0"/>
                  <a:t> is strategy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</m:acc>
                  </m:oMath>
                </a14:m>
                <a:r>
                  <a:rPr lang="en-GB" dirty="0" smtClean="0"/>
                  <a:t> </a:t>
                </a:r>
                <a:r>
                  <a:rPr lang="en-GB" dirty="0" err="1" smtClean="0"/>
                  <a:t>s.t.</a:t>
                </a:r>
                <a:r>
                  <a:rPr lang="en-GB" dirty="0" smtClean="0"/>
                  <a:t> the utility guaranteed to </a:t>
                </a:r>
                <a:r>
                  <a:rPr lang="en-GB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i</a:t>
                </a:r>
                <a:r>
                  <a:rPr lang="en-GB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GB" dirty="0" smtClean="0"/>
                  <a:t>is at least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GB" dirty="0" smtClean="0"/>
              </a:p>
              <a:p>
                <a:pPr marL="0" indent="0" algn="l" rtl="0">
                  <a:buNone/>
                </a:pPr>
                <a:endParaRPr lang="en-GB" b="1" dirty="0" smtClean="0">
                  <a:solidFill>
                    <a:srgbClr val="FFC000"/>
                  </a:solidFill>
                </a:endParaRPr>
              </a:p>
              <a:p>
                <a:pPr marL="0" indent="0" algn="l" rtl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852" t="-2830" r="-1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4102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043608" y="3429000"/>
            <a:ext cx="5976664" cy="57606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0829028" y="6242101"/>
            <a:ext cx="99216" cy="11054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pPr rtl="0"/>
            <a:r>
              <a:rPr lang="en-US" dirty="0" smtClean="0">
                <a:solidFill>
                  <a:srgbClr val="0070C0"/>
                </a:solidFill>
              </a:rPr>
              <a:t>Talk Plan</a:t>
            </a:r>
            <a:endParaRPr lang="en-US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5675" y="1052736"/>
                <a:ext cx="9144000" cy="5652204"/>
              </a:xfrm>
            </p:spPr>
            <p:txBody>
              <a:bodyPr>
                <a:normAutofit fontScale="92500" lnSpcReduction="20000"/>
              </a:bodyPr>
              <a:lstStyle/>
              <a:p>
                <a:pPr marL="382588" indent="0" algn="l" rtl="0">
                  <a:lnSpc>
                    <a:spcPct val="150000"/>
                  </a:lnSpc>
                  <a:buNone/>
                </a:pPr>
                <a:r>
                  <a:rPr lang="en-US" sz="2800" dirty="0" smtClean="0"/>
                  <a:t>How much randomness does a Nash Equilibrium </a:t>
                </a:r>
                <a:r>
                  <a:rPr lang="en-US" sz="2800" dirty="0" smtClean="0"/>
                  <a:t>require</a:t>
                </a:r>
              </a:p>
              <a:p>
                <a:pPr marL="839788" indent="-457200" algn="l" rtl="0">
                  <a:lnSpc>
                    <a:spcPct val="150000"/>
                  </a:lnSpc>
                </a:pPr>
                <a:r>
                  <a:rPr lang="en-US" sz="2800" dirty="0" smtClean="0"/>
                  <a:t>Games, equilibria, entropy</a:t>
                </a:r>
                <a:endParaRPr lang="en-US" sz="2800" dirty="0" smtClean="0"/>
              </a:p>
              <a:p>
                <a:pPr marL="725488" algn="l" rtl="0">
                  <a:lnSpc>
                    <a:spcPct val="150000"/>
                  </a:lnSpc>
                </a:pPr>
                <a:endParaRPr lang="en-US" sz="2800" dirty="0" smtClean="0"/>
              </a:p>
              <a:p>
                <a:pPr marL="725488" algn="l" rtl="0">
                  <a:lnSpc>
                    <a:spcPct val="150000"/>
                  </a:lnSpc>
                </a:pPr>
                <a:r>
                  <a:rPr lang="en-US" sz="2800" dirty="0" smtClean="0"/>
                  <a:t>Unbounded </a:t>
                </a:r>
                <a:r>
                  <a:rPr lang="en-US" sz="2800" dirty="0" smtClean="0"/>
                  <a:t>players</a:t>
                </a:r>
              </a:p>
              <a:p>
                <a:pPr marL="992188" lvl="1" algn="l" rtl="0">
                  <a:lnSpc>
                    <a:spcPct val="150000"/>
                  </a:lnSpc>
                </a:pPr>
                <a:r>
                  <a:rPr lang="en-US" sz="2400" b="1" dirty="0"/>
                  <a:t>R</a:t>
                </a:r>
                <a:r>
                  <a:rPr lang="en-US" sz="2400" b="1" dirty="0" smtClean="0"/>
                  <a:t>epeated </a:t>
                </a:r>
                <a:r>
                  <a:rPr lang="en-US" sz="2400" b="1" dirty="0" smtClean="0"/>
                  <a:t>games </a:t>
                </a:r>
                <a:r>
                  <a:rPr lang="en-US" sz="2400" b="1" dirty="0" smtClean="0">
                    <a:solidFill>
                      <a:srgbClr val="FF0000"/>
                    </a:solidFill>
                  </a:rPr>
                  <a:t>necessitating linear entropy in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𝒏</m:t>
                    </m:r>
                  </m:oMath>
                </a14:m>
                <a:endParaRPr lang="en-US" sz="2400" b="1" dirty="0" smtClean="0">
                  <a:solidFill>
                    <a:srgbClr val="FF0000"/>
                  </a:solidFill>
                </a:endParaRPr>
              </a:p>
              <a:p>
                <a:pPr marL="992188" lvl="1" algn="l" rtl="0">
                  <a:lnSpc>
                    <a:spcPct val="150000"/>
                  </a:lnSpc>
                </a:pPr>
                <a:r>
                  <a:rPr lang="en-US" sz="2400" dirty="0"/>
                  <a:t>R</a:t>
                </a:r>
                <a:r>
                  <a:rPr lang="en-US" sz="2400" dirty="0" smtClean="0"/>
                  <a:t>epeated </a:t>
                </a:r>
                <a:r>
                  <a:rPr lang="en-US" sz="2400" dirty="0" smtClean="0"/>
                  <a:t>games </a:t>
                </a:r>
                <a:r>
                  <a:rPr lang="en-US" sz="2400" dirty="0" smtClean="0">
                    <a:solidFill>
                      <a:srgbClr val="00B050"/>
                    </a:solidFill>
                  </a:rPr>
                  <a:t>admitting constant entropy</a:t>
                </a:r>
                <a:br>
                  <a:rPr lang="en-US" sz="2400" dirty="0" smtClean="0">
                    <a:solidFill>
                      <a:srgbClr val="00B050"/>
                    </a:solidFill>
                  </a:rPr>
                </a:br>
                <a:endParaRPr lang="en-US" sz="2400" dirty="0" smtClean="0">
                  <a:solidFill>
                    <a:srgbClr val="00B050"/>
                  </a:solidFill>
                </a:endParaRPr>
              </a:p>
              <a:p>
                <a:pPr marL="725488" algn="l" rtl="0">
                  <a:lnSpc>
                    <a:spcPct val="150000"/>
                  </a:lnSpc>
                </a:pPr>
                <a:r>
                  <a:rPr lang="en-US" sz="2800" dirty="0" smtClean="0"/>
                  <a:t>Computationally bounded players</a:t>
                </a:r>
              </a:p>
              <a:p>
                <a:pPr marL="992188" lvl="1" algn="l" rtl="0">
                  <a:lnSpc>
                    <a:spcPct val="150000"/>
                  </a:lnSpc>
                </a:pPr>
                <a:r>
                  <a:rPr lang="en-US" sz="2400" dirty="0"/>
                  <a:t>R</a:t>
                </a:r>
                <a:r>
                  <a:rPr lang="en-US" sz="2400" dirty="0" smtClean="0"/>
                  <a:t>epeated </a:t>
                </a:r>
                <a:r>
                  <a:rPr lang="en-US" sz="2400" dirty="0" smtClean="0"/>
                  <a:t>2-player 0-sum games:</a:t>
                </a:r>
                <a:br>
                  <a:rPr lang="en-US" sz="2400" dirty="0" smtClean="0"/>
                </a:br>
                <a:r>
                  <a:rPr lang="en-US" sz="2400" dirty="0" smtClean="0"/>
                  <a:t>one-way functions exist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/>
                        <a:ea typeface="Cambria Math"/>
                      </a:rPr>
                      <m:t>⟺</m:t>
                    </m:r>
                  </m:oMath>
                </a14:m>
                <a:r>
                  <a:rPr lang="en-US" sz="2400" dirty="0" smtClean="0"/>
                  <a:t> sub-linear randomness suffices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675" y="1052736"/>
                <a:ext cx="9144000" cy="5652204"/>
              </a:xfr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072E2-A1DF-487D-BE50-17017DCD43B1}" type="slidenum">
              <a:rPr lang="en-US" smtClean="0"/>
              <a:t>11</a:t>
            </a:fld>
            <a:endParaRPr lang="en-US" dirty="0"/>
          </a:p>
        </p:txBody>
      </p:sp>
      <p:pic>
        <p:nvPicPr>
          <p:cNvPr id="2050" name="Picture 2" descr="Image result for check sig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830438"/>
            <a:ext cx="486736" cy="451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6424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1080" y="1544638"/>
            <a:ext cx="7772400" cy="1362075"/>
          </a:xfrm>
        </p:spPr>
        <p:txBody>
          <a:bodyPr/>
          <a:lstStyle/>
          <a:p>
            <a:pPr algn="l" rtl="0"/>
            <a:r>
              <a:rPr lang="en-GB" dirty="0" smtClean="0">
                <a:solidFill>
                  <a:srgbClr val="00B0F0"/>
                </a:solidFill>
              </a:rPr>
              <a:t>Games with Linear entropy</a:t>
            </a:r>
            <a:endParaRPr lang="en-GB" dirty="0">
              <a:solidFill>
                <a:srgbClr val="00B0F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072E2-A1DF-487D-BE50-17017DCD43B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4768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Repeated Games with Linear Entropy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072E2-A1DF-487D-BE50-17017DCD43B1}" type="slidenum">
              <a:rPr lang="en-US" smtClean="0"/>
              <a:t>13</a:t>
            </a:fld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5" name="TextBox 104"/>
              <p:cNvSpPr txBox="1"/>
              <p:nvPr/>
            </p:nvSpPr>
            <p:spPr>
              <a:xfrm>
                <a:off x="0" y="3441174"/>
                <a:ext cx="9144000" cy="30931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6075" algn="l" rtl="0">
                  <a:lnSpc>
                    <a:spcPct val="150000"/>
                  </a:lnSpc>
                </a:pPr>
                <a:r>
                  <a:rPr lang="en-GB" sz="2600" b="1" dirty="0" smtClean="0">
                    <a:solidFill>
                      <a:srgbClr val="C00000"/>
                    </a:solidFill>
                  </a:rPr>
                  <a:t>M</a:t>
                </a:r>
                <a:r>
                  <a:rPr lang="en-GB" sz="2600" b="1" dirty="0" err="1" smtClean="0">
                    <a:solidFill>
                      <a:srgbClr val="C00000"/>
                    </a:solidFill>
                  </a:rPr>
                  <a:t>inmax</a:t>
                </a:r>
                <a:r>
                  <a:rPr lang="en-GB" sz="2600" b="1" dirty="0" smtClean="0">
                    <a:solidFill>
                      <a:srgbClr val="C00000"/>
                    </a:solidFill>
                  </a:rPr>
                  <a:t> payoff </a:t>
                </a:r>
                <a:r>
                  <a:rPr lang="en-GB" sz="2600" dirty="0" smtClean="0"/>
                  <a:t>= minimal </a:t>
                </a:r>
                <a:r>
                  <a:rPr lang="en-GB" sz="2600" b="1" dirty="0" smtClean="0"/>
                  <a:t>enforceable</a:t>
                </a:r>
                <a:r>
                  <a:rPr lang="en-GB" sz="2600" dirty="0" smtClean="0"/>
                  <a:t> payoff</a:t>
                </a:r>
              </a:p>
              <a:p>
                <a:pPr marL="631825" indent="-285750" algn="l" rtl="0">
                  <a:lnSpc>
                    <a:spcPct val="150000"/>
                  </a:lnSpc>
                  <a:buFont typeface="Arial" pitchFamily="34" charset="0"/>
                  <a:buChar char="•"/>
                </a:pPr>
                <a:r>
                  <a:rPr lang="en-GB" sz="2600" dirty="0" smtClean="0"/>
                  <a:t>Key point: at </a:t>
                </a:r>
                <a:r>
                  <a:rPr lang="en-GB" sz="2600" b="1" dirty="0" smtClean="0"/>
                  <a:t>all</a:t>
                </a:r>
                <a:r>
                  <a:rPr lang="en-GB" sz="2600" dirty="0" smtClean="0"/>
                  <a:t> histories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600" i="1">
                            <a:latin typeface="Cambria Math"/>
                          </a:rPr>
                          <m:t>𝐺</m:t>
                        </m:r>
                      </m:e>
                      <m:sup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GB" sz="2600" dirty="0" smtClean="0"/>
                  <a:t>: </a:t>
                </a:r>
              </a:p>
              <a:p>
                <a:pPr marL="346075" algn="ctr" rtl="0">
                  <a:lnSpc>
                    <a:spcPct val="150000"/>
                  </a:lnSpc>
                </a:pPr>
                <a:r>
                  <a:rPr lang="en-GB" sz="2600" dirty="0" smtClean="0"/>
                  <a:t>must play a </a:t>
                </a:r>
                <a:r>
                  <a:rPr lang="en-GB" sz="2600" b="1" dirty="0" smtClean="0"/>
                  <a:t>Nash equilibrium of </a:t>
                </a:r>
                <a14:m>
                  <m:oMath xmlns:m="http://schemas.openxmlformats.org/officeDocument/2006/math">
                    <m:r>
                      <a:rPr lang="en-GB" sz="2600" b="1" i="1" dirty="0" smtClean="0">
                        <a:latin typeface="Cambria Math"/>
                      </a:rPr>
                      <m:t>𝑮</m:t>
                    </m:r>
                  </m:oMath>
                </a14:m>
                <a:endParaRPr lang="en-GB" sz="2600" b="1" dirty="0" smtClean="0"/>
              </a:p>
              <a:p>
                <a:pPr marL="346075" algn="l" rtl="0">
                  <a:lnSpc>
                    <a:spcPct val="150000"/>
                  </a:lnSpc>
                </a:pPr>
                <a:r>
                  <a:rPr lang="en-GB" sz="2600" dirty="0" smtClean="0"/>
                  <a:t>The Theorem holds for any </a:t>
                </a:r>
                <a14:m>
                  <m:oMath xmlns:m="http://schemas.openxmlformats.org/officeDocument/2006/math">
                    <m:r>
                      <a:rPr lang="en-GB" sz="2600" i="1" dirty="0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GB" sz="2600" dirty="0" smtClean="0"/>
                  <a:t>-player strategic game </a:t>
                </a:r>
                <a14:m>
                  <m:oMath xmlns:m="http://schemas.openxmlformats.org/officeDocument/2006/math">
                    <m:r>
                      <a:rPr lang="en-GB" sz="2600" i="1" dirty="0" smtClean="0">
                        <a:latin typeface="Cambria Math"/>
                      </a:rPr>
                      <m:t>𝐺</m:t>
                    </m:r>
                  </m:oMath>
                </a14:m>
                <a:endParaRPr lang="en-GB" sz="2600" dirty="0"/>
              </a:p>
              <a:p>
                <a:pPr marL="631825" indent="-285750" algn="l" rtl="0">
                  <a:lnSpc>
                    <a:spcPct val="150000"/>
                  </a:lnSpc>
                  <a:buFont typeface="Arial" pitchFamily="34" charset="0"/>
                  <a:buChar char="•"/>
                </a:pPr>
                <a:r>
                  <a:rPr lang="en-GB" sz="2600" dirty="0" smtClean="0"/>
                  <a:t>special case: </a:t>
                </a:r>
                <a14:m>
                  <m:oMath xmlns:m="http://schemas.openxmlformats.org/officeDocument/2006/math">
                    <m:r>
                      <a:rPr lang="en-GB" sz="2600" i="1" dirty="0" smtClean="0">
                        <a:solidFill>
                          <a:srgbClr val="FF0000"/>
                        </a:solidFill>
                        <a:latin typeface="Cambria Math"/>
                      </a:rPr>
                      <m:t>2</m:t>
                    </m:r>
                  </m:oMath>
                </a14:m>
                <a:r>
                  <a:rPr lang="en-GB" sz="2600" dirty="0" smtClean="0">
                    <a:solidFill>
                      <a:srgbClr val="FF0000"/>
                    </a:solidFill>
                  </a:rPr>
                  <a:t>-player </a:t>
                </a:r>
                <a14:m>
                  <m:oMath xmlns:m="http://schemas.openxmlformats.org/officeDocument/2006/math">
                    <m:r>
                      <a:rPr lang="en-GB" sz="2600" i="1" dirty="0" smtClean="0">
                        <a:solidFill>
                          <a:srgbClr val="FF0000"/>
                        </a:solidFill>
                        <a:latin typeface="Cambria Math"/>
                      </a:rPr>
                      <m:t>0</m:t>
                    </m:r>
                  </m:oMath>
                </a14:m>
                <a:r>
                  <a:rPr lang="en-GB" sz="2600" dirty="0" smtClean="0">
                    <a:solidFill>
                      <a:srgbClr val="FF0000"/>
                    </a:solidFill>
                  </a:rPr>
                  <a:t>-sum games</a:t>
                </a:r>
                <a:endParaRPr lang="en-GB" sz="2600" dirty="0"/>
              </a:p>
            </p:txBody>
          </p:sp>
        </mc:Choice>
        <mc:Fallback>
          <p:sp>
            <p:nvSpPr>
              <p:cNvPr id="105" name="TextBox 10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441174"/>
                <a:ext cx="9144000" cy="3093154"/>
              </a:xfrm>
              <a:prstGeom prst="rect">
                <a:avLst/>
              </a:prstGeom>
              <a:blipFill rotWithShape="0">
                <a:blip r:embed="rId3"/>
                <a:stretch>
                  <a:fillRect b="-21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62000" y="1455600"/>
                <a:ext cx="8820000" cy="1292662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marL="441325" indent="-173038" algn="l" rtl="0"/>
                <a:r>
                  <a:rPr lang="en-GB" sz="2600" b="1" dirty="0" smtClean="0"/>
                  <a:t>Theorem:</a:t>
                </a:r>
                <a:r>
                  <a:rPr lang="en-GB" sz="2600" dirty="0"/>
                  <a:t> </a:t>
                </a:r>
                <a:r>
                  <a:rPr lang="en-GB" sz="2600" dirty="0" smtClean="0"/>
                  <a:t>if </a:t>
                </a:r>
                <a:r>
                  <a:rPr lang="en-GB" sz="2600" b="1" dirty="0"/>
                  <a:t>every</a:t>
                </a:r>
                <a:r>
                  <a:rPr lang="en-GB" sz="2600" dirty="0"/>
                  <a:t> Nash equilibrium of </a:t>
                </a:r>
                <a14:m>
                  <m:oMath xmlns:m="http://schemas.openxmlformats.org/officeDocument/2006/math">
                    <m:r>
                      <a:rPr lang="en-GB" sz="2600" i="1" dirty="0">
                        <a:latin typeface="Cambria Math"/>
                      </a:rPr>
                      <m:t>𝐺</m:t>
                    </m:r>
                  </m:oMath>
                </a14:m>
                <a:r>
                  <a:rPr lang="en-GB" sz="2600" dirty="0"/>
                  <a:t> achieves </a:t>
                </a:r>
                <a:r>
                  <a:rPr lang="en-GB" sz="2600" dirty="0" smtClean="0"/>
                  <a:t>the  </a:t>
                </a:r>
                <a:r>
                  <a:rPr lang="en-GB" sz="2600" b="1" dirty="0" err="1">
                    <a:solidFill>
                      <a:srgbClr val="C00000"/>
                    </a:solidFill>
                  </a:rPr>
                  <a:t>minmax</a:t>
                </a:r>
                <a:r>
                  <a:rPr lang="en-GB" sz="2600" b="1" dirty="0">
                    <a:solidFill>
                      <a:srgbClr val="C00000"/>
                    </a:solidFill>
                  </a:rPr>
                  <a:t> payoff </a:t>
                </a:r>
                <a:r>
                  <a:rPr lang="en-GB" sz="2600" dirty="0" smtClean="0"/>
                  <a:t>profile: </a:t>
                </a:r>
              </a:p>
              <a:p>
                <a:pPr marL="441325" indent="-173038" algn="ctr" rtl="0"/>
                <a:r>
                  <a:rPr lang="en-GB" sz="2600" b="1" dirty="0" smtClean="0"/>
                  <a:t>then every </a:t>
                </a:r>
                <a:r>
                  <a:rPr lang="en-GB" sz="2600" b="1" dirty="0"/>
                  <a:t>Nash </a:t>
                </a:r>
                <a:r>
                  <a:rPr lang="en-GB" sz="2600" b="1" dirty="0" smtClean="0"/>
                  <a:t>equilibrium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6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600" b="1" i="1">
                            <a:latin typeface="Cambria Math"/>
                          </a:rPr>
                          <m:t>𝑮</m:t>
                        </m:r>
                      </m:e>
                      <m:sup>
                        <m:r>
                          <a:rPr lang="en-GB" sz="2600" b="1" i="1">
                            <a:latin typeface="Cambria Math"/>
                          </a:rPr>
                          <m:t>𝒏</m:t>
                        </m:r>
                      </m:sup>
                    </m:sSup>
                  </m:oMath>
                </a14:m>
                <a:r>
                  <a:rPr lang="en-GB" sz="2600" b="1" dirty="0"/>
                  <a:t> </a:t>
                </a:r>
                <a:r>
                  <a:rPr lang="en-GB" sz="2600" b="1" dirty="0" smtClean="0"/>
                  <a:t>has entropy </a:t>
                </a:r>
                <a14:m>
                  <m:oMath xmlns:m="http://schemas.openxmlformats.org/officeDocument/2006/math">
                    <m:r>
                      <a:rPr lang="el-GR" sz="2600" b="1" i="1" dirty="0" smtClean="0">
                        <a:latin typeface="Cambria Math"/>
                        <a:ea typeface="Cambria Math"/>
                      </a:rPr>
                      <m:t>𝜴</m:t>
                    </m:r>
                    <m:r>
                      <a:rPr lang="en-GB" sz="2600" b="1" i="1" dirty="0" smtClean="0">
                        <a:latin typeface="Cambria Math"/>
                        <a:ea typeface="Cambria Math"/>
                      </a:rPr>
                      <m:t>(</m:t>
                    </m:r>
                    <m:r>
                      <a:rPr lang="en-GB" sz="2600" b="1" i="1" dirty="0">
                        <a:latin typeface="Cambria Math"/>
                      </a:rPr>
                      <m:t>𝒏</m:t>
                    </m:r>
                    <m:r>
                      <a:rPr lang="en-GB" sz="2600" b="1" i="1" dirty="0" smtClean="0">
                        <a:latin typeface="Cambria Math"/>
                      </a:rPr>
                      <m:t>)</m:t>
                    </m:r>
                  </m:oMath>
                </a14:m>
                <a:r>
                  <a:rPr lang="en-GB" sz="2600" dirty="0"/>
                  <a:t>.</a:t>
                </a:r>
                <a:endParaRPr lang="en-GB" sz="2600" dirty="0" smtClean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000" y="1455600"/>
                <a:ext cx="8820000" cy="129266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84036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Non-0-Sum Game with Linear Entropy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0" y="4648200"/>
                <a:ext cx="9144000" cy="1905000"/>
              </a:xfrm>
            </p:spPr>
            <p:txBody>
              <a:bodyPr>
                <a:normAutofit fontScale="85000" lnSpcReduction="10000"/>
              </a:bodyPr>
              <a:lstStyle/>
              <a:p>
                <a:pPr marL="719138" algn="l" defTabSz="496888" rtl="0">
                  <a:lnSpc>
                    <a:spcPct val="150000"/>
                  </a:lnSpc>
                </a:pPr>
                <a:r>
                  <a:rPr lang="en-US" sz="2800" dirty="0" smtClean="0"/>
                  <a:t>3 mixed Nash equilibria:</a:t>
                </a:r>
              </a:p>
              <a:p>
                <a:pPr marL="833438" lvl="1" indent="0" algn="l" defTabSz="496888" rtl="0">
                  <a:lnSpc>
                    <a:spcPct val="150000"/>
                  </a:lnSpc>
                  <a:buNone/>
                </a:pP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/>
                      </a:rPr>
                      <m:t>(</m:t>
                    </m:r>
                    <m:f>
                      <m:fPr>
                        <m:ctrlPr>
                          <a:rPr lang="en-GB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GB" sz="2400" b="0" i="1" smtClean="0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GB" sz="2400" b="1" i="1" smtClean="0">
                        <a:latin typeface="Cambria Math"/>
                      </a:rPr>
                      <m:t>𝒉</m:t>
                    </m:r>
                    <m:r>
                      <a:rPr lang="en-GB" sz="2400" b="0" i="1" smtClean="0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GB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GB" sz="2400" b="0" i="1" smtClean="0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GB" sz="2400" b="1" i="1" smtClean="0">
                        <a:latin typeface="Cambria Math"/>
                      </a:rPr>
                      <m:t>𝒕</m:t>
                    </m:r>
                    <m:r>
                      <a:rPr lang="en-GB" sz="2400" b="0" i="1" smtClean="0">
                        <a:latin typeface="Cambria Math"/>
                      </a:rPr>
                      <m:t>,</m:t>
                    </m:r>
                    <m:f>
                      <m:fPr>
                        <m:ctrlPr>
                          <a:rPr lang="en-GB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GB" sz="2400" b="0" i="1" smtClean="0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GB" sz="2400" b="1" i="1" smtClean="0">
                        <a:latin typeface="Cambria Math"/>
                      </a:rPr>
                      <m:t>𝑯</m:t>
                    </m:r>
                    <m:r>
                      <a:rPr lang="en-GB" sz="2400" b="0" i="1" smtClean="0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GB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GB" sz="2400" b="0" i="1" smtClean="0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GB" sz="2400" b="1" i="1" smtClean="0">
                        <a:latin typeface="Cambria Math"/>
                      </a:rPr>
                      <m:t>𝑻</m:t>
                    </m:r>
                    <m:r>
                      <a:rPr lang="en-GB" sz="24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2400" dirty="0" smtClean="0"/>
                  <a:t>,</a:t>
                </a:r>
                <a:r>
                  <a:rPr lang="en-GB" sz="2400" dirty="0"/>
                  <a:t> </a:t>
                </a:r>
                <a14:m>
                  <m:oMath xmlns:m="http://schemas.openxmlformats.org/officeDocument/2006/math">
                    <m:r>
                      <a:rPr lang="en-GB" sz="2400" i="1">
                        <a:latin typeface="Cambria Math"/>
                      </a:rPr>
                      <m:t>(</m:t>
                    </m:r>
                    <m:f>
                      <m:f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GB" sz="2400" i="1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GB" sz="2400" b="1" i="1" smtClean="0">
                        <a:latin typeface="Cambria Math"/>
                      </a:rPr>
                      <m:t>𝒖</m:t>
                    </m:r>
                    <m:r>
                      <a:rPr lang="en-GB" sz="2400" i="1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GB" sz="2400" i="1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GB" sz="2400" b="1" i="1" smtClean="0">
                        <a:latin typeface="Cambria Math"/>
                      </a:rPr>
                      <m:t>𝒅</m:t>
                    </m:r>
                    <m:r>
                      <a:rPr lang="en-GB" sz="2400" i="1">
                        <a:latin typeface="Cambria Math"/>
                      </a:rPr>
                      <m:t>,</m:t>
                    </m:r>
                    <m:f>
                      <m:f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GB" sz="2400" i="1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GB" sz="2400" b="1" i="1">
                        <a:latin typeface="Cambria Math"/>
                      </a:rPr>
                      <m:t>𝑯</m:t>
                    </m:r>
                    <m:r>
                      <a:rPr lang="en-GB" sz="2400" i="1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GB" sz="2400" i="1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GB" sz="2400" b="1" i="1">
                        <a:latin typeface="Cambria Math"/>
                      </a:rPr>
                      <m:t>𝑻</m:t>
                    </m:r>
                    <m:r>
                      <a:rPr lang="en-GB" sz="2400" i="1">
                        <a:latin typeface="Cambria Math"/>
                      </a:rPr>
                      <m:t>)</m:t>
                    </m:r>
                  </m:oMath>
                </a14:m>
                <a:r>
                  <a:rPr lang="en-US" sz="2400" dirty="0" smtClean="0"/>
                  <a:t>, and </a:t>
                </a:r>
                <a14:m>
                  <m:oMath xmlns:m="http://schemas.openxmlformats.org/officeDocument/2006/math">
                    <m:r>
                      <a:rPr lang="en-GB" sz="2400" i="1">
                        <a:latin typeface="Cambria Math"/>
                      </a:rPr>
                      <m:t>(</m:t>
                    </m:r>
                    <m:f>
                      <m:f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GB" sz="2400" i="1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GB" sz="2400" b="1" i="1" smtClean="0">
                        <a:latin typeface="Cambria Math"/>
                      </a:rPr>
                      <m:t>𝒖</m:t>
                    </m:r>
                    <m:r>
                      <a:rPr lang="en-GB" sz="2400" i="1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GB" sz="2400" i="1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GB" sz="2400" b="1" i="1" smtClean="0">
                        <a:latin typeface="Cambria Math"/>
                      </a:rPr>
                      <m:t>𝒅</m:t>
                    </m:r>
                    <m:r>
                      <a:rPr lang="en-GB" sz="2400" i="1">
                        <a:latin typeface="Cambria Math"/>
                      </a:rPr>
                      <m:t>,</m:t>
                    </m:r>
                    <m:f>
                      <m:f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GB" sz="2400" i="1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GB" sz="2400" b="1" i="1">
                        <a:latin typeface="Cambria Math"/>
                      </a:rPr>
                      <m:t>𝑯</m:t>
                    </m:r>
                    <m:r>
                      <a:rPr lang="en-GB" sz="2400" i="1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GB" sz="2400" i="1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GB" sz="2400" b="1" i="1" smtClean="0">
                        <a:latin typeface="Cambria Math"/>
                      </a:rPr>
                      <m:t>𝑹</m:t>
                    </m:r>
                    <m:r>
                      <a:rPr lang="en-GB" sz="2400" i="1">
                        <a:latin typeface="Cambria Math"/>
                      </a:rPr>
                      <m:t>)</m:t>
                    </m:r>
                  </m:oMath>
                </a14:m>
                <a:endParaRPr lang="en-US" sz="2400" dirty="0" smtClean="0"/>
              </a:p>
              <a:p>
                <a:pPr marL="719138" algn="l" defTabSz="496888" rtl="0">
                  <a:lnSpc>
                    <a:spcPct val="150000"/>
                  </a:lnSpc>
                </a:pPr>
                <a:r>
                  <a:rPr lang="en-US" sz="2800" dirty="0" smtClean="0">
                    <a:solidFill>
                      <a:schemeClr val="tx1"/>
                    </a:solidFill>
                  </a:rPr>
                  <a:t> All achieve the </a:t>
                </a:r>
                <a:r>
                  <a:rPr lang="en-US" sz="2800" b="1" dirty="0" err="1" smtClean="0">
                    <a:solidFill>
                      <a:srgbClr val="FFC000"/>
                    </a:solidFill>
                  </a:rPr>
                  <a:t>minmax</a:t>
                </a:r>
                <a:r>
                  <a:rPr lang="en-US" sz="2800" b="1" dirty="0" smtClean="0">
                    <a:solidFill>
                      <a:srgbClr val="FFC000"/>
                    </a:solidFill>
                  </a:rPr>
                  <a:t> payoff</a:t>
                </a:r>
                <a:r>
                  <a:rPr lang="en-US" sz="2800" dirty="0" smtClean="0">
                    <a:solidFill>
                      <a:schemeClr val="tx1"/>
                    </a:solidFill>
                  </a:rPr>
                  <a:t> profile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chemeClr val="tx1"/>
                        </a:solidFill>
                        <a:latin typeface="Cambria Math"/>
                      </a:rPr>
                      <m:t>(</m:t>
                    </m:r>
                    <m:r>
                      <a:rPr lang="en-US" sz="2800" i="1" dirty="0" smtClean="0">
                        <a:solidFill>
                          <a:schemeClr val="tx1"/>
                        </a:solidFill>
                        <a:latin typeface="Cambria Math"/>
                      </a:rPr>
                      <m:t>0</m:t>
                    </m:r>
                    <m:r>
                      <a:rPr lang="en-US" sz="2800" i="1" dirty="0" smtClean="0">
                        <a:solidFill>
                          <a:schemeClr val="tx1"/>
                        </a:solidFill>
                        <a:latin typeface="Cambria Math"/>
                      </a:rPr>
                      <m:t>,</m:t>
                    </m:r>
                    <m:r>
                      <a:rPr lang="en-US" sz="2800" i="1" dirty="0" smtClean="0">
                        <a:solidFill>
                          <a:schemeClr val="tx1"/>
                        </a:solidFill>
                        <a:latin typeface="Cambria Math"/>
                      </a:rPr>
                      <m:t>0</m:t>
                    </m:r>
                    <m:r>
                      <a:rPr lang="en-US" sz="2800" i="1" dirty="0" smtClean="0">
                        <a:solidFill>
                          <a:schemeClr val="tx1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en-US" sz="2800" dirty="0" smtClean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4648200"/>
                <a:ext cx="9144000" cy="1905000"/>
              </a:xfrm>
              <a:blipFill rotWithShape="0">
                <a:blip r:embed="rId3"/>
                <a:stretch>
                  <a:fillRect b="-32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072E2-A1DF-487D-BE50-17017DCD43B1}" type="slidenum">
              <a:rPr lang="en-US" smtClean="0"/>
              <a:t>14</a:t>
            </a:fld>
            <a:endParaRPr lang="en-US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6966073"/>
              </p:ext>
            </p:extLst>
          </p:nvPr>
        </p:nvGraphicFramePr>
        <p:xfrm>
          <a:off x="895350" y="884614"/>
          <a:ext cx="7353301" cy="36513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74077"/>
                <a:gridCol w="1569806"/>
                <a:gridCol w="1569806"/>
                <a:gridCol w="1569806"/>
                <a:gridCol w="1569806"/>
              </a:tblGrid>
              <a:tr h="504000"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>
                          <a:solidFill>
                            <a:schemeClr val="tx1"/>
                          </a:solidFill>
                        </a:rPr>
                        <a:t>Left</a:t>
                      </a:r>
                      <a:endParaRPr lang="en-GB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>
                          <a:solidFill>
                            <a:schemeClr val="tx1"/>
                          </a:solidFill>
                        </a:rPr>
                        <a:t>Heads</a:t>
                      </a:r>
                      <a:endParaRPr lang="en-GB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dirty="0" smtClean="0">
                          <a:solidFill>
                            <a:schemeClr val="tx1"/>
                          </a:solidFill>
                        </a:rPr>
                        <a:t>Tails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>
                          <a:solidFill>
                            <a:schemeClr val="tx1"/>
                          </a:solidFill>
                        </a:rPr>
                        <a:t>Right</a:t>
                      </a:r>
                      <a:endParaRPr lang="en-GB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39481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 smtClean="0"/>
                        <a:t>up</a:t>
                      </a:r>
                      <a:endParaRPr lang="en-GB" sz="2400" b="1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0, -1</a:t>
                      </a:r>
                      <a:endParaRPr lang="en-GB" sz="2400" dirty="0"/>
                    </a:p>
                  </a:txBody>
                  <a:tcPr anchor="ctr">
                    <a:lnL w="12700" cmpd="sng">
                      <a:noFill/>
                    </a:lnL>
                    <a:lnT w="38100" cmpd="sng">
                      <a:noFill/>
                    </a:lnT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0, -1</a:t>
                      </a:r>
                      <a:endParaRPr lang="en-GB" sz="2400" dirty="0"/>
                    </a:p>
                  </a:txBody>
                  <a:tcPr anchor="ctr">
                    <a:lnT w="38100" cmpd="sng">
                      <a:noFill/>
                    </a:lnT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0, -1</a:t>
                      </a:r>
                      <a:endParaRPr lang="en-GB" sz="2400" dirty="0"/>
                    </a:p>
                  </a:txBody>
                  <a:tcPr anchor="ctr">
                    <a:lnT w="38100" cmpd="sng">
                      <a:noFill/>
                    </a:lnT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0, 0</a:t>
                      </a:r>
                      <a:endParaRPr lang="en-GB" sz="2400" dirty="0"/>
                    </a:p>
                  </a:txBody>
                  <a:tcPr anchor="ctr">
                    <a:lnT w="38100" cmpd="sng">
                      <a:noFill/>
                    </a:lnT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73445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1" dirty="0" smtClean="0"/>
                        <a:t>heads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0, -1</a:t>
                      </a:r>
                      <a:endParaRPr lang="en-GB" sz="2400" dirty="0"/>
                    </a:p>
                  </a:txBody>
                  <a:tcPr anchor="ctr">
                    <a:lnL w="12700" cmpd="sng">
                      <a:noFill/>
                    </a:lnL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1, -1</a:t>
                      </a:r>
                      <a:endParaRPr lang="en-GB" sz="2400" dirty="0"/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-1, 1</a:t>
                      </a:r>
                      <a:endParaRPr lang="en-GB" sz="2400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GB" sz="2400" dirty="0" smtClean="0"/>
                        <a:t>-1, 0</a:t>
                      </a:r>
                      <a:endParaRPr lang="en-GB" sz="2400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734454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 smtClean="0"/>
                        <a:t>tails</a:t>
                      </a:r>
                      <a:endParaRPr lang="en-GB" sz="2400" b="1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0, -1</a:t>
                      </a:r>
                      <a:endParaRPr lang="en-GB" sz="2400" dirty="0"/>
                    </a:p>
                  </a:txBody>
                  <a:tcPr anchor="ctr">
                    <a:lnL w="12700" cmpd="sng">
                      <a:noFill/>
                    </a:lnL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-1, 1</a:t>
                      </a:r>
                      <a:endParaRPr lang="en-GB" sz="2400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1, -1</a:t>
                      </a:r>
                      <a:endParaRPr lang="en-GB" sz="2400" dirty="0"/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-1, 0</a:t>
                      </a:r>
                      <a:endParaRPr lang="en-GB" sz="2400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838997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 smtClean="0"/>
                        <a:t>down</a:t>
                      </a:r>
                      <a:endParaRPr lang="en-GB" sz="2400" b="1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0, 0</a:t>
                      </a:r>
                      <a:endParaRPr lang="en-GB" sz="2400" dirty="0"/>
                    </a:p>
                  </a:txBody>
                  <a:tcPr anchor="ctr">
                    <a:lnL w="12700" cmpd="sng">
                      <a:noFill/>
                    </a:lnL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-1, 1</a:t>
                      </a:r>
                      <a:endParaRPr lang="en-GB" sz="2400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-1, 1</a:t>
                      </a:r>
                      <a:endParaRPr lang="en-GB" sz="2400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1, 0</a:t>
                      </a:r>
                      <a:endParaRPr lang="en-GB" sz="2400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3563888" y="2204864"/>
            <a:ext cx="3096344" cy="144016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ular Callout 6"/>
          <p:cNvSpPr/>
          <p:nvPr/>
        </p:nvSpPr>
        <p:spPr>
          <a:xfrm>
            <a:off x="35496" y="1451550"/>
            <a:ext cx="1152128" cy="576064"/>
          </a:xfrm>
          <a:prstGeom prst="wedgeRoundRectCallout">
            <a:avLst>
              <a:gd name="adj1" fmla="val 73348"/>
              <a:gd name="adj2" fmla="val -993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Row can force 0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8" name="Rounded Rectangular Callout 7"/>
          <p:cNvSpPr/>
          <p:nvPr/>
        </p:nvSpPr>
        <p:spPr>
          <a:xfrm rot="5400000">
            <a:off x="8053004" y="1941002"/>
            <a:ext cx="1403648" cy="576064"/>
          </a:xfrm>
          <a:prstGeom prst="wedgeRoundRectCallout">
            <a:avLst>
              <a:gd name="adj1" fmla="val -70714"/>
              <a:gd name="adj2" fmla="val 159553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Column can force 0</a:t>
            </a:r>
            <a:endParaRPr 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005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animBg="1"/>
      <p:bldP spid="6" grpId="1" animBg="1"/>
      <p:bldP spid="7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043608" y="3933056"/>
            <a:ext cx="5976664" cy="57606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0829028" y="6242101"/>
            <a:ext cx="99216" cy="11054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pPr rtl="0"/>
            <a:r>
              <a:rPr lang="en-US" dirty="0" smtClean="0">
                <a:solidFill>
                  <a:srgbClr val="0070C0"/>
                </a:solidFill>
              </a:rPr>
              <a:t>Talk Plan</a:t>
            </a:r>
            <a:endParaRPr lang="en-US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5675" y="1052736"/>
                <a:ext cx="9144000" cy="5652204"/>
              </a:xfrm>
            </p:spPr>
            <p:txBody>
              <a:bodyPr>
                <a:normAutofit fontScale="92500" lnSpcReduction="20000"/>
              </a:bodyPr>
              <a:lstStyle/>
              <a:p>
                <a:pPr marL="382588" indent="0" algn="l" rtl="0">
                  <a:lnSpc>
                    <a:spcPct val="150000"/>
                  </a:lnSpc>
                  <a:buNone/>
                </a:pPr>
                <a:r>
                  <a:rPr lang="en-US" sz="2800" dirty="0" smtClean="0"/>
                  <a:t>How much randomness does a Nash Equilibrium </a:t>
                </a:r>
                <a:r>
                  <a:rPr lang="en-US" sz="2800" dirty="0" smtClean="0"/>
                  <a:t>require</a:t>
                </a:r>
              </a:p>
              <a:p>
                <a:pPr marL="839788" indent="-457200" algn="l" rtl="0">
                  <a:lnSpc>
                    <a:spcPct val="150000"/>
                  </a:lnSpc>
                </a:pPr>
                <a:r>
                  <a:rPr lang="en-US" sz="2800" dirty="0" smtClean="0"/>
                  <a:t>Games, equilibria, entropy</a:t>
                </a:r>
                <a:endParaRPr lang="en-US" sz="2800" dirty="0" smtClean="0"/>
              </a:p>
              <a:p>
                <a:pPr marL="725488" algn="l" rtl="0">
                  <a:lnSpc>
                    <a:spcPct val="150000"/>
                  </a:lnSpc>
                </a:pPr>
                <a:endParaRPr lang="en-US" sz="2800" dirty="0" smtClean="0"/>
              </a:p>
              <a:p>
                <a:pPr marL="725488" algn="l" rtl="0">
                  <a:lnSpc>
                    <a:spcPct val="150000"/>
                  </a:lnSpc>
                </a:pPr>
                <a:r>
                  <a:rPr lang="en-US" sz="2800" dirty="0" smtClean="0"/>
                  <a:t>Unbounded </a:t>
                </a:r>
                <a:r>
                  <a:rPr lang="en-US" sz="2800" dirty="0" smtClean="0"/>
                  <a:t>players</a:t>
                </a:r>
              </a:p>
              <a:p>
                <a:pPr marL="992188" lvl="1" algn="l" rtl="0">
                  <a:lnSpc>
                    <a:spcPct val="150000"/>
                  </a:lnSpc>
                </a:pPr>
                <a:r>
                  <a:rPr lang="en-US" sz="2400" dirty="0"/>
                  <a:t>R</a:t>
                </a:r>
                <a:r>
                  <a:rPr lang="en-US" sz="2400" dirty="0" smtClean="0"/>
                  <a:t>epeated </a:t>
                </a:r>
                <a:r>
                  <a:rPr lang="en-US" sz="2400" dirty="0" smtClean="0"/>
                  <a:t>games </a:t>
                </a:r>
                <a:r>
                  <a:rPr lang="en-US" sz="2400" dirty="0" smtClean="0">
                    <a:solidFill>
                      <a:srgbClr val="FF0000"/>
                    </a:solidFill>
                  </a:rPr>
                  <a:t>necessitating linear entropy in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𝑛</m:t>
                    </m:r>
                  </m:oMath>
                </a14:m>
                <a:endParaRPr lang="en-US" sz="2400" dirty="0" smtClean="0">
                  <a:solidFill>
                    <a:srgbClr val="FF0000"/>
                  </a:solidFill>
                </a:endParaRPr>
              </a:p>
              <a:p>
                <a:pPr marL="992188" lvl="1" algn="l" rtl="0">
                  <a:lnSpc>
                    <a:spcPct val="150000"/>
                  </a:lnSpc>
                </a:pPr>
                <a:r>
                  <a:rPr lang="en-US" sz="2400" b="1" dirty="0"/>
                  <a:t>R</a:t>
                </a:r>
                <a:r>
                  <a:rPr lang="en-US" sz="2400" b="1" dirty="0" smtClean="0"/>
                  <a:t>epeated </a:t>
                </a:r>
                <a:r>
                  <a:rPr lang="en-US" sz="2400" b="1" dirty="0" smtClean="0"/>
                  <a:t>games </a:t>
                </a:r>
                <a:r>
                  <a:rPr lang="en-US" sz="2400" b="1" dirty="0" smtClean="0">
                    <a:solidFill>
                      <a:srgbClr val="00B050"/>
                    </a:solidFill>
                  </a:rPr>
                  <a:t>admitting constant entropy</a:t>
                </a:r>
                <a:r>
                  <a:rPr lang="en-US" sz="2400" dirty="0" smtClean="0">
                    <a:solidFill>
                      <a:srgbClr val="00B050"/>
                    </a:solidFill>
                  </a:rPr>
                  <a:t/>
                </a:r>
                <a:br>
                  <a:rPr lang="en-US" sz="2400" dirty="0" smtClean="0">
                    <a:solidFill>
                      <a:srgbClr val="00B050"/>
                    </a:solidFill>
                  </a:rPr>
                </a:br>
                <a:endParaRPr lang="en-US" sz="2400" dirty="0" smtClean="0">
                  <a:solidFill>
                    <a:srgbClr val="00B050"/>
                  </a:solidFill>
                </a:endParaRPr>
              </a:p>
              <a:p>
                <a:pPr marL="725488" algn="l" rtl="0">
                  <a:lnSpc>
                    <a:spcPct val="150000"/>
                  </a:lnSpc>
                </a:pPr>
                <a:r>
                  <a:rPr lang="en-US" sz="2800" dirty="0" smtClean="0"/>
                  <a:t>Computationally bounded players</a:t>
                </a:r>
              </a:p>
              <a:p>
                <a:pPr marL="992188" lvl="1" algn="l" rtl="0">
                  <a:lnSpc>
                    <a:spcPct val="150000"/>
                  </a:lnSpc>
                </a:pPr>
                <a:r>
                  <a:rPr lang="en-US" sz="2400" dirty="0"/>
                  <a:t>R</a:t>
                </a:r>
                <a:r>
                  <a:rPr lang="en-US" sz="2400" dirty="0" smtClean="0"/>
                  <a:t>epeated </a:t>
                </a:r>
                <a:r>
                  <a:rPr lang="en-US" sz="2400" dirty="0" smtClean="0"/>
                  <a:t>2-player 0-sum games:</a:t>
                </a:r>
                <a:br>
                  <a:rPr lang="en-US" sz="2400" dirty="0" smtClean="0"/>
                </a:br>
                <a:r>
                  <a:rPr lang="en-US" sz="2400" dirty="0" smtClean="0"/>
                  <a:t>one-way functions exist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/>
                        <a:ea typeface="Cambria Math"/>
                      </a:rPr>
                      <m:t>⟺</m:t>
                    </m:r>
                  </m:oMath>
                </a14:m>
                <a:r>
                  <a:rPr lang="en-US" sz="2400" dirty="0" smtClean="0"/>
                  <a:t> sub-linear randomness suffices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675" y="1052736"/>
                <a:ext cx="9144000" cy="5652204"/>
              </a:xfr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072E2-A1DF-487D-BE50-17017DCD43B1}" type="slidenum">
              <a:rPr lang="en-US" smtClean="0"/>
              <a:t>15</a:t>
            </a:fld>
            <a:endParaRPr lang="en-US" dirty="0"/>
          </a:p>
        </p:txBody>
      </p:sp>
      <p:pic>
        <p:nvPicPr>
          <p:cNvPr id="2050" name="Picture 2" descr="Image result for check sig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830438"/>
            <a:ext cx="486736" cy="451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Image result for check sig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1648" y="3356992"/>
            <a:ext cx="486736" cy="451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9856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541517"/>
            <a:ext cx="7772400" cy="1362075"/>
          </a:xfrm>
        </p:spPr>
        <p:txBody>
          <a:bodyPr/>
          <a:lstStyle/>
          <a:p>
            <a:pPr algn="l" rtl="0"/>
            <a:r>
              <a:rPr lang="en-GB" dirty="0" smtClean="0">
                <a:solidFill>
                  <a:srgbClr val="00B0F0"/>
                </a:solidFill>
              </a:rPr>
              <a:t>Games with Constant entropy</a:t>
            </a:r>
            <a:endParaRPr lang="en-GB" dirty="0">
              <a:solidFill>
                <a:srgbClr val="00B0F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072E2-A1DF-487D-BE50-17017DCD43B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2404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80512" cy="1143000"/>
          </a:xfrm>
        </p:spPr>
        <p:txBody>
          <a:bodyPr>
            <a:noAutofit/>
          </a:bodyPr>
          <a:lstStyle/>
          <a:p>
            <a:r>
              <a:rPr lang="en-US" sz="4000" dirty="0">
                <a:solidFill>
                  <a:srgbClr val="0070C0"/>
                </a:solidFill>
              </a:rPr>
              <a:t>Repeated </a:t>
            </a:r>
            <a:r>
              <a:rPr lang="en-US" sz="4000" dirty="0" smtClean="0">
                <a:solidFill>
                  <a:srgbClr val="0070C0"/>
                </a:solidFill>
              </a:rPr>
              <a:t>Game </a:t>
            </a:r>
            <a:r>
              <a:rPr lang="en-US" sz="4000" dirty="0">
                <a:solidFill>
                  <a:srgbClr val="0070C0"/>
                </a:solidFill>
              </a:rPr>
              <a:t>with Constant Entropy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0" y="5450160"/>
                <a:ext cx="9144000" cy="1219200"/>
              </a:xfrm>
            </p:spPr>
            <p:txBody>
              <a:bodyPr>
                <a:normAutofit fontScale="92500" lnSpcReduction="20000"/>
              </a:bodyPr>
              <a:lstStyle/>
              <a:p>
                <a:pPr marL="1522413" algn="l" defTabSz="515938" rtl="0">
                  <a:lnSpc>
                    <a:spcPct val="150000"/>
                  </a:lnSpc>
                </a:pPr>
                <a:r>
                  <a:rPr lang="en-US" sz="2800" dirty="0" smtClean="0"/>
                  <a:t> </a:t>
                </a:r>
                <a:r>
                  <a:rPr lang="en-US" sz="2800" dirty="0" smtClean="0">
                    <a:solidFill>
                      <a:srgbClr val="00B050"/>
                    </a:solidFill>
                  </a:rPr>
                  <a:t>1 bit</a:t>
                </a:r>
                <a:r>
                  <a:rPr lang="en-US" sz="2800" dirty="0" smtClean="0"/>
                  <a:t> of randomness for the </a:t>
                </a:r>
                <a:r>
                  <a:rPr lang="en-US" sz="2800" dirty="0" smtClean="0">
                    <a:solidFill>
                      <a:srgbClr val="00B050"/>
                    </a:solidFill>
                  </a:rPr>
                  <a:t>single-shot</a:t>
                </a:r>
                <a:r>
                  <a:rPr lang="en-US" sz="2800" dirty="0" smtClean="0"/>
                  <a:t> game</a:t>
                </a:r>
              </a:p>
              <a:p>
                <a:pPr marL="1522413" algn="l" defTabSz="515938" rtl="0">
                  <a:lnSpc>
                    <a:spcPct val="150000"/>
                  </a:lnSpc>
                </a:pPr>
                <a:r>
                  <a:rPr lang="en-US" sz="2800" dirty="0" smtClean="0"/>
                  <a:t> </a:t>
                </a:r>
                <a:r>
                  <a:rPr lang="en-US" sz="2800" dirty="0" smtClean="0">
                    <a:solidFill>
                      <a:srgbClr val="FF0000"/>
                    </a:solidFill>
                  </a:rPr>
                  <a:t>1 bit</a:t>
                </a:r>
                <a:r>
                  <a:rPr lang="en-US" sz="2800" dirty="0" smtClean="0"/>
                  <a:t> of randomness for the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𝑛</m:t>
                    </m:r>
                  </m:oMath>
                </a14:m>
                <a:r>
                  <a:rPr lang="en-US" sz="2800" dirty="0" smtClean="0">
                    <a:solidFill>
                      <a:srgbClr val="FF0000"/>
                    </a:solidFill>
                  </a:rPr>
                  <a:t>-stage</a:t>
                </a:r>
                <a:r>
                  <a:rPr lang="en-US" sz="2800" dirty="0" smtClean="0"/>
                  <a:t> game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5450160"/>
                <a:ext cx="9144000" cy="1219200"/>
              </a:xfrm>
              <a:blipFill rotWithShape="0">
                <a:blip r:embed="rId3"/>
                <a:stretch>
                  <a:fillRect b="-8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072E2-A1DF-487D-BE50-17017DCD43B1}" type="slidenum">
              <a:rPr lang="en-US" smtClean="0"/>
              <a:t>17</a:t>
            </a:fld>
            <a:endParaRPr lang="en-US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4281318"/>
              </p:ext>
            </p:extLst>
          </p:nvPr>
        </p:nvGraphicFramePr>
        <p:xfrm>
          <a:off x="895350" y="884614"/>
          <a:ext cx="7353301" cy="36513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74077"/>
                <a:gridCol w="1569806"/>
                <a:gridCol w="1569806"/>
                <a:gridCol w="1569806"/>
                <a:gridCol w="1569806"/>
              </a:tblGrid>
              <a:tr h="504000"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>
                          <a:solidFill>
                            <a:schemeClr val="tx1"/>
                          </a:solidFill>
                        </a:rPr>
                        <a:t>Coop.</a:t>
                      </a:r>
                      <a:endParaRPr lang="en-GB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>
                          <a:solidFill>
                            <a:schemeClr val="tx1"/>
                          </a:solidFill>
                        </a:rPr>
                        <a:t>Heads</a:t>
                      </a:r>
                      <a:endParaRPr lang="en-GB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dirty="0" smtClean="0">
                          <a:solidFill>
                            <a:schemeClr val="tx1"/>
                          </a:solidFill>
                        </a:rPr>
                        <a:t>Tails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>
                          <a:solidFill>
                            <a:schemeClr val="tx1"/>
                          </a:solidFill>
                        </a:rPr>
                        <a:t>Punish</a:t>
                      </a:r>
                      <a:endParaRPr lang="en-GB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39481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 smtClean="0"/>
                        <a:t>coop.</a:t>
                      </a:r>
                      <a:endParaRPr lang="en-GB" sz="2400" b="1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3, 3</a:t>
                      </a:r>
                      <a:endParaRPr lang="en-GB" sz="2400" dirty="0"/>
                    </a:p>
                  </a:txBody>
                  <a:tcPr anchor="ctr">
                    <a:lnL w="12700" cmpd="sng">
                      <a:noFill/>
                    </a:lnL>
                    <a:lnT w="38100" cmpd="sng">
                      <a:noFill/>
                    </a:lnT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GB" sz="2400" dirty="0" smtClean="0"/>
                        <a:t>-3, 6</a:t>
                      </a:r>
                      <a:endParaRPr lang="en-GB" sz="2400" dirty="0"/>
                    </a:p>
                  </a:txBody>
                  <a:tcPr anchor="ctr">
                    <a:lnT w="38100" cmpd="sng">
                      <a:noFill/>
                    </a:lnT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-3, 6</a:t>
                      </a:r>
                      <a:endParaRPr lang="en-GB" sz="2400" dirty="0"/>
                    </a:p>
                  </a:txBody>
                  <a:tcPr anchor="ctr">
                    <a:lnT w="38100" cmpd="sng">
                      <a:noFill/>
                    </a:lnT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-3, -3</a:t>
                      </a:r>
                      <a:endParaRPr lang="en-GB" sz="2400" dirty="0"/>
                    </a:p>
                  </a:txBody>
                  <a:tcPr anchor="ctr">
                    <a:lnT w="38100" cmpd="sng">
                      <a:noFill/>
                    </a:lnT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73445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1" dirty="0" smtClean="0"/>
                        <a:t>heads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6, -3</a:t>
                      </a:r>
                      <a:endParaRPr lang="en-GB" sz="2400" dirty="0"/>
                    </a:p>
                  </a:txBody>
                  <a:tcPr anchor="ctr">
                    <a:lnL w="12700" cmpd="sng">
                      <a:noFill/>
                    </a:lnL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1, -1</a:t>
                      </a:r>
                      <a:endParaRPr lang="en-GB" sz="2400" dirty="0"/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-1, 1</a:t>
                      </a:r>
                      <a:endParaRPr lang="en-GB" sz="2400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-3, -3</a:t>
                      </a:r>
                      <a:endParaRPr lang="en-GB" sz="2400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734454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 smtClean="0"/>
                        <a:t>tails</a:t>
                      </a:r>
                      <a:endParaRPr lang="en-GB" sz="2400" b="1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6, -3</a:t>
                      </a:r>
                      <a:endParaRPr lang="en-GB" sz="2400" dirty="0"/>
                    </a:p>
                  </a:txBody>
                  <a:tcPr anchor="ctr">
                    <a:lnL w="12700" cmpd="sng">
                      <a:noFill/>
                    </a:lnL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-1, 1</a:t>
                      </a:r>
                      <a:endParaRPr lang="en-GB" sz="2400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1, -1</a:t>
                      </a:r>
                      <a:endParaRPr lang="en-GB" sz="2400" dirty="0"/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-3, -3</a:t>
                      </a:r>
                      <a:endParaRPr lang="en-GB" sz="2400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838997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 smtClean="0"/>
                        <a:t>punish</a:t>
                      </a:r>
                      <a:endParaRPr lang="en-GB" sz="2400" b="1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-3, -3</a:t>
                      </a:r>
                      <a:endParaRPr lang="en-GB" sz="2400" dirty="0"/>
                    </a:p>
                  </a:txBody>
                  <a:tcPr anchor="ctr">
                    <a:lnL w="12700" cmpd="sng">
                      <a:noFill/>
                    </a:lnL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-3, -3</a:t>
                      </a:r>
                      <a:endParaRPr lang="en-GB" sz="2400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-3, -3</a:t>
                      </a:r>
                      <a:endParaRPr lang="en-GB" sz="2400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-4, -4</a:t>
                      </a:r>
                      <a:endParaRPr lang="en-GB" sz="2400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3563888" y="2204864"/>
            <a:ext cx="3096344" cy="144016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755576" y="4797152"/>
                <a:ext cx="8208912" cy="15511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76238" algn="l" defTabSz="496888" rtl="0">
                  <a:lnSpc>
                    <a:spcPct val="150000"/>
                  </a:lnSpc>
                  <a:spcBef>
                    <a:spcPct val="20000"/>
                  </a:spcBef>
                </a:pPr>
                <a:r>
                  <a:rPr lang="en-US" sz="2400" b="1" dirty="0" smtClean="0">
                    <a:solidFill>
                      <a:srgbClr val="FFC000"/>
                    </a:solidFill>
                  </a:rPr>
                  <a:t>Minmax </a:t>
                </a:r>
                <a:r>
                  <a:rPr lang="en-US" sz="2400" b="1" dirty="0">
                    <a:solidFill>
                      <a:srgbClr val="FFC000"/>
                    </a:solidFill>
                  </a:rPr>
                  <a:t>payoff</a:t>
                </a:r>
                <a:r>
                  <a:rPr lang="en-US" sz="2400" dirty="0">
                    <a:solidFill>
                      <a:prstClr val="black"/>
                    </a:solidFill>
                  </a:rPr>
                  <a:t> profile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sz="2400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,−</m:t>
                        </m:r>
                        <m:r>
                          <a:rPr lang="en-US" sz="2400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  <m:r>
                      <m:rPr>
                        <m:nor/>
                      </m:rPr>
                      <a:rPr lang="en-US" sz="2400" dirty="0">
                        <a:solidFill>
                          <a:prstClr val="black"/>
                        </a:solidFill>
                      </a:rPr>
                      <m:t> </m:t>
                    </m:r>
                    <m:r>
                      <m:rPr>
                        <m:nor/>
                      </m:rPr>
                      <a:rPr lang="en-US" sz="2400" dirty="0" smtClean="0">
                        <a:solidFill>
                          <a:prstClr val="black"/>
                        </a:solidFill>
                      </a:rPr>
                      <m:t>by</m:t>
                    </m:r>
                    <m:r>
                      <m:rPr>
                        <m:nor/>
                      </m:rPr>
                      <a:rPr lang="en-US" sz="2400" dirty="0" smtClean="0">
                        <a:solidFill>
                          <a:prstClr val="black"/>
                        </a:solidFill>
                      </a:rPr>
                      <m:t> </m:t>
                    </m:r>
                    <m:r>
                      <m:rPr>
                        <m:nor/>
                      </m:rPr>
                      <a:rPr lang="en-US" sz="2400" dirty="0" smtClean="0">
                        <a:solidFill>
                          <a:prstClr val="black"/>
                        </a:solidFill>
                      </a:rPr>
                      <m:t>playing</m:t>
                    </m:r>
                    <m:r>
                      <m:rPr>
                        <m:nor/>
                      </m:rPr>
                      <a:rPr lang="en-US" sz="2400" dirty="0" smtClean="0">
                        <a:solidFill>
                          <a:prstClr val="black"/>
                        </a:solidFill>
                      </a:rPr>
                      <m:t> </m:t>
                    </m:r>
                    <m:r>
                      <a:rPr lang="en-US" sz="2400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𝐜𝐨𝐨𝐩</m:t>
                    </m:r>
                    <m:r>
                      <a:rPr lang="en-US" sz="2400" b="0" i="0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400" b="0" i="0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or</m:t>
                    </m:r>
                    <m:r>
                      <a:rPr lang="en-US" sz="2400" b="0" i="0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𝐂</m:t>
                    </m:r>
                    <m:r>
                      <a:rPr lang="en-US" sz="2400" dirty="0" err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𝐨𝐨𝐩</m:t>
                    </m:r>
                  </m:oMath>
                </a14:m>
                <a:endParaRPr lang="en-US" sz="2400" dirty="0">
                  <a:solidFill>
                    <a:prstClr val="black"/>
                  </a:solidFill>
                </a:endParaRPr>
              </a:p>
              <a:p>
                <a:pPr marL="376238" lvl="0" algn="l" defTabSz="496888" rtl="0">
                  <a:lnSpc>
                    <a:spcPct val="150000"/>
                  </a:lnSpc>
                  <a:spcBef>
                    <a:spcPct val="20000"/>
                  </a:spcBef>
                </a:pPr>
                <a:endParaRPr lang="en-US" sz="2400" dirty="0">
                  <a:solidFill>
                    <a:prstClr val="black"/>
                  </a:solidFill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6" y="4797152"/>
                <a:ext cx="8208912" cy="1551194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4668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animBg="1"/>
      <p:bldP spid="6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0070C0"/>
                </a:solidFill>
              </a:rPr>
              <a:t>Repeated </a:t>
            </a:r>
            <a:r>
              <a:rPr lang="en-US" sz="4000" dirty="0" smtClean="0">
                <a:solidFill>
                  <a:srgbClr val="0070C0"/>
                </a:solidFill>
              </a:rPr>
              <a:t>Game </a:t>
            </a:r>
            <a:r>
              <a:rPr lang="en-US" sz="4000" dirty="0">
                <a:solidFill>
                  <a:srgbClr val="0070C0"/>
                </a:solidFill>
              </a:rPr>
              <a:t>with Constant Entropy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0" y="4572000"/>
                <a:ext cx="9144000" cy="2133600"/>
              </a:xfrm>
            </p:spPr>
            <p:txBody>
              <a:bodyPr>
                <a:normAutofit fontScale="92500" lnSpcReduction="20000"/>
              </a:bodyPr>
              <a:lstStyle/>
              <a:p>
                <a:pPr marL="636588" algn="l" rtl="0">
                  <a:lnSpc>
                    <a:spcPct val="120000"/>
                  </a:lnSpc>
                </a:pPr>
                <a:r>
                  <a:rPr lang="en-US" sz="2800" dirty="0" smtClean="0"/>
                  <a:t>Equilibrium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800" b="0" i="1" smtClean="0">
                            <a:latin typeface="Cambria Math"/>
                          </a:rPr>
                          <m:t>𝐺</m:t>
                        </m:r>
                      </m:e>
                      <m:sup>
                        <m:r>
                          <a:rPr lang="en-GB" sz="2800" b="0" i="1" smtClean="0">
                            <a:latin typeface="Cambria Math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2800" dirty="0" smtClean="0"/>
                  <a:t>:</a:t>
                </a:r>
              </a:p>
              <a:p>
                <a:pPr marL="904875" lvl="1" algn="l" defTabSz="781050" rtl="0">
                  <a:lnSpc>
                    <a:spcPct val="120000"/>
                  </a:lnSpc>
                </a:pPr>
                <a:r>
                  <a:rPr lang="en-US" sz="2600" dirty="0"/>
                  <a:t>S</a:t>
                </a:r>
                <a:r>
                  <a:rPr lang="en-US" sz="2600" dirty="0" smtClean="0"/>
                  <a:t>tages </a:t>
                </a:r>
                <a14:m>
                  <m:oMath xmlns:m="http://schemas.openxmlformats.org/officeDocument/2006/math">
                    <m:r>
                      <a:rPr lang="en-US" sz="2600" i="1" dirty="0" smtClean="0">
                        <a:latin typeface="Cambria Math"/>
                      </a:rPr>
                      <m:t>1</m:t>
                    </m:r>
                    <m:r>
                      <a:rPr lang="en-US" sz="2600" i="1" dirty="0" smtClean="0">
                        <a:latin typeface="Cambria Math"/>
                      </a:rPr>
                      <m:t>,…,</m:t>
                    </m:r>
                    <m:r>
                      <a:rPr lang="en-US" sz="2600" i="1" dirty="0" smtClean="0">
                        <a:latin typeface="Cambria Math"/>
                      </a:rPr>
                      <m:t>𝑛</m:t>
                    </m:r>
                    <m:r>
                      <a:rPr lang="en-US" sz="2600" i="1" dirty="0" smtClean="0">
                        <a:latin typeface="Cambria Math"/>
                      </a:rPr>
                      <m:t>−</m:t>
                    </m:r>
                    <m:r>
                      <a:rPr lang="en-US" sz="2600" i="1" dirty="0" smtClean="0">
                        <a:latin typeface="Cambria Math"/>
                      </a:rPr>
                      <m:t>1</m:t>
                    </m:r>
                  </m:oMath>
                </a14:m>
                <a:r>
                  <a:rPr lang="en-US" sz="2600" dirty="0" smtClean="0"/>
                  <a:t>: </a:t>
                </a:r>
                <a14:m>
                  <m:oMath xmlns:m="http://schemas.openxmlformats.org/officeDocument/2006/math">
                    <m:r>
                      <a:rPr lang="en-US" sz="2600" i="1" dirty="0" smtClean="0">
                        <a:latin typeface="Cambria Math"/>
                      </a:rPr>
                      <m:t>(</m:t>
                    </m:r>
                    <m:r>
                      <a:rPr lang="en-US" sz="2600" b="1" i="0" dirty="0" err="1" smtClean="0">
                        <a:latin typeface="Cambria Math"/>
                      </a:rPr>
                      <m:t>𝐜𝐨𝐨𝐩</m:t>
                    </m:r>
                    <m:r>
                      <a:rPr lang="en-US" sz="2600" i="1" dirty="0" err="1" smtClean="0">
                        <a:latin typeface="Cambria Math"/>
                      </a:rPr>
                      <m:t>,</m:t>
                    </m:r>
                    <m:r>
                      <a:rPr lang="en-US" sz="2600" b="1" i="0" dirty="0" smtClean="0">
                        <a:latin typeface="Cambria Math" panose="02040503050406030204" pitchFamily="18" charset="0"/>
                      </a:rPr>
                      <m:t>𝐂</m:t>
                    </m:r>
                    <m:r>
                      <a:rPr lang="en-US" sz="2600" b="1" i="0" dirty="0" err="1" smtClean="0">
                        <a:latin typeface="Cambria Math"/>
                      </a:rPr>
                      <m:t>𝐨𝐨𝐩</m:t>
                    </m:r>
                    <m:r>
                      <a:rPr lang="en-US" sz="2600" i="1" dirty="0" smtClean="0">
                        <a:latin typeface="Cambria Math"/>
                      </a:rPr>
                      <m:t>)</m:t>
                    </m:r>
                  </m:oMath>
                </a14:m>
                <a:endParaRPr lang="en-US" sz="2600" dirty="0" smtClean="0"/>
              </a:p>
              <a:p>
                <a:pPr marL="904875" lvl="1" algn="l" defTabSz="781050" rtl="0">
                  <a:lnSpc>
                    <a:spcPct val="120000"/>
                  </a:lnSpc>
                </a:pPr>
                <a:r>
                  <a:rPr lang="en-US" sz="2600" dirty="0"/>
                  <a:t>S</a:t>
                </a:r>
                <a:r>
                  <a:rPr lang="en-US" sz="2600" dirty="0" smtClean="0"/>
                  <a:t>tage </a:t>
                </a:r>
                <a14:m>
                  <m:oMath xmlns:m="http://schemas.openxmlformats.org/officeDocument/2006/math">
                    <m:r>
                      <a:rPr lang="en-US" sz="2600" i="1" dirty="0" smtClean="0">
                        <a:latin typeface="Cambria Math"/>
                      </a:rPr>
                      <m:t>𝑛</m:t>
                    </m:r>
                  </m:oMath>
                </a14:m>
                <a:r>
                  <a:rPr lang="en-US" sz="2600" dirty="0" smtClean="0"/>
                  <a:t>: </a:t>
                </a:r>
                <a14:m>
                  <m:oMath xmlns:m="http://schemas.openxmlformats.org/officeDocument/2006/math">
                    <m:r>
                      <a:rPr lang="en-US" sz="2600" i="1" dirty="0" smtClean="0">
                        <a:latin typeface="Cambria Math"/>
                      </a:rPr>
                      <m:t>(</m:t>
                    </m:r>
                    <m:f>
                      <m:fPr>
                        <m:ctrlPr>
                          <a:rPr lang="en-US" sz="260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600" b="0" i="1" dirty="0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GB" sz="2600" b="0" i="1" dirty="0" smtClean="0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GB" sz="2600" b="1" i="0" dirty="0" smtClean="0">
                        <a:latin typeface="Cambria Math"/>
                      </a:rPr>
                      <m:t>𝐡𝐞𝐚𝐝𝐬</m:t>
                    </m:r>
                    <m:r>
                      <a:rPr lang="en-GB" sz="2600" b="0" i="1" dirty="0" smtClean="0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US" sz="26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600" i="1" dirty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GB" sz="2600" i="1" dirty="0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GB" sz="2600" b="1" i="0" dirty="0" smtClean="0">
                        <a:latin typeface="Cambria Math"/>
                      </a:rPr>
                      <m:t>𝐭𝐚𝐢𝐥𝐬</m:t>
                    </m:r>
                    <m:r>
                      <a:rPr lang="en-GB" sz="2600" b="0" i="1" dirty="0" smtClean="0">
                        <a:latin typeface="Cambria Math"/>
                      </a:rPr>
                      <m:t>,</m:t>
                    </m:r>
                    <m:f>
                      <m:fPr>
                        <m:ctrlPr>
                          <a:rPr lang="en-US" sz="26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600" i="1" dirty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GB" sz="2600" i="1" dirty="0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GB" sz="2600" b="1" i="0" dirty="0" smtClean="0">
                        <a:latin typeface="Cambria Math"/>
                      </a:rPr>
                      <m:t>𝐇𝐞𝐚𝐝𝐬</m:t>
                    </m:r>
                    <m:r>
                      <a:rPr lang="en-GB" sz="2600" b="0" i="1" dirty="0" smtClean="0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US" sz="26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600" i="1" dirty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GB" sz="2600" i="1" dirty="0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GB" sz="2600" b="1" i="0" dirty="0" smtClean="0">
                        <a:latin typeface="Cambria Math"/>
                      </a:rPr>
                      <m:t>𝐓𝐚𝐢𝐥𝐬</m:t>
                    </m:r>
                    <m:r>
                      <a:rPr lang="en-US" sz="2600" i="1" dirty="0" smtClean="0">
                        <a:latin typeface="Cambria Math"/>
                      </a:rPr>
                      <m:t>)</m:t>
                    </m:r>
                  </m:oMath>
                </a14:m>
                <a:endParaRPr lang="en-US" sz="2600" dirty="0" smtClean="0"/>
              </a:p>
              <a:p>
                <a:pPr marL="904875" lvl="1" algn="l" defTabSz="781050" rtl="0">
                  <a:lnSpc>
                    <a:spcPct val="120000"/>
                  </a:lnSpc>
                </a:pPr>
                <a:r>
                  <a:rPr lang="en-US" sz="2600" dirty="0"/>
                  <a:t>A</a:t>
                </a:r>
                <a:r>
                  <a:rPr lang="en-US" sz="2600" dirty="0" smtClean="0"/>
                  <a:t>fter </a:t>
                </a:r>
                <a:r>
                  <a:rPr lang="en-US" sz="2600" b="1" dirty="0" smtClean="0"/>
                  <a:t>any</a:t>
                </a:r>
                <a:r>
                  <a:rPr lang="en-US" sz="2600" dirty="0" smtClean="0"/>
                  <a:t> opponent </a:t>
                </a:r>
                <a:r>
                  <a:rPr lang="en-US" sz="2600" dirty="0" smtClean="0">
                    <a:solidFill>
                      <a:srgbClr val="C00000"/>
                    </a:solidFill>
                  </a:rPr>
                  <a:t>deviation</a:t>
                </a:r>
                <a:r>
                  <a:rPr lang="en-US" sz="2600" dirty="0" smtClean="0"/>
                  <a:t>: </a:t>
                </a:r>
                <a14:m>
                  <m:oMath xmlns:m="http://schemas.openxmlformats.org/officeDocument/2006/math">
                    <m:r>
                      <a:rPr lang="en-US" sz="2600" b="1" i="0" dirty="0" smtClean="0">
                        <a:latin typeface="Cambria Math"/>
                      </a:rPr>
                      <m:t>𝐩𝐮𝐧𝐢𝐬𝐡</m:t>
                    </m:r>
                  </m:oMath>
                </a14:m>
                <a:r>
                  <a:rPr lang="en-US" sz="2600" dirty="0" smtClean="0"/>
                  <a:t> (resp. </a:t>
                </a:r>
                <a14:m>
                  <m:oMath xmlns:m="http://schemas.openxmlformats.org/officeDocument/2006/math">
                    <m:r>
                      <a:rPr lang="en-US" sz="2600" b="1" i="0" dirty="0" smtClean="0">
                        <a:latin typeface="Cambria Math"/>
                      </a:rPr>
                      <m:t>𝐏𝐮𝐧𝐢𝐬𝐡</m:t>
                    </m:r>
                  </m:oMath>
                </a14:m>
                <a:r>
                  <a:rPr lang="en-US" sz="2600" dirty="0" smtClean="0"/>
                  <a:t>).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4572000"/>
                <a:ext cx="9144000" cy="2133600"/>
              </a:xfrm>
              <a:blipFill rotWithShape="0">
                <a:blip r:embed="rId3"/>
                <a:stretch>
                  <a:fillRect t="-2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072E2-A1DF-487D-BE50-17017DCD43B1}" type="slidenum">
              <a:rPr lang="en-US" smtClean="0"/>
              <a:t>18</a:t>
            </a:fld>
            <a:endParaRPr lang="en-US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895350" y="884614"/>
          <a:ext cx="7353301" cy="36513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74077"/>
                <a:gridCol w="1569806"/>
                <a:gridCol w="1569806"/>
                <a:gridCol w="1569806"/>
                <a:gridCol w="1569806"/>
              </a:tblGrid>
              <a:tr h="504000"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>
                          <a:solidFill>
                            <a:schemeClr val="tx1"/>
                          </a:solidFill>
                        </a:rPr>
                        <a:t>Coop.</a:t>
                      </a:r>
                      <a:endParaRPr lang="en-GB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>
                          <a:solidFill>
                            <a:schemeClr val="tx1"/>
                          </a:solidFill>
                        </a:rPr>
                        <a:t>Heads</a:t>
                      </a:r>
                      <a:endParaRPr lang="en-GB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dirty="0" smtClean="0">
                          <a:solidFill>
                            <a:schemeClr val="tx1"/>
                          </a:solidFill>
                        </a:rPr>
                        <a:t>Tails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>
                          <a:solidFill>
                            <a:schemeClr val="tx1"/>
                          </a:solidFill>
                        </a:rPr>
                        <a:t>Punish</a:t>
                      </a:r>
                      <a:endParaRPr lang="en-GB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39481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 smtClean="0"/>
                        <a:t>coop.</a:t>
                      </a:r>
                      <a:endParaRPr lang="en-GB" sz="2400" b="1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3, 3</a:t>
                      </a:r>
                      <a:endParaRPr lang="en-GB" sz="2400" dirty="0"/>
                    </a:p>
                  </a:txBody>
                  <a:tcPr anchor="ctr">
                    <a:lnL w="12700" cmpd="sng">
                      <a:noFill/>
                    </a:lnL>
                    <a:lnT w="38100" cmpd="sng">
                      <a:noFill/>
                    </a:lnT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-3, 6</a:t>
                      </a:r>
                      <a:endParaRPr lang="en-GB" sz="2400" dirty="0"/>
                    </a:p>
                  </a:txBody>
                  <a:tcPr anchor="ctr">
                    <a:lnT w="38100" cmpd="sng">
                      <a:noFill/>
                    </a:lnT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-3, 6</a:t>
                      </a:r>
                      <a:endParaRPr lang="en-GB" sz="2400" dirty="0"/>
                    </a:p>
                  </a:txBody>
                  <a:tcPr anchor="ctr">
                    <a:lnT w="38100" cmpd="sng">
                      <a:noFill/>
                    </a:lnT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-3, -3</a:t>
                      </a:r>
                      <a:endParaRPr lang="en-GB" sz="2400" dirty="0"/>
                    </a:p>
                  </a:txBody>
                  <a:tcPr anchor="ctr">
                    <a:lnT w="38100" cmpd="sng">
                      <a:noFill/>
                    </a:lnT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73445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1" dirty="0" smtClean="0"/>
                        <a:t>heads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6, -3</a:t>
                      </a:r>
                      <a:endParaRPr lang="en-GB" sz="2400" dirty="0"/>
                    </a:p>
                  </a:txBody>
                  <a:tcPr anchor="ctr">
                    <a:lnL w="12700" cmpd="sng">
                      <a:noFill/>
                    </a:lnL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1, -1</a:t>
                      </a:r>
                      <a:endParaRPr lang="en-GB" sz="2400" dirty="0"/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-1, 1</a:t>
                      </a:r>
                      <a:endParaRPr lang="en-GB" sz="2400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-3, -3</a:t>
                      </a:r>
                      <a:endParaRPr lang="en-GB" sz="2400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734454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 smtClean="0"/>
                        <a:t>tails</a:t>
                      </a:r>
                      <a:endParaRPr lang="en-GB" sz="2400" b="1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6, -3</a:t>
                      </a:r>
                      <a:endParaRPr lang="en-GB" sz="2400" dirty="0"/>
                    </a:p>
                  </a:txBody>
                  <a:tcPr anchor="ctr">
                    <a:lnL w="12700" cmpd="sng">
                      <a:noFill/>
                    </a:lnL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-1, 1</a:t>
                      </a:r>
                      <a:endParaRPr lang="en-GB" sz="2400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1, -1</a:t>
                      </a:r>
                      <a:endParaRPr lang="en-GB" sz="2400" dirty="0"/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-3, -3</a:t>
                      </a:r>
                      <a:endParaRPr lang="en-GB" sz="2400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838997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 smtClean="0"/>
                        <a:t>punish</a:t>
                      </a:r>
                      <a:endParaRPr lang="en-GB" sz="2400" b="1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-3, -3</a:t>
                      </a:r>
                      <a:endParaRPr lang="en-GB" sz="2400" dirty="0"/>
                    </a:p>
                  </a:txBody>
                  <a:tcPr anchor="ctr">
                    <a:lnL w="12700" cmpd="sng">
                      <a:noFill/>
                    </a:lnL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-3, -3</a:t>
                      </a:r>
                      <a:endParaRPr lang="en-GB" sz="2400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-3, -3</a:t>
                      </a:r>
                      <a:endParaRPr lang="en-GB" sz="2400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-4, -4</a:t>
                      </a:r>
                      <a:endParaRPr lang="en-GB" sz="2400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Oval Callout 5"/>
          <p:cNvSpPr/>
          <p:nvPr/>
        </p:nvSpPr>
        <p:spPr>
          <a:xfrm>
            <a:off x="7086600" y="4800600"/>
            <a:ext cx="1828800" cy="914400"/>
          </a:xfrm>
          <a:prstGeom prst="wedgeEllipseCallout">
            <a:avLst>
              <a:gd name="adj1" fmla="val -54361"/>
              <a:gd name="adj2" fmla="val 6491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/>
              <a:t>1 bit  of entropy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4211283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0070C0"/>
                </a:solidFill>
              </a:rPr>
              <a:t>Repeated Games with Constant Entropy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072E2-A1DF-487D-BE50-17017DCD43B1}" type="slidenum">
              <a:rPr lang="en-US" smtClean="0"/>
              <a:t>19</a:t>
            </a:fld>
            <a:endParaRPr lang="en-US"/>
          </a:p>
        </p:txBody>
      </p:sp>
      <p:sp>
        <p:nvSpPr>
          <p:cNvPr id="105" name="TextBox 104"/>
          <p:cNvSpPr txBox="1"/>
          <p:nvPr/>
        </p:nvSpPr>
        <p:spPr>
          <a:xfrm>
            <a:off x="0" y="3505200"/>
            <a:ext cx="9144000" cy="15806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38163" indent="-285750" algn="l" rtl="0">
              <a:lnSpc>
                <a:spcPct val="200000"/>
              </a:lnSpc>
              <a:buFont typeface="Arial" pitchFamily="34" charset="0"/>
              <a:buChar char="•"/>
            </a:pPr>
            <a:r>
              <a:rPr lang="en-GB" sz="2600" dirty="0"/>
              <a:t>R</a:t>
            </a:r>
            <a:r>
              <a:rPr lang="en-GB" sz="2600" dirty="0" smtClean="0"/>
              <a:t>elated to the finite horizon Folk Theorem</a:t>
            </a:r>
          </a:p>
          <a:p>
            <a:pPr marL="538163" indent="-285750" algn="l" rtl="0">
              <a:lnSpc>
                <a:spcPct val="200000"/>
              </a:lnSpc>
              <a:buFont typeface="Arial" pitchFamily="34" charset="0"/>
              <a:buChar char="•"/>
            </a:pPr>
            <a:r>
              <a:rPr lang="en-GB" sz="2600" dirty="0"/>
              <a:t>E</a:t>
            </a:r>
            <a:r>
              <a:rPr lang="en-GB" sz="2600" dirty="0" smtClean="0"/>
              <a:t>ffective entropy: the punishment might be randomized</a:t>
            </a:r>
            <a:endParaRPr lang="en-GB" sz="2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76200" y="1371599"/>
                <a:ext cx="8991600" cy="2092881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marL="441325" indent="-173038" algn="l" rtl="0"/>
                <a:r>
                  <a:rPr lang="en-GB" sz="2600" b="1" dirty="0" smtClean="0">
                    <a:solidFill>
                      <a:schemeClr val="lt1"/>
                    </a:solidFill>
                  </a:rPr>
                  <a:t>Theorem:</a:t>
                </a:r>
                <a:r>
                  <a:rPr lang="en-GB" sz="2600" u="sng" dirty="0">
                    <a:solidFill>
                      <a:schemeClr val="lt1"/>
                    </a:solidFill>
                  </a:rPr>
                  <a:t/>
                </a:r>
                <a:br>
                  <a:rPr lang="en-GB" sz="2600" u="sng" dirty="0">
                    <a:solidFill>
                      <a:schemeClr val="lt1"/>
                    </a:solidFill>
                  </a:rPr>
                </a:br>
                <a:r>
                  <a:rPr lang="en-GB" sz="2600" dirty="0">
                    <a:solidFill>
                      <a:schemeClr val="lt1"/>
                    </a:solidFill>
                  </a:rPr>
                  <a:t>If for every </a:t>
                </a:r>
                <a:r>
                  <a:rPr lang="en-GB" sz="2600" dirty="0" smtClean="0">
                    <a:solidFill>
                      <a:schemeClr val="lt1"/>
                    </a:solidFill>
                  </a:rPr>
                  <a:t>player there exists </a:t>
                </a:r>
                <a:r>
                  <a:rPr lang="en-GB" sz="2600" dirty="0">
                    <a:solidFill>
                      <a:schemeClr val="lt1"/>
                    </a:solidFill>
                  </a:rPr>
                  <a:t>a Nash equilibrium of </a:t>
                </a:r>
                <a14:m>
                  <m:oMath xmlns:m="http://schemas.openxmlformats.org/officeDocument/2006/math">
                    <m:r>
                      <a:rPr lang="en-GB" sz="2600" dirty="0">
                        <a:solidFill>
                          <a:schemeClr val="lt1"/>
                        </a:solidFill>
                        <a:latin typeface="Cambria Math"/>
                      </a:rPr>
                      <m:t>𝐺</m:t>
                    </m:r>
                  </m:oMath>
                </a14:m>
                <a:r>
                  <a:rPr lang="en-GB" sz="2600" dirty="0">
                    <a:solidFill>
                      <a:schemeClr val="lt1"/>
                    </a:solidFill>
                  </a:rPr>
                  <a:t> that </a:t>
                </a:r>
                <a:r>
                  <a:rPr lang="en-GB" sz="2600" b="1" dirty="0">
                    <a:solidFill>
                      <a:schemeClr val="lt1"/>
                    </a:solidFill>
                  </a:rPr>
                  <a:t>improves </a:t>
                </a:r>
                <a:r>
                  <a:rPr lang="en-GB" sz="2600" dirty="0">
                    <a:solidFill>
                      <a:schemeClr val="lt1"/>
                    </a:solidFill>
                  </a:rPr>
                  <a:t>over </a:t>
                </a:r>
                <a:r>
                  <a:rPr lang="en-GB" sz="2600" dirty="0" smtClean="0"/>
                  <a:t>his</a:t>
                </a:r>
                <a:r>
                  <a:rPr lang="en-GB" sz="2600" dirty="0" smtClean="0">
                    <a:solidFill>
                      <a:schemeClr val="lt1"/>
                    </a:solidFill>
                  </a:rPr>
                  <a:t> </a:t>
                </a:r>
                <a:r>
                  <a:rPr lang="en-GB" sz="2600" b="1" dirty="0" err="1">
                    <a:solidFill>
                      <a:srgbClr val="C00000"/>
                    </a:solidFill>
                  </a:rPr>
                  <a:t>minmax</a:t>
                </a:r>
                <a:r>
                  <a:rPr lang="en-GB" sz="2600" b="1" dirty="0">
                    <a:solidFill>
                      <a:srgbClr val="C00000"/>
                    </a:solidFill>
                  </a:rPr>
                  <a:t> </a:t>
                </a:r>
                <a:r>
                  <a:rPr lang="en-GB" sz="2600" b="1" dirty="0" smtClean="0">
                    <a:solidFill>
                      <a:srgbClr val="C00000"/>
                    </a:solidFill>
                  </a:rPr>
                  <a:t>payoff</a:t>
                </a:r>
                <a:r>
                  <a:rPr lang="en-GB" sz="2600" dirty="0" smtClean="0">
                    <a:solidFill>
                      <a:schemeClr val="lt1"/>
                    </a:solidFill>
                  </a:rPr>
                  <a:t>, </a:t>
                </a:r>
              </a:p>
              <a:p>
                <a:pPr marL="441325" indent="-173038" algn="l" rtl="0"/>
                <a:r>
                  <a:rPr lang="en-GB" sz="2600" dirty="0" smtClean="0">
                    <a:solidFill>
                      <a:schemeClr val="lt1"/>
                    </a:solidFill>
                  </a:rPr>
                  <a:t>then </a:t>
                </a:r>
                <a:r>
                  <a:rPr lang="en-GB" sz="2600" dirty="0">
                    <a:solidFill>
                      <a:schemeClr val="lt1"/>
                    </a:solidFill>
                  </a:rPr>
                  <a:t>there </a:t>
                </a:r>
                <a:r>
                  <a:rPr lang="en-GB" sz="2600" dirty="0" smtClean="0"/>
                  <a:t>exists a</a:t>
                </a:r>
                <a:r>
                  <a:rPr lang="en-GB" sz="2600" dirty="0" smtClean="0">
                    <a:solidFill>
                      <a:schemeClr val="lt1"/>
                    </a:solidFill>
                  </a:rPr>
                  <a:t> </a:t>
                </a:r>
                <a:r>
                  <a:rPr lang="en-GB" sz="2600" dirty="0">
                    <a:solidFill>
                      <a:schemeClr val="lt1"/>
                    </a:solidFill>
                  </a:rPr>
                  <a:t>Nash equilibrium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600" i="1">
                            <a:solidFill>
                              <a:schemeClr val="lt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600">
                            <a:solidFill>
                              <a:schemeClr val="lt1"/>
                            </a:solidFill>
                            <a:latin typeface="Cambria Math"/>
                          </a:rPr>
                          <m:t>𝐺</m:t>
                        </m:r>
                      </m:e>
                      <m:sup>
                        <m:r>
                          <a:rPr lang="en-GB" sz="2600">
                            <a:solidFill>
                              <a:schemeClr val="lt1"/>
                            </a:solidFill>
                            <a:latin typeface="Cambria Math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GB" sz="2600" dirty="0">
                    <a:solidFill>
                      <a:schemeClr val="lt1"/>
                    </a:solidFill>
                  </a:rPr>
                  <a:t> with </a:t>
                </a:r>
                <a:r>
                  <a:rPr lang="en-GB" sz="2600" dirty="0">
                    <a:solidFill>
                      <a:srgbClr val="002060"/>
                    </a:solidFill>
                  </a:rPr>
                  <a:t>effective entropy</a:t>
                </a:r>
                <a:r>
                  <a:rPr lang="en-GB" sz="2600" dirty="0">
                    <a:solidFill>
                      <a:schemeClr val="lt1"/>
                    </a:solidFill>
                  </a:rPr>
                  <a:t> </a:t>
                </a:r>
                <a:r>
                  <a:rPr lang="en-GB" sz="2600" b="1" dirty="0">
                    <a:solidFill>
                      <a:schemeClr val="lt1"/>
                    </a:solidFill>
                  </a:rPr>
                  <a:t>independent</a:t>
                </a:r>
                <a:r>
                  <a:rPr lang="en-GB" sz="2600" dirty="0">
                    <a:solidFill>
                      <a:schemeClr val="lt1"/>
                    </a:solidFill>
                  </a:rPr>
                  <a:t> of </a:t>
                </a:r>
                <a14:m>
                  <m:oMath xmlns:m="http://schemas.openxmlformats.org/officeDocument/2006/math">
                    <m:r>
                      <a:rPr lang="en-GB" sz="2600" dirty="0">
                        <a:solidFill>
                          <a:schemeClr val="lt1"/>
                        </a:solidFill>
                        <a:latin typeface="Cambria Math"/>
                      </a:rPr>
                      <m:t>𝑛</m:t>
                    </m:r>
                  </m:oMath>
                </a14:m>
                <a:r>
                  <a:rPr lang="en-GB" sz="2600" dirty="0">
                    <a:solidFill>
                      <a:schemeClr val="lt1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" y="1371599"/>
                <a:ext cx="8991600" cy="2092881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27795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Randomness in </a:t>
            </a:r>
            <a:r>
              <a:rPr lang="en-US" dirty="0" smtClean="0">
                <a:solidFill>
                  <a:srgbClr val="0070C0"/>
                </a:solidFill>
              </a:rPr>
              <a:t>Algorithms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dirty="0" smtClean="0"/>
              <a:t>Using Randomness is extremely useful:</a:t>
            </a:r>
          </a:p>
          <a:p>
            <a:pPr algn="l" rtl="0"/>
            <a:r>
              <a:rPr lang="en-US" dirty="0" smtClean="0"/>
              <a:t>Algorithms</a:t>
            </a:r>
          </a:p>
          <a:p>
            <a:pPr lvl="1" algn="l" rtl="0"/>
            <a:r>
              <a:rPr lang="en-US" dirty="0" smtClean="0"/>
              <a:t>Faster algorithms: MCMC</a:t>
            </a:r>
          </a:p>
          <a:p>
            <a:pPr lvl="1" algn="l" rtl="0"/>
            <a:r>
              <a:rPr lang="en-US" dirty="0" smtClean="0"/>
              <a:t>Simpler design</a:t>
            </a:r>
          </a:p>
          <a:p>
            <a:pPr algn="l" rtl="0"/>
            <a:r>
              <a:rPr lang="en-US" dirty="0" smtClean="0"/>
              <a:t>Combinatorial constructions</a:t>
            </a:r>
          </a:p>
          <a:p>
            <a:pPr algn="l" rtl="0"/>
            <a:r>
              <a:rPr lang="en-US" dirty="0" smtClean="0"/>
              <a:t>Distributed computing</a:t>
            </a:r>
          </a:p>
          <a:p>
            <a:pPr algn="l" rtl="0"/>
            <a:r>
              <a:rPr lang="en-US" dirty="0" smtClean="0"/>
              <a:t>Cryptography</a:t>
            </a:r>
          </a:p>
          <a:p>
            <a:pPr algn="l" rtl="0"/>
            <a:endParaRPr lang="en-US" dirty="0" smtClean="0"/>
          </a:p>
        </p:txBody>
      </p:sp>
      <p:pic>
        <p:nvPicPr>
          <p:cNvPr id="4" name="Picture 4" descr="D:\Users\Pavel\AppData\Local\Microsoft\Windows\INetCache\IE\43Y6AI5V\large-two-red-dice-0-3210[1]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7613" y="2819400"/>
            <a:ext cx="1880587" cy="1168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57200" y="5840357"/>
            <a:ext cx="83632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dirty="0" smtClean="0"/>
              <a:t>Important question: </a:t>
            </a:r>
          </a:p>
          <a:p>
            <a:pPr algn="l" rtl="0"/>
            <a:r>
              <a:rPr lang="en-US" sz="2800" dirty="0" smtClean="0"/>
              <a:t>Do we actually need randomness and how much?</a:t>
            </a:r>
            <a:endParaRPr lang="en-US" sz="2800" dirty="0"/>
          </a:p>
        </p:txBody>
      </p:sp>
      <p:sp>
        <p:nvSpPr>
          <p:cNvPr id="6" name="Rectangle 5"/>
          <p:cNvSpPr/>
          <p:nvPr/>
        </p:nvSpPr>
        <p:spPr>
          <a:xfrm>
            <a:off x="5076056" y="4436882"/>
            <a:ext cx="3468001" cy="954107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none">
            <a:spAutoFit/>
          </a:bodyPr>
          <a:lstStyle/>
          <a:p>
            <a:pPr algn="l" rtl="0"/>
            <a:r>
              <a:rPr lang="en-US" sz="2800" dirty="0"/>
              <a:t>But before that: </a:t>
            </a:r>
            <a:endParaRPr lang="en-US" sz="2800" dirty="0" smtClean="0"/>
          </a:p>
          <a:p>
            <a:pPr algn="l" rtl="0"/>
            <a:r>
              <a:rPr lang="en-US" sz="2800" dirty="0" smtClean="0"/>
              <a:t>randomness </a:t>
            </a:r>
            <a:r>
              <a:rPr lang="en-US" sz="2800" dirty="0"/>
              <a:t>in games!</a:t>
            </a:r>
          </a:p>
        </p:txBody>
      </p:sp>
    </p:spTree>
    <p:extLst>
      <p:ext uri="{BB962C8B-B14F-4D97-AF65-F5344CB8AC3E}">
        <p14:creationId xmlns:p14="http://schemas.microsoft.com/office/powerpoint/2010/main" val="2715956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755576" y="4869160"/>
            <a:ext cx="5976664" cy="57606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0829028" y="6242101"/>
            <a:ext cx="99216" cy="11054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pPr rtl="0"/>
            <a:r>
              <a:rPr lang="en-US" dirty="0" smtClean="0">
                <a:solidFill>
                  <a:srgbClr val="0070C0"/>
                </a:solidFill>
              </a:rPr>
              <a:t>Talk Plan</a:t>
            </a:r>
            <a:endParaRPr lang="en-US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5675" y="1052736"/>
                <a:ext cx="9144000" cy="5652204"/>
              </a:xfrm>
            </p:spPr>
            <p:txBody>
              <a:bodyPr>
                <a:normAutofit fontScale="92500" lnSpcReduction="20000"/>
              </a:bodyPr>
              <a:lstStyle/>
              <a:p>
                <a:pPr marL="382588" indent="0" algn="l" rtl="0">
                  <a:lnSpc>
                    <a:spcPct val="150000"/>
                  </a:lnSpc>
                  <a:buNone/>
                </a:pPr>
                <a:r>
                  <a:rPr lang="en-US" sz="2800" dirty="0" smtClean="0"/>
                  <a:t>How much randomness does a Nash Equilibrium </a:t>
                </a:r>
                <a:r>
                  <a:rPr lang="en-US" sz="2800" dirty="0" smtClean="0"/>
                  <a:t>require</a:t>
                </a:r>
              </a:p>
              <a:p>
                <a:pPr marL="839788" indent="-457200" algn="l" rtl="0">
                  <a:lnSpc>
                    <a:spcPct val="150000"/>
                  </a:lnSpc>
                </a:pPr>
                <a:r>
                  <a:rPr lang="en-US" sz="2800" dirty="0" smtClean="0"/>
                  <a:t>Games, equilibria, entropy</a:t>
                </a:r>
                <a:endParaRPr lang="en-US" sz="2800" dirty="0" smtClean="0"/>
              </a:p>
              <a:p>
                <a:pPr marL="725488" algn="l" rtl="0">
                  <a:lnSpc>
                    <a:spcPct val="150000"/>
                  </a:lnSpc>
                </a:pPr>
                <a:endParaRPr lang="en-US" sz="2800" dirty="0" smtClean="0"/>
              </a:p>
              <a:p>
                <a:pPr marL="725488" algn="l" rtl="0">
                  <a:lnSpc>
                    <a:spcPct val="150000"/>
                  </a:lnSpc>
                </a:pPr>
                <a:r>
                  <a:rPr lang="en-US" sz="2800" dirty="0" smtClean="0"/>
                  <a:t>Unbounded </a:t>
                </a:r>
                <a:r>
                  <a:rPr lang="en-US" sz="2800" dirty="0" smtClean="0"/>
                  <a:t>players</a:t>
                </a:r>
              </a:p>
              <a:p>
                <a:pPr marL="992188" lvl="1" algn="l" rtl="0">
                  <a:lnSpc>
                    <a:spcPct val="150000"/>
                  </a:lnSpc>
                </a:pPr>
                <a:r>
                  <a:rPr lang="en-US" sz="2400" dirty="0"/>
                  <a:t>R</a:t>
                </a:r>
                <a:r>
                  <a:rPr lang="en-US" sz="2400" dirty="0" smtClean="0"/>
                  <a:t>epeated </a:t>
                </a:r>
                <a:r>
                  <a:rPr lang="en-US" sz="2400" dirty="0" smtClean="0"/>
                  <a:t>games </a:t>
                </a:r>
                <a:r>
                  <a:rPr lang="en-US" sz="2400" dirty="0" smtClean="0">
                    <a:solidFill>
                      <a:srgbClr val="FF0000"/>
                    </a:solidFill>
                  </a:rPr>
                  <a:t>necessitating linear entropy in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𝑛</m:t>
                    </m:r>
                  </m:oMath>
                </a14:m>
                <a:endParaRPr lang="en-US" sz="2400" dirty="0" smtClean="0">
                  <a:solidFill>
                    <a:srgbClr val="FF0000"/>
                  </a:solidFill>
                </a:endParaRPr>
              </a:p>
              <a:p>
                <a:pPr marL="992188" lvl="1" algn="l" rtl="0">
                  <a:lnSpc>
                    <a:spcPct val="150000"/>
                  </a:lnSpc>
                </a:pPr>
                <a:r>
                  <a:rPr lang="en-US" sz="2400" dirty="0"/>
                  <a:t>R</a:t>
                </a:r>
                <a:r>
                  <a:rPr lang="en-US" sz="2400" dirty="0" smtClean="0"/>
                  <a:t>epeated </a:t>
                </a:r>
                <a:r>
                  <a:rPr lang="en-US" sz="2400" dirty="0" smtClean="0"/>
                  <a:t>games </a:t>
                </a:r>
                <a:r>
                  <a:rPr lang="en-US" sz="2400" dirty="0" smtClean="0">
                    <a:solidFill>
                      <a:srgbClr val="00B050"/>
                    </a:solidFill>
                  </a:rPr>
                  <a:t>admitting constant entropy</a:t>
                </a:r>
                <a:br>
                  <a:rPr lang="en-US" sz="2400" dirty="0" smtClean="0">
                    <a:solidFill>
                      <a:srgbClr val="00B050"/>
                    </a:solidFill>
                  </a:rPr>
                </a:br>
                <a:endParaRPr lang="en-US" sz="2400" dirty="0" smtClean="0">
                  <a:solidFill>
                    <a:srgbClr val="00B050"/>
                  </a:solidFill>
                </a:endParaRPr>
              </a:p>
              <a:p>
                <a:pPr marL="725488" algn="l" rtl="0">
                  <a:lnSpc>
                    <a:spcPct val="150000"/>
                  </a:lnSpc>
                </a:pPr>
                <a:r>
                  <a:rPr lang="en-US" sz="2800" b="1" dirty="0" smtClean="0"/>
                  <a:t>Computationally bounded players</a:t>
                </a:r>
              </a:p>
              <a:p>
                <a:pPr marL="992188" lvl="1" algn="l" rtl="0">
                  <a:lnSpc>
                    <a:spcPct val="150000"/>
                  </a:lnSpc>
                </a:pPr>
                <a:r>
                  <a:rPr lang="en-US" sz="2400" dirty="0"/>
                  <a:t>R</a:t>
                </a:r>
                <a:r>
                  <a:rPr lang="en-US" sz="2400" dirty="0" smtClean="0"/>
                  <a:t>epeated </a:t>
                </a:r>
                <a:r>
                  <a:rPr lang="en-US" sz="2400" dirty="0" smtClean="0"/>
                  <a:t>2-player 0-sum games:</a:t>
                </a:r>
                <a:br>
                  <a:rPr lang="en-US" sz="2400" dirty="0" smtClean="0"/>
                </a:br>
                <a:r>
                  <a:rPr lang="en-US" sz="2400" dirty="0" smtClean="0"/>
                  <a:t>one-way functions exist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/>
                        <a:ea typeface="Cambria Math"/>
                      </a:rPr>
                      <m:t>⟺</m:t>
                    </m:r>
                  </m:oMath>
                </a14:m>
                <a:r>
                  <a:rPr lang="en-US" sz="2400" dirty="0" smtClean="0"/>
                  <a:t> sub-linear randomness suffices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675" y="1052736"/>
                <a:ext cx="9144000" cy="5652204"/>
              </a:xfr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072E2-A1DF-487D-BE50-17017DCD43B1}" type="slidenum">
              <a:rPr lang="en-US" smtClean="0"/>
              <a:t>20</a:t>
            </a:fld>
            <a:endParaRPr lang="en-US" dirty="0"/>
          </a:p>
        </p:txBody>
      </p:sp>
      <p:pic>
        <p:nvPicPr>
          <p:cNvPr id="2050" name="Picture 2" descr="Image result for check sig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830438"/>
            <a:ext cx="486736" cy="451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Image result for check sig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3616" y="4005064"/>
            <a:ext cx="486736" cy="451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Image result for check sig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3429000"/>
            <a:ext cx="486736" cy="451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0431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1273956"/>
            <a:ext cx="7772400" cy="1362075"/>
          </a:xfrm>
        </p:spPr>
        <p:txBody>
          <a:bodyPr/>
          <a:lstStyle/>
          <a:p>
            <a:pPr algn="l" rtl="0"/>
            <a:r>
              <a:rPr lang="en-GB" dirty="0" smtClean="0">
                <a:solidFill>
                  <a:srgbClr val="00B0F0"/>
                </a:solidFill>
              </a:rPr>
              <a:t>Efficient players</a:t>
            </a:r>
            <a:endParaRPr lang="en-GB" dirty="0">
              <a:solidFill>
                <a:srgbClr val="00B0F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072E2-A1DF-487D-BE50-17017DCD43B1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356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0070C0"/>
                </a:solidFill>
              </a:rPr>
              <a:t>Computationally Bounded Players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0" y="1295400"/>
                <a:ext cx="9144000" cy="4953000"/>
              </a:xfrm>
            </p:spPr>
            <p:txBody>
              <a:bodyPr>
                <a:normAutofit fontScale="92500" lnSpcReduction="20000"/>
              </a:bodyPr>
              <a:lstStyle/>
              <a:p>
                <a:pPr marL="725488" algn="l" rtl="0">
                  <a:lnSpc>
                    <a:spcPct val="150000"/>
                  </a:lnSpc>
                </a:pPr>
                <a:r>
                  <a:rPr lang="en-US" sz="2800" dirty="0" smtClean="0"/>
                  <a:t>Pseudorandom generators (one-way functions):</a:t>
                </a:r>
              </a:p>
              <a:p>
                <a:pPr marL="992188" lvl="1" algn="l" rtl="0">
                  <a:lnSpc>
                    <a:spcPct val="150000"/>
                  </a:lnSpc>
                </a:pPr>
                <a:r>
                  <a:rPr lang="en-US" sz="2400" dirty="0" smtClean="0"/>
                  <a:t>Stretch </a:t>
                </a:r>
                <a:r>
                  <a:rPr lang="en-US" sz="2400" dirty="0" smtClean="0">
                    <a:solidFill>
                      <a:srgbClr val="00B050"/>
                    </a:solidFill>
                  </a:rPr>
                  <a:t>short seed</a:t>
                </a:r>
                <a:r>
                  <a:rPr lang="en-US" sz="2400" dirty="0" smtClean="0"/>
                  <a:t> to a </a:t>
                </a:r>
                <a:r>
                  <a:rPr lang="en-US" sz="2400" dirty="0" smtClean="0">
                    <a:solidFill>
                      <a:srgbClr val="FFC000"/>
                    </a:solidFill>
                  </a:rPr>
                  <a:t>seemingly random string</a:t>
                </a:r>
              </a:p>
              <a:p>
                <a:pPr marL="992188" lvl="1" algn="l" rtl="0">
                  <a:lnSpc>
                    <a:spcPct val="150000"/>
                  </a:lnSpc>
                </a:pPr>
                <a:r>
                  <a:rPr lang="en-US" sz="2400" dirty="0"/>
                  <a:t>Y</a:t>
                </a:r>
                <a:r>
                  <a:rPr lang="en-US" sz="2400" dirty="0" smtClean="0"/>
                  <a:t>ields efficiently unpredictable strategies</a:t>
                </a:r>
              </a:p>
              <a:p>
                <a:pPr marL="725488" algn="l" rtl="0">
                  <a:lnSpc>
                    <a:spcPct val="150000"/>
                  </a:lnSpc>
                </a:pPr>
                <a:endParaRPr lang="en-US" sz="2800" dirty="0" smtClean="0"/>
              </a:p>
              <a:p>
                <a:pPr marL="725488" algn="l" rtl="0">
                  <a:lnSpc>
                    <a:spcPct val="150000"/>
                  </a:lnSpc>
                </a:pPr>
                <a:endParaRPr lang="en-US" sz="2800" dirty="0" smtClean="0"/>
              </a:p>
              <a:p>
                <a:pPr marL="725488" algn="l" rtl="0">
                  <a:lnSpc>
                    <a:spcPct val="150000"/>
                  </a:lnSpc>
                </a:pPr>
                <a:r>
                  <a:rPr lang="en-US" sz="2800" dirty="0" smtClean="0"/>
                  <a:t>Are one-way functions essential for low-randomness?</a:t>
                </a:r>
              </a:p>
              <a:p>
                <a:pPr marL="992188" lvl="1" algn="l" rtl="0">
                  <a:lnSpc>
                    <a:spcPct val="150000"/>
                  </a:lnSpc>
                </a:pPr>
                <a:r>
                  <a:rPr lang="en-US" sz="2400" dirty="0"/>
                  <a:t>I</a:t>
                </a:r>
                <a:r>
                  <a:rPr lang="en-US" sz="2400" dirty="0" smtClean="0"/>
                  <a:t>n repeated 2-player 0-sum games:</a:t>
                </a:r>
                <a:br>
                  <a:rPr lang="en-US" sz="2400" dirty="0" smtClean="0"/>
                </a:br>
                <a:r>
                  <a:rPr lang="en-US" sz="2400" dirty="0" smtClean="0"/>
                  <a:t>If </a:t>
                </a:r>
                <a:r>
                  <a:rPr lang="en-US" sz="2400" dirty="0" smtClean="0">
                    <a:solidFill>
                      <a:srgbClr val="FF0000"/>
                    </a:solidFill>
                  </a:rPr>
                  <a:t>one-way functions do not exist </a:t>
                </a:r>
                <a:r>
                  <a:rPr lang="en-US" sz="2400" dirty="0" smtClean="0"/>
                  <a:t>then any computational </a:t>
                </a:r>
                <a:r>
                  <a:rPr lang="en-US" sz="2400" dirty="0" smtClean="0">
                    <a:solidFill>
                      <a:srgbClr val="FF0000"/>
                    </a:solidFill>
                  </a:rPr>
                  <a:t>Nash equilibrium necessitates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40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Ω</m:t>
                    </m:r>
                    <m:r>
                      <a:rPr lang="en-GB" sz="24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(</m:t>
                    </m:r>
                    <m:r>
                      <a:rPr lang="en-GB" sz="24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𝑛</m:t>
                    </m:r>
                    <m:r>
                      <a:rPr lang="en-GB" sz="24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r>
                  <a:rPr lang="en-US" sz="2400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sz="2400" dirty="0" smtClean="0"/>
                  <a:t>random bits for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/>
                      </a:rPr>
                      <m:t>𝑛</m:t>
                    </m:r>
                  </m:oMath>
                </a14:m>
                <a:r>
                  <a:rPr lang="en-US" sz="2400" dirty="0" smtClean="0"/>
                  <a:t> stages.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1295400"/>
                <a:ext cx="9144000" cy="4953000"/>
              </a:xfr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072E2-A1DF-487D-BE50-17017DCD43B1}" type="slidenum">
              <a:rPr lang="en-US" smtClean="0"/>
              <a:t>22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6660232" y="2276872"/>
                <a:ext cx="1656184" cy="320451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𝑟</m:t>
                      </m:r>
                    </m:oMath>
                  </m:oMathPara>
                </a14:m>
                <a:endParaRPr lang="en-GB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0232" y="2276872"/>
                <a:ext cx="1656184" cy="320451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5965410" y="3544971"/>
                <a:ext cx="3131840" cy="388085"/>
              </a:xfrm>
              <a:prstGeom prst="rect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65410" y="3544971"/>
                <a:ext cx="3131840" cy="388085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rapezoid 3"/>
              <p:cNvSpPr/>
              <p:nvPr/>
            </p:nvSpPr>
            <p:spPr>
              <a:xfrm>
                <a:off x="6012160" y="2749723"/>
                <a:ext cx="3059832" cy="614066"/>
              </a:xfrm>
              <a:prstGeom prst="trapezoid">
                <a:avLst>
                  <a:gd name="adj" fmla="val 108678"/>
                </a:avLst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𝐹</m:t>
                      </m:r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4" name="Trapezoid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2160" y="2749723"/>
                <a:ext cx="3059832" cy="614066"/>
              </a:xfrm>
              <a:prstGeom prst="trapezoid">
                <a:avLst>
                  <a:gd name="adj" fmla="val 108678"/>
                </a:avLst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7308304" y="2823319"/>
                <a:ext cx="43204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𝐹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08304" y="2823319"/>
                <a:ext cx="432048" cy="461665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ounded Rectangular Callout 8"/>
          <p:cNvSpPr/>
          <p:nvPr/>
        </p:nvSpPr>
        <p:spPr>
          <a:xfrm>
            <a:off x="2590800" y="3284984"/>
            <a:ext cx="2773288" cy="792088"/>
          </a:xfrm>
          <a:prstGeom prst="wedgeRoundRectCallout">
            <a:avLst>
              <a:gd name="adj1" fmla="val -20268"/>
              <a:gd name="adj2" fmla="val -97799"/>
              <a:gd name="adj3" fmla="val 16667"/>
            </a:avLst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US" sz="2000" dirty="0" smtClean="0">
                <a:solidFill>
                  <a:schemeClr val="tx1"/>
                </a:solidFill>
              </a:rPr>
              <a:t>By Yao 82: notions are equivalent</a:t>
            </a:r>
            <a:endParaRPr lang="en-US" sz="20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79512" y="3140968"/>
                <a:ext cx="2232248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 rtl="0"/>
                <a:r>
                  <a:rPr lang="en-US" sz="2000" dirty="0" smtClean="0"/>
                  <a:t>Existentially:</a:t>
                </a:r>
              </a:p>
              <a:p>
                <a:pPr algn="ctr" rtl="0"/>
                <a:r>
                  <a:rPr lang="en-US" sz="2000" dirty="0" smtClean="0"/>
                  <a:t>OWF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⇔</m:t>
                    </m:r>
                  </m:oMath>
                </a14:m>
                <a:r>
                  <a:rPr lang="en-US" sz="2000" dirty="0" smtClean="0"/>
                  <a:t>PRG</a:t>
                </a:r>
                <a:endParaRPr lang="en-US" sz="20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3140968"/>
                <a:ext cx="2232248" cy="707886"/>
              </a:xfrm>
              <a:prstGeom prst="rect">
                <a:avLst/>
              </a:prstGeom>
              <a:blipFill rotWithShape="0">
                <a:blip r:embed="rId8"/>
                <a:stretch>
                  <a:fillRect l="-2725" t="-4310" b="-146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68389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9" grpId="0" animBg="1"/>
      <p:bldP spid="1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 fontScale="90000"/>
          </a:bodyPr>
          <a:lstStyle/>
          <a:p>
            <a:pPr rtl="0"/>
            <a:r>
              <a:rPr lang="en-US" sz="4000" dirty="0">
                <a:solidFill>
                  <a:srgbClr val="0070C0"/>
                </a:solidFill>
              </a:rPr>
              <a:t>Computational Nash Equilibrium </a:t>
            </a:r>
            <a:r>
              <a:rPr lang="en-US" sz="4000" dirty="0" smtClean="0">
                <a:solidFill>
                  <a:srgbClr val="0070C0"/>
                </a:solidFill>
              </a:rPr>
              <a:t/>
            </a:r>
            <a:br>
              <a:rPr lang="en-US" sz="4000" dirty="0" smtClean="0">
                <a:solidFill>
                  <a:srgbClr val="0070C0"/>
                </a:solidFill>
              </a:rPr>
            </a:br>
            <a:r>
              <a:rPr lang="en-US" sz="4000" dirty="0" smtClean="0">
                <a:solidFill>
                  <a:srgbClr val="0070C0"/>
                </a:solidFill>
              </a:rPr>
              <a:t>[</a:t>
            </a:r>
            <a:r>
              <a:rPr lang="en-US" sz="4000" dirty="0" err="1" smtClean="0">
                <a:solidFill>
                  <a:srgbClr val="0070C0"/>
                </a:solidFill>
              </a:rPr>
              <a:t>Dodis</a:t>
            </a:r>
            <a:r>
              <a:rPr lang="en-US" sz="4000" dirty="0" smtClean="0">
                <a:solidFill>
                  <a:srgbClr val="0070C0"/>
                </a:solidFill>
              </a:rPr>
              <a:t>-</a:t>
            </a:r>
            <a:r>
              <a:rPr lang="en-US" sz="4000" dirty="0" err="1" smtClean="0">
                <a:solidFill>
                  <a:srgbClr val="0070C0"/>
                </a:solidFill>
              </a:rPr>
              <a:t>Halevi</a:t>
            </a:r>
            <a:r>
              <a:rPr lang="en-US" sz="4000" dirty="0" smtClean="0">
                <a:solidFill>
                  <a:srgbClr val="0070C0"/>
                </a:solidFill>
              </a:rPr>
              <a:t>-Rabin 2000</a:t>
            </a:r>
            <a:r>
              <a:rPr lang="en-US" sz="4000" dirty="0">
                <a:solidFill>
                  <a:srgbClr val="0070C0"/>
                </a:solidFill>
              </a:rPr>
              <a:t>]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0" y="1295400"/>
                <a:ext cx="9144000" cy="4953000"/>
              </a:xfrm>
            </p:spPr>
            <p:txBody>
              <a:bodyPr>
                <a:normAutofit/>
              </a:bodyPr>
              <a:lstStyle/>
              <a:p>
                <a:pPr marL="725488" algn="l" rtl="0">
                  <a:lnSpc>
                    <a:spcPct val="150000"/>
                  </a:lnSpc>
                </a:pPr>
                <a:r>
                  <a:rPr lang="en-US" sz="2800" dirty="0" smtClean="0"/>
                  <a:t>Computational repeated game of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/>
                      </a:rPr>
                      <m:t>𝐺</m:t>
                    </m:r>
                  </m:oMath>
                </a14:m>
                <a:r>
                  <a:rPr lang="en-US" sz="2800" dirty="0" smtClean="0"/>
                  <a:t>:</a:t>
                </a:r>
              </a:p>
              <a:p>
                <a:pPr marL="992188" lvl="1" algn="l" rtl="0">
                  <a:lnSpc>
                    <a:spcPct val="150000"/>
                  </a:lnSpc>
                </a:pPr>
                <a:r>
                  <a:rPr lang="en-US" sz="2400" dirty="0"/>
                  <a:t>F</a:t>
                </a:r>
                <a:r>
                  <a:rPr lang="en-US" sz="2400" dirty="0" smtClean="0"/>
                  <a:t>amily of games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400" i="1" smtClean="0">
                        <a:latin typeface="Cambria Math"/>
                        <a:ea typeface="Cambria Math"/>
                      </a:rPr>
                      <m:t>Γ</m:t>
                    </m:r>
                    <m:r>
                      <a:rPr lang="en-GB" sz="2400" b="0" i="1" smtClean="0">
                        <a:latin typeface="Cambria Math"/>
                        <a:ea typeface="Cambria Math"/>
                      </a:rPr>
                      <m:t>=</m:t>
                    </m:r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40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GB" sz="2400" b="0" i="1" smtClean="0">
                                    <a:latin typeface="Cambria Math"/>
                                  </a:rPr>
                                  <m:t>𝐺</m:t>
                                </m:r>
                              </m:e>
                              <m:sup>
                                <m:r>
                                  <a:rPr lang="en-GB" sz="2400" b="0" i="1" smtClean="0">
                                    <a:latin typeface="Cambria Math"/>
                                  </a:rPr>
                                  <m:t>𝑛</m:t>
                                </m:r>
                              </m:sup>
                            </m:sSup>
                          </m:e>
                        </m:d>
                      </m:e>
                      <m:sub>
                        <m:r>
                          <a:rPr lang="en-GB" sz="2400" b="0" i="1" smtClean="0">
                            <a:latin typeface="Cambria Math"/>
                          </a:rPr>
                          <m:t>𝑛</m:t>
                        </m:r>
                        <m:r>
                          <a:rPr lang="en-GB" sz="2400" b="0" i="1" smtClean="0">
                            <a:latin typeface="Cambria Math"/>
                            <a:ea typeface="Cambria Math"/>
                          </a:rPr>
                          <m:t>∈</m:t>
                        </m:r>
                        <m:r>
                          <a:rPr lang="en-GB" sz="2400" b="0" i="1" smtClean="0">
                            <a:latin typeface="Cambria Math"/>
                            <a:ea typeface="Cambria Math"/>
                          </a:rPr>
                          <m:t>ℕ</m:t>
                        </m:r>
                      </m:sub>
                    </m:sSub>
                  </m:oMath>
                </a14:m>
                <a:endParaRPr lang="en-US" sz="2400" dirty="0" smtClean="0">
                  <a:solidFill>
                    <a:srgbClr val="FFC000"/>
                  </a:solidFill>
                </a:endParaRPr>
              </a:p>
              <a:p>
                <a:pPr marL="992188" lvl="1" algn="l" rtl="0">
                  <a:lnSpc>
                    <a:spcPct val="150000"/>
                  </a:lnSpc>
                </a:pPr>
                <a:r>
                  <a:rPr lang="en-US" sz="2400" dirty="0" smtClean="0"/>
                  <a:t>Strategy given by poly-size circuit family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400" b="0" i="1" smtClean="0">
                            <a:latin typeface="Cambria Math"/>
                          </a:rPr>
                          <m:t>𝐶</m:t>
                        </m:r>
                        <m:r>
                          <a:rPr lang="en-GB" sz="2400" b="0" i="1" smtClean="0">
                            <a:latin typeface="Cambria Math"/>
                          </a:rPr>
                          <m:t>=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GB" sz="2400" b="0" i="1" smtClean="0">
                                    <a:latin typeface="Cambria Math"/>
                                  </a:rPr>
                                  <m:t>𝐶</m:t>
                                </m:r>
                              </m:e>
                              <m:sup>
                                <m:r>
                                  <a:rPr lang="en-GB" sz="2400" i="1">
                                    <a:latin typeface="Cambria Math"/>
                                  </a:rPr>
                                  <m:t>𝑛</m:t>
                                </m:r>
                              </m:sup>
                            </m:sSup>
                          </m:e>
                        </m:d>
                      </m:e>
                      <m:sub>
                        <m:r>
                          <a:rPr lang="en-GB" sz="2400" i="1">
                            <a:latin typeface="Cambria Math"/>
                          </a:rPr>
                          <m:t>𝑛</m:t>
                        </m:r>
                        <m:r>
                          <a:rPr lang="en-GB" sz="2400" i="1">
                            <a:latin typeface="Cambria Math"/>
                            <a:ea typeface="Cambria Math"/>
                          </a:rPr>
                          <m:t>∈</m:t>
                        </m:r>
                        <m:r>
                          <a:rPr lang="en-GB" sz="2400" i="1">
                            <a:latin typeface="Cambria Math"/>
                            <a:ea typeface="Cambria Math"/>
                          </a:rPr>
                          <m:t>ℕ</m:t>
                        </m:r>
                      </m:sub>
                    </m:sSub>
                  </m:oMath>
                </a14:m>
                <a:endParaRPr lang="en-US" sz="2400" dirty="0" smtClean="0"/>
              </a:p>
              <a:p>
                <a:pPr marL="992188" lvl="1" algn="l" rtl="0">
                  <a:lnSpc>
                    <a:spcPct val="150000"/>
                  </a:lnSpc>
                </a:pPr>
                <a:r>
                  <a:rPr lang="en-US" sz="2400" dirty="0" smtClean="0"/>
                  <a:t>Consistent randomness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/>
                      </a:rPr>
                      <m:t>𝑟</m:t>
                    </m:r>
                    <m:sSub>
                      <m:sSubPr>
                        <m:ctrlPr>
                          <a:rPr lang="en-GB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400" i="1">
                            <a:latin typeface="Cambria Math"/>
                            <a:ea typeface="Cambria Math"/>
                          </a:rPr>
                          <m:t>∈</m:t>
                        </m:r>
                      </m:e>
                      <m:sub>
                        <m:r>
                          <a:rPr lang="en-GB" sz="2400" b="0" i="1" smtClean="0">
                            <a:latin typeface="Cambria Math"/>
                          </a:rPr>
                          <m:t>𝑅</m:t>
                        </m:r>
                      </m:sub>
                    </m:sSub>
                    <m:sSup>
                      <m:sSupPr>
                        <m:ctrlPr>
                          <a:rPr lang="en-GB" sz="2400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GB" sz="2400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GB" sz="2400" b="0" i="1" smtClean="0">
                                <a:latin typeface="Cambria Math"/>
                                <a:ea typeface="Cambria Math"/>
                              </a:rPr>
                              <m:t>0</m:t>
                            </m:r>
                            <m:r>
                              <a:rPr lang="en-GB" sz="2400" b="0" i="1" smtClean="0">
                                <a:latin typeface="Cambria Math"/>
                                <a:ea typeface="Cambria Math"/>
                              </a:rPr>
                              <m:t>,</m:t>
                            </m:r>
                            <m:r>
                              <a:rPr lang="en-GB" sz="2400" b="0" i="1" smtClean="0">
                                <a:latin typeface="Cambria Math"/>
                                <a:ea typeface="Cambria Math"/>
                              </a:rPr>
                              <m:t>1</m:t>
                            </m:r>
                          </m:e>
                        </m:d>
                      </m:e>
                      <m:sup>
                        <m:r>
                          <a:rPr lang="en-GB" sz="2400" b="0" i="1" smtClean="0">
                            <a:latin typeface="Cambria Math"/>
                            <a:ea typeface="Cambria Math"/>
                          </a:rPr>
                          <m:t>𝑠</m:t>
                        </m:r>
                        <m:r>
                          <a:rPr lang="en-GB" sz="2400" b="0" i="1" smtClean="0">
                            <a:latin typeface="Cambria Math"/>
                            <a:ea typeface="Cambria Math"/>
                          </a:rPr>
                          <m:t>(</m:t>
                        </m:r>
                        <m:r>
                          <a:rPr lang="en-GB" sz="2400" b="0" i="1" smtClean="0">
                            <a:latin typeface="Cambria Math"/>
                            <a:ea typeface="Cambria Math"/>
                          </a:rPr>
                          <m:t>𝑛</m:t>
                        </m:r>
                        <m:r>
                          <a:rPr lang="en-GB" sz="2400" b="0" i="1" smtClean="0">
                            <a:latin typeface="Cambria Math"/>
                            <a:ea typeface="Cambria Math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US" sz="2400" dirty="0" smtClean="0"/>
                  <a:t> used in all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/>
                      </a:rPr>
                      <m:t>𝑛</m:t>
                    </m:r>
                  </m:oMath>
                </a14:m>
                <a:r>
                  <a:rPr lang="en-US" sz="2400" dirty="0" smtClean="0"/>
                  <a:t> stages</a:t>
                </a:r>
              </a:p>
              <a:p>
                <a:pPr marL="725488" algn="l" rtl="0">
                  <a:lnSpc>
                    <a:spcPct val="150000"/>
                  </a:lnSpc>
                </a:pPr>
                <a:r>
                  <a:rPr lang="en-US" sz="2800" b="1" dirty="0" smtClean="0"/>
                  <a:t>Computational Nash equilibrium</a:t>
                </a:r>
                <a:r>
                  <a:rPr lang="en-US" sz="2800" dirty="0" smtClean="0"/>
                  <a:t>:</a:t>
                </a:r>
              </a:p>
              <a:p>
                <a:pPr marL="992188" lvl="1" algn="l" rtl="0">
                  <a:lnSpc>
                    <a:spcPct val="150000"/>
                  </a:lnSpc>
                </a:pPr>
                <a:r>
                  <a:rPr lang="en-US" sz="2400" dirty="0"/>
                  <a:t>A</a:t>
                </a:r>
                <a:r>
                  <a:rPr lang="en-US" sz="2400" dirty="0" smtClean="0"/>
                  <a:t>ny </a:t>
                </a:r>
                <a:r>
                  <a:rPr lang="en-US" sz="2400" b="1" dirty="0" smtClean="0"/>
                  <a:t>efficient</a:t>
                </a:r>
                <a:r>
                  <a:rPr lang="en-US" sz="2400" dirty="0" smtClean="0"/>
                  <a:t> deviation </a:t>
                </a:r>
                <a14:m>
                  <m:oMath xmlns:m="http://schemas.openxmlformats.org/officeDocument/2006/math">
                    <m:r>
                      <a:rPr lang="en-GB" sz="2400" i="1">
                        <a:latin typeface="Cambria Math"/>
                      </a:rPr>
                      <m:t>𝐶</m:t>
                    </m:r>
                    <m:r>
                      <a:rPr lang="en-GB" sz="2400" b="0" i="1" smtClean="0">
                        <a:latin typeface="Cambria Math"/>
                      </a:rPr>
                      <m:t>′</m:t>
                    </m:r>
                  </m:oMath>
                </a14:m>
                <a:r>
                  <a:rPr lang="en-US" sz="2400" dirty="0" smtClean="0"/>
                  <a:t> gives negligible improvement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1295400"/>
                <a:ext cx="9144000" cy="4953000"/>
              </a:xfr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072E2-A1DF-487D-BE50-17017DCD43B1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98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" name="Group 65"/>
          <p:cNvGrpSpPr/>
          <p:nvPr/>
        </p:nvGrpSpPr>
        <p:grpSpPr>
          <a:xfrm>
            <a:off x="6324600" y="4683968"/>
            <a:ext cx="2057400" cy="2057400"/>
            <a:chOff x="6012859" y="4599920"/>
            <a:chExt cx="2057400" cy="2057400"/>
          </a:xfrm>
        </p:grpSpPr>
        <p:sp>
          <p:nvSpPr>
            <p:cNvPr id="65" name="TextBox 64"/>
            <p:cNvSpPr txBox="1"/>
            <p:nvPr/>
          </p:nvSpPr>
          <p:spPr>
            <a:xfrm>
              <a:off x="6110748" y="5064204"/>
              <a:ext cx="1786964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6600" b="1" spc="-300" dirty="0" smtClean="0"/>
                <a:t>OWF</a:t>
              </a:r>
              <a:endParaRPr lang="en-GB" sz="6600" b="1" spc="-300" dirty="0"/>
            </a:p>
          </p:txBody>
        </p:sp>
        <p:sp>
          <p:nvSpPr>
            <p:cNvPr id="64" name="&quot;No&quot; Symbol 63"/>
            <p:cNvSpPr/>
            <p:nvPr/>
          </p:nvSpPr>
          <p:spPr>
            <a:xfrm>
              <a:off x="6012859" y="4599920"/>
              <a:ext cx="2057400" cy="2057400"/>
            </a:xfrm>
            <a:prstGeom prst="noSmoking">
              <a:avLst>
                <a:gd name="adj" fmla="val 10142"/>
              </a:avLst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0070C0"/>
                </a:solidFill>
              </a:rPr>
              <a:t>Repeated Matching Pennies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072E2-A1DF-487D-BE50-17017DCD43B1}" type="slidenum">
              <a:rPr lang="en-US" smtClean="0"/>
              <a:t>24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2283900" y="2916920"/>
                <a:ext cx="1440000" cy="10800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0" smtClean="0">
                          <a:latin typeface="Cambria Math"/>
                          <a:ea typeface="Cambria Math"/>
                        </a:rPr>
                        <m:t>(</m:t>
                      </m:r>
                      <m:sSub>
                        <m:sSubPr>
                          <m:ctrlPr>
                            <a:rPr lang="en-GB" sz="28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GB" sz="2800" b="0" i="1" smtClean="0">
                              <a:latin typeface="Cambria Math"/>
                              <a:ea typeface="Cambria Math"/>
                            </a:rPr>
                            <m:t>𝐶</m:t>
                          </m:r>
                        </m:e>
                        <m:sub>
                          <m:r>
                            <a:rPr lang="en-GB" sz="2800" b="0" i="1" smtClean="0">
                              <a:latin typeface="Cambria Math"/>
                              <a:ea typeface="Cambria Math"/>
                            </a:rPr>
                            <m:t>𝑎</m:t>
                          </m:r>
                        </m:sub>
                      </m:sSub>
                      <m:r>
                        <a:rPr lang="en-GB" sz="2800" b="0" i="1" smtClean="0">
                          <a:latin typeface="Cambria Math"/>
                          <a:ea typeface="Cambria Math"/>
                        </a:rPr>
                        <m:t>,</m:t>
                      </m:r>
                      <m:sSub>
                        <m:sSubPr>
                          <m:ctrlPr>
                            <a:rPr lang="en-GB" sz="28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GB" sz="2800" i="1">
                              <a:latin typeface="Cambria Math"/>
                              <a:ea typeface="Cambria Math"/>
                            </a:rPr>
                            <m:t>𝐶</m:t>
                          </m:r>
                        </m:e>
                        <m:sub>
                          <m:r>
                            <a:rPr lang="en-GB" sz="2800" b="0" i="1" smtClean="0">
                              <a:latin typeface="Cambria Math"/>
                              <a:ea typeface="Cambria Math"/>
                            </a:rPr>
                            <m:t>𝑏</m:t>
                          </m:r>
                        </m:sub>
                      </m:sSub>
                      <m:r>
                        <a:rPr lang="en-GB" sz="2800" b="0" i="1" smtClean="0"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3900" y="2916920"/>
                <a:ext cx="1440000" cy="108000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942450" y="1894820"/>
                <a:ext cx="4122900" cy="533400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800" i="1"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a:rPr lang="en-GB" sz="2800" b="0" i="1" smtClean="0">
                              <a:latin typeface="Cambria Math"/>
                            </a:rPr>
                            <m:t>𝑎</m:t>
                          </m:r>
                        </m:sub>
                      </m:sSub>
                      <m:r>
                        <a:rPr lang="en-GB" sz="2800" b="0" i="1" smtClean="0">
                          <a:latin typeface="Cambria Math"/>
                        </a:rPr>
                        <m:t>,</m:t>
                      </m:r>
                      <m:sSub>
                        <m:sSub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800" b="0" i="1" smtClean="0"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a:rPr lang="en-GB" sz="2800" b="0" i="1" smtClean="0">
                              <a:latin typeface="Cambria Math"/>
                            </a:rPr>
                            <m:t>𝑏</m:t>
                          </m:r>
                        </m:sub>
                      </m:sSub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2450" y="1894820"/>
                <a:ext cx="4122900" cy="53340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457200" y="4485620"/>
                <a:ext cx="5093400" cy="720000"/>
              </a:xfrm>
              <a:prstGeom prst="rect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28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800" i="1">
                                  <a:latin typeface="Cambria Math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GB" sz="2800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GB" sz="2800" i="1"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GB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800" i="1">
                                  <a:latin typeface="Cambria Math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GB" sz="2800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GB" sz="2800" i="1">
                          <a:latin typeface="Cambria Math"/>
                          <a:ea typeface="Cambria Math"/>
                        </a:rPr>
                        <m:t>,…,</m:t>
                      </m:r>
                      <m:d>
                        <m:dPr>
                          <m:ctrlPr>
                            <a:rPr lang="en-GB" sz="28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800" i="1">
                                  <a:latin typeface="Cambria Math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GB" sz="2800" i="1">
                                  <a:latin typeface="Cambria Math"/>
                                </a:rPr>
                                <m:t>𝑛</m:t>
                              </m:r>
                            </m:sub>
                          </m:sSub>
                          <m:r>
                            <a:rPr lang="en-GB" sz="2800" i="1"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GB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800" i="1">
                                  <a:latin typeface="Cambria Math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GB" sz="2800" i="1">
                                  <a:latin typeface="Cambria Math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4485620"/>
                <a:ext cx="5093400" cy="720000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8" name="Group 17"/>
          <p:cNvGrpSpPr/>
          <p:nvPr/>
        </p:nvGrpSpPr>
        <p:grpSpPr>
          <a:xfrm>
            <a:off x="942450" y="990600"/>
            <a:ext cx="4122900" cy="828020"/>
            <a:chOff x="793950" y="772180"/>
            <a:chExt cx="4122900" cy="828020"/>
          </a:xfrm>
        </p:grpSpPr>
        <p:sp>
          <p:nvSpPr>
            <p:cNvPr id="13" name="Left Brace 12"/>
            <p:cNvSpPr/>
            <p:nvPr/>
          </p:nvSpPr>
          <p:spPr>
            <a:xfrm rot="5400000">
              <a:off x="2664900" y="-651750"/>
              <a:ext cx="381000" cy="4122900"/>
            </a:xfrm>
            <a:prstGeom prst="leftBrac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/>
                <p:cNvSpPr txBox="1"/>
                <p:nvPr/>
              </p:nvSpPr>
              <p:spPr>
                <a:xfrm>
                  <a:off x="2106957" y="772180"/>
                  <a:ext cx="1673215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800" b="0" i="1" smtClean="0">
                            <a:latin typeface="Cambria Math"/>
                            <a:ea typeface="Cambria Math"/>
                          </a:rPr>
                          <m:t>≤</m:t>
                        </m:r>
                        <m:r>
                          <a:rPr lang="en-GB" sz="2800" b="0" i="1" smtClean="0">
                            <a:latin typeface="Cambria Math"/>
                            <a:ea typeface="Cambria Math"/>
                          </a:rPr>
                          <m:t>2</m:t>
                        </m:r>
                        <m:r>
                          <a:rPr lang="en-GB" sz="2800" b="0" i="1" smtClean="0">
                            <a:latin typeface="Cambria Math"/>
                          </a:rPr>
                          <m:t>𝑛</m:t>
                        </m:r>
                        <m:r>
                          <a:rPr lang="en-GB" sz="2800" b="0" i="1" smtClean="0">
                            <a:latin typeface="Cambria Math"/>
                          </a:rPr>
                          <m:t>−</m:t>
                        </m:r>
                        <m:r>
                          <a:rPr lang="en-GB" sz="2800" b="0" i="1" smtClean="0">
                            <a:latin typeface="Cambria Math"/>
                          </a:rPr>
                          <m:t>1</m:t>
                        </m:r>
                      </m:oMath>
                    </m:oMathPara>
                  </a14:m>
                  <a:endParaRPr lang="en-GB" sz="2800" dirty="0"/>
                </a:p>
              </p:txBody>
            </p:sp>
          </mc:Choice>
          <mc:Fallback xmlns="">
            <p:sp>
              <p:nvSpPr>
                <p:cNvPr id="14" name="TextBox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06957" y="772180"/>
                  <a:ext cx="1673215" cy="523220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1" name="Group 20"/>
          <p:cNvGrpSpPr/>
          <p:nvPr/>
        </p:nvGrpSpPr>
        <p:grpSpPr>
          <a:xfrm>
            <a:off x="597600" y="5247620"/>
            <a:ext cx="4812600" cy="980420"/>
            <a:chOff x="449100" y="5029200"/>
            <a:chExt cx="4812600" cy="980420"/>
          </a:xfrm>
        </p:grpSpPr>
        <p:sp>
          <p:nvSpPr>
            <p:cNvPr id="23" name="Left Brace 22"/>
            <p:cNvSpPr/>
            <p:nvPr/>
          </p:nvSpPr>
          <p:spPr>
            <a:xfrm rot="16200000">
              <a:off x="2664900" y="2813400"/>
              <a:ext cx="381000" cy="4812600"/>
            </a:xfrm>
            <a:prstGeom prst="leftBrac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/>
                <p:cNvSpPr txBox="1"/>
                <p:nvPr/>
              </p:nvSpPr>
              <p:spPr>
                <a:xfrm>
                  <a:off x="2522266" y="5486400"/>
                  <a:ext cx="678134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800" i="1" smtClean="0">
                            <a:latin typeface="Cambria Math"/>
                            <a:ea typeface="Cambria Math"/>
                          </a:rPr>
                          <m:t>2</m:t>
                        </m:r>
                        <m:r>
                          <a:rPr lang="en-GB" sz="2800" b="0" i="1" smtClean="0">
                            <a:latin typeface="Cambria Math"/>
                            <a:ea typeface="Cambria Math"/>
                          </a:rPr>
                          <m:t>𝑛</m:t>
                        </m:r>
                      </m:oMath>
                    </m:oMathPara>
                  </a14:m>
                  <a:endParaRPr lang="en-GB" sz="2800" dirty="0"/>
                </a:p>
              </p:txBody>
            </p:sp>
          </mc:Choice>
          <mc:Fallback xmlns="">
            <p:sp>
              <p:nvSpPr>
                <p:cNvPr id="25" name="TextBox 2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22266" y="5486400"/>
                  <a:ext cx="678134" cy="523220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28" name="Straight Arrow Connector 27"/>
          <p:cNvCxnSpPr>
            <a:stCxn id="7" idx="2"/>
            <a:endCxn id="6" idx="0"/>
          </p:cNvCxnSpPr>
          <p:nvPr/>
        </p:nvCxnSpPr>
        <p:spPr>
          <a:xfrm>
            <a:off x="3003900" y="2428220"/>
            <a:ext cx="0" cy="4887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6" idx="2"/>
            <a:endCxn id="20" idx="0"/>
          </p:cNvCxnSpPr>
          <p:nvPr/>
        </p:nvCxnSpPr>
        <p:spPr>
          <a:xfrm>
            <a:off x="3003900" y="3996920"/>
            <a:ext cx="0" cy="4887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5181600" y="1129367"/>
                <a:ext cx="4078650" cy="33547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 algn="l" rtl="0">
                  <a:buFont typeface="Arial" panose="020B0604020202020204" pitchFamily="34" charset="0"/>
                  <a:buChar char="•"/>
                </a:pPr>
                <a:r>
                  <a:rPr lang="en-GB" sz="2400" dirty="0"/>
                  <a:t>G</a:t>
                </a:r>
                <a:r>
                  <a:rPr lang="en-GB" sz="2400" dirty="0" smtClean="0"/>
                  <a:t>ame-play </a:t>
                </a:r>
                <a:r>
                  <a:rPr lang="cs-CZ" sz="2400" b="1" dirty="0" smtClean="0"/>
                  <a:t>stretches</a:t>
                </a:r>
                <a:r>
                  <a:rPr lang="en-GB" sz="2400" dirty="0" smtClean="0"/>
                  <a:t> 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latin typeface="Cambria Math"/>
                      </a:rPr>
                      <m:t>2</m:t>
                    </m:r>
                    <m:r>
                      <a:rPr lang="en-GB" sz="2400" i="1" dirty="0" smtClean="0">
                        <a:latin typeface="Cambria Math"/>
                      </a:rPr>
                      <m:t>𝑛</m:t>
                    </m:r>
                    <m:r>
                      <a:rPr lang="en-GB" sz="2400" b="0" i="1" dirty="0" smtClean="0">
                        <a:latin typeface="Cambria Math"/>
                      </a:rPr>
                      <m:t>−</m:t>
                    </m:r>
                    <m:r>
                      <a:rPr lang="en-GB" sz="2400" b="0" i="1" dirty="0" smtClean="0">
                        <a:latin typeface="Cambria Math"/>
                      </a:rPr>
                      <m:t>1</m:t>
                    </m:r>
                  </m:oMath>
                </a14:m>
                <a:r>
                  <a:rPr lang="en-GB" sz="2400" dirty="0" smtClean="0"/>
                  <a:t> random bits to 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latin typeface="Cambria Math"/>
                      </a:rPr>
                      <m:t>2</m:t>
                    </m:r>
                    <m:r>
                      <a:rPr lang="en-GB" sz="2400" i="1" dirty="0" smtClean="0">
                        <a:latin typeface="Cambria Math"/>
                      </a:rPr>
                      <m:t>𝑛</m:t>
                    </m:r>
                  </m:oMath>
                </a14:m>
                <a:r>
                  <a:rPr lang="en-GB" sz="2400" dirty="0" smtClean="0"/>
                  <a:t> bits</a:t>
                </a:r>
              </a:p>
              <a:p>
                <a:pPr marL="285750" indent="-285750" algn="l" rtl="0">
                  <a:spcBef>
                    <a:spcPts val="1200"/>
                  </a:spcBef>
                  <a:buFont typeface="Arial" panose="020B0604020202020204" pitchFamily="34" charset="0"/>
                  <a:buChar char="•"/>
                </a:pPr>
                <a:r>
                  <a:rPr lang="en-GB" sz="2400" dirty="0"/>
                  <a:t>N</a:t>
                </a:r>
                <a:r>
                  <a:rPr lang="cs-CZ" sz="2400" dirty="0" smtClean="0"/>
                  <a:t>o OWFs </a:t>
                </a:r>
                <a:r>
                  <a:rPr lang="en-GB" sz="2400" dirty="0" smtClean="0"/>
                  <a:t>=&gt;</a:t>
                </a:r>
                <a:br>
                  <a:rPr lang="en-GB" sz="2400" dirty="0" smtClean="0"/>
                </a:br>
                <a:r>
                  <a:rPr lang="en-GB" sz="2400" dirty="0" smtClean="0"/>
                  <a:t>efficiently predictable </a:t>
                </a:r>
                <a:r>
                  <a:rPr lang="en-GB" sz="2400" b="1" dirty="0" smtClean="0"/>
                  <a:t>for some</a:t>
                </a:r>
                <a:r>
                  <a:rPr lang="en-GB" sz="2400" dirty="0" smtClean="0"/>
                  <a:t> </a:t>
                </a:r>
                <a:r>
                  <a:rPr lang="en-GB" sz="2400" dirty="0" err="1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i</a:t>
                </a:r>
                <a:r>
                  <a:rPr lang="en-GB" sz="2400" dirty="0" smtClean="0"/>
                  <a:t>, </a:t>
                </a:r>
                <a:r>
                  <a:rPr lang="en-GB" sz="2400" b="1" dirty="0"/>
                  <a:t>for </a:t>
                </a:r>
                <a:r>
                  <a:rPr lang="en-GB" sz="2400" b="1" dirty="0" smtClean="0"/>
                  <a:t>some player</a:t>
                </a:r>
                <a:endParaRPr lang="en-GB" sz="2400" dirty="0" smtClean="0"/>
              </a:p>
              <a:p>
                <a:pPr marL="285750" indent="-285750" algn="l" rtl="0">
                  <a:spcBef>
                    <a:spcPts val="1200"/>
                  </a:spcBef>
                  <a:buFont typeface="Arial" panose="020B0604020202020204" pitchFamily="34" charset="0"/>
                  <a:buChar char="•"/>
                </a:pPr>
                <a:r>
                  <a:rPr lang="en-GB" sz="2400" dirty="0">
                    <a:solidFill>
                      <a:srgbClr val="00B050"/>
                    </a:solidFill>
                  </a:rPr>
                  <a:t>P</a:t>
                </a:r>
                <a:r>
                  <a:rPr lang="en-GB" sz="2400" dirty="0" smtClean="0">
                    <a:solidFill>
                      <a:srgbClr val="00B050"/>
                    </a:solidFill>
                  </a:rPr>
                  <a:t>rofitable deviation</a:t>
                </a:r>
                <a:r>
                  <a:rPr lang="en-GB" sz="2400" dirty="0" smtClean="0"/>
                  <a:t>:</a:t>
                </a:r>
                <a:br>
                  <a:rPr lang="en-GB" sz="2400" dirty="0" smtClean="0"/>
                </a:br>
                <a:r>
                  <a:rPr lang="en-GB" sz="2400" dirty="0" smtClean="0"/>
                  <a:t>try to predict opponent; otherwise play at random.</a:t>
                </a: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1600" y="1129367"/>
                <a:ext cx="4078650" cy="3354765"/>
              </a:xfrm>
              <a:prstGeom prst="rect">
                <a:avLst/>
              </a:prstGeom>
              <a:blipFill rotWithShape="0">
                <a:blip r:embed="rId8"/>
                <a:stretch>
                  <a:fillRect l="-1943" t="-1452" b="-30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39240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0070C0"/>
                </a:solidFill>
              </a:rPr>
              <a:t>Repeated 2-player 0-Sum Games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072E2-A1DF-487D-BE50-17017DCD43B1}" type="slidenum">
              <a:rPr lang="en-US" smtClean="0"/>
              <a:t>25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5701800" y="1943100"/>
                <a:ext cx="1440000" cy="10800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8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GB" sz="2800" b="0" i="1" smtClean="0">
                              <a:latin typeface="Cambria Math"/>
                              <a:ea typeface="Cambria Math"/>
                            </a:rPr>
                            <m:t>𝐶</m:t>
                          </m:r>
                        </m:e>
                        <m:sub>
                          <m:r>
                            <a:rPr lang="en-GB" sz="2800" b="0" i="1" smtClean="0">
                              <a:latin typeface="Cambria Math"/>
                              <a:ea typeface="Cambria Math"/>
                            </a:rPr>
                            <m:t>𝑎</m:t>
                          </m:r>
                        </m:sub>
                      </m:sSub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01800" y="1943100"/>
                <a:ext cx="1440000" cy="108000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449100" y="1676400"/>
                <a:ext cx="3754275" cy="533400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800" i="1"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a:rPr lang="en-GB" sz="2800" b="0" i="1" smtClean="0">
                              <a:latin typeface="Cambria Math"/>
                            </a:rPr>
                            <m:t>𝑎</m:t>
                          </m:r>
                        </m:sub>
                      </m:sSub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100" y="1676400"/>
                <a:ext cx="3754275" cy="53340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7581900" y="2216400"/>
                <a:ext cx="1028700" cy="533400"/>
              </a:xfrm>
              <a:prstGeom prst="rect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800" b="0" i="1" smtClean="0"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GB" sz="2800" b="0" i="1" smtClean="0">
                              <a:latin typeface="Cambria Math"/>
                            </a:rPr>
                            <m:t>𝑖</m:t>
                          </m:r>
                          <m:r>
                            <a:rPr lang="en-GB" sz="2800" b="0" i="1" smtClean="0">
                              <a:latin typeface="Cambria Math"/>
                            </a:rPr>
                            <m:t>+</m:t>
                          </m:r>
                          <m:r>
                            <a:rPr lang="en-GB" sz="28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81900" y="2216400"/>
                <a:ext cx="1028700" cy="533400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Arrow Connector 11"/>
          <p:cNvCxnSpPr>
            <a:stCxn id="6" idx="3"/>
            <a:endCxn id="8" idx="1"/>
          </p:cNvCxnSpPr>
          <p:nvPr/>
        </p:nvCxnSpPr>
        <p:spPr>
          <a:xfrm>
            <a:off x="7141800" y="2483100"/>
            <a:ext cx="440100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5701800" y="3264312"/>
                <a:ext cx="1440000" cy="10800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80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GB" sz="2800" i="1">
                              <a:latin typeface="Cambria Math"/>
                              <a:ea typeface="Cambria Math"/>
                            </a:rPr>
                            <m:t>𝐶</m:t>
                          </m:r>
                        </m:e>
                        <m:sub>
                          <m:r>
                            <a:rPr lang="en-GB" sz="2800" b="0" i="1" smtClean="0">
                              <a:latin typeface="Cambria Math"/>
                              <a:ea typeface="Cambria Math"/>
                            </a:rPr>
                            <m:t>𝑏</m:t>
                          </m:r>
                        </m:sub>
                      </m:sSub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01800" y="3264312"/>
                <a:ext cx="1440000" cy="1080000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449101" y="4114800"/>
                <a:ext cx="4812600" cy="533400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800" b="0" i="1" smtClean="0"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a:rPr lang="en-GB" sz="2800" b="0" i="1" smtClean="0">
                              <a:latin typeface="Cambria Math"/>
                            </a:rPr>
                            <m:t>𝑏</m:t>
                          </m:r>
                        </m:sub>
                      </m:sSub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101" y="4114800"/>
                <a:ext cx="4812600" cy="533400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7581900" y="3537612"/>
                <a:ext cx="1028700" cy="533400"/>
              </a:xfrm>
              <a:prstGeom prst="rect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800" b="0" i="1" smtClean="0">
                              <a:latin typeface="Cambria Math"/>
                            </a:rPr>
                            <m:t>𝑏</m:t>
                          </m:r>
                        </m:e>
                        <m:sub>
                          <m:r>
                            <a:rPr lang="en-GB" sz="2800" i="1">
                              <a:latin typeface="Cambria Math"/>
                            </a:rPr>
                            <m:t>𝑖</m:t>
                          </m:r>
                          <m:r>
                            <a:rPr lang="en-GB" sz="2800" i="1">
                              <a:latin typeface="Cambria Math"/>
                            </a:rPr>
                            <m:t>+</m:t>
                          </m:r>
                          <m:r>
                            <a:rPr lang="en-GB" sz="2800" i="1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GB" sz="2800" b="1" dirty="0"/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81900" y="3537612"/>
                <a:ext cx="1028700" cy="533400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Straight Arrow Connector 18"/>
          <p:cNvCxnSpPr>
            <a:stCxn id="15" idx="3"/>
            <a:endCxn id="17" idx="1"/>
          </p:cNvCxnSpPr>
          <p:nvPr/>
        </p:nvCxnSpPr>
        <p:spPr>
          <a:xfrm>
            <a:off x="7141800" y="3804312"/>
            <a:ext cx="440100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449100" y="2802300"/>
                <a:ext cx="4812600" cy="720000"/>
              </a:xfrm>
              <a:prstGeom prst="rect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i="1" smtClean="0">
                          <a:latin typeface="Cambria Math"/>
                          <a:ea typeface="Cambria Math"/>
                        </a:rPr>
                        <m:t>∅</m:t>
                      </m:r>
                      <m:r>
                        <a:rPr lang="en-GB" sz="2800" b="0" i="1" smtClean="0">
                          <a:latin typeface="Cambria Math"/>
                          <a:ea typeface="Cambria Math"/>
                        </a:rPr>
                        <m:t>,</m:t>
                      </m:r>
                      <m:d>
                        <m:dPr>
                          <m:ctrlPr>
                            <a:rPr lang="en-GB" sz="28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800" i="1">
                                  <a:latin typeface="Cambria Math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GB" sz="2800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GB" sz="2800" b="0" i="1" smtClean="0"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GB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800" b="0" i="1" smtClean="0">
                                  <a:latin typeface="Cambria Math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GB" sz="2800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GB" sz="2800" b="0" i="1" smtClean="0">
                          <a:latin typeface="Cambria Math"/>
                          <a:ea typeface="Cambria Math"/>
                        </a:rPr>
                        <m:t>,…,</m:t>
                      </m:r>
                      <m:d>
                        <m:dPr>
                          <m:ctrlPr>
                            <a:rPr lang="en-GB" sz="28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800" i="1">
                                  <a:latin typeface="Cambria Math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GB" sz="2800" i="1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r>
                            <a:rPr lang="en-GB" sz="2800" i="1"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GB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800" b="0" i="1" smtClean="0">
                                  <a:latin typeface="Cambria Math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GB" sz="2800" i="1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100" y="2802300"/>
                <a:ext cx="4812600" cy="720000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7" name="Elbow Connector 66"/>
          <p:cNvCxnSpPr>
            <a:stCxn id="7" idx="2"/>
            <a:endCxn id="6" idx="1"/>
          </p:cNvCxnSpPr>
          <p:nvPr/>
        </p:nvCxnSpPr>
        <p:spPr>
          <a:xfrm rot="16200000" flipH="1">
            <a:off x="3877369" y="658669"/>
            <a:ext cx="273300" cy="3375562"/>
          </a:xfrm>
          <a:prstGeom prst="bentConnector2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Elbow Connector 68"/>
          <p:cNvCxnSpPr>
            <a:stCxn id="20" idx="0"/>
            <a:endCxn id="6" idx="1"/>
          </p:cNvCxnSpPr>
          <p:nvPr/>
        </p:nvCxnSpPr>
        <p:spPr>
          <a:xfrm rot="5400000" flipH="1" flipV="1">
            <a:off x="4119000" y="1219500"/>
            <a:ext cx="319200" cy="2846400"/>
          </a:xfrm>
          <a:prstGeom prst="bentConnector2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Elbow Connector 80"/>
          <p:cNvCxnSpPr>
            <a:stCxn id="20" idx="2"/>
            <a:endCxn id="15" idx="1"/>
          </p:cNvCxnSpPr>
          <p:nvPr/>
        </p:nvCxnSpPr>
        <p:spPr>
          <a:xfrm rot="16200000" flipH="1">
            <a:off x="4137594" y="2240106"/>
            <a:ext cx="282012" cy="2846400"/>
          </a:xfrm>
          <a:prstGeom prst="bentConnector2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Elbow Connector 82"/>
          <p:cNvCxnSpPr>
            <a:stCxn id="16" idx="0"/>
            <a:endCxn id="15" idx="1"/>
          </p:cNvCxnSpPr>
          <p:nvPr/>
        </p:nvCxnSpPr>
        <p:spPr>
          <a:xfrm rot="5400000" flipH="1" flipV="1">
            <a:off x="4123356" y="2536357"/>
            <a:ext cx="310488" cy="2846399"/>
          </a:xfrm>
          <a:prstGeom prst="bentConnector2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0" y="54102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31825" indent="-285750" algn="l" rtl="0">
              <a:buFont typeface="Arial" panose="020B0604020202020204" pitchFamily="34" charset="0"/>
              <a:buChar char="•"/>
            </a:pPr>
            <a:r>
              <a:rPr lang="en-GB" sz="2400" dirty="0"/>
              <a:t>R</a:t>
            </a:r>
            <a:r>
              <a:rPr lang="en-GB" sz="2400" dirty="0" smtClean="0"/>
              <a:t>educe </a:t>
            </a:r>
            <a:r>
              <a:rPr lang="en-GB" sz="2400" b="1" dirty="0" smtClean="0"/>
              <a:t>predicting</a:t>
            </a:r>
            <a:r>
              <a:rPr lang="en-GB" sz="2400" dirty="0" smtClean="0"/>
              <a:t> to learning </a:t>
            </a:r>
            <a:r>
              <a:rPr lang="en-GB" sz="2400" b="1" dirty="0" smtClean="0">
                <a:solidFill>
                  <a:schemeClr val="accent2"/>
                </a:solidFill>
              </a:rPr>
              <a:t>adaptively changing distributions </a:t>
            </a:r>
            <a:endParaRPr lang="en-GB" sz="24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1891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0070C0"/>
                </a:solidFill>
              </a:rPr>
              <a:t>Learning Adaptively Changing Distributions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072E2-A1DF-487D-BE50-17017DCD43B1}" type="slidenum">
              <a:rPr lang="en-US" smtClean="0"/>
              <a:t>26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5701800" y="1392600"/>
                <a:ext cx="1440000" cy="10800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/>
                          <a:ea typeface="Cambria Math"/>
                        </a:rPr>
                        <m:t>𝒟</m:t>
                      </m:r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01800" y="1392600"/>
                <a:ext cx="1440000" cy="108000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449100" y="1125900"/>
                <a:ext cx="4812600" cy="533400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i="1" smtClean="0">
                          <a:latin typeface="Cambria Math"/>
                        </a:rPr>
                        <m:t>𝑠</m:t>
                      </m:r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100" y="1125900"/>
                <a:ext cx="4812600" cy="53340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7581900" y="1665900"/>
                <a:ext cx="1028700" cy="533400"/>
              </a:xfrm>
              <a:prstGeom prst="rect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800" b="0" i="1" smtClean="0"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GB" sz="2800" b="0" i="1" smtClean="0">
                              <a:latin typeface="Cambria Math"/>
                            </a:rPr>
                            <m:t>𝑖</m:t>
                          </m:r>
                          <m:r>
                            <a:rPr lang="en-GB" sz="2800" b="0" i="1" smtClean="0">
                              <a:latin typeface="Cambria Math"/>
                            </a:rPr>
                            <m:t>+</m:t>
                          </m:r>
                          <m:r>
                            <a:rPr lang="en-GB" sz="28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81900" y="1665900"/>
                <a:ext cx="1028700" cy="533400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Arrow Connector 11"/>
          <p:cNvCxnSpPr>
            <a:stCxn id="6" idx="3"/>
            <a:endCxn id="8" idx="1"/>
          </p:cNvCxnSpPr>
          <p:nvPr/>
        </p:nvCxnSpPr>
        <p:spPr>
          <a:xfrm>
            <a:off x="7141800" y="1932600"/>
            <a:ext cx="440100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5701800" y="3111000"/>
                <a:ext cx="1440000" cy="10800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/>
                          <a:ea typeface="Cambria Math"/>
                        </a:rPr>
                        <m:t>ℒ</m:t>
                      </m:r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01800" y="3111000"/>
                <a:ext cx="1440000" cy="108000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7581900" y="3384300"/>
                <a:ext cx="1028700" cy="533400"/>
              </a:xfrm>
              <a:prstGeom prst="rect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en-GB" sz="28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sz="2800" i="1" smtClean="0">
                              <a:latin typeface="Cambria Math"/>
                              <a:ea typeface="Cambria Math"/>
                            </a:rPr>
                            <m:t>𝒟</m:t>
                          </m:r>
                        </m:e>
                      </m:acc>
                    </m:oMath>
                  </m:oMathPara>
                </a14:m>
                <a:endParaRPr lang="en-GB" sz="2800" b="1" dirty="0"/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81900" y="3384300"/>
                <a:ext cx="1028700" cy="533400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Straight Arrow Connector 18"/>
          <p:cNvCxnSpPr>
            <a:stCxn id="15" idx="3"/>
            <a:endCxn id="17" idx="1"/>
          </p:cNvCxnSpPr>
          <p:nvPr/>
        </p:nvCxnSpPr>
        <p:spPr>
          <a:xfrm>
            <a:off x="7141800" y="3651000"/>
            <a:ext cx="440100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449100" y="2251800"/>
                <a:ext cx="4812600" cy="720000"/>
              </a:xfrm>
              <a:prstGeom prst="rect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GB" sz="28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800" i="1" dirty="0">
                                  <a:latin typeface="Cambria Math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GB" sz="2800" i="1" dirty="0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  <m:r>
                            <a:rPr lang="en-GB" sz="2800" i="1" dirty="0">
                              <a:latin typeface="Cambria Math"/>
                            </a:rPr>
                            <m:t>,…,</m:t>
                          </m:r>
                          <m:r>
                            <a:rPr lang="en-GB" sz="3200" b="0" i="1" smtClean="0"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GB" sz="3200" b="0" i="1" smtClean="0">
                              <a:latin typeface="Cambria Math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100" y="2251800"/>
                <a:ext cx="4812600" cy="720000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7" name="Elbow Connector 66"/>
          <p:cNvCxnSpPr>
            <a:stCxn id="7" idx="2"/>
            <a:endCxn id="6" idx="1"/>
          </p:cNvCxnSpPr>
          <p:nvPr/>
        </p:nvCxnSpPr>
        <p:spPr>
          <a:xfrm rot="16200000" flipH="1">
            <a:off x="4141950" y="372750"/>
            <a:ext cx="273300" cy="2846400"/>
          </a:xfrm>
          <a:prstGeom prst="bentConnector2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Elbow Connector 68"/>
          <p:cNvCxnSpPr>
            <a:stCxn id="20" idx="0"/>
            <a:endCxn id="6" idx="1"/>
          </p:cNvCxnSpPr>
          <p:nvPr/>
        </p:nvCxnSpPr>
        <p:spPr>
          <a:xfrm rot="5400000" flipH="1" flipV="1">
            <a:off x="4119000" y="669000"/>
            <a:ext cx="319200" cy="2846400"/>
          </a:xfrm>
          <a:prstGeom prst="bentConnector2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Elbow Connector 80"/>
          <p:cNvCxnSpPr>
            <a:stCxn id="20" idx="2"/>
            <a:endCxn id="15" idx="1"/>
          </p:cNvCxnSpPr>
          <p:nvPr/>
        </p:nvCxnSpPr>
        <p:spPr>
          <a:xfrm rot="16200000" flipH="1">
            <a:off x="3939000" y="1888200"/>
            <a:ext cx="679200" cy="2846400"/>
          </a:xfrm>
          <a:prstGeom prst="bentConnector2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107504" y="3860264"/>
                <a:ext cx="8928992" cy="32411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538163" indent="-285750" algn="l" rtl="0">
                  <a:buFont typeface="Arial" panose="020B0604020202020204" pitchFamily="34" charset="0"/>
                  <a:buChar char="•"/>
                </a:pPr>
                <a:r>
                  <a:rPr lang="en-GB" sz="2400" dirty="0" smtClean="0">
                    <a:ea typeface="Cambria Math"/>
                  </a:rPr>
                  <a:t>Given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400" i="1" dirty="0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GB" sz="2400" i="1" dirty="0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GB" sz="2400" i="1" dirty="0">
                        <a:latin typeface="Cambria Math"/>
                      </a:rPr>
                      <m:t>,…,</m:t>
                    </m:r>
                    <m:sSub>
                      <m:sSubPr>
                        <m:ctrlPr>
                          <a:rPr lang="en-GB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400" i="1" dirty="0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GB" sz="2400" i="1" dirty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GB" sz="2400" dirty="0" smtClean="0">
                    <a:ea typeface="Cambria Math"/>
                  </a:rPr>
                  <a:t>, </a:t>
                </a:r>
                <a:r>
                  <a:rPr lang="en-GB" sz="2400" b="1" dirty="0" smtClean="0">
                    <a:ea typeface="Cambria Math"/>
                  </a:rPr>
                  <a:t>learner</a:t>
                </a:r>
                <a:r>
                  <a:rPr lang="en-GB" sz="2400" dirty="0" smtClean="0"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GB" sz="2400" i="1">
                        <a:latin typeface="Cambria Math"/>
                        <a:ea typeface="Cambria Math"/>
                      </a:rPr>
                      <m:t>ℒ</m:t>
                    </m:r>
                  </m:oMath>
                </a14:m>
                <a:r>
                  <a:rPr lang="en-GB" sz="2400" dirty="0" smtClean="0"/>
                  <a:t>:</a:t>
                </a:r>
              </a:p>
              <a:p>
                <a:pPr marL="900113" lvl="1" indent="-285750" algn="l" rtl="0">
                  <a:buFont typeface="Arial" panose="020B0604020202020204" pitchFamily="34" charset="0"/>
                  <a:buChar char="•"/>
                </a:pPr>
                <a:r>
                  <a:rPr lang="en-GB" sz="2400" dirty="0" smtClean="0"/>
                  <a:t>Asks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400" i="1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GB" sz="2400" i="1">
                            <a:latin typeface="Cambria Math"/>
                          </a:rPr>
                          <m:t>𝑖</m:t>
                        </m:r>
                        <m:r>
                          <a:rPr lang="en-GB" sz="2400" i="1">
                            <a:latin typeface="Cambria Math"/>
                          </a:rPr>
                          <m:t>+</m:t>
                        </m:r>
                        <m:r>
                          <a:rPr lang="en-GB" sz="2400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GB" sz="2400" i="1">
                        <a:latin typeface="Cambria Math"/>
                      </a:rPr>
                      <m:t> </m:t>
                    </m:r>
                  </m:oMath>
                </a14:m>
                <a:r>
                  <a:rPr lang="en-GB" sz="2400" dirty="0" smtClean="0"/>
                  <a:t>or</a:t>
                </a:r>
              </a:p>
              <a:p>
                <a:pPr marL="900113" lvl="1" indent="-285750" algn="l" rtl="0">
                  <a:buFont typeface="Arial" panose="020B0604020202020204" pitchFamily="34" charset="0"/>
                  <a:buChar char="•"/>
                </a:pPr>
                <a:r>
                  <a:rPr lang="en-GB" sz="2400" dirty="0"/>
                  <a:t>Outputs </a:t>
                </a:r>
                <a14:m>
                  <m:oMath xmlns:m="http://schemas.openxmlformats.org/officeDocument/2006/math">
                    <m:r>
                      <a:rPr lang="en-GB" sz="2400">
                        <a:latin typeface="Cambria Math"/>
                      </a:rPr>
                      <m:t> </m:t>
                    </m:r>
                    <m:acc>
                      <m:accPr>
                        <m:chr m:val="̃"/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sz="2400" i="1">
                            <a:latin typeface="Cambria Math"/>
                            <a:ea typeface="Cambria Math"/>
                          </a:rPr>
                          <m:t>𝒟</m:t>
                        </m:r>
                      </m:e>
                    </m:acc>
                  </m:oMath>
                </a14:m>
                <a:r>
                  <a:rPr lang="en-GB" sz="2400" dirty="0"/>
                  <a:t> </a:t>
                </a:r>
                <a:r>
                  <a:rPr lang="en-GB" sz="2400" dirty="0" smtClean="0"/>
                  <a:t>close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400" i="1" dirty="0">
                            <a:latin typeface="Cambria Math"/>
                            <a:ea typeface="Cambria Math"/>
                          </a:rPr>
                          <m:t>𝒟</m:t>
                        </m:r>
                      </m:e>
                      <m:sub>
                        <m:r>
                          <a:rPr lang="en-GB" sz="2400" i="1" dirty="0">
                            <a:latin typeface="Cambria Math"/>
                          </a:rPr>
                          <m:t>𝑠</m:t>
                        </m:r>
                      </m:sub>
                    </m:sSub>
                    <m:r>
                      <a:rPr lang="en-GB" sz="2400" i="1" dirty="0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GB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400" i="1" dirty="0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GB" sz="2400" i="1" dirty="0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GB" sz="2400" i="1" dirty="0">
                        <a:latin typeface="Cambria Math"/>
                      </a:rPr>
                      <m:t>,…,</m:t>
                    </m:r>
                    <m:sSub>
                      <m:sSubPr>
                        <m:ctrlPr>
                          <a:rPr lang="en-GB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400" i="1" dirty="0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GB" sz="2400" i="1" dirty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GB" sz="2400" i="1" dirty="0">
                        <a:latin typeface="Cambria Math"/>
                      </a:rPr>
                      <m:t>)</m:t>
                    </m:r>
                  </m:oMath>
                </a14:m>
                <a:endParaRPr lang="en-GB" sz="2400" dirty="0" smtClean="0"/>
              </a:p>
              <a:p>
                <a:pPr marL="900113" lvl="1" indent="-285750" algn="l" rtl="0">
                  <a:buFont typeface="Arial" panose="020B0604020202020204" pitchFamily="34" charset="0"/>
                  <a:buChar char="•"/>
                </a:pPr>
                <a:endParaRPr lang="en-GB" dirty="0"/>
              </a:p>
              <a:p>
                <a:pPr marL="538163" indent="-285750" algn="l" rtl="0">
                  <a:buFont typeface="Arial" panose="020B0604020202020204" pitchFamily="34" charset="0"/>
                  <a:buChar char="•"/>
                </a:pPr>
                <a:r>
                  <a:rPr lang="en-GB" sz="2400" b="1" dirty="0" smtClean="0"/>
                  <a:t>Naor and </a:t>
                </a:r>
                <a:r>
                  <a:rPr lang="en-GB" sz="2400" b="1" dirty="0" err="1" smtClean="0"/>
                  <a:t>Rothblum</a:t>
                </a:r>
                <a:r>
                  <a:rPr lang="en-GB" sz="2400" b="1" dirty="0" smtClean="0"/>
                  <a:t> 2006</a:t>
                </a:r>
                <a:r>
                  <a:rPr lang="en-GB" sz="2400" dirty="0" smtClean="0"/>
                  <a:t>: </a:t>
                </a:r>
                <a:br>
                  <a:rPr lang="en-GB" sz="2400" dirty="0" smtClean="0"/>
                </a:br>
                <a:r>
                  <a:rPr lang="en-GB" sz="2400" dirty="0" smtClean="0"/>
                  <a:t>If one-way functions do </a:t>
                </a:r>
                <a:r>
                  <a:rPr lang="en-GB" sz="2400" b="1" dirty="0" smtClean="0"/>
                  <a:t>not</a:t>
                </a:r>
                <a:r>
                  <a:rPr lang="en-GB" sz="2400" dirty="0" smtClean="0"/>
                  <a:t> exist: </a:t>
                </a:r>
                <a:r>
                  <a:rPr lang="en-GB" sz="2400" dirty="0" smtClean="0"/>
                  <a:t>then there exists </a:t>
                </a:r>
                <a:r>
                  <a:rPr lang="en-GB" sz="2400" b="1" dirty="0" smtClean="0"/>
                  <a:t>efficient</a:t>
                </a:r>
                <a:r>
                  <a:rPr lang="en-GB" sz="2400" dirty="0" smtClean="0"/>
                  <a:t> </a:t>
                </a:r>
                <a14:m>
                  <m:oMath xmlns:m="http://schemas.openxmlformats.org/officeDocument/2006/math">
                    <m:r>
                      <a:rPr lang="en-GB" sz="2400" i="1">
                        <a:latin typeface="Cambria Math"/>
                        <a:ea typeface="Cambria Math"/>
                      </a:rPr>
                      <m:t>ℒ</m:t>
                    </m:r>
                    <m:r>
                      <a:rPr lang="en-US" sz="2400" b="0" i="0" smtClean="0">
                        <a:latin typeface="Cambria Math" panose="02040503050406030204" pitchFamily="18" charset="0"/>
                        <a:ea typeface="Cambria Math"/>
                      </a:rPr>
                      <m:t> </m:t>
                    </m:r>
                  </m:oMath>
                </a14:m>
                <a:r>
                  <a:rPr lang="en-GB" sz="2400" dirty="0" smtClean="0"/>
                  <a:t>that</a:t>
                </a:r>
                <a:r>
                  <a:rPr lang="en-GB" sz="2400" dirty="0" smtClean="0"/>
                  <a:t> can predict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400" i="1" dirty="0">
                            <a:latin typeface="Cambria Math"/>
                            <a:ea typeface="Cambria Math"/>
                          </a:rPr>
                          <m:t>𝒟</m:t>
                        </m:r>
                      </m:e>
                      <m:sub>
                        <m:r>
                          <a:rPr lang="en-GB" sz="2400" i="1" dirty="0">
                            <a:latin typeface="Cambria Math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GB" sz="2400" dirty="0" smtClean="0"/>
                  <a:t> after seeing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sz="2400" i="0" dirty="0" smtClean="0">
                        <a:latin typeface="Cambria Math"/>
                      </a:rPr>
                      <m:t>H</m:t>
                    </m:r>
                    <m:r>
                      <a:rPr lang="en-GB" sz="2400" i="1" dirty="0" smtClean="0">
                        <a:latin typeface="Cambria Math"/>
                      </a:rPr>
                      <m:t>(</m:t>
                    </m:r>
                    <m:r>
                      <a:rPr lang="en-GB" sz="2400" i="1" dirty="0" smtClean="0">
                        <a:latin typeface="Cambria Math"/>
                      </a:rPr>
                      <m:t>𝑠</m:t>
                    </m:r>
                    <m:r>
                      <a:rPr lang="en-GB" sz="2400" i="1" dirty="0" smtClean="0">
                        <a:latin typeface="Cambria Math"/>
                      </a:rPr>
                      <m:t>)</m:t>
                    </m:r>
                  </m:oMath>
                </a14:m>
                <a:r>
                  <a:rPr lang="en-GB" sz="2400" dirty="0" smtClean="0"/>
                  <a:t> samples, </a:t>
                </a:r>
                <a:r>
                  <a:rPr lang="en-GB" sz="2400" b="1" dirty="0" smtClean="0"/>
                  <a:t>as well as someone knowing </a:t>
                </a:r>
                <a14:m>
                  <m:oMath xmlns:m="http://schemas.openxmlformats.org/officeDocument/2006/math">
                    <m:r>
                      <a:rPr lang="en-GB" sz="2400" b="1" i="1" dirty="0">
                        <a:latin typeface="Cambria Math"/>
                      </a:rPr>
                      <m:t>𝒔</m:t>
                    </m:r>
                  </m:oMath>
                </a14:m>
                <a:r>
                  <a:rPr lang="en-GB" sz="2400" dirty="0" smtClean="0"/>
                  <a:t>.</a:t>
                </a:r>
              </a:p>
              <a:p>
                <a:endParaRPr lang="en-GB" dirty="0"/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3860264"/>
                <a:ext cx="8928992" cy="3241144"/>
              </a:xfrm>
              <a:prstGeom prst="rect">
                <a:avLst/>
              </a:prstGeom>
              <a:blipFill rotWithShape="0">
                <a:blip r:embed="rId9"/>
                <a:stretch>
                  <a:fillRect t="-1504" r="-10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Straight Arrow Connector 17"/>
          <p:cNvCxnSpPr>
            <a:stCxn id="15" idx="0"/>
            <a:endCxn id="6" idx="2"/>
          </p:cNvCxnSpPr>
          <p:nvPr/>
        </p:nvCxnSpPr>
        <p:spPr>
          <a:xfrm flipV="1">
            <a:off x="6421800" y="2472600"/>
            <a:ext cx="0" cy="638400"/>
          </a:xfrm>
          <a:prstGeom prst="straightConnector1">
            <a:avLst/>
          </a:prstGeom>
          <a:ln w="38100">
            <a:solidFill>
              <a:schemeClr val="tx1"/>
            </a:solidFill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2221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8" grpId="2" animBg="1"/>
      <p:bldP spid="8" grpId="3" animBg="1"/>
      <p:bldP spid="1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0070C0"/>
                </a:solidFill>
              </a:rPr>
              <a:t>ACD for Game</a:t>
            </a:r>
            <a:r>
              <a:rPr lang="en-GB" sz="4000" dirty="0">
                <a:solidFill>
                  <a:srgbClr val="0070C0"/>
                </a:solidFill>
              </a:rPr>
              <a:t>-</a:t>
            </a:r>
            <a:r>
              <a:rPr lang="en-US" sz="4000" dirty="0">
                <a:solidFill>
                  <a:srgbClr val="0070C0"/>
                </a:solidFill>
              </a:rPr>
              <a:t>Play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072E2-A1DF-487D-BE50-17017DCD43B1}" type="slidenum">
              <a:rPr lang="en-US" smtClean="0"/>
              <a:t>27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3200400" y="1788348"/>
                <a:ext cx="2743200" cy="15792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l" rtl="0"/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/>
                        <a:ea typeface="Cambria Math"/>
                      </a:rPr>
                      <m:t>𝒟</m:t>
                    </m:r>
                  </m:oMath>
                </a14:m>
                <a:r>
                  <a:rPr lang="en-GB" sz="2800" dirty="0" smtClean="0"/>
                  <a:t>:</a:t>
                </a:r>
              </a:p>
              <a:p>
                <a:pPr algn="l" rtl="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800" b="0" i="1" smtClean="0"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GB" sz="2800" b="0" i="1" smtClean="0">
                              <a:latin typeface="Cambria Math"/>
                            </a:rPr>
                            <m:t>𝑖</m:t>
                          </m:r>
                          <m:r>
                            <a:rPr lang="en-GB" sz="2800" b="0" i="1" smtClean="0">
                              <a:latin typeface="Cambria Math"/>
                            </a:rPr>
                            <m:t>+</m:t>
                          </m:r>
                          <m:r>
                            <a:rPr lang="en-GB" sz="28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GB" sz="28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800" b="0" i="1" smtClean="0"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en-GB" sz="2800" b="0" i="1" smtClean="0">
                              <a:latin typeface="Cambria Math"/>
                            </a:rPr>
                            <m:t>𝑎</m:t>
                          </m:r>
                        </m:sub>
                      </m:sSub>
                      <m:r>
                        <a:rPr lang="en-GB" sz="2800" b="0" i="1" smtClean="0">
                          <a:latin typeface="Cambria Math"/>
                        </a:rPr>
                        <m:t>(</m:t>
                      </m:r>
                      <m:sSub>
                        <m:sSubPr>
                          <m:ctrlPr>
                            <a:rPr lang="en-GB" sz="28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GB" sz="2800" i="1">
                              <a:latin typeface="Cambria Math"/>
                              <a:ea typeface="Cambria Math"/>
                            </a:rPr>
                            <m:t>h</m:t>
                          </m:r>
                        </m:e>
                        <m:sub>
                          <m:r>
                            <a:rPr lang="en-GB" sz="2800" i="1">
                              <a:latin typeface="Cambria Math"/>
                              <a:ea typeface="Cambria Math"/>
                            </a:rPr>
                            <m:t>𝑖</m:t>
                          </m:r>
                        </m:sub>
                      </m:sSub>
                      <m:r>
                        <a:rPr lang="en-GB" sz="2800" b="0" i="1" smtClean="0">
                          <a:latin typeface="Cambria Math"/>
                          <a:ea typeface="Cambria Math"/>
                        </a:rPr>
                        <m:t>;</m:t>
                      </m:r>
                      <m:sSub>
                        <m:sSubPr>
                          <m:ctrlPr>
                            <a:rPr lang="en-GB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800" i="1"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a:rPr lang="en-GB" sz="2800" i="1">
                              <a:latin typeface="Cambria Math"/>
                            </a:rPr>
                            <m:t>𝑎</m:t>
                          </m:r>
                        </m:sub>
                      </m:sSub>
                      <m:r>
                        <a:rPr lang="en-GB" sz="28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GB" sz="2800" dirty="0" smtClean="0"/>
              </a:p>
              <a:p>
                <a:pPr algn="l" rtl="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800" b="0" i="1" smtClean="0">
                              <a:latin typeface="Cambria Math"/>
                            </a:rPr>
                            <m:t>𝑏</m:t>
                          </m:r>
                        </m:e>
                        <m:sub>
                          <m:r>
                            <a:rPr lang="en-GB" sz="2800" i="1">
                              <a:latin typeface="Cambria Math"/>
                            </a:rPr>
                            <m:t>𝑖</m:t>
                          </m:r>
                          <m:r>
                            <a:rPr lang="en-GB" sz="2800" i="1">
                              <a:latin typeface="Cambria Math"/>
                            </a:rPr>
                            <m:t>+</m:t>
                          </m:r>
                          <m:r>
                            <a:rPr lang="en-GB" sz="2800" i="1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GB" sz="2800" i="1" smtClean="0">
                          <a:latin typeface="Cambria Math"/>
                          <a:ea typeface="Cambria Math"/>
                        </a:rPr>
                        <m:t>←</m:t>
                      </m:r>
                      <m:r>
                        <a:rPr lang="en-GB" sz="2800" i="1" smtClean="0">
                          <a:latin typeface="Cambria Math"/>
                          <a:ea typeface="Cambria Math"/>
                        </a:rPr>
                        <m:t>𝜇</m:t>
                      </m:r>
                    </m:oMath>
                  </m:oMathPara>
                </a14:m>
                <a:endParaRPr lang="en-GB" sz="2800" dirty="0"/>
              </a:p>
              <a:p>
                <a:pPr algn="l" rtl="0"/>
                <a:endParaRPr lang="en-GB" sz="2800" dirty="0" smtClean="0"/>
              </a:p>
              <a:p>
                <a:pPr algn="l" rtl="0"/>
                <a:endParaRPr lang="en-GB" sz="2800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0400" y="1788348"/>
                <a:ext cx="2743200" cy="1579200"/>
              </a:xfrm>
              <a:prstGeom prst="rect">
                <a:avLst/>
              </a:prstGeom>
              <a:blipFill rotWithShape="0">
                <a:blip r:embed="rId3"/>
                <a:stretch>
                  <a:fillRect t="-26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838200" y="1143000"/>
                <a:ext cx="3288600" cy="533400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800" b="0" i="1" smtClean="0"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a:rPr lang="en-GB" sz="2800" b="0" i="1" smtClean="0">
                              <a:latin typeface="Cambria Math"/>
                            </a:rPr>
                            <m:t>𝑎</m:t>
                          </m:r>
                        </m:sub>
                      </m:sSub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143000"/>
                <a:ext cx="3288600" cy="53340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6421800" y="2315496"/>
                <a:ext cx="2569800" cy="533400"/>
              </a:xfrm>
              <a:prstGeom prst="rect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800" b="0" i="1" smtClean="0">
                              <a:latin typeface="Cambria Math"/>
                            </a:rPr>
                            <m:t>h</m:t>
                          </m:r>
                        </m:e>
                        <m:sub>
                          <m:r>
                            <a:rPr lang="en-GB" sz="2800" b="0" i="1" smtClean="0"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en-GB" sz="2800" b="0" i="1" smtClean="0">
                          <a:latin typeface="Cambria Math"/>
                        </a:rPr>
                        <m:t>||</m:t>
                      </m:r>
                      <m:sSub>
                        <m:sSubPr>
                          <m:ctrlPr>
                            <a:rPr lang="en-GB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800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GB" sz="2800" i="1"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GB" sz="2800" i="1">
                              <a:latin typeface="Cambria Math"/>
                            </a:rPr>
                            <m:t>𝑖</m:t>
                          </m:r>
                          <m:r>
                            <a:rPr lang="en-GB" sz="2800" i="1">
                              <a:latin typeface="Cambria Math"/>
                            </a:rPr>
                            <m:t>+</m:t>
                          </m:r>
                          <m:r>
                            <a:rPr lang="en-GB" sz="2800" i="1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GB" sz="2800" b="0" i="1" smtClean="0">
                          <a:latin typeface="Cambria Math"/>
                        </a:rPr>
                        <m:t>,</m:t>
                      </m:r>
                      <m:sSub>
                        <m:sSubPr>
                          <m:ctrlPr>
                            <a:rPr lang="en-GB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800" b="0" i="1" smtClean="0">
                              <a:latin typeface="Cambria Math"/>
                            </a:rPr>
                            <m:t>𝑏</m:t>
                          </m:r>
                        </m:e>
                        <m:sub>
                          <m:r>
                            <a:rPr lang="en-GB" sz="2800" i="1">
                              <a:latin typeface="Cambria Math"/>
                            </a:rPr>
                            <m:t>𝑖</m:t>
                          </m:r>
                          <m:r>
                            <a:rPr lang="en-GB" sz="2800" i="1">
                              <a:latin typeface="Cambria Math"/>
                            </a:rPr>
                            <m:t>+</m:t>
                          </m:r>
                          <m:r>
                            <a:rPr lang="en-GB" sz="2800" i="1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GB" sz="28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1800" y="2315496"/>
                <a:ext cx="2569800" cy="533400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Arrow Connector 11"/>
          <p:cNvCxnSpPr>
            <a:stCxn id="6" idx="3"/>
            <a:endCxn id="8" idx="1"/>
          </p:cNvCxnSpPr>
          <p:nvPr/>
        </p:nvCxnSpPr>
        <p:spPr>
          <a:xfrm>
            <a:off x="5943600" y="2577948"/>
            <a:ext cx="478200" cy="424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5494200" y="3810000"/>
                <a:ext cx="1440000" cy="10800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/>
                          <a:ea typeface="Cambria Math"/>
                        </a:rPr>
                        <m:t>ℒ</m:t>
                      </m:r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94200" y="3810000"/>
                <a:ext cx="1440000" cy="1080000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7581900" y="4085304"/>
                <a:ext cx="1028700" cy="533400"/>
              </a:xfrm>
              <a:prstGeom prst="rect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en-GB" sz="28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sz="2800" i="1" smtClean="0">
                              <a:latin typeface="Cambria Math"/>
                              <a:ea typeface="Cambria Math"/>
                            </a:rPr>
                            <m:t>𝒟</m:t>
                          </m:r>
                        </m:e>
                      </m:acc>
                    </m:oMath>
                  </m:oMathPara>
                </a14:m>
                <a:endParaRPr lang="en-GB" sz="2800" b="1" dirty="0"/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81900" y="4085304"/>
                <a:ext cx="1028700" cy="53340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Straight Arrow Connector 18"/>
          <p:cNvCxnSpPr>
            <a:stCxn id="15" idx="3"/>
            <a:endCxn id="17" idx="1"/>
          </p:cNvCxnSpPr>
          <p:nvPr/>
        </p:nvCxnSpPr>
        <p:spPr>
          <a:xfrm>
            <a:off x="6934200" y="4350000"/>
            <a:ext cx="647700" cy="2004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228600" y="3474900"/>
                <a:ext cx="4503900" cy="720000"/>
              </a:xfrm>
              <a:prstGeom prst="rect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80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GB" sz="2800" b="0" i="1" smtClean="0">
                              <a:latin typeface="Cambria Math"/>
                              <a:ea typeface="Cambria Math"/>
                            </a:rPr>
                            <m:t>h</m:t>
                          </m:r>
                        </m:e>
                        <m:sub>
                          <m:r>
                            <a:rPr lang="en-GB" sz="2800" b="0" i="1" smtClean="0">
                              <a:latin typeface="Cambria Math"/>
                              <a:ea typeface="Cambria Math"/>
                            </a:rPr>
                            <m:t>𝑖</m:t>
                          </m:r>
                        </m:sub>
                      </m:sSub>
                      <m:r>
                        <a:rPr lang="en-GB" sz="2800" b="0" i="1" smtClean="0">
                          <a:latin typeface="Cambria Math"/>
                          <a:ea typeface="Cambria Math"/>
                        </a:rPr>
                        <m:t>=(</m:t>
                      </m:r>
                      <m:r>
                        <a:rPr lang="en-GB" sz="2800" i="1">
                          <a:latin typeface="Cambria Math"/>
                          <a:ea typeface="Cambria Math"/>
                        </a:rPr>
                        <m:t>∅</m:t>
                      </m:r>
                      <m:r>
                        <a:rPr lang="en-GB" sz="2800" i="1">
                          <a:latin typeface="Cambria Math"/>
                          <a:ea typeface="Cambria Math"/>
                        </a:rPr>
                        <m:t>,</m:t>
                      </m:r>
                      <m:d>
                        <m:dPr>
                          <m:ctrlPr>
                            <a:rPr lang="en-GB" sz="28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800" i="1">
                                  <a:latin typeface="Cambria Math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GB" sz="2800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GB" sz="2800" i="1"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GB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800" i="1">
                                  <a:latin typeface="Cambria Math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GB" sz="2800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GB" sz="2800" i="1">
                          <a:latin typeface="Cambria Math"/>
                          <a:ea typeface="Cambria Math"/>
                        </a:rPr>
                        <m:t>,…,</m:t>
                      </m:r>
                      <m:d>
                        <m:dPr>
                          <m:ctrlPr>
                            <a:rPr lang="en-GB" sz="28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800" i="1">
                                  <a:latin typeface="Cambria Math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GB" sz="2800" i="1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r>
                            <a:rPr lang="en-GB" sz="2800" i="1"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GB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800" i="1">
                                  <a:latin typeface="Cambria Math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GB" sz="2800" i="1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GB" sz="28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3474900"/>
                <a:ext cx="4503900" cy="720000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7" name="Elbow Connector 66"/>
          <p:cNvCxnSpPr>
            <a:stCxn id="7" idx="2"/>
            <a:endCxn id="6" idx="1"/>
          </p:cNvCxnSpPr>
          <p:nvPr/>
        </p:nvCxnSpPr>
        <p:spPr>
          <a:xfrm rot="16200000" flipH="1">
            <a:off x="2390676" y="1768224"/>
            <a:ext cx="901548" cy="717900"/>
          </a:xfrm>
          <a:prstGeom prst="bentConnector2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Elbow Connector 68"/>
          <p:cNvCxnSpPr>
            <a:stCxn id="20" idx="0"/>
            <a:endCxn id="6" idx="1"/>
          </p:cNvCxnSpPr>
          <p:nvPr/>
        </p:nvCxnSpPr>
        <p:spPr>
          <a:xfrm rot="5400000" flipH="1" flipV="1">
            <a:off x="2391999" y="2666499"/>
            <a:ext cx="896952" cy="719850"/>
          </a:xfrm>
          <a:prstGeom prst="bentConnector2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Elbow Connector 80"/>
          <p:cNvCxnSpPr>
            <a:stCxn id="20" idx="2"/>
            <a:endCxn id="15" idx="1"/>
          </p:cNvCxnSpPr>
          <p:nvPr/>
        </p:nvCxnSpPr>
        <p:spPr>
          <a:xfrm rot="16200000" flipH="1">
            <a:off x="3909825" y="2765625"/>
            <a:ext cx="155100" cy="3013650"/>
          </a:xfrm>
          <a:prstGeom prst="bentConnector2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0" y="5103674"/>
                <a:ext cx="9144000" cy="12464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 algn="l" rtl="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GB" sz="2400" dirty="0"/>
                  <a:t>I</a:t>
                </a:r>
                <a:r>
                  <a:rPr lang="en-GB" sz="2400" dirty="0" smtClean="0"/>
                  <a:t>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400" i="1">
                            <a:latin typeface="Cambria Math"/>
                          </a:rPr>
                          <m:t>𝑟</m:t>
                        </m:r>
                      </m:e>
                      <m:sub>
                        <m:r>
                          <a:rPr lang="en-GB" sz="2400" i="1">
                            <a:latin typeface="Cambria Math"/>
                          </a:rPr>
                          <m:t>𝑎</m:t>
                        </m:r>
                      </m:sub>
                    </m:sSub>
                    <m:r>
                      <a:rPr lang="en-GB" sz="2400" i="1" smtClean="0">
                        <a:latin typeface="Cambria Math"/>
                        <a:ea typeface="Cambria Math"/>
                      </a:rPr>
                      <m:t>∈</m:t>
                    </m:r>
                    <m:r>
                      <a:rPr lang="en-GB" sz="2400" i="1" dirty="0" smtClean="0">
                        <a:latin typeface="Cambria Math"/>
                      </a:rPr>
                      <m:t>𝑜</m:t>
                    </m:r>
                    <m:r>
                      <a:rPr lang="en-GB" sz="2400" i="1" dirty="0" smtClean="0">
                        <a:latin typeface="Cambria Math"/>
                      </a:rPr>
                      <m:t>(</m:t>
                    </m:r>
                    <m:r>
                      <a:rPr lang="en-GB" sz="2400" i="1" dirty="0" smtClean="0">
                        <a:latin typeface="Cambria Math"/>
                      </a:rPr>
                      <m:t>𝑛</m:t>
                    </m:r>
                    <m:r>
                      <a:rPr lang="en-GB" sz="2400" i="1" dirty="0" smtClean="0">
                        <a:latin typeface="Cambria Math"/>
                      </a:rPr>
                      <m:t>)</m:t>
                    </m:r>
                  </m:oMath>
                </a14:m>
                <a:r>
                  <a:rPr lang="en-GB" sz="2400" dirty="0" smtClean="0"/>
                  <a:t>, then exists </a:t>
                </a:r>
                <a14:m>
                  <m:oMath xmlns:m="http://schemas.openxmlformats.org/officeDocument/2006/math">
                    <m:r>
                      <a:rPr lang="en-GB" sz="2400" i="1">
                        <a:latin typeface="Cambria Math"/>
                        <a:ea typeface="Cambria Math"/>
                      </a:rPr>
                      <m:t>ℒ</m:t>
                    </m:r>
                  </m:oMath>
                </a14:m>
                <a:r>
                  <a:rPr lang="en-GB" sz="2400" dirty="0" smtClean="0"/>
                  <a:t> that efficiently learns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400" i="1">
                            <a:latin typeface="Cambria Math"/>
                          </a:rPr>
                          <m:t>𝑟</m:t>
                        </m:r>
                      </m:e>
                      <m:sub>
                        <m:r>
                          <a:rPr lang="en-GB" sz="2400" i="1">
                            <a:latin typeface="Cambria Math"/>
                          </a:rPr>
                          <m:t>𝑎</m:t>
                        </m:r>
                      </m:sub>
                    </m:sSub>
                  </m:oMath>
                </a14:m>
                <a:r>
                  <a:rPr lang="en-GB" sz="2400" dirty="0" smtClean="0"/>
                  <a:t> after 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latin typeface="Cambria Math"/>
                      </a:rPr>
                      <m:t>𝑜</m:t>
                    </m:r>
                    <m:d>
                      <m:dPr>
                        <m:ctrlPr>
                          <a:rPr lang="en-GB" sz="24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400" i="1" dirty="0" smtClean="0">
                            <a:latin typeface="Cambria Math"/>
                          </a:rPr>
                          <m:t>𝑛</m:t>
                        </m:r>
                      </m:e>
                    </m:d>
                  </m:oMath>
                </a14:m>
                <a:r>
                  <a:rPr lang="en-GB" sz="2400" dirty="0" smtClean="0"/>
                  <a:t> stages</a:t>
                </a:r>
              </a:p>
              <a:p>
                <a:pPr marL="285750" indent="-285750" algn="l" rtl="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GB" sz="2400" b="1" dirty="0"/>
                  <a:t>P</a:t>
                </a:r>
                <a:r>
                  <a:rPr lang="en-GB" sz="2400" b="1" dirty="0" smtClean="0"/>
                  <a:t>rofitable deviation</a:t>
                </a:r>
                <a:r>
                  <a:rPr lang="en-GB" sz="2400" dirty="0" smtClean="0"/>
                  <a:t>: use </a:t>
                </a:r>
                <a14:m>
                  <m:oMath xmlns:m="http://schemas.openxmlformats.org/officeDocument/2006/math">
                    <m:r>
                      <a:rPr lang="en-GB" sz="2400" i="1">
                        <a:latin typeface="Cambria Math"/>
                        <a:ea typeface="Cambria Math"/>
                      </a:rPr>
                      <m:t>ℒ</m:t>
                    </m:r>
                  </m:oMath>
                </a14:m>
                <a:r>
                  <a:rPr lang="en-GB" sz="2400" dirty="0" smtClean="0"/>
                  <a:t> to predict and afterwards play </a:t>
                </a:r>
                <a:r>
                  <a:rPr lang="en-GB" sz="2600" b="1" dirty="0" err="1">
                    <a:solidFill>
                      <a:srgbClr val="C00000"/>
                    </a:solidFill>
                  </a:rPr>
                  <a:t>minmax</a:t>
                </a:r>
                <a:endParaRPr lang="en-GB" sz="26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5103674"/>
                <a:ext cx="9144000" cy="1246495"/>
              </a:xfrm>
              <a:prstGeom prst="rect">
                <a:avLst/>
              </a:prstGeom>
              <a:blipFill rotWithShape="0">
                <a:blip r:embed="rId9"/>
                <a:stretch>
                  <a:fillRect l="-867" b="-68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49941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0070C0"/>
                </a:solidFill>
              </a:rPr>
              <a:t>Repeated 2-Player 0-Sum Games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0" y="3733800"/>
                <a:ext cx="9144000" cy="2362200"/>
              </a:xfrm>
            </p:spPr>
            <p:txBody>
              <a:bodyPr>
                <a:normAutofit/>
              </a:bodyPr>
              <a:lstStyle/>
              <a:p>
                <a:pPr marL="382588" indent="0" algn="l">
                  <a:lnSpc>
                    <a:spcPct val="150000"/>
                  </a:lnSpc>
                  <a:buNone/>
                </a:pPr>
                <a:r>
                  <a:rPr lang="en-GB" sz="3400" dirty="0" smtClean="0"/>
                  <a:t>Open Problems:</a:t>
                </a:r>
                <a:endParaRPr lang="en-US" sz="3400" dirty="0" smtClean="0"/>
              </a:p>
              <a:p>
                <a:pPr marL="725488" algn="l" rtl="0">
                  <a:lnSpc>
                    <a:spcPct val="150000"/>
                  </a:lnSpc>
                </a:pPr>
                <a:r>
                  <a:rPr lang="en-US" sz="2400" dirty="0" smtClean="0"/>
                  <a:t>Does </a:t>
                </a:r>
                <a:r>
                  <a:rPr lang="en-US" sz="2400" b="1" dirty="0" smtClean="0"/>
                  <a:t>any</a:t>
                </a:r>
                <a:r>
                  <a:rPr lang="en-US" sz="2400" dirty="0" smtClean="0"/>
                  <a:t> repeated game need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/>
                      </a:rPr>
                      <m:t>0</m:t>
                    </m:r>
                    <m:r>
                      <a:rPr lang="en-US" sz="2400" i="1" dirty="0" smtClean="0">
                        <a:latin typeface="Cambria Math"/>
                      </a:rPr>
                      <m:t>,</m:t>
                    </m:r>
                    <m:r>
                      <a:rPr lang="en-US" sz="2400" i="1" dirty="0" smtClean="0">
                        <a:latin typeface="Cambria Math"/>
                      </a:rPr>
                      <m:t>1</m:t>
                    </m:r>
                  </m:oMath>
                </a14:m>
                <a:r>
                  <a:rPr lang="en-US" sz="2400" dirty="0" smtClean="0"/>
                  <a:t> or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/>
                      </a:rPr>
                      <m:t>𝑛</m:t>
                    </m:r>
                  </m:oMath>
                </a14:m>
                <a:r>
                  <a:rPr lang="en-US" sz="2400" dirty="0" smtClean="0"/>
                  <a:t> bits of randomness?</a:t>
                </a:r>
              </a:p>
              <a:p>
                <a:pPr marL="725488" algn="l" rtl="0">
                  <a:lnSpc>
                    <a:spcPct val="150000"/>
                  </a:lnSpc>
                </a:pPr>
                <a:r>
                  <a:rPr lang="en-US" sz="2400" dirty="0" smtClean="0"/>
                  <a:t>Is it possible to exploit bounded players by more than once?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3733800"/>
                <a:ext cx="9144000" cy="2362200"/>
              </a:xfrm>
              <a:blipFill rotWithShape="0">
                <a:blip r:embed="rId3"/>
                <a:stretch>
                  <a:fillRect l="-18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072E2-A1DF-487D-BE50-17017DCD43B1}" type="slidenum">
              <a:rPr lang="en-US" smtClean="0"/>
              <a:t>28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76200" y="1371598"/>
                <a:ext cx="8991600" cy="2092881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marL="268288" indent="-173038" algn="l" rtl="0"/>
                <a:r>
                  <a:rPr lang="en-GB" sz="2600" b="1" dirty="0" smtClean="0">
                    <a:solidFill>
                      <a:schemeClr val="lt1"/>
                    </a:solidFill>
                  </a:rPr>
                  <a:t>Theorem:</a:t>
                </a:r>
                <a:r>
                  <a:rPr lang="en-GB" sz="2600" u="sng" dirty="0">
                    <a:solidFill>
                      <a:schemeClr val="lt1"/>
                    </a:solidFill>
                  </a:rPr>
                  <a:t/>
                </a:r>
                <a:br>
                  <a:rPr lang="en-GB" sz="2600" u="sng" dirty="0">
                    <a:solidFill>
                      <a:schemeClr val="lt1"/>
                    </a:solidFill>
                  </a:rPr>
                </a:br>
                <a:r>
                  <a:rPr lang="en-GB" sz="2600" dirty="0" smtClean="0"/>
                  <a:t>Suppose one-way </a:t>
                </a:r>
                <a:r>
                  <a:rPr lang="en-GB" sz="2600" dirty="0"/>
                  <a:t>functions do </a:t>
                </a:r>
                <a:r>
                  <a:rPr lang="en-GB" sz="2600" b="1" dirty="0"/>
                  <a:t>not</a:t>
                </a:r>
                <a:r>
                  <a:rPr lang="en-GB" sz="2600" dirty="0"/>
                  <a:t> </a:t>
                </a:r>
                <a:r>
                  <a:rPr lang="en-GB" sz="2600" dirty="0" smtClean="0"/>
                  <a:t>exist.</a:t>
                </a:r>
                <a:endParaRPr lang="en-GB" sz="2600" u="sng" dirty="0" smtClean="0">
                  <a:solidFill>
                    <a:schemeClr val="lt1"/>
                  </a:solidFill>
                </a:endParaRPr>
              </a:p>
              <a:p>
                <a:pPr marL="268288" indent="-173038" algn="l" rtl="0"/>
                <a:r>
                  <a:rPr lang="en-GB" sz="2600" dirty="0" smtClean="0">
                    <a:solidFill>
                      <a:schemeClr val="lt1"/>
                    </a:solidFill>
                  </a:rPr>
                  <a:t>For any 2-player 0-sum game </a:t>
                </a:r>
                <a14:m>
                  <m:oMath xmlns:m="http://schemas.openxmlformats.org/officeDocument/2006/math">
                    <m:r>
                      <a:rPr lang="en-GB" sz="2600" i="1" dirty="0" smtClean="0">
                        <a:solidFill>
                          <a:schemeClr val="lt1"/>
                        </a:solidFill>
                        <a:latin typeface="Cambria Math"/>
                      </a:rPr>
                      <m:t>𝐺</m:t>
                    </m:r>
                  </m:oMath>
                </a14:m>
                <a:r>
                  <a:rPr lang="en-GB" sz="2600" dirty="0" smtClean="0">
                    <a:solidFill>
                      <a:schemeClr val="lt1"/>
                    </a:solidFill>
                  </a:rPr>
                  <a:t> with no </a:t>
                </a:r>
                <a:r>
                  <a:rPr lang="en-GB" sz="2600" b="1" dirty="0" smtClean="0">
                    <a:solidFill>
                      <a:schemeClr val="lt1"/>
                    </a:solidFill>
                  </a:rPr>
                  <a:t>weakly dominant pure strategies </a:t>
                </a:r>
                <a:r>
                  <a:rPr lang="en-GB" sz="2600" dirty="0" smtClean="0">
                    <a:solidFill>
                      <a:schemeClr val="lt1"/>
                    </a:solidFill>
                  </a:rPr>
                  <a:t>there is </a:t>
                </a:r>
                <a:r>
                  <a:rPr lang="en-GB" sz="2600" b="1" dirty="0" smtClean="0">
                    <a:solidFill>
                      <a:srgbClr val="C00000"/>
                    </a:solidFill>
                  </a:rPr>
                  <a:t>no computational Nash equilibrium </a:t>
                </a:r>
                <a:r>
                  <a:rPr lang="en-GB" sz="2600" b="1" dirty="0" smtClean="0">
                    <a:solidFill>
                      <a:schemeClr val="lt1"/>
                    </a:solidFill>
                  </a:rPr>
                  <a:t>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600" b="1" i="1" dirty="0" smtClean="0">
                            <a:solidFill>
                              <a:schemeClr val="lt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600" b="1" i="1" dirty="0" smtClean="0">
                            <a:solidFill>
                              <a:schemeClr val="lt1"/>
                            </a:solidFill>
                            <a:latin typeface="Cambria Math"/>
                          </a:rPr>
                          <m:t>𝑮</m:t>
                        </m:r>
                      </m:e>
                      <m:sup>
                        <m:r>
                          <a:rPr lang="en-GB" sz="2600" b="1" i="1" dirty="0" smtClean="0">
                            <a:solidFill>
                              <a:schemeClr val="lt1"/>
                            </a:solidFill>
                            <a:latin typeface="Cambria Math"/>
                          </a:rPr>
                          <m:t>𝒏</m:t>
                        </m:r>
                      </m:sup>
                    </m:sSup>
                  </m:oMath>
                </a14:m>
                <a:r>
                  <a:rPr lang="en-GB" sz="2600" b="1" dirty="0" smtClean="0">
                    <a:solidFill>
                      <a:schemeClr val="lt1"/>
                    </a:solidFill>
                  </a:rPr>
                  <a:t> using </a:t>
                </a:r>
                <a14:m>
                  <m:oMath xmlns:m="http://schemas.openxmlformats.org/officeDocument/2006/math">
                    <m:r>
                      <a:rPr lang="en-GB" sz="2600" b="1" i="1" dirty="0" smtClean="0">
                        <a:solidFill>
                          <a:srgbClr val="C00000"/>
                        </a:solidFill>
                        <a:latin typeface="Cambria Math"/>
                      </a:rPr>
                      <m:t>𝒐</m:t>
                    </m:r>
                    <m:r>
                      <a:rPr lang="en-GB" sz="2600" b="1" i="1" dirty="0" smtClean="0">
                        <a:solidFill>
                          <a:srgbClr val="C00000"/>
                        </a:solidFill>
                        <a:latin typeface="Cambria Math"/>
                      </a:rPr>
                      <m:t>(</m:t>
                    </m:r>
                    <m:r>
                      <a:rPr lang="en-GB" sz="2600" b="1" i="1" dirty="0" smtClean="0">
                        <a:solidFill>
                          <a:srgbClr val="C00000"/>
                        </a:solidFill>
                        <a:latin typeface="Cambria Math"/>
                      </a:rPr>
                      <m:t>𝒏</m:t>
                    </m:r>
                    <m:r>
                      <a:rPr lang="en-GB" sz="2600" b="1" i="1" dirty="0" smtClean="0">
                        <a:solidFill>
                          <a:srgbClr val="C0000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GB" sz="2600" b="1" dirty="0" smtClean="0">
                    <a:solidFill>
                      <a:srgbClr val="C00000"/>
                    </a:solidFill>
                  </a:rPr>
                  <a:t> randomness</a:t>
                </a:r>
                <a:r>
                  <a:rPr lang="en-GB" sz="2600" b="1" dirty="0" smtClean="0">
                    <a:solidFill>
                      <a:schemeClr val="lt1"/>
                    </a:solidFill>
                  </a:rPr>
                  <a:t>.</a:t>
                </a:r>
                <a:endParaRPr lang="en-GB" sz="2600" b="1" dirty="0">
                  <a:solidFill>
                    <a:schemeClr val="lt1"/>
                  </a:solidFill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" y="1371598"/>
                <a:ext cx="8991600" cy="2092881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/>
          <p:cNvGrpSpPr/>
          <p:nvPr/>
        </p:nvGrpSpPr>
        <p:grpSpPr>
          <a:xfrm>
            <a:off x="6324600" y="4683968"/>
            <a:ext cx="2057400" cy="2057400"/>
            <a:chOff x="6012859" y="4599920"/>
            <a:chExt cx="2057400" cy="2057400"/>
          </a:xfrm>
        </p:grpSpPr>
        <p:sp>
          <p:nvSpPr>
            <p:cNvPr id="8" name="TextBox 7"/>
            <p:cNvSpPr txBox="1"/>
            <p:nvPr/>
          </p:nvSpPr>
          <p:spPr>
            <a:xfrm>
              <a:off x="6110748" y="5064204"/>
              <a:ext cx="1786964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6600" b="1" spc="-300" dirty="0" smtClean="0"/>
                <a:t>OWF</a:t>
              </a:r>
              <a:endParaRPr lang="en-GB" sz="6600" b="1" spc="-300" dirty="0"/>
            </a:p>
          </p:txBody>
        </p:sp>
        <p:sp>
          <p:nvSpPr>
            <p:cNvPr id="9" name="&quot;No&quot; Symbol 8"/>
            <p:cNvSpPr/>
            <p:nvPr/>
          </p:nvSpPr>
          <p:spPr>
            <a:xfrm>
              <a:off x="6012859" y="4599920"/>
              <a:ext cx="2057400" cy="2057400"/>
            </a:xfrm>
            <a:prstGeom prst="noSmoking">
              <a:avLst>
                <a:gd name="adj" fmla="val 10142"/>
              </a:avLst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1331640" y="5685055"/>
            <a:ext cx="3639488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7200" b="1" dirty="0" smtClean="0">
                <a:solidFill>
                  <a:schemeClr val="accent6"/>
                </a:solidFill>
                <a:latin typeface="Candara" panose="020E0502030303020204" pitchFamily="34" charset="0"/>
              </a:rPr>
              <a:t>Thanks!</a:t>
            </a:r>
            <a:endParaRPr lang="he-IL" sz="7200" b="1" dirty="0">
              <a:solidFill>
                <a:schemeClr val="accent6"/>
              </a:solidFill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1540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0070C0"/>
                </a:solidFill>
              </a:rPr>
              <a:t>Exploiting Limited Randomness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0" y="1219200"/>
                <a:ext cx="9144000" cy="4724400"/>
              </a:xfrm>
            </p:spPr>
            <p:txBody>
              <a:bodyPr>
                <a:normAutofit/>
              </a:bodyPr>
              <a:lstStyle/>
              <a:p>
                <a:pPr marL="382588" indent="0" algn="l" rtl="0">
                  <a:lnSpc>
                    <a:spcPct val="150000"/>
                  </a:lnSpc>
                  <a:buNone/>
                </a:pPr>
                <a:r>
                  <a:rPr lang="en-GB" sz="2400" dirty="0" smtClean="0">
                    <a:ea typeface="Cambria Math"/>
                  </a:rPr>
                  <a:t>In </a:t>
                </a:r>
                <a:r>
                  <a:rPr lang="en-GB" sz="2400" b="1" dirty="0" smtClean="0">
                    <a:solidFill>
                      <a:srgbClr val="FF0000"/>
                    </a:solidFill>
                    <a:ea typeface="Cambria Math"/>
                  </a:rPr>
                  <a:t>matching pennies</a:t>
                </a:r>
                <a:r>
                  <a:rPr lang="en-GB" sz="2400" dirty="0" smtClean="0">
                    <a:ea typeface="Cambria Math"/>
                  </a:rPr>
                  <a:t>, </a:t>
                </a:r>
                <a14:m>
                  <m:oMath xmlns:m="http://schemas.openxmlformats.org/officeDocument/2006/math">
                    <m:r>
                      <a:rPr lang="en-GB" sz="2400" i="1" smtClean="0">
                        <a:latin typeface="Cambria Math"/>
                        <a:ea typeface="Cambria Math"/>
                      </a:rPr>
                      <m:t>𝜀</m:t>
                    </m:r>
                  </m:oMath>
                </a14:m>
                <a:r>
                  <a:rPr lang="en-GB" sz="2400" dirty="0" smtClean="0"/>
                  <a:t>-Nash equilibrium 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latin typeface="Cambria Math"/>
                        <a:ea typeface="Cambria Math"/>
                      </a:rPr>
                      <m:t>⇒</m:t>
                    </m:r>
                  </m:oMath>
                </a14:m>
                <a:r>
                  <a:rPr lang="en-GB" sz="2400" dirty="0" smtClean="0"/>
                  <a:t> 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latin typeface="Cambria Math"/>
                      </a:rPr>
                      <m:t>(</m:t>
                    </m:r>
                    <m:r>
                      <a:rPr lang="en-GB" sz="2400" i="1" dirty="0" smtClean="0">
                        <a:latin typeface="Cambria Math"/>
                      </a:rPr>
                      <m:t>1</m:t>
                    </m:r>
                    <m:r>
                      <a:rPr lang="en-GB" sz="2400" i="1" dirty="0" smtClean="0">
                        <a:latin typeface="Cambria Math"/>
                      </a:rPr>
                      <m:t>−</m:t>
                    </m:r>
                    <m:r>
                      <a:rPr lang="en-GB" sz="2400" i="1" dirty="0" smtClean="0">
                        <a:latin typeface="Cambria Math"/>
                        <a:ea typeface="Cambria Math"/>
                      </a:rPr>
                      <m:t>𝜀</m:t>
                    </m:r>
                    <m:r>
                      <a:rPr lang="en-GB" sz="2400" i="1" dirty="0" smtClean="0">
                        <a:latin typeface="Cambria Math"/>
                      </a:rPr>
                      <m:t>)</m:t>
                    </m:r>
                    <m:r>
                      <a:rPr lang="en-GB" sz="2400" i="1" dirty="0" smtClean="0">
                        <a:latin typeface="Cambria Math"/>
                      </a:rPr>
                      <m:t>𝑛</m:t>
                    </m:r>
                  </m:oMath>
                </a14:m>
                <a:r>
                  <a:rPr lang="en-GB" sz="2400" dirty="0" smtClean="0"/>
                  <a:t> entropy:</a:t>
                </a:r>
                <a:endParaRPr lang="en-US" sz="2400" dirty="0" smtClean="0"/>
              </a:p>
              <a:p>
                <a:pPr marL="725488" algn="l" rtl="0">
                  <a:lnSpc>
                    <a:spcPct val="150000"/>
                  </a:lnSpc>
                </a:pPr>
                <a:r>
                  <a:rPr lang="en-US" sz="2400" dirty="0" smtClean="0"/>
                  <a:t>The best response to any </a:t>
                </a:r>
                <a14:m>
                  <m:oMath xmlns:m="http://schemas.openxmlformats.org/officeDocument/2006/math">
                    <m:r>
                      <a:rPr lang="en-GB" sz="2400" i="1" dirty="0">
                        <a:latin typeface="Cambria Math"/>
                      </a:rPr>
                      <m:t>(</m:t>
                    </m:r>
                    <m:r>
                      <a:rPr lang="en-GB" sz="2400" i="1" dirty="0">
                        <a:latin typeface="Cambria Math"/>
                      </a:rPr>
                      <m:t>1</m:t>
                    </m:r>
                    <m:r>
                      <a:rPr lang="en-GB" sz="2400" i="1" dirty="0">
                        <a:latin typeface="Cambria Math"/>
                      </a:rPr>
                      <m:t>−</m:t>
                    </m:r>
                    <m:r>
                      <a:rPr lang="en-GB" sz="2400" i="1" dirty="0">
                        <a:latin typeface="Cambria Math"/>
                        <a:ea typeface="Cambria Math"/>
                      </a:rPr>
                      <m:t>𝜀</m:t>
                    </m:r>
                    <m:r>
                      <a:rPr lang="en-GB" sz="2400" b="0" i="1" dirty="0" smtClean="0">
                        <a:latin typeface="Cambria Math"/>
                        <a:ea typeface="Cambria Math"/>
                      </a:rPr>
                      <m:t>′</m:t>
                    </m:r>
                    <m:r>
                      <a:rPr lang="en-GB" sz="2400" i="1" dirty="0">
                        <a:latin typeface="Cambria Math"/>
                      </a:rPr>
                      <m:t>)</m:t>
                    </m:r>
                  </m:oMath>
                </a14:m>
                <a:r>
                  <a:rPr lang="en-GB" sz="2400" dirty="0"/>
                  <a:t> entropy</a:t>
                </a:r>
                <a:r>
                  <a:rPr lang="en-US" sz="2400" dirty="0" smtClean="0"/>
                  <a:t> strategy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/>
                        <a:ea typeface="Cambria Math"/>
                      </a:rPr>
                      <m:t>𝜎</m:t>
                    </m:r>
                  </m:oMath>
                </a14:m>
                <a:r>
                  <a:rPr lang="en-US" sz="2400" dirty="0" smtClean="0"/>
                  <a:t> achieves at least </a:t>
                </a:r>
                <a14:m>
                  <m:oMath xmlns:m="http://schemas.openxmlformats.org/officeDocument/2006/math">
                    <m:r>
                      <a:rPr lang="en-GB" sz="2400" i="1" dirty="0">
                        <a:latin typeface="Cambria Math"/>
                        <a:ea typeface="Cambria Math"/>
                      </a:rPr>
                      <m:t>𝜀</m:t>
                    </m:r>
                    <m:r>
                      <a:rPr lang="en-GB" sz="2400" b="0" i="1" dirty="0" smtClean="0">
                        <a:latin typeface="Cambria Math"/>
                        <a:ea typeface="Cambria Math"/>
                      </a:rPr>
                      <m:t>′</m:t>
                    </m:r>
                  </m:oMath>
                </a14:m>
                <a:r>
                  <a:rPr lang="en-GB" sz="2400" dirty="0"/>
                  <a:t> </a:t>
                </a:r>
                <a:r>
                  <a:rPr lang="en-GB" sz="2400" dirty="0" smtClean="0"/>
                  <a:t>in the stage game.</a:t>
                </a:r>
              </a:p>
              <a:p>
                <a:pPr marL="725488" algn="l" rtl="0">
                  <a:lnSpc>
                    <a:spcPct val="150000"/>
                  </a:lnSpc>
                  <a:spcBef>
                    <a:spcPts val="1200"/>
                  </a:spcBef>
                </a:pPr>
                <a:r>
                  <a:rPr lang="en-GB" sz="2400" dirty="0" smtClean="0"/>
                  <a:t>The best response achieves 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latin typeface="Cambria Math"/>
                      </a:rPr>
                      <m:t>2</m:t>
                    </m:r>
                    <m:r>
                      <a:rPr lang="en-GB" sz="2400" i="1" dirty="0" smtClean="0">
                        <a:latin typeface="Cambria Math"/>
                      </a:rPr>
                      <m:t>𝑝</m:t>
                    </m:r>
                    <m:r>
                      <a:rPr lang="en-GB" sz="2400" i="1" dirty="0" smtClean="0">
                        <a:latin typeface="Cambria Math"/>
                      </a:rPr>
                      <m:t>−</m:t>
                    </m:r>
                    <m:r>
                      <a:rPr lang="en-GB" sz="2400" i="1" dirty="0" smtClean="0">
                        <a:latin typeface="Cambria Math"/>
                      </a:rPr>
                      <m:t>1</m:t>
                    </m:r>
                  </m:oMath>
                </a14:m>
                <a:r>
                  <a:rPr lang="en-GB" sz="2400" dirty="0" smtClean="0"/>
                  <a:t>, where 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latin typeface="Cambria Math"/>
                      </a:rPr>
                      <m:t>𝑝</m:t>
                    </m:r>
                    <m:r>
                      <a:rPr lang="en-GB" sz="2400" i="1" dirty="0" smtClean="0">
                        <a:latin typeface="Cambria Math"/>
                        <a:ea typeface="Cambria Math"/>
                      </a:rPr>
                      <m:t>∈</m:t>
                    </m:r>
                    <m:r>
                      <a:rPr lang="en-GB" sz="2400" b="0" i="1" dirty="0" smtClean="0">
                        <a:latin typeface="Cambria Math"/>
                        <a:ea typeface="Cambria Math"/>
                      </a:rPr>
                      <m:t>[</m:t>
                    </m:r>
                    <m:r>
                      <a:rPr lang="en-GB" sz="2400" b="0" i="1" dirty="0" smtClean="0">
                        <a:latin typeface="Cambria Math"/>
                        <a:ea typeface="Cambria Math"/>
                      </a:rPr>
                      <m:t>0</m:t>
                    </m:r>
                    <m:r>
                      <a:rPr lang="en-GB" sz="2400" b="0" i="1" dirty="0" smtClean="0">
                        <a:latin typeface="Cambria Math"/>
                        <a:ea typeface="Cambria Math"/>
                      </a:rPr>
                      <m:t>.</m:t>
                    </m:r>
                    <m:r>
                      <a:rPr lang="en-GB" sz="2400" b="0" i="1" dirty="0" smtClean="0">
                        <a:latin typeface="Cambria Math"/>
                        <a:ea typeface="Cambria Math"/>
                      </a:rPr>
                      <m:t>5</m:t>
                    </m:r>
                    <m:r>
                      <a:rPr lang="en-GB" sz="2400" b="0" i="1" dirty="0" smtClean="0">
                        <a:latin typeface="Cambria Math"/>
                        <a:ea typeface="Cambria Math"/>
                      </a:rPr>
                      <m:t>,</m:t>
                    </m:r>
                    <m:r>
                      <a:rPr lang="en-GB" sz="2400" b="0" i="1" dirty="0" smtClean="0">
                        <a:latin typeface="Cambria Math"/>
                        <a:ea typeface="Cambria Math"/>
                      </a:rPr>
                      <m:t>1</m:t>
                    </m:r>
                    <m:r>
                      <a:rPr lang="en-GB" sz="2400" b="0" i="1" dirty="0" smtClean="0">
                        <a:latin typeface="Cambria Math"/>
                        <a:ea typeface="Cambria Math"/>
                      </a:rPr>
                      <m:t>]</m:t>
                    </m:r>
                  </m:oMath>
                </a14:m>
                <a:r>
                  <a:rPr lang="en-GB" sz="2400" dirty="0" smtClean="0"/>
                  <a:t> is the probability of the most likely action in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  <a:ea typeface="Cambria Math"/>
                      </a:rPr>
                      <m:t>𝜎</m:t>
                    </m:r>
                    <m:r>
                      <a:rPr lang="en-GB" sz="2400" b="0" i="0" smtClean="0">
                        <a:latin typeface="Cambria Math"/>
                        <a:ea typeface="Cambria Math"/>
                      </a:rPr>
                      <m:t>.</m:t>
                    </m:r>
                  </m:oMath>
                </a14:m>
                <a:endParaRPr lang="en-GB" sz="2400" b="0" dirty="0" smtClean="0">
                  <a:ea typeface="Cambria Math"/>
                </a:endParaRPr>
              </a:p>
              <a:p>
                <a:pPr marL="382588" indent="0" algn="l" rtl="0">
                  <a:lnSpc>
                    <a:spcPct val="150000"/>
                  </a:lnSpc>
                  <a:spcBef>
                    <a:spcPts val="18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GB" sz="2400" i="1" dirty="0">
                          <a:latin typeface="Cambria Math"/>
                          <a:ea typeface="Cambria Math"/>
                        </a:rPr>
                        <m:t>𝜀</m:t>
                      </m:r>
                      <m:r>
                        <a:rPr lang="en-GB" sz="2400" b="0" i="1" dirty="0" smtClean="0">
                          <a:latin typeface="Cambria Math"/>
                          <a:ea typeface="Cambria Math"/>
                        </a:rPr>
                        <m:t>′</m:t>
                      </m:r>
                      <m:r>
                        <a:rPr lang="en-GB" sz="2400" b="0" i="1" dirty="0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GB" sz="2400" b="0" i="1" smtClean="0">
                          <a:latin typeface="Cambria Math"/>
                          <a:ea typeface="Cambria Math"/>
                        </a:rPr>
                        <m:t>1</m:t>
                      </m:r>
                      <m:r>
                        <a:rPr lang="en-GB" sz="2400" b="0" i="1" smtClean="0">
                          <a:latin typeface="Cambria Math"/>
                          <a:ea typeface="Cambria Math"/>
                        </a:rPr>
                        <m:t>−</m:t>
                      </m:r>
                      <m:r>
                        <a:rPr lang="en-GB" sz="2400" b="0" i="1" smtClean="0">
                          <a:latin typeface="Cambria Math"/>
                          <a:ea typeface="Cambria Math"/>
                        </a:rPr>
                        <m:t>𝐻</m:t>
                      </m:r>
                      <m:d>
                        <m:dPr>
                          <m:ctrlPr>
                            <a:rPr lang="en-GB" sz="2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GB" sz="2400" b="0" i="1" smtClean="0">
                              <a:latin typeface="Cambria Math"/>
                              <a:ea typeface="Cambria Math"/>
                            </a:rPr>
                            <m:t>𝜎</m:t>
                          </m:r>
                        </m:e>
                      </m:d>
                      <m:r>
                        <a:rPr lang="en-GB" sz="2400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GB" sz="2400" b="0" i="1" smtClean="0">
                          <a:latin typeface="Cambria Math"/>
                          <a:ea typeface="Cambria Math"/>
                        </a:rPr>
                        <m:t>1</m:t>
                      </m:r>
                      <m:r>
                        <a:rPr lang="en-GB" sz="2400" b="0" i="1" smtClean="0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GB" sz="2400" b="0" i="1" smtClean="0">
                          <a:latin typeface="Cambria Math"/>
                          <a:ea typeface="Cambria Math"/>
                        </a:rPr>
                        <m:t>𝑝</m:t>
                      </m:r>
                      <m:func>
                        <m:funcPr>
                          <m:ctrlPr>
                            <a:rPr lang="en-GB" sz="2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GB" sz="2400" b="0" i="0" smtClean="0">
                                  <a:latin typeface="Cambria Math"/>
                                  <a:ea typeface="Cambria Math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GB" sz="24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b>
                          </m:sSub>
                        </m:fName>
                        <m:e>
                          <m:d>
                            <m:d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GB" sz="2400" b="0" i="1" smtClean="0">
                                  <a:latin typeface="Cambria Math"/>
                                  <a:ea typeface="Cambria Math"/>
                                </a:rPr>
                                <m:t>𝑝</m:t>
                              </m:r>
                            </m:e>
                          </m:d>
                        </m:e>
                      </m:func>
                      <m:r>
                        <a:rPr lang="en-GB" sz="2400" b="0" i="1" smtClean="0">
                          <a:latin typeface="Cambria Math"/>
                          <a:ea typeface="Cambria Math"/>
                        </a:rPr>
                        <m:t>+(</m:t>
                      </m:r>
                      <m:r>
                        <a:rPr lang="en-GB" sz="2400" b="0" i="1" smtClean="0">
                          <a:latin typeface="Cambria Math"/>
                          <a:ea typeface="Cambria Math"/>
                        </a:rPr>
                        <m:t>1</m:t>
                      </m:r>
                      <m:r>
                        <a:rPr lang="en-GB" sz="2400" b="0" i="1" smtClean="0">
                          <a:latin typeface="Cambria Math"/>
                          <a:ea typeface="Cambria Math"/>
                        </a:rPr>
                        <m:t>−</m:t>
                      </m:r>
                      <m:r>
                        <a:rPr lang="en-GB" sz="2400" b="0" i="1" smtClean="0">
                          <a:latin typeface="Cambria Math"/>
                          <a:ea typeface="Cambria Math"/>
                        </a:rPr>
                        <m:t>𝑝</m:t>
                      </m:r>
                      <m:r>
                        <a:rPr lang="en-GB" sz="2400" b="0" i="1" smtClean="0">
                          <a:latin typeface="Cambria Math"/>
                          <a:ea typeface="Cambria Math"/>
                        </a:rPr>
                        <m:t>)</m:t>
                      </m:r>
                      <m:func>
                        <m:funcPr>
                          <m:ctrlPr>
                            <a:rPr lang="en-GB" sz="24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GB" sz="24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GB" sz="2400">
                                  <a:latin typeface="Cambria Math"/>
                                  <a:ea typeface="Cambria Math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GB" sz="2400" i="1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b>
                          </m:sSub>
                        </m:fName>
                        <m:e>
                          <m:r>
                            <a:rPr lang="en-GB" sz="2400" i="1">
                              <a:latin typeface="Cambria Math"/>
                              <a:ea typeface="Cambria Math"/>
                            </a:rPr>
                            <m:t>(</m:t>
                          </m:r>
                          <m:r>
                            <a:rPr lang="en-GB" sz="2400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  <m:r>
                            <a:rPr lang="en-GB" sz="2400" b="0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n-GB" sz="2400" i="1">
                              <a:latin typeface="Cambria Math"/>
                              <a:ea typeface="Cambria Math"/>
                            </a:rPr>
                            <m:t>𝑝</m:t>
                          </m:r>
                          <m:r>
                            <a:rPr lang="en-GB" sz="2400" i="1">
                              <a:latin typeface="Cambria Math"/>
                              <a:ea typeface="Cambria Math"/>
                            </a:rPr>
                            <m:t>)</m:t>
                          </m:r>
                        </m:e>
                      </m:func>
                      <m:r>
                        <a:rPr lang="en-GB" sz="2400" i="1" smtClean="0">
                          <a:latin typeface="Cambria Math"/>
                          <a:ea typeface="Cambria Math"/>
                        </a:rPr>
                        <m:t>≤</m:t>
                      </m:r>
                      <m:r>
                        <a:rPr lang="en-GB" sz="2400" i="1">
                          <a:latin typeface="Cambria Math"/>
                        </a:rPr>
                        <m:t>2</m:t>
                      </m:r>
                      <m:r>
                        <a:rPr lang="en-GB" sz="2400" i="1">
                          <a:latin typeface="Cambria Math"/>
                        </a:rPr>
                        <m:t>𝑝</m:t>
                      </m:r>
                      <m:r>
                        <a:rPr lang="en-GB" sz="2400" i="1">
                          <a:latin typeface="Cambria Math"/>
                        </a:rPr>
                        <m:t>−</m:t>
                      </m:r>
                      <m:r>
                        <a:rPr lang="en-GB" sz="2400" i="1"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en-GB" sz="2400" i="1" dirty="0" smtClean="0"/>
              </a:p>
              <a:p>
                <a:pPr marL="725488" algn="l" rtl="0">
                  <a:lnSpc>
                    <a:spcPct val="150000"/>
                  </a:lnSpc>
                  <a:spcBef>
                    <a:spcPts val="1200"/>
                  </a:spcBef>
                </a:pPr>
                <a:r>
                  <a:rPr lang="en-GB" sz="2400" dirty="0" smtClean="0"/>
                  <a:t>For </a:t>
                </a:r>
                <a:r>
                  <a:rPr lang="en-GB" sz="2400" dirty="0"/>
                  <a:t>n </a:t>
                </a:r>
                <a:r>
                  <a:rPr lang="en-GB" sz="2400" dirty="0" smtClean="0"/>
                  <a:t>stages: conditional expectation + </a:t>
                </a:r>
                <a14:m>
                  <m:oMath xmlns:m="http://schemas.openxmlformats.org/officeDocument/2006/math">
                    <m:r>
                      <a:rPr lang="en-GB" sz="2400" i="1" dirty="0">
                        <a:latin typeface="Cambria Math"/>
                      </a:rPr>
                      <m:t>(</m:t>
                    </m:r>
                    <m:r>
                      <a:rPr lang="en-GB" sz="2400" i="1" dirty="0">
                        <a:latin typeface="Cambria Math"/>
                      </a:rPr>
                      <m:t>1</m:t>
                    </m:r>
                    <m:r>
                      <a:rPr lang="en-GB" sz="2400" i="1" dirty="0">
                        <a:latin typeface="Cambria Math"/>
                      </a:rPr>
                      <m:t>−</m:t>
                    </m:r>
                    <m:r>
                      <a:rPr lang="en-GB" sz="2400" i="1" dirty="0">
                        <a:latin typeface="Cambria Math"/>
                        <a:ea typeface="Cambria Math"/>
                      </a:rPr>
                      <m:t>𝜀</m:t>
                    </m:r>
                    <m:r>
                      <a:rPr lang="en-GB" sz="2400" i="1" dirty="0">
                        <a:latin typeface="Cambria Math"/>
                      </a:rPr>
                      <m:t>)</m:t>
                    </m:r>
                    <m:r>
                      <a:rPr lang="en-GB" sz="2400" i="1" dirty="0">
                        <a:latin typeface="Cambria Math"/>
                      </a:rPr>
                      <m:t>𝑛</m:t>
                    </m:r>
                  </m:oMath>
                </a14:m>
                <a:r>
                  <a:rPr lang="en-GB" sz="2400" dirty="0"/>
                  <a:t> entropy </a:t>
                </a:r>
                <a:r>
                  <a:rPr lang="en-GB" sz="2400" dirty="0" smtClean="0"/>
                  <a:t>bound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1219200"/>
                <a:ext cx="9144000" cy="4724400"/>
              </a:xfr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072E2-A1DF-487D-BE50-17017DCD43B1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5227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pPr rtl="0"/>
            <a:r>
              <a:rPr lang="en-US" dirty="0">
                <a:solidFill>
                  <a:srgbClr val="0070C0"/>
                </a:solidFill>
              </a:rPr>
              <a:t>Randomness in Equilibria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95400"/>
            <a:ext cx="9144000" cy="3809998"/>
          </a:xfrm>
        </p:spPr>
        <p:txBody>
          <a:bodyPr>
            <a:normAutofit/>
          </a:bodyPr>
          <a:lstStyle/>
          <a:p>
            <a:pPr marL="725488" algn="l" rtl="0">
              <a:lnSpc>
                <a:spcPct val="150000"/>
              </a:lnSpc>
            </a:pPr>
            <a:r>
              <a:rPr lang="en-US" sz="2800" dirty="0" smtClean="0"/>
              <a:t>Randomness facilitates </a:t>
            </a:r>
            <a:r>
              <a:rPr lang="en-US" sz="2800" dirty="0" err="1" smtClean="0"/>
              <a:t>equilibria</a:t>
            </a:r>
            <a:r>
              <a:rPr lang="en-US" sz="2800" dirty="0" smtClean="0"/>
              <a:t> in </a:t>
            </a:r>
            <a:r>
              <a:rPr lang="en-US" sz="2800" dirty="0" smtClean="0">
                <a:solidFill>
                  <a:srgbClr val="00B050"/>
                </a:solidFill>
              </a:rPr>
              <a:t>single-shot</a:t>
            </a:r>
            <a:r>
              <a:rPr lang="en-US" sz="2800" dirty="0" smtClean="0"/>
              <a:t> games:</a:t>
            </a:r>
            <a:endParaRPr lang="en-US" sz="2800" dirty="0"/>
          </a:p>
          <a:p>
            <a:pPr marL="1125538" lvl="1" algn="l" rtl="0">
              <a:lnSpc>
                <a:spcPct val="150000"/>
              </a:lnSpc>
            </a:pPr>
            <a:r>
              <a:rPr lang="en-GB" sz="2400" dirty="0" smtClean="0"/>
              <a:t>2-</a:t>
            </a:r>
            <a:r>
              <a:rPr lang="en-US" sz="2400" dirty="0" smtClean="0"/>
              <a:t>player 0-sum games (von Neumann 1928)</a:t>
            </a:r>
          </a:p>
          <a:p>
            <a:pPr marL="1125538" lvl="1" algn="l" rtl="0">
              <a:lnSpc>
                <a:spcPct val="150000"/>
              </a:lnSpc>
            </a:pPr>
            <a:r>
              <a:rPr lang="en-US" sz="2400" dirty="0" smtClean="0"/>
              <a:t>finite strategic games (Nash 1951)</a:t>
            </a:r>
          </a:p>
          <a:p>
            <a:pPr marL="1125538" lvl="1" algn="l" rtl="0">
              <a:lnSpc>
                <a:spcPct val="150000"/>
              </a:lnSpc>
            </a:pPr>
            <a:r>
              <a:rPr lang="en-US" sz="2400" dirty="0" smtClean="0"/>
              <a:t>correlated randomness (</a:t>
            </a:r>
            <a:r>
              <a:rPr lang="en-US" sz="2400" dirty="0" err="1" smtClean="0"/>
              <a:t>Aumann</a:t>
            </a:r>
            <a:r>
              <a:rPr lang="en-US" sz="2400" dirty="0" smtClean="0"/>
              <a:t> 1976)</a:t>
            </a:r>
          </a:p>
          <a:p>
            <a:pPr marL="725488" algn="l" rtl="0">
              <a:lnSpc>
                <a:spcPct val="200000"/>
              </a:lnSpc>
            </a:pPr>
            <a:r>
              <a:rPr lang="en-US" sz="2800" dirty="0" smtClean="0"/>
              <a:t>What importance has randomness in </a:t>
            </a:r>
            <a:r>
              <a:rPr lang="en-US" sz="2800" dirty="0" smtClean="0">
                <a:solidFill>
                  <a:srgbClr val="FF0000"/>
                </a:solidFill>
              </a:rPr>
              <a:t>repeated</a:t>
            </a:r>
            <a:r>
              <a:rPr lang="en-US" sz="2800" dirty="0" smtClean="0"/>
              <a:t> games?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072E2-A1DF-487D-BE50-17017DCD43B1}" type="slidenum">
              <a:rPr lang="en-US" smtClean="0"/>
              <a:t>3</a:t>
            </a:fld>
            <a:endParaRPr lang="en-US" dirty="0"/>
          </a:p>
        </p:txBody>
      </p:sp>
      <p:pic>
        <p:nvPicPr>
          <p:cNvPr id="1026" name="Picture 2" descr="D:\Users\Pavel\AppData\Local\Microsoft\Windows\INetCache\IE\66P4SIAF\dice-161376_640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0731" y="4987131"/>
            <a:ext cx="2522538" cy="1261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Users\Pavel\AppData\Local\Microsoft\Windows\INetCache\IE\43Y6AI5V\large-two-red-dice-0-3210[1]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7613" y="2819400"/>
            <a:ext cx="1880587" cy="1168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ed Rectangular Callout 3"/>
          <p:cNvSpPr/>
          <p:nvPr/>
        </p:nvSpPr>
        <p:spPr>
          <a:xfrm>
            <a:off x="6804248" y="5229200"/>
            <a:ext cx="1944216" cy="1008112"/>
          </a:xfrm>
          <a:prstGeom prst="wedgeRoundRectCallout">
            <a:avLst>
              <a:gd name="adj1" fmla="val -38033"/>
              <a:gd name="adj2" fmla="val -104396"/>
              <a:gd name="adj3" fmla="val 16667"/>
            </a:avLst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What about parallel games?</a:t>
            </a:r>
            <a:endParaRPr 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1673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0070C0"/>
                </a:solidFill>
              </a:rPr>
              <a:t>Exploitation in Non-0-Sum Games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257800"/>
            <a:ext cx="9144000" cy="1066800"/>
          </a:xfrm>
        </p:spPr>
        <p:txBody>
          <a:bodyPr>
            <a:normAutofit/>
          </a:bodyPr>
          <a:lstStyle/>
          <a:p>
            <a:pPr marL="719138" algn="l" defTabSz="496888" rtl="0">
              <a:lnSpc>
                <a:spcPct val="150000"/>
              </a:lnSpc>
            </a:pPr>
            <a:r>
              <a:rPr lang="en-US" sz="2400" dirty="0"/>
              <a:t>C</a:t>
            </a:r>
            <a:r>
              <a:rPr lang="en-US" sz="2400" dirty="0" smtClean="0">
                <a:solidFill>
                  <a:schemeClr val="tx1"/>
                </a:solidFill>
              </a:rPr>
              <a:t>annot always </a:t>
            </a:r>
            <a:r>
              <a:rPr lang="en-US" sz="2400" b="1" dirty="0" smtClean="0">
                <a:solidFill>
                  <a:schemeClr val="tx1"/>
                </a:solidFill>
              </a:rPr>
              <a:t>exploit</a:t>
            </a:r>
            <a:r>
              <a:rPr lang="en-US" sz="2400" dirty="0" smtClean="0">
                <a:solidFill>
                  <a:schemeClr val="tx1"/>
                </a:solidFill>
              </a:rPr>
              <a:t> limited randomness in non-0-sum games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072E2-A1DF-487D-BE50-17017DCD43B1}" type="slidenum">
              <a:rPr lang="en-US" smtClean="0"/>
              <a:t>30</a:t>
            </a:fld>
            <a:endParaRPr lang="en-US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895350" y="1149214"/>
          <a:ext cx="7353301" cy="36513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74077"/>
                <a:gridCol w="1569806"/>
                <a:gridCol w="1569806"/>
                <a:gridCol w="1569806"/>
                <a:gridCol w="1569806"/>
              </a:tblGrid>
              <a:tr h="504000"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>
                          <a:solidFill>
                            <a:schemeClr val="tx1"/>
                          </a:solidFill>
                        </a:rPr>
                        <a:t>Left</a:t>
                      </a:r>
                      <a:endParaRPr lang="en-GB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>
                          <a:solidFill>
                            <a:schemeClr val="tx1"/>
                          </a:solidFill>
                        </a:rPr>
                        <a:t>Heads</a:t>
                      </a:r>
                      <a:endParaRPr lang="en-GB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dirty="0" smtClean="0">
                          <a:solidFill>
                            <a:schemeClr val="tx1"/>
                          </a:solidFill>
                        </a:rPr>
                        <a:t>Tails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>
                          <a:solidFill>
                            <a:schemeClr val="tx1"/>
                          </a:solidFill>
                        </a:rPr>
                        <a:t>Right</a:t>
                      </a:r>
                      <a:endParaRPr lang="en-GB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39481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 smtClean="0"/>
                        <a:t>up</a:t>
                      </a:r>
                      <a:endParaRPr lang="en-GB" sz="2400" b="1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0, -1</a:t>
                      </a:r>
                      <a:endParaRPr lang="en-GB" sz="2400" dirty="0"/>
                    </a:p>
                  </a:txBody>
                  <a:tcPr anchor="ctr">
                    <a:lnL w="12700" cmpd="sng">
                      <a:noFill/>
                    </a:lnL>
                    <a:lnT w="38100" cmpd="sng">
                      <a:noFill/>
                    </a:lnT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0, -1</a:t>
                      </a:r>
                      <a:endParaRPr lang="en-GB" sz="2400" dirty="0"/>
                    </a:p>
                  </a:txBody>
                  <a:tcPr anchor="ctr">
                    <a:lnT w="38100" cmpd="sng">
                      <a:noFill/>
                    </a:lnT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0, -1</a:t>
                      </a:r>
                      <a:endParaRPr lang="en-GB" sz="2400" dirty="0"/>
                    </a:p>
                  </a:txBody>
                  <a:tcPr anchor="ctr">
                    <a:lnT w="38100" cmpd="sng">
                      <a:noFill/>
                    </a:lnT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0, 0</a:t>
                      </a:r>
                      <a:endParaRPr lang="en-GB" sz="2400" dirty="0"/>
                    </a:p>
                  </a:txBody>
                  <a:tcPr anchor="ctr">
                    <a:lnT w="38100" cmpd="sng">
                      <a:noFill/>
                    </a:lnT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73445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1" dirty="0" smtClean="0"/>
                        <a:t>heads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0, -1</a:t>
                      </a:r>
                      <a:endParaRPr lang="en-GB" sz="2400" dirty="0"/>
                    </a:p>
                  </a:txBody>
                  <a:tcPr anchor="ctr">
                    <a:lnL w="12700" cmpd="sng">
                      <a:noFill/>
                    </a:lnL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1, -1</a:t>
                      </a:r>
                      <a:endParaRPr lang="en-GB" sz="2400" dirty="0"/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-1, 1</a:t>
                      </a:r>
                      <a:endParaRPr lang="en-GB" sz="2400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-1, 0</a:t>
                      </a:r>
                      <a:endParaRPr lang="en-GB" sz="2400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734454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 smtClean="0"/>
                        <a:t>tails</a:t>
                      </a:r>
                      <a:endParaRPr lang="en-GB" sz="2400" b="1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0, -1</a:t>
                      </a:r>
                      <a:endParaRPr lang="en-GB" sz="2400" dirty="0"/>
                    </a:p>
                  </a:txBody>
                  <a:tcPr anchor="ctr">
                    <a:lnL w="12700" cmpd="sng">
                      <a:noFill/>
                    </a:lnL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-1, 1</a:t>
                      </a:r>
                      <a:endParaRPr lang="en-GB" sz="2400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1, -1</a:t>
                      </a:r>
                      <a:endParaRPr lang="en-GB" sz="2400" dirty="0"/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-1, 0</a:t>
                      </a:r>
                      <a:endParaRPr lang="en-GB" sz="2400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838997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 smtClean="0"/>
                        <a:t>down</a:t>
                      </a:r>
                      <a:endParaRPr lang="en-GB" sz="2400" b="1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0, 0</a:t>
                      </a:r>
                      <a:endParaRPr lang="en-GB" sz="2400" dirty="0"/>
                    </a:p>
                  </a:txBody>
                  <a:tcPr anchor="ctr">
                    <a:lnL w="12700" cmpd="sng">
                      <a:noFill/>
                    </a:lnL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-1, 1</a:t>
                      </a:r>
                      <a:endParaRPr lang="en-GB" sz="2400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-1, 1</a:t>
                      </a:r>
                      <a:endParaRPr lang="en-GB" sz="2400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1, 0</a:t>
                      </a:r>
                      <a:endParaRPr lang="en-GB" sz="2400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98416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0070C0"/>
                </a:solidFill>
              </a:rPr>
              <a:t>Exploiting Limited Randomness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24000"/>
            <a:ext cx="9144000" cy="4724400"/>
          </a:xfrm>
        </p:spPr>
        <p:txBody>
          <a:bodyPr>
            <a:normAutofit/>
          </a:bodyPr>
          <a:lstStyle/>
          <a:p>
            <a:pPr marL="725488" algn="l" rtl="0">
              <a:lnSpc>
                <a:spcPct val="150000"/>
              </a:lnSpc>
            </a:pPr>
            <a:r>
              <a:rPr lang="en-GB" sz="2400" dirty="0" smtClean="0">
                <a:ea typeface="Cambria Math"/>
              </a:rPr>
              <a:t>In </a:t>
            </a:r>
            <a:r>
              <a:rPr lang="en-GB" sz="2400" b="1" dirty="0" smtClean="0">
                <a:solidFill>
                  <a:srgbClr val="FF0000"/>
                </a:solidFill>
                <a:ea typeface="Cambria Math"/>
              </a:rPr>
              <a:t>two-player zero-sum games</a:t>
            </a:r>
            <a:r>
              <a:rPr lang="en-GB" sz="2400" dirty="0" smtClean="0">
                <a:ea typeface="Cambria Math"/>
              </a:rPr>
              <a:t>, can exploit in all rounds proportionally to the randomness deficiency [NO’00].</a:t>
            </a:r>
          </a:p>
          <a:p>
            <a:pPr marL="1125538" lvl="1" algn="l" rtl="0">
              <a:lnSpc>
                <a:spcPct val="150000"/>
              </a:lnSpc>
            </a:pPr>
            <a:r>
              <a:rPr lang="en-GB" sz="2400" b="1" dirty="0" smtClean="0">
                <a:ea typeface="Cambria Math"/>
              </a:rPr>
              <a:t>Not efficiently!</a:t>
            </a:r>
            <a:endParaRPr lang="en-US" sz="2400" b="1" dirty="0" smtClean="0"/>
          </a:p>
          <a:p>
            <a:pPr marL="725488" algn="l" rtl="0">
              <a:lnSpc>
                <a:spcPct val="150000"/>
              </a:lnSpc>
            </a:pPr>
            <a:r>
              <a:rPr lang="en-GB" sz="2400" dirty="0" smtClean="0"/>
              <a:t>Our results for </a:t>
            </a:r>
            <a:r>
              <a:rPr lang="en-GB" sz="2400" b="1" dirty="0" smtClean="0"/>
              <a:t>computational players </a:t>
            </a:r>
            <a:r>
              <a:rPr lang="en-GB" sz="2400" dirty="0" smtClean="0"/>
              <a:t>exploit the limited randomness </a:t>
            </a:r>
            <a:r>
              <a:rPr lang="en-GB" sz="2400" b="1" dirty="0" smtClean="0"/>
              <a:t>only in a single round</a:t>
            </a:r>
            <a:r>
              <a:rPr lang="en-GB" sz="2400" dirty="0" smtClean="0"/>
              <a:t>.</a:t>
            </a:r>
          </a:p>
          <a:p>
            <a:pPr marL="725488" algn="l" rtl="0">
              <a:lnSpc>
                <a:spcPct val="150000"/>
              </a:lnSpc>
            </a:pPr>
            <a:r>
              <a:rPr lang="en-GB" sz="2400" dirty="0" smtClean="0"/>
              <a:t>Can </a:t>
            </a:r>
            <a:r>
              <a:rPr lang="en-GB" sz="2400" dirty="0"/>
              <a:t>we efficiently </a:t>
            </a:r>
            <a:r>
              <a:rPr lang="en-GB" sz="2400" dirty="0" smtClean="0"/>
              <a:t>exploit up to the randomness deficiency?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072E2-A1DF-487D-BE50-17017DCD43B1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4920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Autofit/>
          </a:bodyPr>
          <a:lstStyle/>
          <a:p>
            <a:pPr rtl="0"/>
            <a:r>
              <a:rPr lang="en-US" dirty="0">
                <a:solidFill>
                  <a:srgbClr val="0070C0"/>
                </a:solidFill>
              </a:rPr>
              <a:t>Randomness in Finitely Repeated Games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-1116632" y="4434408"/>
                <a:ext cx="10260632" cy="2667000"/>
              </a:xfrm>
            </p:spPr>
            <p:txBody>
              <a:bodyPr>
                <a:normAutofit/>
              </a:bodyPr>
              <a:lstStyle/>
              <a:p>
                <a:pPr marL="1916113" indent="-457200" algn="l" rtl="0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2600" i="1" dirty="0" smtClean="0">
                        <a:solidFill>
                          <a:srgbClr val="00B050"/>
                        </a:solidFill>
                        <a:latin typeface="Cambria Math"/>
                      </a:rPr>
                      <m:t>1</m:t>
                    </m:r>
                  </m:oMath>
                </a14:m>
                <a:r>
                  <a:rPr lang="en-US" sz="2600" dirty="0" smtClean="0">
                    <a:solidFill>
                      <a:srgbClr val="00B050"/>
                    </a:solidFill>
                  </a:rPr>
                  <a:t> bit</a:t>
                </a:r>
                <a:r>
                  <a:rPr lang="en-US" sz="2600" dirty="0" smtClean="0"/>
                  <a:t> of randomness </a:t>
                </a:r>
                <a:r>
                  <a:rPr lang="en-US" sz="2600" b="1" dirty="0" smtClean="0"/>
                  <a:t>necessary and sufficient </a:t>
                </a:r>
                <a:r>
                  <a:rPr lang="en-US" sz="2600" dirty="0" smtClean="0"/>
                  <a:t>for </a:t>
                </a:r>
                <a:r>
                  <a:rPr lang="en-US" sz="2600" dirty="0" smtClean="0">
                    <a:solidFill>
                      <a:srgbClr val="00B050"/>
                    </a:solidFill>
                  </a:rPr>
                  <a:t>single-shot</a:t>
                </a:r>
                <a:r>
                  <a:rPr lang="en-US" sz="2600" dirty="0" smtClean="0"/>
                  <a:t> </a:t>
                </a:r>
                <a:endParaRPr lang="en-US" sz="2600" dirty="0" smtClean="0"/>
              </a:p>
              <a:p>
                <a:pPr marL="1916113" indent="-457200" algn="l" rtl="0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cs-CZ" sz="2800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𝑛</m:t>
                    </m:r>
                  </m:oMath>
                </a14:m>
                <a:r>
                  <a:rPr lang="en-US" sz="2800" dirty="0" smtClean="0">
                    <a:solidFill>
                      <a:srgbClr val="FF0000"/>
                    </a:solidFill>
                  </a:rPr>
                  <a:t> bits</a:t>
                </a:r>
                <a:r>
                  <a:rPr lang="en-US" sz="2800" dirty="0" smtClean="0"/>
                  <a:t> of randomness </a:t>
                </a:r>
                <a:r>
                  <a:rPr lang="en-US" sz="2800" b="1" dirty="0" smtClean="0"/>
                  <a:t>sufficient</a:t>
                </a:r>
                <a:r>
                  <a:rPr lang="en-US" sz="2800" dirty="0" smtClean="0"/>
                  <a:t> for </a:t>
                </a:r>
                <a14:m>
                  <m:oMath xmlns:m="http://schemas.openxmlformats.org/officeDocument/2006/math">
                    <m:r>
                      <a:rPr lang="cs-CZ" sz="2800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𝑛</m:t>
                    </m:r>
                  </m:oMath>
                </a14:m>
                <a:r>
                  <a:rPr lang="en-US" sz="2800" dirty="0" smtClean="0">
                    <a:solidFill>
                      <a:srgbClr val="FF0000"/>
                    </a:solidFill>
                  </a:rPr>
                  <a:t>-stage</a:t>
                </a:r>
                <a:r>
                  <a:rPr lang="en-US" sz="2800" dirty="0" smtClean="0"/>
                  <a:t> </a:t>
                </a:r>
                <a:r>
                  <a:rPr lang="en-US" sz="2800" dirty="0" smtClean="0"/>
                  <a:t>game</a:t>
                </a:r>
                <a:endParaRPr lang="en-US" sz="2800" dirty="0">
                  <a:solidFill>
                    <a:srgbClr val="0070C0"/>
                  </a:solidFill>
                </a:endParaRPr>
              </a:p>
              <a:p>
                <a:pPr marL="1458913" indent="0" algn="l" rtl="0">
                  <a:lnSpc>
                    <a:spcPct val="150000"/>
                  </a:lnSpc>
                  <a:buNone/>
                </a:pPr>
                <a:r>
                  <a:rPr lang="en-US" sz="2800" dirty="0" smtClean="0">
                    <a:solidFill>
                      <a:srgbClr val="0070C0"/>
                    </a:solidFill>
                  </a:rPr>
                  <a:t>Does </a:t>
                </a:r>
                <a:r>
                  <a:rPr lang="en-US" sz="2800" dirty="0" smtClean="0">
                    <a:solidFill>
                      <a:srgbClr val="0070C0"/>
                    </a:solidFill>
                  </a:rPr>
                  <a:t>randomness have to </a:t>
                </a:r>
                <a:r>
                  <a:rPr lang="en-US" sz="2800" b="1" dirty="0" smtClean="0">
                    <a:solidFill>
                      <a:srgbClr val="0070C0"/>
                    </a:solidFill>
                  </a:rPr>
                  <a:t>grow</a:t>
                </a:r>
                <a:r>
                  <a:rPr lang="en-US" sz="2800" dirty="0" smtClean="0">
                    <a:solidFill>
                      <a:srgbClr val="0070C0"/>
                    </a:solidFill>
                  </a:rPr>
                  <a:t> with</a:t>
                </a:r>
                <a14:m>
                  <m:oMath xmlns:m="http://schemas.openxmlformats.org/officeDocument/2006/math">
                    <m:r>
                      <a:rPr lang="en-US" sz="2800" b="0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cs-CZ" sz="2800" i="1" dirty="0">
                        <a:solidFill>
                          <a:srgbClr val="FF0000"/>
                        </a:solidFill>
                        <a:latin typeface="Cambria Math"/>
                      </a:rPr>
                      <m:t>𝑛</m:t>
                    </m:r>
                  </m:oMath>
                </a14:m>
                <a:r>
                  <a:rPr lang="en-US" sz="2800" dirty="0" smtClean="0">
                    <a:solidFill>
                      <a:srgbClr val="0070C0"/>
                    </a:solidFill>
                  </a:rPr>
                  <a:t>?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-1116632" y="4434408"/>
                <a:ext cx="10260632" cy="2667000"/>
              </a:xfr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072E2-A1DF-487D-BE50-17017DCD43B1}" type="slidenum">
              <a:rPr lang="en-US" smtClean="0"/>
              <a:t>4</a:t>
            </a:fld>
            <a:endParaRPr lang="en-US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4439260"/>
              </p:ext>
            </p:extLst>
          </p:nvPr>
        </p:nvGraphicFramePr>
        <p:xfrm>
          <a:off x="539552" y="1557008"/>
          <a:ext cx="5019200" cy="194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60000"/>
                <a:gridCol w="1879600"/>
                <a:gridCol w="1879600"/>
              </a:tblGrid>
              <a:tr h="504000"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>
                          <a:solidFill>
                            <a:schemeClr val="tx1"/>
                          </a:solidFill>
                        </a:rPr>
                        <a:t>Heads</a:t>
                      </a:r>
                      <a:endParaRPr lang="en-GB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>
                          <a:solidFill>
                            <a:schemeClr val="tx1"/>
                          </a:solidFill>
                        </a:rPr>
                        <a:t>Tails</a:t>
                      </a:r>
                      <a:endParaRPr lang="en-GB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720000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 smtClean="0"/>
                        <a:t>heads</a:t>
                      </a:r>
                      <a:endParaRPr lang="en-GB" sz="2400" b="1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1, -1</a:t>
                      </a:r>
                      <a:endParaRPr lang="en-GB" sz="2400" dirty="0"/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-1, 1</a:t>
                      </a:r>
                      <a:endParaRPr lang="en-GB" sz="2400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720000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 smtClean="0"/>
                        <a:t>tails</a:t>
                      </a:r>
                      <a:endParaRPr lang="en-GB" sz="2400" b="1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-1, 1</a:t>
                      </a:r>
                      <a:endParaRPr lang="en-GB" sz="2400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1, -1</a:t>
                      </a:r>
                      <a:endParaRPr lang="en-GB" sz="2400" dirty="0"/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026" name="Picture 2" descr="http://i.kinja-img.com/gawker-media/image/upload/s--sS8W9DN1--/18lqob7kvmzmojp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340768"/>
            <a:ext cx="3024336" cy="2513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2802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pPr rtl="0"/>
            <a:r>
              <a:rPr lang="en-US" dirty="0" smtClean="0">
                <a:solidFill>
                  <a:srgbClr val="0070C0"/>
                </a:solidFill>
              </a:rPr>
              <a:t>Talk Plan</a:t>
            </a:r>
            <a:endParaRPr lang="en-US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5675" y="1052736"/>
                <a:ext cx="9144000" cy="5652204"/>
              </a:xfrm>
            </p:spPr>
            <p:txBody>
              <a:bodyPr>
                <a:normAutofit fontScale="92500" lnSpcReduction="20000"/>
              </a:bodyPr>
              <a:lstStyle/>
              <a:p>
                <a:pPr marL="382588" indent="0" algn="l" rtl="0">
                  <a:lnSpc>
                    <a:spcPct val="150000"/>
                  </a:lnSpc>
                  <a:buNone/>
                </a:pPr>
                <a:r>
                  <a:rPr lang="en-US" sz="2800" dirty="0" smtClean="0"/>
                  <a:t>How much randomness does a Nash Equilibrium </a:t>
                </a:r>
                <a:r>
                  <a:rPr lang="en-US" sz="2800" dirty="0" smtClean="0"/>
                  <a:t>require</a:t>
                </a:r>
              </a:p>
              <a:p>
                <a:pPr marL="839788" indent="-457200" algn="l" rtl="0">
                  <a:lnSpc>
                    <a:spcPct val="150000"/>
                  </a:lnSpc>
                </a:pPr>
                <a:r>
                  <a:rPr lang="en-US" sz="2800" dirty="0" smtClean="0"/>
                  <a:t>Games, equilibria, entropy</a:t>
                </a:r>
                <a:endParaRPr lang="en-US" sz="2800" dirty="0" smtClean="0"/>
              </a:p>
              <a:p>
                <a:pPr marL="725488" algn="l" rtl="0">
                  <a:lnSpc>
                    <a:spcPct val="150000"/>
                  </a:lnSpc>
                </a:pPr>
                <a:endParaRPr lang="en-US" sz="2800" dirty="0" smtClean="0"/>
              </a:p>
              <a:p>
                <a:pPr marL="725488" algn="l" rtl="0">
                  <a:lnSpc>
                    <a:spcPct val="150000"/>
                  </a:lnSpc>
                </a:pPr>
                <a:r>
                  <a:rPr lang="en-US" sz="2800" dirty="0" smtClean="0"/>
                  <a:t>Unbounded </a:t>
                </a:r>
                <a:r>
                  <a:rPr lang="en-US" sz="2800" dirty="0" smtClean="0"/>
                  <a:t>players</a:t>
                </a:r>
              </a:p>
              <a:p>
                <a:pPr marL="992188" lvl="1" algn="l" rtl="0">
                  <a:lnSpc>
                    <a:spcPct val="150000"/>
                  </a:lnSpc>
                </a:pPr>
                <a:r>
                  <a:rPr lang="en-US" sz="2400" dirty="0"/>
                  <a:t>R</a:t>
                </a:r>
                <a:r>
                  <a:rPr lang="en-US" sz="2400" dirty="0" smtClean="0"/>
                  <a:t>epeated </a:t>
                </a:r>
                <a:r>
                  <a:rPr lang="en-US" sz="2400" dirty="0" smtClean="0"/>
                  <a:t>games </a:t>
                </a:r>
                <a:r>
                  <a:rPr lang="en-US" sz="2400" dirty="0" smtClean="0">
                    <a:solidFill>
                      <a:srgbClr val="FF0000"/>
                    </a:solidFill>
                  </a:rPr>
                  <a:t>necessitating linear entropy in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𝑛</m:t>
                    </m:r>
                  </m:oMath>
                </a14:m>
                <a:endParaRPr lang="en-US" sz="2400" dirty="0" smtClean="0">
                  <a:solidFill>
                    <a:srgbClr val="FF0000"/>
                  </a:solidFill>
                </a:endParaRPr>
              </a:p>
              <a:p>
                <a:pPr marL="992188" lvl="1" algn="l" rtl="0">
                  <a:lnSpc>
                    <a:spcPct val="150000"/>
                  </a:lnSpc>
                </a:pPr>
                <a:r>
                  <a:rPr lang="en-US" sz="2400" dirty="0"/>
                  <a:t>R</a:t>
                </a:r>
                <a:r>
                  <a:rPr lang="en-US" sz="2400" dirty="0" smtClean="0"/>
                  <a:t>epeated </a:t>
                </a:r>
                <a:r>
                  <a:rPr lang="en-US" sz="2400" dirty="0" smtClean="0"/>
                  <a:t>games </a:t>
                </a:r>
                <a:r>
                  <a:rPr lang="en-US" sz="2400" dirty="0" smtClean="0">
                    <a:solidFill>
                      <a:srgbClr val="00B050"/>
                    </a:solidFill>
                  </a:rPr>
                  <a:t>admitting constant entropy</a:t>
                </a:r>
                <a:br>
                  <a:rPr lang="en-US" sz="2400" dirty="0" smtClean="0">
                    <a:solidFill>
                      <a:srgbClr val="00B050"/>
                    </a:solidFill>
                  </a:rPr>
                </a:br>
                <a:endParaRPr lang="en-US" sz="2400" dirty="0" smtClean="0">
                  <a:solidFill>
                    <a:srgbClr val="00B050"/>
                  </a:solidFill>
                </a:endParaRPr>
              </a:p>
              <a:p>
                <a:pPr marL="725488" algn="l" rtl="0">
                  <a:lnSpc>
                    <a:spcPct val="150000"/>
                  </a:lnSpc>
                </a:pPr>
                <a:r>
                  <a:rPr lang="en-US" sz="2800" dirty="0" smtClean="0"/>
                  <a:t>Computationally bounded players</a:t>
                </a:r>
              </a:p>
              <a:p>
                <a:pPr marL="992188" lvl="1" algn="l" rtl="0">
                  <a:lnSpc>
                    <a:spcPct val="150000"/>
                  </a:lnSpc>
                </a:pPr>
                <a:r>
                  <a:rPr lang="en-US" sz="2400" dirty="0"/>
                  <a:t>R</a:t>
                </a:r>
                <a:r>
                  <a:rPr lang="en-US" sz="2400" dirty="0" smtClean="0"/>
                  <a:t>epeated </a:t>
                </a:r>
                <a:r>
                  <a:rPr lang="en-US" sz="2400" dirty="0" smtClean="0"/>
                  <a:t>2-player 0-sum games:</a:t>
                </a:r>
                <a:br>
                  <a:rPr lang="en-US" sz="2400" dirty="0" smtClean="0"/>
                </a:br>
                <a:r>
                  <a:rPr lang="en-US" sz="2400" dirty="0" smtClean="0"/>
                  <a:t>one-way functions exist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/>
                        <a:ea typeface="Cambria Math"/>
                      </a:rPr>
                      <m:t>⟺</m:t>
                    </m:r>
                  </m:oMath>
                </a14:m>
                <a:r>
                  <a:rPr lang="en-US" sz="2400" dirty="0" smtClean="0"/>
                  <a:t> sub-linear randomness suffices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675" y="1052736"/>
                <a:ext cx="9144000" cy="5652204"/>
              </a:xfr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072E2-A1DF-487D-BE50-17017DCD43B1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2580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pPr rtl="0"/>
            <a:r>
              <a:rPr lang="en-US" dirty="0">
                <a:solidFill>
                  <a:srgbClr val="0070C0"/>
                </a:solidFill>
              </a:rPr>
              <a:t>Related 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9144000" cy="5029200"/>
          </a:xfrm>
        </p:spPr>
        <p:txBody>
          <a:bodyPr>
            <a:normAutofit/>
          </a:bodyPr>
          <a:lstStyle/>
          <a:p>
            <a:pPr marL="898525" algn="l" rtl="0">
              <a:lnSpc>
                <a:spcPct val="150000"/>
              </a:lnSpc>
              <a:spcAft>
                <a:spcPts val="600"/>
              </a:spcAft>
            </a:pPr>
            <a:r>
              <a:rPr lang="en-US" sz="2600" dirty="0" err="1" smtClean="0"/>
              <a:t>Neyman</a:t>
            </a:r>
            <a:r>
              <a:rPr lang="en-US" sz="2600" dirty="0" smtClean="0"/>
              <a:t> </a:t>
            </a:r>
            <a:r>
              <a:rPr lang="en-US" sz="2600" dirty="0"/>
              <a:t>and</a:t>
            </a:r>
            <a:r>
              <a:rPr lang="en-US" sz="2600" dirty="0" smtClean="0"/>
              <a:t> Okada </a:t>
            </a:r>
            <a:r>
              <a:rPr lang="en-US" sz="2600" dirty="0"/>
              <a:t>[</a:t>
            </a:r>
            <a:r>
              <a:rPr lang="en-US" sz="2600" dirty="0" smtClean="0"/>
              <a:t>GEB’00]:</a:t>
            </a:r>
          </a:p>
          <a:p>
            <a:pPr marL="1263650" lvl="1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400" dirty="0"/>
              <a:t>S</a:t>
            </a:r>
            <a:r>
              <a:rPr lang="en-US" sz="2400" dirty="0" smtClean="0"/>
              <a:t>trategic </a:t>
            </a:r>
            <a:r>
              <a:rPr lang="en-US" sz="2400" dirty="0" smtClean="0"/>
              <a:t>entropy in 2-player 0-sum games</a:t>
            </a:r>
          </a:p>
          <a:p>
            <a:pPr marL="898525" algn="l" rtl="0">
              <a:lnSpc>
                <a:spcPct val="150000"/>
              </a:lnSpc>
              <a:spcAft>
                <a:spcPts val="600"/>
              </a:spcAft>
            </a:pPr>
            <a:r>
              <a:rPr lang="en-US" sz="2600" dirty="0" err="1"/>
              <a:t>Budinich</a:t>
            </a:r>
            <a:r>
              <a:rPr lang="en-US" sz="2600" dirty="0"/>
              <a:t> and </a:t>
            </a:r>
            <a:r>
              <a:rPr lang="en-US" sz="2600" dirty="0" err="1"/>
              <a:t>Fortnow</a:t>
            </a:r>
            <a:r>
              <a:rPr lang="en-US" sz="2600" dirty="0"/>
              <a:t> [EC’11]:</a:t>
            </a:r>
          </a:p>
          <a:p>
            <a:pPr marL="1263650" lvl="1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400" dirty="0"/>
              <a:t>L</a:t>
            </a:r>
            <a:r>
              <a:rPr lang="en-US" sz="2400" dirty="0" smtClean="0"/>
              <a:t>imited </a:t>
            </a:r>
            <a:r>
              <a:rPr lang="en-US" sz="2400" dirty="0"/>
              <a:t>randomness in repeated matching </a:t>
            </a:r>
            <a:r>
              <a:rPr lang="en-US" sz="2400" dirty="0" smtClean="0"/>
              <a:t>pennies</a:t>
            </a:r>
          </a:p>
          <a:p>
            <a:pPr marL="898525" algn="l" rtl="0">
              <a:lnSpc>
                <a:spcPct val="150000"/>
              </a:lnSpc>
            </a:pPr>
            <a:r>
              <a:rPr lang="en-US" sz="2600" dirty="0" smtClean="0"/>
              <a:t>Halpern and Pass [JET’15]:</a:t>
            </a:r>
          </a:p>
          <a:p>
            <a:pPr marL="1263650" lvl="1" indent="0" algn="l" rtl="0">
              <a:spcBef>
                <a:spcPts val="600"/>
              </a:spcBef>
              <a:spcAft>
                <a:spcPts val="1200"/>
              </a:spcAft>
              <a:buNone/>
            </a:pPr>
            <a:r>
              <a:rPr lang="en-US" sz="2400" dirty="0"/>
              <a:t>C</a:t>
            </a:r>
            <a:r>
              <a:rPr lang="en-US" sz="2400" dirty="0" smtClean="0"/>
              <a:t>ostly </a:t>
            </a:r>
            <a:r>
              <a:rPr lang="en-US" sz="2400" dirty="0" smtClean="0"/>
              <a:t>randomness in machine games</a:t>
            </a:r>
          </a:p>
          <a:p>
            <a:pPr marL="898525" algn="l" rtl="0">
              <a:lnSpc>
                <a:spcPct val="150000"/>
              </a:lnSpc>
              <a:spcAft>
                <a:spcPts val="600"/>
              </a:spcAft>
            </a:pPr>
            <a:r>
              <a:rPr lang="en-US" sz="2600" dirty="0" err="1" smtClean="0"/>
              <a:t>Halprin</a:t>
            </a:r>
            <a:r>
              <a:rPr lang="en-US" sz="2600" dirty="0" smtClean="0"/>
              <a:t> and </a:t>
            </a:r>
            <a:r>
              <a:rPr lang="en-US" sz="2600" dirty="0" err="1" smtClean="0"/>
              <a:t>Naor</a:t>
            </a:r>
            <a:r>
              <a:rPr lang="en-US" sz="2600" dirty="0" smtClean="0"/>
              <a:t> </a:t>
            </a:r>
            <a:r>
              <a:rPr lang="en-US" sz="2600" dirty="0"/>
              <a:t>[</a:t>
            </a:r>
            <a:r>
              <a:rPr lang="en-US" sz="2600" dirty="0" smtClean="0"/>
              <a:t>SOUPS’09]:</a:t>
            </a:r>
          </a:p>
          <a:p>
            <a:pPr marL="1263650" lvl="1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400" dirty="0"/>
              <a:t>R</a:t>
            </a:r>
            <a:r>
              <a:rPr lang="en-US" sz="2400" dirty="0" smtClean="0"/>
              <a:t>andomness </a:t>
            </a:r>
            <a:r>
              <a:rPr lang="en-US" sz="2400" dirty="0" smtClean="0"/>
              <a:t>generated by human players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072E2-A1DF-487D-BE50-17017DCD43B1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1935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rtl="0"/>
            <a:r>
              <a:rPr lang="en-US" dirty="0">
                <a:solidFill>
                  <a:srgbClr val="0070C0"/>
                </a:solidFill>
              </a:rPr>
              <a:t>Game 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4925144"/>
              </a:xfrm>
            </p:spPr>
            <p:txBody>
              <a:bodyPr>
                <a:normAutofit fontScale="85000" lnSpcReduction="20000"/>
              </a:bodyPr>
              <a:lstStyle/>
              <a:p>
                <a:pPr marL="0" indent="0" algn="l" rtl="0">
                  <a:buNone/>
                </a:pPr>
                <a:r>
                  <a:rPr lang="en-US" dirty="0" smtClean="0"/>
                  <a:t>Single shot game G</a:t>
                </a:r>
              </a:p>
              <a:p>
                <a:pPr algn="l" rtl="0"/>
                <a:r>
                  <a:rPr lang="en-US" dirty="0" smtClean="0"/>
                  <a:t>Number of players k</a:t>
                </a:r>
              </a:p>
              <a:p>
                <a:pPr algn="l" rtl="0"/>
                <a:r>
                  <a:rPr lang="en-US" dirty="0" smtClean="0"/>
                  <a:t>Set of </a:t>
                </a:r>
                <a:r>
                  <a:rPr lang="en-US" b="1" dirty="0" smtClean="0"/>
                  <a:t>actions</a:t>
                </a:r>
                <a:r>
                  <a:rPr lang="en-US" dirty="0" smtClean="0"/>
                  <a:t> per player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pPr algn="l" rtl="0"/>
                <a:r>
                  <a:rPr lang="en-US" b="1" dirty="0" smtClean="0"/>
                  <a:t>Payoff</a:t>
                </a:r>
                <a:r>
                  <a:rPr lang="en-US" dirty="0" smtClean="0"/>
                  <a:t> for each player for action profile </a:t>
                </a:r>
                <a:endParaRPr lang="en-US" i="1" dirty="0" smtClean="0">
                  <a:latin typeface="Cambria Math" panose="02040503050406030204" pitchFamily="18" charset="0"/>
                </a:endParaRPr>
              </a:p>
              <a:p>
                <a:pPr marL="0" indent="0" algn="ctr" rtl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u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</m:sSub>
                  </m:oMath>
                </a14:m>
                <a:r>
                  <a:rPr lang="en-US" dirty="0" smtClean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a</m:t>
                        </m:r>
                      </m:e>
                      <m:sub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a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 smtClean="0"/>
                  <a:t>, …,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a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 smtClean="0"/>
              </a:p>
              <a:p>
                <a:pPr algn="l" rtl="0"/>
                <a:r>
                  <a:rPr lang="en-US" b="1" dirty="0" smtClean="0"/>
                  <a:t>Strategy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: distribution on action options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pPr lvl="1" algn="l" rtl="0"/>
                <a:r>
                  <a:rPr lang="en-US" sz="3300" dirty="0" smtClean="0"/>
                  <a:t>Strategy for other players: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3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300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33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3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pPr marL="0" indent="0" algn="l" rtl="0">
                  <a:buNone/>
                </a:pPr>
                <a:endParaRPr lang="en-US" dirty="0" smtClean="0"/>
              </a:p>
              <a:p>
                <a:pPr marL="0" indent="0" algn="l" rtl="0">
                  <a:buNone/>
                </a:pPr>
                <a:r>
                  <a:rPr lang="en-US" dirty="0" smtClean="0"/>
                  <a:t>Repeated game: </a:t>
                </a:r>
              </a:p>
              <a:p>
                <a:pPr algn="l" rtl="0"/>
                <a:r>
                  <a:rPr lang="en-US" dirty="0" smtClean="0"/>
                  <a:t>Game is repeated in n rounds</a:t>
                </a:r>
              </a:p>
              <a:p>
                <a:pPr algn="l" rtl="0"/>
                <a:r>
                  <a:rPr lang="en-US" dirty="0" smtClean="0"/>
                  <a:t>Utility: sum of utilities of each round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4925144"/>
              </a:xfrm>
              <a:blipFill rotWithShape="0">
                <a:blip r:embed="rId2"/>
                <a:stretch>
                  <a:fillRect l="-1407" t="-26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31484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Entropy of Strategy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072E2-A1DF-487D-BE50-17017DCD43B1}" type="slidenum">
              <a:rPr lang="en-US" smtClean="0"/>
              <a:t>8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Oval 5"/>
              <p:cNvSpPr/>
              <p:nvPr/>
            </p:nvSpPr>
            <p:spPr>
              <a:xfrm>
                <a:off x="4243945" y="990600"/>
                <a:ext cx="357938" cy="35793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i="1" smtClean="0">
                          <a:latin typeface="Cambria Math"/>
                          <a:ea typeface="Cambria Math"/>
                        </a:rPr>
                        <m:t>𝜖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6" name="Oval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3945" y="990600"/>
                <a:ext cx="357938" cy="357938"/>
              </a:xfrm>
              <a:prstGeom prst="ellipse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Oval 6"/>
          <p:cNvSpPr/>
          <p:nvPr/>
        </p:nvSpPr>
        <p:spPr>
          <a:xfrm>
            <a:off x="3405745" y="1981200"/>
            <a:ext cx="357938" cy="3579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/>
          <p:cNvSpPr/>
          <p:nvPr/>
        </p:nvSpPr>
        <p:spPr>
          <a:xfrm>
            <a:off x="3964545" y="1981200"/>
            <a:ext cx="357938" cy="3579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Oval 8"/>
              <p:cNvSpPr/>
              <p:nvPr/>
            </p:nvSpPr>
            <p:spPr>
              <a:xfrm>
                <a:off x="4523345" y="1981200"/>
                <a:ext cx="357938" cy="35793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/>
                        </a:rPr>
                        <m:t>h</m:t>
                      </m:r>
                      <m:r>
                        <a:rPr lang="en-GB" sz="2400" b="0" i="1" smtClean="0">
                          <a:latin typeface="Cambria Math"/>
                        </a:rPr>
                        <m:t>′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9" name="Oval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3345" y="1981200"/>
                <a:ext cx="357938" cy="357938"/>
              </a:xfrm>
              <a:prstGeom prst="ellipse">
                <a:avLst/>
              </a:prstGeom>
              <a:blipFill rotWithShape="0">
                <a:blip r:embed="rId4"/>
                <a:stretch>
                  <a:fillRect l="-22222" r="-4762" b="-79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Oval 9"/>
          <p:cNvSpPr/>
          <p:nvPr/>
        </p:nvSpPr>
        <p:spPr>
          <a:xfrm>
            <a:off x="5082145" y="1981200"/>
            <a:ext cx="357938" cy="3579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3" name="Straight Arrow Connector 12"/>
          <p:cNvCxnSpPr>
            <a:stCxn id="6" idx="4"/>
            <a:endCxn id="7" idx="0"/>
          </p:cNvCxnSpPr>
          <p:nvPr/>
        </p:nvCxnSpPr>
        <p:spPr>
          <a:xfrm flipH="1">
            <a:off x="3584714" y="1348538"/>
            <a:ext cx="838200" cy="63266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6" idx="4"/>
            <a:endCxn id="8" idx="0"/>
          </p:cNvCxnSpPr>
          <p:nvPr/>
        </p:nvCxnSpPr>
        <p:spPr>
          <a:xfrm flipH="1">
            <a:off x="4143514" y="1348538"/>
            <a:ext cx="279400" cy="63266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6" idx="4"/>
            <a:endCxn id="9" idx="0"/>
          </p:cNvCxnSpPr>
          <p:nvPr/>
        </p:nvCxnSpPr>
        <p:spPr>
          <a:xfrm>
            <a:off x="4422914" y="1348538"/>
            <a:ext cx="279400" cy="63266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6" idx="4"/>
            <a:endCxn id="10" idx="0"/>
          </p:cNvCxnSpPr>
          <p:nvPr/>
        </p:nvCxnSpPr>
        <p:spPr>
          <a:xfrm>
            <a:off x="4422914" y="1348538"/>
            <a:ext cx="838200" cy="63266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Oval 26"/>
          <p:cNvSpPr/>
          <p:nvPr/>
        </p:nvSpPr>
        <p:spPr>
          <a:xfrm>
            <a:off x="3685145" y="2971800"/>
            <a:ext cx="357938" cy="3579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 dirty="0"/>
          </a:p>
        </p:txBody>
      </p:sp>
      <p:sp>
        <p:nvSpPr>
          <p:cNvPr id="28" name="Oval 27"/>
          <p:cNvSpPr/>
          <p:nvPr/>
        </p:nvSpPr>
        <p:spPr>
          <a:xfrm>
            <a:off x="4243945" y="2971800"/>
            <a:ext cx="357938" cy="3579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Oval 28"/>
          <p:cNvSpPr/>
          <p:nvPr/>
        </p:nvSpPr>
        <p:spPr>
          <a:xfrm>
            <a:off x="4802745" y="2971800"/>
            <a:ext cx="357938" cy="3579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Oval 29"/>
              <p:cNvSpPr/>
              <p:nvPr/>
            </p:nvSpPr>
            <p:spPr>
              <a:xfrm>
                <a:off x="5361545" y="2971800"/>
                <a:ext cx="357938" cy="35793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i="1" dirty="0" smtClean="0">
                          <a:latin typeface="Cambria Math"/>
                        </a:rPr>
                        <m:t>h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30" name="Oval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1545" y="2971800"/>
                <a:ext cx="357938" cy="357938"/>
              </a:xfrm>
              <a:prstGeom prst="ellipse">
                <a:avLst/>
              </a:prstGeom>
              <a:blipFill rotWithShape="0">
                <a:blip r:embed="rId5"/>
                <a:stretch>
                  <a:fillRect l="-11290" b="-64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1" name="Straight Arrow Connector 30"/>
          <p:cNvCxnSpPr>
            <a:stCxn id="9" idx="4"/>
            <a:endCxn id="27" idx="0"/>
          </p:cNvCxnSpPr>
          <p:nvPr/>
        </p:nvCxnSpPr>
        <p:spPr>
          <a:xfrm flipH="1">
            <a:off x="3864114" y="2339138"/>
            <a:ext cx="838200" cy="63266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9" idx="4"/>
            <a:endCxn id="28" idx="0"/>
          </p:cNvCxnSpPr>
          <p:nvPr/>
        </p:nvCxnSpPr>
        <p:spPr>
          <a:xfrm flipH="1">
            <a:off x="4422914" y="2339138"/>
            <a:ext cx="279400" cy="63266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9" idx="4"/>
            <a:endCxn id="29" idx="0"/>
          </p:cNvCxnSpPr>
          <p:nvPr/>
        </p:nvCxnSpPr>
        <p:spPr>
          <a:xfrm>
            <a:off x="4702314" y="2339138"/>
            <a:ext cx="279400" cy="63266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9" idx="4"/>
            <a:endCxn id="30" idx="0"/>
          </p:cNvCxnSpPr>
          <p:nvPr/>
        </p:nvCxnSpPr>
        <p:spPr>
          <a:xfrm>
            <a:off x="4702314" y="2339138"/>
            <a:ext cx="838200" cy="63266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Oval 36"/>
          <p:cNvSpPr/>
          <p:nvPr/>
        </p:nvSpPr>
        <p:spPr>
          <a:xfrm>
            <a:off x="4525296" y="3962400"/>
            <a:ext cx="357938" cy="3579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Oval 37"/>
              <p:cNvSpPr/>
              <p:nvPr/>
            </p:nvSpPr>
            <p:spPr>
              <a:xfrm>
                <a:off x="5084096" y="3962400"/>
                <a:ext cx="357938" cy="35793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/>
                        </a:rPr>
                        <m:t>𝑧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38" name="Oval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4096" y="3962400"/>
                <a:ext cx="357938" cy="357938"/>
              </a:xfrm>
              <a:prstGeom prst="ellipse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Oval 38"/>
          <p:cNvSpPr/>
          <p:nvPr/>
        </p:nvSpPr>
        <p:spPr>
          <a:xfrm>
            <a:off x="5642896" y="3962400"/>
            <a:ext cx="357938" cy="3579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Oval 39"/>
          <p:cNvSpPr/>
          <p:nvPr/>
        </p:nvSpPr>
        <p:spPr>
          <a:xfrm>
            <a:off x="6201696" y="3962400"/>
            <a:ext cx="357938" cy="3579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41" name="Straight Arrow Connector 40"/>
          <p:cNvCxnSpPr>
            <a:stCxn id="30" idx="4"/>
            <a:endCxn id="37" idx="0"/>
          </p:cNvCxnSpPr>
          <p:nvPr/>
        </p:nvCxnSpPr>
        <p:spPr>
          <a:xfrm flipH="1">
            <a:off x="4704265" y="3329738"/>
            <a:ext cx="836249" cy="63266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30" idx="4"/>
            <a:endCxn id="38" idx="0"/>
          </p:cNvCxnSpPr>
          <p:nvPr/>
        </p:nvCxnSpPr>
        <p:spPr>
          <a:xfrm flipH="1">
            <a:off x="5263065" y="3329738"/>
            <a:ext cx="277449" cy="63266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stCxn id="30" idx="4"/>
            <a:endCxn id="39" idx="0"/>
          </p:cNvCxnSpPr>
          <p:nvPr/>
        </p:nvCxnSpPr>
        <p:spPr>
          <a:xfrm>
            <a:off x="5540514" y="3329738"/>
            <a:ext cx="281351" cy="63266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30" idx="4"/>
            <a:endCxn id="40" idx="0"/>
          </p:cNvCxnSpPr>
          <p:nvPr/>
        </p:nvCxnSpPr>
        <p:spPr>
          <a:xfrm>
            <a:off x="5540514" y="3329738"/>
            <a:ext cx="840151" cy="63266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/>
          <p:cNvCxnSpPr>
            <a:stCxn id="7" idx="3"/>
            <a:endCxn id="100" idx="0"/>
          </p:cNvCxnSpPr>
          <p:nvPr/>
        </p:nvCxnSpPr>
        <p:spPr>
          <a:xfrm flipH="1">
            <a:off x="2769410" y="2286719"/>
            <a:ext cx="688754" cy="49471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Arrow Connector 94"/>
          <p:cNvCxnSpPr>
            <a:stCxn id="10" idx="6"/>
            <a:endCxn id="101" idx="0"/>
          </p:cNvCxnSpPr>
          <p:nvPr/>
        </p:nvCxnSpPr>
        <p:spPr>
          <a:xfrm>
            <a:off x="5440083" y="2160169"/>
            <a:ext cx="528454" cy="37390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0" name="TextBox 99"/>
              <p:cNvSpPr txBox="1"/>
              <p:nvPr/>
            </p:nvSpPr>
            <p:spPr>
              <a:xfrm>
                <a:off x="2564065" y="2781437"/>
                <a:ext cx="41068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/>
                        </a:rPr>
                        <m:t>…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00" name="TextBox 9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4065" y="2781437"/>
                <a:ext cx="410689" cy="369332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TextBox 100"/>
              <p:cNvSpPr txBox="1"/>
              <p:nvPr/>
            </p:nvSpPr>
            <p:spPr>
              <a:xfrm>
                <a:off x="5763192" y="2534078"/>
                <a:ext cx="410689" cy="369332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/>
                        </a:rPr>
                        <m:t>…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01" name="TextBox 10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3192" y="2534078"/>
                <a:ext cx="410689" cy="369332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5" name="TextBox 104"/>
              <p:cNvSpPr txBox="1"/>
              <p:nvPr/>
            </p:nvSpPr>
            <p:spPr>
              <a:xfrm>
                <a:off x="-48655" y="4724400"/>
                <a:ext cx="9144000" cy="18004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42913" indent="-285750" algn="l" rtl="0">
                  <a:spcBef>
                    <a:spcPts val="600"/>
                  </a:spcBef>
                  <a:buFont typeface="Arial" pitchFamily="34" charset="0"/>
                  <a:buChar char="•"/>
                </a:pPr>
                <a:r>
                  <a:rPr lang="en-GB" sz="2400" b="1" dirty="0" smtClean="0"/>
                  <a:t>Strategy</a:t>
                </a:r>
                <a:r>
                  <a:rPr lang="en-GB" sz="2400" dirty="0" smtClean="0"/>
                  <a:t>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/>
                        <a:ea typeface="Cambria Math"/>
                      </a:rPr>
                      <m:t>𝜎</m:t>
                    </m:r>
                  </m:oMath>
                </a14:m>
                <a:r>
                  <a:rPr lang="en-GB" sz="2400" dirty="0" smtClean="0"/>
                  <a:t>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i="1">
                            <a:latin typeface="Cambria Math"/>
                          </a:rPr>
                          <m:t>𝐺</m:t>
                        </m:r>
                      </m:e>
                      <m:sup>
                        <m:r>
                          <a:rPr lang="en-GB" sz="2400" i="1">
                            <a:latin typeface="Cambria Math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GB" sz="2400" dirty="0" smtClean="0"/>
                  <a:t>: for every history 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latin typeface="Cambria Math"/>
                      </a:rPr>
                      <m:t>h</m:t>
                    </m:r>
                  </m:oMath>
                </a14:m>
                <a:r>
                  <a:rPr lang="en-GB" sz="2400" dirty="0" smtClean="0"/>
                  <a:t> a strategy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  <a:ea typeface="Cambria Math"/>
                      </a:rPr>
                      <m:t>𝜎</m:t>
                    </m:r>
                    <m:r>
                      <a:rPr lang="en-GB" sz="2400" b="0" i="1" smtClean="0">
                        <a:latin typeface="Cambria Math"/>
                        <a:ea typeface="Cambria Math"/>
                      </a:rPr>
                      <m:t>(</m:t>
                    </m:r>
                    <m:r>
                      <a:rPr lang="en-GB" sz="2400" b="0" i="1" smtClean="0">
                        <a:latin typeface="Cambria Math"/>
                        <a:ea typeface="Cambria Math"/>
                      </a:rPr>
                      <m:t>h</m:t>
                    </m:r>
                    <m:r>
                      <a:rPr lang="en-GB" sz="2400" b="0" i="1" smtClean="0"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r>
                  <a:rPr lang="en-GB" sz="2400" dirty="0" smtClean="0"/>
                  <a:t> of player 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latin typeface="Cambria Math"/>
                      </a:rPr>
                      <m:t>𝑖</m:t>
                    </m:r>
                  </m:oMath>
                </a14:m>
                <a:r>
                  <a:rPr lang="en-GB" sz="2400" dirty="0" smtClean="0"/>
                  <a:t> in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/>
                      </a:rPr>
                      <m:t>𝐺</m:t>
                    </m:r>
                  </m:oMath>
                </a14:m>
                <a:endParaRPr lang="en-GB" sz="2400" dirty="0" smtClean="0"/>
              </a:p>
              <a:p>
                <a:pPr marL="442913" indent="-285750" algn="l" rtl="0">
                  <a:spcBef>
                    <a:spcPts val="600"/>
                  </a:spcBef>
                  <a:buFont typeface="Arial" pitchFamily="34" charset="0"/>
                  <a:buChar char="•"/>
                </a:pPr>
                <a:r>
                  <a:rPr lang="en-GB" sz="2400" b="1" dirty="0" smtClean="0">
                    <a:solidFill>
                      <a:srgbClr val="00B0F0"/>
                    </a:solidFill>
                  </a:rPr>
                  <a:t>Entropy</a:t>
                </a:r>
                <a:r>
                  <a:rPr lang="en-GB" sz="2400" dirty="0" smtClean="0">
                    <a:solidFill>
                      <a:srgbClr val="00B0F0"/>
                    </a:solidFill>
                  </a:rPr>
                  <a:t> of </a:t>
                </a:r>
                <a14:m>
                  <m:oMath xmlns:m="http://schemas.openxmlformats.org/officeDocument/2006/math">
                    <m:r>
                      <a:rPr lang="en-US" sz="2400" b="0" i="1">
                        <a:solidFill>
                          <a:srgbClr val="00B0F0"/>
                        </a:solidFill>
                        <a:latin typeface="Cambria Math"/>
                        <a:ea typeface="Cambria Math"/>
                      </a:rPr>
                      <m:t>𝜎</m:t>
                    </m:r>
                  </m:oMath>
                </a14:m>
                <a:r>
                  <a:rPr lang="en-GB" sz="2400" dirty="0" smtClean="0">
                    <a:solidFill>
                      <a:srgbClr val="00B0F0"/>
                    </a:solidFill>
                  </a:rPr>
                  <a:t> at history </a:t>
                </a:r>
                <a14:m>
                  <m:oMath xmlns:m="http://schemas.openxmlformats.org/officeDocument/2006/math">
                    <m:r>
                      <a:rPr lang="en-GB" sz="2400" b="0" i="1" dirty="0" smtClean="0">
                        <a:solidFill>
                          <a:srgbClr val="00B0F0"/>
                        </a:solidFill>
                        <a:latin typeface="Cambria Math"/>
                      </a:rPr>
                      <m:t>h</m:t>
                    </m:r>
                  </m:oMath>
                </a14:m>
                <a:r>
                  <a:rPr lang="en-GB" sz="2400" dirty="0" smtClean="0"/>
                  <a:t>: </a:t>
                </a:r>
                <a:r>
                  <a:rPr lang="en-GB" sz="2400" b="1" dirty="0" smtClean="0"/>
                  <a:t>Shannon entropy </a:t>
                </a:r>
                <a:r>
                  <a:rPr lang="en-GB" sz="2400" dirty="0" smtClean="0"/>
                  <a:t>of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  <a:ea typeface="Cambria Math"/>
                      </a:rPr>
                      <m:t>𝜎</m:t>
                    </m:r>
                    <m:r>
                      <a:rPr lang="en-GB" sz="2400" i="1">
                        <a:latin typeface="Cambria Math"/>
                        <a:ea typeface="Cambria Math"/>
                      </a:rPr>
                      <m:t>(</m:t>
                    </m:r>
                    <m:r>
                      <a:rPr lang="en-GB" sz="2400" i="1">
                        <a:latin typeface="Cambria Math"/>
                        <a:ea typeface="Cambria Math"/>
                      </a:rPr>
                      <m:t>h</m:t>
                    </m:r>
                    <m:r>
                      <a:rPr lang="en-GB" sz="2400" i="1"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r>
                  <a:rPr lang="en-GB" sz="2400" dirty="0" smtClean="0"/>
                  <a:t> </a:t>
                </a:r>
              </a:p>
              <a:p>
                <a:pPr marL="442913" indent="-285750" algn="l" rtl="0">
                  <a:spcBef>
                    <a:spcPts val="600"/>
                  </a:spcBef>
                  <a:buFont typeface="Arial" pitchFamily="34" charset="0"/>
                  <a:buChar char="•"/>
                </a:pPr>
                <a:r>
                  <a:rPr lang="en-GB" sz="2400" b="1" dirty="0" smtClean="0">
                    <a:solidFill>
                      <a:srgbClr val="FFC000"/>
                    </a:solidFill>
                  </a:rPr>
                  <a:t>Entropy</a:t>
                </a:r>
                <a:r>
                  <a:rPr lang="en-GB" sz="2400" dirty="0" smtClean="0">
                    <a:solidFill>
                      <a:srgbClr val="FFC000"/>
                    </a:solidFill>
                  </a:rPr>
                  <a:t> of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FFC000"/>
                        </a:solidFill>
                        <a:latin typeface="Cambria Math"/>
                        <a:ea typeface="Cambria Math"/>
                      </a:rPr>
                      <m:t>𝜎</m:t>
                    </m:r>
                  </m:oMath>
                </a14:m>
                <a:r>
                  <a:rPr lang="en-GB" sz="2400" dirty="0" smtClean="0">
                    <a:solidFill>
                      <a:srgbClr val="FFC000"/>
                    </a:solidFill>
                  </a:rPr>
                  <a:t> at terminal </a:t>
                </a:r>
                <a14:m>
                  <m:oMath xmlns:m="http://schemas.openxmlformats.org/officeDocument/2006/math">
                    <m:r>
                      <a:rPr lang="en-GB" sz="2400" b="0" i="1" dirty="0" smtClean="0">
                        <a:solidFill>
                          <a:srgbClr val="FFC000"/>
                        </a:solidFill>
                        <a:latin typeface="Cambria Math"/>
                      </a:rPr>
                      <m:t>𝑧</m:t>
                    </m:r>
                  </m:oMath>
                </a14:m>
                <a:r>
                  <a:rPr lang="en-GB" sz="2400" dirty="0" smtClean="0"/>
                  <a:t>: </a:t>
                </a:r>
                <a:r>
                  <a:rPr lang="en-GB" sz="2400" b="1" dirty="0" smtClean="0"/>
                  <a:t>total entropy </a:t>
                </a:r>
                <a:r>
                  <a:rPr lang="en-GB" sz="2400" dirty="0" smtClean="0"/>
                  <a:t>from </a:t>
                </a:r>
                <a14:m>
                  <m:oMath xmlns:m="http://schemas.openxmlformats.org/officeDocument/2006/math">
                    <m:r>
                      <a:rPr lang="en-GB" sz="2400" b="0" i="1" dirty="0" smtClean="0">
                        <a:latin typeface="Cambria Math"/>
                      </a:rPr>
                      <m:t>𝑧</m:t>
                    </m:r>
                  </m:oMath>
                </a14:m>
                <a:r>
                  <a:rPr lang="en-GB" sz="2400" dirty="0" smtClean="0"/>
                  <a:t> to the root</a:t>
                </a:r>
              </a:p>
              <a:p>
                <a:pPr marL="442913" indent="-285750" algn="l" rtl="0">
                  <a:spcBef>
                    <a:spcPts val="600"/>
                  </a:spcBef>
                  <a:buFont typeface="Arial" pitchFamily="34" charset="0"/>
                  <a:buChar char="•"/>
                </a:pPr>
                <a:r>
                  <a:rPr lang="en-GB" sz="2400" b="1" dirty="0" smtClean="0">
                    <a:solidFill>
                      <a:srgbClr val="7030A0"/>
                    </a:solidFill>
                  </a:rPr>
                  <a:t>Entropy</a:t>
                </a:r>
                <a:r>
                  <a:rPr lang="en-GB" sz="2400" dirty="0" smtClean="0">
                    <a:solidFill>
                      <a:srgbClr val="7030A0"/>
                    </a:solidFill>
                  </a:rPr>
                  <a:t> of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7030A0"/>
                        </a:solidFill>
                        <a:latin typeface="Cambria Math"/>
                        <a:ea typeface="Cambria Math"/>
                      </a:rPr>
                      <m:t>𝜎</m:t>
                    </m:r>
                  </m:oMath>
                </a14:m>
                <a:r>
                  <a:rPr lang="en-GB" sz="2400" dirty="0" smtClean="0"/>
                  <a:t>: </a:t>
                </a:r>
                <a:r>
                  <a:rPr lang="en-GB" sz="2400" b="1" dirty="0" smtClean="0">
                    <a:solidFill>
                      <a:srgbClr val="FF0000"/>
                    </a:solidFill>
                  </a:rPr>
                  <a:t>maximum</a:t>
                </a:r>
                <a:r>
                  <a:rPr lang="en-GB" sz="2400" dirty="0" smtClean="0"/>
                  <a:t> over terminal histories </a:t>
                </a:r>
                <a14:m>
                  <m:oMath xmlns:m="http://schemas.openxmlformats.org/officeDocument/2006/math">
                    <m:r>
                      <a:rPr lang="en-GB" sz="2400" i="1" dirty="0">
                        <a:latin typeface="Cambria Math"/>
                      </a:rPr>
                      <m:t>𝑧</m:t>
                    </m:r>
                  </m:oMath>
                </a14:m>
                <a:endParaRPr lang="en-GB" sz="2400" dirty="0"/>
              </a:p>
            </p:txBody>
          </p:sp>
        </mc:Choice>
        <mc:Fallback xmlns="">
          <p:sp>
            <p:nvSpPr>
              <p:cNvPr id="105" name="TextBox 10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48655" y="4724400"/>
                <a:ext cx="9144000" cy="1800493"/>
              </a:xfrm>
              <a:prstGeom prst="rect">
                <a:avLst/>
              </a:prstGeom>
              <a:blipFill rotWithShape="0">
                <a:blip r:embed="rId9"/>
                <a:stretch>
                  <a:fillRect t="-2712" b="-67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/>
              <p:cNvSpPr/>
              <p:nvPr/>
            </p:nvSpPr>
            <p:spPr>
              <a:xfrm>
                <a:off x="5791200" y="3119735"/>
                <a:ext cx="87389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/>
                          <a:ea typeface="Cambria Math"/>
                        </a:rPr>
                        <m:t>𝜎</m:t>
                      </m:r>
                      <m:r>
                        <a:rPr lang="en-GB" sz="2400" i="1">
                          <a:latin typeface="Cambria Math"/>
                          <a:ea typeface="Cambria Math"/>
                        </a:rPr>
                        <m:t>(</m:t>
                      </m:r>
                      <m:r>
                        <a:rPr lang="en-GB" sz="2400" i="1">
                          <a:latin typeface="Cambria Math"/>
                          <a:ea typeface="Cambria Math"/>
                        </a:rPr>
                        <m:t>h</m:t>
                      </m:r>
                      <m:r>
                        <a:rPr lang="en-GB" sz="2400" i="1"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1200" y="3119735"/>
                <a:ext cx="873894" cy="461665"/>
              </a:xfrm>
              <a:prstGeom prst="rect">
                <a:avLst/>
              </a:prstGeom>
              <a:blipFill rotWithShape="0">
                <a:blip r:embed="rId10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/>
              <p:cNvSpPr/>
              <p:nvPr/>
            </p:nvSpPr>
            <p:spPr>
              <a:xfrm>
                <a:off x="5013434" y="2286000"/>
                <a:ext cx="94878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/>
                          <a:ea typeface="Cambria Math"/>
                        </a:rPr>
                        <m:t>𝜎</m:t>
                      </m:r>
                      <m:r>
                        <a:rPr lang="en-GB" sz="2400" i="1">
                          <a:latin typeface="Cambria Math"/>
                          <a:ea typeface="Cambria Math"/>
                        </a:rPr>
                        <m:t>(</m:t>
                      </m:r>
                      <m:r>
                        <a:rPr lang="en-GB" sz="2400" i="1">
                          <a:latin typeface="Cambria Math"/>
                          <a:ea typeface="Cambria Math"/>
                        </a:rPr>
                        <m:t>h</m:t>
                      </m:r>
                      <m:r>
                        <a:rPr lang="en-GB" sz="2400" b="0" i="1" smtClean="0">
                          <a:latin typeface="Cambria Math"/>
                          <a:ea typeface="Cambria Math"/>
                        </a:rPr>
                        <m:t>′</m:t>
                      </m:r>
                      <m:r>
                        <a:rPr lang="en-GB" sz="2400" i="1"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35" name="Rectangle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3434" y="2286000"/>
                <a:ext cx="948786" cy="461665"/>
              </a:xfrm>
              <a:prstGeom prst="rect">
                <a:avLst/>
              </a:prstGeom>
              <a:blipFill rotWithShape="0">
                <a:blip r:embed="rId11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/>
              <p:cNvSpPr/>
              <p:nvPr/>
            </p:nvSpPr>
            <p:spPr>
              <a:xfrm>
                <a:off x="4621629" y="1138535"/>
                <a:ext cx="84952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/>
                          <a:ea typeface="Cambria Math"/>
                        </a:rPr>
                        <m:t>𝜎</m:t>
                      </m:r>
                      <m:r>
                        <a:rPr lang="en-GB" sz="2400" i="1">
                          <a:latin typeface="Cambria Math"/>
                          <a:ea typeface="Cambria Math"/>
                        </a:rPr>
                        <m:t>(</m:t>
                      </m:r>
                      <m:r>
                        <a:rPr lang="en-GB" sz="2400" i="1" smtClean="0">
                          <a:latin typeface="Cambria Math"/>
                          <a:ea typeface="Cambria Math"/>
                        </a:rPr>
                        <m:t>𝜖</m:t>
                      </m:r>
                      <m:r>
                        <a:rPr lang="en-GB" sz="2400" i="1"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36" name="Rectangle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1629" y="1138535"/>
                <a:ext cx="849528" cy="461665"/>
              </a:xfrm>
              <a:prstGeom prst="rect">
                <a:avLst/>
              </a:prstGeom>
              <a:blipFill rotWithShape="0">
                <a:blip r:embed="rId12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ounded Rectangular Callout 3"/>
              <p:cNvSpPr/>
              <p:nvPr/>
            </p:nvSpPr>
            <p:spPr>
              <a:xfrm>
                <a:off x="1475656" y="3458174"/>
                <a:ext cx="2373959" cy="955213"/>
              </a:xfrm>
              <a:prstGeom prst="wedgeRoundRectCallout">
                <a:avLst>
                  <a:gd name="adj1" fmla="val 62030"/>
                  <a:gd name="adj2" fmla="val 143080"/>
                  <a:gd name="adj3" fmla="val 16667"/>
                </a:avLst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pt-B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  <m:sup/>
                        <m:e>
                          <m:func>
                            <m:func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m:rPr>
                                  <m:sty m:val="p"/>
                                </m:rPr>
                                <a:rPr lang="en-US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Pr</m:t>
                              </m:r>
                            </m:fName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func>
                          <m:func>
                            <m:func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Pr</m:t>
                              </m:r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⁡[</m:t>
                              </m:r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e>
                          </m:func>
                        </m:e>
                      </m:nary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Rounded Rectangular Callout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5656" y="3458174"/>
                <a:ext cx="2373959" cy="955213"/>
              </a:xfrm>
              <a:prstGeom prst="wedgeRoundRectCallout">
                <a:avLst>
                  <a:gd name="adj1" fmla="val 62030"/>
                  <a:gd name="adj2" fmla="val 143080"/>
                  <a:gd name="adj3" fmla="val 16667"/>
                </a:avLst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40301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C2312"/>
                                      </p:to>
                                    </p:animClr>
                                    <p:set>
                                      <p:cBhvr>
                                        <p:cTn id="43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C2312"/>
                                      </p:to>
                                    </p:animClr>
                                    <p:set>
                                      <p:cBhvr>
                                        <p:cTn id="47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C2312"/>
                                      </p:to>
                                    </p:animClr>
                                    <p:set>
                                      <p:cBhvr>
                                        <p:cTn id="5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C2312"/>
                                      </p:to>
                                    </p:animClr>
                                    <p:set>
                                      <p:cBhvr>
                                        <p:cTn id="5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35" grpId="0"/>
      <p:bldP spid="36" grpId="0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Nash Equilibrium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 algn="l" rtl="0">
                  <a:buNone/>
                </a:pPr>
                <a:r>
                  <a:rPr lang="en-GB" dirty="0" smtClean="0"/>
                  <a:t>Set of strategies where </a:t>
                </a:r>
                <a:r>
                  <a:rPr lang="en-GB" b="1" dirty="0" smtClean="0"/>
                  <a:t>no player can profit from deviating</a:t>
                </a:r>
                <a:r>
                  <a:rPr lang="en-GB" dirty="0" smtClean="0"/>
                  <a:t>. </a:t>
                </a:r>
              </a:p>
              <a:p>
                <a:pPr marL="0" indent="0" algn="l" rtl="0">
                  <a:buNone/>
                </a:pPr>
                <a:endParaRPr lang="en-GB" b="1" dirty="0">
                  <a:solidFill>
                    <a:srgbClr val="FFC000"/>
                  </a:solidFill>
                </a:endParaRPr>
              </a:p>
              <a:p>
                <a:pPr marL="0" indent="0" algn="ctr" rtl="0">
                  <a:buNone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E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u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i</m:t>
                            </m:r>
                          </m:sub>
                        </m:sSub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</m:d>
                    <m:r>
                      <a:rPr lang="en-US" b="1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E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u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i</m:t>
                            </m:r>
                          </m:sub>
                        </m:sSub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</m:d>
                    <m:r>
                      <a:rPr lang="en-US" b="1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dirty="0" smtClean="0"/>
                  <a:t>for all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𝜎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GB" dirty="0"/>
              </a:p>
              <a:p>
                <a:pPr marL="0" indent="0" algn="l" rtl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852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66804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12650</TotalTime>
  <Words>1174</Words>
  <Application>Microsoft Office PowerPoint</Application>
  <PresentationFormat>On-screen Show (4:3)</PresentationFormat>
  <Paragraphs>386</Paragraphs>
  <Slides>31</Slides>
  <Notes>24</Notes>
  <HiddenSlides>3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7" baseType="lpstr">
      <vt:lpstr>Arial</vt:lpstr>
      <vt:lpstr>Calibri</vt:lpstr>
      <vt:lpstr>Cambria Math</vt:lpstr>
      <vt:lpstr>Candara</vt:lpstr>
      <vt:lpstr>Times New Roman</vt:lpstr>
      <vt:lpstr>Office Theme</vt:lpstr>
      <vt:lpstr>When Can Limited Randomness Be Used in Repeated Games?</vt:lpstr>
      <vt:lpstr>Randomness in Algorithms</vt:lpstr>
      <vt:lpstr>Randomness in Equilibria</vt:lpstr>
      <vt:lpstr>Randomness in Finitely Repeated Games</vt:lpstr>
      <vt:lpstr>Talk Plan</vt:lpstr>
      <vt:lpstr>Related Work</vt:lpstr>
      <vt:lpstr>Game G</vt:lpstr>
      <vt:lpstr>Entropy of Strategy</vt:lpstr>
      <vt:lpstr>Nash Equilibrium</vt:lpstr>
      <vt:lpstr>Enforceable Payoff</vt:lpstr>
      <vt:lpstr>Talk Plan</vt:lpstr>
      <vt:lpstr>Games with Linear entropy</vt:lpstr>
      <vt:lpstr>Repeated Games with Linear Entropy</vt:lpstr>
      <vt:lpstr>Non-0-Sum Game with Linear Entropy</vt:lpstr>
      <vt:lpstr>Talk Plan</vt:lpstr>
      <vt:lpstr>Games with Constant entropy</vt:lpstr>
      <vt:lpstr>Repeated Game with Constant Entropy</vt:lpstr>
      <vt:lpstr>Repeated Game with Constant Entropy</vt:lpstr>
      <vt:lpstr>Repeated Games with Constant Entropy</vt:lpstr>
      <vt:lpstr>Talk Plan</vt:lpstr>
      <vt:lpstr>Efficient players</vt:lpstr>
      <vt:lpstr>Computationally Bounded Players</vt:lpstr>
      <vt:lpstr>Computational Nash Equilibrium  [Dodis-Halevi-Rabin 2000]</vt:lpstr>
      <vt:lpstr>Repeated Matching Pennies</vt:lpstr>
      <vt:lpstr>Repeated 2-player 0-Sum Games</vt:lpstr>
      <vt:lpstr>Learning Adaptively Changing Distributions</vt:lpstr>
      <vt:lpstr>ACD for Game-Play</vt:lpstr>
      <vt:lpstr>Repeated 2-Player 0-Sum Games</vt:lpstr>
      <vt:lpstr>Exploiting Limited Randomness</vt:lpstr>
      <vt:lpstr>Exploitation in Non-0-Sum Games</vt:lpstr>
      <vt:lpstr>Exploiting Limited Randomness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Bloom Filters in Adversarial Environments</dc:title>
  <dc:creator>Eylon Yogev</dc:creator>
  <cp:lastModifiedBy>Moni Naor</cp:lastModifiedBy>
  <cp:revision>177</cp:revision>
  <dcterms:created xsi:type="dcterms:W3CDTF">2015-07-07T12:33:36Z</dcterms:created>
  <dcterms:modified xsi:type="dcterms:W3CDTF">2015-12-16T20:55:55Z</dcterms:modified>
</cp:coreProperties>
</file>