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2" r:id="rId3"/>
    <p:sldId id="266" r:id="rId4"/>
    <p:sldId id="267" r:id="rId5"/>
    <p:sldId id="265" r:id="rId6"/>
    <p:sldId id="270" r:id="rId7"/>
    <p:sldId id="271" r:id="rId8"/>
    <p:sldId id="263" r:id="rId9"/>
  </p:sldIdLst>
  <p:sldSz cx="12192000" cy="6858000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92D07-21DC-4786-ADE9-B930CA1A92CB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BC25E-4D36-434B-B01C-5BA8C8E28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33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4F137A68-F6EB-4603-8738-A2FB5FAB5FBC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4400" cy="3373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810810"/>
            <a:ext cx="5491480" cy="3936117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9A0A7F8-E4F5-4A0F-8646-624C27CB9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10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Having turned sixty in February, I now belong to the elders.</a:t>
            </a:r>
            <a:r>
              <a:rPr lang="en-US" baseline="0" dirty="0" smtClean="0"/>
              <a:t> </a:t>
            </a:r>
            <a:r>
              <a:rPr lang="en-US" dirty="0" smtClean="0"/>
              <a:t>So I may be pardoned for promoting a good old vision, and arguing that it is still relevant, and maybe even more relevant than before. </a:t>
            </a:r>
          </a:p>
          <a:p>
            <a:r>
              <a:rPr lang="en-US" dirty="0" smtClean="0"/>
              <a:t>But apologies come first...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974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proof: I</a:t>
            </a:r>
            <a:r>
              <a:rPr lang="en-US" baseline="0" dirty="0" smtClean="0"/>
              <a:t> think I made some important research contributions.</a:t>
            </a:r>
          </a:p>
          <a:p>
            <a:r>
              <a:rPr lang="en-US" baseline="0" dirty="0" smtClean="0"/>
              <a:t>Lacking extraordinary skills, I attribute the importance of my contributions to my attitudes.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357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unprivileged may invoke the defense of necessity, but not the privileged. The duty – a main one.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450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Careerism = focus on personal benefits (actually</a:t>
            </a:r>
            <a:r>
              <a:rPr lang="en-US" baseline="0" dirty="0" smtClean="0"/>
              <a:t> “external goods”) </a:t>
            </a:r>
            <a:r>
              <a:rPr lang="en-US" dirty="0" smtClean="0"/>
              <a:t>obtained by research, vs focus on the contents of research. The tension between careerism and the vocation of science underlies prior slides. </a:t>
            </a:r>
          </a:p>
          <a:p>
            <a:r>
              <a:rPr lang="en-US" dirty="0" smtClean="0"/>
              <a:t>Note that it is not required to eliminate careerism,</a:t>
            </a:r>
            <a:r>
              <a:rPr lang="en-US" baseline="0" dirty="0" smtClean="0"/>
              <a:t> only not to let it domain (</a:t>
            </a:r>
            <a:r>
              <a:rPr lang="en-US" baseline="0" dirty="0" err="1" smtClean="0"/>
              <a:t>cf</a:t>
            </a:r>
            <a:r>
              <a:rPr lang="en-US" baseline="0" dirty="0" smtClean="0"/>
              <a:t> Kant’s). </a:t>
            </a:r>
            <a:r>
              <a:rPr lang="en-US" dirty="0" smtClean="0"/>
              <a:t>N.B.: The careerists treat themselves as means. I quote </a:t>
            </a:r>
            <a:r>
              <a:rPr lang="en-US" dirty="0" err="1" smtClean="0"/>
              <a:t>MacIntyre</a:t>
            </a:r>
            <a:r>
              <a:rPr lang="en-US" dirty="0" smtClean="0"/>
              <a:t>, although his focus is on a moral theory, since he gives nice definitions of the external goods (which are the</a:t>
            </a:r>
            <a:r>
              <a:rPr lang="en-US" baseline="0" dirty="0" smtClean="0"/>
              <a:t> aim of the careerist) and the internal goods (which correspond to the vocation).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5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Escape from Freedom [Erich Fromm].   </a:t>
            </a:r>
          </a:p>
          <a:p>
            <a:r>
              <a:rPr lang="en-US" dirty="0" smtClean="0"/>
              <a:t>Well, that’s the vision.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53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64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0A7F8-E4F5-4A0F-8646-624C27CB9B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96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4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7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99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9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0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5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3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2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0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6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9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4313B-FCEC-4D91-BD7B-ACC2BD59EFB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2FC19-74E7-4F97-B566-C19497CB6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3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148" y="304800"/>
            <a:ext cx="10654747" cy="2451652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</a:rPr>
              <a:t>Advice </a:t>
            </a:r>
            <a:r>
              <a:rPr lang="en-US" sz="5400" b="1" dirty="0">
                <a:solidFill>
                  <a:srgbClr val="7030A0"/>
                </a:solidFill>
              </a:rPr>
              <a:t>to some aspiring scientists</a:t>
            </a:r>
            <a:br>
              <a:rPr lang="en-US" sz="5400" b="1" dirty="0">
                <a:solidFill>
                  <a:srgbClr val="7030A0"/>
                </a:solidFill>
              </a:rPr>
            </a:br>
            <a:r>
              <a:rPr lang="en-US" sz="5400" b="1" dirty="0">
                <a:solidFill>
                  <a:srgbClr val="7030A0"/>
                </a:solidFill>
              </a:rPr>
              <a:t>and </a:t>
            </a:r>
            <a:br>
              <a:rPr lang="en-US" sz="5400" b="1" dirty="0">
                <a:solidFill>
                  <a:srgbClr val="7030A0"/>
                </a:solidFill>
              </a:rPr>
            </a:br>
            <a:r>
              <a:rPr lang="en-US" sz="5400" b="1" dirty="0">
                <a:solidFill>
                  <a:srgbClr val="7030A0"/>
                </a:solidFill>
              </a:rPr>
              <a:t>critique of some privileged </a:t>
            </a:r>
            <a:r>
              <a:rPr lang="en-US" sz="5400" b="1" dirty="0" smtClean="0">
                <a:solidFill>
                  <a:srgbClr val="7030A0"/>
                </a:solidFill>
              </a:rPr>
              <a:t>scientists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512" y="3295945"/>
            <a:ext cx="9250017" cy="147483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Oded Goldreich</a:t>
            </a:r>
          </a:p>
          <a:p>
            <a:r>
              <a:rPr lang="en-US" sz="4000" dirty="0" smtClean="0"/>
              <a:t>Weizmann Institute of Science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66236" y="5310275"/>
            <a:ext cx="113281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Having turned sixty in February, I now belong to the elders. </a:t>
            </a:r>
            <a:endParaRPr lang="en-US" sz="2400" dirty="0" smtClean="0"/>
          </a:p>
          <a:p>
            <a:r>
              <a:rPr lang="en-US" sz="2400" dirty="0" smtClean="0"/>
              <a:t>So </a:t>
            </a:r>
            <a:r>
              <a:rPr lang="en-US" sz="2400" dirty="0"/>
              <a:t>I may be pardoned for promoting a good old vision, and arguing that it is still relevant, </a:t>
            </a:r>
            <a:endParaRPr lang="en-US" sz="2400" dirty="0" smtClean="0"/>
          </a:p>
          <a:p>
            <a:r>
              <a:rPr lang="en-US" sz="2400" dirty="0" smtClean="0"/>
              <a:t>and </a:t>
            </a:r>
            <a:r>
              <a:rPr lang="en-US" sz="2400" dirty="0"/>
              <a:t>maybe even more relevant </a:t>
            </a:r>
            <a:r>
              <a:rPr lang="en-US" sz="2400" dirty="0" smtClean="0"/>
              <a:t>now than ever before</a:t>
            </a:r>
            <a:r>
              <a:rPr lang="en-US" sz="24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23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general comment about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730" y="1971399"/>
            <a:ext cx="10330070" cy="236206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 don’t really believe in generic advice. A </a:t>
            </a:r>
            <a:r>
              <a:rPr lang="en-US" dirty="0"/>
              <a:t>good advice should be tailored to the personality of the advisee</a:t>
            </a:r>
            <a:r>
              <a:rPr lang="en-US" dirty="0" smtClean="0"/>
              <a:t>. So </a:t>
            </a:r>
            <a:r>
              <a:rPr lang="en-US" dirty="0"/>
              <a:t>I guess the following advice is suitable for people </a:t>
            </a:r>
            <a:r>
              <a:rPr lang="en-US" dirty="0" smtClean="0"/>
              <a:t>who are </a:t>
            </a:r>
            <a:r>
              <a:rPr lang="en-US" dirty="0"/>
              <a:t>somewhat similar to me, at least in some relevant aspects. </a:t>
            </a:r>
            <a:r>
              <a:rPr lang="en-US" dirty="0" smtClean="0"/>
              <a:t>In </a:t>
            </a:r>
            <a:r>
              <a:rPr lang="en-US" dirty="0"/>
              <a:t>short, </a:t>
            </a:r>
            <a:r>
              <a:rPr lang="en-US" dirty="0" smtClean="0"/>
              <a:t>you </a:t>
            </a:r>
            <a:r>
              <a:rPr lang="en-US" dirty="0"/>
              <a:t>should take the following advice only if you </a:t>
            </a:r>
            <a:r>
              <a:rPr lang="en-US" dirty="0" smtClean="0"/>
              <a:t>feel that </a:t>
            </a:r>
            <a:r>
              <a:rPr lang="en-US" dirty="0"/>
              <a:t>it empowers you; otherwise ignore </a:t>
            </a:r>
            <a:r>
              <a:rPr lang="en-US" dirty="0" smtClean="0"/>
              <a:t>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01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9027"/>
            <a:ext cx="10956236" cy="72887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Advice to </a:t>
            </a:r>
            <a:r>
              <a:rPr lang="en-US" b="1" i="1" u="sng" dirty="0" smtClean="0">
                <a:solidFill>
                  <a:srgbClr val="7030A0"/>
                </a:solidFill>
              </a:rPr>
              <a:t>some</a:t>
            </a:r>
            <a:r>
              <a:rPr lang="en-US" b="1" dirty="0" smtClean="0">
                <a:solidFill>
                  <a:srgbClr val="7030A0"/>
                </a:solidFill>
              </a:rPr>
              <a:t> aspiring (i.e., non-tenured) scientists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465173"/>
            <a:ext cx="10012681" cy="3755666"/>
          </a:xfrm>
        </p:spPr>
        <p:txBody>
          <a:bodyPr>
            <a:normAutofit/>
          </a:bodyPr>
          <a:lstStyle/>
          <a:p>
            <a:r>
              <a:rPr lang="en-US" dirty="0" smtClean="0"/>
              <a:t>On myself (Part 1): Proof of </a:t>
            </a:r>
            <a:r>
              <a:rPr lang="en-US" b="1" dirty="0" smtClean="0">
                <a:solidFill>
                  <a:srgbClr val="FF0000"/>
                </a:solidFill>
              </a:rPr>
              <a:t>immodesty.</a:t>
            </a:r>
          </a:p>
          <a:p>
            <a:r>
              <a:rPr lang="en-US" dirty="0" smtClean="0"/>
              <a:t>On myself (Part 2): </a:t>
            </a:r>
            <a:r>
              <a:rPr lang="en-US" b="1" dirty="0" smtClean="0">
                <a:solidFill>
                  <a:srgbClr val="FF0000"/>
                </a:solidFill>
              </a:rPr>
              <a:t>Lacking extraordinary skills </a:t>
            </a:r>
            <a:r>
              <a:rPr lang="en-US" dirty="0" smtClean="0"/>
              <a:t>of any type. </a:t>
            </a:r>
          </a:p>
          <a:p>
            <a:pPr marL="0" indent="0">
              <a:buNone/>
            </a:pPr>
            <a:r>
              <a:rPr lang="en-US" dirty="0" smtClean="0"/>
              <a:t>   Possessing and guided by </a:t>
            </a:r>
            <a:r>
              <a:rPr lang="en-US" b="1" dirty="0" smtClean="0">
                <a:solidFill>
                  <a:srgbClr val="FF0000"/>
                </a:solidFill>
              </a:rPr>
              <a:t>good attitudes </a:t>
            </a:r>
            <a:r>
              <a:rPr lang="en-US" dirty="0" smtClean="0"/>
              <a:t>towards research.</a:t>
            </a:r>
          </a:p>
          <a:p>
            <a:r>
              <a:rPr lang="en-US" dirty="0" smtClean="0"/>
              <a:t>Good attitudes can be </a:t>
            </a:r>
            <a:r>
              <a:rPr lang="en-US" b="1" dirty="0" smtClean="0">
                <a:solidFill>
                  <a:srgbClr val="FF0000"/>
                </a:solidFill>
              </a:rPr>
              <a:t>learned, adopted, and internalized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main attitude: </a:t>
            </a:r>
            <a:r>
              <a:rPr lang="en-US" b="1" dirty="0" smtClean="0">
                <a:solidFill>
                  <a:srgbClr val="FF0000"/>
                </a:solidFill>
              </a:rPr>
              <a:t>A commitment to Science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It is </a:t>
            </a:r>
            <a:r>
              <a:rPr lang="en-US" b="1" dirty="0" smtClean="0">
                <a:solidFill>
                  <a:srgbClr val="00B050"/>
                </a:solidFill>
              </a:rPr>
              <a:t>not a sacrifice </a:t>
            </a:r>
            <a:r>
              <a:rPr lang="en-US" dirty="0" smtClean="0"/>
              <a:t>(to some transcendental God) but a </a:t>
            </a:r>
            <a:r>
              <a:rPr lang="en-US" b="1" dirty="0" smtClean="0">
                <a:solidFill>
                  <a:srgbClr val="FF0000"/>
                </a:solidFill>
              </a:rPr>
              <a:t>life choice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Submitting to it is </a:t>
            </a:r>
            <a:r>
              <a:rPr lang="en-US" b="1" dirty="0" smtClean="0">
                <a:solidFill>
                  <a:srgbClr val="FF0000"/>
                </a:solidFill>
              </a:rPr>
              <a:t>being true to yourself </a:t>
            </a:r>
            <a:r>
              <a:rPr lang="en-US" dirty="0" smtClean="0"/>
              <a:t>(your choice).</a:t>
            </a:r>
            <a:br>
              <a:rPr lang="en-US" dirty="0" smtClean="0"/>
            </a:br>
            <a:r>
              <a:rPr lang="en-US" dirty="0" smtClean="0"/>
              <a:t>Betraying it for temporal benefits is pathetic.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545494"/>
            <a:ext cx="9816548" cy="197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chemeClr val="accent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9246" y="3483556"/>
            <a:ext cx="81995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 the </a:t>
            </a:r>
            <a:r>
              <a:rPr lang="en-US" sz="2400" b="1" dirty="0" smtClean="0">
                <a:solidFill>
                  <a:srgbClr val="FF0000"/>
                </a:solidFill>
              </a:rPr>
              <a:t>gap in skills</a:t>
            </a:r>
            <a:r>
              <a:rPr lang="en-US" sz="2400" dirty="0" smtClean="0"/>
              <a:t>. Consider: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creating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/>
              <a:t>a scientific work (e.g., one presented in STOC'17),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understanding</a:t>
            </a:r>
            <a:r>
              <a:rPr lang="en-US" sz="2400" dirty="0" smtClean="0"/>
              <a:t> </a:t>
            </a:r>
            <a:r>
              <a:rPr lang="en-US" sz="2400" dirty="0"/>
              <a:t>such a work (when clearly presented),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knowing </a:t>
            </a:r>
            <a:r>
              <a:rPr lang="en-US" sz="2400" b="1" dirty="0">
                <a:solidFill>
                  <a:srgbClr val="00B050"/>
                </a:solidFill>
              </a:rPr>
              <a:t>a specific natural language </a:t>
            </a:r>
            <a:r>
              <a:rPr lang="en-US" sz="2400" dirty="0"/>
              <a:t>(e.g., English),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knowing</a:t>
            </a:r>
            <a:r>
              <a:rPr lang="en-US" sz="2400" dirty="0" smtClean="0"/>
              <a:t> </a:t>
            </a:r>
            <a:r>
              <a:rPr lang="en-US" sz="2400" b="1" dirty="0">
                <a:solidFill>
                  <a:srgbClr val="00B050"/>
                </a:solidFill>
              </a:rPr>
              <a:t>no language</a:t>
            </a:r>
            <a:r>
              <a:rPr lang="en-US" sz="2400" dirty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198" y="859530"/>
            <a:ext cx="109548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 starters: </a:t>
            </a:r>
            <a:r>
              <a:rPr lang="en-US" sz="2800" b="1" dirty="0" smtClean="0">
                <a:solidFill>
                  <a:srgbClr val="FF0000"/>
                </a:solidFill>
              </a:rPr>
              <a:t>Don’t be “humbled” </a:t>
            </a:r>
            <a:r>
              <a:rPr lang="en-US" sz="2800" dirty="0" smtClean="0"/>
              <a:t>by past research, let alone researchers.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38198" y="5424254"/>
            <a:ext cx="109548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Conclusion: </a:t>
            </a:r>
            <a:r>
              <a:rPr lang="en-US" sz="3200" dirty="0" smtClean="0"/>
              <a:t>Take yourself (and your research) </a:t>
            </a:r>
            <a:r>
              <a:rPr lang="en-US" sz="3200" b="1" dirty="0" smtClean="0">
                <a:solidFill>
                  <a:srgbClr val="FF0000"/>
                </a:solidFill>
              </a:rPr>
              <a:t>seriously</a:t>
            </a:r>
            <a:r>
              <a:rPr lang="en-US" sz="3200" dirty="0" smtClean="0"/>
              <a:t>, </a:t>
            </a:r>
            <a:br>
              <a:rPr lang="en-US" sz="3200" dirty="0" smtClean="0"/>
            </a:br>
            <a:r>
              <a:rPr lang="en-US" sz="3200" dirty="0" smtClean="0"/>
              <a:t>adopt a </a:t>
            </a:r>
            <a:r>
              <a:rPr lang="en-US" sz="3200" b="1" dirty="0" smtClean="0">
                <a:solidFill>
                  <a:srgbClr val="FF0000"/>
                </a:solidFill>
              </a:rPr>
              <a:t>commitment</a:t>
            </a:r>
            <a:r>
              <a:rPr lang="en-US" sz="3200" dirty="0" smtClean="0"/>
              <a:t> towards science.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57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4" grpId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8" y="159027"/>
            <a:ext cx="10929731" cy="78187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Critique of </a:t>
            </a:r>
            <a:r>
              <a:rPr lang="en-US" b="1" i="1" dirty="0" smtClean="0">
                <a:solidFill>
                  <a:srgbClr val="7030A0"/>
                </a:solidFill>
              </a:rPr>
              <a:t>some</a:t>
            </a:r>
            <a:r>
              <a:rPr lang="en-US" b="1" dirty="0" smtClean="0">
                <a:solidFill>
                  <a:srgbClr val="7030A0"/>
                </a:solidFill>
              </a:rPr>
              <a:t> privileged (i.e., tenured) scientists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8" y="1510748"/>
            <a:ext cx="10378441" cy="476813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Failing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to materialize the </a:t>
            </a:r>
            <a:r>
              <a:rPr lang="en-US" b="1" dirty="0" smtClean="0">
                <a:solidFill>
                  <a:srgbClr val="00B050"/>
                </a:solidFill>
              </a:rPr>
              <a:t>commitment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to Science. </a:t>
            </a:r>
            <a:br>
              <a:rPr lang="en-US" dirty="0" smtClean="0"/>
            </a:br>
            <a:r>
              <a:rPr lang="en-US" dirty="0" smtClean="0"/>
              <a:t>E.g., </a:t>
            </a:r>
            <a:r>
              <a:rPr lang="en-US" b="1" dirty="0" smtClean="0">
                <a:solidFill>
                  <a:srgbClr val="FF0000"/>
                </a:solidFill>
              </a:rPr>
              <a:t>superficial</a:t>
            </a:r>
            <a:r>
              <a:rPr lang="en-US" dirty="0" smtClean="0"/>
              <a:t> reviews and  evaluations. (See details below.) </a:t>
            </a:r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B050"/>
                </a:solidFill>
              </a:rPr>
              <a:t>duty of the privileged</a:t>
            </a:r>
            <a:r>
              <a:rPr lang="en-US" dirty="0" smtClean="0"/>
              <a:t>: Serve the scientific aspirations </a:t>
            </a:r>
            <a:br>
              <a:rPr lang="en-US" dirty="0" smtClean="0"/>
            </a:br>
            <a:r>
              <a:rPr lang="en-US" dirty="0" smtClean="0"/>
              <a:t>(esp., of the less privileged).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Superficial reviews</a:t>
            </a:r>
            <a:r>
              <a:rPr lang="en-US" dirty="0" smtClean="0"/>
              <a:t>: Some underlying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bad attitudes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Insisting on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applications</a:t>
            </a:r>
            <a:r>
              <a:rPr lang="en-US" dirty="0" smtClean="0"/>
              <a:t> (to practice, to theory).</a:t>
            </a:r>
            <a:br>
              <a:rPr lang="en-US" dirty="0" smtClean="0"/>
            </a:br>
            <a:r>
              <a:rPr lang="en-US" dirty="0" smtClean="0"/>
              <a:t>Referring to what is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missing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rather to what is </a:t>
            </a:r>
            <a:r>
              <a:rPr lang="en-US" b="1" dirty="0" smtClean="0">
                <a:solidFill>
                  <a:srgbClr val="00B050"/>
                </a:solidFill>
              </a:rPr>
              <a:t>present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Confusing what is obvious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 posteriori </a:t>
            </a:r>
            <a:r>
              <a:rPr lang="en-US" dirty="0" smtClean="0"/>
              <a:t>with the </a:t>
            </a:r>
            <a:r>
              <a:rPr lang="en-US" b="1" dirty="0" smtClean="0">
                <a:solidFill>
                  <a:srgbClr val="00B050"/>
                </a:solidFill>
              </a:rPr>
              <a:t>a priori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Complaining that “proofs are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elementary</a:t>
            </a:r>
            <a:r>
              <a:rPr lang="en-US" dirty="0" smtClean="0"/>
              <a:t>, and have no new ideas.”</a:t>
            </a:r>
            <a:br>
              <a:rPr lang="en-US" dirty="0" smtClean="0"/>
            </a:br>
            <a:r>
              <a:rPr lang="en-US" dirty="0" smtClean="0"/>
              <a:t>In general, </a:t>
            </a:r>
            <a:r>
              <a:rPr lang="en-US" b="1" dirty="0" smtClean="0">
                <a:solidFill>
                  <a:srgbClr val="FF0000"/>
                </a:solidFill>
              </a:rPr>
              <a:t>not listening, rushing to grade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b="1" dirty="0">
                <a:solidFill>
                  <a:srgbClr val="FF0000"/>
                </a:solidFill>
              </a:rPr>
              <a:t>Superficial </a:t>
            </a:r>
            <a:r>
              <a:rPr lang="en-US" b="1" dirty="0" smtClean="0">
                <a:solidFill>
                  <a:srgbClr val="FF0000"/>
                </a:solidFill>
              </a:rPr>
              <a:t>evaluations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smtClean="0"/>
              <a:t>Reduction to 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content-oblivious measures</a:t>
            </a:r>
            <a:r>
              <a:rPr lang="en-US" dirty="0" smtClean="0"/>
              <a:t>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545494"/>
            <a:ext cx="9816548" cy="197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76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9026"/>
            <a:ext cx="8937637" cy="68356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Careerism vs the Vocation of Science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5038" y="1304258"/>
            <a:ext cx="11013762" cy="555374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Kant (2</a:t>
            </a:r>
            <a:r>
              <a:rPr lang="en-US" b="1" baseline="30000" dirty="0" smtClean="0">
                <a:solidFill>
                  <a:srgbClr val="00B050"/>
                </a:solidFill>
              </a:rPr>
              <a:t>nd</a:t>
            </a:r>
            <a:r>
              <a:rPr lang="en-US" b="1" dirty="0" smtClean="0">
                <a:solidFill>
                  <a:srgbClr val="00B050"/>
                </a:solidFill>
              </a:rPr>
              <a:t> formulation of the categorical imperative, 1785).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sz="2200" dirty="0" smtClean="0"/>
              <a:t>”Act </a:t>
            </a:r>
            <a:r>
              <a:rPr lang="en-US" sz="2200" dirty="0"/>
              <a:t>in such a way that you treat humanity, whether </a:t>
            </a:r>
            <a:r>
              <a:rPr lang="en-US" sz="2200" dirty="0">
                <a:solidFill>
                  <a:srgbClr val="FF0000"/>
                </a:solidFill>
              </a:rPr>
              <a:t>in your own person </a:t>
            </a:r>
            <a:r>
              <a:rPr lang="en-US" sz="2200" dirty="0"/>
              <a:t>or in the person of any other,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never merely as a means to an end</a:t>
            </a:r>
            <a:r>
              <a:rPr lang="en-US" sz="2200" dirty="0"/>
              <a:t>, but always at the same time </a:t>
            </a:r>
            <a:r>
              <a:rPr lang="en-US" sz="2200" dirty="0">
                <a:solidFill>
                  <a:srgbClr val="FF0000"/>
                </a:solidFill>
              </a:rPr>
              <a:t>as an end</a:t>
            </a:r>
            <a:r>
              <a:rPr lang="en-US" sz="2200" dirty="0" smtClean="0"/>
              <a:t>.”</a:t>
            </a:r>
            <a:endParaRPr lang="en-US" sz="2200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Max Weber (Science as a Vocation, 1919).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sz="2200" dirty="0"/>
              <a:t>While focusing on one's career </a:t>
            </a:r>
            <a:r>
              <a:rPr lang="en-US" sz="2200" dirty="0" smtClean="0"/>
              <a:t>may </a:t>
            </a:r>
            <a:r>
              <a:rPr lang="en-US" sz="2200" dirty="0"/>
              <a:t>generate some temporal benefits, it cannot generate true Science.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Thus</a:t>
            </a:r>
            <a:r>
              <a:rPr lang="en-US" sz="2200" dirty="0"/>
              <a:t>, in the long term, </a:t>
            </a:r>
            <a:r>
              <a:rPr lang="en-US" sz="2200" b="1" dirty="0">
                <a:solidFill>
                  <a:srgbClr val="FF0000"/>
                </a:solidFill>
              </a:rPr>
              <a:t>careerism will even fail to serve the careerist</a:t>
            </a:r>
            <a:r>
              <a:rPr lang="en-US" sz="2200" dirty="0"/>
              <a:t>. Needless to say, it will always fail to give a feeling of responding to the vocation of Science, which means that </a:t>
            </a:r>
            <a:r>
              <a:rPr lang="en-US" sz="2200" b="1" dirty="0">
                <a:solidFill>
                  <a:srgbClr val="FF0000"/>
                </a:solidFill>
              </a:rPr>
              <a:t>the careerist is doomed to a meaningless pursuit</a:t>
            </a:r>
            <a:r>
              <a:rPr lang="en-US" sz="2200" dirty="0">
                <a:solidFill>
                  <a:srgbClr val="FF0000"/>
                </a:solidFill>
              </a:rPr>
              <a:t>. </a:t>
            </a:r>
            <a:r>
              <a:rPr lang="en-US" sz="2200" dirty="0"/>
              <a:t>Such a person will be better off selecting less frustrating careers, since a "scientific career" is worthy its frustration only when the vocation of Science is present in it. </a:t>
            </a:r>
            <a:endParaRPr lang="en-US" sz="2200" dirty="0" smtClean="0">
              <a:solidFill>
                <a:srgbClr val="FF0000"/>
              </a:solidFill>
            </a:endParaRPr>
          </a:p>
          <a:p>
            <a:r>
              <a:rPr lang="en-US" b="1" dirty="0" err="1" smtClean="0">
                <a:solidFill>
                  <a:srgbClr val="00B050"/>
                </a:solidFill>
              </a:rPr>
              <a:t>MacIntyre</a:t>
            </a:r>
            <a:r>
              <a:rPr lang="en-US" b="1" dirty="0" smtClean="0">
                <a:solidFill>
                  <a:srgbClr val="00B050"/>
                </a:solidFill>
              </a:rPr>
              <a:t> (After Virtue, Chap. 14 (“the nature of the virtues”), 1981).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sz="2200" b="1" dirty="0">
                <a:solidFill>
                  <a:srgbClr val="FF0000"/>
                </a:solidFill>
              </a:rPr>
              <a:t>External goods </a:t>
            </a:r>
            <a:r>
              <a:rPr lang="en-US" sz="2200" dirty="0"/>
              <a:t>= </a:t>
            </a:r>
            <a:r>
              <a:rPr lang="en-US" sz="2200" dirty="0">
                <a:solidFill>
                  <a:srgbClr val="0070C0"/>
                </a:solidFill>
              </a:rPr>
              <a:t>contingently attached </a:t>
            </a:r>
            <a:r>
              <a:rPr lang="en-US" sz="2200" dirty="0"/>
              <a:t>to </a:t>
            </a:r>
            <a:r>
              <a:rPr lang="en-US" sz="2200" dirty="0" smtClean="0"/>
              <a:t>the research </a:t>
            </a:r>
            <a:r>
              <a:rPr lang="en-US" sz="2200" dirty="0"/>
              <a:t>activity by </a:t>
            </a:r>
            <a:r>
              <a:rPr lang="en-US" sz="2200" dirty="0" smtClean="0"/>
              <a:t>social circumstance; </a:t>
            </a:r>
            <a:r>
              <a:rPr lang="en-US" sz="2200" dirty="0"/>
              <a:t>such goods </a:t>
            </a:r>
            <a:r>
              <a:rPr lang="en-US" sz="2200" dirty="0" smtClean="0"/>
              <a:t>include prestige</a:t>
            </a:r>
            <a:r>
              <a:rPr lang="en-US" sz="2200" dirty="0"/>
              <a:t>, status and money. </a:t>
            </a:r>
            <a:r>
              <a:rPr lang="en-US" sz="2200" dirty="0">
                <a:solidFill>
                  <a:srgbClr val="0070C0"/>
                </a:solidFill>
              </a:rPr>
              <a:t>Can be obtain in alternative ways</a:t>
            </a:r>
            <a:r>
              <a:rPr lang="en-US" sz="2200" dirty="0"/>
              <a:t>.  </a:t>
            </a:r>
            <a:br>
              <a:rPr lang="en-US" sz="2200" dirty="0"/>
            </a:br>
            <a:r>
              <a:rPr lang="en-US" sz="2200" b="1" dirty="0">
                <a:solidFill>
                  <a:srgbClr val="FF0000"/>
                </a:solidFill>
              </a:rPr>
              <a:t>Internal goods </a:t>
            </a:r>
            <a:r>
              <a:rPr lang="en-US" sz="2200" dirty="0"/>
              <a:t>= can </a:t>
            </a:r>
            <a:r>
              <a:rPr lang="en-US" sz="2200" dirty="0" smtClean="0"/>
              <a:t>be </a:t>
            </a:r>
            <a:r>
              <a:rPr lang="en-US" sz="2200" dirty="0"/>
              <a:t>obtained </a:t>
            </a:r>
            <a:r>
              <a:rPr lang="en-US" sz="2200" dirty="0" smtClean="0">
                <a:solidFill>
                  <a:srgbClr val="0070C0"/>
                </a:solidFill>
              </a:rPr>
              <a:t>only by </a:t>
            </a:r>
            <a:r>
              <a:rPr lang="en-US" sz="2200" dirty="0">
                <a:solidFill>
                  <a:srgbClr val="0070C0"/>
                </a:solidFill>
              </a:rPr>
              <a:t>performing research</a:t>
            </a:r>
            <a:r>
              <a:rPr lang="en-US" sz="2200" dirty="0"/>
              <a:t>, can </a:t>
            </a:r>
            <a:r>
              <a:rPr lang="en-US" sz="2200" dirty="0">
                <a:solidFill>
                  <a:srgbClr val="0070C0"/>
                </a:solidFill>
              </a:rPr>
              <a:t>only be specified in terms of the research activity itself </a:t>
            </a:r>
            <a:r>
              <a:rPr lang="en-US" sz="2200" dirty="0"/>
              <a:t>and by means of examples from this activity, and can only be identified and recognized by the experience of participating in the activity in question.</a:t>
            </a:r>
            <a:br>
              <a:rPr lang="en-US" sz="2200" dirty="0"/>
            </a:br>
            <a:r>
              <a:rPr lang="en-US" sz="2200" dirty="0" smtClean="0"/>
              <a:t>When </a:t>
            </a:r>
            <a:r>
              <a:rPr lang="en-US" sz="2200" b="1" dirty="0" smtClean="0">
                <a:solidFill>
                  <a:srgbClr val="FF0000"/>
                </a:solidFill>
              </a:rPr>
              <a:t>external </a:t>
            </a:r>
            <a:r>
              <a:rPr lang="en-US" sz="2200" b="1" dirty="0">
                <a:solidFill>
                  <a:srgbClr val="FF0000"/>
                </a:solidFill>
              </a:rPr>
              <a:t>goods </a:t>
            </a:r>
            <a:r>
              <a:rPr lang="en-US" sz="2200" dirty="0" smtClean="0"/>
              <a:t>are achieved, they are always </a:t>
            </a:r>
            <a:r>
              <a:rPr lang="en-US" sz="2200" dirty="0"/>
              <a:t>some </a:t>
            </a:r>
            <a:r>
              <a:rPr lang="en-US" sz="2200" dirty="0">
                <a:solidFill>
                  <a:srgbClr val="0070C0"/>
                </a:solidFill>
              </a:rPr>
              <a:t>individual's property </a:t>
            </a:r>
            <a:r>
              <a:rPr lang="en-US" sz="2200" dirty="0" smtClean="0">
                <a:solidFill>
                  <a:srgbClr val="0070C0"/>
                </a:solidFill>
              </a:rPr>
              <a:t>and </a:t>
            </a:r>
            <a:r>
              <a:rPr lang="en-US" sz="2200" dirty="0">
                <a:solidFill>
                  <a:srgbClr val="0070C0"/>
                </a:solidFill>
              </a:rPr>
              <a:t>possession</a:t>
            </a:r>
            <a:r>
              <a:rPr lang="en-US" sz="2200" dirty="0"/>
              <a:t>. </a:t>
            </a:r>
            <a:r>
              <a:rPr lang="en-US" sz="2200" dirty="0" smtClean="0"/>
              <a:t>Moreover, typically, the </a:t>
            </a:r>
            <a:r>
              <a:rPr lang="en-US" sz="2200" dirty="0"/>
              <a:t>more someone has of them, the less there is for </a:t>
            </a:r>
            <a:r>
              <a:rPr lang="en-US" sz="2200" dirty="0" smtClean="0"/>
              <a:t>others. Hence, they </a:t>
            </a:r>
            <a:r>
              <a:rPr lang="en-US" sz="2200" dirty="0"/>
              <a:t>are </a:t>
            </a:r>
            <a:r>
              <a:rPr lang="en-US" sz="2200" dirty="0" smtClean="0"/>
              <a:t>typically  </a:t>
            </a:r>
            <a:r>
              <a:rPr lang="en-US" sz="2200" dirty="0"/>
              <a:t>objects of competition in which there must be losers as well as winners.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b="1" dirty="0" smtClean="0">
                <a:solidFill>
                  <a:srgbClr val="FF0000"/>
                </a:solidFill>
              </a:rPr>
              <a:t>Internal </a:t>
            </a:r>
            <a:r>
              <a:rPr lang="en-US" sz="2200" b="1" dirty="0">
                <a:solidFill>
                  <a:srgbClr val="FF0000"/>
                </a:solidFill>
              </a:rPr>
              <a:t>goods </a:t>
            </a:r>
            <a:r>
              <a:rPr lang="en-US" sz="2200" dirty="0"/>
              <a:t>are indeed the outcome of competition to excel, but it is characteristic of them that their achievement is a </a:t>
            </a:r>
            <a:r>
              <a:rPr lang="en-US" sz="2200" dirty="0">
                <a:solidFill>
                  <a:srgbClr val="0070C0"/>
                </a:solidFill>
              </a:rPr>
              <a:t>good for the whole community </a:t>
            </a:r>
            <a:r>
              <a:rPr lang="en-US" sz="2200" dirty="0" smtClean="0"/>
              <a:t>that participates </a:t>
            </a:r>
            <a:r>
              <a:rPr lang="en-US" sz="2200" dirty="0"/>
              <a:t>in the activity. </a:t>
            </a:r>
          </a:p>
          <a:p>
            <a:endParaRPr lang="en-US" sz="2200" dirty="0" smtClean="0"/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545494"/>
            <a:ext cx="9816548" cy="197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chemeClr val="accent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5037" y="842593"/>
            <a:ext cx="9264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Careerism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smtClean="0"/>
              <a:t>= Focus on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personal benefits </a:t>
            </a:r>
            <a:r>
              <a:rPr lang="en-US" sz="2400" dirty="0" smtClean="0"/>
              <a:t>(obtained by doing research).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90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28" y="410819"/>
            <a:ext cx="11618846" cy="64935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Surviving bad times: The community and Society at large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128" y="1388828"/>
            <a:ext cx="11026032" cy="3528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sour state of affairs reflected in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“careerism” </a:t>
            </a:r>
            <a:r>
              <a:rPr lang="en-US" dirty="0" smtClean="0"/>
              <a:t>is part of the </a:t>
            </a:r>
            <a:r>
              <a:rPr lang="en-US" b="1" dirty="0" smtClean="0">
                <a:solidFill>
                  <a:srgbClr val="FF0000"/>
                </a:solidFill>
              </a:rPr>
              <a:t>Zeitgeist</a:t>
            </a:r>
            <a:r>
              <a:rPr lang="en-US" dirty="0" smtClean="0"/>
              <a:t>.  </a:t>
            </a:r>
          </a:p>
          <a:p>
            <a:r>
              <a:rPr lang="en-US" b="1" dirty="0" smtClean="0"/>
              <a:t>Vulgar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individualism</a:t>
            </a:r>
            <a:r>
              <a:rPr lang="en-US" dirty="0"/>
              <a:t> (vs </a:t>
            </a:r>
            <a:r>
              <a:rPr lang="en-US" b="1" dirty="0" smtClean="0">
                <a:solidFill>
                  <a:srgbClr val="00B050"/>
                </a:solidFill>
              </a:rPr>
              <a:t>human </a:t>
            </a:r>
            <a:r>
              <a:rPr lang="en-US" b="1" dirty="0">
                <a:solidFill>
                  <a:srgbClr val="00B050"/>
                </a:solidFill>
              </a:rPr>
              <a:t>as a social </a:t>
            </a:r>
            <a:r>
              <a:rPr lang="en-US" b="1" dirty="0" smtClean="0">
                <a:solidFill>
                  <a:srgbClr val="00B050"/>
                </a:solidFill>
              </a:rPr>
              <a:t>creature</a:t>
            </a:r>
            <a:r>
              <a:rPr lang="en-US" dirty="0" smtClean="0"/>
              <a:t>).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Elimination of meaning </a:t>
            </a:r>
            <a:r>
              <a:rPr lang="en-US" dirty="0" smtClean="0"/>
              <a:t>(vs </a:t>
            </a:r>
            <a:r>
              <a:rPr lang="en-US" b="1" dirty="0" smtClean="0">
                <a:solidFill>
                  <a:srgbClr val="00B050"/>
                </a:solidFill>
              </a:rPr>
              <a:t>the human need for meaning  </a:t>
            </a:r>
            <a:r>
              <a:rPr lang="en-US" dirty="0" smtClean="0"/>
              <a:t>[V. </a:t>
            </a:r>
            <a:r>
              <a:rPr lang="en-US" dirty="0" err="1" smtClean="0"/>
              <a:t>Frankl</a:t>
            </a:r>
            <a:r>
              <a:rPr lang="en-US" dirty="0" smtClean="0"/>
              <a:t>]).</a:t>
            </a:r>
          </a:p>
          <a:p>
            <a:pPr marL="0" indent="0">
              <a:buNone/>
            </a:pPr>
            <a:r>
              <a:rPr lang="en-US" dirty="0" smtClean="0"/>
              <a:t>(Related: meaning arises in interaction within a community.) </a:t>
            </a:r>
          </a:p>
          <a:p>
            <a:pPr marL="0" indent="0">
              <a:buNone/>
            </a:pPr>
            <a:r>
              <a:rPr lang="en-US" dirty="0" smtClean="0"/>
              <a:t>A small </a:t>
            </a:r>
            <a:r>
              <a:rPr lang="en-US" dirty="0"/>
              <a:t>community </a:t>
            </a:r>
            <a:r>
              <a:rPr lang="en-US" dirty="0" smtClean="0"/>
              <a:t>(e.g., </a:t>
            </a:r>
            <a:r>
              <a:rPr lang="en-US" dirty="0"/>
              <a:t>the </a:t>
            </a:r>
            <a:r>
              <a:rPr lang="en-US" dirty="0" err="1"/>
              <a:t>ToC</a:t>
            </a:r>
            <a:r>
              <a:rPr lang="en-US" dirty="0"/>
              <a:t> </a:t>
            </a:r>
            <a:r>
              <a:rPr lang="en-US" dirty="0" smtClean="0"/>
              <a:t>community) can </a:t>
            </a:r>
            <a:r>
              <a:rPr lang="en-US" b="1" dirty="0">
                <a:solidFill>
                  <a:srgbClr val="00B050"/>
                </a:solidFill>
              </a:rPr>
              <a:t>resist the fate </a:t>
            </a:r>
            <a:r>
              <a:rPr lang="en-US" dirty="0"/>
              <a:t>of society at large and create an </a:t>
            </a:r>
            <a:r>
              <a:rPr lang="en-US" b="1" dirty="0" smtClean="0">
                <a:solidFill>
                  <a:srgbClr val="00B050"/>
                </a:solidFill>
              </a:rPr>
              <a:t>island of </a:t>
            </a:r>
            <a:r>
              <a:rPr lang="en-US" b="1" dirty="0">
                <a:solidFill>
                  <a:srgbClr val="00B050"/>
                </a:solidFill>
              </a:rPr>
              <a:t>meaning and social solidarity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4128" y="5412134"/>
            <a:ext cx="8774151" cy="468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*) Vulgar individualism =  </a:t>
            </a:r>
            <a:r>
              <a:rPr lang="en-US" sz="2400" dirty="0"/>
              <a:t>the fantasy of fully autonomous </a:t>
            </a:r>
            <a:r>
              <a:rPr lang="en-US" sz="2400" dirty="0" smtClean="0"/>
              <a:t>humans.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005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0479" y="2478627"/>
            <a:ext cx="3101009" cy="1524000"/>
          </a:xfrm>
        </p:spPr>
        <p:txBody>
          <a:bodyPr>
            <a:normAutofit/>
          </a:bodyPr>
          <a:lstStyle/>
          <a:p>
            <a:r>
              <a:rPr lang="en-US" sz="9600" dirty="0" smtClean="0"/>
              <a:t>END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70561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59026"/>
            <a:ext cx="10704444" cy="914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External and Internal Goods in Scientific research</a:t>
            </a:r>
            <a:endParaRPr lang="en-US" sz="4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545494"/>
            <a:ext cx="9816548" cy="197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chemeClr val="accent4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199" y="1281501"/>
            <a:ext cx="1034663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are two kinds of good possibly to be gained </a:t>
            </a:r>
            <a:r>
              <a:rPr lang="en-US" dirty="0" smtClean="0"/>
              <a:t>by </a:t>
            </a:r>
            <a:r>
              <a:rPr lang="en-US" dirty="0"/>
              <a:t>excelling in the research </a:t>
            </a:r>
            <a:r>
              <a:rPr lang="en-US" dirty="0" smtClean="0"/>
              <a:t>activity.  On the one hand, there </a:t>
            </a:r>
            <a:r>
              <a:rPr lang="en-US" dirty="0"/>
              <a:t>are those goods externally and contingently </a:t>
            </a:r>
            <a:r>
              <a:rPr lang="en-US" dirty="0" smtClean="0"/>
              <a:t>attached </a:t>
            </a:r>
            <a:r>
              <a:rPr lang="en-US" dirty="0"/>
              <a:t>to this activity by the accidents of social </a:t>
            </a:r>
            <a:r>
              <a:rPr lang="en-US" dirty="0" smtClean="0"/>
              <a:t>circumstance; such </a:t>
            </a:r>
            <a:r>
              <a:rPr lang="en-US" dirty="0"/>
              <a:t>goods as prestige, status and money</a:t>
            </a:r>
            <a:r>
              <a:rPr lang="en-US" dirty="0" smtClean="0"/>
              <a:t>. There </a:t>
            </a:r>
            <a:r>
              <a:rPr lang="en-US" dirty="0"/>
              <a:t>are always alternative ways for achieving such goods</a:t>
            </a:r>
            <a:r>
              <a:rPr lang="en-US" dirty="0" smtClean="0"/>
              <a:t>, and </a:t>
            </a:r>
            <a:r>
              <a:rPr lang="en-US" dirty="0"/>
              <a:t>their achievement is never to be had only by engaging in research. </a:t>
            </a:r>
            <a:r>
              <a:rPr lang="en-US" dirty="0" smtClean="0"/>
              <a:t> On </a:t>
            </a:r>
            <a:r>
              <a:rPr lang="en-US" dirty="0"/>
              <a:t>the other hand, there are the goods internal to the research </a:t>
            </a:r>
            <a:r>
              <a:rPr lang="en-US" dirty="0" smtClean="0"/>
              <a:t>activity which </a:t>
            </a:r>
            <a:r>
              <a:rPr lang="en-US" dirty="0"/>
              <a:t>cannot be had in any way but by performing research. </a:t>
            </a:r>
            <a:r>
              <a:rPr lang="en-US" dirty="0" smtClean="0"/>
              <a:t>We </a:t>
            </a:r>
            <a:r>
              <a:rPr lang="en-US" dirty="0"/>
              <a:t>call them internal for two reasons: first, because we can only specify </a:t>
            </a:r>
            <a:r>
              <a:rPr lang="en-US" dirty="0" smtClean="0"/>
              <a:t>them </a:t>
            </a:r>
            <a:r>
              <a:rPr lang="en-US" dirty="0"/>
              <a:t>in terms of the research activity itself and by means of examples from </a:t>
            </a:r>
            <a:r>
              <a:rPr lang="en-US" dirty="0" smtClean="0"/>
              <a:t>this </a:t>
            </a:r>
            <a:r>
              <a:rPr lang="en-US" dirty="0"/>
              <a:t>activity (otherwise the meagerness of our vocabulary for speaking </a:t>
            </a:r>
            <a:r>
              <a:rPr lang="en-US" dirty="0" smtClean="0"/>
              <a:t>of </a:t>
            </a:r>
            <a:r>
              <a:rPr lang="en-US" dirty="0"/>
              <a:t>such goods forces us into such devices as talking of 'a certain </a:t>
            </a:r>
            <a:r>
              <a:rPr lang="en-US" dirty="0" smtClean="0"/>
              <a:t>highly </a:t>
            </a:r>
            <a:r>
              <a:rPr lang="en-US" dirty="0"/>
              <a:t>particular kind of'); and, secondly, because they can only </a:t>
            </a:r>
            <a:r>
              <a:rPr lang="en-US" dirty="0" smtClean="0"/>
              <a:t>be </a:t>
            </a:r>
            <a:r>
              <a:rPr lang="en-US" dirty="0"/>
              <a:t>identified and recognized by the experience of participating </a:t>
            </a:r>
            <a:r>
              <a:rPr lang="en-US" dirty="0" smtClean="0"/>
              <a:t>in </a:t>
            </a:r>
            <a:r>
              <a:rPr lang="en-US" dirty="0"/>
              <a:t>the activity in question. Those who lack the relevant experience </a:t>
            </a:r>
            <a:r>
              <a:rPr lang="en-US" dirty="0" smtClean="0"/>
              <a:t>are </a:t>
            </a:r>
            <a:r>
              <a:rPr lang="en-US" dirty="0"/>
              <a:t>incompetent thereby as judges of internal goods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</a:p>
          <a:p>
            <a:r>
              <a:rPr lang="en-US" dirty="0"/>
              <a:t>We are now in a position to notice an important difference between </a:t>
            </a:r>
            <a:r>
              <a:rPr lang="en-US" dirty="0" smtClean="0"/>
              <a:t>internal </a:t>
            </a:r>
            <a:r>
              <a:rPr lang="en-US" dirty="0"/>
              <a:t>and external goods. It is characteristic of what is called </a:t>
            </a:r>
            <a:r>
              <a:rPr lang="en-US" dirty="0" smtClean="0"/>
              <a:t>external </a:t>
            </a:r>
            <a:r>
              <a:rPr lang="en-US" dirty="0"/>
              <a:t>goods that when achieved they are always some individual's property </a:t>
            </a:r>
          </a:p>
          <a:p>
            <a:r>
              <a:rPr lang="en-US" dirty="0"/>
              <a:t>and possession. Moreover characteristically they are such that </a:t>
            </a:r>
            <a:r>
              <a:rPr lang="en-US" dirty="0" smtClean="0"/>
              <a:t>the </a:t>
            </a:r>
            <a:r>
              <a:rPr lang="en-US" dirty="0"/>
              <a:t>more someone has of them, the less there is for other people. </a:t>
            </a:r>
            <a:r>
              <a:rPr lang="en-US" dirty="0" smtClean="0"/>
              <a:t>This </a:t>
            </a:r>
            <a:r>
              <a:rPr lang="en-US" dirty="0"/>
              <a:t>is sometimes necessarily the case, as with power and fame, and </a:t>
            </a:r>
            <a:r>
              <a:rPr lang="en-US" dirty="0" smtClean="0"/>
              <a:t>sometimes </a:t>
            </a:r>
            <a:r>
              <a:rPr lang="en-US" dirty="0"/>
              <a:t>the case by reason of contingent circumstance as with money. </a:t>
            </a:r>
            <a:r>
              <a:rPr lang="en-US" dirty="0" smtClean="0"/>
              <a:t>External </a:t>
            </a:r>
            <a:r>
              <a:rPr lang="en-US" dirty="0"/>
              <a:t>goods are therefore characteristically objects of competition </a:t>
            </a:r>
            <a:r>
              <a:rPr lang="en-US" dirty="0" smtClean="0"/>
              <a:t>in </a:t>
            </a:r>
            <a:r>
              <a:rPr lang="en-US" dirty="0"/>
              <a:t>which there must be losers as well as winners. </a:t>
            </a:r>
            <a:r>
              <a:rPr lang="en-US" dirty="0" smtClean="0"/>
              <a:t>Internal </a:t>
            </a:r>
            <a:r>
              <a:rPr lang="en-US" dirty="0"/>
              <a:t>goods are indeed the outcome of competition to excel, </a:t>
            </a:r>
            <a:r>
              <a:rPr lang="en-US" dirty="0" smtClean="0"/>
              <a:t>but </a:t>
            </a:r>
            <a:r>
              <a:rPr lang="en-US" dirty="0"/>
              <a:t>it is characteristic of them that their achievement </a:t>
            </a:r>
            <a:r>
              <a:rPr lang="en-US" dirty="0" smtClean="0"/>
              <a:t>is a </a:t>
            </a:r>
            <a:r>
              <a:rPr lang="en-US" dirty="0"/>
              <a:t>good for the whole community who </a:t>
            </a:r>
            <a:r>
              <a:rPr lang="en-US" dirty="0" smtClean="0"/>
              <a:t>participate </a:t>
            </a:r>
            <a:r>
              <a:rPr lang="en-US" dirty="0"/>
              <a:t>in the activity. </a:t>
            </a:r>
          </a:p>
        </p:txBody>
      </p:sp>
    </p:spTree>
    <p:extLst>
      <p:ext uri="{BB962C8B-B14F-4D97-AF65-F5344CB8AC3E}">
        <p14:creationId xmlns:p14="http://schemas.microsoft.com/office/powerpoint/2010/main" val="235349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2336</TotalTime>
  <Words>971</Words>
  <Application>Microsoft Office PowerPoint</Application>
  <PresentationFormat>Widescreen</PresentationFormat>
  <Paragraphs>61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Advice to some aspiring scientists and  critique of some privileged scientists</vt:lpstr>
      <vt:lpstr>A general comment about advice</vt:lpstr>
      <vt:lpstr>Advice to some aspiring (i.e., non-tenured) scientists</vt:lpstr>
      <vt:lpstr>Critique of some privileged (i.e., tenured) scientists</vt:lpstr>
      <vt:lpstr>Careerism vs the Vocation of Science</vt:lpstr>
      <vt:lpstr>Surviving bad times: The community and Society at large</vt:lpstr>
      <vt:lpstr>END</vt:lpstr>
      <vt:lpstr>External and Internal Goods in Scientific research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of Benny’s Research</dc:title>
  <dc:creator>Oded</dc:creator>
  <cp:lastModifiedBy>Oded</cp:lastModifiedBy>
  <cp:revision>524</cp:revision>
  <cp:lastPrinted>2017-06-17T08:35:55Z</cp:lastPrinted>
  <dcterms:created xsi:type="dcterms:W3CDTF">2017-01-21T09:25:54Z</dcterms:created>
  <dcterms:modified xsi:type="dcterms:W3CDTF">2017-06-26T08:14:38Z</dcterms:modified>
</cp:coreProperties>
</file>