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7" r:id="rId12"/>
    <p:sldId id="263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8" autoAdjust="0"/>
    <p:restoredTop sz="94726" autoAdjust="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Note difference in titles.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Motivation:</a:t>
            </a:r>
            <a:r>
              <a:rPr lang="en-US" baseline="0" dirty="0" smtClean="0">
                <a:solidFill>
                  <a:schemeClr val="accent1"/>
                </a:solidFill>
              </a:rPr>
              <a:t> </a:t>
            </a:r>
            <a:r>
              <a:rPr lang="en-US" baseline="0" dirty="0" err="1" smtClean="0">
                <a:solidFill>
                  <a:schemeClr val="accent1"/>
                </a:solidFill>
              </a:rPr>
              <a:t>Thm</a:t>
            </a:r>
            <a:r>
              <a:rPr lang="en-US" baseline="0" dirty="0" smtClean="0">
                <a:solidFill>
                  <a:schemeClr val="accent1"/>
                </a:solidFill>
              </a:rPr>
              <a:t> 4’.  Potential </a:t>
            </a:r>
            <a:r>
              <a:rPr lang="en-US" b="1" baseline="0" dirty="0" smtClean="0">
                <a:solidFill>
                  <a:schemeClr val="accent1"/>
                </a:solidFill>
              </a:rPr>
              <a:t>benefit</a:t>
            </a:r>
            <a:r>
              <a:rPr lang="en-US" baseline="0" dirty="0" smtClean="0">
                <a:solidFill>
                  <a:schemeClr val="accent1"/>
                </a:solidFill>
              </a:rPr>
              <a:t> by </a:t>
            </a:r>
            <a:r>
              <a:rPr lang="en-US" baseline="0" dirty="0" err="1" smtClean="0">
                <a:solidFill>
                  <a:schemeClr val="accent1"/>
                </a:solidFill>
              </a:rPr>
              <a:t>Thm</a:t>
            </a:r>
            <a:r>
              <a:rPr lang="en-US" baseline="0" dirty="0" smtClean="0">
                <a:solidFill>
                  <a:schemeClr val="accent1"/>
                </a:solidFill>
              </a:rPr>
              <a:t> 5.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</a:t>
            </a:r>
            <a:r>
              <a:rPr lang="en-US" baseline="0" smtClean="0"/>
              <a:t>stuck with them…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96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</a:t>
            </a:r>
            <a:r>
              <a:rPr lang="en-US" baseline="0" smtClean="0"/>
              <a:t>stuck with them…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obtain BC of size exponential in C2. The ML restriction (on gates) can be waive at cost of</a:t>
            </a:r>
            <a:r>
              <a:rPr lang="en-US" baseline="0" dirty="0" smtClean="0"/>
              <a:t> a</a:t>
            </a:r>
            <a:r>
              <a:rPr lang="en-US" dirty="0" smtClean="0"/>
              <a:t> 2</a:t>
            </a:r>
            <a:r>
              <a:rPr lang="en-US" baseline="30000" dirty="0" smtClean="0"/>
              <a:t>t</a:t>
            </a:r>
            <a:r>
              <a:rPr lang="en-US" baseline="0" dirty="0" smtClean="0"/>
              <a:t> factor.</a:t>
            </a:r>
            <a:endParaRPr lang="en-US" dirty="0" smtClean="0"/>
          </a:p>
          <a:p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restriction seems more major. Re the 2</a:t>
            </a:r>
            <a:r>
              <a:rPr lang="en-US" baseline="30000" dirty="0" smtClean="0"/>
              <a:t>nd</a:t>
            </a:r>
            <a:r>
              <a:rPr lang="en-US" dirty="0" smtClean="0"/>
              <a:t>: Why ML gates? Seems a natural restriction.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Still, C2 may</a:t>
            </a:r>
            <a:r>
              <a:rPr lang="en-US" baseline="0" dirty="0" smtClean="0"/>
              <a:t> be</a:t>
            </a:r>
            <a:r>
              <a:rPr lang="en-US" dirty="0" smtClean="0"/>
              <a:t> a good warm-up for</a:t>
            </a:r>
            <a:r>
              <a:rPr lang="en-US" baseline="0" dirty="0" smtClean="0"/>
              <a:t> L.B… </a:t>
            </a:r>
          </a:p>
          <a:p>
            <a:r>
              <a:rPr lang="en-US" baseline="0" dirty="0" smtClean="0"/>
              <a:t>Re the OBS, all gates that compute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-ML can be moved to level t-i+1 of the tree (where root = level 0)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  <a:r>
              <a:rPr lang="en-US" baseline="0" dirty="0" smtClean="0"/>
              <a:t> Lower bound exceeding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). We want an explicit function as in </a:t>
            </a:r>
            <a:r>
              <a:rPr lang="en-US" baseline="0" dirty="0" err="1" smtClean="0"/>
              <a:t>Thm</a:t>
            </a:r>
            <a:r>
              <a:rPr lang="en-US" baseline="0" dirty="0" smtClean="0"/>
              <a:t> 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dirty="0" smtClean="0"/>
              <a:t>Goal:</a:t>
            </a:r>
            <a:r>
              <a:rPr lang="en-US" baseline="0" dirty="0" smtClean="0"/>
              <a:t> Show that some </a:t>
            </a:r>
            <a:r>
              <a:rPr lang="en-US" baseline="0" dirty="0" err="1" smtClean="0"/>
              <a:t>Toeplitz</a:t>
            </a:r>
            <a:r>
              <a:rPr lang="en-US" baseline="0" dirty="0" smtClean="0"/>
              <a:t> matrix has rigidity n</a:t>
            </a:r>
            <a:r>
              <a:rPr lang="en-US" baseline="30000" dirty="0" smtClean="0"/>
              <a:t>1.51</a:t>
            </a:r>
            <a:r>
              <a:rPr lang="en-US" baseline="0" dirty="0" smtClean="0"/>
              <a:t> for rank n</a:t>
            </a:r>
            <a:r>
              <a:rPr lang="en-US" baseline="30000" dirty="0" smtClean="0"/>
              <a:t>0.51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PF 1: </a:t>
            </a:r>
            <a:r>
              <a:rPr lang="en-US" dirty="0" smtClean="0">
                <a:solidFill>
                  <a:schemeClr val="accent1"/>
                </a:solidFill>
              </a:rPr>
              <a:t>Each</a:t>
            </a:r>
            <a:r>
              <a:rPr lang="en-US" dirty="0" smtClean="0"/>
              <a:t> L</a:t>
            </a:r>
            <a:r>
              <a:rPr lang="en-US" baseline="-25000" dirty="0" smtClean="0"/>
              <a:t>i</a:t>
            </a:r>
            <a:r>
              <a:rPr lang="en-US" baseline="0" dirty="0" smtClean="0"/>
              <a:t> </a:t>
            </a:r>
            <a:r>
              <a:rPr lang="en-US" baseline="0" dirty="0" smtClean="0">
                <a:solidFill>
                  <a:schemeClr val="accent1"/>
                </a:solidFill>
              </a:rPr>
              <a:t>sums</a:t>
            </a:r>
            <a:r>
              <a:rPr lang="en-US" baseline="0" dirty="0" smtClean="0"/>
              <a:t> s </a:t>
            </a:r>
            <a:r>
              <a:rPr lang="en-US" baseline="0" dirty="0" smtClean="0">
                <a:solidFill>
                  <a:schemeClr val="accent1"/>
                </a:solidFill>
              </a:rPr>
              <a:t>variables, and </a:t>
            </a:r>
            <a:r>
              <a:rPr lang="en-US" baseline="0" dirty="0" smtClean="0"/>
              <a:t>g </a:t>
            </a:r>
            <a:r>
              <a:rPr lang="en-US" baseline="0" dirty="0" smtClean="0">
                <a:solidFill>
                  <a:schemeClr val="accent1"/>
                </a:solidFill>
              </a:rPr>
              <a:t>is generic. Compute by depth three by partition to </a:t>
            </a:r>
            <a:r>
              <a:rPr lang="en-US" baseline="0" dirty="0" smtClean="0"/>
              <a:t>s</a:t>
            </a:r>
            <a:r>
              <a:rPr lang="en-US" baseline="0" dirty="0" smtClean="0">
                <a:solidFill>
                  <a:schemeClr val="accent1"/>
                </a:solidFill>
              </a:rPr>
              <a:t>-by-</a:t>
            </a:r>
            <a:r>
              <a:rPr lang="en-US" baseline="0" dirty="0" smtClean="0"/>
              <a:t>s </a:t>
            </a:r>
            <a:r>
              <a:rPr lang="en-US" baseline="0" dirty="0" smtClean="0">
                <a:solidFill>
                  <a:schemeClr val="accent1"/>
                </a:solidFill>
              </a:rPr>
              <a:t>squares.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>
                <a:solidFill>
                  <a:schemeClr val="accent1"/>
                </a:solidFill>
              </a:rPr>
              <a:t>Compute by a depth three AC via a partition to </a:t>
            </a:r>
            <a:r>
              <a:rPr lang="en-US" baseline="0" dirty="0" smtClean="0"/>
              <a:t>s</a:t>
            </a:r>
            <a:r>
              <a:rPr lang="en-US" baseline="0" dirty="0" smtClean="0">
                <a:solidFill>
                  <a:schemeClr val="accent1"/>
                </a:solidFill>
              </a:rPr>
              <a:t>-by-</a:t>
            </a:r>
            <a:r>
              <a:rPr lang="en-US" baseline="0" dirty="0" smtClean="0"/>
              <a:t>s </a:t>
            </a:r>
            <a:r>
              <a:rPr lang="en-US" baseline="0" dirty="0" smtClean="0">
                <a:solidFill>
                  <a:schemeClr val="accent1"/>
                </a:solidFill>
              </a:rPr>
              <a:t>squares. In each square we have a quadratic form in s of the x-variables and in all s linear functions, </a:t>
            </a:r>
            <a:r>
              <a:rPr lang="en-US" baseline="0" smtClean="0">
                <a:solidFill>
                  <a:schemeClr val="accent1"/>
                </a:solidFill>
              </a:rPr>
              <a:t>each computed </a:t>
            </a:r>
            <a:r>
              <a:rPr lang="en-US" baseline="0" dirty="0" smtClean="0">
                <a:solidFill>
                  <a:schemeClr val="accent1"/>
                </a:solidFill>
              </a:rPr>
              <a:t>by a single addition gate.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י"ד/תשרי/תשע"ה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52928" cy="15121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Boolean Circuits </a:t>
            </a:r>
            <a:r>
              <a:rPr lang="en-US" dirty="0"/>
              <a:t>of Depth-Three and </a:t>
            </a:r>
            <a:r>
              <a:rPr lang="en-US" dirty="0" smtClean="0"/>
              <a:t>Arithmetic Circuits with General Gates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8712" cy="144016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Oded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Goldreich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013177"/>
            <a:ext cx="777686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dirty="0" smtClean="0"/>
              <a:t>Based on Joint work with </a:t>
            </a:r>
            <a:r>
              <a:rPr lang="en-US" sz="2400" dirty="0" err="1" smtClean="0"/>
              <a:t>Avi</a:t>
            </a:r>
            <a:r>
              <a:rPr lang="en-US" sz="2400" dirty="0"/>
              <a:t> </a:t>
            </a:r>
            <a:r>
              <a:rPr lang="en-US" sz="2400" dirty="0" err="1" smtClean="0"/>
              <a:t>Wigderson</a:t>
            </a:r>
            <a:endParaRPr lang="en-US" sz="2400" dirty="0" smtClean="0"/>
          </a:p>
          <a:p>
            <a:pPr algn="l" rtl="0"/>
            <a:r>
              <a:rPr lang="en-US" sz="2400" dirty="0" smtClean="0"/>
              <a:t>Original title</a:t>
            </a:r>
            <a:r>
              <a:rPr lang="en-US" sz="2400" dirty="0"/>
              <a:t>:  </a:t>
            </a:r>
            <a:r>
              <a:rPr lang="en-US" sz="2400" dirty="0" smtClean="0"/>
              <a:t>“On </a:t>
            </a:r>
            <a:r>
              <a:rPr lang="en-US" sz="2400" dirty="0"/>
              <a:t>the Size of Depth-Three Boolean Circuits for Computing </a:t>
            </a:r>
            <a:r>
              <a:rPr lang="en-US" sz="2400" dirty="0" err="1"/>
              <a:t>Multilinear</a:t>
            </a:r>
            <a:r>
              <a:rPr lang="en-US" sz="2400" dirty="0"/>
              <a:t> </a:t>
            </a:r>
            <a:r>
              <a:rPr lang="en-US" sz="2400" dirty="0" smtClean="0"/>
              <a:t>Functions”, ECCC TR13-043.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/>
              <a:t>S</a:t>
            </a:r>
            <a:r>
              <a:rPr lang="en-US" sz="3200" u="sng" dirty="0" smtClean="0"/>
              <a:t>tructured Rigidity</a:t>
            </a:r>
            <a:endParaRPr lang="he-IL" sz="32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489766" y="5229200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4’:</a:t>
            </a:r>
            <a:r>
              <a:rPr lang="en-US" sz="2400" dirty="0" smtClean="0">
                <a:solidFill>
                  <a:schemeClr val="accent2"/>
                </a:solidFill>
              </a:rPr>
              <a:t> If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has </a:t>
            </a:r>
            <a:r>
              <a:rPr lang="en-US" sz="2400" dirty="0" smtClean="0"/>
              <a:t>(</a:t>
            </a:r>
            <a:r>
              <a:rPr lang="en-US" sz="2400" dirty="0" err="1" smtClean="0"/>
              <a:t>m,m,m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-structured rigidity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400" dirty="0" smtClean="0">
                <a:sym typeface="Symbol"/>
              </a:rPr>
              <a:t>(m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7544" y="6173328"/>
            <a:ext cx="818134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 </a:t>
            </a:r>
            <a:r>
              <a:rPr lang="en-US" sz="2400" dirty="0" smtClean="0">
                <a:solidFill>
                  <a:schemeClr val="accent1"/>
                </a:solidFill>
              </a:rPr>
              <a:t>The proof of </a:t>
            </a:r>
            <a:r>
              <a:rPr lang="en-US" sz="2400" dirty="0" err="1" smtClean="0">
                <a:solidFill>
                  <a:schemeClr val="accent1"/>
                </a:solidFill>
              </a:rPr>
              <a:t>Thm</a:t>
            </a:r>
            <a:r>
              <a:rPr lang="en-US" sz="2400" dirty="0" smtClean="0">
                <a:solidFill>
                  <a:schemeClr val="accent1"/>
                </a:solidFill>
              </a:rPr>
              <a:t> 4 goes through </a:t>
            </a:r>
            <a:r>
              <a:rPr lang="en-US" sz="2400" dirty="0" err="1" smtClean="0">
                <a:solidFill>
                  <a:schemeClr val="accent1"/>
                </a:solidFill>
              </a:rPr>
              <a:t>w.o</a:t>
            </a:r>
            <a:r>
              <a:rPr lang="en-US" sz="2400" dirty="0" smtClean="0">
                <a:solidFill>
                  <a:schemeClr val="accent1"/>
                </a:solidFill>
              </a:rPr>
              <a:t>. any change.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DEF: </a:t>
            </a:r>
            <a:r>
              <a:rPr lang="en-US" sz="2800" dirty="0" smtClean="0">
                <a:solidFill>
                  <a:schemeClr val="accent2"/>
                </a:solidFill>
              </a:rPr>
              <a:t>Matrix</a:t>
            </a:r>
            <a:r>
              <a:rPr lang="en-US" sz="2800" dirty="0" smtClean="0"/>
              <a:t> M </a:t>
            </a:r>
            <a:r>
              <a:rPr lang="en-US" sz="2800" dirty="0" smtClean="0">
                <a:solidFill>
                  <a:schemeClr val="accent2"/>
                </a:solidFill>
              </a:rPr>
              <a:t>has</a:t>
            </a:r>
            <a:r>
              <a:rPr lang="en-US" sz="2800" dirty="0" smtClean="0"/>
              <a:t> (m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-structured rigidity for rank</a:t>
            </a:r>
            <a:r>
              <a:rPr lang="en-US" sz="2800" dirty="0" smtClean="0"/>
              <a:t> r </a:t>
            </a:r>
            <a:r>
              <a:rPr lang="en-US" sz="2800" dirty="0" smtClean="0">
                <a:solidFill>
                  <a:schemeClr val="accent2"/>
                </a:solidFill>
              </a:rPr>
              <a:t>if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</a:t>
            </a:r>
            <a:r>
              <a:rPr lang="en-US" sz="2800" dirty="0" smtClean="0">
                <a:solidFill>
                  <a:schemeClr val="accent2"/>
                </a:solidFill>
              </a:rPr>
              <a:t>matrix </a:t>
            </a:r>
            <a:r>
              <a:rPr lang="en-US" sz="2800" dirty="0" smtClean="0"/>
              <a:t>R </a:t>
            </a:r>
            <a:r>
              <a:rPr lang="en-US" sz="2800" dirty="0" smtClean="0">
                <a:solidFill>
                  <a:schemeClr val="accent2"/>
                </a:solidFill>
              </a:rPr>
              <a:t>of rank </a:t>
            </a:r>
            <a:r>
              <a:rPr lang="en-US" sz="2800" dirty="0" smtClean="0">
                <a:sym typeface="Symbol"/>
              </a:rPr>
              <a:t>r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the non-</a:t>
            </a:r>
            <a:r>
              <a:rPr lang="en-US" sz="2800" dirty="0" err="1" smtClean="0">
                <a:solidFill>
                  <a:schemeClr val="accent2"/>
                </a:solidFill>
                <a:sym typeface="Symbol"/>
              </a:rPr>
              <a:t>zeros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 of</a:t>
            </a:r>
            <a:r>
              <a:rPr lang="en-US" sz="2800" dirty="0" smtClean="0">
                <a:sym typeface="Symbol"/>
              </a:rPr>
              <a:t> M-R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cannot be covered by </a:t>
            </a:r>
            <a:r>
              <a:rPr lang="en-US" sz="2800" dirty="0" smtClean="0">
                <a:sym typeface="Symbol"/>
              </a:rPr>
              <a:t>m</a:t>
            </a:r>
            <a:r>
              <a:rPr lang="en-US" sz="2800" baseline="-25000" dirty="0" smtClean="0">
                <a:sym typeface="Symbol"/>
              </a:rPr>
              <a:t>1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(gen.) </a:t>
            </a:r>
            <a:r>
              <a:rPr lang="en-US" sz="2800" dirty="0" smtClean="0">
                <a:sym typeface="Symbol"/>
              </a:rPr>
              <a:t>m</a:t>
            </a:r>
            <a:r>
              <a:rPr lang="en-US" sz="2800" baseline="-25000" dirty="0" smtClean="0">
                <a:sym typeface="Symbol"/>
              </a:rPr>
              <a:t>2</a:t>
            </a:r>
            <a:r>
              <a:rPr lang="en-US" sz="2800" dirty="0" smtClean="0">
                <a:sym typeface="Symbol"/>
              </a:rPr>
              <a:t>-by-m</a:t>
            </a:r>
            <a:r>
              <a:rPr lang="en-US" sz="2800" baseline="-25000" dirty="0" smtClean="0">
                <a:sym typeface="Symbol"/>
              </a:rPr>
              <a:t>3</a:t>
            </a:r>
            <a:r>
              <a:rPr lang="en-US" sz="2800" dirty="0" smtClean="0">
                <a:sym typeface="Symbol"/>
              </a:rPr>
              <a:t> 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rectangles.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9766" y="2636912"/>
            <a:ext cx="835292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tx2"/>
                </a:solidFill>
              </a:rPr>
              <a:t>Rigidity 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3 </a:t>
            </a:r>
            <a:r>
              <a:rPr lang="en-US" sz="2800" dirty="0" smtClean="0">
                <a:solidFill>
                  <a:schemeClr val="tx2"/>
                </a:solidFill>
              </a:rPr>
              <a:t>implies </a:t>
            </a:r>
            <a:r>
              <a:rPr lang="en-US" sz="2800" dirty="0"/>
              <a:t>(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chemeClr val="tx2"/>
                </a:solidFill>
              </a:rPr>
              <a:t>structured rigidity for the same rank, but not vice versa.</a:t>
            </a:r>
          </a:p>
          <a:p>
            <a:pPr algn="l" rtl="0"/>
            <a:r>
              <a:rPr lang="en-US" sz="2400" dirty="0" smtClean="0"/>
              <a:t>THM </a:t>
            </a:r>
            <a:r>
              <a:rPr lang="en-US" sz="2400" dirty="0"/>
              <a:t>5</a:t>
            </a:r>
            <a:r>
              <a:rPr lang="en-US" sz="2400" dirty="0" smtClean="0"/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 There exist matrices of </a:t>
            </a:r>
            <a:r>
              <a:rPr lang="en-US" sz="2400" dirty="0" smtClean="0"/>
              <a:t>(</a:t>
            </a:r>
            <a:r>
              <a:rPr lang="en-US" sz="2400" dirty="0" err="1" smtClean="0"/>
              <a:t>m,m,m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-structured rigidity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that do not have rigidity 3</a:t>
            </a:r>
            <a:r>
              <a:rPr lang="en-US" sz="2400" dirty="0" smtClean="0"/>
              <a:t>mn</a:t>
            </a:r>
            <a:r>
              <a:rPr lang="en-US" sz="2400" dirty="0" smtClean="0">
                <a:solidFill>
                  <a:schemeClr val="accent2"/>
                </a:solidFill>
              </a:rPr>
              <a:t> for rank </a:t>
            </a:r>
            <a:r>
              <a:rPr lang="en-US" sz="2400" dirty="0" smtClean="0"/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(let alone for rank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accent2"/>
                </a:solidFill>
              </a:rPr>
              <a:t>).</a:t>
            </a:r>
          </a:p>
          <a:p>
            <a:pPr algn="l" rtl="0"/>
            <a:r>
              <a:rPr lang="en-US" sz="2400" dirty="0" smtClean="0">
                <a:solidFill>
                  <a:schemeClr val="accent2"/>
                </a:solidFill>
              </a:rPr>
              <a:t>For every </a:t>
            </a:r>
            <a:r>
              <a:rPr lang="en-US" sz="2400" dirty="0" smtClean="0"/>
              <a:t>m</a:t>
            </a:r>
            <a:r>
              <a:rPr lang="en-US" sz="2400" dirty="0" smtClean="0">
                <a:sym typeface="Symbol"/>
              </a:rPr>
              <a:t>[n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,n</a:t>
            </a:r>
            <a:r>
              <a:rPr lang="en-US" sz="2400" baseline="30000" dirty="0" smtClean="0">
                <a:sym typeface="Symbol"/>
              </a:rPr>
              <a:t>0.66</a:t>
            </a:r>
            <a:r>
              <a:rPr lang="en-US" sz="2400" dirty="0" smtClean="0">
                <a:sym typeface="Symbol"/>
              </a:rPr>
              <a:t>]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</a:p>
          <a:p>
            <a:pPr algn="l" rtl="0"/>
            <a:r>
              <a:rPr lang="en-US" sz="2400" dirty="0" smtClean="0"/>
              <a:t>PF:</a:t>
            </a:r>
            <a:r>
              <a:rPr lang="en-US" sz="2400" dirty="0" smtClean="0">
                <a:solidFill>
                  <a:schemeClr val="accent2"/>
                </a:solidFill>
              </a:rPr>
              <a:t> Consider a random matrix with </a:t>
            </a:r>
            <a:r>
              <a:rPr lang="en-US" sz="2400" dirty="0" smtClean="0"/>
              <a:t>3mn</a:t>
            </a:r>
            <a:r>
              <a:rPr lang="en-US" sz="2400" dirty="0" smtClean="0">
                <a:solidFill>
                  <a:schemeClr val="accent2"/>
                </a:solidFill>
              </a:rPr>
              <a:t> one-entries.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229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62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2314600" cy="814154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Summary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298738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36538" y="2928640"/>
            <a:ext cx="7680114" cy="14032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>
                <a:solidFill>
                  <a:srgbClr val="FF0000"/>
                </a:solidFill>
              </a:rPr>
              <a:t>Conj</a:t>
            </a:r>
            <a:r>
              <a:rPr lang="en-US" sz="2800" dirty="0" smtClean="0">
                <a:solidFill>
                  <a:srgbClr val="FF0000"/>
                </a:solidFill>
              </a:rPr>
              <a:t> (1</a:t>
            </a:r>
            <a:r>
              <a:rPr lang="en-US" sz="2800" baseline="30000" dirty="0" smtClean="0">
                <a:solidFill>
                  <a:srgbClr val="FF0000"/>
                </a:solidFill>
              </a:rPr>
              <a:t>st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sanity </a:t>
            </a:r>
            <a:r>
              <a:rPr lang="en-US" sz="2800" dirty="0" smtClean="0">
                <a:solidFill>
                  <a:srgbClr val="FF0000"/>
                </a:solidFill>
              </a:rPr>
              <a:t>check)</a:t>
            </a:r>
            <a:r>
              <a:rPr lang="en-US" sz="2800" dirty="0" smtClean="0">
                <a:solidFill>
                  <a:srgbClr val="00B0F0"/>
                </a:solidFill>
              </a:rPr>
              <a:t>: </a:t>
            </a:r>
            <a:r>
              <a:rPr lang="en-US" sz="2800" dirty="0" smtClean="0">
                <a:solidFill>
                  <a:srgbClr val="00B0F0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rgbClr val="00B0F0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rgbClr val="00B0F0"/>
                </a:solidFill>
              </a:rPr>
              <a:t>-linear function that requires depth-three circuits of size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4458" y="1336690"/>
            <a:ext cx="787999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Long-term/dream goal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smtClean="0">
                <a:solidFill>
                  <a:srgbClr val="00B0F0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rgbClr val="00B0F0"/>
                </a:solidFill>
              </a:rPr>
              <a:t>, present an explicit t-linear function that requires depth-three circuits of size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538" y="4520590"/>
            <a:ext cx="8160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baseline="30000" dirty="0" smtClean="0">
                <a:solidFill>
                  <a:srgbClr val="FF0000"/>
                </a:solidFill>
              </a:rPr>
              <a:t>nd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sanity check: </a:t>
            </a:r>
            <a:r>
              <a:rPr lang="en-US" sz="2400" dirty="0" smtClean="0">
                <a:solidFill>
                  <a:srgbClr val="00B0F0"/>
                </a:solidFill>
              </a:rPr>
              <a:t>Prove L.B. for a restricted model of (depth-three) circuits; </a:t>
            </a:r>
            <a:r>
              <a:rPr lang="en-US" sz="2400" dirty="0" smtClean="0">
                <a:solidFill>
                  <a:srgbClr val="00B0F0"/>
                </a:solidFill>
              </a:rPr>
              <a:t>specifically, </a:t>
            </a:r>
            <a:r>
              <a:rPr lang="en-US" sz="2400" dirty="0" err="1" smtClean="0">
                <a:solidFill>
                  <a:srgbClr val="00B0F0"/>
                </a:solidFill>
              </a:rPr>
              <a:t>Arithm.Ckts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with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general </a:t>
            </a:r>
            <a:r>
              <a:rPr lang="en-US" sz="2400" dirty="0" smtClean="0">
                <a:solidFill>
                  <a:srgbClr val="00B0F0"/>
                </a:solidFill>
              </a:rPr>
              <a:t>gates: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134" y="5653790"/>
            <a:ext cx="7853102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Current goal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smtClean="0">
                <a:solidFill>
                  <a:srgbClr val="00B0F0"/>
                </a:solidFill>
              </a:rPr>
              <a:t>Show that </a:t>
            </a:r>
            <a:r>
              <a:rPr lang="en-US" sz="2800" dirty="0">
                <a:solidFill>
                  <a:srgbClr val="00B0F0"/>
                </a:solidFill>
              </a:rPr>
              <a:t>e</a:t>
            </a:r>
            <a:r>
              <a:rPr lang="en-US" sz="2800" dirty="0" smtClean="0">
                <a:solidFill>
                  <a:srgbClr val="00B0F0"/>
                </a:solidFill>
              </a:rPr>
              <a:t>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rgbClr val="00B0F0"/>
                </a:solidFill>
              </a:rPr>
              <a:t>-linear functions </a:t>
            </a:r>
            <a:r>
              <a:rPr lang="en-US" sz="2800" dirty="0" smtClean="0"/>
              <a:t>F </a:t>
            </a:r>
            <a:r>
              <a:rPr lang="en-US" sz="2800" dirty="0" smtClean="0">
                <a:solidFill>
                  <a:srgbClr val="00B0F0"/>
                </a:solidFill>
              </a:rPr>
              <a:t> satisfy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≥ C(F) = </a:t>
            </a:r>
            <a:r>
              <a:rPr lang="en-US" sz="2800" dirty="0" smtClean="0">
                <a:sym typeface="Symbol"/>
              </a:rPr>
              <a:t>(</a:t>
            </a:r>
            <a:r>
              <a:rPr lang="en-US" sz="2800" dirty="0" err="1" smtClean="0">
                <a:sym typeface="Symbol"/>
              </a:rPr>
              <a:t>t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or </a:t>
            </a:r>
            <a:r>
              <a:rPr lang="en-US" sz="2800" dirty="0" smtClean="0">
                <a:solidFill>
                  <a:srgbClr val="00B0F0"/>
                </a:solidFill>
              </a:rPr>
              <a:t>so (i.e. super-</a:t>
            </a:r>
            <a:r>
              <a:rPr lang="en-US" sz="2800" dirty="0" err="1" smtClean="0">
                <a:solidFill>
                  <a:srgbClr val="00B0F0"/>
                </a:solidFill>
              </a:rPr>
              <a:t>sqrt</a:t>
            </a:r>
            <a:r>
              <a:rPr lang="en-US" sz="2800" dirty="0" smtClean="0">
                <a:solidFill>
                  <a:srgbClr val="00B0F0"/>
                </a:solidFill>
              </a:rPr>
              <a:t>).</a:t>
            </a:r>
            <a:endParaRPr lang="en-US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764704"/>
            <a:ext cx="3096344" cy="2304256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280920" cy="259228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oded/T/kk.pptx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http://www.wisdom.weizmann.ac.il/~oded/p_kk.html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Constant Depth Boolean Circuits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35280" cy="175679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requires depth 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circuits of size </a:t>
            </a:r>
            <a:r>
              <a:rPr lang="en-US" sz="2800" dirty="0" err="1" smtClean="0"/>
              <a:t>exp</a:t>
            </a:r>
            <a:r>
              <a:rPr lang="en-US" sz="2800" dirty="0" smtClean="0"/>
              <a:t>(</a:t>
            </a:r>
            <a:r>
              <a:rPr lang="en-US" sz="2800" dirty="0" smtClean="0">
                <a:sym typeface="Symbol"/>
              </a:rPr>
              <a:t>(n</a:t>
            </a:r>
            <a:r>
              <a:rPr lang="en-US" sz="2800" baseline="30000" dirty="0" smtClean="0">
                <a:sym typeface="Symbol"/>
              </a:rPr>
              <a:t>1/(d-1)</a:t>
            </a:r>
            <a:r>
              <a:rPr lang="en-US" sz="2800" dirty="0" smtClean="0">
                <a:sym typeface="Symbol"/>
              </a:rPr>
              <a:t>))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sym typeface="Symbol"/>
              </a:rPr>
              <a:t>Famous frontier:   Stronger circuit models.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sym typeface="Symbol"/>
              </a:rPr>
              <a:t>Another frontier: Stronger lower bounds (i.e., </a:t>
            </a:r>
            <a:r>
              <a:rPr lang="en-US" sz="2800" dirty="0" err="1" smtClean="0">
                <a:sym typeface="Symbol"/>
              </a:rPr>
              <a:t>exp</a:t>
            </a:r>
            <a:r>
              <a:rPr lang="en-US" sz="2800" dirty="0" smtClean="0">
                <a:sym typeface="Symbol"/>
              </a:rPr>
              <a:t>((n))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).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3421117"/>
            <a:ext cx="7488832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2"/>
                </a:solidFill>
              </a:rPr>
              <a:t>Multi-linear functions :    </a:t>
            </a:r>
            <a:r>
              <a:rPr lang="en-US" sz="2800" dirty="0" smtClean="0"/>
              <a:t>x=(x</a:t>
            </a:r>
            <a:r>
              <a:rPr lang="en-US" sz="2800" baseline="30000" dirty="0" smtClean="0"/>
              <a:t>(1)</a:t>
            </a:r>
            <a:r>
              <a:rPr lang="en-US" sz="2800" dirty="0" smtClean="0"/>
              <a:t>,…,x</a:t>
            </a:r>
            <a:r>
              <a:rPr lang="en-US" sz="2800" baseline="30000" dirty="0" smtClean="0"/>
              <a:t>(t)</a:t>
            </a:r>
            <a:r>
              <a:rPr lang="en-US" sz="2800" dirty="0" smtClean="0"/>
              <a:t>),   x</a:t>
            </a:r>
            <a:r>
              <a:rPr lang="en-US" sz="2800" baseline="30000" dirty="0" smtClean="0"/>
              <a:t>(</a:t>
            </a:r>
            <a:r>
              <a:rPr lang="en-US" sz="2800" baseline="30000" dirty="0" err="1" smtClean="0"/>
              <a:t>i</a:t>
            </a:r>
            <a:r>
              <a:rPr lang="en-US" sz="2800" baseline="30000" dirty="0" smtClean="0"/>
              <a:t>)</a:t>
            </a:r>
            <a:r>
              <a:rPr lang="en-US" sz="2800" dirty="0" smtClean="0">
                <a:sym typeface="Symbol"/>
              </a:rPr>
              <a:t>0,1</a:t>
            </a:r>
            <a:r>
              <a:rPr lang="en-US" sz="2800" baseline="30000" dirty="0" smtClean="0">
                <a:sym typeface="Symbol"/>
              </a:rPr>
              <a:t>n</a:t>
            </a:r>
            <a:r>
              <a:rPr lang="en-US" sz="2800" dirty="0" smtClean="0">
                <a:sym typeface="Symbol"/>
              </a:rPr>
              <a:t> </a:t>
            </a:r>
          </a:p>
          <a:p>
            <a:pPr algn="l" rtl="0"/>
            <a:r>
              <a:rPr lang="en-US" sz="2800" dirty="0" smtClean="0">
                <a:sym typeface="Symbol"/>
              </a:rPr>
              <a:t>              </a:t>
            </a:r>
            <a:r>
              <a:rPr lang="en-US" sz="3200" dirty="0" smtClean="0">
                <a:sym typeface="Symbol"/>
              </a:rPr>
              <a:t>F</a:t>
            </a:r>
            <a:r>
              <a:rPr lang="en-US" sz="3200" dirty="0" smtClean="0"/>
              <a:t>(x</a:t>
            </a:r>
            <a:r>
              <a:rPr lang="en-US" sz="3200" baseline="30000" dirty="0" smtClean="0"/>
              <a:t>(1</a:t>
            </a:r>
            <a:r>
              <a:rPr lang="en-US" sz="3200" baseline="30000" dirty="0"/>
              <a:t>)</a:t>
            </a:r>
            <a:r>
              <a:rPr lang="en-US" sz="3200" dirty="0"/>
              <a:t>,…,x</a:t>
            </a:r>
            <a:r>
              <a:rPr lang="en-US" sz="3200" baseline="30000" dirty="0"/>
              <a:t>(t</a:t>
            </a:r>
            <a:r>
              <a:rPr lang="en-US" sz="3200" baseline="30000" dirty="0" smtClean="0"/>
              <a:t>)</a:t>
            </a:r>
            <a:r>
              <a:rPr lang="en-US" sz="3200" dirty="0" smtClean="0"/>
              <a:t>) =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aseline="-25000" dirty="0" smtClean="0">
                <a:sym typeface="Symbol"/>
              </a:rPr>
              <a:t>(i_1,…,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-25000" dirty="0" smtClean="0">
                <a:sym typeface="Symbol"/>
              </a:rPr>
              <a:t>)T</a:t>
            </a:r>
            <a:r>
              <a:rPr lang="en-US" sz="3200" dirty="0">
                <a:sym typeface="Symbol"/>
              </a:rPr>
              <a:t> </a:t>
            </a:r>
            <a:r>
              <a:rPr lang="en-US" sz="3200" dirty="0" smtClean="0">
                <a:sym typeface="Symbol"/>
              </a:rPr>
              <a:t>x</a:t>
            </a:r>
            <a:r>
              <a:rPr lang="en-US" sz="3200" baseline="-25000" dirty="0" smtClean="0">
                <a:sym typeface="Symbol"/>
              </a:rPr>
              <a:t>i_1</a:t>
            </a:r>
            <a:r>
              <a:rPr lang="en-US" sz="3200" baseline="30000" dirty="0" smtClean="0">
                <a:sym typeface="Symbol"/>
              </a:rPr>
              <a:t>(1)</a:t>
            </a:r>
            <a:r>
              <a:rPr lang="en-US" sz="3200" dirty="0" smtClean="0">
                <a:sym typeface="Symbol"/>
              </a:rPr>
              <a:t>  </a:t>
            </a:r>
            <a:r>
              <a:rPr lang="en-US" sz="3200" dirty="0" err="1" smtClean="0">
                <a:sym typeface="Symbol"/>
              </a:rPr>
              <a:t>x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30000" dirty="0" smtClean="0">
                <a:sym typeface="Symbol"/>
              </a:rPr>
              <a:t>(t)</a:t>
            </a:r>
            <a:r>
              <a:rPr lang="en-US" sz="32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associated with tensor  </a:t>
            </a:r>
            <a:r>
              <a:rPr lang="en-US" sz="2800" dirty="0" smtClean="0">
                <a:sym typeface="Symbol"/>
              </a:rPr>
              <a:t>T  [n]</a:t>
            </a:r>
            <a:r>
              <a:rPr lang="en-US" sz="2800" baseline="30000" dirty="0" smtClean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 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146654"/>
            <a:ext cx="72008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[holds for t=1…]</a:t>
            </a:r>
            <a:endParaRPr lang="he-IL" sz="2800" dirty="0"/>
          </a:p>
        </p:txBody>
      </p:sp>
      <p:sp>
        <p:nvSpPr>
          <p:cNvPr id="6" name="Cloud Callout 5"/>
          <p:cNvSpPr/>
          <p:nvPr/>
        </p:nvSpPr>
        <p:spPr>
          <a:xfrm rot="5400000">
            <a:off x="30041" y="4254672"/>
            <a:ext cx="1087258" cy="1343035"/>
          </a:xfrm>
          <a:prstGeom prst="cloudCallout">
            <a:avLst>
              <a:gd name="adj1" fmla="val -91667"/>
              <a:gd name="adj2" fmla="val -60030"/>
            </a:avLst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04" y="4603023"/>
            <a:ext cx="124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/>
              <a:t>Think of t=2,… log 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871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962672" cy="96102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The Program</a:t>
            </a:r>
            <a:r>
              <a:rPr lang="en-US" sz="4000" u="sng" baseline="30000" dirty="0"/>
              <a:t>*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404664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93790" y="1556792"/>
            <a:ext cx="769463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310" y="3140968"/>
            <a:ext cx="720080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2217" y="4807134"/>
            <a:ext cx="721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A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09329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6262" y="619666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*)   Taking  advantage  of  </a:t>
            </a:r>
            <a:r>
              <a:rPr lang="en-US" dirty="0" err="1" smtClean="0"/>
              <a:t>Avi’s</a:t>
            </a:r>
            <a:r>
              <a:rPr lang="en-US" dirty="0" smtClean="0"/>
              <a:t>  absence.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1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Arithmetic Circuits with General Gates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5" y="1268760"/>
            <a:ext cx="8379689" cy="1828800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cs typeface="+mj-cs"/>
              </a:rPr>
              <a:t>Motivation:  Depth-three Boolean Circuits for </a:t>
            </a: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are obtained by implementing 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/>
              <a:t>sqrt</a:t>
            </a:r>
            <a:r>
              <a:rPr lang="en-US" sz="2800" dirty="0" smtClean="0"/>
              <a:t>(n)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2800" dirty="0" smtClean="0">
                <a:solidFill>
                  <a:schemeClr val="tx2"/>
                </a:solidFill>
              </a:rPr>
              <a:t>way sum of </a:t>
            </a:r>
            <a:r>
              <a:rPr lang="en-US" sz="2800" dirty="0" err="1" smtClean="0"/>
              <a:t>sqrt</a:t>
            </a:r>
            <a:r>
              <a:rPr lang="en-US" sz="2800" dirty="0" smtClean="0"/>
              <a:t>(n)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2800" dirty="0" smtClean="0">
                <a:solidFill>
                  <a:schemeClr val="tx2"/>
                </a:solidFill>
              </a:rPr>
              <a:t>way sums. In general, depth-three BC are obtained via depth-two AC with general ML-gates.</a:t>
            </a:r>
            <a:endParaRPr lang="en-US" sz="2800" dirty="0" smtClean="0">
              <a:solidFill>
                <a:schemeClr val="tx2"/>
              </a:solidFill>
              <a:sym typeface="Symbol"/>
            </a:endParaRP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744328"/>
            <a:ext cx="8136904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Model:  </a:t>
            </a:r>
            <a:r>
              <a:rPr lang="en-US" sz="2800" dirty="0" smtClean="0">
                <a:solidFill>
                  <a:schemeClr val="accent2"/>
                </a:solidFill>
              </a:rPr>
              <a:t>Depth-two (</a:t>
            </a:r>
            <a:r>
              <a:rPr lang="en-US" sz="2800" dirty="0">
                <a:solidFill>
                  <a:schemeClr val="accent2"/>
                </a:solidFill>
              </a:rPr>
              <a:t>s</a:t>
            </a:r>
            <a:r>
              <a:rPr lang="en-US" sz="2800" dirty="0" smtClean="0">
                <a:solidFill>
                  <a:schemeClr val="accent2"/>
                </a:solidFill>
              </a:rPr>
              <a:t>et-)</a:t>
            </a:r>
            <a:r>
              <a:rPr lang="en-US" sz="2800" dirty="0">
                <a:solidFill>
                  <a:schemeClr val="accent2"/>
                </a:solidFill>
              </a:rPr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ulti-linear circuits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800" b="1" dirty="0" smtClean="0"/>
              <a:t>C</a:t>
            </a:r>
            <a:r>
              <a:rPr lang="en-US" sz="2800" b="1" baseline="-25000" dirty="0" smtClean="0"/>
              <a:t>2</a:t>
            </a:r>
            <a:r>
              <a:rPr lang="en-US" sz="2800" dirty="0" smtClean="0">
                <a:solidFill>
                  <a:schemeClr val="accent2"/>
                </a:solidFill>
              </a:rPr>
              <a:t>) = the (max.) </a:t>
            </a:r>
            <a:r>
              <a:rPr lang="en-US" sz="28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800" dirty="0" smtClean="0">
                <a:solidFill>
                  <a:schemeClr val="accent2"/>
                </a:solidFill>
              </a:rPr>
              <a:t> of a gate.</a:t>
            </a:r>
          </a:p>
          <a:p>
            <a:pPr algn="l" rtl="0"/>
            <a:r>
              <a:rPr lang="en-US" sz="2400" dirty="0" smtClean="0">
                <a:solidFill>
                  <a:schemeClr val="accent3"/>
                </a:solidFill>
              </a:rPr>
              <a:t>Recall: We use a fix partition of the variables, </a:t>
            </a:r>
            <a:br>
              <a:rPr lang="en-US" sz="2400" dirty="0" smtClean="0">
                <a:solidFill>
                  <a:schemeClr val="accent3"/>
                </a:solidFill>
              </a:rPr>
            </a:br>
            <a:r>
              <a:rPr lang="en-US" sz="2400" dirty="0" smtClean="0">
                <a:solidFill>
                  <a:schemeClr val="accent3"/>
                </a:solidFill>
              </a:rPr>
              <a:t>and multi-linear means being linear in each variable-block.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62857" y="3001539"/>
            <a:ext cx="331236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000" dirty="0" smtClean="0">
                <a:solidFill>
                  <a:schemeClr val="accent2"/>
                </a:solidFill>
              </a:rPr>
              <a:t>We get depth-three BC for </a:t>
            </a:r>
            <a:r>
              <a:rPr lang="en-US" sz="2000" dirty="0" smtClean="0"/>
              <a:t>F </a:t>
            </a:r>
            <a:r>
              <a:rPr lang="en-US" sz="2000" dirty="0" smtClean="0">
                <a:solidFill>
                  <a:schemeClr val="accent2"/>
                </a:solidFill>
              </a:rPr>
              <a:t>of size exponential in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(F)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5858376"/>
            <a:ext cx="76111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Depth-three BC obtained this way are restricted in (1) their structure arising from direct composition, and (2) ML gates. </a:t>
            </a:r>
            <a:endParaRPr lang="he-IL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2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850106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Arithmetic Circuits with General Gates (cont.)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75403" y="1340768"/>
            <a:ext cx="770485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Model: </a:t>
            </a:r>
            <a:r>
              <a:rPr lang="en-US" sz="2800" dirty="0" smtClean="0">
                <a:solidFill>
                  <a:schemeClr val="accent2"/>
                </a:solidFill>
              </a:rPr>
              <a:t>Unbounded-depth (</a:t>
            </a:r>
            <a:r>
              <a:rPr lang="en-US" sz="2800" dirty="0">
                <a:solidFill>
                  <a:schemeClr val="accent2"/>
                </a:solidFill>
              </a:rPr>
              <a:t>s</a:t>
            </a:r>
            <a:r>
              <a:rPr lang="en-US" sz="2800" dirty="0" smtClean="0">
                <a:solidFill>
                  <a:schemeClr val="accent2"/>
                </a:solidFill>
              </a:rPr>
              <a:t>et-)</a:t>
            </a:r>
            <a:r>
              <a:rPr lang="en-US" sz="2800" dirty="0">
                <a:solidFill>
                  <a:schemeClr val="accent2"/>
                </a:solidFill>
              </a:rPr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800" b="1" dirty="0" smtClean="0"/>
              <a:t>C</a:t>
            </a:r>
            <a:r>
              <a:rPr lang="en-US" sz="2800" dirty="0" smtClean="0">
                <a:solidFill>
                  <a:schemeClr val="accent2"/>
                </a:solidFill>
              </a:rPr>
              <a:t>) = </a:t>
            </a:r>
            <a:r>
              <a:rPr lang="en-US" sz="2800" dirty="0" smtClean="0"/>
              <a:t>max(</a:t>
            </a:r>
            <a:r>
              <a:rPr lang="en-US" sz="28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800" b="1" dirty="0" smtClean="0">
                <a:solidFill>
                  <a:schemeClr val="accent2"/>
                </a:solidFill>
              </a:rPr>
              <a:t>, #gates</a:t>
            </a:r>
            <a:r>
              <a:rPr lang="en-US" sz="2800" dirty="0" smtClean="0"/>
              <a:t>)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9259" y="3068960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PROP: </a:t>
            </a:r>
            <a:r>
              <a:rPr lang="en-US" sz="2800" dirty="0" smtClean="0">
                <a:solidFill>
                  <a:schemeClr val="accent2"/>
                </a:solidFill>
              </a:rPr>
              <a:t>Every ML function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has a depth-three BC of size</a:t>
            </a:r>
            <a:r>
              <a:rPr lang="en-US" sz="2800" dirty="0" smtClean="0"/>
              <a:t> </a:t>
            </a:r>
            <a:r>
              <a:rPr lang="en-US" sz="2800" dirty="0" err="1" smtClean="0"/>
              <a:t>exp</a:t>
            </a:r>
            <a:r>
              <a:rPr lang="en-US" sz="2800" dirty="0" smtClean="0"/>
              <a:t>(O(C(F)).</a:t>
            </a:r>
          </a:p>
          <a:p>
            <a:pPr algn="l" rtl="0"/>
            <a:r>
              <a:rPr lang="en-US" sz="2800" dirty="0" smtClean="0"/>
              <a:t>PF: </a:t>
            </a:r>
            <a:r>
              <a:rPr lang="en-US" sz="2800" dirty="0" smtClean="0">
                <a:solidFill>
                  <a:schemeClr val="accent2"/>
                </a:solidFill>
              </a:rPr>
              <a:t>guess &amp; verify.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71844" y="4725144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THM: </a:t>
            </a:r>
            <a:r>
              <a:rPr lang="en-US" sz="2800" dirty="0" smtClean="0">
                <a:solidFill>
                  <a:schemeClr val="accent2"/>
                </a:solidFill>
              </a:rPr>
              <a:t>There exist </a:t>
            </a:r>
            <a:r>
              <a:rPr lang="en-US" sz="2800" b="1" dirty="0" smtClean="0">
                <a:solidFill>
                  <a:schemeClr val="accent2"/>
                </a:solidFill>
              </a:rPr>
              <a:t>bilinear</a:t>
            </a:r>
            <a:r>
              <a:rPr lang="en-US" sz="2800" dirty="0" smtClean="0">
                <a:solidFill>
                  <a:schemeClr val="accent2"/>
                </a:solidFill>
              </a:rPr>
              <a:t>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such that </a:t>
            </a:r>
            <a:r>
              <a:rPr lang="en-US" sz="2800" dirty="0" smtClean="0"/>
              <a:t>C(F)=</a:t>
            </a:r>
            <a:r>
              <a:rPr lang="en-US" sz="2800" dirty="0" err="1" smtClean="0"/>
              <a:t>sqrt</a:t>
            </a:r>
            <a:r>
              <a:rPr lang="en-US" sz="2800" dirty="0" smtClean="0"/>
              <a:t>(n) </a:t>
            </a:r>
            <a:r>
              <a:rPr lang="en-US" sz="2800" dirty="0" smtClean="0">
                <a:solidFill>
                  <a:schemeClr val="accent2"/>
                </a:solidFill>
              </a:rPr>
              <a:t>but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(F)=</a:t>
            </a:r>
            <a:r>
              <a:rPr lang="en-US" sz="2800" dirty="0" smtClean="0">
                <a:sym typeface="Symbol"/>
              </a:rPr>
              <a:t></a:t>
            </a:r>
            <a:r>
              <a:rPr lang="en-US" sz="2800" dirty="0" smtClean="0"/>
              <a:t>(n</a:t>
            </a:r>
            <a:r>
              <a:rPr lang="en-US" sz="2800" baseline="30000" dirty="0" smtClean="0"/>
              <a:t>2/3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  <a:p>
            <a:pPr algn="l" rtl="0"/>
            <a:r>
              <a:rPr lang="en-US" sz="2800" dirty="0" smtClean="0"/>
              <a:t>OBS</a:t>
            </a:r>
            <a:r>
              <a:rPr lang="en-US" sz="2800" dirty="0" smtClean="0">
                <a:solidFill>
                  <a:schemeClr val="accent2"/>
                </a:solidFill>
              </a:rPr>
              <a:t>:  </a:t>
            </a:r>
            <a:r>
              <a:rPr lang="en-US" sz="2800" dirty="0" smtClean="0">
                <a:solidFill>
                  <a:schemeClr val="tx2"/>
                </a:solidFill>
              </a:rPr>
              <a:t>For every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tx2"/>
                </a:solidFill>
              </a:rPr>
              <a:t>-linear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F</a:t>
            </a:r>
            <a:r>
              <a:rPr lang="en-US" sz="2800" dirty="0" smtClean="0">
                <a:solidFill>
                  <a:schemeClr val="tx2"/>
                </a:solidFill>
              </a:rPr>
              <a:t>,</a:t>
            </a:r>
            <a:r>
              <a:rPr lang="en-US" sz="2800" dirty="0" smtClean="0">
                <a:solidFill>
                  <a:schemeClr val="accent2"/>
                </a:solidFill>
              </a:rPr>
              <a:t>    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t+1</a:t>
            </a:r>
            <a:r>
              <a:rPr lang="en-US" sz="2800" dirty="0" smtClean="0"/>
              <a:t>(F) ≤ 2C(F)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03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Arith</a:t>
            </a:r>
            <a:r>
              <a:rPr lang="en-US" sz="3200" u="sng" dirty="0" smtClean="0"/>
              <a:t>. Circuits  with General Gates: Results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75400" y="1177433"/>
            <a:ext cx="824506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Unbounded-depth (</a:t>
            </a:r>
            <a:r>
              <a:rPr lang="en-US" sz="2400" dirty="0">
                <a:solidFill>
                  <a:schemeClr val="accent2"/>
                </a:solidFill>
              </a:rPr>
              <a:t>s</a:t>
            </a:r>
            <a:r>
              <a:rPr lang="en-US" sz="2400" dirty="0" smtClean="0">
                <a:solidFill>
                  <a:schemeClr val="accent2"/>
                </a:solidFill>
              </a:rPr>
              <a:t>et-)</a:t>
            </a:r>
            <a:r>
              <a:rPr lang="en-US" sz="2400" dirty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672" y="2708920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1: </a:t>
            </a:r>
            <a:r>
              <a:rPr lang="en-US" sz="2800" dirty="0" smtClean="0">
                <a:solidFill>
                  <a:schemeClr val="accent2"/>
                </a:solidFill>
              </a:rPr>
              <a:t>There exist </a:t>
            </a:r>
            <a:r>
              <a:rPr lang="en-US" sz="2800" b="1" dirty="0" smtClean="0">
                <a:solidFill>
                  <a:schemeClr val="accent2"/>
                </a:solidFill>
              </a:rPr>
              <a:t>bilinear</a:t>
            </a:r>
            <a:r>
              <a:rPr lang="en-US" sz="2800" dirty="0" smtClean="0">
                <a:solidFill>
                  <a:schemeClr val="accent2"/>
                </a:solidFill>
              </a:rPr>
              <a:t>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such that </a:t>
            </a:r>
            <a:r>
              <a:rPr lang="en-US" sz="2800" dirty="0" smtClean="0"/>
              <a:t>C(F)=</a:t>
            </a:r>
            <a:r>
              <a:rPr lang="en-US" sz="2800" dirty="0" err="1" smtClean="0"/>
              <a:t>sqrt</a:t>
            </a:r>
            <a:r>
              <a:rPr lang="en-US" sz="2800" dirty="0" smtClean="0"/>
              <a:t>(n) </a:t>
            </a:r>
            <a:r>
              <a:rPr lang="en-US" sz="2800" dirty="0" smtClean="0">
                <a:solidFill>
                  <a:schemeClr val="accent2"/>
                </a:solidFill>
              </a:rPr>
              <a:t>but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(F)=</a:t>
            </a:r>
            <a:r>
              <a:rPr lang="en-US" sz="2800" dirty="0" smtClean="0">
                <a:sym typeface="Symbol"/>
              </a:rPr>
              <a:t></a:t>
            </a:r>
            <a:r>
              <a:rPr lang="en-US" sz="2800" dirty="0" smtClean="0"/>
              <a:t>(n</a:t>
            </a:r>
            <a:r>
              <a:rPr lang="en-US" sz="2800" baseline="30000" dirty="0" smtClean="0"/>
              <a:t>2/3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35514" y="3933056"/>
            <a:ext cx="640871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2: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it holds that </a:t>
            </a:r>
            <a:r>
              <a:rPr lang="en-US" sz="2800" dirty="0" smtClean="0"/>
              <a:t>C(F) ≤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= O(</a:t>
            </a:r>
            <a:r>
              <a:rPr lang="en-US" sz="2800" dirty="0" err="1" smtClean="0"/>
              <a:t>tn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9672" y="5013176"/>
            <a:ext cx="640871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3: </a:t>
            </a:r>
            <a:r>
              <a:rPr lang="en-US" sz="2800" dirty="0">
                <a:solidFill>
                  <a:schemeClr val="accent2"/>
                </a:solidFill>
              </a:rPr>
              <a:t>A</a:t>
            </a:r>
            <a:r>
              <a:rPr lang="en-US" sz="2800" dirty="0" smtClean="0">
                <a:solidFill>
                  <a:schemeClr val="accent2"/>
                </a:solidFill>
              </a:rPr>
              <a:t>lmost all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satisfy 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≥ C(F) = </a:t>
            </a:r>
            <a:r>
              <a:rPr lang="en-US" sz="2800" dirty="0" smtClean="0">
                <a:sym typeface="Symbol"/>
              </a:rPr>
              <a:t>(</a:t>
            </a:r>
            <a:r>
              <a:rPr lang="en-US" sz="2800" dirty="0" err="1" smtClean="0">
                <a:sym typeface="Symbol"/>
              </a:rPr>
              <a:t>t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5399" y="6093296"/>
            <a:ext cx="781302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Open: </a:t>
            </a:r>
            <a:r>
              <a:rPr lang="en-US" sz="2400" dirty="0" smtClean="0">
                <a:solidFill>
                  <a:schemeClr val="accent2"/>
                </a:solidFill>
              </a:rPr>
              <a:t>An explicit function as in </a:t>
            </a:r>
            <a:r>
              <a:rPr lang="en-US" sz="2400" dirty="0" err="1" smtClean="0">
                <a:solidFill>
                  <a:schemeClr val="accent2"/>
                </a:solidFill>
              </a:rPr>
              <a:t>Thm</a:t>
            </a:r>
            <a:r>
              <a:rPr lang="en-US" sz="2400" dirty="0" smtClean="0">
                <a:solidFill>
                  <a:schemeClr val="accent2"/>
                </a:solidFill>
              </a:rPr>
              <a:t> 3; for starters </a:t>
            </a:r>
            <a:r>
              <a:rPr lang="en-US" sz="2400" dirty="0" smtClean="0">
                <a:sym typeface="Symbol"/>
              </a:rPr>
              <a:t>(tn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48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483" y="202630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Arith</a:t>
            </a:r>
            <a:r>
              <a:rPr lang="en-US" sz="3200" u="sng" dirty="0" smtClean="0"/>
              <a:t>. Circuits  with General Gates: Results (cont.)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934571"/>
            <a:ext cx="66540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Model: </a:t>
            </a:r>
            <a:r>
              <a:rPr lang="en-US" sz="2000" dirty="0" smtClean="0">
                <a:solidFill>
                  <a:schemeClr val="accent2"/>
                </a:solidFill>
              </a:rPr>
              <a:t>Unbounded-depth (</a:t>
            </a:r>
            <a:r>
              <a:rPr lang="en-US" sz="2000" dirty="0">
                <a:solidFill>
                  <a:schemeClr val="accent2"/>
                </a:solidFill>
              </a:rPr>
              <a:t>s</a:t>
            </a:r>
            <a:r>
              <a:rPr lang="en-US" sz="2000" dirty="0" smtClean="0">
                <a:solidFill>
                  <a:schemeClr val="accent2"/>
                </a:solidFill>
              </a:rPr>
              <a:t>et-)</a:t>
            </a:r>
            <a:r>
              <a:rPr lang="en-US" sz="2000" dirty="0">
                <a:solidFill>
                  <a:schemeClr val="accent2"/>
                </a:solidFill>
              </a:rPr>
              <a:t>m</a:t>
            </a:r>
            <a:r>
              <a:rPr lang="en-US" sz="20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000" b="1" dirty="0" smtClean="0"/>
              <a:t>C</a:t>
            </a:r>
            <a:r>
              <a:rPr lang="en-US" sz="2000" dirty="0" smtClean="0">
                <a:solidFill>
                  <a:schemeClr val="accent2"/>
                </a:solidFill>
              </a:rPr>
              <a:t>) = </a:t>
            </a:r>
            <a:r>
              <a:rPr lang="en-US" sz="2000" dirty="0" smtClean="0"/>
              <a:t>max(</a:t>
            </a:r>
            <a:r>
              <a:rPr lang="en-US" sz="20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000" b="1" dirty="0" smtClean="0">
                <a:solidFill>
                  <a:schemeClr val="accent2"/>
                </a:solidFill>
              </a:rPr>
              <a:t>, #gates</a:t>
            </a:r>
            <a:r>
              <a:rPr lang="en-US" sz="2000" dirty="0" smtClean="0"/>
              <a:t>)</a:t>
            </a:r>
            <a:r>
              <a:rPr lang="en-US" sz="2000" b="1" dirty="0">
                <a:solidFill>
                  <a:schemeClr val="accent2"/>
                </a:solidFill>
              </a:rPr>
              <a:t>;</a:t>
            </a:r>
            <a:r>
              <a:rPr lang="en-US" sz="2000" b="1" dirty="0" smtClean="0">
                <a:solidFill>
                  <a:schemeClr val="accent2"/>
                </a:solidFill>
              </a:rPr>
              <a:t>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2</a:t>
            </a:r>
            <a:r>
              <a:rPr lang="en-US" sz="2000" b="1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5897" y="2437092"/>
            <a:ext cx="82450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1"/>
                </a:solidFill>
              </a:rPr>
              <a:t>An approach (a candidate): </a:t>
            </a:r>
            <a:r>
              <a:rPr lang="en-US" sz="2400" dirty="0" smtClean="0">
                <a:solidFill>
                  <a:schemeClr val="accent1"/>
                </a:solidFill>
              </a:rPr>
              <a:t>The 3-linear function assoc. with </a:t>
            </a:r>
          </a:p>
          <a:p>
            <a:pPr algn="l" rtl="0"/>
            <a:r>
              <a:rPr lang="en-US" sz="2800" dirty="0" smtClean="0">
                <a:solidFill>
                  <a:schemeClr val="accent1"/>
                </a:solidFill>
              </a:rPr>
              <a:t>tensor  </a:t>
            </a:r>
            <a:r>
              <a:rPr lang="en-US" sz="2800" dirty="0" smtClean="0"/>
              <a:t>T=</a:t>
            </a:r>
            <a:r>
              <a:rPr lang="en-US" sz="2800" dirty="0" smtClean="0">
                <a:sym typeface="Symbol"/>
              </a:rPr>
              <a:t>(</a:t>
            </a:r>
            <a:r>
              <a:rPr lang="en-US" sz="2800" dirty="0" err="1">
                <a:sym typeface="Symbol"/>
              </a:rPr>
              <a:t>i</a:t>
            </a:r>
            <a:r>
              <a:rPr lang="en-US" sz="2800" dirty="0" err="1" smtClean="0">
                <a:sym typeface="Symbol"/>
              </a:rPr>
              <a:t>,j,k</a:t>
            </a:r>
            <a:r>
              <a:rPr lang="en-US" sz="2800" dirty="0" smtClean="0">
                <a:sym typeface="Symbol"/>
              </a:rPr>
              <a:t>)</a:t>
            </a:r>
            <a:r>
              <a:rPr lang="en-US" sz="2800" dirty="0" smtClean="0">
                <a:sym typeface="Wingdings" panose="05000000000000000000" pitchFamily="2" charset="2"/>
              </a:rPr>
              <a:t>: |</a:t>
            </a:r>
            <a:r>
              <a:rPr lang="en-US" sz="2800" dirty="0" err="1" smtClean="0">
                <a:sym typeface="Wingdings" panose="05000000000000000000" pitchFamily="2" charset="2"/>
              </a:rPr>
              <a:t>i</a:t>
            </a:r>
            <a:r>
              <a:rPr lang="en-US" sz="2800" dirty="0" smtClean="0">
                <a:sym typeface="Wingdings" panose="05000000000000000000" pitchFamily="2" charset="2"/>
              </a:rPr>
              <a:t>-(n/2)|+|j-(n/2)|+|k-(n/2)|≤n/2</a:t>
            </a:r>
            <a:r>
              <a:rPr lang="en-US" sz="2800" dirty="0" smtClean="0">
                <a:sym typeface="Symbol"/>
              </a:rPr>
              <a:t>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.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592" y="1975427"/>
            <a:ext cx="781302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Open: </a:t>
            </a:r>
            <a:r>
              <a:rPr lang="en-US" sz="2400" dirty="0" smtClean="0">
                <a:solidFill>
                  <a:schemeClr val="accent2"/>
                </a:solidFill>
              </a:rPr>
              <a:t>An explicit function as in </a:t>
            </a:r>
            <a:r>
              <a:rPr lang="en-US" sz="2400" dirty="0" err="1" smtClean="0">
                <a:solidFill>
                  <a:schemeClr val="accent2"/>
                </a:solidFill>
              </a:rPr>
              <a:t>Thm</a:t>
            </a:r>
            <a:r>
              <a:rPr lang="en-US" sz="2400" dirty="0" smtClean="0">
                <a:solidFill>
                  <a:schemeClr val="accent2"/>
                </a:solidFill>
              </a:rPr>
              <a:t> 3; for starters </a:t>
            </a:r>
            <a:r>
              <a:rPr lang="en-US" sz="2400" dirty="0" smtClean="0">
                <a:sym typeface="Symbol"/>
              </a:rPr>
              <a:t>(tn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592" y="5812787"/>
            <a:ext cx="8251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Note: </a:t>
            </a:r>
            <a:r>
              <a:rPr lang="en-US" sz="2400" dirty="0" smtClean="0">
                <a:solidFill>
                  <a:schemeClr val="tx2"/>
                </a:solidFill>
              </a:rPr>
              <a:t>A restricted notion of (“structured”) rigidity suffices.</a:t>
            </a:r>
          </a:p>
          <a:p>
            <a:pPr algn="l" rtl="0"/>
            <a:r>
              <a:rPr lang="en-US" sz="2400" dirty="0" smtClean="0"/>
              <a:t>Open: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Show that </a:t>
            </a:r>
            <a:r>
              <a:rPr lang="en-US" sz="2400" dirty="0">
                <a:solidFill>
                  <a:schemeClr val="accent1"/>
                </a:solidFill>
                <a:sym typeface="Symbol"/>
              </a:rPr>
              <a:t>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Toeplitz</a:t>
            </a:r>
            <a:r>
              <a:rPr lang="en-US" sz="2400" dirty="0">
                <a:solidFill>
                  <a:schemeClr val="accent1"/>
                </a:solidFill>
              </a:rPr>
              <a:t> matrix </a:t>
            </a:r>
            <a:r>
              <a:rPr lang="en-US" sz="2400" dirty="0" smtClean="0">
                <a:solidFill>
                  <a:schemeClr val="accent1"/>
                </a:solidFill>
              </a:rPr>
              <a:t>w. </a:t>
            </a:r>
            <a:r>
              <a:rPr lang="en-US" sz="2400" dirty="0">
                <a:solidFill>
                  <a:schemeClr val="accent1"/>
                </a:solidFill>
              </a:rPr>
              <a:t>rigidity </a:t>
            </a:r>
            <a:r>
              <a:rPr lang="en-US" sz="2400" dirty="0"/>
              <a:t>n</a:t>
            </a:r>
            <a:r>
              <a:rPr lang="en-US" sz="2400" baseline="30000" dirty="0"/>
              <a:t>1.51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1"/>
                </a:solidFill>
              </a:rPr>
              <a:t>for rank </a:t>
            </a:r>
            <a:r>
              <a:rPr lang="en-US" sz="2400" dirty="0"/>
              <a:t>n</a:t>
            </a:r>
            <a:r>
              <a:rPr lang="en-US" sz="2400" baseline="30000" dirty="0"/>
              <a:t>0.51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0407" y="3429626"/>
            <a:ext cx="824507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PROP: </a:t>
            </a:r>
            <a:r>
              <a:rPr lang="en-US" sz="2800" dirty="0">
                <a:solidFill>
                  <a:schemeClr val="accent2"/>
                </a:solidFill>
              </a:rPr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he complexity of the above 3-linear function is lower bounded by the maximum complexity of all bilinear functions associated w. </a:t>
            </a:r>
            <a:r>
              <a:rPr lang="en-US" sz="2800" dirty="0" err="1" smtClean="0">
                <a:solidFill>
                  <a:schemeClr val="accent2"/>
                </a:solidFill>
              </a:rPr>
              <a:t>Toeplitz</a:t>
            </a:r>
            <a:r>
              <a:rPr lang="en-US" sz="2800" dirty="0" smtClean="0">
                <a:solidFill>
                  <a:schemeClr val="accent2"/>
                </a:solidFill>
              </a:rPr>
              <a:t> matrices.</a:t>
            </a:r>
          </a:p>
          <a:p>
            <a:pPr algn="l" rtl="0"/>
            <a:r>
              <a:rPr lang="en-US" sz="2800" dirty="0" smtClean="0"/>
              <a:t>THM:</a:t>
            </a:r>
            <a:r>
              <a:rPr lang="en-US" sz="2800" dirty="0" smtClean="0">
                <a:solidFill>
                  <a:schemeClr val="accent2"/>
                </a:solidFill>
              </a:rPr>
              <a:t> If matrix </a:t>
            </a:r>
            <a:r>
              <a:rPr lang="en-US" sz="2800" dirty="0" smtClean="0"/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 has rigidity </a:t>
            </a:r>
            <a:r>
              <a:rPr lang="en-US" sz="2800" dirty="0" smtClean="0"/>
              <a:t>m</a:t>
            </a:r>
            <a:r>
              <a:rPr lang="en-US" sz="2800" baseline="30000" dirty="0" smtClean="0"/>
              <a:t>3</a:t>
            </a:r>
            <a:r>
              <a:rPr lang="en-US" sz="2800" dirty="0" smtClean="0">
                <a:solidFill>
                  <a:schemeClr val="accent2"/>
                </a:solidFill>
              </a:rPr>
              <a:t> for rank </a:t>
            </a:r>
            <a:r>
              <a:rPr lang="en-US" sz="2800" dirty="0" smtClean="0"/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800" dirty="0" smtClean="0">
                <a:sym typeface="Symbol"/>
              </a:rPr>
              <a:t>(m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719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Comments on the proofs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69706" y="1052736"/>
            <a:ext cx="82450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Multi-linear circuits with arbitrary 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820" y="2068743"/>
            <a:ext cx="5185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1: </a:t>
            </a:r>
            <a:r>
              <a:rPr lang="en-US" sz="2400" dirty="0" smtClean="0">
                <a:solidFill>
                  <a:schemeClr val="accent2"/>
                </a:solidFill>
              </a:rPr>
              <a:t>There exist </a:t>
            </a:r>
            <a:r>
              <a:rPr lang="en-US" sz="2400" b="1" dirty="0" smtClean="0">
                <a:solidFill>
                  <a:schemeClr val="accent2"/>
                </a:solidFill>
              </a:rPr>
              <a:t>bilinear</a:t>
            </a:r>
            <a:r>
              <a:rPr lang="en-US" sz="2400" dirty="0" smtClean="0">
                <a:solidFill>
                  <a:schemeClr val="accent2"/>
                </a:solidFill>
              </a:rPr>
              <a:t>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such that </a:t>
            </a:r>
            <a:r>
              <a:rPr lang="en-US" sz="2400" dirty="0" smtClean="0"/>
              <a:t>C(F)=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 </a:t>
            </a:r>
            <a:r>
              <a:rPr lang="en-US" sz="2400" dirty="0" smtClean="0">
                <a:solidFill>
                  <a:schemeClr val="accent2"/>
                </a:solidFill>
              </a:rPr>
              <a:t>but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(F)=</a:t>
            </a:r>
            <a:r>
              <a:rPr lang="en-US" sz="2400" dirty="0" smtClean="0">
                <a:sym typeface="Symbol"/>
              </a:rPr>
              <a:t></a:t>
            </a:r>
            <a:r>
              <a:rPr lang="en-US" sz="2400" dirty="0" smtClean="0"/>
              <a:t>(n</a:t>
            </a:r>
            <a:r>
              <a:rPr lang="en-US" sz="2400" baseline="30000" dirty="0" smtClean="0"/>
              <a:t>2/3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7734" y="3077589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2: </a:t>
            </a:r>
            <a:r>
              <a:rPr lang="en-US" sz="2400" dirty="0" smtClean="0">
                <a:solidFill>
                  <a:schemeClr val="accent2"/>
                </a:solidFill>
              </a:rPr>
              <a:t>For every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accent2"/>
                </a:solidFill>
              </a:rPr>
              <a:t>-linear function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it holds that </a:t>
            </a:r>
            <a:r>
              <a:rPr lang="en-US" sz="2400" dirty="0" smtClean="0"/>
              <a:t>C(F) ≤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 = O(</a:t>
            </a:r>
            <a:r>
              <a:rPr lang="en-US" sz="2400" dirty="0" err="1" smtClean="0"/>
              <a:t>tn</a:t>
            </a:r>
            <a:r>
              <a:rPr lang="en-US" sz="2400" baseline="30000" dirty="0" err="1" smtClean="0"/>
              <a:t>t</a:t>
            </a:r>
            <a:r>
              <a:rPr lang="en-US" sz="2400" baseline="30000" dirty="0" smtClean="0"/>
              <a:t>/(t+1)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316" y="4121872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3: </a:t>
            </a:r>
            <a:r>
              <a:rPr lang="en-US" sz="2400" dirty="0">
                <a:solidFill>
                  <a:schemeClr val="accent2"/>
                </a:solidFill>
              </a:rPr>
              <a:t>A</a:t>
            </a:r>
            <a:r>
              <a:rPr lang="en-US" sz="2400" dirty="0" smtClean="0">
                <a:solidFill>
                  <a:schemeClr val="accent2"/>
                </a:solidFill>
              </a:rPr>
              <a:t>lmost all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accent2"/>
                </a:solidFill>
              </a:rPr>
              <a:t>-linear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satisfy 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 ≥ C(F) = </a:t>
            </a:r>
            <a:r>
              <a:rPr lang="en-US" sz="2400" dirty="0" smtClean="0">
                <a:sym typeface="Symbol"/>
              </a:rPr>
              <a:t>(</a:t>
            </a:r>
            <a:r>
              <a:rPr lang="en-US" sz="2400" dirty="0" err="1" smtClean="0">
                <a:sym typeface="Symbol"/>
              </a:rPr>
              <a:t>t</a:t>
            </a:r>
            <a:r>
              <a:rPr lang="en-US" sz="2400" dirty="0" err="1" smtClean="0"/>
              <a:t>n</a:t>
            </a:r>
            <a:r>
              <a:rPr lang="en-US" sz="2400" baseline="30000" dirty="0" err="1" smtClean="0"/>
              <a:t>t</a:t>
            </a:r>
            <a:r>
              <a:rPr lang="en-US" sz="2400" baseline="30000" dirty="0" smtClean="0"/>
              <a:t>/(t+1)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1814" y="5111064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4:</a:t>
            </a:r>
            <a:r>
              <a:rPr lang="en-US" sz="2400" dirty="0" smtClean="0">
                <a:solidFill>
                  <a:schemeClr val="accent2"/>
                </a:solidFill>
              </a:rPr>
              <a:t> If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has rigidity </a:t>
            </a:r>
            <a:r>
              <a:rPr lang="en-US" sz="2400" dirty="0" smtClean="0"/>
              <a:t>m</a:t>
            </a:r>
            <a:r>
              <a:rPr lang="en-US" sz="2400" baseline="30000" dirty="0" smtClean="0"/>
              <a:t>3</a:t>
            </a:r>
            <a:r>
              <a:rPr lang="en-US" sz="2400" dirty="0" smtClean="0">
                <a:solidFill>
                  <a:schemeClr val="accent2"/>
                </a:solidFill>
              </a:rPr>
              <a:t>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400" dirty="0" smtClean="0">
                <a:sym typeface="Symbol"/>
              </a:rPr>
              <a:t>(m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6712" y="3096668"/>
            <a:ext cx="2583569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</a:t>
            </a:r>
            <a:r>
              <a:rPr lang="en-US" sz="2400" dirty="0" smtClean="0">
                <a:solidFill>
                  <a:schemeClr val="accent1"/>
                </a:solidFill>
              </a:rPr>
              <a:t> Covering by </a:t>
            </a:r>
            <a:r>
              <a:rPr lang="en-US" sz="2400" dirty="0" smtClean="0"/>
              <a:t>m </a:t>
            </a:r>
            <a:r>
              <a:rPr lang="en-US" sz="2400" dirty="0" smtClean="0">
                <a:solidFill>
                  <a:schemeClr val="accent1"/>
                </a:solidFill>
              </a:rPr>
              <a:t>cubes of side </a:t>
            </a:r>
            <a:r>
              <a:rPr lang="en-US" sz="2400" dirty="0" smtClean="0"/>
              <a:t>m.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31206" y="4121872"/>
            <a:ext cx="208823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 </a:t>
            </a:r>
            <a:r>
              <a:rPr lang="en-US" sz="2400" dirty="0" smtClean="0">
                <a:solidFill>
                  <a:schemeClr val="accent1"/>
                </a:solidFill>
              </a:rPr>
              <a:t>A counting argument.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31206" y="2082565"/>
            <a:ext cx="261458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s=</a:t>
            </a:r>
            <a:r>
              <a:rPr lang="en-US" sz="2000" dirty="0" err="1" smtClean="0"/>
              <a:t>sqrt</a:t>
            </a:r>
            <a:r>
              <a:rPr lang="en-US" sz="2000" dirty="0" smtClean="0"/>
              <a:t>(n)</a:t>
            </a:r>
            <a:r>
              <a:rPr lang="en-US" sz="2000" dirty="0" smtClean="0">
                <a:solidFill>
                  <a:schemeClr val="accent1"/>
                </a:solidFill>
              </a:rPr>
              <a:t>,</a:t>
            </a:r>
          </a:p>
          <a:p>
            <a:pPr algn="l" rtl="0"/>
            <a:r>
              <a:rPr lang="en-US" sz="2000" dirty="0" smtClean="0"/>
              <a:t>f(</a:t>
            </a:r>
            <a:r>
              <a:rPr lang="en-US" sz="2000" dirty="0" err="1" smtClean="0"/>
              <a:t>x,y</a:t>
            </a:r>
            <a:r>
              <a:rPr lang="en-US" sz="2000" dirty="0" smtClean="0"/>
              <a:t>)=g(x,L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(y),…,</a:t>
            </a:r>
            <a:r>
              <a:rPr lang="en-US" sz="2000" dirty="0" err="1" smtClean="0"/>
              <a:t>L</a:t>
            </a:r>
            <a:r>
              <a:rPr lang="en-US" sz="2000" baseline="-25000" dirty="0" err="1" smtClean="0"/>
              <a:t>s</a:t>
            </a:r>
            <a:r>
              <a:rPr lang="en-US" sz="2000" dirty="0" smtClean="0"/>
              <a:t>(y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733425" y="5943048"/>
            <a:ext cx="8181349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 </a:t>
            </a:r>
            <a:r>
              <a:rPr lang="en-US" sz="2400" dirty="0" smtClean="0">
                <a:solidFill>
                  <a:schemeClr val="accent1"/>
                </a:solidFill>
              </a:rPr>
              <a:t>The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linear function yield a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matrix, whereas the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quadratic forms (in variables) cover </a:t>
            </a:r>
            <a:r>
              <a:rPr lang="en-US" sz="2400" dirty="0" smtClean="0"/>
              <a:t>m</a:t>
            </a:r>
            <a:r>
              <a:rPr lang="en-US" sz="2400" baseline="30000" dirty="0" smtClean="0"/>
              <a:t>3</a:t>
            </a:r>
            <a:r>
              <a:rPr lang="en-US" sz="2400" dirty="0" smtClean="0">
                <a:solidFill>
                  <a:schemeClr val="accent1"/>
                </a:solidFill>
              </a:rPr>
              <a:t> entries.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784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74" y="188640"/>
            <a:ext cx="8427001" cy="72008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Add’l</a:t>
            </a:r>
            <a:r>
              <a:rPr lang="en-US" sz="3200" u="sng" dirty="0" smtClean="0"/>
              <a:t> comments on the proof of THM 1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69707" y="908720"/>
            <a:ext cx="82450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Multi-linear circuits with arbitrary 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9707" y="1774708"/>
            <a:ext cx="5185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1: </a:t>
            </a:r>
            <a:r>
              <a:rPr lang="en-US" sz="2400" dirty="0" smtClean="0">
                <a:solidFill>
                  <a:schemeClr val="accent2"/>
                </a:solidFill>
              </a:rPr>
              <a:t>There exist </a:t>
            </a:r>
            <a:r>
              <a:rPr lang="en-US" sz="2400" b="1" dirty="0" smtClean="0">
                <a:solidFill>
                  <a:schemeClr val="accent2"/>
                </a:solidFill>
              </a:rPr>
              <a:t>bilinear</a:t>
            </a:r>
            <a:r>
              <a:rPr lang="en-US" sz="2400" dirty="0" smtClean="0">
                <a:solidFill>
                  <a:schemeClr val="accent2"/>
                </a:solidFill>
              </a:rPr>
              <a:t>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such that </a:t>
            </a:r>
            <a:r>
              <a:rPr lang="en-US" sz="2400" dirty="0" smtClean="0"/>
              <a:t>C(F)=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 </a:t>
            </a:r>
            <a:r>
              <a:rPr lang="en-US" sz="2400" dirty="0" smtClean="0">
                <a:solidFill>
                  <a:schemeClr val="accent2"/>
                </a:solidFill>
              </a:rPr>
              <a:t>but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(F)=</a:t>
            </a:r>
            <a:r>
              <a:rPr lang="en-US" sz="2400" dirty="0" smtClean="0">
                <a:sym typeface="Symbol"/>
              </a:rPr>
              <a:t></a:t>
            </a:r>
            <a:r>
              <a:rPr lang="en-US" sz="2400" dirty="0" smtClean="0"/>
              <a:t>(n</a:t>
            </a:r>
            <a:r>
              <a:rPr lang="en-US" sz="2400" baseline="30000" dirty="0" smtClean="0"/>
              <a:t>2/3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707" y="2780928"/>
            <a:ext cx="8245069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For </a:t>
            </a:r>
            <a:r>
              <a:rPr lang="en-US" sz="2400" dirty="0" smtClean="0"/>
              <a:t>s=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</a:t>
            </a:r>
            <a:r>
              <a:rPr lang="en-US" sz="2400" dirty="0" smtClean="0">
                <a:solidFill>
                  <a:schemeClr val="accent1"/>
                </a:solidFill>
              </a:rPr>
              <a:t>, let </a:t>
            </a:r>
            <a:r>
              <a:rPr lang="en-US" sz="2400" dirty="0" smtClean="0"/>
              <a:t>f(</a:t>
            </a:r>
            <a:r>
              <a:rPr lang="en-US" sz="2400" dirty="0" err="1" smtClean="0"/>
              <a:t>x,y</a:t>
            </a:r>
            <a:r>
              <a:rPr lang="en-US" sz="2400" dirty="0" smtClean="0"/>
              <a:t>)=g(x,L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(y),…,</a:t>
            </a:r>
            <a:r>
              <a:rPr lang="en-US" sz="2400" dirty="0" err="1" smtClean="0"/>
              <a:t>L</a:t>
            </a:r>
            <a:r>
              <a:rPr lang="en-US" sz="2400" baseline="-25000" dirty="0" err="1" smtClean="0"/>
              <a:t>s</a:t>
            </a:r>
            <a:r>
              <a:rPr lang="en-US" sz="2400" dirty="0" smtClean="0"/>
              <a:t>(y)</a:t>
            </a:r>
            <a:r>
              <a:rPr lang="en-US" sz="2400" dirty="0" smtClean="0">
                <a:solidFill>
                  <a:schemeClr val="accent1"/>
                </a:solidFill>
              </a:rPr>
              <a:t>), where </a:t>
            </a:r>
            <a:r>
              <a:rPr lang="en-US" sz="2400" dirty="0" smtClean="0"/>
              <a:t>g </a:t>
            </a:r>
            <a:r>
              <a:rPr lang="en-US" sz="2400" dirty="0" smtClean="0">
                <a:solidFill>
                  <a:schemeClr val="accent1"/>
                </a:solidFill>
              </a:rPr>
              <a:t>is generic (over </a:t>
            </a:r>
            <a:r>
              <a:rPr lang="en-US" sz="2400" dirty="0" err="1" smtClean="0"/>
              <a:t>n+s</a:t>
            </a:r>
            <a:r>
              <a:rPr lang="en-US" sz="2400" dirty="0" smtClean="0">
                <a:solidFill>
                  <a:schemeClr val="accent1"/>
                </a:solidFill>
              </a:rPr>
              <a:t> bits), each </a:t>
            </a:r>
            <a:r>
              <a:rPr lang="en-US" sz="2400" dirty="0" smtClean="0"/>
              <a:t>L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computes the sum of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chemeClr val="accent1"/>
                </a:solidFill>
              </a:rPr>
              <a:t> variables in</a:t>
            </a:r>
            <a:r>
              <a:rPr lang="en-US" sz="2400" dirty="0" smtClean="0"/>
              <a:t> y.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A generic depth-two ML circuit of 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computes </a:t>
            </a:r>
            <a:r>
              <a:rPr lang="en-US" sz="2400" dirty="0" smtClean="0"/>
              <a:t>f</a:t>
            </a:r>
            <a:r>
              <a:rPr lang="en-US" sz="2400" dirty="0" smtClean="0">
                <a:solidFill>
                  <a:schemeClr val="tx2"/>
                </a:solidFill>
              </a:rPr>
              <a:t> as</a:t>
            </a:r>
          </a:p>
          <a:p>
            <a:pPr algn="l" rtl="0"/>
            <a:r>
              <a:rPr lang="en-US" sz="2400" dirty="0" smtClean="0"/>
              <a:t>B(F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(x),…,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(x),G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(y),…,G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(y)) +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baseline="-25000" dirty="0" smtClean="0">
                <a:sym typeface="Symbol"/>
              </a:rPr>
              <a:t>[m]</a:t>
            </a:r>
            <a:r>
              <a:rPr lang="en-US" sz="2400" dirty="0" smtClean="0">
                <a:sym typeface="Symbol"/>
              </a:rPr>
              <a:t>B</a:t>
            </a:r>
            <a:r>
              <a:rPr lang="en-US" sz="2400" baseline="-25000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dirty="0" err="1" smtClean="0">
                <a:sym typeface="Symbol"/>
              </a:rPr>
              <a:t>x,y</a:t>
            </a:r>
            <a:r>
              <a:rPr lang="en-US" sz="2400" dirty="0" smtClean="0">
                <a:sym typeface="Symbol"/>
              </a:rPr>
              <a:t>)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sym typeface="Symbol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here the </a:t>
            </a:r>
            <a:r>
              <a:rPr lang="en-US" sz="2400" dirty="0" err="1" smtClean="0">
                <a:sym typeface="Symbol"/>
              </a:rPr>
              <a:t>B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’s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are quadratic and each function has 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arity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. 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  <a:sym typeface="Symbol"/>
              </a:rPr>
              <a:t>Hitting </a:t>
            </a:r>
            <a:r>
              <a:rPr lang="en-US" sz="2400" dirty="0" smtClean="0">
                <a:sym typeface="Symbol"/>
              </a:rPr>
              <a:t>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with a random restriction that leaves one variable alive in each block, we get</a:t>
            </a:r>
          </a:p>
          <a:p>
            <a:pPr algn="l" rtl="0"/>
            <a:r>
              <a:rPr lang="en-US" sz="2400" dirty="0"/>
              <a:t>B(F</a:t>
            </a:r>
            <a:r>
              <a:rPr lang="en-US" sz="2400" baseline="-25000" dirty="0"/>
              <a:t>1</a:t>
            </a:r>
            <a:r>
              <a:rPr lang="en-US" sz="2400" dirty="0"/>
              <a:t>(x),…,</a:t>
            </a:r>
            <a:r>
              <a:rPr lang="en-US" sz="2400" dirty="0" err="1"/>
              <a:t>F</a:t>
            </a:r>
            <a:r>
              <a:rPr lang="en-US" sz="2400" baseline="-25000" dirty="0" err="1"/>
              <a:t>m</a:t>
            </a:r>
            <a:r>
              <a:rPr lang="en-US" sz="2400" dirty="0"/>
              <a:t>(x),</a:t>
            </a:r>
            <a:r>
              <a:rPr lang="en-US" sz="2400" dirty="0" smtClean="0"/>
              <a:t>G’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(y’),…,</a:t>
            </a:r>
            <a:r>
              <a:rPr lang="en-US" sz="2400" dirty="0" err="1" smtClean="0"/>
              <a:t>G’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(y’)) </a:t>
            </a:r>
            <a:r>
              <a:rPr lang="en-US" sz="2400" dirty="0"/>
              <a:t>+ </a:t>
            </a:r>
            <a:r>
              <a:rPr lang="en-US" sz="2400" dirty="0">
                <a:sym typeface="Symbol"/>
              </a:rPr>
              <a:t></a:t>
            </a:r>
            <a:r>
              <a:rPr lang="en-US" sz="2400" baseline="-25000" dirty="0" err="1">
                <a:sym typeface="Symbol"/>
              </a:rPr>
              <a:t>i</a:t>
            </a:r>
            <a:r>
              <a:rPr lang="en-US" sz="2400" baseline="-25000" dirty="0">
                <a:sym typeface="Symbol"/>
              </a:rPr>
              <a:t>[</a:t>
            </a:r>
            <a:r>
              <a:rPr lang="en-US" sz="2400" baseline="-25000" dirty="0" smtClean="0">
                <a:sym typeface="Symbol"/>
              </a:rPr>
              <a:t>m]</a:t>
            </a:r>
            <a:r>
              <a:rPr lang="en-US" sz="2400" dirty="0" err="1" smtClean="0">
                <a:sym typeface="Symbol"/>
              </a:rPr>
              <a:t>B’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dirty="0" err="1" smtClean="0">
                <a:sym typeface="Symbol"/>
              </a:rPr>
              <a:t>x,y</a:t>
            </a:r>
            <a:r>
              <a:rPr lang="en-US" sz="2400" dirty="0" smtClean="0">
                <a:sym typeface="Symbol"/>
              </a:rPr>
              <a:t>’)</a:t>
            </a:r>
            <a:endParaRPr lang="en-US" sz="2400" dirty="0">
              <a:sym typeface="Symbol"/>
            </a:endParaRPr>
          </a:p>
          <a:p>
            <a:pPr algn="l" rtl="0"/>
            <a:r>
              <a:rPr lang="en-US" sz="2400" dirty="0">
                <a:solidFill>
                  <a:schemeClr val="tx2"/>
                </a:solidFill>
              </a:rPr>
              <a:t>w</a:t>
            </a:r>
            <a:r>
              <a:rPr lang="en-US" sz="2400" dirty="0" smtClean="0">
                <a:solidFill>
                  <a:schemeClr val="tx2"/>
                </a:solidFill>
              </a:rPr>
              <a:t>here each </a:t>
            </a:r>
            <a:r>
              <a:rPr lang="en-US" sz="2400" dirty="0" smtClean="0"/>
              <a:t>B’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(and </a:t>
            </a:r>
            <a:r>
              <a:rPr lang="en-US" sz="2400" dirty="0" smtClean="0"/>
              <a:t>G’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) depends on </a:t>
            </a:r>
            <a:r>
              <a:rPr lang="en-US" sz="2400" dirty="0" smtClean="0"/>
              <a:t>O(m/s)</a:t>
            </a:r>
            <a:r>
              <a:rPr lang="en-US" sz="2400" dirty="0" smtClean="0">
                <a:solidFill>
                  <a:schemeClr val="tx2"/>
                </a:solidFill>
              </a:rPr>
              <a:t> variables. 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Hence, the description length is </a:t>
            </a:r>
            <a:r>
              <a:rPr lang="en-US" sz="2400" dirty="0" smtClean="0"/>
              <a:t>O(m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/s)</a:t>
            </a:r>
            <a:r>
              <a:rPr lang="en-US" sz="2400" dirty="0" smtClean="0">
                <a:solidFill>
                  <a:schemeClr val="tx2"/>
                </a:solidFill>
              </a:rPr>
              <a:t> ; cf. to </a:t>
            </a:r>
            <a:r>
              <a:rPr lang="en-US" sz="2400" dirty="0" smtClean="0"/>
              <a:t>ns=n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/s</a:t>
            </a:r>
            <a:r>
              <a:rPr lang="en-US" sz="2400" dirty="0" smtClean="0">
                <a:solidFill>
                  <a:schemeClr val="tx2"/>
                </a:solidFill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53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1440</Words>
  <Application>Microsoft Office PowerPoint</Application>
  <PresentationFormat>On-screen Show (4:3)</PresentationFormat>
  <Paragraphs>113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Algerian</vt:lpstr>
      <vt:lpstr>Arial</vt:lpstr>
      <vt:lpstr>Calibri</vt:lpstr>
      <vt:lpstr>Symbol</vt:lpstr>
      <vt:lpstr>Times New Roman</vt:lpstr>
      <vt:lpstr>Wingdings</vt:lpstr>
      <vt:lpstr>ערכת נושא של Office</vt:lpstr>
      <vt:lpstr>Boolean Circuits of Depth-Three and Arithmetic Circuits with General Gates</vt:lpstr>
      <vt:lpstr>Constant Depth Boolean Circuits</vt:lpstr>
      <vt:lpstr>The Program*</vt:lpstr>
      <vt:lpstr>Arithmetic Circuits with General Gates</vt:lpstr>
      <vt:lpstr>Arithmetic Circuits with General Gates (cont.)</vt:lpstr>
      <vt:lpstr>Arith. Circuits  with General Gates: Results</vt:lpstr>
      <vt:lpstr>Arith. Circuits  with General Gates: Results (cont.)</vt:lpstr>
      <vt:lpstr>Comments on the proofs</vt:lpstr>
      <vt:lpstr>Add’l comments on the proof of THM 1</vt:lpstr>
      <vt:lpstr>Structured Rigidity</vt:lpstr>
      <vt:lpstr>Summary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100</cp:revision>
  <dcterms:created xsi:type="dcterms:W3CDTF">2014-02-19T15:04:31Z</dcterms:created>
  <dcterms:modified xsi:type="dcterms:W3CDTF">2014-10-08T21:34:01Z</dcterms:modified>
</cp:coreProperties>
</file>