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sldIdLst>
    <p:sldId id="340" r:id="rId2"/>
    <p:sldId id="898" r:id="rId3"/>
    <p:sldId id="899" r:id="rId4"/>
    <p:sldId id="901" r:id="rId5"/>
    <p:sldId id="896" r:id="rId6"/>
    <p:sldId id="900" r:id="rId7"/>
    <p:sldId id="689" r:id="rId8"/>
    <p:sldId id="824" r:id="rId9"/>
    <p:sldId id="827" r:id="rId10"/>
    <p:sldId id="902" r:id="rId11"/>
    <p:sldId id="904" r:id="rId12"/>
    <p:sldId id="720" r:id="rId13"/>
    <p:sldId id="886" r:id="rId14"/>
    <p:sldId id="911" r:id="rId15"/>
    <p:sldId id="875" r:id="rId16"/>
    <p:sldId id="722" r:id="rId17"/>
    <p:sldId id="909" r:id="rId18"/>
    <p:sldId id="863" r:id="rId19"/>
    <p:sldId id="864" r:id="rId20"/>
    <p:sldId id="867" r:id="rId21"/>
    <p:sldId id="905" r:id="rId22"/>
    <p:sldId id="721" r:id="rId23"/>
    <p:sldId id="723" r:id="rId24"/>
    <p:sldId id="832" r:id="rId25"/>
    <p:sldId id="849" r:id="rId26"/>
    <p:sldId id="725" r:id="rId27"/>
    <p:sldId id="838" r:id="rId28"/>
    <p:sldId id="839" r:id="rId29"/>
    <p:sldId id="841" r:id="rId30"/>
    <p:sldId id="846" r:id="rId31"/>
    <p:sldId id="848" r:id="rId32"/>
    <p:sldId id="853" r:id="rId33"/>
    <p:sldId id="854" r:id="rId34"/>
    <p:sldId id="855" r:id="rId35"/>
    <p:sldId id="856" r:id="rId36"/>
    <p:sldId id="857" r:id="rId37"/>
    <p:sldId id="876" r:id="rId38"/>
    <p:sldId id="868" r:id="rId39"/>
    <p:sldId id="878" r:id="rId40"/>
    <p:sldId id="879" r:id="rId41"/>
    <p:sldId id="871" r:id="rId42"/>
    <p:sldId id="872" r:id="rId43"/>
    <p:sldId id="873" r:id="rId44"/>
    <p:sldId id="883" r:id="rId45"/>
    <p:sldId id="915" r:id="rId46"/>
    <p:sldId id="888" r:id="rId47"/>
    <p:sldId id="882" r:id="rId48"/>
    <p:sldId id="881" r:id="rId49"/>
    <p:sldId id="914" r:id="rId50"/>
    <p:sldId id="740" r:id="rId51"/>
  </p:sldIdLst>
  <p:sldSz cx="9144000" cy="6858000" type="screen4x3"/>
  <p:notesSz cx="7099300" cy="10234613"/>
  <p:embeddedFontLst>
    <p:embeddedFont>
      <p:font typeface="CMEX10" pitchFamily="34" charset="0"/>
      <p:regular r:id="rId53"/>
    </p:embeddedFont>
    <p:embeddedFont>
      <p:font typeface="CMMI10" pitchFamily="34" charset="0"/>
      <p:regular r:id="rId54"/>
    </p:embeddedFont>
    <p:embeddedFont>
      <p:font typeface="CMMI7" pitchFamily="34" charset="0"/>
      <p:regular r:id="rId55"/>
    </p:embeddedFont>
    <p:embeddedFont>
      <p:font typeface="cmsy10" pitchFamily="34" charset="0"/>
      <p:regular r:id="rId56"/>
    </p:embeddedFont>
    <p:embeddedFont>
      <p:font typeface="Cambria Math" pitchFamily="18" charset="0"/>
      <p:regular r:id="rId57"/>
    </p:embeddedFont>
    <p:embeddedFont>
      <p:font typeface="Times" pitchFamily="18" charset="0"/>
      <p:regular r:id="rId58"/>
      <p:bold r:id="rId59"/>
      <p:italic r:id="rId60"/>
      <p:boldItalic r:id="rId61"/>
    </p:embeddedFont>
    <p:embeddedFont>
      <p:font typeface="EUFM10" pitchFamily="34" charset="0"/>
      <p:regular r:id="rId62"/>
    </p:embeddedFont>
    <p:embeddedFont>
      <p:font typeface="Calibri" pitchFamily="34" charset="0"/>
      <p:regular r:id="rId63"/>
      <p:bold r:id="rId64"/>
      <p:italic r:id="rId65"/>
      <p:boldItalic r:id="rId66"/>
    </p:embeddedFont>
    <p:embeddedFont>
      <p:font typeface="EURM10" pitchFamily="34" charset="0"/>
      <p:regular r:id="rId67"/>
    </p:embeddedFont>
    <p:embeddedFont>
      <p:font typeface="CMSY7" pitchFamily="34" charset="0"/>
      <p:regular r:id="rId68"/>
    </p:embeddedFont>
    <p:embeddedFont>
      <p:font typeface="EUFM7" pitchFamily="34" charset="0"/>
      <p:regular r:id="rId69"/>
    </p:embeddedFont>
    <p:embeddedFont>
      <p:font typeface="Arial Black" pitchFamily="34" charset="0"/>
      <p:bold r:id="rId70"/>
    </p:embeddedFont>
    <p:embeddedFont>
      <p:font typeface="CMR7" pitchFamily="34" charset="0"/>
      <p:regular r:id="rId71"/>
    </p:embeddedFont>
    <p:embeddedFont>
      <p:font typeface="EUEX10" pitchFamily="34" charset="0"/>
      <p:regular r:id="rId72"/>
    </p:embeddedFont>
    <p:embeddedFont>
      <p:font typeface="CMR10" pitchFamily="34" charset="0"/>
      <p:regular r:id="rId73"/>
    </p:embeddedFont>
    <p:embeddedFont>
      <p:font typeface="Comic Sans MS" pitchFamily="66" charset="0"/>
      <p:regular r:id="rId74"/>
      <p:bold r:id="rId75"/>
    </p:embeddedFont>
    <p:embeddedFont>
      <p:font typeface="EURM7" pitchFamily="34" charset="0"/>
      <p:regular r:id="rId76"/>
    </p:embeddedFont>
    <p:embeddedFont>
      <p:font typeface="Cambria" pitchFamily="18" charset="0"/>
      <p:regular r:id="rId77"/>
      <p:bold r:id="rId78"/>
      <p:italic r:id="rId79"/>
      <p:boldItalic r:id="rId80"/>
    </p:embeddedFont>
    <p:embeddedFont>
      <p:font typeface="EUSM10" pitchFamily="34" charset="0"/>
      <p:regular r:id="rId81"/>
    </p:embeddedFont>
    <p:embeddedFont>
      <p:font typeface="CMSY10ORIG" pitchFamily="34" charset="0"/>
      <p:regular r:id="rId82"/>
    </p:embeddedFont>
  </p:embeddedFontLst>
  <p:custDataLst>
    <p:tags r:id="rId83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FF0000"/>
    <a:srgbClr val="800080"/>
    <a:srgbClr val="990033"/>
    <a:srgbClr val="008000"/>
    <a:srgbClr val="CCFFCC"/>
    <a:srgbClr val="FFFFFF"/>
    <a:srgbClr val="FFFF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4" autoAdjust="0"/>
  </p:normalViewPr>
  <p:slideViewPr>
    <p:cSldViewPr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6" Type="http://schemas.openxmlformats.org/officeDocument/2006/relationships/font" Target="fonts/font24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font" Target="fonts/font22.fntdata"/><Relationship Id="rId79" Type="http://schemas.openxmlformats.org/officeDocument/2006/relationships/font" Target="fonts/font27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82" Type="http://schemas.openxmlformats.org/officeDocument/2006/relationships/font" Target="fonts/font30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0.fntdata"/><Relationship Id="rId80" Type="http://schemas.openxmlformats.org/officeDocument/2006/relationships/font" Target="fonts/font28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font" Target="fonts/font26.fntdata"/><Relationship Id="rId81" Type="http://schemas.openxmlformats.org/officeDocument/2006/relationships/font" Target="fonts/font29.fntdata"/><Relationship Id="rId86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39.7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11 42 41,'-6'-26'18,"6"26"2,0 0 2,0 0-2,0 0-5,-7-18-4,7 18 0,0 0-2,0 0 0,0 0-3,0 0 0,24 11-1,-24-11-1,20 17 1,-20-17-2,25 22 1,-25-22-1,35 24-1,-14-11 0,2-4 0,1 6 0,6-4-1,-5 3 1,7 5-1,-1 1 0,4-1 0,1 5 0,3-2 0,-2 2-1,3 0 1,2 0 0,2-4 0,-3 0 0,1 1-1,-4-1 1,1 0 0,-2 0-1,-1 1 0,-3-1 0,1 2 1,2 0-1,-1-3 0,0 1 1,-2-2-2,2 1 2,-2-1-1,0 3 0,0-1-1,-4 0 2,1-1-2,-1 1 1,1 0 0,1 0-1,0 1 1,2-1 0,0-2 0,0 3 0,0 1 0,0 2-1,0 0 1,0 2 0,0-1 0,-3 1-1,-1 0 1,2 0-1,-3-2 1,-1 0 0,1-4 0,-4 0-1,0-1 1,-2-3 0,0-1 0,-2 2-1,0-4 1,-3 1 0,-17-14 0,29 26 0,-29-26 0,22 22 0,-22-22 0,17 19 0,-17-19 0,0 0-1,20 18 1,-20-18 0,0 0 0,20 19 0,-20-19 0,16 15 0,-16-15 0,21 18 0,-21-18-1,18 18 1,-18-18 0,20 17 0,-20-17 0,26 17 0,-26-17 1,24 18-1,-24-18 0,31 22 0,-14-7 0,1 0 1,2 1-2,-2 3 1,4-1-3,2 1 1,-5 3-6,8-13-13,-3 9-11,-4-1 1,0-2 0,1 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47.99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4240 105 50,'-32'-9'23,"32"9"3,-31-7 0,31 7-5,-22-15-4,6 15-2,16 0-4,-19-9-1,19 9-2,0 0-1,-3-24-1,3 24-3,22-11 0,-4 9 0,11-2-2,4 4 1,15-2 0,5 4-1,12-2 1,10-2 0,9-3 0,10-2-1,7-8 0,7-4 0,4-1-1,0-4 1,-3 4-1,-14 1-1,-7 5 1,-11 4-1,-14 5 1,-8 3-2,-15 4-1,-3-4-2,-15 9-4,7-14-11,-9 5-13,-20 2 0,26-9-1,-26 9 1</inkml:trace>
  <inkml:trace contextRef="#ctx0" brushRef="#br0" timeOffset="637.0363">4295 520 65,'0'0'28,"0"0"-1,-19-11 0,19 11-7,0 0-3,0 0-6,20-24-2,-20 24-2,34-7-2,-14 5-1,13-3 0,-2 6 0,9-4-1,4 5 0,11-6 0,6 0 0,11-9 0,5 4-1,7-11 0,6 0-1,6-6 0,-5-2-1,-4 2 0,-6 2-1,-12 8-1,-6-1-2,-14 15-4,-3-7-17,-15 18-9,-5 2 0,-4 0-1,-2-1 1</inkml:trace>
  <inkml:trace contextRef="#ctx0" brushRef="#br0" timeOffset="1582.0905">5697-702 70,'-20'-4'28,"20"4"-2,-31-13 1,14 15-8,17-2-5,-20 2-5,20-2-1,0 0-2,0 0 0,0 0-1,0 0-1,0 0 0,22 13-1,-5 0 0,7-4 0,1 9 0,12 1 0,5 8 0,8 1 0,3 7 0,8 0-1,5 6 1,5-3-3,5 3 0,1-4 0,0 0 0,0-2 0,-4-4 0,-3 0 0,-8 1 0,-6-1 0,-12 1 0,-11-3 0,-11 2 0,-11-1 0,-11 1 0,-11 1 0,-10-1 0,-10 4 0,-13 2 0,-7 5 0,-12 6 0,-6 8 0,-7 4 0,-3 5 0,-1 1 0,-1 3 0,2-1 0,5-4 0,8-5-2,9-7 1,8-8-1,9-7 0,8-7 0,7-6-2,25-24 1,-22 31-4,22-31-11,0 0-14,0 0-2,0 0 0,16-4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54.4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9457-1757 39,'0'0'17,"-18"0"2,18 0 2,0 0-1,0 0-2,-17-11-3,17 11-1,0 0-1,-18 2-2,18-2-2,0 0-2,0 0-2,0 0 0,0 0-2,0 0 0,-6 18 0,6-18 0,13 17 0,-13-17 1,20 24-1,-7-8 0,7-1-1,-1 5 1,10-1-1,-1 5-1,7-2 1,5 7 0,6 1-1,0 3 0,5 0 2,1 2-3,1 4 0,-2 0 0,-3 1 0,0 1 0,-1-2 0,-1 1 0,-2 1 0,-1 3 0,1-2 0,0 4 0,0-1 0,0 3 0,0 3 0,5 3 0,-1-3 0,2 1 0,-3 0 0,-1-4 0,-2 0 0,0-4 0,-1-4 0,-7-1 0,-1-2 0,0-4 0,-2 0 0,4-1 0,-8 3-3,12-4-3,-16 12-11,8-8-15,-7 5-2,-6-3 1,-5 0 0,-9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55.6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9180 484 36,'-17'-4'18,"17"4"0,0 0 3,-7-17-1,7 17-3,0 0-4,0 0-1,-17-2-2,17 2 1,0 0-4,0 0 1,0 0-2,0 0-1,0 0 0,26-3-1,-26 3-1,35 3 0,-11 3 1,9-8 0,2 4 0,11-8-1,-4 5 1,9-7 0,-1 4-1,3-5 0,0 6-2,6-5 1,-4 6-1,6-1 0,7 1-1,2-2 1,3 0-1,4-1 1,-2-1-1,-1 1 0,-4-1 0,-8 1 0,-5-1-2,-11 3 1,-6-3-4,-14 12-3,5-10-18,-11 11-5,-20-7-3,22 21 2,-11-5-1,2 3 1,-6 1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56.7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8934 2678 40,'0'0'18,"0"0"3,11-29 2,-11 29-1,16-21-5,5 3-2,-5 1-1,15-12-3,-5 7-2,13-13-1,-6 7-2,11-11-1,-4 4 0,4-7-1,2 5-1,4-6 0,-3 5-1,5-5 0,-3 3-1,5-1 0,-1 4-1,4 0 0,-4 1 0,2-1 0,0 0 0,0 2 0,0 0 0,-5 1 0,-2 1 0,-3 2 0,-4-2 0,-1 3 0,-5 1 0,0-1 0,-2 1 0,4-3 0,-1 3 0,3-4 0,-2 1 0,-1 3 0,1-3 0,-4 5 0,2 1 0,-6 6-1,-3 3 0,-6 6-2,2 0-3,-22 11-6,33-11-13,-9 4-6,-2 1 1,10-11 1,2 1-1,10-12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58.7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12273-398 41,'0'0'19,"0"0"3,17-18 1,-17 18 0,0 0-6,0 0-4,0 0-3,5-17 0,-5 17-4,0 0 0,0 0-1,22-17 0,-22 17-1,41-29 0,-12 7 0,15-13 0,4-8 0,14-10-1,4-8 0,15-9 1,2-4-2,9-5-1,1-4 0,8-6 0,4 4-1,7-3 0,0-1-1,-4-1 0,-3-4 0,-4 0 2,-8 5-1,-6 3 0,-8 3 1,-11 9-1,-10 9 0,-6 12-1,-6 10 1,-6 10-1,-5 7-1,-4 8 0,-5 3-1,-6 6 0,7-2-3,-8 9-5,8-7-15,-3 5-4,0 2 1,-2 2 0,0 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59.7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12813 89 48,'0'0'18,"-18"-13"5,18 13-1,0 0 0,0 0-6,-10-17-2,10 17-2,0 0-3,0 0-1,0 0-1,0 0-2,19-7 0,-19 7 0,35 0 0,-8 0-1,12-4-1,1 2 0,12-3-1,5 1 1,12-3-2,7 3 0,12-1-1,3 1 0,7-2 1,6 3-1,5-5 1,-1 1-1,0-2 0,-5-2 0,-4-2 0,-9 0 1,-5 4-1,-14 1 0,-6 5-1,-14 4-1,-7 7 1,-7-1-1,-10 6-1,3 0-1,-12 4-4,15-12-8,-7 6-15,3-9 0,-1-4 0,1-2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1:01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12830 817 54,'-21'-5'22,"21"5"1,-22-4 1,22 4-3,-24-7-5,24 7-3,-23 0-3,23 0-2,-19 0-1,19 0-1,0 0-2,-16 0 0,16 0-1,0 0 0,16 2-1,-16-2 0,26 5 0,-8 2 0,4 1 0,2 1 0,11 0 1,0 4 0,7-2-2,2 4 0,6-2 0,3 4 0,6-5 0,3 3-1,4 4-1,4-3 1,5 6 1,2 2-2,1 0 2,-1 2-2,0 2 1,-2-2 0,-5-1 0,-6-1 0,-2-5 0,-5-3 0,-7-1-1,-4-2 0,-9-2-1,-6 0 0,-7 0-2,-4-3 0,-20-8-3,20 14-3,-20-14-9,-4 19-12,4-19 1,0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1:02.9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12561 1424 53,'-18'-2'20,"18"2"3,-16-2 0,16 2-5,0 0-3,-19 2-2,19-2 0,0 0-4,0 0-2,0 0-1,0 0-1,0 0-1,0 0-1,0 0 0,13 17-1,-13-17 1,9 22-1,-1-5 0,-8-17 0,20 31 0,-5-13 0,-1 3-1,5 1 0,1 5 0,2-1 0,0 2 0,4 3 0,-1 2 0,1-1 0,3 3-1,-1-2 2,1 2-1,6-2 1,0 4-1,4-2-2,-3 0 2,6 2-2,-1 2 2,3-2-2,2 5 0,-4 2 0,2 1 1,0 1 0,-2 2 0,1 2 0,-3 5 0,0 4 0,-1 0 0,-2 4 0,-1 1 0,1 4-1,2-3 1,-3-2 0,3-6 0,-2-4 0,-2-3 0,-2-7 0,-4-7 0,-2-4 0,-5-5 0,-1-1 0,-3-5-1,-1-1 1,-1-4-1,-1 1 0,1-4 0,-16-13-1,32 26-1,-32-26-2,36 20-8,-27 2-15,-9-22-4,17 26 1,-17-26 0,7 24-1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1:16.1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-1 122 37,'1'-26'19,"-1"26"2,2-29 2,-2 29 0,2-28-4,2 12-5,-4 16-3,3-24-2,-3 24-1,0 0-2,0 0-2,0 0 0,19 9-1,-19-9 0,13 42-1,-6-14 0,0 11-1,3 3 0,1 10 0,0-1 0,1 7-1,3 1 1,0 0-1,-2-4 0,1-5-1,-3-6 1,2-5 0,-5-8-1,-1-7 0,-3-7-1,-4-17-3,7 20-2,-7-20-5,0 0-8,0 0-7,0 0-1,0 0 0,0 0 3</inkml:trace>
  <inkml:trace contextRef="#ctx0" brushRef="#br0" timeOffset="659.0375">230 928 26,'0'0'12,"-26"26"0,26-26 2,0 0-3,-25 4-1,25-4-1,-26-4 0,26 4 0,-28-19 0,28 19-1,-31-31-2,18 9-1,-1 0 0,1-6-1,0 4 0,4-3 0,-1 4 1,7-2-1,-3 6 2,8-1-1,0 1 0,7-1-1,0 2 0,8-4 0,1 3 0,8-1-1,0 5 0,5-2 0,2 14-1,2-1 0,-4 10-1,0 3-1,-1 7 1,-5 3-1,-5 3 0,-3 0 0,-8 2 0,-3-2 1,-5 4-1,-4-4 0,-6 0-1,-4 0 1,-2-3 0,-3-1-1,-2-5 1,-3-2 0,1-3-1,-3-3 0,3-5-2,-2 0-1,7-5-5,-1 5-5,18 0-15,-18-17 2,18 17 0,-2-20-1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5-26T23:08:22.9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649937-9964-44B7-88D3-511FC3EA9E0C}" emma:medium="tactile" emma:mode="ink">
          <msink:context xmlns:msink="http://schemas.microsoft.com/ink/2010/main" type="writingRegion" rotatedBoundingBox="15201,17128 18537,16270 18883,17617 15548,18475"/>
        </emma:interpretation>
      </emma:emma>
    </inkml:annotationXML>
    <inkml:traceGroup>
      <inkml:annotationXML>
        <emma:emma xmlns:emma="http://www.w3.org/2003/04/emma" version="1.0">
          <emma:interpretation id="{597C023A-1616-4216-8F37-2D26D6331353}" emma:medium="tactile" emma:mode="ink">
            <msink:context xmlns:msink="http://schemas.microsoft.com/ink/2010/main" type="paragraph" rotatedBoundingBox="15201,17128 18537,16270 18883,17617 15548,18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8D95B6-BC59-41A1-B632-D1DB6294BF1A}" emma:medium="tactile" emma:mode="ink">
              <msink:context xmlns:msink="http://schemas.microsoft.com/ink/2010/main" type="line" rotatedBoundingBox="15201,17128 18537,16270 18883,17617 15548,18475"/>
            </emma:interpretation>
          </emma:emma>
        </inkml:annotationXML>
        <inkml:traceGroup>
          <inkml:annotationXML>
            <emma:emma xmlns:emma="http://www.w3.org/2003/04/emma" version="1.0">
              <emma:interpretation id="{A7E24A9A-6093-40EF-810F-4190B592ED73}" emma:medium="tactile" emma:mode="ink">
                <msink:context xmlns:msink="http://schemas.microsoft.com/ink/2010/main" type="inkWord" rotatedBoundingBox="15201,17128 17316,16584 17662,17932 15548,18475"/>
              </emma:interpretation>
              <emma:one-of disjunction-type="recognition" id="oneOf0">
                <emma:interpretation id="interp0" emma:lang="en-GB" emma:confidence="0">
                  <emma:literal>m</emma:literal>
                </emma:interpretation>
                <emma:interpretation id="interp1" emma:lang="en-GB" emma:confidence="0">
                  <emma:literal>M</emma:literal>
                </emma:interpretation>
                <emma:interpretation id="interp2" emma:lang="en-GB" emma:confidence="0">
                  <emma:literal>a</emma:literal>
                </emma:interpretation>
                <emma:interpretation id="interp3" emma:lang="en-GB" emma:confidence="0">
                  <emma:literal>A</emma:literal>
                </emma:interpretation>
                <emma:interpretation id="interp4" emma:lang="en-GB" emma:confidence="0">
                  <emma:literal>q</emma:literal>
                </emma:interpretation>
              </emma:one-of>
            </emma:emma>
          </inkml:annotationXML>
          <inkml:trace contextRef="#ctx0" brushRef="#br0">0 599 22,'-2'6'11,"2"-6"0,0 0-1,0 0-5,0 0-3,0 0-3,0 0-1,0 0 1,0 0-1,0 0 1,0 0 1,0 0-1,-1-10 1,2 1 1,2 0 0,1-4 0,1 0 0,0-4 1,2-1 0,2-3 1,-1-1 1,3-2 0,0 0 0,1-4 1,1-1 1,3 0 0,0-1-1,1 1 0,1 0-1,3 0-1,0 0 0,1 2 0,1 2-1,2 0-2,0 1 0,0 3 0,1 2 0,-1 4 0,0 1 0,0 3 0,-3 4 0,0 3-1,-3 3 1,0 2 0,-3 4-1,-2 3 0,-2 5-2,-2 2 0,-1 5-2,-2 4 0,-1 2-2,-3 5 1,-2 2-1,-1 4 3,-2 0 0,-1 2 2,-2 0 1,-1 0 2,-2 2 2,1 0-1,-2-1 2,-1-2-1,1 0 2,-1-2-3,2-4 0,-1-6 0,3-4 0,1-5-2,3-6 3,1-5-2,1-6 3,9-8-1,-1-6 2,3-4 0,1-7 0,4-5 0,1-5-1,4-4 0,1-3-2,3 0 0,1 1-1,2 1-2,3 3-1,0 3 0,2 5-1,-1 4 0,0 4-1,-2 4-1,0 5 1,-2 3 1,-3 4 1,-1 3-1,-3 4 0,-1 4 1,-3 7 1,-1 8 0,-2 3-1,-2 8 0,-2 8 0,-2 5 1,-4 7 0,-2 1 1,-3 1 1,-2 0-1,0-2 2,-3-2 0,1-8 1,0-5 0,1-5 1,1-7-2,2-6 1,2-6 2,0-7 0,-1-6 1,10-8-1,0-5 0,-1-10 0,6-5-1,2-9 0,4-5 0,3-5-3,2-3 0,2-1-1,2 2 1,1 1-2,0 3 1,-3 5-2,-1 6 0,0 7-2,-4 8-1,-2 10-2,-3 6-2,-2 11-1,-3 8-1,-4 9 0,-1 5 1,-5 8 2,1 1 3,-4 1 4,1-1 2,0-3 3,0-5 0,3-4 5,-1-7-2,4-4 2,-1-6-1,3-5 0,0-2-1,1-4 2,2-4 0,-2-6-2,5-2 0,1-8-3,1-3 0,1-5-1,2-2 0,0-2-3,1 1-1,-1 3 0,-2 3-3,-1 7 1,-3 4 0,1 5-1,-4 5-1,2 5 1,-3 2 1,3 3 0,-2 2 1,1 3 1,-2 3 1,1 3 2,0 4 0,-1 5 1,-1 7 0,-1 5 0,0 6-1,-3 4 0,2 6-1,-3 1 0,0 2-1,-2-3 0,0-2-1,-1-6 1,0-5-1,1-10 0,2-7 1,1-11-1,2-8 0,4-10-1,1-11 1,4-9 0,2-7-1,2-6 1,0-4-1,3-1 0,-2-1 0,0 2 0,-2 3 2,-1 8-1,-2 5-1,-2 7-4,0 7-6,-4 5-8,4 13 0,-7 3 0,4 8-1</inkml:trace>
        </inkml:traceGroup>
        <inkml:traceGroup>
          <inkml:annotationXML>
            <emma:emma xmlns:emma="http://www.w3.org/2003/04/emma" version="1.0">
              <emma:interpretation id="{9DCD3641-1261-4D27-85E7-6E27384DE514}" emma:medium="tactile" emma:mode="ink">
                <msink:context xmlns:msink="http://schemas.microsoft.com/ink/2010/main" type="inkWord" rotatedBoundingBox="18076,16609 18590,16476 18687,16852 18172,16985"/>
              </emma:interpretation>
              <emma:one-of disjunction-type="recognition" id="oneOf1">
                <emma:interpretation id="interp5" emma:lang="en-GB" emma:confidence="0">
                  <emma:literal>r</emma:literal>
                </emma:interpretation>
                <emma:interpretation id="interp6" emma:lang="en-GB" emma:confidence="0">
                  <emma:literal>N</emma:literal>
                </emma:interpretation>
                <emma:interpretation id="interp7" emma:lang="en-GB" emma:confidence="0">
                  <emma:literal>R</emma:literal>
                </emma:interpretation>
                <emma:interpretation id="interp8" emma:lang="en-GB" emma:confidence="0">
                  <emma:literal>m</emma:literal>
                </emma:interpretation>
                <emma:interpretation id="interp9" emma:lang="en-GB" emma:confidence="0">
                  <emma:literal>M</emma:literal>
                </emma:interpretation>
              </emma:one-of>
            </emma:emma>
          </inkml:annotationXML>
          <inkml:trace contextRef="#ctx0" brushRef="#br0" timeOffset="13899.795">2841-37 24,'0'0'12,"0"0"-1,0 0 0,1-9-3,-1 9-4,2-10-1,0 3-3,0-2 0,0 0 0,0 1-1,-1 1 1,1-2 0,0 3 1,-2-2 1,1 1 1,-2-1 1,0 2 1,-1-1-2,1-1 1,1 1 0,0-3-1,2 1-2,2-1 0,2-1-1,3-2 0,1-1 0,3-1 0,1-2 0,3-1 1,1-3 1,1 0 1,0-2-1,0 1 1,0 1 0,-2 1 0,-1 4-1,-2 1 0,-1 5-2,-2 2 1,-2 4-1,-2 2 0,-1 3 0,-6-1-1,8 6 1,-7 0 0,-1 2 1,-1 2-1,-2 4 0,-2 5 0,-1 4 0,-2 6 0,-1 5 0,0 4 0,-1 4 1,1-1-2,0-2 2,1-5-1,2-4 1,2-8 0,2-5 0,2-10 0,0-7 0,6-7 0,1-6-2,1-4 1,1-4 0,2-4 1,1-4-1,3-2 0,0-2-1,0 0 2,1 1 0,0 3-1,0 2 0,0 3 0,-2 5 0,0 2 0,-2 5 0,-1 4 0,-2 1 0,0 2 0,-3 1 0,1 3 0,-7 1 0,7 2-1,-7-2-1,4 11-2,-3 0-6,-2-4-8,6 6-1,-5-5 0,7 2-1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40.7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0 615 54,'0'0'22,"22"-9"1,-22 9 1,0 0-6,33-26-4,-33 26-2,41-24-1,-21 17-3,15-10-1,-2 10-1,15-6-1,-3 3-2,12-4 0,9 1-1,10-6 0,3-1-1,7-4 1,-2 0-1,1-4 1,1 3-1,0-1 0,-7 4 1,0 0-1,-3 3 0,1-3-1,0 5 1,4-3-1,-8 3 0,0-3-1,1 2 1,-4-3 0,-6 3 0,-3 3 0,-8-3-1,-6 5 0,-1-2-1,-5 8-1,3-4-5,-9 13-11,5-8-12,2 2 1,1 2 0,2-3-2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2-05T22:07:39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286 819 13,'-14'-15'7,"14"15"1,-16-7-1,16 7-3,-19 1 0,19-1 1,-19 9 0,19-9 2,-19 12 2,19-12 0,-16 12 1,16-12 0,0 0 1,-16 18 0,16-18-1,0 0-1,0 0-1,-19 15-1,19-15-1,0 0-2,0 0-1,-19 12 1,19-12-2,0 0 1,0 0-1,0 0 1,0 0 0,-7-19 0,7 19 0,-2-19-1,2 19 0,-3-28 0,3 13-1,0 15 0,0-26-1,0 26 0,2-24 1,-2 24-2,5-25 1,-2 8 0,-3 17 0,20-35 0,-6 18 1,1-4-2,4 4 2,-1 3-1,1 0 1,-2 2 0,1 2-1,-18 10 1,28-14 0,-28 14-1,27-16 1,-27 16 0,32-17-1,-17 7 1,3-3 0,-3 1-1,-15 12 0,30-22 0,-30 22 1,26-23-1,-26 23 0,23-19 0,-23 19 0,22-17 0,-22 17 0,28-14 0,-28 14 0,33-17-1,-15 8 1,1-1 0,3-2 0,1-2 0,0-2 0,1-1 0,0-1 0,-1 1 1,3 0-1,-1 1 0,-1 1 0,0 1 0,2 0 0,0 3 0,1 1 0,2 1 0,-1 3 0,2-5 0,1 4 0,0-3 0,-1 3 0,3-2 0,0 4 0,-2-2-1,2 4 1,0-1 0,-1 4 0,-1 0 0,0 2 0,-5 0 0,2-1 0,-3 5 1,-3-3-1,1 0 0,1 3 0,1-3 0,-1-1 0,0-2 0,3 0 0,-1-5 0,0 1 0,2-1 0,-1-4 0,0 2 0,-1-1 0,0 3 0,0-2 0,-2 3 0,2-3 0,-3 2 0,-2-2-1,1-2 2,1 1-1,-2 1 0,0 0 0,0-2 0,0 6 1,-1 1-1,0 2 0,2 4 0,-1 1-1,-2 3 1,0 1-1,1 3 1,-3-1-1,2-1 0,-3 0 1,3 1 0,0-1 0,5-1 0,1-2 0,4-2 0,-1 2 0,2-4 0,1 1 0,-3-2 0,0-2 0,-2 0 0,-2-2 0,-3-3 0,2-1 0,-4-1 0,-2-1 0,1 3-1,-1-4 1,-17 9 0,30-16 0,-30 16 0,26-12-1,-26 12 1,24-10 0,-24 10 0,25-11 0,-25 11 0,19-7 0,-19 7 0,19-1 0,-19 1 0,21 3 0,-21-3 0,22 7 0,-22-7-1,26 11 1,-26-11 0,28 15 0,-28-15 0,25 19-1,-25-19 1,28 19 0,-28-19 0,29 19 0,-13-12 0,1-2 0,2 1 0,0-3 0,2-3 0,-2 0 0,4-2 0,-2-1 0,2-1 0,-1-1 0,3 0 0,-3-2 0,-1 0 0,0 2 0,-5 0 0,-1 1 0,-15 4 0,30-3 0,-30 3 0,24-4 0,-6 4 0,-1-3 0,4 1 0,0-1 0,0 1 0,-2-1 0,0 1 0,-2 2 0,3-2 0,-20 2 0,27 5 0,-27-5 0,25 16 0,-25-16 0,21 17 0,-21-17 0,19 19 0,-19-19 0,24 18 0,-24-18 0,26 10 0,-8-7 0,-1 1 0,-1-1 0,1 1 0,1-1 0,-3-1 0,-15-2 0,26 5 0,-26-5 0,21 5 0,-21-5 0,16 6 0,-16-6 0,16 3 0,-16-3 0,0 0 0,17 2 0,-17-2 0,0 0 0,0 0 0,0 0 0,16 5 0,-16-5 0,0 0 0,7 17-1,-7-17 1,7 18 0,-7-18-1,10 27 1,-10-27 0,9 32 0,-6-13 0,1 3 0,3 1-1,-2 3 1,4 0-1,-4 1 1,3 3 0,-1-1-1,2-1 1,-2 0 0,0-2 0,3 0 0,-3 1 1,2-1-1,-2 2 1,2 0-1,-4 1 0,0 1 0,-3-3 0,-7 3 0,1-4-1,-4 0 1,1-4 0,-4-1-1,2-2 1,1 0 0,-3-1 0,3 1 0,-3-2 0,2-1-1,-3 1 1,0-2-1,-2 5 0,-1-3 1,-3 4-1,1-1 0,-4 1 1,-2 2-1,1 3 0,-3-2 1,1 2 0,-2 0 0,0 0 0,-2 0-1,0 0 1,-3 0 1,1-2-2,-5 0 1,2-1 0,0 1 0,-3-3 0,2 2 0,0-4 0,-1 0 0,0-4 1,4 1-1,-1-2 1,1-2-1,2-2 1,-1-1-1,0 0 1,2-3-1,2 0 0,0 1 0,2-2 0,1-2 0,2-1 0,-1 1 0,4-3 0,-1-1 1,19 1-1,-29-5 0,29 5 0,-28-7 0,28 7 0,-26-11 0,10 8 0,16 3 0,-33-5 0,17 3 0,-5 2 0,1-2 0,0 4-1,-2 0 1,1-1 0,-3-1 0,-1 2 1,-1 0-1,0-2 0,-4 0 0,1 1 0,-4 1 0,-2 2 0,0 1 0,-5-2 0,0 4 0,-3 0 0,-1 0 0,1 0 0,-3 2 0,-1-2 0,-1 1 0,2 1 1,-4 1-1,1 1 0,0-1 1,1 4-1,-1-2 1,2 0-1,0-3 1,2 1-1,3-6 1,0-1-1,-1-1 0,1-7 0,-3 0 0,-1-2 0,3 3 0,-4-4 0,0 4-1,3-5 2,1 4-1,-1 0 0,6-2 0,2 0 0,1-3 0,2-1 0,3-1 0,-1 2-1,3-1 1,-2 3 0,-1-1 1,5 2-1,-2 2 0,4-2 1,-1 4 0,1-3-1,1 3 1,2-2-1,4 3 0,-4-1 0,2 1 1,-2 0-1,2 0 0,-2 2 0,2 0 0,-2 0 0,-2 2 0,3-2 1,-5 0-1,4-3 1,-1-1-1,1-1 1,0-2-1,2-3 1,0-1-1,0-1 1,-1 0 0,-2-2 0,-1 2 0,-1 0 0,-1 3 0,3-3 1,1 2-1,2-2 0,19 12 0,-26-28-1,19 10 1,-2-2-1,5-1 1,-2-5 0,2 2 0,-1-4 0,0 5-1,-2-3 2,3 0-2,2-1 1,2-1-1,4-3 1,-1 0-1,4-4 1,4-3-1,-1-2 0,1 2 0,-1 2 0,-1 3 0,-2 5 0,0 5-2,0 8 0,-2-1-2,-5 16-2,19-10-4,2 10-16,0 2-5,-2-4 1,7 5 0,-9-10-1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2-05T22:07:39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286 819 13,'-14'-15'7,"14"15"1,-16-7-1,16 7-3,-19 1 0,19-1 1,-19 9 0,19-9 2,-19 12 2,19-12 0,-16 12 1,16-12 0,0 0 1,-16 18 0,16-18-1,0 0-1,0 0-1,-19 15-1,19-15-1,0 0-2,0 0-1,-19 12 1,19-12-2,0 0 1,0 0-1,0 0 1,0 0 0,-7-19 0,7 19 0,-2-19-1,2 19 0,-3-28 0,3 13-1,0 15 0,0-26-1,0 26 0,2-24 1,-2 24-2,5-25 1,-2 8 0,-3 17 0,20-35 0,-6 18 1,1-4-2,4 4 2,-1 3-1,1 0 1,-2 2 0,1 2-1,-18 10 1,28-14 0,-28 14-1,27-16 1,-27 16 0,32-17-1,-17 7 1,3-3 0,-3 1-1,-15 12 0,30-22 0,-30 22 1,26-23-1,-26 23 0,23-19 0,-23 19 0,22-17 0,-22 17 0,28-14 0,-28 14 0,33-17-1,-15 8 1,1-1 0,3-2 0,1-2 0,0-2 0,1-1 0,0-1 0,-1 1 1,3 0-1,-1 1 0,-1 1 0,0 1 0,2 0 0,0 3 0,1 1 0,2 1 0,-1 3 0,2-5 0,1 4 0,0-3 0,-1 3 0,3-2 0,0 4 0,-2-2-1,2 4 1,0-1 0,-1 4 0,-1 0 0,0 2 0,-5 0 0,2-1 0,-3 5 1,-3-3-1,1 0 0,1 3 0,1-3 0,-1-1 0,0-2 0,3 0 0,-1-5 0,0 1 0,2-1 0,-1-4 0,0 2 0,-1-1 0,0 3 0,0-2 0,-2 3 0,2-3 0,-3 2 0,-2-2-1,1-2 2,1 1-1,-2 1 0,0 0 0,0-2 0,0 6 1,-1 1-1,0 2 0,2 4 0,-1 1-1,-2 3 1,0 1-1,1 3 1,-3-1-1,2-1 0,-3 0 1,3 1 0,0-1 0,5-1 0,1-2 0,4-2 0,-1 2 0,2-4 0,1 1 0,-3-2 0,0-2 0,-2 0 0,-2-2 0,-3-3 0,2-1 0,-4-1 0,-2-1 0,1 3-1,-1-4 1,-17 9 0,30-16 0,-30 16 0,26-12-1,-26 12 1,24-10 0,-24 10 0,25-11 0,-25 11 0,19-7 0,-19 7 0,19-1 0,-19 1 0,21 3 0,-21-3 0,22 7 0,-22-7-1,26 11 1,-26-11 0,28 15 0,-28-15 0,25 19-1,-25-19 1,28 19 0,-28-19 0,29 19 0,-13-12 0,1-2 0,2 1 0,0-3 0,2-3 0,-2 0 0,4-2 0,-2-1 0,2-1 0,-1-1 0,3 0 0,-3-2 0,-1 0 0,0 2 0,-5 0 0,-1 1 0,-15 4 0,30-3 0,-30 3 0,24-4 0,-6 4 0,-1-3 0,4 1 0,0-1 0,0 1 0,-2-1 0,0 1 0,-2 2 0,3-2 0,-20 2 0,27 5 0,-27-5 0,25 16 0,-25-16 0,21 17 0,-21-17 0,19 19 0,-19-19 0,24 18 0,-24-18 0,26 10 0,-8-7 0,-1 1 0,-1-1 0,1 1 0,1-1 0,-3-1 0,-15-2 0,26 5 0,-26-5 0,21 5 0,-21-5 0,16 6 0,-16-6 0,16 3 0,-16-3 0,0 0 0,17 2 0,-17-2 0,0 0 0,0 0 0,0 0 0,16 5 0,-16-5 0,0 0 0,7 17-1,-7-17 1,7 18 0,-7-18-1,10 27 1,-10-27 0,9 32 0,-6-13 0,1 3 0,3 1-1,-2 3 1,4 0-1,-4 1 1,3 3 0,-1-1-1,2-1 1,-2 0 0,0-2 0,3 0 0,-3 1 1,2-1-1,-2 2 1,2 0-1,-4 1 0,0 1 0,-3-3 0,-7 3 0,1-4-1,-4 0 1,1-4 0,-4-1-1,2-2 1,1 0 0,-3-1 0,3 1 0,-3-2 0,2-1-1,-3 1 1,0-2-1,-2 5 0,-1-3 1,-3 4-1,1-1 0,-4 1 1,-2 2-1,1 3 0,-3-2 1,1 2 0,-2 0 0,0 0 0,-2 0-1,0 0 1,-3 0 1,1-2-2,-5 0 1,2-1 0,0 1 0,-3-3 0,2 2 0,0-4 0,-1 0 0,0-4 1,4 1-1,-1-2 1,1-2-1,2-2 1,-1-1-1,0 0 1,2-3-1,2 0 0,0 1 0,2-2 0,1-2 0,2-1 0,-1 1 0,4-3 0,-1-1 1,19 1-1,-29-5 0,29 5 0,-28-7 0,28 7 0,-26-11 0,10 8 0,16 3 0,-33-5 0,17 3 0,-5 2 0,1-2 0,0 4-1,-2 0 1,1-1 0,-3-1 0,-1 2 1,-1 0-1,0-2 0,-4 0 0,1 1 0,-4 1 0,-2 2 0,0 1 0,-5-2 0,0 4 0,-3 0 0,-1 0 0,1 0 0,-3 2 0,-1-2 0,-1 1 0,2 1 1,-4 1-1,1 1 0,0-1 1,1 4-1,-1-2 1,2 0-1,0-3 1,2 1-1,3-6 1,0-1-1,-1-1 0,1-7 0,-3 0 0,-1-2 0,3 3 0,-4-4 0,0 4-1,3-5 2,1 4-1,-1 0 0,6-2 0,2 0 0,1-3 0,2-1 0,3-1 0,-1 2-1,3-1 1,-2 3 0,-1-1 1,5 2-1,-2 2 0,4-2 1,-1 4 0,1-3-1,1 3 1,2-2-1,4 3 0,-4-1 0,2 1 1,-2 0-1,2 0 0,-2 2 0,2 0 0,-2 0 0,-2 2 0,3-2 1,-5 0-1,4-3 1,-1-1-1,1-1 1,0-2-1,2-3 1,0-1-1,0-1 1,-1 0 0,-2-2 0,-1 2 0,-1 0 0,-1 3 0,3-3 1,1 2-1,2-2 0,19 12 0,-26-28-1,19 10 1,-2-2-1,5-1 1,-2-5 0,2 2 0,-1-4 0,0 5-1,-2-3 2,3 0-2,2-1 1,2-1-1,4-3 1,-1 0-1,4-4 1,4-3-1,-1-2 0,1 2 0,-1 2 0,-1 3 0,-2 5 0,0 5-2,0 8 0,-2-1-2,-5 16-2,19-10-4,2 10-16,0 2-5,-2-4 1,7 5 0,-9-10-1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2-05T22:07:39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286 819 13,'-14'-15'7,"14"15"1,-16-7-1,16 7-3,-19 1 0,19-1 1,-19 9 0,19-9 2,-19 12 2,19-12 0,-16 12 1,16-12 0,0 0 1,-16 18 0,16-18-1,0 0-1,0 0-1,-19 15-1,19-15-1,0 0-2,0 0-1,-19 12 1,19-12-2,0 0 1,0 0-1,0 0 1,0 0 0,-7-19 0,7 19 0,-2-19-1,2 19 0,-3-28 0,3 13-1,0 15 0,0-26-1,0 26 0,2-24 1,-2 24-2,5-25 1,-2 8 0,-3 17 0,20-35 0,-6 18 1,1-4-2,4 4 2,-1 3-1,1 0 1,-2 2 0,1 2-1,-18 10 1,28-14 0,-28 14-1,27-16 1,-27 16 0,32-17-1,-17 7 1,3-3 0,-3 1-1,-15 12 0,30-22 0,-30 22 1,26-23-1,-26 23 0,23-19 0,-23 19 0,22-17 0,-22 17 0,28-14 0,-28 14 0,33-17-1,-15 8 1,1-1 0,3-2 0,1-2 0,0-2 0,1-1 0,0-1 0,-1 1 1,3 0-1,-1 1 0,-1 1 0,0 1 0,2 0 0,0 3 0,1 1 0,2 1 0,-1 3 0,2-5 0,1 4 0,0-3 0,-1 3 0,3-2 0,0 4 0,-2-2-1,2 4 1,0-1 0,-1 4 0,-1 0 0,0 2 0,-5 0 0,2-1 0,-3 5 1,-3-3-1,1 0 0,1 3 0,1-3 0,-1-1 0,0-2 0,3 0 0,-1-5 0,0 1 0,2-1 0,-1-4 0,0 2 0,-1-1 0,0 3 0,0-2 0,-2 3 0,2-3 0,-3 2 0,-2-2-1,1-2 2,1 1-1,-2 1 0,0 0 0,0-2 0,0 6 1,-1 1-1,0 2 0,2 4 0,-1 1-1,-2 3 1,0 1-1,1 3 1,-3-1-1,2-1 0,-3 0 1,3 1 0,0-1 0,5-1 0,1-2 0,4-2 0,-1 2 0,2-4 0,1 1 0,-3-2 0,0-2 0,-2 0 0,-2-2 0,-3-3 0,2-1 0,-4-1 0,-2-1 0,1 3-1,-1-4 1,-17 9 0,30-16 0,-30 16 0,26-12-1,-26 12 1,24-10 0,-24 10 0,25-11 0,-25 11 0,19-7 0,-19 7 0,19-1 0,-19 1 0,21 3 0,-21-3 0,22 7 0,-22-7-1,26 11 1,-26-11 0,28 15 0,-28-15 0,25 19-1,-25-19 1,28 19 0,-28-19 0,29 19 0,-13-12 0,1-2 0,2 1 0,0-3 0,2-3 0,-2 0 0,4-2 0,-2-1 0,2-1 0,-1-1 0,3 0 0,-3-2 0,-1 0 0,0 2 0,-5 0 0,-1 1 0,-15 4 0,30-3 0,-30 3 0,24-4 0,-6 4 0,-1-3 0,4 1 0,0-1 0,0 1 0,-2-1 0,0 1 0,-2 2 0,3-2 0,-20 2 0,27 5 0,-27-5 0,25 16 0,-25-16 0,21 17 0,-21-17 0,19 19 0,-19-19 0,24 18 0,-24-18 0,26 10 0,-8-7 0,-1 1 0,-1-1 0,1 1 0,1-1 0,-3-1 0,-15-2 0,26 5 0,-26-5 0,21 5 0,-21-5 0,16 6 0,-16-6 0,16 3 0,-16-3 0,0 0 0,17 2 0,-17-2 0,0 0 0,0 0 0,0 0 0,16 5 0,-16-5 0,0 0 0,7 17-1,-7-17 1,7 18 0,-7-18-1,10 27 1,-10-27 0,9 32 0,-6-13 0,1 3 0,3 1-1,-2 3 1,4 0-1,-4 1 1,3 3 0,-1-1-1,2-1 1,-2 0 0,0-2 0,3 0 0,-3 1 1,2-1-1,-2 2 1,2 0-1,-4 1 0,0 1 0,-3-3 0,-7 3 0,1-4-1,-4 0 1,1-4 0,-4-1-1,2-2 1,1 0 0,-3-1 0,3 1 0,-3-2 0,2-1-1,-3 1 1,0-2-1,-2 5 0,-1-3 1,-3 4-1,1-1 0,-4 1 1,-2 2-1,1 3 0,-3-2 1,1 2 0,-2 0 0,0 0 0,-2 0-1,0 0 1,-3 0 1,1-2-2,-5 0 1,2-1 0,0 1 0,-3-3 0,2 2 0,0-4 0,-1 0 0,0-4 1,4 1-1,-1-2 1,1-2-1,2-2 1,-1-1-1,0 0 1,2-3-1,2 0 0,0 1 0,2-2 0,1-2 0,2-1 0,-1 1 0,4-3 0,-1-1 1,19 1-1,-29-5 0,29 5 0,-28-7 0,28 7 0,-26-11 0,10 8 0,16 3 0,-33-5 0,17 3 0,-5 2 0,1-2 0,0 4-1,-2 0 1,1-1 0,-3-1 0,-1 2 1,-1 0-1,0-2 0,-4 0 0,1 1 0,-4 1 0,-2 2 0,0 1 0,-5-2 0,0 4 0,-3 0 0,-1 0 0,1 0 0,-3 2 0,-1-2 0,-1 1 0,2 1 1,-4 1-1,1 1 0,0-1 1,1 4-1,-1-2 1,2 0-1,0-3 1,2 1-1,3-6 1,0-1-1,-1-1 0,1-7 0,-3 0 0,-1-2 0,3 3 0,-4-4 0,0 4-1,3-5 2,1 4-1,-1 0 0,6-2 0,2 0 0,1-3 0,2-1 0,3-1 0,-1 2-1,3-1 1,-2 3 0,-1-1 1,5 2-1,-2 2 0,4-2 1,-1 4 0,1-3-1,1 3 1,2-2-1,4 3 0,-4-1 0,2 1 1,-2 0-1,2 0 0,-2 2 0,2 0 0,-2 0 0,-2 2 0,3-2 1,-5 0-1,4-3 1,-1-1-1,1-1 1,0-2-1,2-3 1,0-1-1,0-1 1,-1 0 0,-2-2 0,-1 2 0,-1 0 0,-1 3 0,3-3 1,1 2-1,2-2 0,19 12 0,-26-28-1,19 10 1,-2-2-1,5-1 1,-2-5 0,2 2 0,-1-4 0,0 5-1,-2-3 2,3 0-2,2-1 1,2-1-1,4-3 1,-1 0-1,4-4 1,4-3-1,-1-2 0,1 2 0,-1 2 0,-1 3 0,-2 5 0,0 5-2,0 8 0,-2-1-2,-5 16-2,19-10-4,2 10-16,0 2-5,-2-4 1,7 5 0,-9-10-1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41.8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2176 51,'27'-46'22,"-14"22"3,16-11-1,5-2-4,2 0-4,12-14-3,3 8-4,14-12-1,-1 3-2,9-7-2,-1 6-1,5-8 1,-2 6-2,6-6 2,-9 4-1,3-3-2,-7 5 2,2 0-2,-2 1 1,1-1-2,-3 3 1,1-1-1,0-1 0,1 1 1,-2-1-2,1 1 2,-7 3-1,-1 2 0,-8 0 0,-1 0 0,-10 4 0,-1 0 0,-6 0 0,-4-1 0,1 3 0,-3-2 0,8-3-2,-4 3 0,11-7-4,-7 6-8,6-6-17,3-1 0,-6 0 1,5-1-2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1:07.0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10720 605 26,'0'0'12,"0"0"1,0 0 1,0 0 0,-16 2-2,16-2-2,0 0 0,-17-9-1,17 9-1,0 0-1,-20-8 0,20 8-1,0 0-2,-17 0 0,17 0-1,0 0-1,-16-7 0,16 7 0,0 0 0,-22-16 1,22 16-2,-11-19 0,11 19-1,-13-24 1,13 24 0,-11-29-1,11 29 1,-9-26 0,9 26 0,-9-21-1,9 21 0,0 0 1,0 0-1,3-16 0,-3 16 0,0 0-1,20-19 1,-20 19 0,21-22 0,-21 22 0,20-24 0,-20 24 0,16-20 0,-16 20 0,17-13 0,-17 13 1,22-4-1,-22 4 1,26 2 0,-26-2 0,31 6 1,-15-2 0,3-3 0,-1 3 0,0 0 0,1 1 0,-19-5-1,27 8 0,-27-8 0,19 11 1,-19-11-1,7 16 0,-7-16 0,-9 22 0,9-22 0,-19 32 0,8-16 0,0 1-1,0 0 1,11-17 0,-22 25-1,22-25 1,-20 11-1,20-11 1,-20 4-1,20-4 0,-20-5 0,20 5 0,-20-2-2,20 2-2,-17 2-5,17-2-14,0 0-4,0 0-1,0 0 1,0 0-1,0 0 2</inkml:trace>
  <inkml:trace contextRef="#ctx0" brushRef="#br0" timeOffset="949.0543">10821 308 24,'0'0'12,"0"0"1,0 0 0,-20-3 1,20 3 0,0 0-4,0 0 0,-17-8-1,17 8 0,0 0-1,0 0-1,0 0 0,0 0-3,-11-16 0,11 16-2,0 0 0,0 0 1,0 0-1,17-2 1,-17 2-1,16-9 1,-16 9 0,21-19-1,-9 3 1,-12 16-2,26-32 1,-13 14-1,2-3 0,-2 5-1,1-3 0,-14 19 1,30-29-1,-14 16 0,-16 13 0,31-20 0,-14 10 0,3 1 0,-3 0 0,5-2-2,-6 0-2,8-6-5,-6 6-11,-18 11-3,35-27-2,-35 27 0,31-34 0</inkml:trace>
  <inkml:trace contextRef="#ctx0" brushRef="#br0" timeOffset="1889.1078">11317-22 14,'0'0'10,"-28"19"2,28-19 1,-25 18 1,25-18-1,-28 13 0,28-13-4,-29 9-2,29-9-1,-26 11-2,26-11-2,-28 11-1,28-11 0,-20 8-1,20-8 0,-16-2 0,16 2 0,0 0 1,-19-19-1,19 19 0,-13-20 0,13 20 0,-14-26 1,14 26-1,-11-24 1,11 24-1,-6-22 1,6 22 1,-2-22 0,2 22 0,6-20 2,-6 20-1,13-26 2,-4 9 0,-9 17 0,28-35 0,-14 19-1,3-5 1,-17 21-2,29-29 2,-29 29-2,26-15 0,-26 15-1,27 8 1,-27-8-1,33 24 1,-14-8 0,3-1 0,-2 0-1,2-1 0,-22-14 0,29 24 0,-29-24-1,11 21 1,-11-21-1,-12 22-1,12-22 1,-28 26-1,10-12 1,-1-3-1,1 2 0,0-5 0,1-5-1,1-1 0,16-2-1,-30-9-2,30 9-1,-26-18-5,26 18-5,-7-26-13,7 26 2,0-21 0,0 21 0,20-20 2</inkml:trace>
  <inkml:trace contextRef="#ctx0" brushRef="#br0" timeOffset="2948.1684">11563-127 25,'0'0'12,"0"0"2,-22 13 2,22-13 2,0 0-2,0 0-3,-19-13 1,19 13-2,-7-20 0,7 20-2,-9-20 1,9 20-3,-6-17-1,6 17-3,0 0 0,0 0-1,0 0-2,0 0 1,-7-17-1,7 17 0,0 0 1,0 0-1,0 0 1,22-16 0,-22 16 0,22-8 0,-22 8 0,26-5-1,-10 3 1,3 2-1,-1 0 0,0 0 1,3-2 0,2 2-1,5-4-1,0-1 2,3-1-2,-2 1 1,2-4-1,-1 1 0,-1 1-1,-1-2 1,-3-1 0,1 1 0,0 0 1,-2-2-1,-2 0 0,0 2 0,-2-2 0,-4 1 0,-16 10 0,30-11-1,-30 11 0,31-2-1,-31 2-1,35 2-3,-35-2-9,31 8-14,-14-7-1,-17-1 0,29 4-1</inkml:trace>
  <inkml:trace contextRef="#ctx0" brushRef="#br0" timeOffset="3832.2192">12244-88 6,'0'0'6,"-37"3"2,37-3 1,-38 8 1,21-10 1,-5 9 0,22-7 0,-29 4 2,29-4-3,-20-4 0,20 4 0,0 0-1,-19-25-2,15 4 0,-3 5 0,3-10-2,-3 4 1,2-10-1,-6 8-1,3-5-1,-1 5 1,4 0-1,-1 4 0,4 1-1,2 19 1,8-31 0,-8 31 0,22-26 0,-22 26 0,36-22 1,-14 11-1,2-2 0,0 6 0,2-1-1,-6 5 0,4 1-1,-2 5 0,0 5 0,0 3 0,-2 2 0,-2 3-1,-3 1 1,-15-17-1,22 29 1,-22-29-1,6 26 1,-6-26-1,-19 26 0,3-13 1,-4 2-1,-2-1 0,0 1 0,0 0-1,0-4 1,3-2-1,3-5-1,16-4 0,-24-2-3,24 2-3,0 0-8,-19-22-13,19 22 1,0 0 0,-3-24-1</inkml:trace>
  <inkml:trace contextRef="#ctx0" brushRef="#br0" timeOffset="5764.3297">12648 395 25,'-26'-13'11,"26"13"1,-24-15 0,19-1-2,5 16-1,-15-28 0,15 28-1,-11-31-1,9 14 0,2-1 0,0-3 1,2 5 0,2-4 0,-4 20-1,11-34 1,-11 34-2,14-26 0,-14 26-1,17-20-1,-17 20-1,22-15-1,-22 15 1,27-7-1,-27 7 1,35-2 0,-18 4-1,3 2 0,-2 1 0,1 1 0,-19-6 0,24 16-1,-24-16 0,9 23 1,-9-23-1,-4 27 0,4-27 0,-15 30-1,6-14 1,9-16-1,-24 24 1,24-24-1,-29 21 0,13-16-1,-1-1 1,0-2-1,17-2-1,-27 1-2,27-1-2,0 0-5,0 0-6,-9-16-11,9 16 1,0 0 0,18-17 0</inkml:trace>
  <inkml:trace contextRef="#ctx0" brushRef="#br0" timeOffset="6403.3662">12679 336 47,'0'0'17,"13"-26"0,-13 26 1,0 0-6,0 0-4,0 0-2,0 0 0,0 0-1,0 0 1,0 0-1,9 26 1,-7-2-1,3 4 0,-5 7-1,4 0 0,-2 5-2,0 3-1,-2-5-1,0-1 0,0-2 1,-2-7-1,0 0 0,0-6 0,-1 2 0,-1-4-1,0-1 0,1-1-4,3-18-4,-2 26-9,2-26-5,0 0-1,-8 18 0,8-18 1</inkml:trace>
  <inkml:trace contextRef="#ctx0" brushRef="#br0" timeOffset="7049.403">12589 983 24,'-16'2'13,"16"-2"1,-19-15 0,19 15 0,-18-22-2,18 22-3,-17-24-1,17 24-1,-11-24-2,11 24 0,-5-24 0,5 24-1,2-29 0,-1 12 1,5-1-1,-4-1 2,5-3 0,-3 6 0,5-5 1,-9 21-1,22-27-1,-22 27 0,28-8-1,-10 14-1,4-1-1,0 5 0,2 1-1,-4 2 0,0-1-1,-3 1 1,-17-13 0,20 28-1,-18-11 0,-4-1 1,-4 1-1,-1 1 0,0-1 0,7-17 0,-17 29 0,17-29 0,-18 24-1,18-24-1,-22 19-1,22-19-3,-26 13-2,26-13-5,-20 7-11,20-7-2,-20 4 0,20-4 0,0 0 2</inkml:trace>
  <inkml:trace contextRef="#ctx0" brushRef="#br0" timeOffset="4940.2825">12448-232 35,'-21'-11'15,"21"11"1,-20-2 0,20 2 0,0 0-3,-22 9-2,22-9-1,0 0 0,-16 8 0,16-8-2,0 0 2,0 0-3,0 0 0,0 0-2,0 0-1,0 0-1,0 0 0,0 0 0,24-6-1,-24 6-1,18 17 1,-18-17-1,22 29 1,-9-10-1,7 3 1,-3 2-1,6 0 1,-1 0-1,2-2 1,-2 2-1,2-6 0,-2 3-1,-3-9 1,-3 1-1,-16-13 1,24 21-1,-24-21 0,17 13 0,-17-13 0,0 0 0,16 3-2,-16-3-1,0 0-4,18-13-8,-18 13-15,0 0 2,19-9-2,-19 9 0</inkml:trace>
  <inkml:trace contextRef="#ctx0" brushRef="#br0" timeOffset="7549.4316">12589 950 53,'-7'-16'17,"7"16"1,0 0 0,0 0-7,0 0-4,0 0 0,-6 18-2,3 0 1,1 6-2,0 6 0,-2 1-1,-1 6-1,1 2-1,-3 1 0,1-1-1,1-2 1,-3-4-1,3-5 0,-3 0-1,3-6 0,-2 0 0,-1-6-2,1 3-1,7-19-3,-13 29-4,13-29-9,-9 17-1,9-17 0,0 0 1</inkml:trace>
  <inkml:trace contextRef="#ctx0" brushRef="#br0" timeOffset="8249.4717">12332 1710 18,'-18'-17'12,"14"1"1,4 16 2,-20-30-2,7 14 1,6-8-3,-3 0 0,3 2-2,3-6 0,3 4-2,2 0-1,-1 2 0,8 0 0,-1 3-1,2-1-1,0 3 0,6-1-1,-15 18 1,35-30 0,-17 23-1,6-2 1,-2 11-1,9-1 0,-3 9 0,3 3-1,-3 3-1,-1 1 1,-5 3-1,-3 0-1,-8-1 1,-6 1-1,-5-1 1,0-19-1,-22 33 0,2-20 0,-2 1 0,-4 1 0,2-4-1,-3 0-1,7-5-2,-6 7-7,6-11-14,20-2-2,-22-6 1,22 6-2,-8-20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37.7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83 375 50,'0'0'23,"0"0"1,0 0 0,0 0-6,0 0-2,-18 2-4,18-2-2,0 0-2,0 0-2,0 0 0,0 0-1,-20-10 0,20 10-1,0 0-1,0 0 0,0 0-1,0 0-1,-17-14 0,17 14 0,0 0-2,-9-17 2,9 17-2,-6-20 1,6 20-1,-5-26 1,5 26-1,-6-26 1,6 26 0,-3-26 0,3 26 0,0-22 0,0 22 0,2-20 0,-2 20 1,7-24-1,-7 24 1,9-26-1,-9 26 1,11-24-1,-11 24 1,11-24-2,-11 24 1,13-18-1,-13 18 0,15-19 0,-15 19 1,16-18-1,-16 18 1,20-15 0,-20 15-1,22-13 1,-22 13 0,26-9 0,-26 9 0,31-6 0,-14 6 0,-1 0 0,3 4 1,1 0-1,-4 5 0,3 0 0,-1 6 1,-1 1-1,-3 5 0,1 1 0,-2 0 0,-4 2 1,0-2-1,-5 2 0,-2 0 0,-2 0 0,-4 0 1,-1 0-1,-3 2 0,1-4 1,0-2-1,-1-1 0,8-19 0,-20 24 1,20-24-1,-28 7 0,10-9 0,-2-1 1,-2-1-1,0-2 0,2 3 0,-1-3-1,21 6 0,-31-13-2,26-3-5,5 16-11,-17-19-12,14 3 1,3 16-1,-10-30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42.8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551 2 23,'-27'13'16,"27"-13"2,-41 20 2,25-12-1,-2 5-2,1-2-1,17-11-1,-24 13-3,24-13-1,0 0-1,4-17-3,-4 17-2,20-28 0,-5 12-2,9-10 0,1-2 0,17-10 1,-1 1 0,14-15-1,6 0 1,5-12-1,2-6 0,7-11-1,0-1 1,4-4-1,-2-3 0,0 3-1,2-1 0,2 6-1,0 3 1,3 6 0,2 2-2,1 4 0,1 3-1,-4 4 1,-1-2-3,-10 10 1,-3-1-3,-17 17-3,1-6-5,-20 23-16,-13 3 0,-21 15 0,0 0 0,0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43.5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722 150 70,'0'0'27,"-13"-21"-1,13 21 0,-25 4-10,25-4-2,-24 6-4,24-6-4,-24 11 0,24-11-2,-19 11 1,19-11-1,0 0-1,0 0 0,0 18 0,0-18-1,32 8 1,-7-7-1,3 5 0,10-6 1,5 2-1,12-8 1,5 3-1,12-7 1,5-1-1,9-2 0,8-1-1,5-1 1,4 2-2,2 0 1,-8 2-2,-4 4 1,-8 3 0,-12 4 0,-10 2-2,-14 3 1,-8 1-2,-19 7-2,3-8-6,-21 16-14,-4-21-8,0 0-2,9 16 1,-9-16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44.7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516 417 54,'15'-20'24,"-15"20"2,22-2 0,-22 2-6,22 30-5,-2-16-2,-9 18-4,17-3-1,-12 17-1,14-3 0,-6 17-1,9-4-1,-2 16-1,8 0-1,-1 13-2,6 3 1,0 12-2,8 1 1,-1 13 0,0 6-1,3 6 1,-5-3 0,1 3-1,-1-1 0,3-5 0,-5-6 0,1-10 0,0-14 0,-2-7-1,-2-7 1,2-16-1,-6-6 1,-3-12 0,-4-3 0,-7-6 0,-4-1 0,-4-3 0,-5-1 0,-6-2-1,-5-1 0,2-3-2,-12 4-3,8-26-10,2 24-16,-2-24-2,0 0 2,-20 10-1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0-12-05T18:00:44.0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715 561 50,'0'0'25,"0"0"2,0 0 1,0 0-4,20 2-6,-20-2-4,27 4-2,-10 5-3,14-15-1,-1 12-2,10-10-1,-2 8-1,8-4-1,6 9 0,3 0 0,0 6-2,6 3 1,-1 6-1,8 0 0,2 4 0,3-4-1,1 0-1,-1 0 1,-1-2-2,-4 0 1,-2-3-2,-13 5 0,-2-6-1,-10 8-1,-5-11-5,-17 14-7,-3-18-16,-16-11 1,17 19 1,-17-19-1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6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130C9A0-4482-4ED7-B6D4-87D4972694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7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F4B5C-5D35-4CEB-9785-B632395F129D}" type="slidenum">
              <a:rPr lang="en-GB"/>
              <a:pPr/>
              <a:t>1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9" y="4860926"/>
            <a:ext cx="5203825" cy="4605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F0E59-53DA-497B-88A7-A03E53958C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E9BDD-4772-48E2-B67B-01B786DA68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CD751-1E7C-4D7A-A0A2-E06A31C5F4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mbria" pitchFamily="18" charset="0"/>
                <a:cs typeface="Arial" pitchFamily="34" charset="0"/>
              </a:defRPr>
            </a:lvl1pPr>
            <a:lvl2pPr>
              <a:defRPr baseline="0">
                <a:latin typeface="Cambria" pitchFamily="18" charset="0"/>
                <a:cs typeface="Arial" pitchFamily="34" charset="0"/>
              </a:defRPr>
            </a:lvl2pPr>
            <a:lvl3pPr>
              <a:defRPr baseline="0">
                <a:latin typeface="Cambria" pitchFamily="18" charset="0"/>
                <a:cs typeface="Arial" pitchFamily="34" charset="0"/>
              </a:defRPr>
            </a:lvl3pPr>
            <a:lvl4pPr>
              <a:defRPr baseline="0">
                <a:latin typeface="Cambria" pitchFamily="18" charset="0"/>
                <a:cs typeface="Arial" pitchFamily="34" charset="0"/>
              </a:defRPr>
            </a:lvl4pPr>
            <a:lvl5pPr>
              <a:defRPr baseline="0">
                <a:latin typeface="Cambria" pitchFamily="18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33010-B1D6-41AC-BEBA-9D80B034DA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8E2C8-BE99-46DF-B535-A7A6169F29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23282-21C9-41F8-B8FD-B0A7DFBBE1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1A9B-3162-42C7-A228-CAEC491B31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42441-62BD-4A56-B4D3-F605D72ED1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2AD38-59E8-45BE-ADCC-D8C1A9A40C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8F365-8BCE-40DF-8878-7F21A40353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8A329-ABE9-4B41-9250-18582F8005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FBD5D2FB-EE0F-4FCA-AF2A-5087D3ECFF2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1" name="Picture 7" descr="BoxLogo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698500" cy="762000"/>
          </a:xfrm>
          <a:prstGeom prst="rect">
            <a:avLst/>
          </a:prstGeom>
          <a:noFill/>
        </p:spPr>
      </p:pic>
      <p:pic>
        <p:nvPicPr>
          <p:cNvPr id="1032" name="Picture 8" descr="the_warwick_uni_bl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52400"/>
            <a:ext cx="1557338" cy="604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41.emf"/><Relationship Id="rId21" Type="http://schemas.openxmlformats.org/officeDocument/2006/relationships/image" Target="../media/image50.emf"/><Relationship Id="rId34" Type="http://schemas.openxmlformats.org/officeDocument/2006/relationships/customXml" Target="../ink/ink17.xml"/><Relationship Id="rId7" Type="http://schemas.openxmlformats.org/officeDocument/2006/relationships/image" Target="../media/image43.emf"/><Relationship Id="rId12" Type="http://schemas.openxmlformats.org/officeDocument/2006/relationships/customXml" Target="../ink/ink6.xml"/><Relationship Id="rId17" Type="http://schemas.openxmlformats.org/officeDocument/2006/relationships/image" Target="../media/image48.emf"/><Relationship Id="rId25" Type="http://schemas.openxmlformats.org/officeDocument/2006/relationships/image" Target="../media/image52.emf"/><Relationship Id="rId33" Type="http://schemas.openxmlformats.org/officeDocument/2006/relationships/image" Target="../media/image5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4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58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23" Type="http://schemas.openxmlformats.org/officeDocument/2006/relationships/image" Target="../media/image5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49.emf"/><Relationship Id="rId31" Type="http://schemas.openxmlformats.org/officeDocument/2006/relationships/image" Target="../media/image55.emf"/><Relationship Id="rId4" Type="http://schemas.openxmlformats.org/officeDocument/2006/relationships/customXml" Target="../ink/ink2.xml"/><Relationship Id="rId9" Type="http://schemas.openxmlformats.org/officeDocument/2006/relationships/image" Target="../media/image4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53.emf"/><Relationship Id="rId30" Type="http://schemas.openxmlformats.org/officeDocument/2006/relationships/customXml" Target="../ink/ink15.xml"/><Relationship Id="rId35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7467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latin typeface="Arial Black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2800">
              <a:latin typeface="Arial Black" pitchFamily="34" charset="0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505200"/>
            <a:ext cx="8839200" cy="2133600"/>
          </a:xfrm>
        </p:spPr>
        <p:txBody>
          <a:bodyPr/>
          <a:lstStyle/>
          <a:p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Artur Czumaj</a:t>
            </a:r>
          </a:p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DIMAP</a:t>
            </a:r>
            <a:r>
              <a:rPr lang="en-GB" sz="2400" dirty="0" smtClean="0">
                <a:latin typeface="Cambria" pitchFamily="18" charset="0"/>
              </a:rPr>
              <a:t> (Centre for Discrete Maths and it Applications) </a:t>
            </a:r>
          </a:p>
          <a:p>
            <a:r>
              <a:rPr lang="en-GB" sz="2400" dirty="0" smtClean="0">
                <a:latin typeface="Cambria" pitchFamily="18" charset="0"/>
              </a:rPr>
              <a:t>Department of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Computer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Science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GB" sz="24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University of </a:t>
            </a:r>
            <a:r>
              <a:rPr lang="en-GB" sz="24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Warwick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1905000"/>
          </a:xfrm>
        </p:spPr>
        <p:txBody>
          <a:bodyPr/>
          <a:lstStyle/>
          <a:p>
            <a:r>
              <a:rPr lang="en-GB" sz="3600" dirty="0" smtClean="0">
                <a:latin typeface="Cambria" pitchFamily="18" charset="0"/>
              </a:rPr>
              <a:t>Planar </a:t>
            </a:r>
            <a:r>
              <a:rPr lang="en-GB" sz="3600" dirty="0">
                <a:latin typeface="Cambria" pitchFamily="18" charset="0"/>
              </a:rPr>
              <a:t>Graphs:  Random Walks and </a:t>
            </a:r>
            <a:r>
              <a:rPr lang="en-GB" sz="3600" dirty="0" err="1">
                <a:latin typeface="Cambria" pitchFamily="18" charset="0"/>
              </a:rPr>
              <a:t>Bipartiteness</a:t>
            </a:r>
            <a:r>
              <a:rPr lang="en-GB" sz="3600" dirty="0">
                <a:latin typeface="Cambria" pitchFamily="18" charset="0"/>
              </a:rPr>
              <a:t> </a:t>
            </a:r>
            <a:r>
              <a:rPr lang="en-GB" sz="3600" dirty="0" smtClean="0">
                <a:latin typeface="Cambria" pitchFamily="18" charset="0"/>
              </a:rPr>
              <a:t>Testing</a:t>
            </a:r>
            <a:endParaRPr lang="en-GB" sz="36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/>
              <a:t>TexPoint fonts used in EMF. </a:t>
            </a:r>
          </a:p>
          <a:p>
            <a:r>
              <a:rPr lang="en-GB" smtClean="0"/>
              <a:t>Read the TexPoint manual before you delete this box.: </a:t>
            </a:r>
            <a:r>
              <a:rPr lang="en-GB" smtClean="0">
                <a:latin typeface="CMMI10"/>
              </a:rPr>
              <a:t>A</a:t>
            </a:r>
            <a:r>
              <a:rPr lang="en-GB" smtClean="0">
                <a:latin typeface="CMSY10ORIG"/>
              </a:rPr>
              <a:t>A</a:t>
            </a:r>
            <a:r>
              <a:rPr lang="en-GB" smtClean="0">
                <a:latin typeface="CMR10"/>
              </a:rPr>
              <a:t>A</a:t>
            </a:r>
            <a:r>
              <a:rPr lang="en-GB" smtClean="0">
                <a:latin typeface="CMEX10"/>
              </a:rPr>
              <a:t>A</a:t>
            </a:r>
            <a:r>
              <a:rPr lang="en-GB" smtClean="0">
                <a:latin typeface="CMMI7"/>
              </a:rPr>
              <a:t>A</a:t>
            </a:r>
            <a:r>
              <a:rPr lang="en-GB" smtClean="0">
                <a:latin typeface="CMSY7"/>
              </a:rPr>
              <a:t>A</a:t>
            </a:r>
            <a:r>
              <a:rPr lang="en-GB" smtClean="0">
                <a:latin typeface="CMR7"/>
              </a:rPr>
              <a:t>A</a:t>
            </a:r>
            <a:r>
              <a:rPr lang="en-GB" smtClean="0">
                <a:latin typeface="EURM10"/>
              </a:rPr>
              <a:t>A</a:t>
            </a:r>
            <a:r>
              <a:rPr lang="en-GB" smtClean="0">
                <a:latin typeface="EUFM10"/>
              </a:rPr>
              <a:t>A</a:t>
            </a:r>
            <a:r>
              <a:rPr lang="en-GB" smtClean="0">
                <a:latin typeface="EURM7"/>
              </a:rPr>
              <a:t>A</a:t>
            </a:r>
            <a:r>
              <a:rPr lang="en-GB" smtClean="0">
                <a:latin typeface="EUFM7"/>
              </a:rPr>
              <a:t>A</a:t>
            </a:r>
            <a:r>
              <a:rPr lang="en-GB" smtClean="0">
                <a:latin typeface="EUEX10"/>
              </a:rPr>
              <a:t>A</a:t>
            </a:r>
            <a:r>
              <a:rPr lang="en-GB" smtClean="0">
                <a:latin typeface="EUSM10"/>
              </a:rPr>
              <a:t>A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5851478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7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en-GB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Joint work </a:t>
            </a:r>
            <a:r>
              <a:rPr lang="en-GB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 </a:t>
            </a:r>
            <a:r>
              <a:rPr lang="en-GB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Morteza</a:t>
            </a:r>
            <a:r>
              <a:rPr lang="en-GB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Monemizadeh</a:t>
            </a:r>
            <a:r>
              <a:rPr lang="en-GB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GB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Krzysio</a:t>
            </a:r>
            <a:r>
              <a:rPr lang="en-GB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Onak</a:t>
            </a:r>
            <a:r>
              <a:rPr lang="en-GB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Christian Sohler</a:t>
            </a:r>
          </a:p>
          <a:p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Bounded-degree adjacency list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382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 decade and a few dozens papers later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Characterizations of complexity of testing properties (sample):</a:t>
                </a:r>
              </a:p>
              <a:p>
                <a:r>
                  <a:rPr lang="en-GB" sz="23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Testing </a:t>
                </a:r>
                <a:r>
                  <a:rPr lang="en-GB" sz="2300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H-minor-freeness</a:t>
                </a:r>
                <a:r>
                  <a:rPr lang="en-GB" sz="23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en-GB" sz="23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lvl="1"/>
                <a:r>
                  <a:rPr lang="en-GB" sz="21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One-sided-error: </a:t>
                </a:r>
                <a:r>
                  <a:rPr lang="en-GB" sz="21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Oded’s</a:t>
                </a:r>
                <a:r>
                  <a:rPr lang="en-GB" sz="21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GB" sz="21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talk</a:t>
                </a:r>
              </a:p>
              <a:p>
                <a:pPr lvl="8"/>
                <a:endPara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r>
                  <a:rPr lang="en-GB" sz="2300" dirty="0" smtClean="0"/>
                  <a:t>Any </a:t>
                </a:r>
                <a:r>
                  <a:rPr lang="en-GB" sz="2300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minor-closed property </a:t>
                </a:r>
                <a:r>
                  <a:rPr lang="en-GB" sz="2300" dirty="0" smtClean="0"/>
                  <a:t>can be tested in constant time! (</a:t>
                </a:r>
                <a:r>
                  <a:rPr lang="en-GB" sz="2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two-sided error); </a:t>
                </a:r>
                <a:r>
                  <a:rPr lang="en-GB" sz="23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Benjamini</a:t>
                </a:r>
                <a:r>
                  <a:rPr lang="en-GB" sz="2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Schramm, Shapira’08</a:t>
                </a:r>
                <a:endParaRPr lang="en-GB" sz="1200" dirty="0" smtClean="0"/>
              </a:p>
              <a:p>
                <a:pPr lvl="1"/>
                <a:r>
                  <a:rPr lang="en-GB" sz="2100" dirty="0" smtClean="0"/>
                  <a:t>two-sided error: planarity can be tested in O(1) time </a:t>
                </a:r>
              </a:p>
              <a:p>
                <a:pPr lvl="1"/>
                <a:r>
                  <a:rPr lang="en-GB" sz="2100" dirty="0"/>
                  <a:t>o</a:t>
                </a:r>
                <a:r>
                  <a:rPr lang="en-GB" sz="2100" dirty="0" smtClean="0"/>
                  <a:t>ne-sided error: planarity cannot be tested in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/>
                      </a:rPr>
                      <m:t>𝑜</m:t>
                    </m:r>
                    <m:r>
                      <a:rPr lang="en-GB" sz="2100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GB" sz="21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100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GB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100" dirty="0" smtClean="0"/>
                  <a:t> time</a:t>
                </a:r>
              </a:p>
              <a:p>
                <a:pPr lvl="8"/>
                <a:endParaRPr lang="en-GB" sz="600" dirty="0"/>
              </a:p>
              <a:p>
                <a:r>
                  <a:rPr lang="en-GB" sz="2300" dirty="0" smtClean="0"/>
                  <a:t>Any </a:t>
                </a:r>
                <a:r>
                  <a:rPr lang="en-US" sz="23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property of </a:t>
                </a:r>
                <a:r>
                  <a:rPr lang="en-US" sz="23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hyperfinite</a:t>
                </a:r>
                <a:r>
                  <a:rPr lang="en-US" sz="23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graphs </a:t>
                </a:r>
                <a:r>
                  <a:rPr lang="en-US" sz="2300" dirty="0" smtClean="0"/>
                  <a:t>can be tested in constant time </a:t>
                </a:r>
                <a:r>
                  <a:rPr lang="en-US" sz="2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(two-sided error)</a:t>
                </a:r>
                <a:r>
                  <a:rPr lang="en-US" sz="2300" dirty="0" smtClean="0"/>
                  <a:t>; </a:t>
                </a:r>
                <a:r>
                  <a:rPr lang="en-US" sz="2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Newman and Sohler’11</a:t>
                </a:r>
                <a:endParaRPr 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382000" cy="4525963"/>
              </a:xfrm>
              <a:blipFill rotWithShape="1">
                <a:blip r:embed="rId2"/>
                <a:stretch>
                  <a:fillRect l="-1236" t="-1213" r="-582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29986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Bounded-degree adjacency list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Testing in special classes of graphs</a:t>
            </a:r>
          </a:p>
          <a:p>
            <a:endParaRPr lang="en-GB" dirty="0"/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Czumaj,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Shapira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Sohler’09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Testing </a:t>
            </a:r>
            <a:r>
              <a:rPr lang="en-GB" dirty="0" err="1" smtClean="0"/>
              <a:t>bipartitness</a:t>
            </a:r>
            <a:r>
              <a:rPr lang="en-GB" dirty="0" smtClean="0"/>
              <a:t> in planar graphs of bounded-degree can be done in O(1) time (two-sided-error)</a:t>
            </a:r>
          </a:p>
          <a:p>
            <a:pPr lvl="4"/>
            <a:endParaRPr lang="en-GB" dirty="0"/>
          </a:p>
          <a:p>
            <a:pPr marL="0" indent="0">
              <a:buNone/>
            </a:pPr>
            <a:r>
              <a:rPr lang="en-GB" dirty="0" smtClean="0"/>
              <a:t>A few papers later</a:t>
            </a:r>
          </a:p>
          <a:p>
            <a:pPr lvl="4"/>
            <a:endParaRPr lang="en-GB" dirty="0"/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Newman and Sohler’11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Testing </a:t>
            </a:r>
            <a:r>
              <a:rPr lang="en-GB" dirty="0"/>
              <a:t>any property in </a:t>
            </a:r>
            <a:r>
              <a:rPr lang="en-GB" dirty="0" err="1" smtClean="0"/>
              <a:t>hyperfinite</a:t>
            </a:r>
            <a:r>
              <a:rPr lang="en-GB" dirty="0" smtClean="0"/>
              <a:t> graphs </a:t>
            </a:r>
            <a:r>
              <a:rPr lang="en-GB" dirty="0"/>
              <a:t>of bounded-degree can be done in O(1) time (two-sided-error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43828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GB" dirty="0" smtClean="0"/>
              <a:t>Focus of this work …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3013502"/>
            <a:ext cx="7696200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Graphs with arbitrary degrees represented by adjacency lists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37585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Previous techniques </a:t>
            </a:r>
            <a:r>
              <a:rPr lang="en-GB" dirty="0">
                <a:latin typeface="Calibri" pitchFamily="34" charset="0"/>
                <a:cs typeface="Calibri" pitchFamily="34" charset="0"/>
              </a:rPr>
              <a:t>don’t work for arbitrary-degree graphs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916" y="2057400"/>
            <a:ext cx="7696200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Testing </a:t>
            </a:r>
            <a:r>
              <a:rPr lang="en-GB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bipartiteness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Adjacency Lists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Graph G is </a:t>
            </a:r>
            <a:r>
              <a:rPr lang="en-GB" dirty="0">
                <a:latin typeface="Symbol" pitchFamily="18" charset="2"/>
                <a:sym typeface="Symbol" pitchFamily="18" charset="2"/>
              </a:rPr>
              <a:t></a:t>
            </a:r>
            <a:r>
              <a:rPr lang="en-GB" dirty="0"/>
              <a:t>-far from satisfying property P</a:t>
            </a:r>
          </a:p>
          <a:p>
            <a:pPr>
              <a:buFontTx/>
              <a:buNone/>
            </a:pPr>
            <a:r>
              <a:rPr lang="en-GB" dirty="0"/>
              <a:t>	If one needs to modify more than </a:t>
            </a:r>
            <a:r>
              <a:rPr lang="en-GB" dirty="0">
                <a:latin typeface="Symbol" pitchFamily="18" charset="2"/>
                <a:sym typeface="Symbol" pitchFamily="18" charset="2"/>
              </a:rPr>
              <a:t></a:t>
            </a:r>
            <a:r>
              <a:rPr lang="en-GB" dirty="0"/>
              <a:t>-fraction of entries in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adjacency lists</a:t>
            </a:r>
            <a:r>
              <a:rPr lang="en-GB" dirty="0"/>
              <a:t> to obtain a graph satisfying P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3581400"/>
            <a:ext cx="8001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r>
              <a:rPr lang="en-GB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odel of</a:t>
            </a:r>
            <a:r>
              <a:rPr lang="en-GB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graphs without any bound for max-degree</a:t>
            </a:r>
            <a:endParaRPr lang="en-GB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724400"/>
            <a:ext cx="4214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Access to G via oracle: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Return the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ith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neighbor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of v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5638800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Return the degree of v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724400"/>
            <a:ext cx="3331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Access to G via oracle: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Return a random </a:t>
            </a:r>
          </a:p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neighbor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of v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1526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rbitrary-degree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382000" cy="45720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GB" dirty="0">
                    <a:latin typeface="Calibri" pitchFamily="34" charset="0"/>
                    <a:cs typeface="Calibri" pitchFamily="34" charset="0"/>
                  </a:rPr>
                  <a:t>Previous techniques don’t work for arbitrary-degree </a:t>
                </a:r>
                <a:r>
                  <a:rPr lang="en-GB" dirty="0" smtClean="0">
                    <a:latin typeface="Calibri" pitchFamily="34" charset="0"/>
                    <a:cs typeface="Calibri" pitchFamily="34" charset="0"/>
                  </a:rPr>
                  <a:t>graphs:</a:t>
                </a:r>
              </a:p>
              <a:p>
                <a:pPr>
                  <a:buNone/>
                </a:pPr>
                <a:endParaRPr lang="en-US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r>
                  <a:rPr lang="en-GB" dirty="0" smtClean="0"/>
                  <a:t>Testing planarity in arbitrary degree graphs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Ω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ym typeface="Symbol"/>
                  </a:rPr>
                  <a:t> </a:t>
                </a:r>
                <a:r>
                  <a:rPr lang="en-GB" dirty="0" smtClean="0"/>
                  <a:t>time, even in two-sided error model</a:t>
                </a:r>
              </a:p>
              <a:p>
                <a:pPr lvl="3"/>
                <a:endParaRPr lang="en-GB" dirty="0" smtClean="0"/>
              </a:p>
              <a:p>
                <a:pPr lvl="1">
                  <a:buNone/>
                </a:pPr>
                <a:r>
                  <a:rPr lang="en-GB" dirty="0" smtClean="0"/>
                  <a:t>Two instances:</a:t>
                </a:r>
              </a:p>
              <a:p>
                <a:pPr lvl="1"/>
                <a:r>
                  <a:rPr lang="en-GB" dirty="0" smtClean="0"/>
                  <a:t>empty graph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nodes</a:t>
                </a:r>
              </a:p>
              <a:p>
                <a:pPr lvl="1"/>
                <a:r>
                  <a:rPr lang="en-GB" dirty="0" smtClean="0"/>
                  <a:t>clique 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dirty="0" smtClean="0"/>
                  <a:t> nodes + isolated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dirty="0" smtClean="0"/>
                  <a:t> nodes</a:t>
                </a:r>
              </a:p>
              <a:p>
                <a:pPr>
                  <a:buNone/>
                </a:pPr>
                <a:endParaRPr lang="en-GB" dirty="0" smtClean="0"/>
              </a:p>
              <a:p>
                <a:pPr>
                  <a:buNone/>
                </a:pP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Open problem: </a:t>
                </a:r>
                <a:r>
                  <a:rPr lang="en-GB" dirty="0" smtClean="0"/>
                  <a:t>can it be done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time?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382000" cy="4572000"/>
              </a:xfrm>
              <a:blipFill rotWithShape="1">
                <a:blip r:embed="rId2"/>
                <a:stretch>
                  <a:fillRect l="-1309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59654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GB" dirty="0" smtClean="0"/>
              <a:t>Testing </a:t>
            </a:r>
            <a:r>
              <a:rPr lang="en-GB" dirty="0" err="1" smtClean="0"/>
              <a:t>bipartiteness</a:t>
            </a:r>
            <a:r>
              <a:rPr lang="en-GB" dirty="0" smtClean="0"/>
              <a:t> in arbitrary-degree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90800"/>
                <a:ext cx="8229600" cy="3535363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GB" dirty="0" smtClean="0"/>
                  <a:t>Testing </a:t>
                </a:r>
                <a:r>
                  <a:rPr lang="en-GB" dirty="0" err="1" smtClean="0"/>
                  <a:t>bipartiteness</a:t>
                </a:r>
                <a:r>
                  <a:rPr lang="en-GB" dirty="0" smtClean="0"/>
                  <a:t> in arbitrary degree graphs:</a:t>
                </a:r>
              </a:p>
              <a:p>
                <a:pPr>
                  <a:buNone/>
                </a:pP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Ben-</a:t>
                </a:r>
                <a:r>
                  <a:rPr lang="en-GB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Eliezer</a:t>
                </a: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et al</a:t>
                </a: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‘2008</a:t>
                </a:r>
                <a:r>
                  <a:rPr lang="en-GB" dirty="0" smtClean="0"/>
                  <a:t>:</a:t>
                </a:r>
              </a:p>
              <a:p>
                <a:pPr>
                  <a:buNone/>
                </a:pPr>
                <a:endParaRPr lang="en-GB" dirty="0"/>
              </a:p>
              <a:p>
                <a:pPr>
                  <a:buNone/>
                </a:pPr>
                <a:r>
                  <a:rPr lang="en-GB" dirty="0"/>
                  <a:t>If G has </a:t>
                </a:r>
                <a:r>
                  <a:rPr lang="en-GB" dirty="0" smtClean="0">
                    <a:solidFill>
                      <a:srgbClr val="0000CC"/>
                    </a:solidFill>
                  </a:rPr>
                  <a:t>average degree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GB" dirty="0">
                    <a:solidFill>
                      <a:srgbClr val="0000CC"/>
                    </a:solidFill>
                  </a:rPr>
                  <a:t> </a:t>
                </a:r>
                <a:r>
                  <a:rPr lang="en-GB" dirty="0"/>
                  <a:t>then</a:t>
                </a:r>
              </a:p>
              <a:p>
                <a:pPr lvl="2"/>
                <a:r>
                  <a:rPr lang="en-GB" sz="2600" dirty="0">
                    <a:latin typeface="Calibri" pitchFamily="34" charset="0"/>
                  </a:rPr>
                  <a:t> </a:t>
                </a:r>
                <a:r>
                  <a:rPr lang="en-GB" sz="26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sym typeface="Symbol"/>
                  </a:rPr>
                  <a:t></a:t>
                </a:r>
                <a:r>
                  <a:rPr lang="en-GB" sz="2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(min </a:t>
                </a:r>
                <a:r>
                  <a:rPr lang="en-GB" sz="26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{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6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GB" sz="26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GB" sz="26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sz="26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}) </a:t>
                </a:r>
                <a:r>
                  <a:rPr lang="en-GB" sz="2600" dirty="0">
                    <a:latin typeface="Calibri" pitchFamily="34" charset="0"/>
                  </a:rPr>
                  <a:t>queries are </a:t>
                </a:r>
                <a:r>
                  <a:rPr lang="en-GB" sz="2600" dirty="0" smtClean="0">
                    <a:latin typeface="Calibri" pitchFamily="34" charset="0"/>
                  </a:rPr>
                  <a:t>needed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90800"/>
                <a:ext cx="8229600" cy="3535363"/>
              </a:xfrm>
              <a:blipFill rotWithShape="1">
                <a:blip r:embed="rId2"/>
                <a:stretch>
                  <a:fillRect l="-1333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10602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in arbitrary </a:t>
            </a:r>
            <a:r>
              <a:rPr lang="en-GB" dirty="0" smtClean="0">
                <a:solidFill>
                  <a:srgbClr val="FF0000"/>
                </a:solidFill>
              </a:rPr>
              <a:t>planar</a:t>
            </a:r>
            <a:r>
              <a:rPr lang="en-GB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362200"/>
            <a:ext cx="8229600" cy="167639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Czumaj,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Monemizadeh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Onak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Sohler</a:t>
            </a:r>
          </a:p>
          <a:p>
            <a:pPr lvl="4"/>
            <a:endParaRPr lang="en-GB" dirty="0" smtClean="0"/>
          </a:p>
          <a:p>
            <a:r>
              <a:rPr lang="en-GB" dirty="0" smtClean="0"/>
              <a:t>Testing </a:t>
            </a:r>
            <a:r>
              <a:rPr lang="en-GB" dirty="0" err="1" smtClean="0"/>
              <a:t>bipartiteness</a:t>
            </a:r>
            <a:r>
              <a:rPr lang="en-GB" dirty="0" smtClean="0"/>
              <a:t> in simple planar graphs of arbitrary degrees can be done in constant time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in arbitrary </a:t>
            </a:r>
            <a:r>
              <a:rPr lang="en-GB" dirty="0" smtClean="0">
                <a:solidFill>
                  <a:srgbClr val="FF0000"/>
                </a:solidFill>
              </a:rPr>
              <a:t>planar</a:t>
            </a:r>
            <a:r>
              <a:rPr lang="en-GB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362200"/>
            <a:ext cx="8229600" cy="167639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Czumaj,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Monemizadeh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Onak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Sohler</a:t>
            </a:r>
          </a:p>
          <a:p>
            <a:pPr lvl="4"/>
            <a:endParaRPr lang="en-GB" dirty="0" smtClean="0"/>
          </a:p>
          <a:p>
            <a:r>
              <a:rPr lang="en-GB" dirty="0" smtClean="0"/>
              <a:t>Testing </a:t>
            </a:r>
            <a:r>
              <a:rPr lang="en-GB" dirty="0" err="1" smtClean="0"/>
              <a:t>bipartiteness</a:t>
            </a:r>
            <a:r>
              <a:rPr lang="en-GB" dirty="0" smtClean="0"/>
              <a:t> in simple planar graphs of arbitrary degrees can be done in constant time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5017930"/>
            <a:ext cx="7848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 baseline="0">
                <a:solidFill>
                  <a:schemeClr val="tx1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7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dirty="0" smtClean="0"/>
              <a:t>Why isn’t it trivial by reduction to bounded-degree graphs?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70704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Reductions to bounded-degree graphs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143011" y="2466680"/>
              <a:ext cx="869400" cy="590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6811" y="2450480"/>
                <a:ext cx="89316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1079291" y="3093080"/>
              <a:ext cx="829080" cy="220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1011" y="3080480"/>
                <a:ext cx="8452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150211" y="3254720"/>
              <a:ext cx="826560" cy="783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3731" y="3246440"/>
                <a:ext cx="84132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5740931" y="2842520"/>
              <a:ext cx="808560" cy="7876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25451" y="2824520"/>
                <a:ext cx="84168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1939691" y="3014240"/>
              <a:ext cx="140760" cy="1465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20971" y="2995880"/>
                <a:ext cx="177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/>
              <p14:cNvContentPartPr/>
              <p14:nvPr/>
            </p14:nvContentPartPr>
            <p14:xfrm>
              <a:off x="2086931" y="2430680"/>
              <a:ext cx="670320" cy="612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1451" y="2418080"/>
                <a:ext cx="69840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/>
              <p14:cNvContentPartPr/>
              <p14:nvPr/>
            </p14:nvContentPartPr>
            <p14:xfrm>
              <a:off x="2161811" y="3041600"/>
              <a:ext cx="531720" cy="432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43091" y="3020720"/>
                <a:ext cx="5652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/>
              <p14:cNvContentPartPr/>
              <p14:nvPr/>
            </p14:nvContentPartPr>
            <p14:xfrm>
              <a:off x="2125451" y="3163280"/>
              <a:ext cx="469080" cy="926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8611" y="3149600"/>
                <a:ext cx="495000" cy="9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3" name="Ink 42"/>
              <p14:cNvContentPartPr/>
              <p14:nvPr/>
            </p14:nvContentPartPr>
            <p14:xfrm>
              <a:off x="2197091" y="3216200"/>
              <a:ext cx="478800" cy="1512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83051" y="3200720"/>
                <a:ext cx="5032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/>
              <p14:cNvContentPartPr/>
              <p14:nvPr/>
            </p14:nvContentPartPr>
            <p14:xfrm>
              <a:off x="3421811" y="2756120"/>
              <a:ext cx="950040" cy="5940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3091" y="2738480"/>
                <a:ext cx="98964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/>
              <p14:cNvContentPartPr/>
              <p14:nvPr/>
            </p14:nvContentPartPr>
            <p14:xfrm>
              <a:off x="5326211" y="2378480"/>
              <a:ext cx="628920" cy="629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07491" y="2360840"/>
                <a:ext cx="65520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/>
              <p14:cNvContentPartPr/>
              <p14:nvPr/>
            </p14:nvContentPartPr>
            <p14:xfrm>
              <a:off x="5230451" y="3150320"/>
              <a:ext cx="526680" cy="378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12811" y="3130160"/>
                <a:ext cx="549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/>
              <p14:cNvContentPartPr/>
              <p14:nvPr/>
            </p14:nvContentPartPr>
            <p14:xfrm>
              <a:off x="5155931" y="3458480"/>
              <a:ext cx="686160" cy="5202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47291" y="3453080"/>
                <a:ext cx="70020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/>
              <p14:cNvContentPartPr/>
              <p14:nvPr/>
            </p14:nvContentPartPr>
            <p14:xfrm>
              <a:off x="6358331" y="2204960"/>
              <a:ext cx="801720" cy="6663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49331" y="2191640"/>
                <a:ext cx="81792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/>
              <p14:cNvContentPartPr/>
              <p14:nvPr/>
            </p14:nvContentPartPr>
            <p14:xfrm>
              <a:off x="6543011" y="2987600"/>
              <a:ext cx="714240" cy="576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25731" y="2967800"/>
                <a:ext cx="7401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/>
              <p14:cNvContentPartPr/>
              <p14:nvPr/>
            </p14:nvContentPartPr>
            <p14:xfrm>
              <a:off x="6513491" y="3302600"/>
              <a:ext cx="561960" cy="1828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95131" y="3284240"/>
                <a:ext cx="5979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" name="Ink 50"/>
              <p14:cNvContentPartPr/>
              <p14:nvPr/>
            </p14:nvContentPartPr>
            <p14:xfrm>
              <a:off x="6443291" y="3526160"/>
              <a:ext cx="569520" cy="7135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25291" y="3508880"/>
                <a:ext cx="59652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/>
              <p14:cNvContentPartPr/>
              <p14:nvPr/>
            </p14:nvContentPartPr>
            <p14:xfrm>
              <a:off x="5789531" y="3184160"/>
              <a:ext cx="140760" cy="3448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6931" y="3167240"/>
                <a:ext cx="171720" cy="37152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GB" dirty="0" smtClean="0"/>
              <a:t>Testing cycle-freeness (local reduction):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sz="1800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Original graph has no cycle </a:t>
            </a:r>
            <a:r>
              <a:rPr lang="en-GB" dirty="0" err="1" smtClean="0"/>
              <a:t>iff</a:t>
            </a:r>
            <a:r>
              <a:rPr lang="en-GB" dirty="0" smtClean="0"/>
              <a:t> new graph has no cycle</a:t>
            </a:r>
          </a:p>
          <a:p>
            <a:r>
              <a:rPr lang="en-GB" dirty="0" smtClean="0"/>
              <a:t>New graph has degree bounded by 3</a:t>
            </a:r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 If we can access consecutive </a:t>
            </a:r>
            <a:r>
              <a:rPr lang="en-GB" dirty="0" err="1" smtClean="0">
                <a:sym typeface="Wingdings" pitchFamily="2" charset="2"/>
              </a:rPr>
              <a:t>neighbors</a:t>
            </a:r>
            <a:r>
              <a:rPr lang="en-GB" dirty="0" smtClean="0">
                <a:sym typeface="Wingdings" pitchFamily="2" charset="2"/>
              </a:rPr>
              <a:t> of a vertex then testing cycle-freeness in planar graphs can be done in O(1)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37213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Reductions to bounded-degree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GB" dirty="0" smtClean="0"/>
              <a:t>Same reduction doesn’t work for </a:t>
            </a:r>
            <a:r>
              <a:rPr lang="en-GB" dirty="0" err="1" smtClean="0"/>
              <a:t>bipartiteness</a:t>
            </a:r>
            <a:endParaRPr lang="en-GB" dirty="0" smtClean="0"/>
          </a:p>
          <a:p>
            <a:r>
              <a:rPr lang="en-GB" dirty="0" smtClean="0"/>
              <a:t>We can maintain </a:t>
            </a:r>
            <a:r>
              <a:rPr lang="en-GB" dirty="0" err="1" smtClean="0"/>
              <a:t>bipartiteness</a:t>
            </a:r>
            <a:endParaRPr lang="en-GB" dirty="0" smtClean="0"/>
          </a:p>
          <a:p>
            <a:r>
              <a:rPr lang="en-GB" dirty="0" smtClean="0"/>
              <a:t>We cannot maintain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  <a:r>
              <a:rPr lang="en-GB" dirty="0" smtClean="0"/>
              <a:t> to </a:t>
            </a:r>
            <a:r>
              <a:rPr lang="en-GB" dirty="0" err="1" smtClean="0"/>
              <a:t>bipartiteness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9231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2800" dirty="0"/>
              <a:t>Testing </a:t>
            </a:r>
            <a:r>
              <a:rPr lang="en-GB" sz="2800" b="1" dirty="0" err="1" smtClean="0"/>
              <a:t>bipartiteness</a:t>
            </a:r>
            <a:r>
              <a:rPr lang="en-GB" sz="2800" dirty="0" smtClean="0"/>
              <a:t> </a:t>
            </a:r>
            <a:r>
              <a:rPr lang="en-GB" sz="2800" dirty="0"/>
              <a:t>in </a:t>
            </a:r>
            <a:r>
              <a:rPr lang="en-GB" sz="2800" b="1" dirty="0"/>
              <a:t>planar graphs</a:t>
            </a:r>
            <a:r>
              <a:rPr lang="en-GB" sz="2800" dirty="0"/>
              <a:t>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(without any bound on the maximum degree!) </a:t>
            </a:r>
          </a:p>
          <a:p>
            <a:pPr marL="0" indent="0">
              <a:buNone/>
            </a:pPr>
            <a:r>
              <a:rPr lang="en-GB" sz="2800" dirty="0" smtClean="0"/>
              <a:t>can </a:t>
            </a:r>
            <a:r>
              <a:rPr lang="en-GB" sz="2800" dirty="0"/>
              <a:t>be done in constant </a:t>
            </a:r>
            <a:r>
              <a:rPr lang="en-GB" sz="2800" dirty="0" smtClean="0"/>
              <a:t>time.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21240" y="4038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 baseline="0">
                <a:solidFill>
                  <a:schemeClr val="tx1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7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Representative problem</a:t>
            </a:r>
          </a:p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First constant-time nontrivial tester for graphs with arbitrary degree</a:t>
            </a:r>
          </a:p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Cool technique: analysis of random walks</a:t>
            </a:r>
            <a:endParaRPr lang="en-GB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8766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GB" dirty="0" smtClean="0"/>
              <a:t>Same reduction doesn’t work for </a:t>
            </a:r>
            <a:r>
              <a:rPr lang="en-GB" dirty="0" err="1" smtClean="0"/>
              <a:t>bipartiteness</a:t>
            </a:r>
            <a:endParaRPr lang="en-GB" dirty="0" smtClean="0"/>
          </a:p>
          <a:p>
            <a:r>
              <a:rPr lang="en-GB" dirty="0" smtClean="0"/>
              <a:t>We can maintain </a:t>
            </a:r>
            <a:r>
              <a:rPr lang="en-GB" dirty="0" err="1" smtClean="0"/>
              <a:t>bipartiteness</a:t>
            </a:r>
            <a:endParaRPr lang="en-GB" dirty="0" smtClean="0"/>
          </a:p>
          <a:p>
            <a:r>
              <a:rPr lang="en-GB" dirty="0" smtClean="0"/>
              <a:t>We cannot maintain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  <a:r>
              <a:rPr lang="en-GB" dirty="0" smtClean="0"/>
              <a:t> to </a:t>
            </a:r>
            <a:r>
              <a:rPr lang="en-GB" dirty="0" err="1" smtClean="0"/>
              <a:t>bipartiteness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Reductions to bounded-degree graphs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17" y="4092657"/>
            <a:ext cx="4546048" cy="30394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85800" y="3355181"/>
            <a:ext cx="258917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  <a:latin typeface="Symbol" pitchFamily="18" charset="2"/>
                <a:cs typeface="Calibri" pitchFamily="34" charset="0"/>
              </a:rPr>
              <a:t>e</a:t>
            </a:r>
            <a:r>
              <a:rPr lang="en-GB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-far from bipartite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662679" y="3261660"/>
            <a:ext cx="42258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Enough to delete 2 edges to get </a:t>
            </a:r>
          </a:p>
          <a:p>
            <a:pPr algn="r"/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bipartite graph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79" y="4051062"/>
            <a:ext cx="3903766" cy="26099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515813" y="5946641"/>
              <a:ext cx="1188360" cy="542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8973" y="5934761"/>
                <a:ext cx="1202760" cy="5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476212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Reductions to bounded-degree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r>
              <a:rPr lang="en-GB" dirty="0" smtClean="0"/>
              <a:t>Reduction </a:t>
            </a:r>
            <a:r>
              <a:rPr lang="en-GB" dirty="0"/>
              <a:t>used by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Kaufman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 ‘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/>
              <a:t>r</a:t>
            </a:r>
            <a:r>
              <a:rPr lang="en-GB" dirty="0" smtClean="0"/>
              <a:t>educes  arbitrary-degree graphs to bounded degree graphs, </a:t>
            </a:r>
          </a:p>
          <a:p>
            <a:pPr lvl="1"/>
            <a:r>
              <a:rPr lang="en-GB" dirty="0" smtClean="0"/>
              <a:t>doesn’t loose the distance (to </a:t>
            </a:r>
            <a:r>
              <a:rPr lang="en-GB" dirty="0" err="1" smtClean="0"/>
              <a:t>bipartiteness</a:t>
            </a:r>
            <a:r>
              <a:rPr lang="en-GB" dirty="0" smtClean="0"/>
              <a:t>) …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ut looses planarity!</a:t>
            </a:r>
          </a:p>
          <a:p>
            <a:pPr marL="457200" lvl="1" indent="0">
              <a:buNone/>
            </a:pPr>
            <a:r>
              <a:rPr lang="en-GB" sz="2000" dirty="0" smtClean="0"/>
              <a:t>	(substitutes high-degree vertices by expanders)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2402840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in arbitrary </a:t>
            </a:r>
            <a:r>
              <a:rPr lang="en-GB" dirty="0" smtClean="0">
                <a:solidFill>
                  <a:srgbClr val="FF0000"/>
                </a:solidFill>
              </a:rPr>
              <a:t>planar</a:t>
            </a:r>
            <a:r>
              <a:rPr lang="en-GB" dirty="0" smtClean="0"/>
              <a:t>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Main reason why previous approaches fail:</a:t>
                </a:r>
              </a:p>
              <a:p>
                <a:r>
                  <a:rPr lang="en-GB" dirty="0"/>
                  <a:t>t</a:t>
                </a:r>
                <a:r>
                  <a:rPr lang="en-GB" dirty="0" smtClean="0"/>
                  <a:t>esting </a:t>
                </a:r>
                <a:r>
                  <a:rPr lang="en-GB" dirty="0" err="1" smtClean="0"/>
                  <a:t>neighborhood</a:t>
                </a:r>
                <a:r>
                  <a:rPr lang="en-GB" dirty="0" smtClean="0"/>
                  <a:t> may cost even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𝑂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𝑛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time!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in arbitrary planar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GB" dirty="0" smtClean="0"/>
              <a:t>Testing </a:t>
            </a:r>
            <a:r>
              <a:rPr lang="en-GB" dirty="0" err="1" smtClean="0"/>
              <a:t>bipartiteness</a:t>
            </a:r>
            <a:r>
              <a:rPr lang="en-GB" dirty="0" smtClean="0"/>
              <a:t> in planar graphs can be done in constant time</a:t>
            </a:r>
          </a:p>
          <a:p>
            <a:pPr lvl="3"/>
            <a:endParaRPr lang="en-GB" dirty="0" smtClean="0"/>
          </a:p>
          <a:p>
            <a:r>
              <a:rPr lang="en-GB" dirty="0" smtClean="0"/>
              <a:t>Challenge:</a:t>
            </a:r>
          </a:p>
          <a:p>
            <a:pPr>
              <a:buNone/>
            </a:pPr>
            <a:r>
              <a:rPr lang="en-GB" dirty="0" smtClean="0"/>
              <a:t>		how to explore </a:t>
            </a:r>
            <a:r>
              <a:rPr lang="en-US" dirty="0" smtClean="0"/>
              <a:t>neighborhood</a:t>
            </a:r>
            <a:r>
              <a:rPr lang="en-GB" dirty="0" smtClean="0"/>
              <a:t> of a node quickly?</a:t>
            </a:r>
          </a:p>
          <a:p>
            <a:pPr lvl="3"/>
            <a:endParaRPr lang="en-GB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4267200"/>
            <a:ext cx="81534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6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Run many short random walks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6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a planar graph that is </a:t>
            </a:r>
            <a:r>
              <a:rPr lang="en-GB" sz="2600" kern="0" dirty="0" smtClean="0">
                <a:solidFill>
                  <a:srgbClr val="000000"/>
                </a:solidFill>
                <a:latin typeface="Symbol" pitchFamily="18" charset="2"/>
                <a:cs typeface="Calibri" pitchFamily="34" charset="0"/>
              </a:rPr>
              <a:t>e</a:t>
            </a:r>
            <a:r>
              <a:rPr lang="en-GB" sz="26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-far from bipartite, prove that one of the random walks will find an odd-length cycle</a:t>
            </a:r>
            <a:endParaRPr lang="en-US" sz="26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95600" y="3810000"/>
            <a:ext cx="2628900" cy="457200"/>
          </a:xfrm>
          <a:prstGeom prst="roundRect">
            <a:avLst/>
          </a:prstGeom>
          <a:solidFill>
            <a:srgbClr val="FFFF99">
              <a:alpha val="7100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One-sided error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in arbitrary planar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GB" dirty="0"/>
              <a:t>Testing </a:t>
            </a:r>
            <a:r>
              <a:rPr lang="en-GB" dirty="0" err="1"/>
              <a:t>bipartitness</a:t>
            </a:r>
            <a:r>
              <a:rPr lang="en-GB" dirty="0"/>
              <a:t> in planar graphs can be done in constant </a:t>
            </a:r>
            <a:r>
              <a:rPr lang="en-GB" dirty="0" smtClean="0"/>
              <a:t>time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7048" y="2895600"/>
                <a:ext cx="7924800" cy="2092881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endParaRPr>
              </a:p>
              <a:p>
                <a:pPr algn="l"/>
                <a:r>
                  <a:rPr lang="en-GB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  </a:t>
                </a:r>
                <a:r>
                  <a:rPr lang="en-GB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R</a:t>
                </a:r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epeat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 times</a:t>
                </a:r>
              </a:p>
              <a:p>
                <a:pPr algn="l"/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	Run a random walk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endParaRPr lang="en-GB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endParaRPr>
              </a:p>
              <a:p>
                <a:pPr algn="l"/>
                <a:r>
                  <a:rPr lang="en-GB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	</a:t>
                </a:r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	If it finds an odd-length cycle then </a:t>
                </a:r>
              </a:p>
              <a:p>
                <a:pPr algn="l"/>
                <a:r>
                  <a:rPr lang="en-GB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	</a:t>
                </a:r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		</a:t>
                </a:r>
                <a:r>
                  <a:rPr lang="en-GB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stop</a:t>
                </a:r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 and </a:t>
                </a:r>
                <a:r>
                  <a:rPr lang="en-GB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REJECT</a:t>
                </a:r>
              </a:p>
              <a:p>
                <a:pPr algn="l"/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  </a:t>
                </a:r>
                <a:r>
                  <a:rPr lang="en-GB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ACCEPT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8" y="2895600"/>
                <a:ext cx="7924800" cy="20928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5373690"/>
                <a:ext cx="8229600" cy="861219"/>
              </a:xfrm>
              <a:prstGeom prst="rect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miter lim="800000"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GB" sz="2400" dirty="0" smtClean="0"/>
                  <a:t>For appropriate functions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GB" sz="2400" dirty="0" smtClean="0"/>
                  <a:t>, the algorithm will reject a graph that is </a:t>
                </a:r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  <a:sym typeface="Symbol" pitchFamily="18" charset="2"/>
                  </a:rPr>
                  <a:t></a:t>
                </a:r>
                <a:r>
                  <a:rPr lang="en-GB" sz="2400" dirty="0" smtClean="0"/>
                  <a:t>–far from bipartite with probability </a:t>
                </a:r>
                <a:r>
                  <a:rPr lang="en-GB" sz="2400" dirty="0" smtClean="0">
                    <a:latin typeface="cmsy10"/>
                  </a:rPr>
                  <a:t>¸</a:t>
                </a:r>
                <a:r>
                  <a:rPr lang="en-GB" sz="2400" dirty="0" smtClean="0"/>
                  <a:t> 2/3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373690"/>
                <a:ext cx="8229600" cy="861219"/>
              </a:xfrm>
              <a:prstGeom prst="rect">
                <a:avLst/>
              </a:prstGeom>
              <a:blipFill rotWithShape="1">
                <a:blip r:embed="rId3"/>
                <a:stretch>
                  <a:fillRect l="-960" t="-4138" b="-11034"/>
                </a:stretch>
              </a:blipFill>
              <a:ln w="25400" cap="flat" cmpd="sng" algn="ctr">
                <a:solidFill>
                  <a:schemeClr val="dk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4192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in arbitrary planar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GB" dirty="0"/>
              <a:t>Testing </a:t>
            </a:r>
            <a:r>
              <a:rPr lang="en-GB" dirty="0" err="1"/>
              <a:t>bipartitness</a:t>
            </a:r>
            <a:r>
              <a:rPr lang="en-GB" dirty="0"/>
              <a:t> in planar graphs can be done in constant </a:t>
            </a:r>
            <a:r>
              <a:rPr lang="en-GB" dirty="0" smtClean="0"/>
              <a:t>time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7048" y="2895600"/>
                <a:ext cx="7924800" cy="2092881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endParaRPr>
              </a:p>
              <a:p>
                <a:pPr algn="l"/>
                <a:r>
                  <a:rPr lang="en-GB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  </a:t>
                </a:r>
                <a:r>
                  <a:rPr lang="en-GB" strike="sngStrike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R</a:t>
                </a:r>
                <a:r>
                  <a:rPr lang="en-GB" strike="sngStrike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epeat </a:t>
                </a:r>
                <a14:m>
                  <m:oMath xmlns:m="http://schemas.openxmlformats.org/officeDocument/2006/math">
                    <m:r>
                      <a:rPr lang="en-GB" b="0" i="1" strike="sngStrike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trike="sngStrike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b="1" strike="sngStrike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r>
                  <a:rPr lang="en-GB" strike="sngStrike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 times</a:t>
                </a:r>
              </a:p>
              <a:p>
                <a:pPr algn="l"/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	Run a random walk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endParaRPr lang="en-GB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endParaRPr>
              </a:p>
              <a:p>
                <a:pPr algn="l"/>
                <a:r>
                  <a:rPr lang="en-GB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	</a:t>
                </a:r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	If it finds an odd-length cycle then </a:t>
                </a:r>
              </a:p>
              <a:p>
                <a:pPr algn="l"/>
                <a:r>
                  <a:rPr lang="en-GB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	</a:t>
                </a:r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		</a:t>
                </a:r>
                <a:r>
                  <a:rPr lang="en-GB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stop</a:t>
                </a:r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 and </a:t>
                </a:r>
                <a:r>
                  <a:rPr lang="en-GB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REJECT</a:t>
                </a:r>
              </a:p>
              <a:p>
                <a:pPr algn="l"/>
                <a:r>
                  <a:rPr lang="en-GB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  </a:t>
                </a:r>
                <a:r>
                  <a:rPr lang="en-GB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</a:rPr>
                  <a:t>ACCEPT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8" y="2895600"/>
                <a:ext cx="7924800" cy="20928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5373690"/>
                <a:ext cx="8229600" cy="11033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GB" sz="2400" dirty="0" smtClean="0"/>
                  <a:t>It’s enough to show that for a graph that is </a:t>
                </a:r>
                <a:r>
                  <a:rPr lang="en-GB" sz="2400" dirty="0">
                    <a:solidFill>
                      <a:schemeClr val="accent6">
                        <a:lumMod val="50000"/>
                      </a:schemeClr>
                    </a:solidFill>
                    <a:sym typeface="Symbol" pitchFamily="18" charset="2"/>
                  </a:rPr>
                  <a:t></a:t>
                </a:r>
                <a:r>
                  <a:rPr lang="en-GB" sz="2400" dirty="0"/>
                  <a:t>–</a:t>
                </a:r>
                <a:r>
                  <a:rPr lang="en-GB" sz="2400" dirty="0" smtClean="0"/>
                  <a:t>far from bipartite, a random walk starting at a random vertex will find an odd-length cycle with probability </a:t>
                </a:r>
                <a:r>
                  <a:rPr lang="en-GB" sz="2400" dirty="0" smtClean="0">
                    <a:latin typeface="cmsy10"/>
                  </a:rPr>
                  <a:t>¸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GB" sz="24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r>
                  <a:rPr lang="en-US" sz="2400" dirty="0" smtClean="0"/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373690"/>
                <a:ext cx="8229600" cy="11033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83936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–far from bipartite 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Ω</m:t>
                    </m:r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edge-disjoint odd-length cycles</a:t>
                </a:r>
              </a:p>
              <a:p>
                <a:pPr lvl="1"/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each odd-length cycle being of length at most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531706" y="1295400"/>
            <a:ext cx="5334000" cy="533400"/>
          </a:xfrm>
          <a:prstGeom prst="roundRect">
            <a:avLst/>
          </a:prstGeom>
          <a:solidFill>
            <a:srgbClr val="FFFF99">
              <a:alpha val="7100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Known result,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eg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Klein, </a:t>
            </a: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Plotkin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, Rao’93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739" y="1752600"/>
                <a:ext cx="8534399" cy="1447800"/>
              </a:xfrm>
              <a:ln w="5715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0&lt;</m:t>
                    </m:r>
                    <m:r>
                      <a:rPr lang="en-GB" b="0" i="1" smtClean="0">
                        <a:latin typeface="Cambria Math"/>
                      </a:rPr>
                      <m:t>𝛿</m:t>
                    </m:r>
                    <m:r>
                      <a:rPr lang="en-GB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GB" dirty="0" smtClean="0"/>
                  <a:t>. For any simple planar graph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, one can remove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𝛿</m:t>
                    </m:r>
                    <m:r>
                      <a:rPr lang="en-GB" b="0" i="1" smtClean="0">
                        <a:latin typeface="Cambria Math"/>
                      </a:rPr>
                      <m:t>⋅|</m:t>
                    </m:r>
                    <m:r>
                      <a:rPr lang="en-GB" b="0" i="1" smtClean="0">
                        <a:latin typeface="Cambria Math"/>
                      </a:rPr>
                      <m:t>𝐸</m:t>
                    </m:r>
                    <m:r>
                      <a:rPr lang="en-GB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GB" dirty="0" smtClean="0"/>
                  <a:t> edges to obtain a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⊆</m:t>
                    </m:r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in which every </a:t>
                </a:r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connected 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component </a:t>
                </a:r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has 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diameter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GB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GB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739" y="1752600"/>
                <a:ext cx="8534399" cy="1447800"/>
              </a:xfrm>
              <a:blipFill rotWithShape="1">
                <a:blip r:embed="rId2"/>
                <a:stretch>
                  <a:fillRect/>
                </a:stretch>
              </a:blipFill>
              <a:ln w="5715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624385" y="4572000"/>
                <a:ext cx="8229600" cy="16001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–far from bipartite then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has a </a:t>
                </a:r>
                <a:r>
                  <a:rPr lang="en-GB" sz="2500" dirty="0" err="1">
                    <a:solidFill>
                      <a:schemeClr val="tx1"/>
                    </a:solidFill>
                  </a:rPr>
                  <a:t>subgraph</a:t>
                </a:r>
                <a:r>
                  <a:rPr lang="en-GB" sz="25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5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5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24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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–far from bipartite</a:t>
                </a:r>
              </a:p>
              <a:p>
                <a:pPr lvl="1"/>
                <a:r>
                  <a:rPr lang="en-GB" sz="2400" dirty="0">
                    <a:solidFill>
                      <a:schemeClr val="tx1"/>
                    </a:solidFill>
                  </a:rPr>
                  <a:t>each connected component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has diameter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tx1"/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385" y="4572000"/>
                <a:ext cx="8229600" cy="16001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4618" y="3687253"/>
                <a:ext cx="248375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600" dirty="0">
                    <a:latin typeface="Calibri" pitchFamily="34" charset="0"/>
                    <a:cs typeface="Calibri" pitchFamily="34" charset="0"/>
                  </a:rPr>
                  <a:t>c</a:t>
                </a:r>
                <a:r>
                  <a:rPr lang="en-GB" sz="2600" dirty="0" smtClean="0">
                    <a:latin typeface="Calibri" pitchFamily="34" charset="0"/>
                    <a:cs typeface="Calibri" pitchFamily="34" charset="0"/>
                  </a:rPr>
                  <a:t>hoose</a:t>
                </a:r>
                <a:r>
                  <a:rPr lang="en-GB" sz="2600" dirty="0" smtClean="0"/>
                  <a:t>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/>
                      </a:rPr>
                      <m:t>𝛿</m:t>
                    </m:r>
                    <m:r>
                      <a:rPr lang="en-GB" sz="2600" i="1">
                        <a:latin typeface="Cambria Math"/>
                      </a:rPr>
                      <m:t>=</m:t>
                    </m:r>
                    <m:r>
                      <a:rPr lang="en-GB" sz="2600" b="0" i="1" smtClean="0">
                        <a:latin typeface="Cambria Math"/>
                      </a:rPr>
                      <m:t>𝜀</m:t>
                    </m:r>
                    <m:r>
                      <a:rPr lang="en-GB" sz="2600" i="1">
                        <a:latin typeface="Cambria Math"/>
                      </a:rPr>
                      <m:t>/2</m:t>
                    </m:r>
                  </m:oMath>
                </a14:m>
                <a:r>
                  <a:rPr lang="en-GB" sz="2600" dirty="0" smtClean="0"/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18" y="3687253"/>
                <a:ext cx="2483757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4177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01488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uiExpand="1" build="p" animBg="1"/>
      <p:bldP spid="8" grpId="0" uiExpand="1" build="allAtOnce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590266" y="1617260"/>
                <a:ext cx="8015785" cy="1600199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–far from bipartite 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Ω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GB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edge-disjoint odd-length cycles</a:t>
                </a:r>
              </a:p>
              <a:p>
                <a:pPr lvl="1"/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each odd-length cycle being of length at most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66" y="1617260"/>
                <a:ext cx="8015785" cy="16001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624385" y="4572000"/>
                <a:ext cx="8229600" cy="16001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–far from bipartite then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has a </a:t>
                </a:r>
                <a:r>
                  <a:rPr lang="en-GB" sz="2500" dirty="0" err="1">
                    <a:solidFill>
                      <a:schemeClr val="tx1"/>
                    </a:solidFill>
                  </a:rPr>
                  <a:t>subgraph</a:t>
                </a:r>
                <a:r>
                  <a:rPr lang="en-GB" sz="25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5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5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24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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–far from bipartite</a:t>
                </a:r>
              </a:p>
              <a:p>
                <a:pPr lvl="1"/>
                <a:r>
                  <a:rPr lang="en-GB" sz="2400" dirty="0">
                    <a:solidFill>
                      <a:schemeClr val="tx1"/>
                    </a:solidFill>
                  </a:rPr>
                  <a:t>each connected component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has diameter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tx1"/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385" y="4572000"/>
                <a:ext cx="8229600" cy="16001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p Arrow 2"/>
          <p:cNvSpPr/>
          <p:nvPr/>
        </p:nvSpPr>
        <p:spPr bwMode="auto">
          <a:xfrm>
            <a:off x="3976133" y="3396996"/>
            <a:ext cx="484632" cy="1098804"/>
          </a:xfrm>
          <a:prstGeom prst="upArrow">
            <a:avLst/>
          </a:prstGeom>
          <a:solidFill>
            <a:srgbClr val="FFFF00">
              <a:alpha val="7100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4282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590266" y="1617260"/>
                <a:ext cx="8015785" cy="1600199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–far from bipartite 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Ω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GB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edge-disjoint odd-length cycles</a:t>
                </a:r>
              </a:p>
              <a:p>
                <a:pPr lvl="1"/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each odd-length cycle being of length at most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66" y="1617260"/>
                <a:ext cx="8015785" cy="16001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590266" y="3657600"/>
                <a:ext cx="8015785" cy="2819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300" dirty="0" smtClean="0">
                    <a:solidFill>
                      <a:schemeClr val="tx1"/>
                    </a:solidFill>
                  </a:rPr>
                  <a:t>Proof:  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edge-disjoint odd-length cycles of length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tx1"/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each have been found,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type m:val="lin"/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schemeClr val="tx1"/>
                            </a:solidFill>
                            <a:sym typeface="Symbol" pitchFamily="18" charset="2"/>
                          </a:rPr>
                          <m:t>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schemeClr val="tx1"/>
                            </a:solidFill>
                            <a:sym typeface="Symbol" pitchFamily="18" charset="2"/>
                          </a:rPr>
                          <m:t>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then we will find one more such a cycle.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be subgraph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obtained by removing the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edge-disjoint odd-length cycles of length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tx1"/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)/2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each.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0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</m:t>
                        </m:r>
                      </m:num>
                      <m:den>
                        <m:r>
                          <a:rPr lang="en-GB" sz="20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-far from bipartite.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Apply the previous lemma (with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0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𝛿</m:t>
                        </m:r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= </m:t>
                        </m:r>
                      </m:num>
                      <m:den>
                        <m:r>
                          <a:rPr lang="en-GB" sz="2000" i="1" dirty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to obtain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bipartite and every connected component has diameter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tx1"/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)/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6.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not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bipartite</a:t>
                </a:r>
                <a:r>
                  <a:rPr lang="en-US" sz="2000" dirty="0" err="1" smtClean="0">
                    <a:solidFill>
                      <a:schemeClr val="tx1"/>
                    </a:solidFill>
                    <a:sym typeface="Wingdings" pitchFamily="2" charset="2"/>
                  </a:rPr>
                  <a:t>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we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can find an odd-length cycle in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of length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tx1"/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)/2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66" y="3657600"/>
                <a:ext cx="8015785" cy="2819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3039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goal of graph property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complexity of testing graph properties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various graph properties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various graph representation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7202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</a:t>
            </a:r>
            <a:r>
              <a:rPr lang="en-GB" dirty="0"/>
              <a:t>s</a:t>
            </a:r>
            <a:r>
              <a:rPr lang="en-GB" dirty="0" smtClean="0"/>
              <a:t>eries of ) </a:t>
            </a:r>
            <a:r>
              <a:rPr lang="en-GB" sz="3200" dirty="0" smtClean="0"/>
              <a:t>reductions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590266" y="1617260"/>
                <a:ext cx="8015785" cy="1600199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–far from bipartite 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GB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edge-disjoint odd-length cycles</a:t>
                </a:r>
              </a:p>
              <a:p>
                <a:pPr lvl="1"/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each odd-length cycle being of length at most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66" y="1617260"/>
                <a:ext cx="8015785" cy="16001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3358" y="34290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 smtClean="0"/>
              <a:t>How to use this property?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200" dirty="0" smtClean="0"/>
              <a:t>A series of reductions of the form: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376451" y="4724400"/>
                <a:ext cx="8229600" cy="154219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tx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GB" sz="2300" dirty="0"/>
                  <a:t>i</a:t>
                </a:r>
                <a:r>
                  <a:rPr lang="en-GB" sz="2300" dirty="0" smtClean="0"/>
                  <a:t>f a random walk finds an odd-length cycle in a reduced instance with probability </a:t>
                </a:r>
                <a14:m>
                  <m:oMath xmlns:m="http://schemas.openxmlformats.org/officeDocument/2006/math">
                    <m:r>
                      <a:rPr lang="en-GB" sz="23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</m:oMath>
                </a14:m>
                <a:endParaRPr lang="en-GB" sz="23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GB" sz="2300" dirty="0"/>
                  <a:t>t</a:t>
                </a:r>
                <a:r>
                  <a:rPr lang="en-GB" sz="2300" dirty="0" smtClean="0"/>
                  <a:t>hen it will find an odd length cycle in the original instance with probability </a:t>
                </a:r>
                <a14:m>
                  <m:oMath xmlns:m="http://schemas.openxmlformats.org/officeDocument/2006/math">
                    <m:r>
                      <a:rPr lang="en-GB" sz="23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  <m:r>
                      <a:rPr lang="en-GB" sz="23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r>
                      <a:rPr lang="en-GB" sz="23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𝝃</m:t>
                    </m:r>
                  </m:oMath>
                </a14:m>
                <a:r>
                  <a:rPr lang="en-GB" sz="2300" dirty="0" smtClean="0"/>
                  <a:t>, where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latin typeface="Cambria Math"/>
                      </a:rPr>
                      <m:t>𝜉</m:t>
                    </m:r>
                  </m:oMath>
                </a14:m>
                <a:r>
                  <a:rPr lang="en-GB" sz="2300" dirty="0" smtClean="0"/>
                  <a:t> is a constant </a:t>
                </a:r>
                <a:r>
                  <a:rPr lang="en-GB" sz="2000" dirty="0" smtClean="0"/>
                  <a:t>(depending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GB" sz="2000" dirty="0" err="1" smtClean="0"/>
                  <a:t>etc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451" y="4724400"/>
                <a:ext cx="8229600" cy="15421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82180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Reduction to a graph induced by short </a:t>
            </a:r>
            <a:br>
              <a:rPr lang="en-GB" dirty="0" smtClean="0"/>
            </a:br>
            <a:r>
              <a:rPr lang="en-GB" dirty="0" smtClean="0"/>
              <a:t>odd-length cycles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590266" y="1617260"/>
                <a:ext cx="8015785" cy="1600199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–far from bipartite 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GB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edge-disjoint odd-length cycles</a:t>
                </a:r>
              </a:p>
              <a:p>
                <a:pPr lvl="1"/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each odd-length cycle being of length at most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66" y="1617260"/>
                <a:ext cx="8015785" cy="16001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3358" y="3429000"/>
                <a:ext cx="8229600" cy="3048000"/>
              </a:xfr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Reduction 1: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GB" sz="2400" dirty="0" smtClean="0"/>
                  <a:t> set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sz="2400" dirty="0" smtClean="0"/>
                  <a:t>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GB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rgbClr val="0000CC"/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  <m:r>
                      <a:rPr lang="en-GB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type m:val="lin"/>
                        <m:ctrlPr>
                          <a:rPr lang="en-GB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solidFill>
                      <a:srgbClr val="0000CC"/>
                    </a:solidFill>
                  </a:rPr>
                  <a:t>edge-disjoint odd-length cycles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>
                    <a:solidFill>
                      <a:srgbClr val="0000CC"/>
                    </a:solidFill>
                  </a:rPr>
                  <a:t> of length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≤</m:t>
                    </m:r>
                    <m:r>
                      <a:rPr lang="en-GB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h</m:t>
                    </m:r>
                    <m:r>
                      <a:rPr lang="en-GB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rgbClr val="0000CC"/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such that </a:t>
                </a:r>
              </a:p>
              <a:p>
                <a:r>
                  <a:rPr lang="en-GB" sz="2400" dirty="0" smtClean="0"/>
                  <a:t>if a random walk of length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h</m:t>
                    </m:r>
                    <m:r>
                      <a:rPr lang="en-GB" sz="2400" i="1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>
                        <a:latin typeface="Cambria Math"/>
                      </a:rPr>
                      <m:t>) </m:t>
                    </m:r>
                  </m:oMath>
                </a14:m>
                <a:r>
                  <a:rPr lang="en-GB" sz="2400" dirty="0" smtClean="0"/>
                  <a:t>finds an odd-length cycle in the </a:t>
                </a:r>
                <a:r>
                  <a:rPr lang="en-GB" sz="2400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induced by the cycles in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GB" sz="2400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sz="2400" dirty="0" smtClean="0"/>
                  <a:t>,</a:t>
                </a:r>
              </a:p>
              <a:p>
                <a:r>
                  <a:rPr lang="en-GB" sz="2400" dirty="0" smtClean="0"/>
                  <a:t>then a </a:t>
                </a:r>
                <a:r>
                  <a:rPr lang="en-GB" sz="2400" dirty="0"/>
                  <a:t>random walk of length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h</m:t>
                    </m:r>
                    <m:r>
                      <a:rPr lang="en-GB" sz="2400" i="1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/>
                  <a:t> finds </a:t>
                </a:r>
                <a:r>
                  <a:rPr lang="en-GB" sz="2400" dirty="0"/>
                  <a:t>an odd-length cycle in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/>
                  <a:t> with probability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𝑝</m:t>
                    </m:r>
                    <m:r>
                      <a:rPr lang="en-GB" sz="2400" b="0" i="1" smtClean="0">
                        <a:latin typeface="Cambria Math"/>
                      </a:rPr>
                      <m:t>⋅</m:t>
                    </m:r>
                    <m:r>
                      <a:rPr lang="en-GB" sz="2400" b="0" i="1" smtClean="0">
                        <a:latin typeface="Cambria Math"/>
                      </a:rPr>
                      <m:t>𝜉</m:t>
                    </m:r>
                  </m:oMath>
                </a14:m>
                <a:r>
                  <a:rPr lang="en-GB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𝜉</m:t>
                    </m:r>
                  </m:oMath>
                </a14:m>
                <a:r>
                  <a:rPr lang="en-GB" sz="2400" dirty="0" smtClean="0"/>
                  <a:t> depends 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sz="2400" dirty="0" smtClean="0"/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h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358" y="3429000"/>
                <a:ext cx="8229600" cy="3048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35151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to a graph induced by short </a:t>
            </a:r>
            <a:br>
              <a:rPr lang="en-GB" dirty="0"/>
            </a:br>
            <a:r>
              <a:rPr lang="en-GB" dirty="0"/>
              <a:t>odd-length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5146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Desired: 2 key properties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must have a constant fraction of non-isolated vertices</a:t>
                </a:r>
              </a:p>
              <a:p>
                <a:r>
                  <a:rPr lang="en-GB" dirty="0" smtClean="0"/>
                  <a:t>For every non-isolated vertex 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, the degree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≥</m:t>
                    </m:r>
                    <m:r>
                      <a:rPr lang="en-GB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GB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r>
                  <a:rPr lang="en-GB" dirty="0" smtClean="0"/>
                  <a:t> times its degree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514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40854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to a graph induced by short </a:t>
            </a:r>
            <a:br>
              <a:rPr lang="en-GB" dirty="0"/>
            </a:br>
            <a:r>
              <a:rPr lang="en-GB" dirty="0"/>
              <a:t>odd-length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5146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Desired: 2 key properties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must have a constant fraction of non-isolated vertices</a:t>
                </a:r>
              </a:p>
              <a:p>
                <a:r>
                  <a:rPr lang="en-GB" dirty="0" smtClean="0"/>
                  <a:t>For every non-isolated vertex 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, the degree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≥</m:t>
                    </m:r>
                    <m:r>
                      <a:rPr lang="en-GB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GB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r>
                  <a:rPr lang="en-GB" dirty="0" smtClean="0"/>
                  <a:t> times its degree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514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4158" y="4724399"/>
                <a:ext cx="8082642" cy="12003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baseline="30000" dirty="0" smtClean="0">
                    <a:latin typeface="Cambria Math" pitchFamily="18" charset="0"/>
                    <a:ea typeface="Cambria Math" pitchFamily="18" charset="0"/>
                  </a:rPr>
                  <a:t>st</a:t>
                </a:r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property: </a:t>
                </a:r>
              </a:p>
              <a:p>
                <a:pPr algn="l"/>
                <a:r>
                  <a:rPr lang="en-GB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f we start a random walk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at vertex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, then we’ll start a random walk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≥</m:t>
                    </m:r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𝜎</m:t>
                    </m:r>
                    <m:d>
                      <m:dPr>
                        <m:ctrlPr>
                          <a:rPr lang="en-GB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times greater</a:t>
                </a:r>
                <a:endParaRPr lang="en-GB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8" y="4724399"/>
                <a:ext cx="8082642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4902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to a graph induced by short </a:t>
            </a:r>
            <a:br>
              <a:rPr lang="en-GB" dirty="0"/>
            </a:br>
            <a:r>
              <a:rPr lang="en-GB" dirty="0"/>
              <a:t>odd-length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5146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Desired: 2 key properties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must have a constant fraction of non-isolated vertices</a:t>
                </a:r>
              </a:p>
              <a:p>
                <a:r>
                  <a:rPr lang="en-GB" dirty="0" smtClean="0"/>
                  <a:t>For every non-isolated vertex 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, the degree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≥</m:t>
                    </m:r>
                    <m:r>
                      <a:rPr lang="en-GB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GB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r>
                  <a:rPr lang="en-GB" dirty="0" smtClean="0"/>
                  <a:t> times its degree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514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4267200"/>
                <a:ext cx="8082642" cy="230832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GB" baseline="30000" dirty="0" smtClean="0">
                    <a:latin typeface="Cambria Math" pitchFamily="18" charset="0"/>
                    <a:ea typeface="Cambria Math" pitchFamily="18" charset="0"/>
                  </a:rPr>
                  <a:t>nd</a:t>
                </a:r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property: 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GB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f we followed path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,…,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at random walks in both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, and 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random walk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chooses edge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, then 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random walk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chooses edge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  <a:ea typeface="Cambria Math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with</a:t>
                </a:r>
              </a:p>
              <a:p>
                <a:pPr algn="l"/>
                <a:r>
                  <a:rPr lang="en-GB" dirty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                  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≥</m:t>
                    </m:r>
                    <m:r>
                      <a:rPr lang="en-GB" b="0" i="1" smtClean="0">
                        <a:latin typeface="Cambria Math"/>
                        <a:ea typeface="Cambria Math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times greater</a:t>
                </a:r>
                <a:endParaRPr lang="en-GB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8082642" cy="23083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59077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to a graph induced by short </a:t>
            </a:r>
            <a:br>
              <a:rPr lang="en-GB" dirty="0"/>
            </a:br>
            <a:r>
              <a:rPr lang="en-GB" dirty="0"/>
              <a:t>odd-length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534400" cy="495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 has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𝛼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edge-disjoint odd-length cycles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smtClean="0"/>
                  <a:t>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We construct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⊆</m:t>
                    </m:r>
                    <m:r>
                      <a:rPr lang="en-GB" b="0" i="1" smtClean="0">
                        <a:latin typeface="Cambria Math"/>
                      </a:rPr>
                      <m:t>𝐶</m:t>
                    </m:r>
                    <m:r>
                      <a:rPr lang="en-GB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of edge-disjoint odd-length cycles:</a:t>
                </a:r>
              </a:p>
              <a:p>
                <a:r>
                  <a:rPr lang="en-GB" dirty="0" smtClean="0"/>
                  <a:t>Repeat until possible</a:t>
                </a:r>
              </a:p>
              <a:p>
                <a:pPr lvl="1"/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GB" dirty="0" smtClean="0"/>
                  <a:t> has current degree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 smtClean="0"/>
                  <a:t> times the original degree then delete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smtClean="0"/>
                  <a:t> all cycles going through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𝑣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is the resulting subset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𝐶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sz="28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sz="28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- graph induced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satisfies the following:</a:t>
                </a:r>
              </a:p>
              <a:p>
                <a:r>
                  <a:rPr lang="en-GB" dirty="0"/>
                  <a:t>e</a:t>
                </a:r>
                <a:r>
                  <a:rPr lang="en-GB" dirty="0" smtClean="0"/>
                  <a:t>very vertex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is either isolated or has degree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deg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534400" cy="4953000"/>
              </a:xfrm>
              <a:blipFill rotWithShape="1">
                <a:blip r:embed="rId2"/>
                <a:stretch>
                  <a:fillRect l="-1571" t="-1108" r="-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79878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Reduction to a graph induced by short </a:t>
            </a:r>
            <a:br>
              <a:rPr lang="en-GB" dirty="0" smtClean="0"/>
            </a:br>
            <a:r>
              <a:rPr lang="en-GB" dirty="0" smtClean="0"/>
              <a:t>odd-length cycles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590266" y="1617260"/>
                <a:ext cx="8015785" cy="1600199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lt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–far from bipartite 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GB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edge-disjoint odd-length cycles</a:t>
                </a:r>
              </a:p>
              <a:p>
                <a:pPr lvl="1"/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each odd-length cycle being of length at most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66" y="1617260"/>
                <a:ext cx="8015785" cy="16001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3358" y="3429000"/>
                <a:ext cx="8229600" cy="3048000"/>
              </a:xfr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Reduction 1: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GB" sz="2400" dirty="0" smtClean="0"/>
                  <a:t>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GB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⋅</m:t>
                    </m:r>
                    <m:f>
                      <m:fPr>
                        <m:type m:val="lin"/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/>
                  <a:t> edge-disjoint odd-length cycles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/>
                  <a:t> of length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≤</m:t>
                    </m:r>
                    <m:r>
                      <a:rPr lang="en-GB" sz="2400" b="0" i="1" smtClean="0">
                        <a:latin typeface="Cambria Math"/>
                      </a:rPr>
                      <m:t>h</m:t>
                    </m:r>
                    <m:r>
                      <a:rPr lang="en-GB" sz="2400" b="0" i="1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such that </a:t>
                </a:r>
              </a:p>
              <a:p>
                <a:r>
                  <a:rPr lang="en-GB" sz="2400" dirty="0" smtClean="0"/>
                  <a:t>if a random walk of length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h</m:t>
                    </m:r>
                    <m:r>
                      <a:rPr lang="en-GB" sz="2400" i="1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>
                        <a:latin typeface="Cambria Math"/>
                      </a:rPr>
                      <m:t>) </m:t>
                    </m:r>
                  </m:oMath>
                </a14:m>
                <a:r>
                  <a:rPr lang="en-GB" sz="2400" dirty="0" smtClean="0"/>
                  <a:t>finds an odd-length cycle in the </a:t>
                </a:r>
                <a:r>
                  <a:rPr lang="en-GB" sz="2400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induced by the cycles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sz="2400" dirty="0" smtClean="0"/>
                  <a:t>,</a:t>
                </a:r>
              </a:p>
              <a:p>
                <a:r>
                  <a:rPr lang="en-GB" sz="2400" dirty="0" smtClean="0"/>
                  <a:t>then a </a:t>
                </a:r>
                <a:r>
                  <a:rPr lang="en-GB" sz="2400" dirty="0"/>
                  <a:t>random walk of length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h</m:t>
                    </m:r>
                    <m:r>
                      <a:rPr lang="en-GB" sz="2400" i="1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/>
                  <a:t> finds </a:t>
                </a:r>
                <a:r>
                  <a:rPr lang="en-GB" sz="2400" dirty="0"/>
                  <a:t>an odd-length cycle in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/>
                  <a:t> with probability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𝑝</m:t>
                    </m:r>
                    <m:r>
                      <a:rPr lang="en-GB" sz="2400" b="0" i="1" smtClean="0">
                        <a:latin typeface="Cambria Math"/>
                      </a:rPr>
                      <m:t>⋅</m:t>
                    </m:r>
                    <m:r>
                      <a:rPr lang="en-GB" sz="2400" b="0" i="1" smtClean="0">
                        <a:latin typeface="Cambria Math"/>
                      </a:rPr>
                      <m:t>𝜉</m:t>
                    </m:r>
                  </m:oMath>
                </a14:m>
                <a:r>
                  <a:rPr lang="en-GB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𝜉</m:t>
                    </m:r>
                  </m:oMath>
                </a14:m>
                <a:r>
                  <a:rPr lang="en-GB" sz="2400" dirty="0" smtClean="0"/>
                  <a:t> depends 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𝛼</m:t>
                    </m:r>
                    <m:r>
                      <a:rPr lang="en-GB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h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358" y="3429000"/>
                <a:ext cx="8229600" cy="3048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94720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GB" dirty="0" smtClean="0"/>
              <a:t>After 1</a:t>
            </a:r>
            <a:r>
              <a:rPr lang="en-GB" baseline="30000" dirty="0" smtClean="0"/>
              <a:t>st</a:t>
            </a:r>
            <a:r>
              <a:rPr lang="en-GB" dirty="0" smtClean="0"/>
              <a:t> reduction:</a:t>
            </a:r>
            <a:br>
              <a:rPr lang="en-GB" dirty="0" smtClean="0"/>
            </a:br>
            <a:r>
              <a:rPr lang="en-GB" dirty="0" smtClean="0"/>
              <a:t>collection of edge-disjoint odd-length cycles</a:t>
            </a:r>
            <a:br>
              <a:rPr lang="en-GB" dirty="0" smtClean="0"/>
            </a:br>
            <a:r>
              <a:rPr lang="en-GB" dirty="0" smtClean="0"/>
              <a:t>of small length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0"/>
                <a:ext cx="8229600" cy="3840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We can assume that the input graph is a collection of edge-disjoint odd-length cycles of length at most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𝑞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b="0" i="1" dirty="0" smtClean="0">
                        <a:latin typeface="Cambria Math"/>
                      </a:rPr>
                      <m:t>𝜀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  <a:sym typeface="Symbol" pitchFamily="18" charset="2"/>
                  </a:rPr>
                  <a:t> </a:t>
                </a:r>
                <a:r>
                  <a:rPr lang="en-GB" dirty="0" smtClean="0"/>
                  <a:t>each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0"/>
                <a:ext cx="8229600" cy="3840163"/>
              </a:xfrm>
              <a:blipFill rotWithShape="1">
                <a:blip r:embed="rId2"/>
                <a:stretch>
                  <a:fillRect l="-1259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73117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Universal counter-example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GB" sz="2500" dirty="0" smtClean="0">
                <a:latin typeface="Calibri" pitchFamily="34" charset="0"/>
                <a:cs typeface="Calibri" pitchFamily="34" charset="0"/>
              </a:rPr>
              <a:t>Even though we reduced the problem to that on a graph induced by edge-disjoint short odd-length cycles, we cannot expect to prove that we’ll find one of the fixed cycles</a:t>
            </a:r>
            <a:endParaRPr lang="en-GB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399959" y="2476843"/>
            <a:ext cx="3581401" cy="457131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9038167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04800" y="3352800"/>
            <a:ext cx="8534400" cy="2362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4114800"/>
              </a:xfrm>
            </p:spPr>
            <p:txBody>
              <a:bodyPr/>
              <a:lstStyle/>
              <a:p>
                <a:r>
                  <a:rPr lang="en-GB" dirty="0" smtClean="0"/>
                  <a:t>We cannot first fix the cycles and then try to find one</a:t>
                </a:r>
              </a:p>
              <a:p>
                <a:r>
                  <a:rPr lang="en-GB" dirty="0" smtClean="0"/>
                  <a:t>We have to consider “replacements” for some parts of the cycles</a:t>
                </a:r>
              </a:p>
              <a:p>
                <a:endParaRPr lang="en-GB" dirty="0" smtClean="0"/>
              </a:p>
              <a:p>
                <a:r>
                  <a:rPr lang="en-GB" sz="2400" dirty="0" smtClean="0"/>
                  <a:t>Approach: if we have two vertices of high degree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𝑣</m:t>
                    </m:r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sz="2400" dirty="0" smtClean="0"/>
                  <a:t> that are connected by several paths</a:t>
                </a:r>
              </a:p>
              <a:p>
                <a:pPr lvl="1"/>
                <a:r>
                  <a:rPr lang="en-GB" dirty="0" smtClean="0"/>
                  <a:t>that have the same parity and</a:t>
                </a:r>
              </a:p>
              <a:p>
                <a:pPr lvl="1"/>
                <a:r>
                  <a:rPr lang="en-GB" dirty="0" smtClean="0"/>
                  <a:t>that use only low degree vertices</a:t>
                </a:r>
              </a:p>
              <a:p>
                <a:pPr>
                  <a:buNone/>
                </a:pPr>
                <a:r>
                  <a:rPr lang="en-GB" dirty="0" smtClean="0"/>
                  <a:t>then we can contract all these paths into parallel edges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4114800"/>
              </a:xfrm>
              <a:blipFill rotWithShape="1">
                <a:blip r:embed="rId2"/>
                <a:stretch>
                  <a:fillRect l="-124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72040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beginning – dense graphs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763000" cy="4525963"/>
              </a:xfrm>
            </p:spPr>
            <p:txBody>
              <a:bodyPr/>
              <a:lstStyle/>
              <a:p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Goldreich, </a:t>
                </a:r>
                <a:r>
                  <a:rPr lang="en-GB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Goldwasser</a:t>
                </a: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Ron’98</a:t>
                </a:r>
              </a:p>
              <a:p>
                <a:pPr lvl="1"/>
                <a:r>
                  <a:rPr lang="en-GB" sz="2200" dirty="0" smtClean="0"/>
                  <a:t>Introduced property testing for graphs</a:t>
                </a:r>
              </a:p>
              <a:p>
                <a:pPr lvl="1"/>
                <a:r>
                  <a:rPr lang="en-GB" sz="2200" dirty="0" smtClean="0"/>
                  <a:t>Focused on the model of graphs represented by </a:t>
                </a:r>
                <a:r>
                  <a:rPr lang="en-GB" sz="220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adjacency matrix</a:t>
                </a:r>
              </a:p>
              <a:p>
                <a:pPr lvl="1"/>
                <a:r>
                  <a:rPr lang="en-GB" sz="2200" dirty="0" smtClean="0"/>
                  <a:t>Suitable for dense graphs (</a:t>
                </a:r>
                <a:r>
                  <a:rPr lang="en-GB" sz="220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dense graphs model</a:t>
                </a:r>
                <a:r>
                  <a:rPr lang="en-GB" sz="2200" dirty="0" smtClean="0"/>
                  <a:t>)</a:t>
                </a:r>
              </a:p>
              <a:p>
                <a:pPr lvl="1"/>
                <a:endParaRPr lang="en-GB" sz="2200" dirty="0"/>
              </a:p>
              <a:p>
                <a:r>
                  <a:rPr lang="en-GB" sz="2200" dirty="0" smtClean="0"/>
                  <a:t>Graph 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sz="2200" dirty="0" smtClean="0"/>
                  <a:t> vertices is represented by an adjacency matrix</a:t>
                </a:r>
              </a:p>
              <a:p>
                <a:r>
                  <a:rPr lang="en-GB" sz="2200" dirty="0" smtClean="0"/>
                  <a:t>G is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𝜀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effectLst/>
                  </a:rPr>
                  <a:t>–far from property P </a:t>
                </a:r>
                <a:r>
                  <a:rPr lang="en-GB" sz="2200" dirty="0" smtClean="0"/>
                  <a:t>if one needs to modify at least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/>
                      </a:rPr>
                      <m:t>𝜀</m:t>
                    </m:r>
                    <m:sSup>
                      <m:sSupPr>
                        <m:ctrlPr>
                          <a:rPr lang="en-GB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200" dirty="0" smtClean="0"/>
                  <a:t> entries in the adjacency matrix to obtain a graph G’ with property P</a:t>
                </a:r>
              </a:p>
              <a:p>
                <a:r>
                  <a:rPr lang="en-GB" sz="2200" b="1" dirty="0" smtClean="0">
                    <a:solidFill>
                      <a:srgbClr val="FF0000"/>
                    </a:solidFill>
                  </a:rPr>
                  <a:t>Task:</a:t>
                </a:r>
                <a:r>
                  <a:rPr lang="en-GB" sz="2200" dirty="0" smtClean="0"/>
                  <a:t> for a given property P</a:t>
                </a:r>
              </a:p>
              <a:p>
                <a:pPr lvl="1"/>
                <a:r>
                  <a:rPr lang="en-GB" sz="2200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accept</a:t>
                </a:r>
                <a:r>
                  <a:rPr lang="en-GB" sz="2200" dirty="0" smtClean="0"/>
                  <a:t> graphs with property P and </a:t>
                </a:r>
              </a:p>
              <a:p>
                <a:pPr lvl="1"/>
                <a:r>
                  <a:rPr lang="en-GB" sz="2200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reject</a:t>
                </a:r>
                <a:r>
                  <a:rPr lang="en-GB" sz="2200" dirty="0" smtClean="0"/>
                  <a:t> graphs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/>
                      </a:rPr>
                      <m:t>𝜀</m:t>
                    </m:r>
                  </m:oMath>
                </a14:m>
                <a:r>
                  <a:rPr lang="en-GB" sz="2200" dirty="0"/>
                  <a:t>–far from property </a:t>
                </a:r>
                <a:r>
                  <a:rPr lang="en-GB" sz="2200" dirty="0" smtClean="0"/>
                  <a:t>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763000" cy="4525963"/>
              </a:xfrm>
              <a:blipFill rotWithShape="1">
                <a:blip r:embed="rId2"/>
                <a:stretch>
                  <a:fillRect l="-1182" t="-1348" r="-417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5084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start with a collection of edge-disjoint short cycles of odd length</a:t>
                </a:r>
              </a:p>
              <a:p>
                <a:r>
                  <a:rPr lang="en-GB" dirty="0" smtClean="0"/>
                  <a:t>We will either remove or shorten every such a cycle</a:t>
                </a:r>
              </a:p>
              <a:p>
                <a:pPr lvl="1"/>
                <a:r>
                  <a:rPr lang="en-GB" dirty="0" smtClean="0"/>
                  <a:t>In each round: “reduce” the length of the cycles</a:t>
                </a:r>
              </a:p>
              <a:p>
                <a:pPr lvl="1"/>
                <a:r>
                  <a:rPr lang="en-GB" dirty="0" smtClean="0"/>
                  <a:t>Remove a constant fraction of them</a:t>
                </a:r>
              </a:p>
              <a:p>
                <a:pPr lvl="1"/>
                <a:endParaRPr lang="en-GB" dirty="0" smtClean="0"/>
              </a:p>
              <a:p>
                <a:r>
                  <a:rPr lang="en-GB" dirty="0" smtClean="0"/>
                  <a:t>“Reduce” length of a cycle = “contract” some paths</a:t>
                </a:r>
              </a:p>
              <a:p>
                <a:r>
                  <a:rPr lang="en-GB" dirty="0" smtClean="0"/>
                  <a:t>“Contract” a path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 smtClean="0"/>
                  <a:t>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pPr algn="ctr">
                  <a:buNone/>
                </a:pPr>
                <a:r>
                  <a:rPr lang="en-GB" dirty="0" smtClean="0">
                    <a:latin typeface="Times" pitchFamily="18" charset="0"/>
                  </a:rPr>
                  <a:t>	if the exploration would start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>
                    <a:latin typeface="Times" pitchFamily="18" charset="0"/>
                  </a:rPr>
                  <a:t> along the path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 smtClean="0">
                    <a:latin typeface="Times" pitchFamily="18" charset="0"/>
                  </a:rPr>
                  <a:t> then with a constant probability it would reach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</m:oMath>
                </a14:m>
                <a:endParaRPr lang="en-US" dirty="0">
                  <a:latin typeface="Times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213" r="-889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02016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idea: contractions of cycles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1544" y="1371600"/>
                <a:ext cx="8229600" cy="2667000"/>
              </a:xfr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We consider a </a:t>
                </a:r>
                <a:r>
                  <a:rPr lang="en-GB" dirty="0" err="1" smtClean="0"/>
                  <a:t>multigraph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induced by a (multi)set of cycles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such that </a:t>
                </a:r>
              </a:p>
              <a:p>
                <a:r>
                  <a:rPr lang="en-GB" sz="2400" dirty="0" smtClean="0"/>
                  <a:t>each cycle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𝑐</m:t>
                    </m:r>
                    <m:r>
                      <a:rPr lang="en-GB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corresponds to an odd-length cycle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a</a:t>
                </a:r>
                <a:r>
                  <a:rPr lang="en-GB" sz="2400" dirty="0" smtClean="0"/>
                  <a:t>ll cycles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have length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≤</m:t>
                    </m:r>
                    <m:r>
                      <a:rPr lang="en-GB" sz="2400" b="0" i="1" smtClean="0">
                        <a:latin typeface="Cambria Math"/>
                      </a:rPr>
                      <m:t>𝑘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p</a:t>
                </a:r>
                <a:r>
                  <a:rPr lang="en-GB" sz="2400" dirty="0" smtClean="0"/>
                  <a:t>rob. random walk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/>
                  <a:t> finds an odd-length cycle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≥</m:t>
                    </m:r>
                    <m:r>
                      <a:rPr lang="en-GB" sz="2400" b="0" i="1" smtClean="0">
                        <a:latin typeface="Cambria Math"/>
                      </a:rPr>
                      <m:t>𝛼</m:t>
                    </m:r>
                    <m:r>
                      <a:rPr lang="en-GB" sz="2400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GB" sz="2400" dirty="0" smtClean="0"/>
                  <a:t> prob. random walk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detects a cycle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544" y="1371600"/>
                <a:ext cx="8229600" cy="2667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426076" y="4038600"/>
                <a:ext cx="8382000" cy="2209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tx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GB" sz="2400" dirty="0" smtClean="0"/>
                  <a:t>We can find set of cycles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400" dirty="0" smtClean="0"/>
                  <a:t> &amp; multigraph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400" dirty="0" smtClean="0"/>
                  <a:t>induced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err="1" smtClean="0"/>
                  <a:t>st</a:t>
                </a:r>
                <a:r>
                  <a:rPr lang="en-GB" sz="2400" dirty="0" smtClean="0"/>
                  <a:t>: </a:t>
                </a:r>
              </a:p>
              <a:p>
                <a:r>
                  <a:rPr lang="en-GB" sz="2400" dirty="0" smtClean="0"/>
                  <a:t>each cycle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</a:rPr>
                      <m:t>𝑐</m:t>
                    </m:r>
                    <m:r>
                      <a:rPr lang="en-GB" sz="240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400" dirty="0" smtClean="0"/>
                  <a:t> corresponds to an odd-length cycle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a</a:t>
                </a:r>
                <a:r>
                  <a:rPr lang="en-GB" sz="2400" dirty="0" smtClean="0"/>
                  <a:t>ll cycles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have length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</a:rPr>
                      <m:t>≤</m:t>
                    </m:r>
                    <m:r>
                      <a:rPr lang="en-GB" sz="2400" i="1" smtClean="0">
                        <a:latin typeface="Cambria Math"/>
                      </a:rPr>
                      <m:t>𝑘</m:t>
                    </m:r>
                    <m:r>
                      <a:rPr lang="en-GB" sz="2400" b="0" i="1" smtClean="0">
                        <a:latin typeface="Cambria Math"/>
                      </a:rPr>
                      <m:t>−1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p</a:t>
                </a:r>
                <a:r>
                  <a:rPr lang="en-GB" sz="2400" dirty="0" smtClean="0"/>
                  <a:t>rob. random walk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finds a cycle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</a:rPr>
                      <m:t>≥</m:t>
                    </m:r>
                    <m:r>
                      <a:rPr lang="en-GB" sz="2400" i="1" smtClean="0">
                        <a:latin typeface="Cambria Math"/>
                      </a:rPr>
                      <m:t>𝛼</m:t>
                    </m:r>
                    <m:r>
                      <a:rPr lang="en-GB" sz="2400" b="0" i="1" smtClean="0">
                        <a:latin typeface="Cambria Math"/>
                      </a:rPr>
                      <m:t>′</m:t>
                    </m:r>
                    <m:r>
                      <a:rPr lang="en-GB" sz="240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GB" sz="2400" dirty="0" smtClean="0"/>
                  <a:t> prob. random walk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400" dirty="0" smtClean="0"/>
                  <a:t> detects a cycle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076" y="4038600"/>
                <a:ext cx="8382000" cy="2209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3280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idea: contractions of cycles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4600"/>
                <a:ext cx="8229600" cy="2667000"/>
              </a:xfr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We can find a set of cycles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and the </a:t>
                </a:r>
                <a:r>
                  <a:rPr lang="en-GB" dirty="0" err="1" smtClean="0"/>
                  <a:t>multigraph</a:t>
                </a:r>
                <a:r>
                  <a:rPr lang="en-GB" dirty="0" smtClean="0"/>
                  <a:t> induced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such that </a:t>
                </a:r>
              </a:p>
              <a:p>
                <a:r>
                  <a:rPr lang="en-GB" sz="2400" dirty="0" smtClean="0"/>
                  <a:t>every cycle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𝑐</m:t>
                    </m:r>
                    <m:r>
                      <a:rPr lang="en-GB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corresponds to an odd-length cycle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a</a:t>
                </a:r>
                <a:r>
                  <a:rPr lang="en-GB" sz="2400" dirty="0" smtClean="0"/>
                  <a:t>ll cycles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have length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≤1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p</a:t>
                </a:r>
                <a:r>
                  <a:rPr lang="en-GB" sz="2400" dirty="0" smtClean="0"/>
                  <a:t>rob. random walk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/>
                  <a:t> finds an odd-length cycle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≥</m:t>
                    </m:r>
                    <m:r>
                      <a:rPr lang="en-GB" sz="2400" b="0" i="1" smtClean="0">
                        <a:latin typeface="Cambria Math"/>
                      </a:rPr>
                      <m:t>𝛼</m:t>
                    </m:r>
                    <m:r>
                      <a:rPr lang="en-GB" sz="2400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GB" sz="2400" dirty="0" smtClean="0"/>
                  <a:t> prob. random walk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detects a cycle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4600"/>
                <a:ext cx="8229600" cy="2667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 baseline="0">
                <a:solidFill>
                  <a:schemeClr val="tx1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7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 smtClean="0"/>
              <a:t>After repeating it sufficiently many times: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381000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elfloop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!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987531" y="3774737"/>
              <a:ext cx="1451160" cy="65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811" y="3757097"/>
                <a:ext cx="1486800" cy="6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19950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idea: contractions of cycles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4600"/>
                <a:ext cx="8229600" cy="2667000"/>
              </a:xfr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We can find a set of cycles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and the </a:t>
                </a:r>
                <a:r>
                  <a:rPr lang="en-GB" dirty="0" err="1" smtClean="0"/>
                  <a:t>multigraph</a:t>
                </a:r>
                <a:r>
                  <a:rPr lang="en-GB" dirty="0" smtClean="0"/>
                  <a:t> induced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such that </a:t>
                </a:r>
              </a:p>
              <a:p>
                <a:r>
                  <a:rPr lang="en-GB" sz="2400" dirty="0" smtClean="0"/>
                  <a:t>every cycle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𝑐</m:t>
                    </m:r>
                    <m:r>
                      <a:rPr lang="en-GB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corresponds to an odd-length cycle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a</a:t>
                </a:r>
                <a:r>
                  <a:rPr lang="en-GB" sz="2400" dirty="0" smtClean="0"/>
                  <a:t>ll cycles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have length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≤1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p</a:t>
                </a:r>
                <a:r>
                  <a:rPr lang="en-GB" sz="2400" dirty="0" smtClean="0"/>
                  <a:t>rob. random walk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/>
                  <a:t> finds an odd-length cycle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≥</m:t>
                    </m:r>
                    <m:r>
                      <a:rPr lang="en-GB" sz="2400" b="0" i="1" smtClean="0">
                        <a:latin typeface="Cambria Math"/>
                      </a:rPr>
                      <m:t>𝛼</m:t>
                    </m:r>
                    <m:r>
                      <a:rPr lang="en-GB" sz="2400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GB" sz="2400" dirty="0" smtClean="0"/>
                  <a:t> prob. random walk </a:t>
                </a:r>
                <a:r>
                  <a:rPr lang="en-GB" sz="2000" dirty="0">
                    <a:solidFill>
                      <a:srgbClr val="000000"/>
                    </a:solidFill>
                  </a:rPr>
                  <a:t>(of length 2) </a:t>
                </a:r>
                <a:r>
                  <a:rPr lang="en-GB" sz="240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detects a cycle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4600"/>
                <a:ext cx="8229600" cy="2667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 baseline="0">
                <a:solidFill>
                  <a:schemeClr val="tx1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7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 smtClean="0"/>
              <a:t>After repeating it sufficiently many times: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381000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elfloop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!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987531" y="3774737"/>
              <a:ext cx="1451160" cy="65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811" y="3757097"/>
                <a:ext cx="148680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990600" y="5619482"/>
                <a:ext cx="73152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Checking if a random walk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kumimoji="0" lang="en-GB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itchFamily="18" charset="0"/>
                            <a:cs typeface="Calibri" pitchFamily="34" charset="0"/>
                          </a:rPr>
                          <m:t>𝐺</m:t>
                        </m:r>
                      </m:e>
                      <m:sup>
                        <m:r>
                          <a:rPr kumimoji="0" lang="en-GB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itchFamily="18" charset="0"/>
                            <a:cs typeface="Calibri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GB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 finds a </a:t>
                </a:r>
                <a:r>
                  <a:rPr kumimoji="0" lang="en-GB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selfloop</a:t>
                </a:r>
                <a:r>
                  <a:rPr kumimoji="0" lang="en-GB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 is easy!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Prob</a:t>
                </a:r>
                <a:r>
                  <a:rPr kumimoji="0" lang="en-GB" sz="2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 = #non-isolated vertices/#vertices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619482"/>
                <a:ext cx="7315200" cy="9144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99721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idea: contractions of cycles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4600"/>
                <a:ext cx="8229600" cy="2667000"/>
              </a:xfr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We can find a set of cycles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and the </a:t>
                </a:r>
                <a:r>
                  <a:rPr lang="en-GB" dirty="0" err="1" smtClean="0"/>
                  <a:t>multigraph</a:t>
                </a:r>
                <a:r>
                  <a:rPr lang="en-GB" dirty="0" smtClean="0"/>
                  <a:t> induced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such that </a:t>
                </a:r>
              </a:p>
              <a:p>
                <a:r>
                  <a:rPr lang="en-GB" sz="2400" dirty="0" smtClean="0"/>
                  <a:t>every cycle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𝑐</m:t>
                    </m:r>
                    <m:r>
                      <a:rPr lang="en-GB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corresponds to an odd-length cycle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a</a:t>
                </a:r>
                <a:r>
                  <a:rPr lang="en-GB" sz="2400" dirty="0" smtClean="0"/>
                  <a:t>ll cycles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have length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≤1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p</a:t>
                </a:r>
                <a:r>
                  <a:rPr lang="en-GB" sz="2400" dirty="0" smtClean="0"/>
                  <a:t>rob. random walk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sz="2400" dirty="0" smtClean="0"/>
                  <a:t> finds an odd-length cycle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≥</m:t>
                    </m:r>
                    <m:r>
                      <a:rPr lang="en-GB" sz="2400" b="0" i="1" smtClean="0">
                        <a:latin typeface="Cambria Math"/>
                      </a:rPr>
                      <m:t>𝛼</m:t>
                    </m:r>
                    <m:r>
                      <a:rPr lang="en-GB" sz="2400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GB" sz="2400" dirty="0" smtClean="0"/>
                  <a:t> prob. random walk </a:t>
                </a:r>
                <a:r>
                  <a:rPr lang="en-GB" sz="2000" dirty="0" smtClean="0"/>
                  <a:t>(of length 2) </a:t>
                </a:r>
                <a:r>
                  <a:rPr lang="en-GB" sz="240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detects a cycle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4600"/>
                <a:ext cx="8229600" cy="2667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 baseline="0">
                <a:solidFill>
                  <a:schemeClr val="tx1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7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baseline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 smtClean="0"/>
              <a:t>After repeating it sufficiently many times: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381000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elfloop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!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987531" y="3774737"/>
              <a:ext cx="1451160" cy="65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811" y="3757097"/>
                <a:ext cx="148680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993820" y="5410200"/>
                <a:ext cx="7315200" cy="1143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Actually, random walk starts at a vertex </a:t>
                </a:r>
                <a14:m>
                  <m:oMath xmlns:m="http://schemas.openxmlformats.org/officeDocument/2006/math">
                    <m:r>
                      <a:rPr kumimoji="0" lang="en-GB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itchFamily="18" charset="0"/>
                        <a:cs typeface="Calibri" pitchFamily="34" charset="0"/>
                      </a:rPr>
                      <m:t>𝑣</m:t>
                    </m:r>
                  </m:oMath>
                </a14:m>
                <a:r>
                  <a:rPr kumimoji="0" lang="en-GB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 with </a:t>
                </a:r>
                <a:r>
                  <a:rPr kumimoji="0" lang="en-GB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prob</a:t>
                </a:r>
                <a:r>
                  <a:rPr kumimoji="0" lang="en-GB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 proportional to weight of </a:t>
                </a:r>
                <a14:m>
                  <m:oMath xmlns:m="http://schemas.openxmlformats.org/officeDocument/2006/math">
                    <m:r>
                      <a:rPr kumimoji="0" lang="en-GB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itchFamily="18" charset="0"/>
                        <a:cs typeface="Calibri" pitchFamily="34" charset="0"/>
                      </a:rPr>
                      <m:t>𝑣</m:t>
                    </m:r>
                  </m:oMath>
                </a14:m>
                <a:endParaRPr kumimoji="0" lang="en-GB" sz="22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Calibri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200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w</a:t>
                </a:r>
                <a:r>
                  <a:rPr lang="en-GB" sz="220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eight proportional to the number of </a:t>
                </a:r>
                <a:r>
                  <a:rPr lang="en-GB" sz="2200" dirty="0" err="1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selfloops</a:t>
                </a:r>
                <a:r>
                  <a:rPr lang="en-GB" sz="220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itchFamily="18" charset="0"/>
                        <a:cs typeface="Calibri" pitchFamily="34" charset="0"/>
                      </a:rPr>
                      <m:t>𝑣</m:t>
                    </m:r>
                  </m:oMath>
                </a14:m>
                <a:endParaRPr kumimoji="0" lang="en-GB" sz="22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820" y="5410200"/>
                <a:ext cx="7315200" cy="1143000"/>
              </a:xfrm>
              <a:prstGeom prst="roundRect">
                <a:avLst/>
              </a:prstGeom>
              <a:blipFill rotWithShape="1">
                <a:blip r:embed="rId5"/>
                <a:stretch>
                  <a:fillRect b="-13089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76257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Always keep in mind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457200" y="1600201"/>
                <a:ext cx="8229600" cy="2514600"/>
              </a:xfrm>
              <a:prstGeom prst="rect">
                <a:avLst/>
              </a:prstGeom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miter lim="800000"/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dk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GB" sz="28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Desired: 2 key properties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must have a constant fraction of non-isolated vertices (weight of</a:t>
                </a:r>
                <a:r>
                  <a:rPr lang="en-GB" dirty="0"/>
                  <a:t> non-isolated </a:t>
                </a:r>
                <a:r>
                  <a:rPr lang="en-GB" dirty="0" smtClean="0"/>
                  <a:t>vertices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Ω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r>
                  <a:rPr lang="en-GB" dirty="0" smtClean="0"/>
                  <a:t>For every non-isolated vertex 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, the degree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is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≥</m:t>
                    </m:r>
                    <m:r>
                      <a:rPr lang="en-GB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GB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sym typeface="Symbol" pitchFamily="18" charset="2"/>
                          </a:rPr>
                          <m:t></m:t>
                        </m:r>
                      </m:e>
                    </m:d>
                  </m:oMath>
                </a14:m>
                <a:r>
                  <a:rPr lang="en-GB" dirty="0" smtClean="0"/>
                  <a:t> times its degree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𝐺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1"/>
                <a:ext cx="8229600" cy="2514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76451" y="4724400"/>
                <a:ext cx="8229600" cy="154219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 baseline="0">
                    <a:solidFill>
                      <a:schemeClr val="tx1"/>
                    </a:solidFill>
                    <a:latin typeface="Cambria" pitchFamily="18" charset="0"/>
                    <a:ea typeface="+mn-ea"/>
                    <a:cs typeface="Arial" pitchFamily="34" charset="0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3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aseline="0">
                    <a:solidFill>
                      <a:schemeClr val="tx1"/>
                    </a:solidFill>
                    <a:latin typeface="Cambria" pitchFamily="18" charset="0"/>
                    <a:cs typeface="Arial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GB" sz="2300" dirty="0"/>
                  <a:t>i</a:t>
                </a:r>
                <a:r>
                  <a:rPr lang="en-GB" sz="2300" dirty="0" smtClean="0"/>
                  <a:t>f a random walk finds an odd-length cycle in a reduced instance with probability </a:t>
                </a:r>
                <a14:m>
                  <m:oMath xmlns:m="http://schemas.openxmlformats.org/officeDocument/2006/math">
                    <m:r>
                      <a:rPr lang="en-GB" sz="23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</m:oMath>
                </a14:m>
                <a:endParaRPr lang="en-GB" sz="23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GB" sz="2300" dirty="0"/>
                  <a:t>t</a:t>
                </a:r>
                <a:r>
                  <a:rPr lang="en-GB" sz="2300" dirty="0" smtClean="0"/>
                  <a:t>hen it will find an odd length cycle in the original instance with probability </a:t>
                </a:r>
                <a14:m>
                  <m:oMath xmlns:m="http://schemas.openxmlformats.org/officeDocument/2006/math">
                    <m:r>
                      <a:rPr lang="en-GB" sz="23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  <m:r>
                      <a:rPr lang="en-GB" sz="23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r>
                      <a:rPr lang="en-GB" sz="23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𝝃</m:t>
                    </m:r>
                  </m:oMath>
                </a14:m>
                <a:r>
                  <a:rPr lang="en-GB" sz="2300" dirty="0" smtClean="0"/>
                  <a:t>, where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latin typeface="Cambria Math"/>
                      </a:rPr>
                      <m:t>𝜉</m:t>
                    </m:r>
                  </m:oMath>
                </a14:m>
                <a:r>
                  <a:rPr lang="en-GB" sz="2300" dirty="0" smtClean="0"/>
                  <a:t> is a constant </a:t>
                </a:r>
                <a:r>
                  <a:rPr lang="en-GB" sz="2000" dirty="0" smtClean="0"/>
                  <a:t>(depending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chemeClr val="accent6">
                            <a:lumMod val="50000"/>
                          </a:schemeClr>
                        </a:solidFill>
                        <a:sym typeface="Symbol" pitchFamily="18" charset="2"/>
                      </a:rPr>
                      <m:t></m:t>
                    </m:r>
                    <m:r>
                      <a:rPr lang="en-GB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GB" sz="2000" dirty="0" err="1" smtClean="0"/>
                  <a:t>etc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451" y="4724400"/>
                <a:ext cx="8229600" cy="15421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43112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Difficulties (all can be overcome)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Dealing with parallel edges with different parities</a:t>
            </a:r>
          </a:p>
          <a:p>
            <a:pPr lvl="1"/>
            <a:r>
              <a:rPr lang="en-GB" dirty="0"/>
              <a:t>Parallel edges </a:t>
            </a:r>
            <a:r>
              <a:rPr lang="en-GB" dirty="0" smtClean="0"/>
              <a:t>encode parity </a:t>
            </a:r>
            <a:r>
              <a:rPr lang="en-GB" dirty="0"/>
              <a:t>of </a:t>
            </a:r>
            <a:r>
              <a:rPr lang="en-GB" dirty="0" smtClean="0"/>
              <a:t>path </a:t>
            </a:r>
            <a:r>
              <a:rPr lang="en-GB" dirty="0"/>
              <a:t>they correspond </a:t>
            </a:r>
            <a:r>
              <a:rPr lang="en-GB" dirty="0" smtClean="0"/>
              <a:t>to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ake sure that the number of odd edges connecting two vertices is similar to the number of even edges connecting the same vertices (or one of the sets is empty)</a:t>
            </a:r>
          </a:p>
          <a:p>
            <a:r>
              <a:rPr lang="en-GB" dirty="0" smtClean="0"/>
              <a:t>We’re making some vertices isolated</a:t>
            </a:r>
          </a:p>
          <a:p>
            <a:pPr lvl="1"/>
            <a:r>
              <a:rPr lang="en-GB" dirty="0" smtClean="0"/>
              <a:t>We use weights to compensate this: </a:t>
            </a:r>
          </a:p>
          <a:p>
            <a:pPr lvl="1"/>
            <a:r>
              <a:rPr lang="en-GB" dirty="0" smtClean="0"/>
              <a:t>Initially all vertices have weights 1</a:t>
            </a:r>
          </a:p>
          <a:p>
            <a:pPr lvl="1"/>
            <a:r>
              <a:rPr lang="en-GB" dirty="0" smtClean="0"/>
              <a:t>If a vertex is removed by contraction then it allocates its weight to the </a:t>
            </a:r>
            <a:r>
              <a:rPr lang="en-GB" dirty="0" err="1" smtClean="0"/>
              <a:t>neighboring</a:t>
            </a:r>
            <a:r>
              <a:rPr lang="en-GB" dirty="0" smtClean="0"/>
              <a:t> vertices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08198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620125" cy="3590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8999"/>
            <a:ext cx="8620125" cy="3590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763814" y="1371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9833" y="6209724"/>
                <a:ext cx="68252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/>
                        <a:ea typeface="Cambria Math" pitchFamily="18" charset="0"/>
                      </a:rPr>
                      <m:t>, </m:t>
                    </m:r>
                    <m:r>
                      <a:rPr lang="en-GB" b="0" i="1" dirty="0" smtClean="0">
                        <a:latin typeface="Cambria Math"/>
                        <a:ea typeface="Cambria Math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add half of weight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to their own weight</a:t>
                </a:r>
                <a:endParaRPr lang="en-GB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33" y="6209724"/>
                <a:ext cx="682526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93" t="-10667" r="-98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54884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type of contractions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1143000"/>
            <a:ext cx="8229600" cy="34282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0"/>
            <a:ext cx="8620125" cy="3590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5978892"/>
                <a:ext cx="5463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adds weight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GB" dirty="0" smtClean="0">
                    <a:latin typeface="Cambria Math" pitchFamily="18" charset="0"/>
                    <a:ea typeface="Cambria Math" pitchFamily="18" charset="0"/>
                  </a:rPr>
                  <a:t> to its own weight</a:t>
                </a:r>
                <a:endParaRPr lang="en-GB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978892"/>
                <a:ext cx="546316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51" t="-10526" r="-122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92164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Difficulties (can be overcome)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Proving that we can remove a constant fraction of cycles such that every one has a low-degree vertex is contractible is non-trivial</a:t>
            </a:r>
          </a:p>
          <a:p>
            <a:pPr lvl="1"/>
            <a:r>
              <a:rPr lang="en-GB" dirty="0" smtClean="0"/>
              <a:t>Since we have </a:t>
            </a:r>
            <a:r>
              <a:rPr lang="en-GB" dirty="0" err="1" smtClean="0"/>
              <a:t>multigraphs</a:t>
            </a:r>
            <a:r>
              <a:rPr lang="en-GB" dirty="0" smtClean="0"/>
              <a:t>, we cannot expect to find a constant fraction of vertices to be of constant degree</a:t>
            </a:r>
          </a:p>
          <a:p>
            <a:pPr lvl="1"/>
            <a:r>
              <a:rPr lang="en-GB" dirty="0" smtClean="0"/>
              <a:t>We do, if degree = # distinct </a:t>
            </a:r>
            <a:r>
              <a:rPr lang="en-GB" dirty="0" err="1" smtClean="0"/>
              <a:t>neighbors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426950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beginning – dense graphs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One of the first problems studied: </a:t>
                </a:r>
                <a:r>
                  <a:rPr lang="en-GB" b="1" dirty="0" err="1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bipartitness</a:t>
                </a:r>
                <a:endParaRPr lang="en-GB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GB" sz="2400" dirty="0" smtClean="0"/>
                  <a:t>One can test if G is bipartite after sampling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 smtClean="0"/>
                  <a:t>entries of adjacency matrix</a:t>
                </a:r>
              </a:p>
              <a:p>
                <a:r>
                  <a:rPr lang="en-GB" sz="2400" dirty="0" smtClean="0"/>
                  <a:t>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Ω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1.5</m:t>
                            </m:r>
                          </m:sup>
                        </m:sSup>
                      </m:den>
                    </m:f>
                    <m:r>
                      <a:rPr lang="en-GB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GB" sz="2400" dirty="0" smtClean="0"/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A decade and dozens of papers later:</a:t>
                </a:r>
              </a:p>
              <a:p>
                <a:r>
                  <a:rPr lang="en-GB" sz="2400" dirty="0"/>
                  <a:t>One can focus on </a:t>
                </a:r>
                <a:r>
                  <a:rPr lang="en-GB" sz="2400" dirty="0">
                    <a:solidFill>
                      <a:srgbClr val="0000CC"/>
                    </a:solidFill>
                  </a:rPr>
                  <a:t>canonical algorithms </a:t>
                </a:r>
                <a:r>
                  <a:rPr lang="en-GB" sz="2400" dirty="0"/>
                  <a:t>(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Alon</a:t>
                </a:r>
                <a:r>
                  <a:rPr lang="en-GB" sz="2400" dirty="0"/>
                  <a:t>, </a:t>
                </a:r>
                <a:r>
                  <a:rPr lang="en-GB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Goldreich-Trevisan’01</a:t>
                </a:r>
                <a:r>
                  <a:rPr lang="en-GB" sz="2400" dirty="0" smtClean="0"/>
                  <a:t>): </a:t>
                </a:r>
                <a:r>
                  <a:rPr lang="en-GB" sz="2300" dirty="0"/>
                  <a:t>r</a:t>
                </a:r>
                <a:r>
                  <a:rPr lang="en-GB" sz="2300" dirty="0" smtClean="0"/>
                  <a:t>andomly </a:t>
                </a:r>
                <a:r>
                  <a:rPr lang="en-GB" sz="2300" dirty="0"/>
                  <a:t>select vertices and accept/reject depending on the subgraph induced by the selected </a:t>
                </a:r>
                <a:r>
                  <a:rPr lang="en-GB" sz="2300" dirty="0" smtClean="0"/>
                  <a:t>vertices</a:t>
                </a:r>
              </a:p>
              <a:p>
                <a:r>
                  <a:rPr lang="en-GB" sz="2400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Characterization of graph properties testable in constant time </a:t>
                </a:r>
                <a:r>
                  <a:rPr lang="en-GB" sz="2400" dirty="0" smtClean="0"/>
                  <a:t>(</a:t>
                </a:r>
                <a:r>
                  <a:rPr lang="en-GB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Alon-Shapira’05</a:t>
                </a:r>
                <a:r>
                  <a:rPr lang="en-GB" sz="2400" dirty="0" smtClean="0"/>
                  <a:t>, </a:t>
                </a:r>
                <a:r>
                  <a:rPr lang="en-GB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Alon-Fischer-Newman-Shapira’06</a:t>
                </a:r>
                <a:r>
                  <a:rPr lang="en-GB" sz="2400" dirty="0" smtClean="0"/>
                  <a:t>)</a:t>
                </a:r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156" b="-5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5837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Broader class of graphs than planar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Graphs defined by arbitrary fixed forbidden minors</a:t>
            </a:r>
          </a:p>
          <a:p>
            <a:r>
              <a:rPr lang="en-GB" dirty="0" smtClean="0"/>
              <a:t>Extension beyond </a:t>
            </a:r>
            <a:r>
              <a:rPr lang="en-GB" dirty="0" err="1" smtClean="0"/>
              <a:t>bipartiteness</a:t>
            </a:r>
            <a:r>
              <a:rPr lang="en-GB" dirty="0" smtClean="0"/>
              <a:t>: work in progress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step: adjacency lists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Introduced by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Goldreich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Ron</a:t>
            </a:r>
            <a:endParaRPr lang="en-GB" dirty="0" smtClean="0"/>
          </a:p>
          <a:p>
            <a:r>
              <a:rPr lang="en-GB" dirty="0" smtClean="0"/>
              <a:t>Main focus on graphs of bounded-degree</a:t>
            </a:r>
          </a:p>
          <a:p>
            <a:r>
              <a:rPr lang="en-GB" dirty="0" smtClean="0"/>
              <a:t>More and more is known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0598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Bounded-degree adjacency list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447800"/>
                <a:ext cx="8534400" cy="5181600"/>
              </a:xfrm>
            </p:spPr>
            <p:txBody>
              <a:bodyPr/>
              <a:lstStyle/>
              <a:p>
                <a:pPr eaLnBrk="1" hangingPunct="1"/>
                <a:r>
                  <a:rPr lang="en-GB" dirty="0" smtClean="0">
                    <a:solidFill>
                      <a:srgbClr val="002060"/>
                    </a:solidFill>
                  </a:rPr>
                  <a:t>Introduced by </a:t>
                </a:r>
                <a:r>
                  <a:rPr lang="en-GB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Goldreich</a:t>
                </a:r>
                <a:r>
                  <a:rPr lang="en-GB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Ron </a:t>
                </a:r>
                <a:r>
                  <a:rPr lang="en-GB" dirty="0" smtClean="0">
                    <a:solidFill>
                      <a:srgbClr val="002060"/>
                    </a:solidFill>
                  </a:rPr>
                  <a:t>(max-</a:t>
                </a:r>
                <a:r>
                  <a:rPr lang="en-GB" dirty="0" err="1" smtClean="0">
                    <a:solidFill>
                      <a:srgbClr val="002060"/>
                    </a:solidFill>
                  </a:rPr>
                  <a:t>deg</a:t>
                </a:r>
                <a:r>
                  <a:rPr lang="en-GB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GB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= </m:t>
                    </m:r>
                    <m:r>
                      <a:rPr lang="en-GB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𝑂</m:t>
                    </m:r>
                    <m:r>
                      <a:rPr lang="en-GB" i="1" dirty="0" smtClean="0">
                        <a:solidFill>
                          <a:srgbClr val="00206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GB" dirty="0" smtClean="0">
                    <a:solidFill>
                      <a:srgbClr val="002060"/>
                    </a:solidFill>
                  </a:rPr>
                  <a:t>)</a:t>
                </a:r>
              </a:p>
              <a:p>
                <a:pPr eaLnBrk="1" hangingPunct="1"/>
                <a:endParaRPr lang="en-GB" sz="600" dirty="0" smtClean="0">
                  <a:solidFill>
                    <a:srgbClr val="002060"/>
                  </a:solidFill>
                </a:endParaRPr>
              </a:p>
              <a:p>
                <a:pPr eaLnBrk="1" hangingPunct="1"/>
                <a:r>
                  <a:rPr lang="en-GB" dirty="0" smtClean="0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Accept</a:t>
                </a:r>
                <a:r>
                  <a:rPr lang="en-GB" dirty="0" smtClean="0"/>
                  <a:t> every graph of max-degree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dirty="0" smtClean="0"/>
                  <a:t> that satisfies property P</a:t>
                </a:r>
              </a:p>
              <a:p>
                <a:pPr lvl="6"/>
                <a:endParaRPr lang="en-GB" sz="400" dirty="0" smtClean="0"/>
              </a:p>
              <a:p>
                <a:pPr eaLnBrk="1" hangingPunct="1"/>
                <a:r>
                  <a:rPr lang="en-GB" dirty="0" smtClean="0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Reject</a:t>
                </a:r>
                <a:r>
                  <a:rPr lang="en-GB" dirty="0" smtClean="0"/>
                  <a:t> every graph of max-degree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dirty="0" smtClean="0"/>
                  <a:t> that is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GB" dirty="0" smtClean="0"/>
                  <a:t>–far from property P</a:t>
                </a:r>
              </a:p>
              <a:p>
                <a:pPr lvl="1" eaLnBrk="1" hangingPunct="1"/>
                <a:r>
                  <a:rPr lang="en-GB" dirty="0" smtClean="0"/>
                  <a:t> </a:t>
                </a:r>
                <a:r>
                  <a:rPr lang="en-GB" sz="2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  <a:sym typeface="Symbol" pitchFamily="18" charset="2"/>
                  </a:rPr>
                  <a:t></a:t>
                </a:r>
                <a:r>
                  <a:rPr lang="en-GB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-far from P</a:t>
                </a:r>
                <a:r>
                  <a:rPr lang="en-GB" dirty="0" smtClean="0"/>
                  <a:t>: one has to modify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≥</m:t>
                    </m:r>
                    <m:r>
                      <a:rPr lang="en-GB" sz="24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GB" i="1" dirty="0" err="1" smtClean="0">
                        <a:latin typeface="Cambria Math"/>
                      </a:rPr>
                      <m:t>𝑑𝑛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edges to obtain a graph with property P</a:t>
                </a:r>
              </a:p>
              <a:p>
                <a:pPr lvl="6"/>
                <a:endParaRPr lang="en-GB" sz="400" dirty="0" smtClean="0"/>
              </a:p>
              <a:p>
                <a:pPr lvl="6"/>
                <a:endParaRPr lang="en-GB" sz="400" dirty="0"/>
              </a:p>
              <a:p>
                <a:pPr lvl="6"/>
                <a:endParaRPr lang="en-GB" sz="400" dirty="0" smtClean="0"/>
              </a:p>
              <a:p>
                <a:pPr lvl="6"/>
                <a:endParaRPr lang="en-GB" sz="400" dirty="0"/>
              </a:p>
              <a:p>
                <a:pPr lvl="6"/>
                <a:endParaRPr lang="en-GB" sz="400" dirty="0" smtClean="0"/>
              </a:p>
              <a:p>
                <a:pPr lvl="6"/>
                <a:endParaRPr lang="en-GB" sz="400" dirty="0"/>
              </a:p>
              <a:p>
                <a:pPr lvl="6"/>
                <a:endParaRPr lang="en-GB" sz="400" dirty="0" smtClean="0"/>
              </a:p>
              <a:p>
                <a:pPr lvl="6"/>
                <a:endParaRPr lang="en-GB" sz="400" dirty="0" smtClean="0"/>
              </a:p>
              <a:p>
                <a:pPr lvl="8"/>
                <a:endParaRPr lang="en-GB" sz="400" dirty="0" smtClean="0"/>
              </a:p>
              <a:p>
                <a:pPr eaLnBrk="1" hangingPunct="1"/>
                <a:r>
                  <a:rPr lang="en-GB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Can err </a:t>
                </a:r>
                <a:r>
                  <a:rPr lang="en-GB" dirty="0" smtClean="0"/>
                  <a:t>with probability &lt; 1/3</a:t>
                </a:r>
              </a:p>
              <a:p>
                <a:pPr lvl="1" eaLnBrk="1" hangingPunct="1"/>
                <a:r>
                  <a:rPr lang="en-GB" dirty="0" smtClean="0"/>
                  <a:t>Sometimes errs only for “rejects”: </a:t>
                </a:r>
                <a:r>
                  <a:rPr lang="en-GB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one-sided-error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47800"/>
                <a:ext cx="8534400" cy="5181600"/>
              </a:xfrm>
              <a:blipFill rotWithShape="1">
                <a:blip r:embed="rId2"/>
                <a:stretch>
                  <a:fillRect l="-1214" t="-1176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Bounded-degree adjacency list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143000"/>
              </a:xfrm>
            </p:spPr>
            <p:txBody>
              <a:bodyPr/>
              <a:lstStyle/>
              <a:p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Goldreich and Ron’99 </a:t>
                </a:r>
                <a:r>
                  <a:rPr lang="en-GB" dirty="0" smtClean="0"/>
                  <a:t>studied testing of </a:t>
                </a:r>
                <a:r>
                  <a:rPr lang="en-GB" dirty="0" err="1" smtClean="0"/>
                  <a:t>bipartitness</a:t>
                </a:r>
                <a:endParaRPr lang="en-GB" dirty="0" smtClean="0"/>
              </a:p>
              <a:p>
                <a:r>
                  <a:rPr lang="en-GB" dirty="0" smtClean="0"/>
                  <a:t>Gave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–time testing algorithm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143000"/>
              </a:xfrm>
              <a:blipFill rotWithShape="1">
                <a:blip r:embed="rId2"/>
                <a:stretch>
                  <a:fillRect l="-1259" t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152400" y="2895600"/>
                <a:ext cx="8839200" cy="1600200"/>
              </a:xfrm>
              <a:prstGeom prst="rect">
                <a:avLst/>
              </a:prstGeom>
              <a:ln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GB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Algorithm:</a:t>
                </a:r>
              </a:p>
              <a:p>
                <a:pPr algn="l">
                  <a:buFont typeface="Arial" pitchFamily="34" charset="0"/>
                  <a:buChar char="•"/>
                </a:pPr>
                <a:r>
                  <a:rPr lang="en-GB" sz="1900" dirty="0" smtClean="0">
                    <a:latin typeface="Arial" charset="0"/>
                  </a:rPr>
                  <a:t>Select </a:t>
                </a:r>
                <a14:m>
                  <m:oMath xmlns:m="http://schemas.openxmlformats.org/officeDocument/2006/math">
                    <m:r>
                      <a:rPr lang="en-GB" sz="19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GB" sz="19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(1/</m:t>
                    </m:r>
                    <m:r>
                      <a:rPr lang="en-GB" sz="19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𝜀</m:t>
                    </m:r>
                    <m:r>
                      <a:rPr lang="en-GB" sz="19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1900" dirty="0" smtClean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en-GB" sz="1900" dirty="0" smtClean="0">
                    <a:latin typeface="Arial" charset="0"/>
                  </a:rPr>
                  <a:t>starting vertices</a:t>
                </a:r>
              </a:p>
              <a:p>
                <a:pPr algn="l">
                  <a:buFont typeface="Arial" pitchFamily="34" charset="0"/>
                  <a:buChar char="•"/>
                </a:pPr>
                <a:r>
                  <a:rPr lang="en-GB" sz="1900" dirty="0" smtClean="0">
                    <a:latin typeface="Arial" charset="0"/>
                  </a:rPr>
                  <a:t>For each vertex run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GB" sz="1900" b="0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r>
                      <a:rPr lang="en-GB" sz="19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𝑝𝑜𝑙𝑦</m:t>
                    </m:r>
                    <m:r>
                      <a:rPr lang="en-GB" sz="19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19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900" b="0" i="1" kern="0" dirty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</m:t>
                        </m:r>
                      </m:e>
                      <m:sup>
                        <m:r>
                          <a:rPr lang="en-GB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GB" sz="19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9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GB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GB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GB" sz="1900" dirty="0" smtClean="0">
                    <a:solidFill>
                      <a:srgbClr val="C00000"/>
                    </a:solidFill>
                    <a:latin typeface="Arial" charset="0"/>
                  </a:rPr>
                  <a:t> </a:t>
                </a:r>
                <a:r>
                  <a:rPr lang="en-GB" sz="1900" dirty="0" smtClean="0">
                    <a:latin typeface="Arial" charset="0"/>
                  </a:rPr>
                  <a:t>random walks of length </a:t>
                </a:r>
                <a14:m>
                  <m:oMath xmlns:m="http://schemas.openxmlformats.org/officeDocument/2006/math">
                    <m:r>
                      <a:rPr lang="en-GB" sz="1900" b="0" i="1">
                        <a:solidFill>
                          <a:srgbClr val="FF0000"/>
                        </a:solidFill>
                        <a:latin typeface="Cambria Math"/>
                      </a:rPr>
                      <m:t>𝑝𝑜𝑙𝑦</m:t>
                    </m:r>
                    <m:r>
                      <a:rPr lang="en-GB" sz="1900" b="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900" b="0" i="1" kern="0" dirty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</m:t>
                        </m:r>
                      </m:e>
                      <m:sup>
                        <m:r>
                          <a:rPr lang="en-GB" sz="19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GB" sz="19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9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GB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GB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GB" sz="1900" dirty="0" smtClean="0">
                  <a:latin typeface="Arial" charset="0"/>
                </a:endParaRPr>
              </a:p>
              <a:p>
                <a:pPr algn="l">
                  <a:buFont typeface="Arial" pitchFamily="34" charset="0"/>
                  <a:buChar char="•"/>
                </a:pPr>
                <a:r>
                  <a:rPr lang="en-GB" sz="1900" dirty="0" smtClean="0">
                    <a:latin typeface="Arial" charset="0"/>
                  </a:rPr>
                  <a:t>If any of the starting vertices lies on an odd-length cycle then </a:t>
                </a:r>
                <a:r>
                  <a:rPr lang="en-GB" sz="1900" dirty="0" smtClean="0">
                    <a:solidFill>
                      <a:srgbClr val="FF0000"/>
                    </a:solidFill>
                    <a:latin typeface="Arial" charset="0"/>
                  </a:rPr>
                  <a:t>reject</a:t>
                </a:r>
              </a:p>
              <a:p>
                <a:pPr algn="l">
                  <a:buFont typeface="Arial" pitchFamily="34" charset="0"/>
                  <a:buChar char="•"/>
                </a:pPr>
                <a:r>
                  <a:rPr lang="en-GB" sz="1900" dirty="0" smtClean="0">
                    <a:latin typeface="Arial" charset="0"/>
                  </a:rPr>
                  <a:t>Otherwise </a:t>
                </a:r>
                <a:r>
                  <a:rPr lang="en-GB" sz="1900" dirty="0" smtClean="0">
                    <a:solidFill>
                      <a:srgbClr val="FF0000"/>
                    </a:solidFill>
                    <a:latin typeface="Arial" charset="0"/>
                  </a:rPr>
                  <a:t>accept</a:t>
                </a:r>
                <a:endParaRPr lang="en-GB" sz="19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895600"/>
                <a:ext cx="8839200" cy="1600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88234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Bounded-degree adjacency list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905000"/>
              </a:xfrm>
            </p:spPr>
            <p:txBody>
              <a:bodyPr/>
              <a:lstStyle/>
              <a:p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Goldreich and Ron’99 </a:t>
                </a:r>
                <a:r>
                  <a:rPr lang="en-GB" dirty="0" smtClean="0"/>
                  <a:t>studied testing of </a:t>
                </a:r>
                <a:r>
                  <a:rPr lang="en-GB" dirty="0" err="1" smtClean="0"/>
                  <a:t>bipartitness</a:t>
                </a:r>
                <a:endParaRPr lang="en-GB" dirty="0" smtClean="0"/>
              </a:p>
              <a:p>
                <a:r>
                  <a:rPr lang="en-GB" dirty="0" smtClean="0"/>
                  <a:t>Gave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–time testing algorithm</a:t>
                </a:r>
              </a:p>
              <a:p>
                <a:r>
                  <a:rPr lang="en-GB" dirty="0"/>
                  <a:t>o</a:t>
                </a:r>
                <a:r>
                  <a:rPr lang="en-GB" dirty="0" smtClean="0"/>
                  <a:t>ne-sided-error</a:t>
                </a:r>
              </a:p>
              <a:p>
                <a:r>
                  <a:rPr lang="en-GB" dirty="0" smtClean="0"/>
                  <a:t>Cannot be done faster: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Ω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GB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dirty="0" smtClean="0"/>
                  <a:t>lower bound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905000"/>
              </a:xfrm>
              <a:blipFill rotWithShape="1">
                <a:blip r:embed="rId2"/>
                <a:stretch>
                  <a:fillRect l="-1259" t="-3205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8930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ZUMAJ@ELFRLLUFUVWZY553" val="3780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71001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71001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31874</TotalTime>
  <Words>3511</Words>
  <Application>Microsoft Office PowerPoint</Application>
  <PresentationFormat>On-screen Show (4:3)</PresentationFormat>
  <Paragraphs>351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4" baseType="lpstr">
      <vt:lpstr>Arial</vt:lpstr>
      <vt:lpstr>CMEX10</vt:lpstr>
      <vt:lpstr>CMMI10</vt:lpstr>
      <vt:lpstr>CMMI7</vt:lpstr>
      <vt:lpstr>Symbol</vt:lpstr>
      <vt:lpstr>cmsy10</vt:lpstr>
      <vt:lpstr>Cambria Math</vt:lpstr>
      <vt:lpstr>Times</vt:lpstr>
      <vt:lpstr>EUFM10</vt:lpstr>
      <vt:lpstr>Calibri</vt:lpstr>
      <vt:lpstr>EURM10</vt:lpstr>
      <vt:lpstr>CMSY7</vt:lpstr>
      <vt:lpstr>EUFM7</vt:lpstr>
      <vt:lpstr>Arial Black</vt:lpstr>
      <vt:lpstr>Wingdings</vt:lpstr>
      <vt:lpstr>CMR7</vt:lpstr>
      <vt:lpstr>EUEX10</vt:lpstr>
      <vt:lpstr>CMR10</vt:lpstr>
      <vt:lpstr>Comic Sans MS</vt:lpstr>
      <vt:lpstr>EURM7</vt:lpstr>
      <vt:lpstr>Cambria</vt:lpstr>
      <vt:lpstr>EUSM10</vt:lpstr>
      <vt:lpstr>CMSY10ORIG</vt:lpstr>
      <vt:lpstr>Default Design</vt:lpstr>
      <vt:lpstr>Planar Graphs:  Random Walks and Bipartiteness Testing</vt:lpstr>
      <vt:lpstr>Main result:</vt:lpstr>
      <vt:lpstr>Motivation:</vt:lpstr>
      <vt:lpstr>The beginning – dense graphs model</vt:lpstr>
      <vt:lpstr>The beginning – dense graphs model</vt:lpstr>
      <vt:lpstr>Next step: adjacency lists representation</vt:lpstr>
      <vt:lpstr>Bounded-degree adjacency list model</vt:lpstr>
      <vt:lpstr>Bounded-degree adjacency list model</vt:lpstr>
      <vt:lpstr>Bounded-degree adjacency list model</vt:lpstr>
      <vt:lpstr>Bounded-degree adjacency list model</vt:lpstr>
      <vt:lpstr>Bounded-degree adjacency list model</vt:lpstr>
      <vt:lpstr>Focus of this work … </vt:lpstr>
      <vt:lpstr>Adjacency Lists</vt:lpstr>
      <vt:lpstr>Arbitrary-degree graphs</vt:lpstr>
      <vt:lpstr>Testing bipartiteness in arbitrary-degree graphs</vt:lpstr>
      <vt:lpstr>Testing in arbitrary planar graphs</vt:lpstr>
      <vt:lpstr>Testing in arbitrary planar graphs</vt:lpstr>
      <vt:lpstr>Reductions to bounded-degree graphs</vt:lpstr>
      <vt:lpstr>Reductions to bounded-degree graphs</vt:lpstr>
      <vt:lpstr>Reductions to bounded-degree graphs</vt:lpstr>
      <vt:lpstr>Reductions to bounded-degree graphs</vt:lpstr>
      <vt:lpstr>Testing in arbitrary planar graphs</vt:lpstr>
      <vt:lpstr>Testing in arbitrary planar graphs</vt:lpstr>
      <vt:lpstr>Testing in arbitrary planar graphs</vt:lpstr>
      <vt:lpstr>Testing in arbitrary planar graphs</vt:lpstr>
      <vt:lpstr>Key properties</vt:lpstr>
      <vt:lpstr>Key properties</vt:lpstr>
      <vt:lpstr>Key properties</vt:lpstr>
      <vt:lpstr>Key properties</vt:lpstr>
      <vt:lpstr>(series of ) reductions</vt:lpstr>
      <vt:lpstr>Reduction to a graph induced by short  odd-length cycles</vt:lpstr>
      <vt:lpstr>Reduction to a graph induced by short  odd-length cycles</vt:lpstr>
      <vt:lpstr>Reduction to a graph induced by short  odd-length cycles</vt:lpstr>
      <vt:lpstr>Reduction to a graph induced by short  odd-length cycles</vt:lpstr>
      <vt:lpstr>Reduction to a graph induced by short  odd-length cycles</vt:lpstr>
      <vt:lpstr>Reduction to a graph induced by short  odd-length cycles</vt:lpstr>
      <vt:lpstr>After 1st reduction: collection of edge-disjoint odd-length cycles of small length</vt:lpstr>
      <vt:lpstr>Universal counter-example</vt:lpstr>
      <vt:lpstr>Problems</vt:lpstr>
      <vt:lpstr>Approach</vt:lpstr>
      <vt:lpstr>Central idea: contractions of cycles</vt:lpstr>
      <vt:lpstr>Central idea: contractions of cycles</vt:lpstr>
      <vt:lpstr>Central idea: contractions of cycles</vt:lpstr>
      <vt:lpstr>Central idea: contractions of cycles</vt:lpstr>
      <vt:lpstr>Always keep in mind</vt:lpstr>
      <vt:lpstr>Difficulties (all can be overcome)</vt:lpstr>
      <vt:lpstr>Contractions</vt:lpstr>
      <vt:lpstr>Other type of contractions</vt:lpstr>
      <vt:lpstr>Difficulties (can be overcome)</vt:lpstr>
      <vt:lpstr>Extensions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Bertinoro 27 May 2011</dc:title>
  <dc:creator>Artur Czumaj</dc:creator>
  <cp:lastModifiedBy>ARTUR</cp:lastModifiedBy>
  <cp:revision>493</cp:revision>
  <cp:lastPrinted>2011-05-28T10:41:36Z</cp:lastPrinted>
  <dcterms:created xsi:type="dcterms:W3CDTF">1601-01-01T00:00:00Z</dcterms:created>
  <dcterms:modified xsi:type="dcterms:W3CDTF">2011-05-28T10:42:53Z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