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3"/>
  </p:notesMasterIdLst>
  <p:sldIdLst>
    <p:sldId id="256" r:id="rId2"/>
    <p:sldId id="265" r:id="rId3"/>
    <p:sldId id="287" r:id="rId4"/>
    <p:sldId id="283" r:id="rId5"/>
    <p:sldId id="268" r:id="rId6"/>
    <p:sldId id="282" r:id="rId7"/>
    <p:sldId id="312" r:id="rId8"/>
    <p:sldId id="269" r:id="rId9"/>
    <p:sldId id="290" r:id="rId10"/>
    <p:sldId id="286" r:id="rId11"/>
    <p:sldId id="288" r:id="rId12"/>
    <p:sldId id="299" r:id="rId13"/>
    <p:sldId id="285" r:id="rId14"/>
    <p:sldId id="291" r:id="rId15"/>
    <p:sldId id="284" r:id="rId16"/>
    <p:sldId id="305" r:id="rId17"/>
    <p:sldId id="306" r:id="rId18"/>
    <p:sldId id="307" r:id="rId19"/>
    <p:sldId id="294" r:id="rId20"/>
    <p:sldId id="310" r:id="rId21"/>
    <p:sldId id="29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756" autoAdjust="0"/>
    <p:restoredTop sz="94609" autoAdjust="0"/>
  </p:normalViewPr>
  <p:slideViewPr>
    <p:cSldViewPr>
      <p:cViewPr varScale="1">
        <p:scale>
          <a:sx n="67" d="100"/>
          <a:sy n="67" d="100"/>
        </p:scale>
        <p:origin x="-8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FC179E-4393-4CE6-8E40-42C91C80C9C5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D4FDCA-DA3F-4430-9043-9354D26F5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568C1-3959-4112-9D86-8BA66DD66DE6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3447F-675D-4027-BA3C-5BE985E88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434E-E7A0-437B-B39F-A847FB5806AF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9810-759D-4FF5-BB0E-1AEC541FD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727B-9F43-4CE1-B41A-99A8D1654FC9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C9D3-F008-41E9-8D81-89F2DF01C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A5CFD-1CC0-49BF-80C5-09481064E811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A242E-0287-42D1-914F-371EF3514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F3377-AD3C-476D-895C-1A5D8FAE21B9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23A5-D223-4729-B588-764DB34D1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FA219-7884-49CF-80DA-61B6F946FBA5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B9086-0FD7-41CC-BF7E-D3E5B8F69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00F2B-03CC-4C20-91DC-E555A9A57360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81573-7A61-4F86-AA6B-11752A44A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F3DF9-38FE-42E1-96F1-2F935CD8F5E8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46AEF-CC36-4F78-9794-495866DED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4F62-CE52-460E-A921-006F16BEDF7F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315CF-0AD5-4256-9ED1-3B8F09176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12F79-90BB-423B-8407-7B0375E06332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2F9B2-E36E-408F-9FAF-B46B7B839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1B3EB-AC63-4B78-87A1-4D032F51EBE3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511C9-1E63-44CF-AD4E-590B2B3CC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ED2AC4-022C-44BF-A204-873D05C36801}" type="datetimeFigureOut">
              <a:rPr lang="en-US"/>
              <a:pPr>
                <a:defRPr/>
              </a:pPr>
              <a:t>5/23/2011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53F66-C09C-4269-980D-C2DE0F14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9" r:id="rId1"/>
    <p:sldLayoutId id="2147483898" r:id="rId2"/>
    <p:sldLayoutId id="2147483897" r:id="rId3"/>
    <p:sldLayoutId id="2147483896" r:id="rId4"/>
    <p:sldLayoutId id="2147483895" r:id="rId5"/>
    <p:sldLayoutId id="2147483894" r:id="rId6"/>
    <p:sldLayoutId id="2147483893" r:id="rId7"/>
    <p:sldLayoutId id="2147483892" r:id="rId8"/>
    <p:sldLayoutId id="2147483891" r:id="rId9"/>
    <p:sldLayoutId id="2147483890" r:id="rId10"/>
    <p:sldLayoutId id="21474838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457200" y="2133600"/>
            <a:ext cx="8305800" cy="1470025"/>
          </a:xfrm>
        </p:spPr>
        <p:txBody>
          <a:bodyPr/>
          <a:lstStyle/>
          <a:p>
            <a:pPr eaLnBrk="1" hangingPunct="1"/>
            <a:r>
              <a:rPr lang="en-US" sz="4000" smtClean="0"/>
              <a:t>Locally Testable Codes and Expanders</a:t>
            </a:r>
          </a:p>
        </p:txBody>
      </p:sp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2209800" y="3657600"/>
            <a:ext cx="57150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Calibri" pitchFamily="34" charset="0"/>
              </a:rPr>
              <a:t>Tali Kaufman</a:t>
            </a:r>
          </a:p>
          <a:p>
            <a:pPr>
              <a:spcBef>
                <a:spcPct val="50000"/>
              </a:spcBef>
            </a:pPr>
            <a:endParaRPr lang="en-US" sz="28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latin typeface="Calibri" pitchFamily="34" charset="0"/>
              </a:rPr>
              <a:t>Joint work with Irit Dinur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What graphs lead to codes</a:t>
            </a:r>
          </a:p>
        </p:txBody>
      </p:sp>
      <p:sp>
        <p:nvSpPr>
          <p:cNvPr id="22530" name="Rectangle 10"/>
          <p:cNvSpPr>
            <a:spLocks noChangeArrowheads="1"/>
          </p:cNvSpPr>
          <p:nvPr/>
        </p:nvSpPr>
        <p:spPr bwMode="auto">
          <a:xfrm>
            <a:off x="228600" y="1524000"/>
            <a:ext cx="8915400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[</a:t>
            </a:r>
            <a:r>
              <a:rPr lang="en-US" sz="3200">
                <a:solidFill>
                  <a:srgbClr val="FFFF00"/>
                </a:solidFill>
                <a:latin typeface="Calibri" pitchFamily="34" charset="0"/>
              </a:rPr>
              <a:t>Sipser-Spielman</a:t>
            </a:r>
            <a:r>
              <a:rPr lang="en-US" sz="3200">
                <a:latin typeface="Calibri" pitchFamily="34" charset="0"/>
              </a:rPr>
              <a:t>]: Expanders!</a:t>
            </a:r>
          </a:p>
          <a:p>
            <a:endParaRPr lang="en-US" sz="3200">
              <a:latin typeface="Calibri" pitchFamily="34" charset="0"/>
            </a:endParaRPr>
          </a:p>
          <a:p>
            <a:r>
              <a:rPr lang="en-US" sz="3200">
                <a:latin typeface="Calibri" pitchFamily="34" charset="0"/>
              </a:rPr>
              <a:t>Expanders are graphs without small cuts.</a:t>
            </a:r>
          </a:p>
          <a:p>
            <a:endParaRPr lang="en-US" sz="3200">
              <a:latin typeface="Calibri" pitchFamily="34" charset="0"/>
            </a:endParaRPr>
          </a:p>
          <a:p>
            <a:r>
              <a:rPr lang="en-US" sz="3200">
                <a:latin typeface="Calibri" pitchFamily="34" charset="0"/>
              </a:rPr>
              <a:t>G=(V,E) is an r-expander if for every </a:t>
            </a:r>
            <a:r>
              <a:rPr lang="en-US" sz="2800">
                <a:latin typeface="Calibri" pitchFamily="34" charset="0"/>
                <a:cs typeface="Calibri" pitchFamily="34" charset="0"/>
              </a:rPr>
              <a:t>S</a:t>
            </a:r>
            <a:r>
              <a:rPr lang="en-US" sz="2800">
                <a:latin typeface="Calibri" pitchFamily="34" charset="0"/>
                <a:sym typeface="Symbol" pitchFamily="18" charset="2"/>
              </a:rPr>
              <a:t>⊆</a:t>
            </a:r>
            <a:r>
              <a:rPr lang="en-US" sz="2800">
                <a:latin typeface="Calibri" pitchFamily="34" charset="0"/>
                <a:cs typeface="Calibri" pitchFamily="34" charset="0"/>
              </a:rPr>
              <a:t>V, |S| </a:t>
            </a:r>
            <a:r>
              <a:rPr lang="en-US" sz="2800">
                <a:latin typeface="Calibri" pitchFamily="34" charset="0"/>
              </a:rPr>
              <a:t>≤</a:t>
            </a:r>
            <a:r>
              <a:rPr lang="en-US" sz="2800">
                <a:latin typeface="Calibri" pitchFamily="34" charset="0"/>
                <a:cs typeface="Calibri" pitchFamily="34" charset="0"/>
              </a:rPr>
              <a:t> |V|/2</a:t>
            </a:r>
          </a:p>
          <a:p>
            <a:r>
              <a:rPr lang="en-US" sz="2800">
                <a:latin typeface="Calibri" pitchFamily="34" charset="0"/>
                <a:cs typeface="Calibri" pitchFamily="34" charset="0"/>
              </a:rPr>
              <a:t>                           E(S,V-S) &gt; r |S|</a:t>
            </a:r>
          </a:p>
        </p:txBody>
      </p: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5715000" y="4343400"/>
            <a:ext cx="2667000" cy="1676400"/>
            <a:chOff x="1584" y="3072"/>
            <a:chExt cx="1680" cy="1056"/>
          </a:xfrm>
        </p:grpSpPr>
        <p:sp>
          <p:nvSpPr>
            <p:cNvPr id="23557" name="Oval 4"/>
            <p:cNvSpPr>
              <a:spLocks noChangeArrowheads="1"/>
            </p:cNvSpPr>
            <p:nvPr/>
          </p:nvSpPr>
          <p:spPr bwMode="auto">
            <a:xfrm>
              <a:off x="1584" y="3072"/>
              <a:ext cx="672" cy="105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latin typeface="Calibri" pitchFamily="34" charset="0"/>
                  <a:cs typeface="Calibri" pitchFamily="34" charset="0"/>
                </a:rPr>
                <a:t>S</a:t>
              </a:r>
            </a:p>
          </p:txBody>
        </p:sp>
        <p:sp>
          <p:nvSpPr>
            <p:cNvPr id="23558" name="Oval 5"/>
            <p:cNvSpPr>
              <a:spLocks noChangeArrowheads="1"/>
            </p:cNvSpPr>
            <p:nvPr/>
          </p:nvSpPr>
          <p:spPr bwMode="auto">
            <a:xfrm>
              <a:off x="2592" y="3072"/>
              <a:ext cx="672" cy="1056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3200">
                  <a:latin typeface="Calibri" pitchFamily="34" charset="0"/>
                  <a:cs typeface="Calibri" pitchFamily="34" charset="0"/>
                </a:rPr>
                <a:t>V-S</a:t>
              </a:r>
            </a:p>
          </p:txBody>
        </p:sp>
        <p:sp>
          <p:nvSpPr>
            <p:cNvPr id="23559" name="Line 6"/>
            <p:cNvSpPr>
              <a:spLocks noChangeShapeType="1"/>
            </p:cNvSpPr>
            <p:nvPr/>
          </p:nvSpPr>
          <p:spPr bwMode="auto">
            <a:xfrm flipV="1">
              <a:off x="2256" y="3456"/>
              <a:ext cx="336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Line 7"/>
            <p:cNvSpPr>
              <a:spLocks noChangeShapeType="1"/>
            </p:cNvSpPr>
            <p:nvPr/>
          </p:nvSpPr>
          <p:spPr bwMode="auto">
            <a:xfrm>
              <a:off x="2256" y="3696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Line 8"/>
            <p:cNvSpPr>
              <a:spLocks noChangeShapeType="1"/>
            </p:cNvSpPr>
            <p:nvPr/>
          </p:nvSpPr>
          <p:spPr bwMode="auto">
            <a:xfrm>
              <a:off x="2208" y="3840"/>
              <a:ext cx="432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9"/>
            <p:cNvSpPr>
              <a:spLocks noChangeShapeType="1"/>
            </p:cNvSpPr>
            <p:nvPr/>
          </p:nvSpPr>
          <p:spPr bwMode="auto">
            <a:xfrm flipV="1">
              <a:off x="2208" y="3264"/>
              <a:ext cx="48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228600" y="4719638"/>
            <a:ext cx="49450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alibri" pitchFamily="34" charset="0"/>
                <a:cs typeface="Calibri" pitchFamily="34" charset="0"/>
              </a:rPr>
              <a:t>In good expanders small sets</a:t>
            </a:r>
          </a:p>
          <a:p>
            <a:r>
              <a:rPr lang="en-US" sz="3200">
                <a:latin typeface="Calibri" pitchFamily="34" charset="0"/>
                <a:cs typeface="Calibri" pitchFamily="34" charset="0"/>
              </a:rPr>
              <a:t>expands even more.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Expanders lead to codes - The Idea</a:t>
            </a:r>
          </a:p>
        </p:txBody>
      </p:sp>
      <p:sp>
        <p:nvSpPr>
          <p:cNvPr id="23554" name="Rectangle 10"/>
          <p:cNvSpPr>
            <a:spLocks noChangeArrowheads="1"/>
          </p:cNvSpPr>
          <p:nvPr/>
        </p:nvSpPr>
        <p:spPr bwMode="auto">
          <a:xfrm>
            <a:off x="152400" y="1219200"/>
            <a:ext cx="90678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Constraint graph: good expander.</a:t>
            </a:r>
          </a:p>
          <a:p>
            <a:r>
              <a:rPr lang="en-US" sz="3200">
                <a:latin typeface="Calibri" pitchFamily="34" charset="0"/>
              </a:rPr>
              <a:t>Constraints: local view; all zeros, or many non zeros.</a:t>
            </a:r>
          </a:p>
          <a:p>
            <a:pPr>
              <a:buFontTx/>
              <a:buChar char="-"/>
            </a:pPr>
            <a:endParaRPr lang="en-US" sz="3200">
              <a:latin typeface="Calibri" pitchFamily="34" charset="0"/>
            </a:endParaRPr>
          </a:p>
          <a:p>
            <a:r>
              <a:rPr lang="en-US" sz="3200">
                <a:latin typeface="Calibri" pitchFamily="34" charset="0"/>
              </a:rPr>
              <a:t>Satisfying assignment must have a distance.</a:t>
            </a:r>
          </a:p>
        </p:txBody>
      </p:sp>
      <p:grpSp>
        <p:nvGrpSpPr>
          <p:cNvPr id="23607" name="Group 55"/>
          <p:cNvGrpSpPr>
            <a:grpSpLocks/>
          </p:cNvGrpSpPr>
          <p:nvPr/>
        </p:nvGrpSpPr>
        <p:grpSpPr bwMode="auto">
          <a:xfrm>
            <a:off x="457200" y="3276600"/>
            <a:ext cx="8686800" cy="3641725"/>
            <a:chOff x="288" y="2064"/>
            <a:chExt cx="5472" cy="2294"/>
          </a:xfrm>
        </p:grpSpPr>
        <p:grpSp>
          <p:nvGrpSpPr>
            <p:cNvPr id="24580" name="Group 81"/>
            <p:cNvGrpSpPr>
              <a:grpSpLocks/>
            </p:cNvGrpSpPr>
            <p:nvPr/>
          </p:nvGrpSpPr>
          <p:grpSpPr bwMode="auto">
            <a:xfrm>
              <a:off x="3696" y="2160"/>
              <a:ext cx="480" cy="453"/>
              <a:chOff x="3984" y="1824"/>
              <a:chExt cx="480" cy="453"/>
            </a:xfrm>
          </p:grpSpPr>
          <p:pic>
            <p:nvPicPr>
              <p:cNvPr id="24629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30" name="Text Box 83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4</a:t>
                </a:r>
              </a:p>
            </p:txBody>
          </p:sp>
        </p:grpSp>
        <p:sp>
          <p:nvSpPr>
            <p:cNvPr id="16" name="Oval 15"/>
            <p:cNvSpPr/>
            <p:nvPr/>
          </p:nvSpPr>
          <p:spPr>
            <a:xfrm>
              <a:off x="679" y="3227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5</a:t>
              </a:r>
            </a:p>
          </p:txBody>
        </p:sp>
        <p:sp>
          <p:nvSpPr>
            <p:cNvPr id="2" name="Oval 15"/>
            <p:cNvSpPr/>
            <p:nvPr/>
          </p:nvSpPr>
          <p:spPr>
            <a:xfrm>
              <a:off x="1495" y="2795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9</a:t>
              </a:r>
            </a:p>
          </p:txBody>
        </p:sp>
        <p:sp>
          <p:nvSpPr>
            <p:cNvPr id="3" name="Oval 15"/>
            <p:cNvSpPr/>
            <p:nvPr/>
          </p:nvSpPr>
          <p:spPr>
            <a:xfrm>
              <a:off x="1063" y="2651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7</a:t>
              </a:r>
            </a:p>
          </p:txBody>
        </p:sp>
        <p:sp>
          <p:nvSpPr>
            <p:cNvPr id="4" name="Oval 15"/>
            <p:cNvSpPr/>
            <p:nvPr/>
          </p:nvSpPr>
          <p:spPr>
            <a:xfrm>
              <a:off x="1399" y="3179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2</a:t>
              </a:r>
            </a:p>
          </p:txBody>
        </p:sp>
        <p:grpSp>
          <p:nvGrpSpPr>
            <p:cNvPr id="24593" name="Group 96"/>
            <p:cNvGrpSpPr>
              <a:grpSpLocks/>
            </p:cNvGrpSpPr>
            <p:nvPr/>
          </p:nvGrpSpPr>
          <p:grpSpPr bwMode="auto">
            <a:xfrm>
              <a:off x="960" y="3360"/>
              <a:ext cx="480" cy="453"/>
              <a:chOff x="720" y="2928"/>
              <a:chExt cx="480" cy="453"/>
            </a:xfrm>
          </p:grpSpPr>
          <p:pic>
            <p:nvPicPr>
              <p:cNvPr id="24627" name="Oval 15"/>
              <p:cNvPicPr>
                <a:picLocks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20" y="2928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28" name="Text Box 98"/>
              <p:cNvSpPr txBox="1">
                <a:spLocks noChangeArrowheads="1"/>
              </p:cNvSpPr>
              <p:nvPr/>
            </p:nvSpPr>
            <p:spPr bwMode="auto">
              <a:xfrm>
                <a:off x="829" y="3035"/>
                <a:ext cx="323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15</a:t>
                </a:r>
              </a:p>
            </p:txBody>
          </p:sp>
        </p:grpSp>
        <p:sp>
          <p:nvSpPr>
            <p:cNvPr id="5" name="Oval 15"/>
            <p:cNvSpPr/>
            <p:nvPr/>
          </p:nvSpPr>
          <p:spPr>
            <a:xfrm>
              <a:off x="679" y="2795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1</a:t>
              </a:r>
            </a:p>
          </p:txBody>
        </p:sp>
        <p:grpSp>
          <p:nvGrpSpPr>
            <p:cNvPr id="24597" name="Group 102"/>
            <p:cNvGrpSpPr>
              <a:grpSpLocks/>
            </p:cNvGrpSpPr>
            <p:nvPr/>
          </p:nvGrpSpPr>
          <p:grpSpPr bwMode="auto">
            <a:xfrm>
              <a:off x="3264" y="2304"/>
              <a:ext cx="480" cy="453"/>
              <a:chOff x="3984" y="1824"/>
              <a:chExt cx="480" cy="453"/>
            </a:xfrm>
          </p:grpSpPr>
          <p:pic>
            <p:nvPicPr>
              <p:cNvPr id="24625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26" name="Text Box 104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3</a:t>
                </a:r>
              </a:p>
            </p:txBody>
          </p:sp>
        </p:grpSp>
        <p:grpSp>
          <p:nvGrpSpPr>
            <p:cNvPr id="24598" name="Group 105"/>
            <p:cNvGrpSpPr>
              <a:grpSpLocks/>
            </p:cNvGrpSpPr>
            <p:nvPr/>
          </p:nvGrpSpPr>
          <p:grpSpPr bwMode="auto">
            <a:xfrm>
              <a:off x="3264" y="2736"/>
              <a:ext cx="480" cy="453"/>
              <a:chOff x="3984" y="1824"/>
              <a:chExt cx="480" cy="453"/>
            </a:xfrm>
          </p:grpSpPr>
          <p:pic>
            <p:nvPicPr>
              <p:cNvPr id="24623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24" name="Text Box 107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10</a:t>
                </a:r>
              </a:p>
            </p:txBody>
          </p:sp>
        </p:grpSp>
        <p:grpSp>
          <p:nvGrpSpPr>
            <p:cNvPr id="24599" name="Group 108"/>
            <p:cNvGrpSpPr>
              <a:grpSpLocks/>
            </p:cNvGrpSpPr>
            <p:nvPr/>
          </p:nvGrpSpPr>
          <p:grpSpPr bwMode="auto">
            <a:xfrm>
              <a:off x="4128" y="2112"/>
              <a:ext cx="480" cy="453"/>
              <a:chOff x="3984" y="1824"/>
              <a:chExt cx="480" cy="453"/>
            </a:xfrm>
          </p:grpSpPr>
          <p:pic>
            <p:nvPicPr>
              <p:cNvPr id="24621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22" name="Text Box 110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6</a:t>
                </a:r>
              </a:p>
            </p:txBody>
          </p:sp>
        </p:grpSp>
        <p:grpSp>
          <p:nvGrpSpPr>
            <p:cNvPr id="24600" name="Group 111"/>
            <p:cNvGrpSpPr>
              <a:grpSpLocks/>
            </p:cNvGrpSpPr>
            <p:nvPr/>
          </p:nvGrpSpPr>
          <p:grpSpPr bwMode="auto">
            <a:xfrm>
              <a:off x="4464" y="2496"/>
              <a:ext cx="480" cy="453"/>
              <a:chOff x="3984" y="1824"/>
              <a:chExt cx="480" cy="453"/>
            </a:xfrm>
          </p:grpSpPr>
          <p:pic>
            <p:nvPicPr>
              <p:cNvPr id="24619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20" name="Text Box 113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8</a:t>
                </a:r>
              </a:p>
            </p:txBody>
          </p:sp>
        </p:grpSp>
        <p:grpSp>
          <p:nvGrpSpPr>
            <p:cNvPr id="24601" name="Group 114"/>
            <p:cNvGrpSpPr>
              <a:grpSpLocks/>
            </p:cNvGrpSpPr>
            <p:nvPr/>
          </p:nvGrpSpPr>
          <p:grpSpPr bwMode="auto">
            <a:xfrm>
              <a:off x="4032" y="3360"/>
              <a:ext cx="480" cy="453"/>
              <a:chOff x="3984" y="1824"/>
              <a:chExt cx="480" cy="453"/>
            </a:xfrm>
          </p:grpSpPr>
          <p:pic>
            <p:nvPicPr>
              <p:cNvPr id="24617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18" name="Text Box 116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12</a:t>
                </a:r>
              </a:p>
            </p:txBody>
          </p:sp>
        </p:grpSp>
        <p:grpSp>
          <p:nvGrpSpPr>
            <p:cNvPr id="24602" name="Group 117"/>
            <p:cNvGrpSpPr>
              <a:grpSpLocks/>
            </p:cNvGrpSpPr>
            <p:nvPr/>
          </p:nvGrpSpPr>
          <p:grpSpPr bwMode="auto">
            <a:xfrm>
              <a:off x="3888" y="2784"/>
              <a:ext cx="480" cy="453"/>
              <a:chOff x="3984" y="1824"/>
              <a:chExt cx="480" cy="453"/>
            </a:xfrm>
          </p:grpSpPr>
          <p:pic>
            <p:nvPicPr>
              <p:cNvPr id="24615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16" name="Text Box 119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11</a:t>
                </a:r>
              </a:p>
            </p:txBody>
          </p:sp>
        </p:grpSp>
        <p:grpSp>
          <p:nvGrpSpPr>
            <p:cNvPr id="24603" name="Group 120"/>
            <p:cNvGrpSpPr>
              <a:grpSpLocks/>
            </p:cNvGrpSpPr>
            <p:nvPr/>
          </p:nvGrpSpPr>
          <p:grpSpPr bwMode="auto">
            <a:xfrm>
              <a:off x="3312" y="3408"/>
              <a:ext cx="480" cy="480"/>
              <a:chOff x="3984" y="1824"/>
              <a:chExt cx="480" cy="453"/>
            </a:xfrm>
          </p:grpSpPr>
          <p:pic>
            <p:nvPicPr>
              <p:cNvPr id="24613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14" name="Text Box 122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14</a:t>
                </a:r>
              </a:p>
            </p:txBody>
          </p:sp>
        </p:grpSp>
        <p:grpSp>
          <p:nvGrpSpPr>
            <p:cNvPr id="24604" name="Group 123"/>
            <p:cNvGrpSpPr>
              <a:grpSpLocks/>
            </p:cNvGrpSpPr>
            <p:nvPr/>
          </p:nvGrpSpPr>
          <p:grpSpPr bwMode="auto">
            <a:xfrm>
              <a:off x="4608" y="3024"/>
              <a:ext cx="480" cy="453"/>
              <a:chOff x="3984" y="1824"/>
              <a:chExt cx="480" cy="453"/>
            </a:xfrm>
          </p:grpSpPr>
          <p:pic>
            <p:nvPicPr>
              <p:cNvPr id="24611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612" name="Text Box 125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13</a:t>
                </a:r>
              </a:p>
            </p:txBody>
          </p:sp>
        </p:grpSp>
        <p:sp>
          <p:nvSpPr>
            <p:cNvPr id="24605" name="Oval 130"/>
            <p:cNvSpPr>
              <a:spLocks noChangeArrowheads="1"/>
            </p:cNvSpPr>
            <p:nvPr/>
          </p:nvSpPr>
          <p:spPr bwMode="auto">
            <a:xfrm>
              <a:off x="576" y="2544"/>
              <a:ext cx="1392" cy="12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Oval 131"/>
            <p:cNvSpPr>
              <a:spLocks noChangeArrowheads="1"/>
            </p:cNvSpPr>
            <p:nvPr/>
          </p:nvSpPr>
          <p:spPr bwMode="auto">
            <a:xfrm>
              <a:off x="3024" y="2064"/>
              <a:ext cx="2256" cy="20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Line 132"/>
            <p:cNvSpPr>
              <a:spLocks noChangeShapeType="1"/>
            </p:cNvSpPr>
            <p:nvPr/>
          </p:nvSpPr>
          <p:spPr bwMode="auto">
            <a:xfrm flipV="1">
              <a:off x="1392" y="2064"/>
              <a:ext cx="26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Line 134"/>
            <p:cNvSpPr>
              <a:spLocks noChangeShapeType="1"/>
            </p:cNvSpPr>
            <p:nvPr/>
          </p:nvSpPr>
          <p:spPr bwMode="auto">
            <a:xfrm>
              <a:off x="1488" y="3744"/>
              <a:ext cx="230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Text Box 135"/>
            <p:cNvSpPr txBox="1">
              <a:spLocks noChangeArrowheads="1"/>
            </p:cNvSpPr>
            <p:nvPr/>
          </p:nvSpPr>
          <p:spPr bwMode="auto">
            <a:xfrm>
              <a:off x="288" y="3840"/>
              <a:ext cx="153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Non zero variables</a:t>
              </a:r>
            </a:p>
          </p:txBody>
        </p:sp>
        <p:sp>
          <p:nvSpPr>
            <p:cNvPr id="24610" name="Text Box 136"/>
            <p:cNvSpPr txBox="1">
              <a:spLocks noChangeArrowheads="1"/>
            </p:cNvSpPr>
            <p:nvPr/>
          </p:nvSpPr>
          <p:spPr bwMode="auto">
            <a:xfrm>
              <a:off x="4224" y="4032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zero neighbors</a:t>
              </a: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0"/>
          <p:cNvSpPr>
            <a:spLocks noChangeArrowheads="1"/>
          </p:cNvSpPr>
          <p:nvPr/>
        </p:nvSpPr>
        <p:spPr bwMode="auto">
          <a:xfrm>
            <a:off x="0" y="4940300"/>
            <a:ext cx="6781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Satisfying assignment can not have low support: </a:t>
            </a:r>
          </a:p>
          <a:p>
            <a:r>
              <a:rPr lang="en-US" sz="2400"/>
              <a:t>- Small set of non-zeros: by expansion its zero neighborhood is large.</a:t>
            </a:r>
          </a:p>
          <a:p>
            <a:r>
              <a:rPr lang="en-US" sz="2400"/>
              <a:t>- Contradicts the requirement that each local constraint assigned many non zeros.</a:t>
            </a:r>
          </a:p>
        </p:txBody>
      </p:sp>
      <p:grpSp>
        <p:nvGrpSpPr>
          <p:cNvPr id="25602" name="Group 56"/>
          <p:cNvGrpSpPr>
            <a:grpSpLocks/>
          </p:cNvGrpSpPr>
          <p:nvPr/>
        </p:nvGrpSpPr>
        <p:grpSpPr bwMode="auto">
          <a:xfrm>
            <a:off x="457200" y="1066800"/>
            <a:ext cx="8686800" cy="3641725"/>
            <a:chOff x="288" y="672"/>
            <a:chExt cx="5472" cy="2294"/>
          </a:xfrm>
        </p:grpSpPr>
        <p:grpSp>
          <p:nvGrpSpPr>
            <p:cNvPr id="25605" name="Group 4"/>
            <p:cNvGrpSpPr>
              <a:grpSpLocks/>
            </p:cNvGrpSpPr>
            <p:nvPr/>
          </p:nvGrpSpPr>
          <p:grpSpPr bwMode="auto">
            <a:xfrm>
              <a:off x="3696" y="768"/>
              <a:ext cx="480" cy="453"/>
              <a:chOff x="3984" y="1824"/>
              <a:chExt cx="480" cy="453"/>
            </a:xfrm>
          </p:grpSpPr>
          <p:pic>
            <p:nvPicPr>
              <p:cNvPr id="25654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55" name="Text Box 6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4</a:t>
                </a:r>
              </a:p>
            </p:txBody>
          </p:sp>
        </p:grpSp>
        <p:sp>
          <p:nvSpPr>
            <p:cNvPr id="16" name="Oval 15"/>
            <p:cNvSpPr/>
            <p:nvPr/>
          </p:nvSpPr>
          <p:spPr>
            <a:xfrm>
              <a:off x="679" y="1835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5</a:t>
              </a:r>
            </a:p>
          </p:txBody>
        </p:sp>
        <p:sp>
          <p:nvSpPr>
            <p:cNvPr id="2" name="Oval 15"/>
            <p:cNvSpPr/>
            <p:nvPr/>
          </p:nvSpPr>
          <p:spPr>
            <a:xfrm>
              <a:off x="1495" y="1403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9</a:t>
              </a:r>
            </a:p>
          </p:txBody>
        </p:sp>
        <p:sp>
          <p:nvSpPr>
            <p:cNvPr id="3" name="Oval 15"/>
            <p:cNvSpPr/>
            <p:nvPr/>
          </p:nvSpPr>
          <p:spPr>
            <a:xfrm>
              <a:off x="1063" y="1259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7</a:t>
              </a:r>
            </a:p>
          </p:txBody>
        </p:sp>
        <p:sp>
          <p:nvSpPr>
            <p:cNvPr id="4" name="Oval 15"/>
            <p:cNvSpPr/>
            <p:nvPr/>
          </p:nvSpPr>
          <p:spPr>
            <a:xfrm>
              <a:off x="1399" y="1787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2</a:t>
              </a:r>
            </a:p>
          </p:txBody>
        </p:sp>
        <p:grpSp>
          <p:nvGrpSpPr>
            <p:cNvPr id="25618" name="Group 19"/>
            <p:cNvGrpSpPr>
              <a:grpSpLocks/>
            </p:cNvGrpSpPr>
            <p:nvPr/>
          </p:nvGrpSpPr>
          <p:grpSpPr bwMode="auto">
            <a:xfrm>
              <a:off x="960" y="1968"/>
              <a:ext cx="480" cy="453"/>
              <a:chOff x="720" y="2928"/>
              <a:chExt cx="480" cy="453"/>
            </a:xfrm>
          </p:grpSpPr>
          <p:pic>
            <p:nvPicPr>
              <p:cNvPr id="25652" name="Oval 15"/>
              <p:cNvPicPr>
                <a:picLocks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20" y="2928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53" name="Text Box 21"/>
              <p:cNvSpPr txBox="1">
                <a:spLocks noChangeArrowheads="1"/>
              </p:cNvSpPr>
              <p:nvPr/>
            </p:nvSpPr>
            <p:spPr bwMode="auto">
              <a:xfrm>
                <a:off x="829" y="3035"/>
                <a:ext cx="323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15</a:t>
                </a:r>
              </a:p>
            </p:txBody>
          </p:sp>
        </p:grpSp>
        <p:sp>
          <p:nvSpPr>
            <p:cNvPr id="5" name="Oval 15"/>
            <p:cNvSpPr/>
            <p:nvPr/>
          </p:nvSpPr>
          <p:spPr>
            <a:xfrm>
              <a:off x="679" y="1403"/>
              <a:ext cx="368" cy="3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FFFFFF"/>
                  </a:solidFill>
                  <a:cs typeface="Arial" charset="0"/>
                </a:rPr>
                <a:t>x</a:t>
              </a:r>
              <a:r>
                <a:rPr lang="en-US" sz="2000" baseline="-25000">
                  <a:solidFill>
                    <a:srgbClr val="FFFFFF"/>
                  </a:solidFill>
                  <a:cs typeface="Arial" charset="0"/>
                </a:rPr>
                <a:t>1</a:t>
              </a:r>
            </a:p>
          </p:txBody>
        </p:sp>
        <p:grpSp>
          <p:nvGrpSpPr>
            <p:cNvPr id="25622" name="Group 25"/>
            <p:cNvGrpSpPr>
              <a:grpSpLocks/>
            </p:cNvGrpSpPr>
            <p:nvPr/>
          </p:nvGrpSpPr>
          <p:grpSpPr bwMode="auto">
            <a:xfrm>
              <a:off x="3264" y="912"/>
              <a:ext cx="480" cy="453"/>
              <a:chOff x="3984" y="1824"/>
              <a:chExt cx="480" cy="453"/>
            </a:xfrm>
          </p:grpSpPr>
          <p:pic>
            <p:nvPicPr>
              <p:cNvPr id="25650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51" name="Text Box 27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3</a:t>
                </a:r>
              </a:p>
            </p:txBody>
          </p:sp>
        </p:grpSp>
        <p:grpSp>
          <p:nvGrpSpPr>
            <p:cNvPr id="25623" name="Group 28"/>
            <p:cNvGrpSpPr>
              <a:grpSpLocks/>
            </p:cNvGrpSpPr>
            <p:nvPr/>
          </p:nvGrpSpPr>
          <p:grpSpPr bwMode="auto">
            <a:xfrm>
              <a:off x="3264" y="1344"/>
              <a:ext cx="480" cy="453"/>
              <a:chOff x="3984" y="1824"/>
              <a:chExt cx="480" cy="453"/>
            </a:xfrm>
          </p:grpSpPr>
          <p:pic>
            <p:nvPicPr>
              <p:cNvPr id="25648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49" name="Text Box 30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10</a:t>
                </a:r>
              </a:p>
            </p:txBody>
          </p:sp>
        </p:grpSp>
        <p:grpSp>
          <p:nvGrpSpPr>
            <p:cNvPr id="25624" name="Group 31"/>
            <p:cNvGrpSpPr>
              <a:grpSpLocks/>
            </p:cNvGrpSpPr>
            <p:nvPr/>
          </p:nvGrpSpPr>
          <p:grpSpPr bwMode="auto">
            <a:xfrm>
              <a:off x="4128" y="720"/>
              <a:ext cx="480" cy="453"/>
              <a:chOff x="3984" y="1824"/>
              <a:chExt cx="480" cy="453"/>
            </a:xfrm>
          </p:grpSpPr>
          <p:pic>
            <p:nvPicPr>
              <p:cNvPr id="25646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47" name="Text Box 33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6</a:t>
                </a:r>
              </a:p>
            </p:txBody>
          </p:sp>
        </p:grpSp>
        <p:grpSp>
          <p:nvGrpSpPr>
            <p:cNvPr id="25625" name="Group 34"/>
            <p:cNvGrpSpPr>
              <a:grpSpLocks/>
            </p:cNvGrpSpPr>
            <p:nvPr/>
          </p:nvGrpSpPr>
          <p:grpSpPr bwMode="auto">
            <a:xfrm>
              <a:off x="4464" y="1104"/>
              <a:ext cx="480" cy="453"/>
              <a:chOff x="3984" y="1824"/>
              <a:chExt cx="480" cy="453"/>
            </a:xfrm>
          </p:grpSpPr>
          <p:pic>
            <p:nvPicPr>
              <p:cNvPr id="25644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45" name="Text Box 36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8</a:t>
                </a:r>
              </a:p>
            </p:txBody>
          </p:sp>
        </p:grpSp>
        <p:grpSp>
          <p:nvGrpSpPr>
            <p:cNvPr id="25626" name="Group 37"/>
            <p:cNvGrpSpPr>
              <a:grpSpLocks/>
            </p:cNvGrpSpPr>
            <p:nvPr/>
          </p:nvGrpSpPr>
          <p:grpSpPr bwMode="auto">
            <a:xfrm>
              <a:off x="4032" y="1968"/>
              <a:ext cx="480" cy="453"/>
              <a:chOff x="3984" y="1824"/>
              <a:chExt cx="480" cy="453"/>
            </a:xfrm>
          </p:grpSpPr>
          <p:pic>
            <p:nvPicPr>
              <p:cNvPr id="25642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43" name="Text Box 39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12</a:t>
                </a:r>
              </a:p>
            </p:txBody>
          </p:sp>
        </p:grpSp>
        <p:grpSp>
          <p:nvGrpSpPr>
            <p:cNvPr id="25627" name="Group 40"/>
            <p:cNvGrpSpPr>
              <a:grpSpLocks/>
            </p:cNvGrpSpPr>
            <p:nvPr/>
          </p:nvGrpSpPr>
          <p:grpSpPr bwMode="auto">
            <a:xfrm>
              <a:off x="3888" y="1392"/>
              <a:ext cx="480" cy="453"/>
              <a:chOff x="3984" y="1824"/>
              <a:chExt cx="480" cy="453"/>
            </a:xfrm>
          </p:grpSpPr>
          <p:pic>
            <p:nvPicPr>
              <p:cNvPr id="25640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41" name="Text Box 42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11</a:t>
                </a:r>
              </a:p>
            </p:txBody>
          </p:sp>
        </p:grpSp>
        <p:grpSp>
          <p:nvGrpSpPr>
            <p:cNvPr id="25628" name="Group 43"/>
            <p:cNvGrpSpPr>
              <a:grpSpLocks/>
            </p:cNvGrpSpPr>
            <p:nvPr/>
          </p:nvGrpSpPr>
          <p:grpSpPr bwMode="auto">
            <a:xfrm>
              <a:off x="3312" y="2016"/>
              <a:ext cx="480" cy="480"/>
              <a:chOff x="3984" y="1824"/>
              <a:chExt cx="480" cy="453"/>
            </a:xfrm>
          </p:grpSpPr>
          <p:pic>
            <p:nvPicPr>
              <p:cNvPr id="25638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39" name="Text Box 45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14</a:t>
                </a:r>
              </a:p>
            </p:txBody>
          </p:sp>
        </p:grpSp>
        <p:grpSp>
          <p:nvGrpSpPr>
            <p:cNvPr id="25629" name="Group 46"/>
            <p:cNvGrpSpPr>
              <a:grpSpLocks/>
            </p:cNvGrpSpPr>
            <p:nvPr/>
          </p:nvGrpSpPr>
          <p:grpSpPr bwMode="auto">
            <a:xfrm>
              <a:off x="4608" y="1632"/>
              <a:ext cx="480" cy="453"/>
              <a:chOff x="3984" y="1824"/>
              <a:chExt cx="480" cy="453"/>
            </a:xfrm>
          </p:grpSpPr>
          <p:pic>
            <p:nvPicPr>
              <p:cNvPr id="25636" name="Oval 15"/>
              <p:cNvPicPr>
                <a:picLocks noChangeArrowheads="1"/>
              </p:cNvPicPr>
              <p:nvPr/>
            </p:nvPicPr>
            <p:blipFill>
              <a:blip r:embed="rId2">
                <a:grayscl/>
                <a:biLevel thresh="50000"/>
              </a:blip>
              <a:srcRect/>
              <a:stretch>
                <a:fillRect/>
              </a:stretch>
            </p:blipFill>
            <p:spPr bwMode="auto">
              <a:xfrm>
                <a:off x="3984" y="1824"/>
                <a:ext cx="480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637" name="Text Box 48"/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3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en-US" sz="2000">
                    <a:solidFill>
                      <a:srgbClr val="FFFFFF"/>
                    </a:solidFill>
                    <a:latin typeface="Calibri" pitchFamily="34" charset="0"/>
                  </a:rPr>
                  <a:t>x</a:t>
                </a:r>
                <a:r>
                  <a:rPr lang="en-US" sz="2000" baseline="-25000">
                    <a:solidFill>
                      <a:srgbClr val="FFFFFF"/>
                    </a:solidFill>
                    <a:latin typeface="Calibri" pitchFamily="34" charset="0"/>
                  </a:rPr>
                  <a:t>13</a:t>
                </a:r>
              </a:p>
            </p:txBody>
          </p:sp>
        </p:grpSp>
        <p:sp>
          <p:nvSpPr>
            <p:cNvPr id="25630" name="Oval 49"/>
            <p:cNvSpPr>
              <a:spLocks noChangeArrowheads="1"/>
            </p:cNvSpPr>
            <p:nvPr/>
          </p:nvSpPr>
          <p:spPr bwMode="auto">
            <a:xfrm>
              <a:off x="576" y="1152"/>
              <a:ext cx="1392" cy="12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Oval 50"/>
            <p:cNvSpPr>
              <a:spLocks noChangeArrowheads="1"/>
            </p:cNvSpPr>
            <p:nvPr/>
          </p:nvSpPr>
          <p:spPr bwMode="auto">
            <a:xfrm>
              <a:off x="3024" y="672"/>
              <a:ext cx="2256" cy="20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Line 51"/>
            <p:cNvSpPr>
              <a:spLocks noChangeShapeType="1"/>
            </p:cNvSpPr>
            <p:nvPr/>
          </p:nvSpPr>
          <p:spPr bwMode="auto">
            <a:xfrm flipV="1">
              <a:off x="1392" y="672"/>
              <a:ext cx="26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Line 52"/>
            <p:cNvSpPr>
              <a:spLocks noChangeShapeType="1"/>
            </p:cNvSpPr>
            <p:nvPr/>
          </p:nvSpPr>
          <p:spPr bwMode="auto">
            <a:xfrm>
              <a:off x="1488" y="2352"/>
              <a:ext cx="230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Text Box 53"/>
            <p:cNvSpPr txBox="1">
              <a:spLocks noChangeArrowheads="1"/>
            </p:cNvSpPr>
            <p:nvPr/>
          </p:nvSpPr>
          <p:spPr bwMode="auto">
            <a:xfrm>
              <a:off x="288" y="2448"/>
              <a:ext cx="153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Non zero variables</a:t>
              </a:r>
            </a:p>
          </p:txBody>
        </p:sp>
        <p:sp>
          <p:nvSpPr>
            <p:cNvPr id="25635" name="Text Box 54"/>
            <p:cNvSpPr txBox="1">
              <a:spLocks noChangeArrowheads="1"/>
            </p:cNvSpPr>
            <p:nvPr/>
          </p:nvSpPr>
          <p:spPr bwMode="auto">
            <a:xfrm>
              <a:off x="4224" y="2640"/>
              <a:ext cx="15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zero neighbors</a:t>
              </a:r>
            </a:p>
          </p:txBody>
        </p:sp>
      </p:grpSp>
      <p:sp>
        <p:nvSpPr>
          <p:cNvPr id="25603" name="Title 1"/>
          <p:cNvSpPr>
            <a:spLocks/>
          </p:cNvSpPr>
          <p:nvPr/>
        </p:nvSpPr>
        <p:spPr bwMode="auto">
          <a:xfrm>
            <a:off x="457200" y="-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latin typeface="Calibri" pitchFamily="34" charset="0"/>
              </a:rPr>
              <a:t>Expanders lead to codes - The Idea</a:t>
            </a:r>
          </a:p>
        </p:txBody>
      </p:sp>
      <p:sp>
        <p:nvSpPr>
          <p:cNvPr id="24580" name="Text Box 57"/>
          <p:cNvSpPr txBox="1">
            <a:spLocks noChangeArrowheads="1"/>
          </p:cNvSpPr>
          <p:nvPr/>
        </p:nvSpPr>
        <p:spPr bwMode="auto">
          <a:xfrm>
            <a:off x="6781800" y="4953000"/>
            <a:ext cx="23622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Other issue:</a:t>
            </a:r>
          </a:p>
          <a:p>
            <a:pPr>
              <a:spcBef>
                <a:spcPct val="50000"/>
              </a:spcBef>
            </a:pPr>
            <a:r>
              <a:rPr lang="en-US" sz="2400"/>
              <a:t>How to ensure large code?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What  graphs lead to robust</a:t>
            </a:r>
            <a:r>
              <a:rPr lang="en-US" sz="4000" smtClean="0">
                <a:solidFill>
                  <a:srgbClr val="FFFF00"/>
                </a:solidFill>
              </a:rPr>
              <a:t> </a:t>
            </a:r>
            <a:r>
              <a:rPr lang="en-US" sz="4000" smtClean="0"/>
              <a:t>codes?</a:t>
            </a:r>
          </a:p>
        </p:txBody>
      </p:sp>
      <p:sp>
        <p:nvSpPr>
          <p:cNvPr id="25602" name="Rectangle 10"/>
          <p:cNvSpPr>
            <a:spLocks noChangeArrowheads="1"/>
          </p:cNvSpPr>
          <p:nvPr/>
        </p:nvSpPr>
        <p:spPr bwMode="auto">
          <a:xfrm>
            <a:off x="228600" y="1371600"/>
            <a:ext cx="876300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[</a:t>
            </a:r>
            <a:r>
              <a:rPr lang="en-US" sz="2800">
                <a:solidFill>
                  <a:srgbClr val="FFFF00"/>
                </a:solidFill>
                <a:latin typeface="Calibri" pitchFamily="34" charset="0"/>
              </a:rPr>
              <a:t>Ben-Sasson, Harsha, Raskhodnikova</a:t>
            </a:r>
            <a:r>
              <a:rPr lang="en-US" sz="3200">
                <a:latin typeface="Calibri" pitchFamily="34" charset="0"/>
              </a:rPr>
              <a:t>]: Very good expanders yield codes that are NOT robust/LTC.</a:t>
            </a:r>
          </a:p>
          <a:p>
            <a:endParaRPr lang="en-US" sz="3200">
              <a:latin typeface="Calibri" pitchFamily="34" charset="0"/>
            </a:endParaRPr>
          </a:p>
          <a:p>
            <a:r>
              <a:rPr lang="en-US" sz="2800">
                <a:latin typeface="Calibri" pitchFamily="34" charset="0"/>
              </a:rPr>
              <a:t>Idea: </a:t>
            </a:r>
          </a:p>
          <a:p>
            <a:pPr>
              <a:buFontTx/>
              <a:buChar char="•"/>
            </a:pPr>
            <a:r>
              <a:rPr lang="en-US" sz="2800">
                <a:latin typeface="Calibri" pitchFamily="34" charset="0"/>
              </a:rPr>
              <a:t>Remove one constraint from the constraint graph. </a:t>
            </a:r>
          </a:p>
          <a:p>
            <a:pPr>
              <a:buFontTx/>
              <a:buChar char="•"/>
            </a:pPr>
            <a:r>
              <a:rPr lang="en-US" sz="2800">
                <a:latin typeface="Calibri" pitchFamily="34" charset="0"/>
              </a:rPr>
              <a:t>The resulted graph is still an expander.</a:t>
            </a:r>
          </a:p>
          <a:p>
            <a:pPr>
              <a:buFontTx/>
              <a:buChar char="•"/>
            </a:pPr>
            <a:r>
              <a:rPr lang="en-US" sz="2800">
                <a:latin typeface="Calibri" pitchFamily="34" charset="0"/>
              </a:rPr>
              <a:t>All satisfying assignments of the new graph are far apart. </a:t>
            </a:r>
          </a:p>
          <a:p>
            <a:pPr>
              <a:buFontTx/>
              <a:buChar char="•"/>
            </a:pPr>
            <a:r>
              <a:rPr lang="en-US" sz="2800">
                <a:latin typeface="Calibri" pitchFamily="34" charset="0"/>
              </a:rPr>
              <a:t>Some sat assignments of the new graph do not sat the original graph.</a:t>
            </a:r>
          </a:p>
          <a:p>
            <a:pPr>
              <a:buFontTx/>
              <a:buChar char="•"/>
            </a:pPr>
            <a:endParaRPr lang="en-US" sz="2800">
              <a:latin typeface="Calibri" pitchFamily="34" charset="0"/>
            </a:endParaRPr>
          </a:p>
          <a:p>
            <a:r>
              <a:rPr lang="en-US" sz="2800">
                <a:latin typeface="Calibri" pitchFamily="34" charset="0"/>
              </a:rPr>
              <a:t>Conclusion: there is a vector far from code that falsifies only one constraint from the constraint graph.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What  graphs lead to robust</a:t>
            </a:r>
            <a:r>
              <a:rPr lang="en-US" sz="4000" smtClean="0">
                <a:solidFill>
                  <a:srgbClr val="FFFF00"/>
                </a:solidFill>
              </a:rPr>
              <a:t> </a:t>
            </a:r>
            <a:r>
              <a:rPr lang="en-US" sz="4000" smtClean="0"/>
              <a:t>codes?</a:t>
            </a:r>
          </a:p>
        </p:txBody>
      </p:sp>
      <p:sp>
        <p:nvSpPr>
          <p:cNvPr id="26626" name="Rectangle 10"/>
          <p:cNvSpPr>
            <a:spLocks noChangeArrowheads="1"/>
          </p:cNvSpPr>
          <p:nvPr/>
        </p:nvSpPr>
        <p:spPr bwMode="auto">
          <a:xfrm>
            <a:off x="304800" y="1060450"/>
            <a:ext cx="88392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[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</a:rPr>
              <a:t>BHR</a:t>
            </a:r>
            <a:r>
              <a:rPr lang="en-US" sz="2400">
                <a:latin typeface="Calibri" pitchFamily="34" charset="0"/>
              </a:rPr>
              <a:t>]: Very good expanders yield codes that are not robust/LTC.</a:t>
            </a:r>
          </a:p>
          <a:p>
            <a:r>
              <a:rPr lang="en-US" sz="2400">
                <a:latin typeface="Calibri" pitchFamily="34" charset="0"/>
              </a:rPr>
              <a:t>There is a vector far from code that falsifies only one constraint from the constraint graph.</a:t>
            </a: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latin typeface="Calibri" pitchFamily="34" charset="0"/>
              </a:rPr>
              <a:t>But: Maybe can test this code using *other* short constraint. I.e. constraints that are 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</a:rPr>
              <a:t>implied</a:t>
            </a:r>
            <a:r>
              <a:rPr lang="en-US" sz="2400">
                <a:latin typeface="Calibri" pitchFamily="34" charset="0"/>
              </a:rPr>
              <a:t>  by original constraints.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FFFF00"/>
                </a:solidFill>
                <a:latin typeface="Calibri" pitchFamily="34" charset="0"/>
              </a:rPr>
              <a:t>Main point</a:t>
            </a:r>
            <a:r>
              <a:rPr lang="en-US" sz="2400">
                <a:latin typeface="Calibri" pitchFamily="34" charset="0"/>
              </a:rPr>
              <a:t>: Due to the high expansion, there are no short constraints that are implied by the original short constraints.</a:t>
            </a:r>
          </a:p>
        </p:txBody>
      </p:sp>
      <p:grpSp>
        <p:nvGrpSpPr>
          <p:cNvPr id="26627" name="Group 26"/>
          <p:cNvGrpSpPr>
            <a:grpSpLocks/>
          </p:cNvGrpSpPr>
          <p:nvPr/>
        </p:nvGrpSpPr>
        <p:grpSpPr bwMode="auto">
          <a:xfrm>
            <a:off x="685800" y="3505200"/>
            <a:ext cx="7391400" cy="1952625"/>
            <a:chOff x="2640" y="2514"/>
            <a:chExt cx="4656" cy="1230"/>
          </a:xfrm>
        </p:grpSpPr>
        <p:sp>
          <p:nvSpPr>
            <p:cNvPr id="27652" name="Text Box 22"/>
            <p:cNvSpPr txBox="1">
              <a:spLocks noChangeArrowheads="1"/>
            </p:cNvSpPr>
            <p:nvPr/>
          </p:nvSpPr>
          <p:spPr bwMode="auto">
            <a:xfrm>
              <a:off x="2736" y="2534"/>
              <a:ext cx="1872" cy="1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Calibri" pitchFamily="34" charset="0"/>
                </a:rPr>
                <a:t>Example: </a:t>
              </a:r>
            </a:p>
            <a:p>
              <a:r>
                <a:rPr lang="en-US" sz="2000">
                  <a:latin typeface="Calibri" pitchFamily="34" charset="0"/>
                </a:rPr>
                <a:t>f</a:t>
              </a:r>
              <a:r>
                <a:rPr lang="en-US" sz="2000" baseline="-25000">
                  <a:latin typeface="Calibri" pitchFamily="34" charset="0"/>
                </a:rPr>
                <a:t>1 </a:t>
              </a:r>
              <a:r>
                <a:rPr lang="en-US" sz="2000">
                  <a:latin typeface="Calibri" pitchFamily="34" charset="0"/>
                </a:rPr>
                <a:t>(x</a:t>
              </a:r>
              <a:r>
                <a:rPr lang="en-US" sz="2000" baseline="-25000">
                  <a:latin typeface="Calibri" pitchFamily="34" charset="0"/>
                </a:rPr>
                <a:t>1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2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3</a:t>
              </a:r>
              <a:r>
                <a:rPr lang="en-US" sz="2000">
                  <a:latin typeface="Calibri" pitchFamily="34" charset="0"/>
                </a:rPr>
                <a:t>):  x</a:t>
              </a:r>
              <a:r>
                <a:rPr lang="en-US" sz="2000" baseline="-25000">
                  <a:latin typeface="Calibri" pitchFamily="34" charset="0"/>
                </a:rPr>
                <a:t>1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2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3</a:t>
              </a:r>
              <a:r>
                <a:rPr lang="en-US" sz="2000">
                  <a:latin typeface="Calibri" pitchFamily="34" charset="0"/>
                </a:rPr>
                <a:t> = 0</a:t>
              </a:r>
            </a:p>
            <a:p>
              <a:r>
                <a:rPr lang="en-US" sz="2000">
                  <a:latin typeface="Calibri" pitchFamily="34" charset="0"/>
                </a:rPr>
                <a:t>f</a:t>
              </a:r>
              <a:r>
                <a:rPr lang="en-US" sz="2000" baseline="-25000">
                  <a:latin typeface="Calibri" pitchFamily="34" charset="0"/>
                </a:rPr>
                <a:t>2 </a:t>
              </a:r>
              <a:r>
                <a:rPr lang="en-US" sz="2000">
                  <a:latin typeface="Calibri" pitchFamily="34" charset="0"/>
                </a:rPr>
                <a:t>(x</a:t>
              </a:r>
              <a:r>
                <a:rPr lang="en-US" sz="2000" baseline="-25000">
                  <a:latin typeface="Calibri" pitchFamily="34" charset="0"/>
                </a:rPr>
                <a:t>4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5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6</a:t>
              </a:r>
              <a:r>
                <a:rPr lang="en-US" sz="2000">
                  <a:latin typeface="Calibri" pitchFamily="34" charset="0"/>
                </a:rPr>
                <a:t>):  x</a:t>
              </a:r>
              <a:r>
                <a:rPr lang="en-US" sz="2000" baseline="-25000">
                  <a:latin typeface="Calibri" pitchFamily="34" charset="0"/>
                </a:rPr>
                <a:t>4 </a:t>
              </a:r>
              <a:r>
                <a:rPr lang="en-US" sz="2000">
                  <a:latin typeface="Calibri" pitchFamily="34" charset="0"/>
                </a:rPr>
                <a:t>+ x</a:t>
              </a:r>
              <a:r>
                <a:rPr lang="en-US" sz="2000" baseline="-25000">
                  <a:latin typeface="Calibri" pitchFamily="34" charset="0"/>
                </a:rPr>
                <a:t>5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6 </a:t>
              </a:r>
              <a:r>
                <a:rPr lang="en-US" sz="2000">
                  <a:latin typeface="Calibri" pitchFamily="34" charset="0"/>
                </a:rPr>
                <a:t>= 0</a:t>
              </a:r>
            </a:p>
            <a:p>
              <a:r>
                <a:rPr lang="en-US" sz="2000">
                  <a:latin typeface="Calibri" pitchFamily="34" charset="0"/>
                </a:rPr>
                <a:t>f</a:t>
              </a:r>
              <a:r>
                <a:rPr lang="en-US" sz="2000" baseline="-25000">
                  <a:latin typeface="Calibri" pitchFamily="34" charset="0"/>
                </a:rPr>
                <a:t>3 </a:t>
              </a:r>
              <a:r>
                <a:rPr lang="en-US" sz="2000">
                  <a:latin typeface="Calibri" pitchFamily="34" charset="0"/>
                </a:rPr>
                <a:t>(x</a:t>
              </a:r>
              <a:r>
                <a:rPr lang="en-US" sz="2000" baseline="-25000">
                  <a:latin typeface="Calibri" pitchFamily="34" charset="0"/>
                </a:rPr>
                <a:t>7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8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9</a:t>
              </a:r>
              <a:r>
                <a:rPr lang="en-US" sz="2000">
                  <a:latin typeface="Calibri" pitchFamily="34" charset="0"/>
                </a:rPr>
                <a:t>):  x</a:t>
              </a:r>
              <a:r>
                <a:rPr lang="en-US" sz="2000" baseline="-25000">
                  <a:latin typeface="Calibri" pitchFamily="34" charset="0"/>
                </a:rPr>
                <a:t>7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8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9</a:t>
              </a:r>
              <a:r>
                <a:rPr lang="en-US" sz="2000">
                  <a:latin typeface="Calibri" pitchFamily="34" charset="0"/>
                </a:rPr>
                <a:t> = 0</a:t>
              </a:r>
            </a:p>
            <a:p>
              <a:r>
                <a:rPr lang="en-US" sz="2000">
                  <a:latin typeface="Calibri" pitchFamily="34" charset="0"/>
                </a:rPr>
                <a:t>f</a:t>
              </a:r>
              <a:r>
                <a:rPr lang="en-US" sz="2000" baseline="-25000">
                  <a:latin typeface="Calibri" pitchFamily="34" charset="0"/>
                </a:rPr>
                <a:t>4 </a:t>
              </a:r>
              <a:r>
                <a:rPr lang="en-US" sz="2000">
                  <a:latin typeface="Calibri" pitchFamily="34" charset="0"/>
                </a:rPr>
                <a:t>(x</a:t>
              </a:r>
              <a:r>
                <a:rPr lang="en-US" sz="2000" baseline="-25000">
                  <a:latin typeface="Calibri" pitchFamily="34" charset="0"/>
                </a:rPr>
                <a:t>3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6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9</a:t>
              </a:r>
              <a:r>
                <a:rPr lang="en-US" sz="2000">
                  <a:latin typeface="Calibri" pitchFamily="34" charset="0"/>
                </a:rPr>
                <a:t>):  x</a:t>
              </a:r>
              <a:r>
                <a:rPr lang="en-US" sz="2000" baseline="-25000">
                  <a:latin typeface="Calibri" pitchFamily="34" charset="0"/>
                </a:rPr>
                <a:t>3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6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9</a:t>
              </a:r>
              <a:r>
                <a:rPr lang="en-US" sz="2000">
                  <a:latin typeface="Calibri" pitchFamily="34" charset="0"/>
                </a:rPr>
                <a:t> = 0</a:t>
              </a:r>
            </a:p>
            <a:p>
              <a:r>
                <a:rPr lang="en-US" sz="2000">
                  <a:latin typeface="Calibri" pitchFamily="34" charset="0"/>
                </a:rPr>
                <a:t>f</a:t>
              </a:r>
              <a:r>
                <a:rPr lang="en-US" sz="2000" baseline="-25000">
                  <a:latin typeface="Calibri" pitchFamily="34" charset="0"/>
                </a:rPr>
                <a:t>5 </a:t>
              </a:r>
              <a:r>
                <a:rPr lang="en-US" sz="2000">
                  <a:latin typeface="Calibri" pitchFamily="34" charset="0"/>
                </a:rPr>
                <a:t>(x</a:t>
              </a:r>
              <a:r>
                <a:rPr lang="en-US" sz="2000" baseline="-25000">
                  <a:latin typeface="Calibri" pitchFamily="34" charset="0"/>
                </a:rPr>
                <a:t>2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5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8</a:t>
              </a:r>
              <a:r>
                <a:rPr lang="en-US" sz="2000">
                  <a:latin typeface="Calibri" pitchFamily="34" charset="0"/>
                </a:rPr>
                <a:t>):  x</a:t>
              </a:r>
              <a:r>
                <a:rPr lang="en-US" sz="2000" baseline="-25000">
                  <a:latin typeface="Calibri" pitchFamily="34" charset="0"/>
                </a:rPr>
                <a:t>2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5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8</a:t>
              </a:r>
              <a:r>
                <a:rPr lang="en-US" sz="2000">
                  <a:latin typeface="Calibri" pitchFamily="34" charset="0"/>
                </a:rPr>
                <a:t> = 0</a:t>
              </a:r>
            </a:p>
          </p:txBody>
        </p:sp>
        <p:sp>
          <p:nvSpPr>
            <p:cNvPr id="27653" name="Text Box 23"/>
            <p:cNvSpPr txBox="1">
              <a:spLocks noChangeArrowheads="1"/>
            </p:cNvSpPr>
            <p:nvPr/>
          </p:nvSpPr>
          <p:spPr bwMode="auto">
            <a:xfrm>
              <a:off x="5040" y="2514"/>
              <a:ext cx="2160" cy="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Calibri" pitchFamily="34" charset="0"/>
                </a:rPr>
                <a:t>Imply:</a:t>
              </a:r>
            </a:p>
            <a:p>
              <a:r>
                <a:rPr lang="en-US" sz="2000">
                  <a:latin typeface="Calibri" pitchFamily="34" charset="0"/>
                </a:rPr>
                <a:t>f</a:t>
              </a:r>
              <a:r>
                <a:rPr lang="en-US" sz="2000" baseline="-25000">
                  <a:latin typeface="Calibri" pitchFamily="34" charset="0"/>
                </a:rPr>
                <a:t>6 </a:t>
              </a:r>
              <a:r>
                <a:rPr lang="en-US" sz="2000">
                  <a:latin typeface="Calibri" pitchFamily="34" charset="0"/>
                </a:rPr>
                <a:t>(x</a:t>
              </a:r>
              <a:r>
                <a:rPr lang="en-US" sz="2000" baseline="-25000">
                  <a:latin typeface="Calibri" pitchFamily="34" charset="0"/>
                </a:rPr>
                <a:t>1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4</a:t>
              </a:r>
              <a:r>
                <a:rPr lang="en-US" sz="2000">
                  <a:latin typeface="Calibri" pitchFamily="34" charset="0"/>
                </a:rPr>
                <a:t>,x</a:t>
              </a:r>
              <a:r>
                <a:rPr lang="en-US" sz="2000" baseline="-25000">
                  <a:latin typeface="Calibri" pitchFamily="34" charset="0"/>
                </a:rPr>
                <a:t>7</a:t>
              </a:r>
              <a:r>
                <a:rPr lang="en-US" sz="2000">
                  <a:latin typeface="Calibri" pitchFamily="34" charset="0"/>
                </a:rPr>
                <a:t>):  x</a:t>
              </a:r>
              <a:r>
                <a:rPr lang="en-US" sz="2000" baseline="-25000">
                  <a:latin typeface="Calibri" pitchFamily="34" charset="0"/>
                </a:rPr>
                <a:t>1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4</a:t>
              </a:r>
              <a:r>
                <a:rPr lang="en-US" sz="2000">
                  <a:latin typeface="Calibri" pitchFamily="34" charset="0"/>
                </a:rPr>
                <a:t> + x</a:t>
              </a:r>
              <a:r>
                <a:rPr lang="en-US" sz="2000" baseline="-25000">
                  <a:latin typeface="Calibri" pitchFamily="34" charset="0"/>
                </a:rPr>
                <a:t>7</a:t>
              </a:r>
              <a:r>
                <a:rPr lang="en-US" sz="2000">
                  <a:latin typeface="Calibri" pitchFamily="34" charset="0"/>
                </a:rPr>
                <a:t> = 0</a:t>
              </a:r>
            </a:p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7654" name="Rectangle 24"/>
            <p:cNvSpPr>
              <a:spLocks noChangeArrowheads="1"/>
            </p:cNvSpPr>
            <p:nvPr/>
          </p:nvSpPr>
          <p:spPr bwMode="auto">
            <a:xfrm>
              <a:off x="2640" y="2544"/>
              <a:ext cx="4656" cy="12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Our Conclusions so far</a:t>
            </a:r>
          </a:p>
        </p:txBody>
      </p:sp>
      <p:sp>
        <p:nvSpPr>
          <p:cNvPr id="27650" name="Rectangle 10"/>
          <p:cNvSpPr>
            <a:spLocks noChangeArrowheads="1"/>
          </p:cNvSpPr>
          <p:nvPr/>
        </p:nvSpPr>
        <p:spPr bwMode="auto">
          <a:xfrm>
            <a:off x="914400" y="1473200"/>
            <a:ext cx="73152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High expansion of the constraint graph implies code (distance).</a:t>
            </a:r>
          </a:p>
          <a:p>
            <a:endParaRPr lang="en-US" sz="3200">
              <a:latin typeface="Calibri" pitchFamily="34" charset="0"/>
            </a:endParaRPr>
          </a:p>
          <a:p>
            <a:r>
              <a:rPr lang="en-US" sz="3200">
                <a:latin typeface="Calibri" pitchFamily="34" charset="0"/>
              </a:rPr>
              <a:t>High expansion implies NON robustness.</a:t>
            </a:r>
          </a:p>
          <a:p>
            <a:endParaRPr lang="en-US" sz="3200">
              <a:latin typeface="Calibri" pitchFamily="34" charset="0"/>
            </a:endParaRPr>
          </a:p>
          <a:p>
            <a:r>
              <a:rPr lang="en-US" sz="3200">
                <a:latin typeface="Calibri" pitchFamily="34" charset="0"/>
              </a:rPr>
              <a:t>What can we say about the structure of the constraint graphs of LTCs?</a:t>
            </a:r>
          </a:p>
          <a:p>
            <a:endParaRPr lang="en-US" sz="320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Structure theorem for LTCs</a:t>
            </a:r>
          </a:p>
        </p:txBody>
      </p:sp>
      <p:sp>
        <p:nvSpPr>
          <p:cNvPr id="29698" name="Text Box 9"/>
          <p:cNvSpPr txBox="1">
            <a:spLocks noChangeArrowheads="1"/>
          </p:cNvSpPr>
          <p:nvPr/>
        </p:nvSpPr>
        <p:spPr bwMode="auto">
          <a:xfrm>
            <a:off x="152400" y="14478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Calibri" pitchFamily="34" charset="0"/>
                <a:cs typeface="Calibri" pitchFamily="34" charset="0"/>
              </a:rPr>
              <a:t>C is </a:t>
            </a:r>
            <a:r>
              <a:rPr lang="el-GR" sz="2800">
                <a:latin typeface="Calibri" pitchFamily="34" charset="0"/>
                <a:cs typeface="Calibri" pitchFamily="34" charset="0"/>
                <a:sym typeface="Symbol" pitchFamily="18" charset="2"/>
              </a:rPr>
              <a:t>ρ</a:t>
            </a:r>
            <a:r>
              <a:rPr lang="en-US" sz="2800">
                <a:latin typeface="Calibri" pitchFamily="34" charset="0"/>
                <a:cs typeface="Calibri" pitchFamily="34" charset="0"/>
              </a:rPr>
              <a:t>-LTC : w 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8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-away from C rejected with probability &gt;  </a:t>
            </a:r>
            <a:r>
              <a:rPr lang="el-GR" sz="2800">
                <a:latin typeface="Calibri" pitchFamily="34" charset="0"/>
                <a:cs typeface="Calibri" pitchFamily="34" charset="0"/>
                <a:sym typeface="Symbol" pitchFamily="18" charset="2"/>
              </a:rPr>
              <a:t>ρ γ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l-GR" sz="28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28600" y="2762250"/>
            <a:ext cx="8763000" cy="971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Theorem [Dinur-K]</a:t>
            </a:r>
            <a:r>
              <a:rPr lang="en-US" sz="2800">
                <a:latin typeface="Calibri" pitchFamily="34" charset="0"/>
                <a:cs typeface="Calibri" pitchFamily="34" charset="0"/>
              </a:rPr>
              <a:t>: The constraint graph of an LTC is a small set expander; all sets up to linear size expands. 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04800" y="4724400"/>
            <a:ext cx="8763000" cy="16129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Theorem:</a:t>
            </a:r>
            <a:r>
              <a:rPr lang="en-US" sz="2800">
                <a:latin typeface="Calibri" pitchFamily="34" charset="0"/>
                <a:cs typeface="Calibri" pitchFamily="34" charset="0"/>
              </a:rPr>
              <a:t> In </a:t>
            </a:r>
            <a:r>
              <a:rPr lang="el-GR" sz="2800">
                <a:latin typeface="Calibri" pitchFamily="34" charset="0"/>
                <a:cs typeface="Calibri" pitchFamily="34" charset="0"/>
                <a:sym typeface="Symbol" pitchFamily="18" charset="2"/>
              </a:rPr>
              <a:t>ρ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-</a:t>
            </a:r>
            <a:r>
              <a:rPr lang="en-US" sz="2800">
                <a:latin typeface="Calibri" pitchFamily="34" charset="0"/>
                <a:cs typeface="Calibri" pitchFamily="34" charset="0"/>
              </a:rPr>
              <a:t>LTC with r. distance </a:t>
            </a:r>
            <a:r>
              <a:rPr lang="el-GR" sz="2800">
                <a:latin typeface="Calibri" pitchFamily="34" charset="0"/>
                <a:cs typeface="Calibri" pitchFamily="34" charset="0"/>
                <a:sym typeface="Symbol" pitchFamily="18" charset="2"/>
              </a:rPr>
              <a:t>Δ</a:t>
            </a:r>
            <a:r>
              <a:rPr lang="en-US" sz="2800">
                <a:latin typeface="Calibri" pitchFamily="34" charset="0"/>
                <a:cs typeface="Calibri" pitchFamily="34" charset="0"/>
              </a:rPr>
              <a:t> and with constraint graph G=(V,E), every S </a:t>
            </a:r>
            <a:r>
              <a:rPr lang="en-US" sz="2800">
                <a:latin typeface="Calibri" pitchFamily="34" charset="0"/>
                <a:sym typeface="Symbol" pitchFamily="18" charset="2"/>
              </a:rPr>
              <a:t>⊆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800">
                <a:latin typeface="Calibri" pitchFamily="34" charset="0"/>
                <a:cs typeface="Calibri" pitchFamily="34" charset="0"/>
              </a:rPr>
              <a:t>V ; |S|</a:t>
            </a:r>
            <a:r>
              <a:rPr lang="en-US" sz="2800">
                <a:latin typeface="Calibri" pitchFamily="34" charset="0"/>
              </a:rPr>
              <a:t>≤</a:t>
            </a:r>
            <a:r>
              <a:rPr lang="en-US" sz="2800">
                <a:latin typeface="Calibri" pitchFamily="34" charset="0"/>
                <a:cs typeface="Calibri" pitchFamily="34" charset="0"/>
              </a:rPr>
              <a:t> 0.75</a:t>
            </a:r>
            <a:r>
              <a:rPr lang="el-GR" sz="2800">
                <a:latin typeface="Calibri" pitchFamily="34" charset="0"/>
                <a:cs typeface="Calibri" pitchFamily="34" charset="0"/>
                <a:sym typeface="Symbol" pitchFamily="18" charset="2"/>
              </a:rPr>
              <a:t>Δ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|V|</a:t>
            </a:r>
            <a:r>
              <a:rPr lang="en-US" sz="2800">
                <a:latin typeface="Calibri" pitchFamily="34" charset="0"/>
                <a:cs typeface="Calibri" pitchFamily="34" charset="0"/>
              </a:rPr>
              <a:t>  expands: 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                        E(S,V-S) &gt; </a:t>
            </a: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800">
                <a:latin typeface="Calibri" pitchFamily="34" charset="0"/>
                <a:cs typeface="Calibri" pitchFamily="34" charset="0"/>
                <a:sym typeface="Symbol" pitchFamily="18" charset="2"/>
              </a:rPr>
              <a:t>ρ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d/3</a:t>
            </a: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|S|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              d = |E|/|V|.</a:t>
            </a:r>
            <a:endParaRPr lang="en-US" sz="280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 animBg="1"/>
      <p:bldP spid="512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LTC decomposes on sparse cuts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 is </a:t>
            </a:r>
            <a:r>
              <a:rPr lang="el-GR" sz="24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ρ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-LTC</a:t>
            </a:r>
            <a:r>
              <a:rPr lang="en-US" sz="2400">
                <a:latin typeface="Calibri" pitchFamily="34" charset="0"/>
                <a:cs typeface="Calibri" pitchFamily="34" charset="0"/>
              </a:rPr>
              <a:t> : vector 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-away from C rejected with probability &gt; 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ρ 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l-GR" sz="2400"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28600" y="2133600"/>
            <a:ext cx="8915400" cy="16129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Decomposition on sparse cuts:</a:t>
            </a:r>
            <a:r>
              <a:rPr lang="en-US" sz="2800">
                <a:latin typeface="Calibri" pitchFamily="34" charset="0"/>
                <a:cs typeface="Calibri" pitchFamily="34" charset="0"/>
              </a:rPr>
              <a:t> Let </a:t>
            </a:r>
            <a:r>
              <a:rPr lang="en-US" sz="2400">
                <a:latin typeface="Calibri" pitchFamily="34" charset="0"/>
                <a:cs typeface="Calibri" pitchFamily="34" charset="0"/>
              </a:rPr>
              <a:t>|S| =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</a:rPr>
              <a:t>|V|. </a:t>
            </a:r>
            <a:r>
              <a:rPr lang="en-US" sz="2800">
                <a:latin typeface="Calibri" pitchFamily="34" charset="0"/>
                <a:cs typeface="Calibri" pitchFamily="34" charset="0"/>
              </a:rPr>
              <a:t>If E(S,V-S) is a sparse cut, i.e.,</a:t>
            </a:r>
            <a:r>
              <a:rPr lang="en-US" sz="2400">
                <a:latin typeface="Calibri" pitchFamily="34" charset="0"/>
                <a:cs typeface="Calibri" pitchFamily="34" charset="0"/>
              </a:rPr>
              <a:t> E(S,V-S) &lt;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ρ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d/3|S|=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ργ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/3|E| 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then</a:t>
            </a:r>
            <a:endParaRPr lang="en-US" sz="280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latin typeface="Calibri" pitchFamily="34" charset="0"/>
                <a:cs typeface="Calibri" pitchFamily="34" charset="0"/>
              </a:rPr>
              <a:t>		</a:t>
            </a: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  =~</a:t>
            </a:r>
            <a:r>
              <a:rPr lang="en-US" sz="28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8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8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/3  </a:t>
            </a: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28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x C</a:t>
            </a:r>
            <a:r>
              <a:rPr lang="en-US" sz="28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V-S</a:t>
            </a:r>
            <a:r>
              <a:rPr lang="en-US" sz="2800" baseline="-2500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>
                <a:latin typeface="Calibri" pitchFamily="34" charset="0"/>
                <a:cs typeface="Calibri" pitchFamily="34" charset="0"/>
              </a:rPr>
              <a:t>= {x</a:t>
            </a:r>
            <a:r>
              <a:rPr lang="en-US" sz="28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800">
                <a:latin typeface="Calibri" pitchFamily="34" charset="0"/>
                <a:cs typeface="Calibri" pitchFamily="34" charset="0"/>
              </a:rPr>
              <a:t>y</a:t>
            </a:r>
            <a:r>
              <a:rPr lang="en-US" sz="2800" baseline="-25000">
                <a:latin typeface="Calibri" pitchFamily="34" charset="0"/>
                <a:cs typeface="Calibri" pitchFamily="34" charset="0"/>
              </a:rPr>
              <a:t>V-S</a:t>
            </a:r>
            <a:r>
              <a:rPr lang="en-US" sz="2800">
                <a:latin typeface="Calibri" pitchFamily="34" charset="0"/>
                <a:cs typeface="Calibri" pitchFamily="34" charset="0"/>
              </a:rPr>
              <a:t> | x</a:t>
            </a:r>
            <a:r>
              <a:rPr lang="en-US" sz="28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80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>
                <a:latin typeface="Calibri" pitchFamily="34" charset="0"/>
                <a:ea typeface="Arial Unicode MS" pitchFamily="34" charset="-128"/>
                <a:cs typeface="Calibri" pitchFamily="34" charset="0"/>
                <a:sym typeface="Symbol" pitchFamily="18" charset="2"/>
              </a:rPr>
              <a:t>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800">
                <a:latin typeface="Calibri" pitchFamily="34" charset="0"/>
                <a:cs typeface="Calibri" pitchFamily="34" charset="0"/>
              </a:rPr>
              <a:t>C|</a:t>
            </a:r>
            <a:r>
              <a:rPr lang="en-US" sz="2800" baseline="-25000">
                <a:latin typeface="Calibri" pitchFamily="34" charset="0"/>
                <a:cs typeface="Calibri" pitchFamily="34" charset="0"/>
              </a:rPr>
              <a:t>S </a:t>
            </a:r>
            <a:r>
              <a:rPr lang="en-US" sz="2400" b="1">
                <a:latin typeface="Calibri" pitchFamily="34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, </a:t>
            </a:r>
            <a:r>
              <a:rPr lang="en-US" sz="2800">
                <a:latin typeface="Calibri" pitchFamily="34" charset="0"/>
                <a:cs typeface="Calibri" pitchFamily="34" charset="0"/>
              </a:rPr>
              <a:t>y</a:t>
            </a:r>
            <a:r>
              <a:rPr lang="en-US" sz="2800" baseline="-25000">
                <a:latin typeface="Calibri" pitchFamily="34" charset="0"/>
                <a:cs typeface="Calibri" pitchFamily="34" charset="0"/>
              </a:rPr>
              <a:t>V-S</a:t>
            </a:r>
            <a:r>
              <a:rPr lang="en-US" sz="2400" b="1">
                <a:latin typeface="Calibri" pitchFamily="34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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800">
                <a:latin typeface="Calibri" pitchFamily="34" charset="0"/>
                <a:cs typeface="Calibri" pitchFamily="34" charset="0"/>
              </a:rPr>
              <a:t>C|</a:t>
            </a:r>
            <a:r>
              <a:rPr lang="en-US" sz="2800" baseline="-25000">
                <a:latin typeface="Calibri" pitchFamily="34" charset="0"/>
                <a:cs typeface="Calibri" pitchFamily="34" charset="0"/>
              </a:rPr>
              <a:t>V-S</a:t>
            </a:r>
            <a:r>
              <a:rPr lang="en-US" sz="2800">
                <a:latin typeface="Calibri" pitchFamily="34" charset="0"/>
                <a:cs typeface="Calibri" pitchFamily="34" charset="0"/>
              </a:rPr>
              <a:t>}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28600" y="4114800"/>
            <a:ext cx="8686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Note C </a:t>
            </a:r>
            <a:r>
              <a:rPr lang="en-US" sz="2400">
                <a:latin typeface="Calibri" pitchFamily="34" charset="0"/>
                <a:sym typeface="Symbol" pitchFamily="18" charset="2"/>
              </a:rPr>
              <a:t>⊆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>
                <a:latin typeface="Calibri" pitchFamily="34" charset="0"/>
                <a:cs typeface="Calibri" pitchFamily="34" charset="0"/>
              </a:rPr>
              <a:t>C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400">
                <a:latin typeface="Calibri" pitchFamily="34" charset="0"/>
                <a:cs typeface="Calibri" pitchFamily="34" charset="0"/>
              </a:rPr>
              <a:t> x C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V-S </a:t>
            </a:r>
            <a:endParaRPr lang="en-US" sz="240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Every c </a:t>
            </a:r>
            <a:r>
              <a:rPr lang="en-US" sz="2400" b="1">
                <a:latin typeface="Calibri" pitchFamily="34" charset="0"/>
                <a:ea typeface="Arial Unicode MS" pitchFamily="34" charset="-128"/>
                <a:cs typeface="Calibri" pitchFamily="34" charset="0"/>
                <a:sym typeface="Symbol" pitchFamily="18" charset="2"/>
              </a:rPr>
              <a:t> </a:t>
            </a:r>
            <a:r>
              <a:rPr lang="en-US" sz="2400">
                <a:latin typeface="Calibri" pitchFamily="34" charset="0"/>
                <a:cs typeface="Calibri" pitchFamily="34" charset="0"/>
              </a:rPr>
              <a:t>C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400">
                <a:latin typeface="Calibri" pitchFamily="34" charset="0"/>
                <a:cs typeface="Calibri" pitchFamily="34" charset="0"/>
              </a:rPr>
              <a:t> x C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V-S </a:t>
            </a:r>
            <a:r>
              <a:rPr lang="en-US" sz="2400">
                <a:latin typeface="Calibri" pitchFamily="34" charset="0"/>
                <a:cs typeface="Calibri" pitchFamily="34" charset="0"/>
              </a:rPr>
              <a:t>is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/3-close to some codeword from C.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Main point: Such c can be rejected only by edges (constraints) that cross the cut (S,V-S) and since the cut is sparse, there are too few of those edges.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Sparse cuts occur only on large sets</a:t>
            </a:r>
          </a:p>
        </p:txBody>
      </p:sp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915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 is </a:t>
            </a:r>
            <a:r>
              <a:rPr lang="el-GR" sz="24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ρ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-LTC</a:t>
            </a:r>
            <a:r>
              <a:rPr lang="en-US" sz="2400">
                <a:latin typeface="Calibri" pitchFamily="34" charset="0"/>
                <a:cs typeface="Calibri" pitchFamily="34" charset="0"/>
              </a:rPr>
              <a:t> : vector 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-away from C rejected with probability &gt; 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ρ 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E(S,V-S) is a sparse cut</a:t>
            </a:r>
            <a:r>
              <a:rPr lang="en-US" sz="2400">
                <a:latin typeface="Calibri" pitchFamily="34" charset="0"/>
                <a:cs typeface="Calibri" pitchFamily="34" charset="0"/>
              </a:rPr>
              <a:t>: |S| =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</a:rPr>
              <a:t>|V|=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</a:rPr>
              <a:t> n , E(S,V-S) &lt;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ρ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d/3 |S|=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ργ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/3 |E|</a:t>
            </a:r>
            <a:endParaRPr lang="en-US" sz="240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latin typeface="Calibri" pitchFamily="34" charset="0"/>
                <a:cs typeface="Calibri" pitchFamily="34" charset="0"/>
              </a:rPr>
              <a:t>                                                                                                 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  =~</a:t>
            </a:r>
            <a:r>
              <a:rPr lang="en-US" sz="24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4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/3  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</a:t>
            </a:r>
            <a:r>
              <a:rPr lang="en-US" sz="24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n-US" sz="24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x C</a:t>
            </a:r>
            <a:r>
              <a:rPr lang="en-US" sz="2400" baseline="-250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V-S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28600" y="3124200"/>
            <a:ext cx="89154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Pick a ≠ a’ in C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S  </a:t>
            </a:r>
            <a:r>
              <a:rPr lang="en-US" sz="2400">
                <a:latin typeface="Calibri" pitchFamily="34" charset="0"/>
                <a:cs typeface="Calibri" pitchFamily="34" charset="0"/>
              </a:rPr>
              <a:t>with distance(a,a’) &gt; |S|/3 =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/3</a:t>
            </a:r>
            <a:r>
              <a:rPr lang="en-US" sz="2400">
                <a:latin typeface="Calibri" pitchFamily="34" charset="0"/>
                <a:cs typeface="Calibri" pitchFamily="34" charset="0"/>
              </a:rPr>
              <a:t> n :</a:t>
            </a:r>
            <a:endParaRPr lang="en-US" sz="2400" baseline="-2500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Consider a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400">
                <a:latin typeface="Calibri" pitchFamily="34" charset="0"/>
                <a:cs typeface="Calibri" pitchFamily="34" charset="0"/>
              </a:rPr>
              <a:t> b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V-S </a:t>
            </a:r>
            <a:r>
              <a:rPr lang="en-US" sz="2400" b="1">
                <a:latin typeface="Calibri" pitchFamily="34" charset="0"/>
                <a:ea typeface="Arial Unicode MS" pitchFamily="34" charset="-128"/>
                <a:cs typeface="Calibri" pitchFamily="34" charset="0"/>
                <a:sym typeface="Symbol" pitchFamily="18" charset="2"/>
              </a:rPr>
              <a:t> </a:t>
            </a:r>
            <a:r>
              <a:rPr lang="en-US" sz="2400">
                <a:latin typeface="Calibri" pitchFamily="34" charset="0"/>
                <a:cs typeface="Calibri" pitchFamily="34" charset="0"/>
              </a:rPr>
              <a:t>C  ;  a’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400">
                <a:latin typeface="Calibri" pitchFamily="34" charset="0"/>
                <a:cs typeface="Calibri" pitchFamily="34" charset="0"/>
              </a:rPr>
              <a:t> b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V-S </a:t>
            </a:r>
            <a:r>
              <a:rPr lang="en-US" sz="2400" b="1">
                <a:latin typeface="Calibri" pitchFamily="34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 </a:t>
            </a:r>
            <a:r>
              <a:rPr lang="en-US" sz="2400">
                <a:latin typeface="Calibri" pitchFamily="34" charset="0"/>
                <a:cs typeface="Calibri" pitchFamily="34" charset="0"/>
              </a:rPr>
              <a:t>C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400">
                <a:latin typeface="Calibri" pitchFamily="34" charset="0"/>
                <a:cs typeface="Calibri" pitchFamily="34" charset="0"/>
              </a:rPr>
              <a:t> x C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V-S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Distance of a’b from C is &lt;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/3</a:t>
            </a:r>
            <a:r>
              <a:rPr lang="en-US" sz="2400">
                <a:latin typeface="Calibri" pitchFamily="34" charset="0"/>
                <a:cs typeface="Calibri" pitchFamily="34" charset="0"/>
              </a:rPr>
              <a:t>n since  C=~</a:t>
            </a:r>
            <a:r>
              <a:rPr lang="en-US" sz="2400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400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 baseline="-25000">
                <a:latin typeface="Calibri" pitchFamily="34" charset="0"/>
                <a:cs typeface="Calibri" pitchFamily="34" charset="0"/>
                <a:sym typeface="Symbol" pitchFamily="18" charset="2"/>
              </a:rPr>
              <a:t>/3 </a:t>
            </a:r>
            <a:r>
              <a:rPr lang="en-US" sz="2400">
                <a:latin typeface="Calibri" pitchFamily="34" charset="0"/>
                <a:cs typeface="Calibri" pitchFamily="34" charset="0"/>
              </a:rPr>
              <a:t>C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400">
                <a:latin typeface="Calibri" pitchFamily="34" charset="0"/>
                <a:cs typeface="Calibri" pitchFamily="34" charset="0"/>
              </a:rPr>
              <a:t> x C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V-S</a:t>
            </a:r>
            <a:r>
              <a:rPr lang="en-US" sz="2400">
                <a:latin typeface="Calibri" pitchFamily="34" charset="0"/>
                <a:cs typeface="Calibri" pitchFamily="34" charset="0"/>
              </a:rPr>
              <a:t> </a:t>
            </a:r>
            <a:endParaRPr lang="en-US" sz="2400" baseline="-25000"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The closest codeword of C to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>
                <a:latin typeface="Calibri" pitchFamily="34" charset="0"/>
                <a:cs typeface="Calibri" pitchFamily="34" charset="0"/>
              </a:rPr>
              <a:t>a’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400">
                <a:latin typeface="Calibri" pitchFamily="34" charset="0"/>
                <a:cs typeface="Calibri" pitchFamily="34" charset="0"/>
              </a:rPr>
              <a:t> b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V-S </a:t>
            </a:r>
            <a:r>
              <a:rPr lang="en-US" sz="2400">
                <a:latin typeface="Calibri" pitchFamily="34" charset="0"/>
                <a:cs typeface="Calibri" pitchFamily="34" charset="0"/>
              </a:rPr>
              <a:t>is w </a:t>
            </a:r>
            <a:r>
              <a:rPr lang="en-US" sz="2400">
                <a:latin typeface="Calibri" pitchFamily="34" charset="0"/>
              </a:rPr>
              <a:t>≠</a:t>
            </a:r>
            <a:r>
              <a:rPr lang="en-US" sz="2400">
                <a:latin typeface="Calibri" pitchFamily="34" charset="0"/>
                <a:cs typeface="Calibri" pitchFamily="34" charset="0"/>
              </a:rPr>
              <a:t> a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S</a:t>
            </a:r>
            <a:r>
              <a:rPr lang="en-US" sz="2400">
                <a:latin typeface="Calibri" pitchFamily="34" charset="0"/>
                <a:cs typeface="Calibri" pitchFamily="34" charset="0"/>
              </a:rPr>
              <a:t> b</a:t>
            </a:r>
            <a:r>
              <a:rPr lang="en-US" sz="2400" baseline="-25000">
                <a:latin typeface="Calibri" pitchFamily="34" charset="0"/>
                <a:cs typeface="Calibri" pitchFamily="34" charset="0"/>
              </a:rPr>
              <a:t>V-S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By triangle-inequality distance (a’b,ab) = distance (a,a’) &gt; (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Δ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 -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/3)</a:t>
            </a:r>
            <a:r>
              <a:rPr lang="en-US" sz="2400">
                <a:latin typeface="Calibri" pitchFamily="34" charset="0"/>
                <a:cs typeface="Calibri" pitchFamily="34" charset="0"/>
              </a:rPr>
              <a:t> 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>
                <a:latin typeface="Calibri" pitchFamily="34" charset="0"/>
                <a:cs typeface="Calibri" pitchFamily="34" charset="0"/>
              </a:rPr>
              <a:t>In particular |S|=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</a:rPr>
              <a:t> n &gt; (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Δ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 -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/3)</a:t>
            </a:r>
            <a:r>
              <a:rPr lang="en-US" sz="2400">
                <a:latin typeface="Calibri" pitchFamily="34" charset="0"/>
                <a:cs typeface="Calibri" pitchFamily="34" charset="0"/>
              </a:rPr>
              <a:t> n ; |S| &gt; 3/4 </a:t>
            </a:r>
            <a:r>
              <a:rPr lang="el-GR" sz="2400">
                <a:latin typeface="Calibri" pitchFamily="34" charset="0"/>
                <a:cs typeface="Calibri" pitchFamily="34" charset="0"/>
                <a:sym typeface="Symbol" pitchFamily="18" charset="2"/>
              </a:rPr>
              <a:t>Δ</a:t>
            </a:r>
            <a:r>
              <a:rPr lang="en-US" sz="2400">
                <a:latin typeface="Calibri" pitchFamily="34" charset="0"/>
                <a:cs typeface="Calibri" pitchFamily="34" charset="0"/>
                <a:sym typeface="Symbol" pitchFamily="18" charset="2"/>
              </a:rPr>
              <a:t>n</a:t>
            </a:r>
          </a:p>
        </p:txBody>
      </p:sp>
      <p:grpSp>
        <p:nvGrpSpPr>
          <p:cNvPr id="53274" name="Group 26"/>
          <p:cNvGrpSpPr>
            <a:grpSpLocks/>
          </p:cNvGrpSpPr>
          <p:nvPr/>
        </p:nvGrpSpPr>
        <p:grpSpPr bwMode="auto">
          <a:xfrm>
            <a:off x="7848600" y="2819400"/>
            <a:ext cx="1447800" cy="2209800"/>
            <a:chOff x="4848" y="1776"/>
            <a:chExt cx="912" cy="1392"/>
          </a:xfrm>
        </p:grpSpPr>
        <p:sp>
          <p:nvSpPr>
            <p:cNvPr id="31756" name="Oval 16"/>
            <p:cNvSpPr>
              <a:spLocks noChangeArrowheads="1"/>
            </p:cNvSpPr>
            <p:nvPr/>
          </p:nvSpPr>
          <p:spPr bwMode="auto">
            <a:xfrm>
              <a:off x="4848" y="2880"/>
              <a:ext cx="52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a’b</a:t>
              </a:r>
            </a:p>
          </p:txBody>
        </p:sp>
        <p:sp>
          <p:nvSpPr>
            <p:cNvPr id="31757" name="Oval 17"/>
            <p:cNvSpPr>
              <a:spLocks noChangeArrowheads="1"/>
            </p:cNvSpPr>
            <p:nvPr/>
          </p:nvSpPr>
          <p:spPr bwMode="auto">
            <a:xfrm>
              <a:off x="4896" y="1776"/>
              <a:ext cx="52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ab </a:t>
              </a:r>
              <a:r>
                <a:rPr lang="en-US" b="1">
                  <a:sym typeface="Symbol" pitchFamily="18" charset="2"/>
                </a:rPr>
                <a:t> </a:t>
              </a:r>
              <a:r>
                <a:rPr lang="en-US"/>
                <a:t>C</a:t>
              </a:r>
            </a:p>
          </p:txBody>
        </p:sp>
        <p:sp>
          <p:nvSpPr>
            <p:cNvPr id="31758" name="Line 19"/>
            <p:cNvSpPr>
              <a:spLocks noChangeShapeType="1"/>
            </p:cNvSpPr>
            <p:nvPr/>
          </p:nvSpPr>
          <p:spPr bwMode="auto">
            <a:xfrm>
              <a:off x="5136" y="2064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9" name="Text Box 21"/>
            <p:cNvSpPr txBox="1">
              <a:spLocks noChangeArrowheads="1"/>
            </p:cNvSpPr>
            <p:nvPr/>
          </p:nvSpPr>
          <p:spPr bwMode="auto">
            <a:xfrm>
              <a:off x="5184" y="2400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&gt; </a:t>
              </a:r>
              <a:r>
                <a:rPr lang="el-GR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  <a:sym typeface="Symbol" pitchFamily="18" charset="2"/>
                </a:rPr>
                <a:t>γ</a:t>
              </a:r>
              <a:r>
                <a:rPr lang="en-US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  <a:sym typeface="Symbol" pitchFamily="18" charset="2"/>
                </a:rPr>
                <a:t>/3</a:t>
              </a:r>
              <a:r>
                <a:rPr lang="en-US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 n</a:t>
              </a:r>
              <a:r>
                <a:rPr lang="en-US">
                  <a:latin typeface="Calibri" pitchFamily="34" charset="0"/>
                  <a:cs typeface="Calibri" pitchFamily="34" charset="0"/>
                </a:rPr>
                <a:t> </a:t>
              </a:r>
            </a:p>
          </p:txBody>
        </p:sp>
      </p:grpSp>
      <p:grpSp>
        <p:nvGrpSpPr>
          <p:cNvPr id="53275" name="Group 27"/>
          <p:cNvGrpSpPr>
            <a:grpSpLocks/>
          </p:cNvGrpSpPr>
          <p:nvPr/>
        </p:nvGrpSpPr>
        <p:grpSpPr bwMode="auto">
          <a:xfrm>
            <a:off x="6781800" y="3657600"/>
            <a:ext cx="1143000" cy="1250950"/>
            <a:chOff x="4176" y="2304"/>
            <a:chExt cx="720" cy="788"/>
          </a:xfrm>
        </p:grpSpPr>
        <p:sp>
          <p:nvSpPr>
            <p:cNvPr id="31753" name="Oval 18"/>
            <p:cNvSpPr>
              <a:spLocks noChangeArrowheads="1"/>
            </p:cNvSpPr>
            <p:nvPr/>
          </p:nvSpPr>
          <p:spPr bwMode="auto">
            <a:xfrm>
              <a:off x="4176" y="2304"/>
              <a:ext cx="52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w </a:t>
              </a:r>
              <a:r>
                <a:rPr lang="en-US" b="1">
                  <a:sym typeface="Symbol" pitchFamily="18" charset="2"/>
                </a:rPr>
                <a:t> </a:t>
              </a:r>
              <a:r>
                <a:rPr lang="en-US"/>
                <a:t>C</a:t>
              </a:r>
            </a:p>
          </p:txBody>
        </p:sp>
        <p:sp>
          <p:nvSpPr>
            <p:cNvPr id="31754" name="Line 20"/>
            <p:cNvSpPr>
              <a:spLocks noChangeShapeType="1"/>
            </p:cNvSpPr>
            <p:nvPr/>
          </p:nvSpPr>
          <p:spPr bwMode="auto">
            <a:xfrm>
              <a:off x="4560" y="2592"/>
              <a:ext cx="336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Text Box 22"/>
            <p:cNvSpPr txBox="1">
              <a:spLocks noChangeArrowheads="1"/>
            </p:cNvSpPr>
            <p:nvPr/>
          </p:nvSpPr>
          <p:spPr bwMode="auto">
            <a:xfrm>
              <a:off x="4272" y="2688"/>
              <a:ext cx="5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&lt; </a:t>
              </a:r>
              <a:r>
                <a:rPr lang="el-GR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  <a:sym typeface="Symbol" pitchFamily="18" charset="2"/>
                </a:rPr>
                <a:t>γ</a:t>
              </a:r>
              <a:r>
                <a:rPr lang="en-US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  <a:sym typeface="Symbol" pitchFamily="18" charset="2"/>
                </a:rPr>
                <a:t>/3</a:t>
              </a:r>
              <a:r>
                <a:rPr lang="en-US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 n by LTC</a:t>
              </a:r>
            </a:p>
          </p:txBody>
        </p:sp>
      </p:grpSp>
      <p:grpSp>
        <p:nvGrpSpPr>
          <p:cNvPr id="53276" name="Group 28"/>
          <p:cNvGrpSpPr>
            <a:grpSpLocks/>
          </p:cNvGrpSpPr>
          <p:nvPr/>
        </p:nvGrpSpPr>
        <p:grpSpPr bwMode="auto">
          <a:xfrm>
            <a:off x="6934200" y="3200400"/>
            <a:ext cx="1066800" cy="457200"/>
            <a:chOff x="4272" y="2016"/>
            <a:chExt cx="672" cy="288"/>
          </a:xfrm>
        </p:grpSpPr>
        <p:sp>
          <p:nvSpPr>
            <p:cNvPr id="31751" name="Text Box 23"/>
            <p:cNvSpPr txBox="1">
              <a:spLocks noChangeArrowheads="1"/>
            </p:cNvSpPr>
            <p:nvPr/>
          </p:nvSpPr>
          <p:spPr bwMode="auto">
            <a:xfrm>
              <a:off x="4272" y="2016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</a:rPr>
                <a:t>&gt; </a:t>
              </a:r>
              <a:r>
                <a:rPr lang="el-GR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  <a:sym typeface="Symbol" pitchFamily="18" charset="2"/>
                </a:rPr>
                <a:t>Δ</a:t>
              </a:r>
              <a:r>
                <a:rPr lang="en-US">
                  <a:solidFill>
                    <a:srgbClr val="FFFF00"/>
                  </a:solidFill>
                  <a:latin typeface="Calibri" pitchFamily="34" charset="0"/>
                  <a:cs typeface="Calibri" pitchFamily="34" charset="0"/>
                  <a:sym typeface="Symbol" pitchFamily="18" charset="2"/>
                </a:rPr>
                <a:t>n</a:t>
              </a:r>
            </a:p>
          </p:txBody>
        </p:sp>
        <p:sp>
          <p:nvSpPr>
            <p:cNvPr id="31752" name="Line 24"/>
            <p:cNvSpPr>
              <a:spLocks noChangeShapeType="1"/>
            </p:cNvSpPr>
            <p:nvPr/>
          </p:nvSpPr>
          <p:spPr bwMode="auto">
            <a:xfrm flipV="1">
              <a:off x="4608" y="2016"/>
              <a:ext cx="336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Structure theorem for LTCs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We have shown: The constraint graph of an LTC is a small set expander.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Our main theorem shows that the constraint graph can be decomposed into </a:t>
            </a:r>
            <a:r>
              <a:rPr lang="en-US" smtClean="0">
                <a:solidFill>
                  <a:srgbClr val="FFFF00"/>
                </a:solidFill>
              </a:rPr>
              <a:t>constant-</a:t>
            </a:r>
            <a:r>
              <a:rPr lang="en-US" smtClean="0"/>
              <a:t>many (regular) expanders with few edges in between.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Codes as CSPs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constraint satisfaction problem (CSP) is a sequence of constraints over variables: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	 f</a:t>
            </a:r>
            <a:r>
              <a:rPr lang="en-US" sz="2800" baseline="-25000" smtClean="0"/>
              <a:t>1 </a:t>
            </a:r>
            <a:r>
              <a:rPr lang="en-US" sz="2800" smtClean="0"/>
              <a:t>(x</a:t>
            </a:r>
            <a:r>
              <a:rPr lang="en-US" sz="2800" baseline="-25000" smtClean="0"/>
              <a:t>1</a:t>
            </a:r>
            <a:r>
              <a:rPr lang="en-US" sz="2800" smtClean="0"/>
              <a:t>,x</a:t>
            </a:r>
            <a:r>
              <a:rPr lang="en-US" sz="2800" baseline="-25000" smtClean="0"/>
              <a:t>2</a:t>
            </a:r>
            <a:r>
              <a:rPr lang="en-US" sz="2800" smtClean="0"/>
              <a:t>,x</a:t>
            </a:r>
            <a:r>
              <a:rPr lang="en-US" sz="2800" baseline="-25000" smtClean="0"/>
              <a:t>5</a:t>
            </a:r>
            <a:r>
              <a:rPr lang="en-US" sz="2800" smtClean="0"/>
              <a:t>), f</a:t>
            </a:r>
            <a:r>
              <a:rPr lang="en-US" sz="2800" baseline="-25000" smtClean="0"/>
              <a:t>2 </a:t>
            </a:r>
            <a:r>
              <a:rPr lang="en-US" sz="2800" smtClean="0"/>
              <a:t>(x</a:t>
            </a:r>
            <a:r>
              <a:rPr lang="en-US" sz="2800" baseline="-25000" smtClean="0"/>
              <a:t>5</a:t>
            </a:r>
            <a:r>
              <a:rPr lang="en-US" sz="2800" smtClean="0"/>
              <a:t>,x</a:t>
            </a:r>
            <a:r>
              <a:rPr lang="en-US" sz="2800" baseline="-25000" smtClean="0"/>
              <a:t>1</a:t>
            </a:r>
            <a:r>
              <a:rPr lang="en-US" sz="2800" smtClean="0"/>
              <a:t>,x</a:t>
            </a:r>
            <a:r>
              <a:rPr lang="en-US" sz="2800" baseline="-25000" smtClean="0"/>
              <a:t>15</a:t>
            </a:r>
            <a:r>
              <a:rPr lang="en-US" sz="2800" smtClean="0"/>
              <a:t>), …                                         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     For example, max-3SAT, max-3col, …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CSP describes a code if every two satisfying assignments are far apart (in Hamming distance). The minimum distance between a pair of sat assignments is the </a:t>
            </a:r>
            <a:r>
              <a:rPr lang="en-US" sz="2800" smtClean="0">
                <a:solidFill>
                  <a:srgbClr val="FFFF00"/>
                </a:solidFill>
              </a:rPr>
              <a:t>distance</a:t>
            </a:r>
            <a:r>
              <a:rPr lang="en-US" sz="2800" smtClean="0"/>
              <a:t> of the code.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 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Today : CSPs that yield codes.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Challenge: CSPs that yield large and robust codes.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6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Main Theorem </a:t>
            </a:r>
            <a:r>
              <a:rPr lang="en-US" sz="3600" smtClean="0"/>
              <a:t>[</a:t>
            </a:r>
            <a:r>
              <a:rPr lang="en-US" sz="3600" smtClean="0">
                <a:solidFill>
                  <a:srgbClr val="FFFF00"/>
                </a:solidFill>
              </a:rPr>
              <a:t>Dinur-K</a:t>
            </a:r>
            <a:r>
              <a:rPr lang="en-US" sz="3600" smtClean="0"/>
              <a:t>]</a:t>
            </a:r>
            <a:endParaRPr lang="en-US" smtClean="0"/>
          </a:p>
        </p:txBody>
      </p:sp>
      <p:sp>
        <p:nvSpPr>
          <p:cNvPr id="33794" name="Content Placeholder 7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 C be an LTC with constraint graph G=(V,E). Then V can be partitioned into V</a:t>
            </a:r>
            <a:r>
              <a:rPr lang="en-US" baseline="-25000" smtClean="0"/>
              <a:t>1</a:t>
            </a:r>
            <a:r>
              <a:rPr lang="en-US" smtClean="0"/>
              <a:t>,…V</a:t>
            </a:r>
            <a:r>
              <a:rPr lang="en-US" baseline="-25000" smtClean="0"/>
              <a:t>t</a:t>
            </a:r>
            <a:r>
              <a:rPr lang="en-US" smtClean="0"/>
              <a:t>, such that</a:t>
            </a:r>
          </a:p>
          <a:p>
            <a:pPr algn="ctr" eaLnBrk="1" hangingPunct="1">
              <a:buFont typeface="Arial" charset="0"/>
              <a:buNone/>
            </a:pPr>
            <a:r>
              <a:rPr lang="en-US" smtClean="0"/>
              <a:t>C =~ C</a:t>
            </a:r>
            <a:r>
              <a:rPr lang="en-US" baseline="-25000" smtClean="0"/>
              <a:t>1</a:t>
            </a:r>
            <a:r>
              <a:rPr lang="en-US" smtClean="0"/>
              <a:t> x C</a:t>
            </a:r>
            <a:r>
              <a:rPr lang="en-US" baseline="-25000" smtClean="0"/>
              <a:t>2</a:t>
            </a:r>
            <a:r>
              <a:rPr lang="en-US" smtClean="0"/>
              <a:t> x … x C</a:t>
            </a:r>
            <a:r>
              <a:rPr lang="en-US" baseline="-25000" smtClean="0"/>
              <a:t>t</a:t>
            </a:r>
          </a:p>
          <a:p>
            <a:pPr eaLnBrk="1" hangingPunct="1">
              <a:buFont typeface="Arial" charset="0"/>
              <a:buNone/>
            </a:pPr>
            <a:r>
              <a:rPr lang="en-US" smtClean="0"/>
              <a:t>    and such that each G(V</a:t>
            </a:r>
            <a:r>
              <a:rPr lang="en-US" baseline="-25000" smtClean="0"/>
              <a:t>i</a:t>
            </a:r>
            <a:r>
              <a:rPr lang="en-US" smtClean="0"/>
              <a:t>) is an expander,  with few edges between expanders. Moreover, each C</a:t>
            </a:r>
            <a:r>
              <a:rPr lang="en-US" baseline="-25000" smtClean="0"/>
              <a:t>i </a:t>
            </a:r>
            <a:r>
              <a:rPr lang="en-US" smtClean="0"/>
              <a:t>is an LTC.</a:t>
            </a:r>
            <a:endParaRPr lang="en-US" baseline="-25000" smtClean="0"/>
          </a:p>
          <a:p>
            <a:pPr eaLnBrk="1" hangingPunct="1"/>
            <a:endParaRPr lang="en-US" baseline="-25000" smtClean="0"/>
          </a:p>
          <a:p>
            <a:pPr eaLnBrk="1" hangingPunct="1"/>
            <a:r>
              <a:rPr lang="en-US" smtClean="0"/>
              <a:t>t is at most 1/r.distance</a:t>
            </a:r>
          </a:p>
          <a:p>
            <a:pPr eaLnBrk="1" hangingPunct="1"/>
            <a:r>
              <a:rPr lang="en-US" smtClean="0"/>
              <a:t>Expansion depends on testability params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Summary and Questions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4294967295"/>
          </p:nvPr>
        </p:nvSpPr>
        <p:spPr>
          <a:xfrm>
            <a:off x="228600" y="1219200"/>
            <a:ext cx="8915400" cy="5562600"/>
          </a:xfrm>
        </p:spPr>
        <p:txBody>
          <a:bodyPr/>
          <a:lstStyle/>
          <a:p>
            <a:pPr marL="0" indent="0" eaLnBrk="1" hangingPunct="1"/>
            <a:r>
              <a:rPr lang="en-US" sz="2800" smtClean="0"/>
              <a:t>Expansion of a constraint graph implies distance.</a:t>
            </a:r>
          </a:p>
          <a:p>
            <a:pPr marL="0" indent="0" eaLnBrk="1" hangingPunct="1"/>
            <a:r>
              <a:rPr lang="en-US" sz="2800" smtClean="0"/>
              <a:t>Very high expansion of the constraint graph implies non-robustness.</a:t>
            </a:r>
          </a:p>
          <a:p>
            <a:pPr marL="0" indent="0" eaLnBrk="1" hangingPunct="1"/>
            <a:r>
              <a:rPr lang="en-US" sz="2800" smtClean="0"/>
              <a:t>The constraint graph of a robust code (LTC) is a small set expander for linear size sets. It can be decomposed into constant many (regular) expanders with few edges in between.</a:t>
            </a:r>
          </a:p>
          <a:p>
            <a:pPr marL="0" indent="0" eaLnBrk="1" hangingPunct="1"/>
            <a:r>
              <a:rPr lang="en-US" sz="2800" smtClean="0"/>
              <a:t>Q: What “amount” of expansion implies LTC?</a:t>
            </a:r>
          </a:p>
          <a:p>
            <a:pPr marL="0" indent="0" eaLnBrk="1" hangingPunct="1"/>
            <a:r>
              <a:rPr lang="en-US" sz="2800" smtClean="0"/>
              <a:t>Q: What structure of the constraint graph implies LTC?</a:t>
            </a:r>
          </a:p>
          <a:p>
            <a:pPr marL="0" indent="0" eaLnBrk="1" hangingPunct="1"/>
            <a:r>
              <a:rPr lang="en-US" sz="2800" smtClean="0"/>
              <a:t>Recent work (</a:t>
            </a:r>
            <a:r>
              <a:rPr lang="en-US" sz="2800" smtClean="0">
                <a:solidFill>
                  <a:srgbClr val="FFFF00"/>
                </a:solidFill>
              </a:rPr>
              <a:t>Dinur-K</a:t>
            </a:r>
            <a:r>
              <a:rPr lang="en-US" sz="2800" smtClean="0"/>
              <a:t>, and </a:t>
            </a:r>
            <a:r>
              <a:rPr lang="en-US" sz="2800" smtClean="0">
                <a:solidFill>
                  <a:srgbClr val="FFFF00"/>
                </a:solidFill>
              </a:rPr>
              <a:t>Ben-Sasson-Viderman</a:t>
            </a:r>
            <a:r>
              <a:rPr lang="en-US" sz="2800" smtClean="0"/>
              <a:t>) shows that the constraint graph cannot be dense for LTCs with good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CSP describes a code if every two satisfying assignments are far apart (in Hamming distance).</a:t>
            </a:r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CSP describes a </a:t>
            </a:r>
            <a:r>
              <a:rPr lang="en-US" sz="3000" smtClean="0">
                <a:solidFill>
                  <a:srgbClr val="FFFF00"/>
                </a:solidFill>
              </a:rPr>
              <a:t>robust code</a:t>
            </a:r>
            <a:r>
              <a:rPr lang="en-US" sz="3000" smtClean="0"/>
              <a:t> if a vector that is far from the code falsifies many constraints.</a:t>
            </a:r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Robust codes are called LTCs  (strong relation to PCP).</a:t>
            </a:r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Want to understand: What makes a code robust?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One can associate a “constraint hyper-graph” with a CSP by placing a vertex per variable, and a hyper-edge per clause. </a:t>
            </a:r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Two “separate” aspects of a CSP are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The graph structure.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The constraint type : what functions f</a:t>
            </a:r>
            <a:r>
              <a:rPr lang="en-US" sz="2600" baseline="-25000" smtClean="0"/>
              <a:t>i</a:t>
            </a:r>
            <a:r>
              <a:rPr lang="en-US" sz="2600" smtClean="0"/>
              <a:t> do we allow.</a:t>
            </a:r>
          </a:p>
          <a:p>
            <a:pPr lvl="1"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smtClean="0"/>
              <a:t>Today we focus on the structure.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Constraint (Hyper graph)</a:t>
            </a:r>
          </a:p>
        </p:txBody>
      </p:sp>
      <p:sp>
        <p:nvSpPr>
          <p:cNvPr id="18434" name="Rectangle 10"/>
          <p:cNvSpPr>
            <a:spLocks noChangeArrowheads="1"/>
          </p:cNvSpPr>
          <p:nvPr/>
        </p:nvSpPr>
        <p:spPr bwMode="auto">
          <a:xfrm>
            <a:off x="1981200" y="1473200"/>
            <a:ext cx="48275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 f</a:t>
            </a:r>
            <a:r>
              <a:rPr lang="en-US" sz="3200" baseline="-25000">
                <a:latin typeface="Calibri" pitchFamily="34" charset="0"/>
              </a:rPr>
              <a:t>1 </a:t>
            </a:r>
            <a:r>
              <a:rPr lang="en-US" sz="3200">
                <a:latin typeface="Calibri" pitchFamily="34" charset="0"/>
              </a:rPr>
              <a:t>(x</a:t>
            </a:r>
            <a:r>
              <a:rPr lang="en-US" sz="3200" baseline="-25000">
                <a:latin typeface="Calibri" pitchFamily="34" charset="0"/>
              </a:rPr>
              <a:t>1</a:t>
            </a:r>
            <a:r>
              <a:rPr lang="en-US" sz="3200">
                <a:latin typeface="Calibri" pitchFamily="34" charset="0"/>
              </a:rPr>
              <a:t>,x</a:t>
            </a:r>
            <a:r>
              <a:rPr lang="en-US" sz="3200" baseline="-25000">
                <a:latin typeface="Calibri" pitchFamily="34" charset="0"/>
              </a:rPr>
              <a:t>2</a:t>
            </a:r>
            <a:r>
              <a:rPr lang="en-US" sz="3200">
                <a:latin typeface="Calibri" pitchFamily="34" charset="0"/>
              </a:rPr>
              <a:t>,x</a:t>
            </a:r>
            <a:r>
              <a:rPr lang="en-US" sz="3200" baseline="-25000">
                <a:latin typeface="Calibri" pitchFamily="34" charset="0"/>
              </a:rPr>
              <a:t>3</a:t>
            </a:r>
            <a:r>
              <a:rPr lang="en-US" sz="3200">
                <a:latin typeface="Calibri" pitchFamily="34" charset="0"/>
              </a:rPr>
              <a:t>), f</a:t>
            </a:r>
            <a:r>
              <a:rPr lang="en-US" sz="3200" baseline="-25000">
                <a:latin typeface="Calibri" pitchFamily="34" charset="0"/>
              </a:rPr>
              <a:t>2 </a:t>
            </a:r>
            <a:r>
              <a:rPr lang="en-US" sz="3200">
                <a:latin typeface="Calibri" pitchFamily="34" charset="0"/>
              </a:rPr>
              <a:t>(x</a:t>
            </a:r>
            <a:r>
              <a:rPr lang="en-US" sz="3200" baseline="-25000">
                <a:latin typeface="Calibri" pitchFamily="34" charset="0"/>
              </a:rPr>
              <a:t>3</a:t>
            </a:r>
            <a:r>
              <a:rPr lang="en-US" sz="3200">
                <a:latin typeface="Calibri" pitchFamily="34" charset="0"/>
              </a:rPr>
              <a:t>,x</a:t>
            </a:r>
            <a:r>
              <a:rPr lang="en-US" sz="3200" baseline="-25000">
                <a:latin typeface="Calibri" pitchFamily="34" charset="0"/>
              </a:rPr>
              <a:t>4</a:t>
            </a:r>
            <a:r>
              <a:rPr lang="en-US" sz="3200">
                <a:latin typeface="Calibri" pitchFamily="34" charset="0"/>
              </a:rPr>
              <a:t>,x</a:t>
            </a:r>
            <a:r>
              <a:rPr lang="en-US" sz="3200" baseline="-25000">
                <a:latin typeface="Calibri" pitchFamily="34" charset="0"/>
              </a:rPr>
              <a:t>5</a:t>
            </a:r>
            <a:r>
              <a:rPr lang="en-US" sz="3200">
                <a:latin typeface="Calibri" pitchFamily="34" charset="0"/>
              </a:rPr>
              <a:t>), …</a:t>
            </a:r>
          </a:p>
        </p:txBody>
      </p:sp>
      <p:sp>
        <p:nvSpPr>
          <p:cNvPr id="17" name="Freeform 16"/>
          <p:cNvSpPr/>
          <p:nvPr/>
        </p:nvSpPr>
        <p:spPr>
          <a:xfrm>
            <a:off x="1295400" y="2286000"/>
            <a:ext cx="4471988" cy="2681288"/>
          </a:xfrm>
          <a:custGeom>
            <a:avLst/>
            <a:gdLst>
              <a:gd name="connsiteX0" fmla="*/ 636695 w 4473312"/>
              <a:gd name="connsiteY0" fmla="*/ 40793 h 2681031"/>
              <a:gd name="connsiteX1" fmla="*/ 4003838 w 4473312"/>
              <a:gd name="connsiteY1" fmla="*/ 137612 h 2681031"/>
              <a:gd name="connsiteX2" fmla="*/ 4283537 w 4473312"/>
              <a:gd name="connsiteY2" fmla="*/ 1052012 h 2681031"/>
              <a:gd name="connsiteX3" fmla="*/ 2454737 w 4473312"/>
              <a:gd name="connsiteY3" fmla="*/ 2676416 h 2681031"/>
              <a:gd name="connsiteX4" fmla="*/ 152601 w 4473312"/>
              <a:gd name="connsiteY4" fmla="*/ 503372 h 2681031"/>
              <a:gd name="connsiteX5" fmla="*/ 636695 w 4473312"/>
              <a:gd name="connsiteY5" fmla="*/ 40793 h 2681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73312" h="2681031">
                <a:moveTo>
                  <a:pt x="636695" y="40793"/>
                </a:moveTo>
                <a:cubicBezTo>
                  <a:pt x="1278568" y="-20167"/>
                  <a:pt x="3396031" y="-30925"/>
                  <a:pt x="4003838" y="137612"/>
                </a:cubicBezTo>
                <a:cubicBezTo>
                  <a:pt x="4611645" y="306149"/>
                  <a:pt x="4541720" y="628878"/>
                  <a:pt x="4283537" y="1052012"/>
                </a:cubicBezTo>
                <a:cubicBezTo>
                  <a:pt x="4025354" y="1475146"/>
                  <a:pt x="3143226" y="2767856"/>
                  <a:pt x="2454737" y="2676416"/>
                </a:cubicBezTo>
                <a:cubicBezTo>
                  <a:pt x="1766248" y="2584976"/>
                  <a:pt x="457401" y="940850"/>
                  <a:pt x="152601" y="503372"/>
                </a:cubicBezTo>
                <a:cubicBezTo>
                  <a:pt x="-152199" y="65894"/>
                  <a:pt x="-5178" y="101753"/>
                  <a:pt x="636695" y="40793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162050" y="3575050"/>
            <a:ext cx="5275263" cy="2335213"/>
          </a:xfrm>
          <a:custGeom>
            <a:avLst/>
            <a:gdLst>
              <a:gd name="connsiteX0" fmla="*/ 2851248 w 5276453"/>
              <a:gd name="connsiteY0" fmla="*/ 2244532 h 2334779"/>
              <a:gd name="connsiteX1" fmla="*/ 5196415 w 5276453"/>
              <a:gd name="connsiteY1" fmla="*/ 1620589 h 2334779"/>
              <a:gd name="connsiteX2" fmla="*/ 4507926 w 5276453"/>
              <a:gd name="connsiteY2" fmla="*/ 544824 h 2334779"/>
              <a:gd name="connsiteX3" fmla="*/ 2345639 w 5276453"/>
              <a:gd name="connsiteY3" fmla="*/ 17699 h 2334779"/>
              <a:gd name="connsiteX4" fmla="*/ 161837 w 5276453"/>
              <a:gd name="connsiteY4" fmla="*/ 1158010 h 2334779"/>
              <a:gd name="connsiteX5" fmla="*/ 463051 w 5276453"/>
              <a:gd name="connsiteY5" fmla="*/ 2212259 h 2334779"/>
              <a:gd name="connsiteX6" fmla="*/ 2851248 w 5276453"/>
              <a:gd name="connsiteY6" fmla="*/ 2244532 h 2334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6453" h="2334779">
                <a:moveTo>
                  <a:pt x="2851248" y="2244532"/>
                </a:moveTo>
                <a:cubicBezTo>
                  <a:pt x="3640142" y="2145920"/>
                  <a:pt x="4920302" y="1903874"/>
                  <a:pt x="5196415" y="1620589"/>
                </a:cubicBezTo>
                <a:cubicBezTo>
                  <a:pt x="5472528" y="1337304"/>
                  <a:pt x="4983055" y="811972"/>
                  <a:pt x="4507926" y="544824"/>
                </a:cubicBezTo>
                <a:cubicBezTo>
                  <a:pt x="4032797" y="277676"/>
                  <a:pt x="3069987" y="-84499"/>
                  <a:pt x="2345639" y="17699"/>
                </a:cubicBezTo>
                <a:cubicBezTo>
                  <a:pt x="1621291" y="119897"/>
                  <a:pt x="475602" y="792250"/>
                  <a:pt x="161837" y="1158010"/>
                </a:cubicBezTo>
                <a:cubicBezTo>
                  <a:pt x="-151928" y="1523770"/>
                  <a:pt x="13023" y="2027586"/>
                  <a:pt x="463051" y="2212259"/>
                </a:cubicBezTo>
                <a:cubicBezTo>
                  <a:pt x="913079" y="2396932"/>
                  <a:pt x="2062354" y="2343144"/>
                  <a:pt x="2851248" y="2244532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600200" y="2560638"/>
            <a:ext cx="5257800" cy="2895600"/>
            <a:chOff x="1600200" y="2560320"/>
            <a:chExt cx="5257800" cy="2895600"/>
          </a:xfrm>
        </p:grpSpPr>
        <p:sp>
          <p:nvSpPr>
            <p:cNvPr id="5" name="Oval 4"/>
            <p:cNvSpPr/>
            <p:nvPr/>
          </p:nvSpPr>
          <p:spPr>
            <a:xfrm>
              <a:off x="1828800" y="2560320"/>
              <a:ext cx="762000" cy="6400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/>
                <a:t>x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276600" y="3855720"/>
              <a:ext cx="762000" cy="6400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/>
                <a:t>x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1600200" y="4815840"/>
              <a:ext cx="762000" cy="6400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/>
                <a:t>x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5181600" y="4495800"/>
              <a:ext cx="762000" cy="6400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/>
                <a:t>x</a:t>
              </a:r>
              <a:r>
                <a:rPr lang="en-US" sz="3200" baseline="-25000" dirty="0"/>
                <a:t>5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575586" y="2667000"/>
              <a:ext cx="762000" cy="6400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/>
                <a:t>x</a:t>
              </a:r>
              <a:r>
                <a:rPr lang="en-US" sz="3200" baseline="-25000" dirty="0"/>
                <a:t>2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096000" y="3365483"/>
              <a:ext cx="762000" cy="6400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dirty="0"/>
                <a:t>x</a:t>
              </a:r>
              <a:r>
                <a:rPr lang="en-US" sz="3200" baseline="-25000" dirty="0"/>
                <a:t>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Constraint graph</a:t>
            </a:r>
          </a:p>
        </p:txBody>
      </p:sp>
      <p:sp>
        <p:nvSpPr>
          <p:cNvPr id="19458" name="Rectangle 10"/>
          <p:cNvSpPr>
            <a:spLocks noChangeArrowheads="1"/>
          </p:cNvSpPr>
          <p:nvPr/>
        </p:nvSpPr>
        <p:spPr bwMode="auto">
          <a:xfrm>
            <a:off x="381000" y="990600"/>
            <a:ext cx="8763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Calibri" pitchFamily="34" charset="0"/>
              </a:rPr>
              <a:t>f</a:t>
            </a:r>
            <a:r>
              <a:rPr lang="en-US" sz="2800" baseline="-25000">
                <a:latin typeface="Calibri" pitchFamily="34" charset="0"/>
              </a:rPr>
              <a:t>1 </a:t>
            </a:r>
            <a:r>
              <a:rPr lang="en-US" sz="2800">
                <a:latin typeface="Calibri" pitchFamily="34" charset="0"/>
              </a:rPr>
              <a:t>(x</a:t>
            </a:r>
            <a:r>
              <a:rPr lang="en-US" sz="2800" baseline="-25000">
                <a:latin typeface="Calibri" pitchFamily="34" charset="0"/>
              </a:rPr>
              <a:t>1</a:t>
            </a:r>
            <a:r>
              <a:rPr lang="en-US" sz="2800">
                <a:latin typeface="Calibri" pitchFamily="34" charset="0"/>
              </a:rPr>
              <a:t>,x</a:t>
            </a:r>
            <a:r>
              <a:rPr lang="en-US" sz="2800" baseline="-25000">
                <a:latin typeface="Calibri" pitchFamily="34" charset="0"/>
              </a:rPr>
              <a:t>2</a:t>
            </a:r>
            <a:r>
              <a:rPr lang="en-US" sz="2800">
                <a:latin typeface="Calibri" pitchFamily="34" charset="0"/>
              </a:rPr>
              <a:t>,x</a:t>
            </a:r>
            <a:r>
              <a:rPr lang="en-US" sz="2800" baseline="-25000">
                <a:latin typeface="Calibri" pitchFamily="34" charset="0"/>
              </a:rPr>
              <a:t>3</a:t>
            </a:r>
            <a:r>
              <a:rPr lang="en-US" sz="2800">
                <a:latin typeface="Calibri" pitchFamily="34" charset="0"/>
              </a:rPr>
              <a:t>), f</a:t>
            </a:r>
            <a:r>
              <a:rPr lang="en-US" sz="2800" baseline="-25000">
                <a:latin typeface="Calibri" pitchFamily="34" charset="0"/>
              </a:rPr>
              <a:t>2 </a:t>
            </a:r>
            <a:r>
              <a:rPr lang="en-US" sz="2800">
                <a:latin typeface="Calibri" pitchFamily="34" charset="0"/>
              </a:rPr>
              <a:t>(x</a:t>
            </a:r>
            <a:r>
              <a:rPr lang="en-US" sz="2800" baseline="-25000">
                <a:latin typeface="Calibri" pitchFamily="34" charset="0"/>
              </a:rPr>
              <a:t>3</a:t>
            </a:r>
            <a:r>
              <a:rPr lang="en-US" sz="2800">
                <a:latin typeface="Calibri" pitchFamily="34" charset="0"/>
              </a:rPr>
              <a:t>,x</a:t>
            </a:r>
            <a:r>
              <a:rPr lang="en-US" sz="2800" baseline="-25000">
                <a:latin typeface="Calibri" pitchFamily="34" charset="0"/>
              </a:rPr>
              <a:t>4</a:t>
            </a:r>
            <a:r>
              <a:rPr lang="en-US" sz="2800">
                <a:latin typeface="Calibri" pitchFamily="34" charset="0"/>
              </a:rPr>
              <a:t>,x</a:t>
            </a:r>
            <a:r>
              <a:rPr lang="en-US" sz="2800" baseline="-25000">
                <a:latin typeface="Calibri" pitchFamily="34" charset="0"/>
              </a:rPr>
              <a:t>5</a:t>
            </a:r>
            <a:r>
              <a:rPr lang="en-US" sz="2800">
                <a:latin typeface="Calibri" pitchFamily="34" charset="0"/>
              </a:rPr>
              <a:t>), …</a:t>
            </a:r>
          </a:p>
          <a:p>
            <a:endParaRPr lang="en-US" sz="2800">
              <a:latin typeface="Calibri" pitchFamily="34" charset="0"/>
            </a:endParaRPr>
          </a:p>
          <a:p>
            <a:r>
              <a:rPr lang="en-US" sz="2800">
                <a:latin typeface="Calibri" pitchFamily="34" charset="0"/>
              </a:rPr>
              <a:t>We replace every hyper-edge with a clique between its vertices, so that we deal with graphs instead of hyper-graphs.</a:t>
            </a:r>
          </a:p>
        </p:txBody>
      </p:sp>
      <p:grpSp>
        <p:nvGrpSpPr>
          <p:cNvPr id="19507" name="Group 51"/>
          <p:cNvGrpSpPr>
            <a:grpSpLocks/>
          </p:cNvGrpSpPr>
          <p:nvPr/>
        </p:nvGrpSpPr>
        <p:grpSpPr bwMode="auto">
          <a:xfrm>
            <a:off x="228600" y="3733800"/>
            <a:ext cx="4800600" cy="2640013"/>
            <a:chOff x="0" y="1776"/>
            <a:chExt cx="3600" cy="2287"/>
          </a:xfrm>
        </p:grpSpPr>
        <p:grpSp>
          <p:nvGrpSpPr>
            <p:cNvPr id="19487" name="Group 50"/>
            <p:cNvGrpSpPr>
              <a:grpSpLocks/>
            </p:cNvGrpSpPr>
            <p:nvPr/>
          </p:nvGrpSpPr>
          <p:grpSpPr bwMode="auto">
            <a:xfrm>
              <a:off x="0" y="1776"/>
              <a:ext cx="3323" cy="2287"/>
              <a:chOff x="0" y="1776"/>
              <a:chExt cx="3323" cy="2287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0" y="1776"/>
                <a:ext cx="2817" cy="1689"/>
              </a:xfrm>
              <a:custGeom>
                <a:avLst/>
                <a:gdLst>
                  <a:gd name="connsiteX0" fmla="*/ 636695 w 4473312"/>
                  <a:gd name="connsiteY0" fmla="*/ 40793 h 2681031"/>
                  <a:gd name="connsiteX1" fmla="*/ 4003838 w 4473312"/>
                  <a:gd name="connsiteY1" fmla="*/ 137612 h 2681031"/>
                  <a:gd name="connsiteX2" fmla="*/ 4283537 w 4473312"/>
                  <a:gd name="connsiteY2" fmla="*/ 1052012 h 2681031"/>
                  <a:gd name="connsiteX3" fmla="*/ 2454737 w 4473312"/>
                  <a:gd name="connsiteY3" fmla="*/ 2676416 h 2681031"/>
                  <a:gd name="connsiteX4" fmla="*/ 152601 w 4473312"/>
                  <a:gd name="connsiteY4" fmla="*/ 503372 h 2681031"/>
                  <a:gd name="connsiteX5" fmla="*/ 636695 w 4473312"/>
                  <a:gd name="connsiteY5" fmla="*/ 40793 h 26810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73312" h="2681031">
                    <a:moveTo>
                      <a:pt x="636695" y="40793"/>
                    </a:moveTo>
                    <a:cubicBezTo>
                      <a:pt x="1278568" y="-20167"/>
                      <a:pt x="3396031" y="-30925"/>
                      <a:pt x="4003838" y="137612"/>
                    </a:cubicBezTo>
                    <a:cubicBezTo>
                      <a:pt x="4611645" y="306149"/>
                      <a:pt x="4541720" y="628878"/>
                      <a:pt x="4283537" y="1052012"/>
                    </a:cubicBezTo>
                    <a:cubicBezTo>
                      <a:pt x="4025354" y="1475146"/>
                      <a:pt x="3143226" y="2767856"/>
                      <a:pt x="2454737" y="2676416"/>
                    </a:cubicBezTo>
                    <a:cubicBezTo>
                      <a:pt x="1766248" y="2584976"/>
                      <a:pt x="457401" y="940850"/>
                      <a:pt x="152601" y="503372"/>
                    </a:cubicBezTo>
                    <a:cubicBezTo>
                      <a:pt x="-152199" y="65894"/>
                      <a:pt x="-5178" y="101753"/>
                      <a:pt x="636695" y="40793"/>
                    </a:cubicBez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0" y="2592"/>
                <a:ext cx="3323" cy="1471"/>
              </a:xfrm>
              <a:custGeom>
                <a:avLst/>
                <a:gdLst>
                  <a:gd name="connsiteX0" fmla="*/ 2851248 w 5276453"/>
                  <a:gd name="connsiteY0" fmla="*/ 2244532 h 2334779"/>
                  <a:gd name="connsiteX1" fmla="*/ 5196415 w 5276453"/>
                  <a:gd name="connsiteY1" fmla="*/ 1620589 h 2334779"/>
                  <a:gd name="connsiteX2" fmla="*/ 4507926 w 5276453"/>
                  <a:gd name="connsiteY2" fmla="*/ 544824 h 2334779"/>
                  <a:gd name="connsiteX3" fmla="*/ 2345639 w 5276453"/>
                  <a:gd name="connsiteY3" fmla="*/ 17699 h 2334779"/>
                  <a:gd name="connsiteX4" fmla="*/ 161837 w 5276453"/>
                  <a:gd name="connsiteY4" fmla="*/ 1158010 h 2334779"/>
                  <a:gd name="connsiteX5" fmla="*/ 463051 w 5276453"/>
                  <a:gd name="connsiteY5" fmla="*/ 2212259 h 2334779"/>
                  <a:gd name="connsiteX6" fmla="*/ 2851248 w 5276453"/>
                  <a:gd name="connsiteY6" fmla="*/ 2244532 h 2334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276453" h="2334779">
                    <a:moveTo>
                      <a:pt x="2851248" y="2244532"/>
                    </a:moveTo>
                    <a:cubicBezTo>
                      <a:pt x="3640142" y="2145920"/>
                      <a:pt x="4920302" y="1903874"/>
                      <a:pt x="5196415" y="1620589"/>
                    </a:cubicBezTo>
                    <a:cubicBezTo>
                      <a:pt x="5472528" y="1337304"/>
                      <a:pt x="4983055" y="811972"/>
                      <a:pt x="4507926" y="544824"/>
                    </a:cubicBezTo>
                    <a:cubicBezTo>
                      <a:pt x="4032797" y="277676"/>
                      <a:pt x="3069987" y="-84499"/>
                      <a:pt x="2345639" y="17699"/>
                    </a:cubicBezTo>
                    <a:cubicBezTo>
                      <a:pt x="1621291" y="119897"/>
                      <a:pt x="475602" y="792250"/>
                      <a:pt x="161837" y="1158010"/>
                    </a:cubicBezTo>
                    <a:cubicBezTo>
                      <a:pt x="-151928" y="1523770"/>
                      <a:pt x="13023" y="2027586"/>
                      <a:pt x="463051" y="2212259"/>
                    </a:cubicBezTo>
                    <a:cubicBezTo>
                      <a:pt x="913079" y="2396932"/>
                      <a:pt x="2062354" y="2343144"/>
                      <a:pt x="2851248" y="2244532"/>
                    </a:cubicBez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9488" name="Group 22"/>
            <p:cNvGrpSpPr>
              <a:grpSpLocks/>
            </p:cNvGrpSpPr>
            <p:nvPr/>
          </p:nvGrpSpPr>
          <p:grpSpPr bwMode="auto">
            <a:xfrm>
              <a:off x="288" y="2016"/>
              <a:ext cx="3312" cy="1824"/>
              <a:chOff x="1600200" y="2560320"/>
              <a:chExt cx="5257800" cy="2895600"/>
            </a:xfrm>
          </p:grpSpPr>
          <p:sp>
            <p:nvSpPr>
              <p:cNvPr id="2" name="Oval 4"/>
              <p:cNvSpPr/>
              <p:nvPr/>
            </p:nvSpPr>
            <p:spPr>
              <a:xfrm>
                <a:off x="1828800" y="2560320"/>
                <a:ext cx="762000" cy="64008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>
                    <a:solidFill>
                      <a:srgbClr val="FFFFFF"/>
                    </a:solidFill>
                    <a:cs typeface="Arial" charset="0"/>
                  </a:rPr>
                  <a:t>x</a:t>
                </a:r>
                <a:r>
                  <a:rPr lang="en-US" sz="2400" baseline="-25000">
                    <a:solidFill>
                      <a:srgbClr val="FFFFFF"/>
                    </a:solidFill>
                    <a:cs typeface="Arial" charset="0"/>
                  </a:rPr>
                  <a:t>1</a:t>
                </a:r>
              </a:p>
            </p:txBody>
          </p:sp>
          <p:sp>
            <p:nvSpPr>
              <p:cNvPr id="3" name="Oval 12"/>
              <p:cNvSpPr/>
              <p:nvPr/>
            </p:nvSpPr>
            <p:spPr>
              <a:xfrm>
                <a:off x="3276600" y="3855720"/>
                <a:ext cx="762000" cy="64008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>
                    <a:solidFill>
                      <a:srgbClr val="FFFFFF"/>
                    </a:solidFill>
                    <a:cs typeface="Arial" charset="0"/>
                  </a:rPr>
                  <a:t>x</a:t>
                </a:r>
                <a:r>
                  <a:rPr lang="en-US" sz="2400" baseline="-25000">
                    <a:solidFill>
                      <a:srgbClr val="FFFFFF"/>
                    </a:solidFill>
                    <a:cs typeface="Arial" charset="0"/>
                  </a:rPr>
                  <a:t>3</a:t>
                </a:r>
              </a:p>
            </p:txBody>
          </p:sp>
          <p:sp>
            <p:nvSpPr>
              <p:cNvPr id="4" name="Oval 13"/>
              <p:cNvSpPr/>
              <p:nvPr/>
            </p:nvSpPr>
            <p:spPr>
              <a:xfrm>
                <a:off x="1600200" y="4815840"/>
                <a:ext cx="762000" cy="64008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>
                    <a:solidFill>
                      <a:srgbClr val="FFFFFF"/>
                    </a:solidFill>
                    <a:cs typeface="Arial" charset="0"/>
                  </a:rPr>
                  <a:t>x</a:t>
                </a:r>
                <a:r>
                  <a:rPr lang="en-US" sz="2400" baseline="-25000">
                    <a:solidFill>
                      <a:srgbClr val="FFFFFF"/>
                    </a:solidFill>
                    <a:cs typeface="Arial" charset="0"/>
                  </a:rPr>
                  <a:t>4</a:t>
                </a:r>
              </a:p>
            </p:txBody>
          </p:sp>
          <p:sp>
            <p:nvSpPr>
              <p:cNvPr id="6" name="Oval 14"/>
              <p:cNvSpPr/>
              <p:nvPr/>
            </p:nvSpPr>
            <p:spPr>
              <a:xfrm>
                <a:off x="5181600" y="4495800"/>
                <a:ext cx="762000" cy="64008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>
                    <a:solidFill>
                      <a:srgbClr val="FFFFFF"/>
                    </a:solidFill>
                    <a:cs typeface="Arial" charset="0"/>
                  </a:rPr>
                  <a:t>x</a:t>
                </a:r>
                <a:r>
                  <a:rPr lang="en-US" sz="2400" baseline="-25000">
                    <a:solidFill>
                      <a:srgbClr val="FFFFFF"/>
                    </a:solidFill>
                    <a:cs typeface="Arial" charset="0"/>
                  </a:rPr>
                  <a:t>5</a:t>
                </a:r>
              </a:p>
            </p:txBody>
          </p:sp>
          <p:sp>
            <p:nvSpPr>
              <p:cNvPr id="7" name="Oval 15"/>
              <p:cNvSpPr/>
              <p:nvPr/>
            </p:nvSpPr>
            <p:spPr>
              <a:xfrm>
                <a:off x="4575586" y="2667000"/>
                <a:ext cx="762000" cy="64008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>
                    <a:solidFill>
                      <a:srgbClr val="FFFFFF"/>
                    </a:solidFill>
                    <a:cs typeface="Arial" charset="0"/>
                  </a:rPr>
                  <a:t>x</a:t>
                </a:r>
                <a:r>
                  <a:rPr lang="en-US" sz="2400" baseline="-25000">
                    <a:solidFill>
                      <a:srgbClr val="FFFFFF"/>
                    </a:solidFill>
                    <a:cs typeface="Arial" charset="0"/>
                  </a:rPr>
                  <a:t>2</a:t>
                </a:r>
              </a:p>
            </p:txBody>
          </p:sp>
          <p:sp>
            <p:nvSpPr>
              <p:cNvPr id="8" name="Oval 20"/>
              <p:cNvSpPr/>
              <p:nvPr/>
            </p:nvSpPr>
            <p:spPr>
              <a:xfrm>
                <a:off x="6096000" y="3365483"/>
                <a:ext cx="762000" cy="64008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2400">
                    <a:solidFill>
                      <a:srgbClr val="FFFFFF"/>
                    </a:solidFill>
                    <a:cs typeface="Arial" charset="0"/>
                  </a:rPr>
                  <a:t>x</a:t>
                </a:r>
                <a:r>
                  <a:rPr lang="en-US" sz="2400" baseline="-25000">
                    <a:solidFill>
                      <a:srgbClr val="FFFFFF"/>
                    </a:solidFill>
                    <a:cs typeface="Arial" charset="0"/>
                  </a:rPr>
                  <a:t>6</a:t>
                </a:r>
              </a:p>
            </p:txBody>
          </p:sp>
        </p:grpSp>
      </p:grpSp>
      <p:grpSp>
        <p:nvGrpSpPr>
          <p:cNvPr id="19511" name="Group 55"/>
          <p:cNvGrpSpPr>
            <a:grpSpLocks/>
          </p:cNvGrpSpPr>
          <p:nvPr/>
        </p:nvGrpSpPr>
        <p:grpSpPr bwMode="auto">
          <a:xfrm>
            <a:off x="4495800" y="3733800"/>
            <a:ext cx="4191000" cy="2590800"/>
            <a:chOff x="2928" y="1776"/>
            <a:chExt cx="2832" cy="2112"/>
          </a:xfrm>
        </p:grpSpPr>
        <p:grpSp>
          <p:nvGrpSpPr>
            <p:cNvPr id="19461" name="Group 54"/>
            <p:cNvGrpSpPr>
              <a:grpSpLocks/>
            </p:cNvGrpSpPr>
            <p:nvPr/>
          </p:nvGrpSpPr>
          <p:grpSpPr bwMode="auto">
            <a:xfrm>
              <a:off x="2928" y="1776"/>
              <a:ext cx="2832" cy="2112"/>
              <a:chOff x="3032" y="1763"/>
              <a:chExt cx="2832" cy="2112"/>
            </a:xfrm>
          </p:grpSpPr>
          <p:grpSp>
            <p:nvGrpSpPr>
              <p:cNvPr id="19463" name="Group 22"/>
              <p:cNvGrpSpPr>
                <a:grpSpLocks/>
              </p:cNvGrpSpPr>
              <p:nvPr/>
            </p:nvGrpSpPr>
            <p:grpSpPr bwMode="auto">
              <a:xfrm>
                <a:off x="3032" y="1763"/>
                <a:ext cx="2832" cy="2112"/>
                <a:chOff x="1600200" y="2560320"/>
                <a:chExt cx="5257800" cy="2895600"/>
              </a:xfrm>
            </p:grpSpPr>
            <p:sp>
              <p:nvSpPr>
                <p:cNvPr id="5" name="Oval 4"/>
                <p:cNvSpPr/>
                <p:nvPr/>
              </p:nvSpPr>
              <p:spPr>
                <a:xfrm>
                  <a:off x="1828800" y="2560320"/>
                  <a:ext cx="762000" cy="640080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2400">
                      <a:solidFill>
                        <a:srgbClr val="FFFFFF"/>
                      </a:solidFill>
                      <a:cs typeface="Arial" charset="0"/>
                    </a:rPr>
                    <a:t>x</a:t>
                  </a:r>
                  <a:r>
                    <a:rPr lang="en-US" sz="2400" baseline="-25000">
                      <a:solidFill>
                        <a:srgbClr val="FFFFFF"/>
                      </a:solidFill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3276600" y="3855720"/>
                  <a:ext cx="762000" cy="640080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2400">
                      <a:solidFill>
                        <a:srgbClr val="FFFFFF"/>
                      </a:solidFill>
                      <a:cs typeface="Arial" charset="0"/>
                    </a:rPr>
                    <a:t>x</a:t>
                  </a:r>
                  <a:r>
                    <a:rPr lang="en-US" sz="2400" baseline="-25000">
                      <a:solidFill>
                        <a:srgbClr val="FFFFFF"/>
                      </a:solidFill>
                      <a:cs typeface="Arial" charset="0"/>
                    </a:rPr>
                    <a:t>3</a:t>
                  </a:r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1600200" y="4815840"/>
                  <a:ext cx="762000" cy="640080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2400">
                      <a:solidFill>
                        <a:srgbClr val="FFFFFF"/>
                      </a:solidFill>
                      <a:cs typeface="Arial" charset="0"/>
                    </a:rPr>
                    <a:t>x</a:t>
                  </a:r>
                  <a:r>
                    <a:rPr lang="en-US" sz="2400" baseline="-25000">
                      <a:solidFill>
                        <a:srgbClr val="FFFFFF"/>
                      </a:solidFill>
                      <a:cs typeface="Arial" charset="0"/>
                    </a:rPr>
                    <a:t>4</a:t>
                  </a: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5181600" y="4495800"/>
                  <a:ext cx="762000" cy="640080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2400">
                      <a:solidFill>
                        <a:srgbClr val="FFFFFF"/>
                      </a:solidFill>
                      <a:cs typeface="Arial" charset="0"/>
                    </a:rPr>
                    <a:t>x</a:t>
                  </a:r>
                  <a:r>
                    <a:rPr lang="en-US" sz="2400" baseline="-25000">
                      <a:solidFill>
                        <a:srgbClr val="FFFFFF"/>
                      </a:solidFill>
                      <a:cs typeface="Arial" charset="0"/>
                    </a:rPr>
                    <a:t>5</a:t>
                  </a: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4575586" y="2667000"/>
                  <a:ext cx="762000" cy="640080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2400">
                      <a:solidFill>
                        <a:srgbClr val="FFFFFF"/>
                      </a:solidFill>
                      <a:cs typeface="Arial" charset="0"/>
                    </a:rPr>
                    <a:t>x</a:t>
                  </a:r>
                  <a:r>
                    <a:rPr lang="en-US" sz="2400" baseline="-25000">
                      <a:solidFill>
                        <a:srgbClr val="FFFFFF"/>
                      </a:solidFill>
                      <a:cs typeface="Arial" charset="0"/>
                    </a:rPr>
                    <a:t>2</a:t>
                  </a: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6096000" y="3365483"/>
                  <a:ext cx="762000" cy="640080"/>
                </a:xfrm>
                <a:prstGeom prst="ellipse">
                  <a:avLst/>
                </a:pr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2400">
                      <a:solidFill>
                        <a:srgbClr val="FFFFFF"/>
                      </a:solidFill>
                      <a:cs typeface="Arial" charset="0"/>
                    </a:rPr>
                    <a:t>x</a:t>
                  </a:r>
                  <a:r>
                    <a:rPr lang="en-US" sz="2400" baseline="-25000">
                      <a:solidFill>
                        <a:srgbClr val="FFFFFF"/>
                      </a:solidFill>
                      <a:cs typeface="Arial" charset="0"/>
                    </a:rPr>
                    <a:t>6</a:t>
                  </a:r>
                </a:p>
              </p:txBody>
            </p:sp>
          </p:grpSp>
          <p:sp>
            <p:nvSpPr>
              <p:cNvPr id="19464" name="Line 46"/>
              <p:cNvSpPr>
                <a:spLocks noChangeShapeType="1"/>
              </p:cNvSpPr>
              <p:nvPr/>
            </p:nvSpPr>
            <p:spPr bwMode="auto">
              <a:xfrm>
                <a:off x="3408" y="2160"/>
                <a:ext cx="534" cy="66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5" name="Line 47"/>
              <p:cNvSpPr>
                <a:spLocks noChangeShapeType="1"/>
              </p:cNvSpPr>
              <p:nvPr/>
            </p:nvSpPr>
            <p:spPr bwMode="auto">
              <a:xfrm>
                <a:off x="3552" y="1968"/>
                <a:ext cx="10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6" name="Line 48"/>
              <p:cNvSpPr>
                <a:spLocks noChangeShapeType="1"/>
              </p:cNvSpPr>
              <p:nvPr/>
            </p:nvSpPr>
            <p:spPr bwMode="auto">
              <a:xfrm flipH="1">
                <a:off x="4320" y="2208"/>
                <a:ext cx="363" cy="5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7" name="Line 49"/>
              <p:cNvSpPr>
                <a:spLocks noChangeShapeType="1"/>
              </p:cNvSpPr>
              <p:nvPr/>
            </p:nvSpPr>
            <p:spPr bwMode="auto">
              <a:xfrm flipH="1">
                <a:off x="3408" y="3120"/>
                <a:ext cx="561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8" name="Line 50"/>
              <p:cNvSpPr>
                <a:spLocks noChangeShapeType="1"/>
              </p:cNvSpPr>
              <p:nvPr/>
            </p:nvSpPr>
            <p:spPr bwMode="auto">
              <a:xfrm>
                <a:off x="4272" y="3120"/>
                <a:ext cx="698" cy="27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2" name="Line 53"/>
            <p:cNvSpPr>
              <a:spLocks noChangeShapeType="1"/>
            </p:cNvSpPr>
            <p:nvPr/>
          </p:nvSpPr>
          <p:spPr bwMode="auto">
            <a:xfrm flipV="1">
              <a:off x="3312" y="3504"/>
              <a:ext cx="1536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Locally Testable Codes (LTCs)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81000" y="1524000"/>
            <a:ext cx="8763000" cy="479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latin typeface="Calibri" pitchFamily="34" charset="0"/>
                <a:cs typeface="Calibri" pitchFamily="34" charset="0"/>
              </a:rPr>
              <a:t>An LTC is given by a constraint graph G on n vertices.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latin typeface="Calibri" pitchFamily="34" charset="0"/>
                <a:cs typeface="Calibri" pitchFamily="34" charset="0"/>
              </a:rPr>
              <a:t>The valid codewords C(G) </a:t>
            </a:r>
            <a:r>
              <a:rPr lang="en-US" sz="2800">
                <a:latin typeface="Calibri" pitchFamily="34" charset="0"/>
                <a:sym typeface="Symbol" pitchFamily="18" charset="2"/>
              </a:rPr>
              <a:t>⊆{0,1}</a:t>
            </a:r>
            <a:r>
              <a:rPr lang="en-US" sz="2800" baseline="30000">
                <a:latin typeface="Calibri" pitchFamily="34" charset="0"/>
                <a:sym typeface="Symbol" pitchFamily="18" charset="2"/>
              </a:rPr>
              <a:t>n</a:t>
            </a:r>
            <a:r>
              <a:rPr lang="en-US" sz="2800">
                <a:latin typeface="Calibri" pitchFamily="34" charset="0"/>
                <a:cs typeface="Calibri" pitchFamily="34" charset="0"/>
              </a:rPr>
              <a:t> are all assignments to [n] that satisfy all constraints.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latin typeface="Calibri" pitchFamily="34" charset="0"/>
                <a:cs typeface="Calibri" pitchFamily="34" charset="0"/>
              </a:rPr>
              <a:t>Two required properties of the constraint graph: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1. Distance</a:t>
            </a:r>
            <a:r>
              <a:rPr lang="en-US" sz="2800">
                <a:latin typeface="Calibri" pitchFamily="34" charset="0"/>
                <a:cs typeface="Calibri" pitchFamily="34" charset="0"/>
              </a:rPr>
              <a:t>: Every two codewords differ on </a:t>
            </a:r>
            <a:r>
              <a:rPr lang="el-GR" sz="2800">
                <a:latin typeface="Calibri" pitchFamily="34" charset="0"/>
                <a:cs typeface="Calibri" pitchFamily="34" charset="0"/>
              </a:rPr>
              <a:t>Ω</a:t>
            </a:r>
            <a:r>
              <a:rPr lang="en-US" sz="2800">
                <a:latin typeface="Calibri" pitchFamily="34" charset="0"/>
                <a:cs typeface="Calibri" pitchFamily="34" charset="0"/>
              </a:rPr>
              <a:t>(n) coordinates. The minimum distance is the code distance.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2. Robustness</a:t>
            </a:r>
            <a:r>
              <a:rPr lang="en-US" sz="2800">
                <a:latin typeface="Calibri" pitchFamily="34" charset="0"/>
                <a:cs typeface="Calibri" pitchFamily="34" charset="0"/>
              </a:rPr>
              <a:t>: Assignment that is </a:t>
            </a:r>
            <a:r>
              <a:rPr lang="el-GR" sz="28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γ</a:t>
            </a: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-far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 (in Hamming distance) from the code, </a:t>
            </a:r>
            <a:r>
              <a:rPr lang="en-US" sz="280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falsifies</a:t>
            </a:r>
            <a:r>
              <a:rPr lang="en-US" sz="2800">
                <a:latin typeface="Calibri" pitchFamily="34" charset="0"/>
                <a:cs typeface="Calibri" pitchFamily="34" charset="0"/>
              </a:rPr>
              <a:t> at least </a:t>
            </a:r>
            <a:r>
              <a:rPr lang="el-GR" sz="280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ργ</a:t>
            </a:r>
            <a:r>
              <a:rPr lang="en-US" sz="2800">
                <a:latin typeface="Calibri" pitchFamily="34" charset="0"/>
                <a:cs typeface="Calibri" pitchFamily="34" charset="0"/>
                <a:sym typeface="Symbol" pitchFamily="18" charset="2"/>
              </a:rPr>
              <a:t> fraction of the constraints (for some fixed </a:t>
            </a:r>
            <a:r>
              <a:rPr lang="el-GR" sz="2800">
                <a:latin typeface="Calibri" pitchFamily="34" charset="0"/>
                <a:cs typeface="Calibri" pitchFamily="34" charset="0"/>
                <a:sym typeface="Symbol" pitchFamily="18" charset="2"/>
              </a:rPr>
              <a:t>ρ</a:t>
            </a:r>
            <a:r>
              <a:rPr lang="en-US" sz="2800">
                <a:latin typeface="Calibri" pitchFamily="34" charset="0"/>
                <a:cs typeface="Calibri" pitchFamily="34" charset="0"/>
              </a:rPr>
              <a:t> &gt; 0 ).</a:t>
            </a:r>
            <a:endParaRPr lang="el-GR" sz="280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Our question(s) for today</a:t>
            </a:r>
          </a:p>
        </p:txBody>
      </p:sp>
      <p:sp>
        <p:nvSpPr>
          <p:cNvPr id="21506" name="Rectangle 10"/>
          <p:cNvSpPr>
            <a:spLocks noChangeArrowheads="1"/>
          </p:cNvSpPr>
          <p:nvPr/>
        </p:nvSpPr>
        <p:spPr bwMode="auto">
          <a:xfrm>
            <a:off x="457200" y="1473200"/>
            <a:ext cx="792480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What is the relation between the structure of the constraint graph and the code obtained.</a:t>
            </a:r>
          </a:p>
          <a:p>
            <a:endParaRPr lang="en-US" sz="3200">
              <a:latin typeface="Calibri" pitchFamily="34" charset="0"/>
            </a:endParaRPr>
          </a:p>
          <a:p>
            <a:r>
              <a:rPr lang="en-US" sz="3200">
                <a:latin typeface="Calibri" pitchFamily="34" charset="0"/>
              </a:rPr>
              <a:t>What graphs lead to codes?</a:t>
            </a:r>
          </a:p>
          <a:p>
            <a:r>
              <a:rPr lang="en-US" sz="3200">
                <a:latin typeface="Calibri" pitchFamily="34" charset="0"/>
              </a:rPr>
              <a:t>[</a:t>
            </a:r>
            <a:r>
              <a:rPr lang="en-US" sz="3200">
                <a:solidFill>
                  <a:srgbClr val="FFFF00"/>
                </a:solidFill>
                <a:latin typeface="Calibri" pitchFamily="34" charset="0"/>
              </a:rPr>
              <a:t>Sipser-Spielman</a:t>
            </a:r>
            <a:r>
              <a:rPr lang="en-US" sz="3200">
                <a:latin typeface="Calibri" pitchFamily="34" charset="0"/>
              </a:rPr>
              <a:t>]</a:t>
            </a:r>
          </a:p>
          <a:p>
            <a:endParaRPr lang="en-US" sz="3200">
              <a:latin typeface="Calibri" pitchFamily="34" charset="0"/>
            </a:endParaRPr>
          </a:p>
          <a:p>
            <a:r>
              <a:rPr lang="en-US" sz="3200">
                <a:latin typeface="Calibri" pitchFamily="34" charset="0"/>
              </a:rPr>
              <a:t>What graphs lead to robust codes (LTCs)?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Motivation</a:t>
            </a:r>
          </a:p>
        </p:txBody>
      </p:sp>
      <p:sp>
        <p:nvSpPr>
          <p:cNvPr id="22530" name="Rectangle 10"/>
          <p:cNvSpPr>
            <a:spLocks noChangeArrowheads="1"/>
          </p:cNvSpPr>
          <p:nvPr/>
        </p:nvSpPr>
        <p:spPr bwMode="auto">
          <a:xfrm>
            <a:off x="381000" y="1479550"/>
            <a:ext cx="845820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3200">
                <a:latin typeface="Calibri" pitchFamily="34" charset="0"/>
              </a:rPr>
              <a:t>How can we construct LTCs? </a:t>
            </a:r>
          </a:p>
          <a:p>
            <a:pPr>
              <a:buFontTx/>
              <a:buChar char="•"/>
            </a:pPr>
            <a:r>
              <a:rPr lang="en-US" sz="3200">
                <a:latin typeface="Calibri" pitchFamily="34" charset="0"/>
              </a:rPr>
              <a:t>Understand whether good LTCs exist.</a:t>
            </a:r>
          </a:p>
          <a:p>
            <a:pPr>
              <a:buFontTx/>
              <a:buChar char="•"/>
            </a:pPr>
            <a:r>
              <a:rPr lang="en-US" sz="3200">
                <a:latin typeface="Calibri" pitchFamily="34" charset="0"/>
              </a:rPr>
              <a:t>Construct new, simpler LTCs, PCPs.</a:t>
            </a:r>
          </a:p>
          <a:p>
            <a:pPr>
              <a:buFontTx/>
              <a:buChar char="•"/>
            </a:pPr>
            <a:r>
              <a:rPr lang="en-US" sz="3200">
                <a:latin typeface="Calibri" pitchFamily="34" charset="0"/>
              </a:rPr>
              <a:t>Understand the structure of general CSPs; CSPs that are hard to approximate. </a:t>
            </a:r>
            <a:endParaRPr lang="en-US"/>
          </a:p>
          <a:p>
            <a:pPr>
              <a:buFontTx/>
              <a:buChar char="•"/>
            </a:pPr>
            <a:endParaRPr lang="en-US" sz="3200">
              <a:latin typeface="Calibri" pitchFamily="34" charset="0"/>
            </a:endParaRPr>
          </a:p>
          <a:p>
            <a:endParaRPr lang="en-US" sz="320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6531</TotalTime>
  <Words>1199</Words>
  <Application>Microsoft Office PowerPoint</Application>
  <PresentationFormat>On-screen Show (4:3)</PresentationFormat>
  <Paragraphs>210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Symbol</vt:lpstr>
      <vt:lpstr>Arial Unicode MS</vt:lpstr>
      <vt:lpstr>Office Theme</vt:lpstr>
      <vt:lpstr>Locally Testable Codes and Expanders</vt:lpstr>
      <vt:lpstr>Codes as CSPs </vt:lpstr>
      <vt:lpstr>Robust Codes</vt:lpstr>
      <vt:lpstr>Structure</vt:lpstr>
      <vt:lpstr>Constraint (Hyper graph)</vt:lpstr>
      <vt:lpstr>Constraint graph</vt:lpstr>
      <vt:lpstr>Locally Testable Codes (LTCs)</vt:lpstr>
      <vt:lpstr>Our question(s) for today</vt:lpstr>
      <vt:lpstr>Motivation</vt:lpstr>
      <vt:lpstr>What graphs lead to codes</vt:lpstr>
      <vt:lpstr>Expanders lead to codes - The Idea</vt:lpstr>
      <vt:lpstr>Slide 12</vt:lpstr>
      <vt:lpstr>What  graphs lead to robust codes?</vt:lpstr>
      <vt:lpstr>What  graphs lead to robust codes?</vt:lpstr>
      <vt:lpstr>Our Conclusions so far</vt:lpstr>
      <vt:lpstr>Structure theorem for LTCs</vt:lpstr>
      <vt:lpstr>LTC decomposes on sparse cuts</vt:lpstr>
      <vt:lpstr>Sparse cuts occur only on large sets</vt:lpstr>
      <vt:lpstr>Structure theorem for LTCs</vt:lpstr>
      <vt:lpstr>Main Theorem [Dinur-K]</vt:lpstr>
      <vt:lpstr>Summary and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Structure of PCPs and LTCs</dc:title>
  <dc:creator>Weizmann</dc:creator>
  <cp:lastModifiedBy>Tali</cp:lastModifiedBy>
  <cp:revision>78</cp:revision>
  <dcterms:created xsi:type="dcterms:W3CDTF">2011-03-22T10:13:46Z</dcterms:created>
  <dcterms:modified xsi:type="dcterms:W3CDTF">2011-05-24T02:08:45Z</dcterms:modified>
</cp:coreProperties>
</file>