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2"/>
  </p:notesMasterIdLst>
  <p:sldIdLst>
    <p:sldId id="256" r:id="rId2"/>
    <p:sldId id="289" r:id="rId3"/>
    <p:sldId id="290" r:id="rId4"/>
    <p:sldId id="263" r:id="rId5"/>
    <p:sldId id="285" r:id="rId6"/>
    <p:sldId id="264" r:id="rId7"/>
    <p:sldId id="265" r:id="rId8"/>
    <p:sldId id="291" r:id="rId9"/>
    <p:sldId id="286" r:id="rId10"/>
    <p:sldId id="292" r:id="rId11"/>
    <p:sldId id="267" r:id="rId12"/>
    <p:sldId id="268" r:id="rId13"/>
    <p:sldId id="287" r:id="rId14"/>
    <p:sldId id="270" r:id="rId15"/>
    <p:sldId id="271" r:id="rId16"/>
    <p:sldId id="273" r:id="rId17"/>
    <p:sldId id="294" r:id="rId18"/>
    <p:sldId id="293" r:id="rId19"/>
    <p:sldId id="283" r:id="rId20"/>
    <p:sldId id="28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385" autoAdjust="0"/>
    <p:restoredTop sz="82712" autoAdjust="0"/>
  </p:normalViewPr>
  <p:slideViewPr>
    <p:cSldViewPr>
      <p:cViewPr varScale="1">
        <p:scale>
          <a:sx n="79" d="100"/>
          <a:sy n="79" d="100"/>
        </p:scale>
        <p:origin x="-83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8.wmf"/><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AD7949-0A52-4915-B70E-465C91848321}" type="datetimeFigureOut">
              <a:rPr lang="en-US" smtClean="0"/>
              <a:pPr/>
              <a:t>5/25/2011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F5E102-1352-4751-9170-93250EFE2CB9}" type="slidenum">
              <a:rPr lang="en-US" smtClean="0"/>
              <a:pPr/>
              <a:t>‹#›</a:t>
            </a:fld>
            <a:endParaRPr lang="en-US"/>
          </a:p>
        </p:txBody>
      </p:sp>
    </p:spTree>
    <p:extLst>
      <p:ext uri="{BB962C8B-B14F-4D97-AF65-F5344CB8AC3E}">
        <p14:creationId xmlns="" xmlns:p14="http://schemas.microsoft.com/office/powerpoint/2010/main" val="1717518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Then ask them how would they test if f is triangle-free. Then say that a natural test is to sample triples, but this brings a non-trivial </a:t>
            </a:r>
            <a:r>
              <a:rPr lang="en-US" dirty="0" err="1" smtClean="0"/>
              <a:t>extremal</a:t>
            </a:r>
            <a:r>
              <a:rPr lang="en-US" dirty="0" smtClean="0"/>
              <a:t> problem that was solved by Green (it's always good to do some name dropping). </a:t>
            </a:r>
            <a:br>
              <a:rPr lang="en-US" dirty="0" smtClean="0"/>
            </a:br>
            <a:endParaRPr lang="en-US" dirty="0"/>
          </a:p>
        </p:txBody>
      </p:sp>
      <p:sp>
        <p:nvSpPr>
          <p:cNvPr id="4" name="Slide Number Placeholder 3"/>
          <p:cNvSpPr>
            <a:spLocks noGrp="1"/>
          </p:cNvSpPr>
          <p:nvPr>
            <p:ph type="sldNum" sz="quarter" idx="10"/>
          </p:nvPr>
        </p:nvSpPr>
        <p:spPr/>
        <p:txBody>
          <a:bodyPr/>
          <a:lstStyle/>
          <a:p>
            <a:fld id="{F3F5E102-1352-4751-9170-93250EFE2CB9}"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Then ask them how would they test if f is triangle-free. Then say that a natural test is to sample triples, but this brings a non-trivial </a:t>
            </a:r>
            <a:r>
              <a:rPr lang="en-US" dirty="0" err="1" smtClean="0"/>
              <a:t>extremal</a:t>
            </a:r>
            <a:r>
              <a:rPr lang="en-US" dirty="0" smtClean="0"/>
              <a:t> problem that was solved by Green (it's always good to do some name dropping). </a:t>
            </a:r>
            <a:br>
              <a:rPr lang="en-US" dirty="0" smtClean="0"/>
            </a:br>
            <a:endParaRPr lang="en-US" dirty="0"/>
          </a:p>
        </p:txBody>
      </p:sp>
      <p:sp>
        <p:nvSpPr>
          <p:cNvPr id="4" name="Slide Number Placeholder 3"/>
          <p:cNvSpPr>
            <a:spLocks noGrp="1"/>
          </p:cNvSpPr>
          <p:nvPr>
            <p:ph type="sldNum" sz="quarter" idx="10"/>
          </p:nvPr>
        </p:nvSpPr>
        <p:spPr/>
        <p:txBody>
          <a:bodyPr/>
          <a:lstStyle/>
          <a:p>
            <a:fld id="{F3F5E102-1352-4751-9170-93250EFE2CB9}"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9: stress that addition is over F^n_2. Give example of solution. Break this slide into 2. This is where you might lose the crowd. Also repeat what testing means for this problem. Nobody will remember what it means to test a property at this point. Also, also mention that </a:t>
            </a:r>
            <a:r>
              <a:rPr lang="en-US" dirty="0" err="1" smtClean="0"/>
              <a:t>apriori</a:t>
            </a:r>
            <a:r>
              <a:rPr lang="en-US" dirty="0" smtClean="0"/>
              <a:t>, it is not obvious why a function that is far from OCF should have ANY "short" OC. </a:t>
            </a:r>
            <a:endParaRPr lang="en-US" dirty="0"/>
          </a:p>
        </p:txBody>
      </p:sp>
      <p:sp>
        <p:nvSpPr>
          <p:cNvPr id="4" name="Slide Number Placeholder 3"/>
          <p:cNvSpPr>
            <a:spLocks noGrp="1"/>
          </p:cNvSpPr>
          <p:nvPr>
            <p:ph type="sldNum" sz="quarter" idx="10"/>
          </p:nvPr>
        </p:nvSpPr>
        <p:spPr/>
        <p:txBody>
          <a:bodyPr/>
          <a:lstStyle/>
          <a:p>
            <a:fld id="{F3F5E102-1352-4751-9170-93250EFE2CB9}"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r>
            <a:br>
              <a:rPr lang="en-US" dirty="0" smtClean="0"/>
            </a:br>
            <a:r>
              <a:rPr lang="en-US" dirty="0" smtClean="0"/>
              <a:t>Slide 10: Stress that in the second test t is log(1/\</a:t>
            </a:r>
            <a:r>
              <a:rPr lang="en-US" dirty="0" err="1" smtClean="0"/>
              <a:t>eps</a:t>
            </a:r>
            <a:r>
              <a:rPr lang="en-US" dirty="0" smtClean="0"/>
              <a:t>) </a:t>
            </a:r>
            <a:endParaRPr lang="en-US" dirty="0"/>
          </a:p>
        </p:txBody>
      </p:sp>
      <p:sp>
        <p:nvSpPr>
          <p:cNvPr id="4" name="Slide Number Placeholder 3"/>
          <p:cNvSpPr>
            <a:spLocks noGrp="1"/>
          </p:cNvSpPr>
          <p:nvPr>
            <p:ph type="sldNum" sz="quarter" idx="10"/>
          </p:nvPr>
        </p:nvSpPr>
        <p:spPr/>
        <p:txBody>
          <a:bodyPr/>
          <a:lstStyle/>
          <a:p>
            <a:fld id="{F3F5E102-1352-4751-9170-93250EFE2CB9}"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11: State key lemma: if f is </a:t>
            </a:r>
            <a:r>
              <a:rPr lang="en-US" dirty="0" err="1" smtClean="0"/>
              <a:t>eps</a:t>
            </a:r>
            <a:r>
              <a:rPr lang="en-US" dirty="0" smtClean="0"/>
              <a:t>-far then its </a:t>
            </a:r>
            <a:r>
              <a:rPr lang="en-US" dirty="0" err="1" smtClean="0"/>
              <a:t>Clayley</a:t>
            </a:r>
            <a:r>
              <a:rPr lang="en-US" dirty="0" smtClean="0"/>
              <a:t> graph is </a:t>
            </a:r>
            <a:r>
              <a:rPr lang="en-US" dirty="0" err="1" smtClean="0"/>
              <a:t>eps</a:t>
            </a:r>
            <a:r>
              <a:rPr lang="en-US" dirty="0" smtClean="0"/>
              <a:t>-far. Then, explain how this gives the test. Only then start the proof of key lemma. Also, explain why it's clear that </a:t>
            </a:r>
            <a:r>
              <a:rPr lang="en-US" dirty="0" err="1" smtClean="0"/>
              <a:t>Cayley</a:t>
            </a:r>
            <a:r>
              <a:rPr lang="en-US" dirty="0" smtClean="0"/>
              <a:t> graph is far from  any other </a:t>
            </a:r>
            <a:r>
              <a:rPr lang="en-US" dirty="0" err="1" smtClean="0"/>
              <a:t>Cayley</a:t>
            </a:r>
            <a:r>
              <a:rPr lang="en-US" dirty="0" smtClean="0"/>
              <a:t> graph of an OCF-free function, and why this is not enough. </a:t>
            </a:r>
            <a:br>
              <a:rPr lang="en-US" dirty="0" smtClean="0"/>
            </a:br>
            <a:r>
              <a:rPr lang="en-US" dirty="0" smtClean="0"/>
              <a:t> Proof idea:</a:t>
            </a:r>
          </a:p>
          <a:p>
            <a:pPr lvl="1"/>
            <a:r>
              <a:rPr lang="en-US" dirty="0" smtClean="0"/>
              <a:t> Show f is OCF then C(f) is OCF (trivially)</a:t>
            </a:r>
          </a:p>
          <a:p>
            <a:pPr lvl="1"/>
            <a:r>
              <a:rPr lang="en-US" dirty="0" smtClean="0"/>
              <a:t> Show if f is </a:t>
            </a:r>
            <a:r>
              <a:rPr lang="el-GR" dirty="0" smtClean="0"/>
              <a:t>ε</a:t>
            </a:r>
            <a:r>
              <a:rPr lang="en-US" dirty="0" smtClean="0"/>
              <a:t>-far from OCF then C(f) is </a:t>
            </a:r>
            <a:r>
              <a:rPr lang="el-GR" dirty="0" smtClean="0"/>
              <a:t>ε</a:t>
            </a:r>
            <a:r>
              <a:rPr lang="en-US" dirty="0" smtClean="0"/>
              <a:t>/2-far from bipartite </a:t>
            </a:r>
          </a:p>
          <a:p>
            <a:pPr lvl="1"/>
            <a:r>
              <a:rPr lang="en-US" dirty="0" smtClean="0"/>
              <a:t>Use testing for </a:t>
            </a:r>
            <a:r>
              <a:rPr lang="en-US" dirty="0" err="1" smtClean="0"/>
              <a:t>bipartiteness</a:t>
            </a:r>
            <a:r>
              <a:rPr lang="en-US" dirty="0" smtClean="0"/>
              <a:t> of [AK02]</a:t>
            </a:r>
          </a:p>
          <a:p>
            <a:pPr>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F3F5E102-1352-4751-9170-93250EFE2CB9}"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11: State key lemma: if f is </a:t>
            </a:r>
            <a:r>
              <a:rPr lang="en-US" dirty="0" err="1" smtClean="0"/>
              <a:t>eps</a:t>
            </a:r>
            <a:r>
              <a:rPr lang="en-US" dirty="0" smtClean="0"/>
              <a:t>-far then its </a:t>
            </a:r>
            <a:r>
              <a:rPr lang="en-US" dirty="0" err="1" smtClean="0"/>
              <a:t>Clayley</a:t>
            </a:r>
            <a:r>
              <a:rPr lang="en-US" dirty="0" smtClean="0"/>
              <a:t> graph is </a:t>
            </a:r>
            <a:r>
              <a:rPr lang="en-US" dirty="0" err="1" smtClean="0"/>
              <a:t>eps</a:t>
            </a:r>
            <a:r>
              <a:rPr lang="en-US" dirty="0" smtClean="0"/>
              <a:t>-far. Then, explain how this gives the test. Only then start the proof of key lemma. Also, explain why it's clear that </a:t>
            </a:r>
            <a:r>
              <a:rPr lang="en-US" dirty="0" err="1" smtClean="0"/>
              <a:t>Cayley</a:t>
            </a:r>
            <a:r>
              <a:rPr lang="en-US" dirty="0" smtClean="0"/>
              <a:t> graph is far from  any other </a:t>
            </a:r>
            <a:r>
              <a:rPr lang="en-US" dirty="0" err="1" smtClean="0"/>
              <a:t>Cayley</a:t>
            </a:r>
            <a:r>
              <a:rPr lang="en-US" dirty="0" smtClean="0"/>
              <a:t> graph of an OCF-free function, and why this is not enough. </a:t>
            </a:r>
            <a:br>
              <a:rPr lang="en-US" dirty="0" smtClean="0"/>
            </a:br>
            <a:r>
              <a:rPr lang="en-US" dirty="0" smtClean="0"/>
              <a:t> Proof idea:</a:t>
            </a:r>
          </a:p>
          <a:p>
            <a:pPr lvl="1"/>
            <a:r>
              <a:rPr lang="en-US" dirty="0" smtClean="0"/>
              <a:t> Show f is OCF then C(f) is OCF (trivially)</a:t>
            </a:r>
          </a:p>
          <a:p>
            <a:pPr lvl="1"/>
            <a:r>
              <a:rPr lang="en-US" dirty="0" smtClean="0"/>
              <a:t> Show if f is </a:t>
            </a:r>
            <a:r>
              <a:rPr lang="el-GR" dirty="0" smtClean="0"/>
              <a:t>ε</a:t>
            </a:r>
            <a:r>
              <a:rPr lang="en-US" dirty="0" smtClean="0"/>
              <a:t>-far from OCF then C(f) is </a:t>
            </a:r>
            <a:r>
              <a:rPr lang="el-GR" dirty="0" smtClean="0"/>
              <a:t>ε</a:t>
            </a:r>
            <a:r>
              <a:rPr lang="en-US" dirty="0" smtClean="0"/>
              <a:t>/2-far from bipartite </a:t>
            </a:r>
          </a:p>
          <a:p>
            <a:pPr lvl="1"/>
            <a:r>
              <a:rPr lang="en-US" dirty="0" smtClean="0"/>
              <a:t>Use testing for </a:t>
            </a:r>
            <a:r>
              <a:rPr lang="en-US" dirty="0" err="1" smtClean="0"/>
              <a:t>bipartiteness</a:t>
            </a:r>
            <a:r>
              <a:rPr lang="en-US" dirty="0" smtClean="0"/>
              <a:t> of [AK02]</a:t>
            </a:r>
          </a:p>
          <a:p>
            <a:pPr>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F3F5E102-1352-4751-9170-93250EFE2CB9}"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13: I would give each Step a description like: "Step 1: A Geometric Interpretation of OCF", "Step 2: Expressing OCF using Fourier </a:t>
            </a:r>
            <a:r>
              <a:rPr lang="en-US" dirty="0" err="1" smtClean="0"/>
              <a:t>Coefficnets</a:t>
            </a:r>
            <a:r>
              <a:rPr lang="en-US" dirty="0" smtClean="0"/>
              <a:t>", etc. I think there is no chance you will finish all that you plan. Hence, you can say that the first 2 steps are easy, at least if you state the second step as sum (-1)^{something} and only then say that this is in fact the Fourier coefficient.</a:t>
            </a:r>
          </a:p>
          <a:p>
            <a:endParaRPr lang="en-US" dirty="0" smtClean="0"/>
          </a:p>
          <a:p>
            <a:r>
              <a:rPr lang="en-US" dirty="0" smtClean="0">
                <a:solidFill>
                  <a:srgbClr val="00B050"/>
                </a:solidFill>
              </a:rPr>
              <a:t>Step 1: </a:t>
            </a:r>
            <a:r>
              <a:rPr lang="en-US" dirty="0" smtClean="0"/>
              <a:t>distinguishing between OCF and </a:t>
            </a:r>
            <a:r>
              <a:rPr lang="el-GR" dirty="0" smtClean="0"/>
              <a:t>ε</a:t>
            </a:r>
            <a:r>
              <a:rPr lang="en-US" dirty="0" smtClean="0"/>
              <a:t>-far is the same as distinguishing between 2 possible distributions of the elements in the support of f on </a:t>
            </a:r>
            <a:r>
              <a:rPr lang="en-US" dirty="0" err="1" smtClean="0"/>
              <a:t>halfspaces</a:t>
            </a:r>
            <a:endParaRPr lang="en-US" dirty="0" smtClean="0"/>
          </a:p>
          <a:p>
            <a:r>
              <a:rPr lang="en-US" dirty="0" smtClean="0">
                <a:solidFill>
                  <a:srgbClr val="00B050"/>
                </a:solidFill>
              </a:rPr>
              <a:t>Step 2: </a:t>
            </a:r>
            <a:r>
              <a:rPr lang="en-US" dirty="0" smtClean="0"/>
              <a:t>Step 1 implies a characterization of the Fourier spectra</a:t>
            </a:r>
          </a:p>
          <a:p>
            <a:r>
              <a:rPr lang="en-US" dirty="0" smtClean="0">
                <a:solidFill>
                  <a:srgbClr val="00B050"/>
                </a:solidFill>
              </a:rPr>
              <a:t>Step 3: </a:t>
            </a:r>
            <a:r>
              <a:rPr lang="en-US" dirty="0" smtClean="0"/>
              <a:t>Fourier spectra implies </a:t>
            </a:r>
            <a:r>
              <a:rPr lang="en-US" dirty="0" err="1" smtClean="0"/>
              <a:t>eigenvalue</a:t>
            </a:r>
            <a:r>
              <a:rPr lang="en-US" dirty="0" smtClean="0"/>
              <a:t> characterization of </a:t>
            </a:r>
            <a:r>
              <a:rPr lang="en-US" dirty="0" err="1" smtClean="0"/>
              <a:t>Cayley</a:t>
            </a:r>
            <a:r>
              <a:rPr lang="en-US" dirty="0" smtClean="0"/>
              <a:t> graph</a:t>
            </a:r>
          </a:p>
          <a:p>
            <a:r>
              <a:rPr lang="en-US" dirty="0" smtClean="0">
                <a:solidFill>
                  <a:srgbClr val="00B050"/>
                </a:solidFill>
              </a:rPr>
              <a:t>Step 4: </a:t>
            </a:r>
            <a:r>
              <a:rPr lang="en-US" dirty="0" smtClean="0"/>
              <a:t>Lower bound on </a:t>
            </a:r>
            <a:r>
              <a:rPr lang="en-US" dirty="0" err="1" smtClean="0"/>
              <a:t>eigenvalue</a:t>
            </a:r>
            <a:r>
              <a:rPr lang="en-US" dirty="0" smtClean="0"/>
              <a:t> implies every large set of vertices has many edges</a:t>
            </a:r>
          </a:p>
          <a:p>
            <a:r>
              <a:rPr lang="en-US" dirty="0" smtClean="0">
                <a:solidFill>
                  <a:srgbClr val="00B050"/>
                </a:solidFill>
              </a:rPr>
              <a:t>Step 5: </a:t>
            </a:r>
            <a:r>
              <a:rPr lang="en-US" dirty="0" smtClean="0"/>
              <a:t>Step 4 implies C(f) is far from OCF</a:t>
            </a:r>
          </a:p>
          <a:p>
            <a:r>
              <a:rPr lang="en-US" dirty="0" smtClean="0"/>
              <a:t> </a:t>
            </a:r>
            <a:br>
              <a:rPr lang="en-US" dirty="0" smtClean="0"/>
            </a:br>
            <a:endParaRPr lang="en-US" dirty="0"/>
          </a:p>
        </p:txBody>
      </p:sp>
      <p:sp>
        <p:nvSpPr>
          <p:cNvPr id="4" name="Slide Number Placeholder 3"/>
          <p:cNvSpPr>
            <a:spLocks noGrp="1"/>
          </p:cNvSpPr>
          <p:nvPr>
            <p:ph type="sldNum" sz="quarter" idx="10"/>
          </p:nvPr>
        </p:nvSpPr>
        <p:spPr/>
        <p:txBody>
          <a:bodyPr/>
          <a:lstStyle/>
          <a:p>
            <a:fld id="{F3F5E102-1352-4751-9170-93250EFE2CB9}"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2400" dirty="0" smtClean="0"/>
              <a:t>f(0)=0, else f(0)+f(x)+f(x)=0</a:t>
            </a:r>
          </a:p>
          <a:p>
            <a:pPr lvl="1"/>
            <a:r>
              <a:rPr lang="en-US" sz="2400" dirty="0" smtClean="0"/>
              <a:t>x, y in S implies </a:t>
            </a:r>
            <a:r>
              <a:rPr lang="en-US" sz="2400" dirty="0" err="1" smtClean="0"/>
              <a:t>x+y</a:t>
            </a:r>
            <a:r>
              <a:rPr lang="en-US" sz="2400" dirty="0" smtClean="0"/>
              <a:t> not in S</a:t>
            </a:r>
          </a:p>
          <a:p>
            <a:pPr lvl="1"/>
            <a:r>
              <a:rPr lang="en-US" sz="2400" dirty="0" smtClean="0"/>
              <a:t>Span(S+S) and S do not intersect</a:t>
            </a:r>
          </a:p>
          <a:p>
            <a:pPr lvl="1"/>
            <a:r>
              <a:rPr lang="en-US" sz="2400" dirty="0" smtClean="0"/>
              <a:t>Dim(span(S+S))=dim(span(S))-1</a:t>
            </a:r>
          </a:p>
          <a:p>
            <a:pPr lvl="1"/>
            <a:r>
              <a:rPr lang="en-US" sz="2400" dirty="0" smtClean="0"/>
              <a:t>Picture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Proof: else removing an </a:t>
            </a:r>
            <a:r>
              <a:rPr lang="el-GR" sz="1200" dirty="0" smtClean="0"/>
              <a:t>ε</a:t>
            </a:r>
            <a:r>
              <a:rPr lang="en-US" sz="1200" dirty="0" smtClean="0"/>
              <a:t> fraction would result into  OCF </a:t>
            </a:r>
          </a:p>
          <a:p>
            <a:endParaRPr lang="en-US" dirty="0"/>
          </a:p>
        </p:txBody>
      </p:sp>
      <p:sp>
        <p:nvSpPr>
          <p:cNvPr id="4" name="Slide Number Placeholder 3"/>
          <p:cNvSpPr>
            <a:spLocks noGrp="1"/>
          </p:cNvSpPr>
          <p:nvPr>
            <p:ph type="sldNum" sz="quarter" idx="10"/>
          </p:nvPr>
        </p:nvSpPr>
        <p:spPr/>
        <p:txBody>
          <a:bodyPr/>
          <a:lstStyle/>
          <a:p>
            <a:fld id="{F3F5E102-1352-4751-9170-93250EFE2CB9}"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DD7B76E-75D4-4338-8404-1981C4764B8D}" type="datetime1">
              <a:rPr lang="en-US" smtClean="0"/>
              <a:pPr/>
              <a:t>5/25/2011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6FD0F5-8E4F-4EE3-8FDD-38F149777DE5}" type="datetime1">
              <a:rPr lang="en-US" smtClean="0"/>
              <a:pPr/>
              <a:t>5/25/2011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B58003-1F66-4E32-85BD-29D51BADA4AD}" type="datetime1">
              <a:rPr lang="en-US" smtClean="0"/>
              <a:pPr/>
              <a:t>5/25/2011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009EEC5-DE3E-4E11-88BF-57C8520C053C}" type="datetime1">
              <a:rPr lang="en-US" smtClean="0"/>
              <a:pPr/>
              <a:t>5/25/2011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4E4F49-E581-49D7-A05E-C6561DF95777}" type="datetime1">
              <a:rPr lang="en-US" smtClean="0"/>
              <a:pPr/>
              <a:t>5/25/2011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079D87D-42F9-4B47-A577-A9266C4E3C93}" type="datetime1">
              <a:rPr lang="en-US" smtClean="0"/>
              <a:pPr/>
              <a:t>5/25/2011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C38C0A8-8D5A-4072-BA63-27486269CF29}" type="datetime1">
              <a:rPr lang="en-US" smtClean="0"/>
              <a:pPr/>
              <a:t>5/25/2011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A2A5E0C-37FC-4590-B8B3-1084114B9DB6}" type="datetime1">
              <a:rPr lang="en-US" smtClean="0"/>
              <a:pPr/>
              <a:t>5/25/2011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3B2E5E-5E85-4A0C-9DF9-D834FFB4CABD}" type="datetime1">
              <a:rPr lang="en-US" smtClean="0"/>
              <a:pPr/>
              <a:t>5/25/2011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DCDAADE-30B7-4967-A7E0-3F6B967C8963}" type="datetime1">
              <a:rPr lang="en-US" smtClean="0"/>
              <a:pPr/>
              <a:t>5/25/2011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2AEF025-2FF0-4548-98CA-8D389C4430A0}" type="datetime1">
              <a:rPr lang="en-US" smtClean="0"/>
              <a:pPr/>
              <a:t>5/25/2011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CA66054-2BA1-46E3-9A12-E2022BC7E052}" type="datetime1">
              <a:rPr lang="en-US" smtClean="0"/>
              <a:pPr/>
              <a:t>5/25/2011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3.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7.png"/><Relationship Id="rId4" Type="http://schemas.openxmlformats.org/officeDocument/2006/relationships/oleObject" Target="../embeddings/oleObject15.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oleObject" Target="../embeddings/oleObject21.bin"/><Relationship Id="rId4" Type="http://schemas.openxmlformats.org/officeDocument/2006/relationships/oleObject" Target="../embeddings/oleObject20.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notesSlide" Target="../notesSlides/notesSlide4.xml"/><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11.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371600" y="3276600"/>
            <a:ext cx="6400800" cy="2362200"/>
          </a:xfrm>
        </p:spPr>
        <p:txBody>
          <a:bodyPr>
            <a:normAutofit fontScale="92500" lnSpcReduction="20000"/>
          </a:bodyPr>
          <a:lstStyle/>
          <a:p>
            <a:r>
              <a:rPr lang="en-US" sz="3000" dirty="0" err="1" smtClean="0">
                <a:solidFill>
                  <a:srgbClr val="C00000"/>
                </a:solidFill>
                <a:cs typeface="Times New Roman" pitchFamily="18" charset="0"/>
              </a:rPr>
              <a:t>Asaf</a:t>
            </a:r>
            <a:r>
              <a:rPr lang="en-US" sz="3000" dirty="0" smtClean="0">
                <a:solidFill>
                  <a:srgbClr val="C00000"/>
                </a:solidFill>
                <a:cs typeface="Times New Roman" pitchFamily="18" charset="0"/>
              </a:rPr>
              <a:t> </a:t>
            </a:r>
            <a:r>
              <a:rPr lang="en-US" sz="3000" dirty="0" err="1" smtClean="0">
                <a:solidFill>
                  <a:srgbClr val="C00000"/>
                </a:solidFill>
                <a:cs typeface="Times New Roman" pitchFamily="18" charset="0"/>
              </a:rPr>
              <a:t>Shapira</a:t>
            </a:r>
            <a:r>
              <a:rPr lang="en-US" sz="3000" dirty="0" smtClean="0">
                <a:solidFill>
                  <a:srgbClr val="C00000"/>
                </a:solidFill>
                <a:cs typeface="Times New Roman" pitchFamily="18" charset="0"/>
              </a:rPr>
              <a:t> (Georgia Tech)</a:t>
            </a:r>
          </a:p>
          <a:p>
            <a:endParaRPr lang="en-US" dirty="0" smtClean="0">
              <a:solidFill>
                <a:srgbClr val="00B050"/>
              </a:solidFill>
              <a:cs typeface="Times New Roman" pitchFamily="18" charset="0"/>
            </a:endParaRPr>
          </a:p>
          <a:p>
            <a:pPr algn="l"/>
            <a:r>
              <a:rPr lang="en-US" dirty="0" smtClean="0">
                <a:solidFill>
                  <a:schemeClr val="tx1"/>
                </a:solidFill>
                <a:cs typeface="Times New Roman" pitchFamily="18" charset="0"/>
              </a:rPr>
              <a:t>Joint work with: </a:t>
            </a:r>
          </a:p>
          <a:p>
            <a:pPr algn="l"/>
            <a:r>
              <a:rPr lang="en-US" dirty="0" err="1" smtClean="0">
                <a:solidFill>
                  <a:schemeClr val="tx1"/>
                </a:solidFill>
                <a:cs typeface="Times New Roman" pitchFamily="18" charset="0"/>
              </a:rPr>
              <a:t>Arnab</a:t>
            </a:r>
            <a:r>
              <a:rPr lang="en-US" dirty="0" smtClean="0">
                <a:solidFill>
                  <a:schemeClr val="tx1"/>
                </a:solidFill>
                <a:cs typeface="Times New Roman" pitchFamily="18" charset="0"/>
              </a:rPr>
              <a:t> Bhattacharyya (MIT)</a:t>
            </a:r>
          </a:p>
          <a:p>
            <a:pPr algn="l"/>
            <a:r>
              <a:rPr lang="en-US" dirty="0" smtClean="0">
                <a:solidFill>
                  <a:schemeClr val="tx1"/>
                </a:solidFill>
                <a:cs typeface="Times New Roman" pitchFamily="18" charset="0"/>
              </a:rPr>
              <a:t>Elena </a:t>
            </a:r>
            <a:r>
              <a:rPr lang="en-US" dirty="0" err="1" smtClean="0">
                <a:solidFill>
                  <a:schemeClr val="tx1"/>
                </a:solidFill>
                <a:cs typeface="Times New Roman" pitchFamily="18" charset="0"/>
              </a:rPr>
              <a:t>Grigorescu</a:t>
            </a:r>
            <a:r>
              <a:rPr lang="en-US" dirty="0" smtClean="0">
                <a:solidFill>
                  <a:schemeClr val="tx1"/>
                </a:solidFill>
                <a:cs typeface="Times New Roman" pitchFamily="18" charset="0"/>
              </a:rPr>
              <a:t> (Georgia Tech)</a:t>
            </a:r>
          </a:p>
          <a:p>
            <a:pPr algn="l"/>
            <a:r>
              <a:rPr lang="en-US" dirty="0" smtClean="0">
                <a:solidFill>
                  <a:schemeClr val="tx1"/>
                </a:solidFill>
                <a:cs typeface="Times New Roman" pitchFamily="18" charset="0"/>
              </a:rPr>
              <a:t>Prasad </a:t>
            </a:r>
            <a:r>
              <a:rPr lang="en-US" dirty="0" err="1" smtClean="0">
                <a:solidFill>
                  <a:schemeClr val="tx1"/>
                </a:solidFill>
                <a:cs typeface="Times New Roman" pitchFamily="18" charset="0"/>
              </a:rPr>
              <a:t>Raghavendra</a:t>
            </a:r>
            <a:r>
              <a:rPr lang="en-US" dirty="0" smtClean="0">
                <a:solidFill>
                  <a:schemeClr val="tx1"/>
                </a:solidFill>
                <a:cs typeface="Times New Roman" pitchFamily="18" charset="0"/>
              </a:rPr>
              <a:t> (Georgia Tech)</a:t>
            </a:r>
          </a:p>
          <a:p>
            <a:endParaRPr lang="en-US" dirty="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3" name="Title 2"/>
          <p:cNvSpPr>
            <a:spLocks noGrp="1"/>
          </p:cNvSpPr>
          <p:nvPr>
            <p:ph type="ctrTitle"/>
          </p:nvPr>
        </p:nvSpPr>
        <p:spPr>
          <a:xfrm>
            <a:off x="457200" y="1619671"/>
            <a:ext cx="8001000" cy="1317625"/>
          </a:xfrm>
        </p:spPr>
        <p:txBody>
          <a:bodyPr>
            <a:normAutofit fontScale="90000"/>
          </a:bodyPr>
          <a:lstStyle/>
          <a:p>
            <a:r>
              <a:rPr lang="en-US" dirty="0" smtClean="0">
                <a:latin typeface="+mn-lt"/>
                <a:cs typeface="Times New Roman" pitchFamily="18" charset="0"/>
              </a:rPr>
              <a:t>Testing Odd-Cycle Freeness </a:t>
            </a:r>
            <a:br>
              <a:rPr lang="en-US" dirty="0" smtClean="0">
                <a:latin typeface="+mn-lt"/>
                <a:cs typeface="Times New Roman" pitchFamily="18" charset="0"/>
              </a:rPr>
            </a:br>
            <a:r>
              <a:rPr lang="en-US" dirty="0" smtClean="0">
                <a:latin typeface="+mn-lt"/>
                <a:cs typeface="Times New Roman" pitchFamily="18" charset="0"/>
              </a:rPr>
              <a:t>of </a:t>
            </a:r>
            <a:br>
              <a:rPr lang="en-US" dirty="0" smtClean="0">
                <a:latin typeface="+mn-lt"/>
                <a:cs typeface="Times New Roman" pitchFamily="18" charset="0"/>
              </a:rPr>
            </a:br>
            <a:r>
              <a:rPr lang="en-US" dirty="0" smtClean="0">
                <a:latin typeface="+mn-lt"/>
                <a:cs typeface="Times New Roman" pitchFamily="18" charset="0"/>
              </a:rPr>
              <a:t>Boolean Functions</a:t>
            </a:r>
            <a:endParaRPr lang="en-US" dirty="0">
              <a:latin typeface="+mn-lt"/>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84238"/>
          </a:xfrm>
        </p:spPr>
        <p:txBody>
          <a:bodyPr/>
          <a:lstStyle/>
          <a:p>
            <a:r>
              <a:rPr lang="en-US" dirty="0" smtClean="0">
                <a:latin typeface="+mn-lt"/>
              </a:rPr>
              <a:t>Additional Results</a:t>
            </a:r>
            <a:endParaRPr lang="en-US"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4" name="Content Placeholder 3"/>
          <p:cNvSpPr>
            <a:spLocks noGrp="1"/>
          </p:cNvSpPr>
          <p:nvPr>
            <p:ph sz="quarter" idx="1"/>
          </p:nvPr>
        </p:nvSpPr>
        <p:spPr>
          <a:xfrm>
            <a:off x="914400" y="1066800"/>
            <a:ext cx="7772400" cy="4953000"/>
          </a:xfrm>
        </p:spPr>
        <p:txBody>
          <a:bodyPr>
            <a:normAutofit/>
          </a:bodyPr>
          <a:lstStyle/>
          <a:p>
            <a:pPr>
              <a:buNone/>
            </a:pPr>
            <a:r>
              <a:rPr lang="en-US" sz="1800" dirty="0" smtClean="0"/>
              <a:t> </a:t>
            </a:r>
            <a:r>
              <a:rPr lang="en-US" sz="1800" dirty="0" smtClean="0">
                <a:solidFill>
                  <a:srgbClr val="C00000"/>
                </a:solidFill>
              </a:rPr>
              <a:t>Lemma: </a:t>
            </a:r>
            <a:r>
              <a:rPr lang="en-US" sz="1800" dirty="0" smtClean="0"/>
              <a:t>If </a:t>
            </a:r>
            <a:r>
              <a:rPr lang="en-US" sz="1800" i="1" dirty="0" smtClean="0"/>
              <a:t>f</a:t>
            </a:r>
            <a:r>
              <a:rPr lang="en-US" sz="1800" dirty="0" smtClean="0"/>
              <a:t> is </a:t>
            </a:r>
            <a:r>
              <a:rPr lang="el-GR" sz="1800" dirty="0" smtClean="0">
                <a:latin typeface="Calibri"/>
                <a:cs typeface="Calibri"/>
              </a:rPr>
              <a:t>ε</a:t>
            </a:r>
            <a:r>
              <a:rPr lang="en-US" sz="1800" dirty="0" smtClean="0">
                <a:cs typeface="Calibri"/>
              </a:rPr>
              <a:t>-far from </a:t>
            </a:r>
            <a:r>
              <a:rPr lang="en-US" sz="1800" i="1" dirty="0" smtClean="0">
                <a:cs typeface="Calibri"/>
              </a:rPr>
              <a:t>OCF</a:t>
            </a:r>
            <a:r>
              <a:rPr lang="en-US" sz="1800" dirty="0" smtClean="0">
                <a:cs typeface="Calibri"/>
              </a:rPr>
              <a:t> then </a:t>
            </a:r>
            <a:r>
              <a:rPr lang="en-US" sz="1800" i="1" dirty="0" smtClean="0">
                <a:cs typeface="Calibri"/>
              </a:rPr>
              <a:t>C</a:t>
            </a:r>
            <a:r>
              <a:rPr lang="en-US" sz="1800" dirty="0" smtClean="0">
                <a:cs typeface="Calibri"/>
              </a:rPr>
              <a:t>( </a:t>
            </a:r>
            <a:r>
              <a:rPr lang="en-US" sz="1800" i="1" dirty="0" smtClean="0">
                <a:cs typeface="Calibri"/>
              </a:rPr>
              <a:t>f</a:t>
            </a:r>
            <a:r>
              <a:rPr lang="en-US" sz="1800" dirty="0" smtClean="0">
                <a:cs typeface="Calibri"/>
              </a:rPr>
              <a:t> ) is </a:t>
            </a:r>
            <a:r>
              <a:rPr lang="el-GR" sz="1800" dirty="0" smtClean="0">
                <a:latin typeface="Calibri"/>
                <a:cs typeface="Calibri"/>
              </a:rPr>
              <a:t>ε</a:t>
            </a:r>
            <a:r>
              <a:rPr lang="en-US" sz="1800" dirty="0" smtClean="0">
                <a:cs typeface="Calibri"/>
              </a:rPr>
              <a:t>/2-far from bipartite.</a:t>
            </a:r>
          </a:p>
          <a:p>
            <a:pPr>
              <a:buNone/>
            </a:pPr>
            <a:endParaRPr lang="en-US" sz="1000" dirty="0" smtClean="0">
              <a:solidFill>
                <a:srgbClr val="C00000"/>
              </a:solidFill>
            </a:endParaRPr>
          </a:p>
          <a:p>
            <a:pPr>
              <a:buNone/>
            </a:pPr>
            <a:r>
              <a:rPr lang="en-US" dirty="0" smtClean="0">
                <a:solidFill>
                  <a:srgbClr val="C00000"/>
                </a:solidFill>
              </a:rPr>
              <a:t> </a:t>
            </a:r>
            <a:r>
              <a:rPr lang="en-US" sz="2400" dirty="0" smtClean="0">
                <a:solidFill>
                  <a:srgbClr val="C00000"/>
                </a:solidFill>
              </a:rPr>
              <a:t>In fact:   </a:t>
            </a:r>
            <a:r>
              <a:rPr lang="en-US" sz="2400" i="1" dirty="0" smtClean="0"/>
              <a:t>f</a:t>
            </a:r>
            <a:r>
              <a:rPr lang="en-US" sz="2400" dirty="0" smtClean="0"/>
              <a:t>  is</a:t>
            </a:r>
            <a:r>
              <a:rPr lang="en-US" sz="2400" dirty="0" smtClean="0">
                <a:solidFill>
                  <a:srgbClr val="C00000"/>
                </a:solidFill>
              </a:rPr>
              <a:t> </a:t>
            </a:r>
            <a:r>
              <a:rPr lang="el-GR" sz="2400" dirty="0" smtClean="0">
                <a:latin typeface="Calibri"/>
                <a:cs typeface="Calibri"/>
              </a:rPr>
              <a:t>ε</a:t>
            </a:r>
            <a:r>
              <a:rPr lang="en-US" sz="2400" dirty="0" smtClean="0">
                <a:cs typeface="Calibri"/>
              </a:rPr>
              <a:t>-far from </a:t>
            </a:r>
            <a:r>
              <a:rPr lang="en-US" sz="2400" i="1" dirty="0" smtClean="0">
                <a:cs typeface="Calibri"/>
              </a:rPr>
              <a:t>OCF</a:t>
            </a:r>
            <a:r>
              <a:rPr lang="en-US" sz="2400" dirty="0" smtClean="0">
                <a:cs typeface="Calibri"/>
              </a:rPr>
              <a:t> </a:t>
            </a:r>
            <a:r>
              <a:rPr lang="en-US" sz="2400" dirty="0" smtClean="0">
                <a:cs typeface="Calibri"/>
                <a:sym typeface="Symbol"/>
              </a:rPr>
              <a:t></a:t>
            </a:r>
            <a:r>
              <a:rPr lang="en-US" sz="2400" dirty="0" smtClean="0">
                <a:cs typeface="Calibri"/>
              </a:rPr>
              <a:t> </a:t>
            </a:r>
            <a:r>
              <a:rPr lang="en-US" sz="2400" i="1" dirty="0" smtClean="0">
                <a:cs typeface="Calibri"/>
              </a:rPr>
              <a:t>C</a:t>
            </a:r>
            <a:r>
              <a:rPr lang="en-US" sz="2400" dirty="0" smtClean="0">
                <a:cs typeface="Calibri"/>
              </a:rPr>
              <a:t>( </a:t>
            </a:r>
            <a:r>
              <a:rPr lang="en-US" sz="2400" i="1" dirty="0" smtClean="0">
                <a:cs typeface="Calibri"/>
              </a:rPr>
              <a:t>f</a:t>
            </a:r>
            <a:r>
              <a:rPr lang="en-US" sz="2400" dirty="0" smtClean="0">
                <a:cs typeface="Calibri"/>
              </a:rPr>
              <a:t> ) is </a:t>
            </a:r>
            <a:r>
              <a:rPr lang="el-GR" sz="2400" dirty="0" smtClean="0">
                <a:latin typeface="Calibri"/>
                <a:cs typeface="Calibri"/>
              </a:rPr>
              <a:t>ε</a:t>
            </a:r>
            <a:r>
              <a:rPr lang="en-US" sz="2400" dirty="0" smtClean="0">
                <a:cs typeface="Calibri"/>
              </a:rPr>
              <a:t>/2-far from bipartite.</a:t>
            </a:r>
          </a:p>
          <a:p>
            <a:pPr>
              <a:buNone/>
            </a:pPr>
            <a:endParaRPr lang="en-US" dirty="0" smtClean="0">
              <a:cs typeface="Calibri"/>
            </a:endParaRPr>
          </a:p>
          <a:p>
            <a:pPr>
              <a:buNone/>
            </a:pPr>
            <a:r>
              <a:rPr lang="en-US" sz="2400" dirty="0" smtClean="0">
                <a:solidFill>
                  <a:srgbClr val="C00000"/>
                </a:solidFill>
              </a:rPr>
              <a:t>[GGR96, AdlVKK03] </a:t>
            </a:r>
            <a:r>
              <a:rPr lang="en-US" sz="2400" dirty="0" smtClean="0"/>
              <a:t>One can</a:t>
            </a:r>
            <a:r>
              <a:rPr lang="en-US" sz="2400" dirty="0" smtClean="0">
                <a:cs typeface="Calibri"/>
              </a:rPr>
              <a:t> estimate the distance of a graph to being bipartite up to an error of </a:t>
            </a:r>
            <a:r>
              <a:rPr lang="en-US" sz="2400" dirty="0" smtClean="0">
                <a:cs typeface="Calibri"/>
                <a:sym typeface="Symbol"/>
              </a:rPr>
              <a:t></a:t>
            </a:r>
            <a:r>
              <a:rPr lang="en-US" sz="2400" i="1" dirty="0" smtClean="0">
                <a:cs typeface="Calibri"/>
                <a:sym typeface="Symbol"/>
              </a:rPr>
              <a:t>n</a:t>
            </a:r>
            <a:r>
              <a:rPr lang="en-US" sz="2400" baseline="30000" dirty="0" smtClean="0">
                <a:cs typeface="Calibri"/>
                <a:sym typeface="Symbol"/>
              </a:rPr>
              <a:t>2</a:t>
            </a:r>
            <a:r>
              <a:rPr lang="en-US" sz="2400" dirty="0" smtClean="0">
                <a:cs typeface="Calibri"/>
              </a:rPr>
              <a:t>, using </a:t>
            </a:r>
            <a:r>
              <a:rPr lang="en-US" sz="2400" i="1" dirty="0" smtClean="0">
                <a:cs typeface="Calibri"/>
              </a:rPr>
              <a:t>O</a:t>
            </a:r>
            <a:r>
              <a:rPr lang="en-US" sz="2400" dirty="0" smtClean="0">
                <a:cs typeface="Calibri"/>
              </a:rPr>
              <a:t>(1/</a:t>
            </a:r>
            <a:r>
              <a:rPr lang="el-GR" sz="2400" dirty="0" smtClean="0">
                <a:latin typeface="Calibri"/>
                <a:cs typeface="Calibri"/>
              </a:rPr>
              <a:t>ε</a:t>
            </a:r>
            <a:r>
              <a:rPr lang="en-US" sz="2400" baseline="30000" dirty="0" smtClean="0">
                <a:latin typeface="Calibri"/>
                <a:cs typeface="Calibri"/>
              </a:rPr>
              <a:t>8</a:t>
            </a:r>
            <a:r>
              <a:rPr lang="en-US" sz="2400" dirty="0" smtClean="0">
                <a:cs typeface="Calibri"/>
              </a:rPr>
              <a:t>) queries.</a:t>
            </a:r>
          </a:p>
          <a:p>
            <a:pPr>
              <a:buNone/>
            </a:pPr>
            <a:endParaRPr lang="en-US" sz="2400" dirty="0" smtClean="0">
              <a:cs typeface="Calibri"/>
            </a:endParaRPr>
          </a:p>
          <a:p>
            <a:pPr>
              <a:buNone/>
            </a:pPr>
            <a:r>
              <a:rPr lang="en-US" sz="2400" dirty="0" smtClean="0">
                <a:solidFill>
                  <a:srgbClr val="C00000"/>
                </a:solidFill>
              </a:rPr>
              <a:t>Corollary 1 [BGRS11]: </a:t>
            </a:r>
            <a:r>
              <a:rPr lang="en-US" sz="2400" dirty="0" smtClean="0">
                <a:cs typeface="Calibri"/>
              </a:rPr>
              <a:t>(</a:t>
            </a:r>
            <a:r>
              <a:rPr lang="en-US" sz="2400" i="1" dirty="0" smtClean="0">
                <a:cs typeface="Calibri"/>
              </a:rPr>
              <a:t>Tolerant Test</a:t>
            </a:r>
            <a:r>
              <a:rPr lang="en-US" sz="2400" dirty="0" smtClean="0">
                <a:cs typeface="Calibri"/>
              </a:rPr>
              <a:t>): One can estimate how far </a:t>
            </a:r>
          </a:p>
          <a:p>
            <a:pPr>
              <a:buNone/>
            </a:pPr>
            <a:r>
              <a:rPr lang="en-US" sz="2400" dirty="0" smtClean="0">
                <a:cs typeface="Calibri"/>
              </a:rPr>
              <a:t> is </a:t>
            </a:r>
            <a:r>
              <a:rPr lang="en-US" sz="2400" i="1" dirty="0" smtClean="0">
                <a:cs typeface="Calibri"/>
              </a:rPr>
              <a:t>f</a:t>
            </a:r>
            <a:r>
              <a:rPr lang="en-US" sz="2400" dirty="0" smtClean="0">
                <a:cs typeface="Calibri"/>
              </a:rPr>
              <a:t> from </a:t>
            </a:r>
            <a:r>
              <a:rPr lang="en-US" sz="2400" i="1" dirty="0" smtClean="0">
                <a:cs typeface="Calibri"/>
              </a:rPr>
              <a:t>OCF</a:t>
            </a:r>
            <a:r>
              <a:rPr lang="en-US" sz="2400" dirty="0" smtClean="0">
                <a:cs typeface="Calibri"/>
              </a:rPr>
              <a:t> up to an error of </a:t>
            </a:r>
            <a:r>
              <a:rPr lang="en-US" sz="2400" dirty="0" smtClean="0">
                <a:cs typeface="Calibri"/>
                <a:sym typeface="Symbol"/>
              </a:rPr>
              <a:t>2</a:t>
            </a:r>
            <a:r>
              <a:rPr lang="en-US" sz="2400" i="1" baseline="30000" dirty="0" smtClean="0">
                <a:cs typeface="Calibri"/>
                <a:sym typeface="Symbol"/>
              </a:rPr>
              <a:t>n</a:t>
            </a:r>
            <a:r>
              <a:rPr lang="en-US" sz="2400" dirty="0" smtClean="0">
                <a:cs typeface="Calibri"/>
              </a:rPr>
              <a:t>, using </a:t>
            </a:r>
            <a:r>
              <a:rPr lang="en-US" sz="2400" i="1" dirty="0" smtClean="0">
                <a:cs typeface="Calibri"/>
              </a:rPr>
              <a:t>O</a:t>
            </a:r>
            <a:r>
              <a:rPr lang="en-US" sz="2400" dirty="0" smtClean="0">
                <a:cs typeface="Calibri"/>
              </a:rPr>
              <a:t>(1/</a:t>
            </a:r>
            <a:r>
              <a:rPr lang="el-GR" sz="2400" dirty="0" smtClean="0">
                <a:cs typeface="Calibri"/>
              </a:rPr>
              <a:t>ε</a:t>
            </a:r>
            <a:r>
              <a:rPr lang="en-US" sz="2400" baseline="30000" dirty="0" smtClean="0">
                <a:cs typeface="Calibri"/>
              </a:rPr>
              <a:t>8</a:t>
            </a:r>
            <a:r>
              <a:rPr lang="en-US" sz="2400" dirty="0" smtClean="0">
                <a:cs typeface="Calibri"/>
              </a:rPr>
              <a:t>) queries.</a:t>
            </a:r>
          </a:p>
          <a:p>
            <a:pPr>
              <a:buNone/>
            </a:pPr>
            <a:endParaRPr lang="en-US" sz="2000" dirty="0" smtClean="0">
              <a:cs typeface="Calibri"/>
            </a:endParaRPr>
          </a:p>
          <a:p>
            <a:pPr>
              <a:buNone/>
            </a:pPr>
            <a:r>
              <a:rPr lang="en-US" sz="2400" dirty="0" smtClean="0">
                <a:solidFill>
                  <a:srgbClr val="C00000"/>
                </a:solidFill>
              </a:rPr>
              <a:t>Corollary 2 [BGRS11]: </a:t>
            </a:r>
            <a:r>
              <a:rPr lang="en-US" sz="2400" dirty="0" smtClean="0">
                <a:cs typeface="Calibri"/>
              </a:rPr>
              <a:t>One can estimate the smallest Fourier coefficient of  </a:t>
            </a:r>
            <a:r>
              <a:rPr lang="en-US" sz="2400" i="1" dirty="0" smtClean="0">
                <a:cs typeface="Calibri"/>
              </a:rPr>
              <a:t>f</a:t>
            </a:r>
            <a:r>
              <a:rPr lang="en-US" sz="2400" dirty="0" smtClean="0">
                <a:cs typeface="Calibri"/>
              </a:rPr>
              <a:t>  up to an error of </a:t>
            </a:r>
            <a:r>
              <a:rPr lang="en-US" sz="2400" dirty="0" smtClean="0">
                <a:cs typeface="Calibri"/>
                <a:sym typeface="Symbol"/>
              </a:rPr>
              <a:t></a:t>
            </a:r>
            <a:r>
              <a:rPr lang="en-US" sz="2400" dirty="0" smtClean="0">
                <a:cs typeface="Calibri"/>
              </a:rPr>
              <a:t>, using </a:t>
            </a:r>
            <a:r>
              <a:rPr lang="en-US" sz="2400" i="1" dirty="0" smtClean="0">
                <a:cs typeface="Calibri"/>
              </a:rPr>
              <a:t>O</a:t>
            </a:r>
            <a:r>
              <a:rPr lang="en-US" sz="2400" dirty="0" smtClean="0">
                <a:cs typeface="Calibri"/>
              </a:rPr>
              <a:t>(1/</a:t>
            </a:r>
            <a:r>
              <a:rPr lang="el-GR" sz="2400" dirty="0" smtClean="0">
                <a:cs typeface="Calibri"/>
              </a:rPr>
              <a:t>ε</a:t>
            </a:r>
            <a:r>
              <a:rPr lang="en-US" sz="2400" baseline="30000" dirty="0" smtClean="0">
                <a:cs typeface="Calibri"/>
              </a:rPr>
              <a:t>8</a:t>
            </a:r>
            <a:r>
              <a:rPr lang="en-US" sz="2400" dirty="0" smtClean="0">
                <a:cs typeface="Calibri"/>
              </a:rPr>
              <a:t>) queries.</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linds(horizontal)">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blinds(horizontal)">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blinds(horizontal)">
                                      <p:cBhvr>
                                        <p:cTn id="22" dur="500"/>
                                        <p:tgtEl>
                                          <p:spTgt spid="4">
                                            <p:txEl>
                                              <p:pRg st="6" end="6"/>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blinds(horizontal)">
                                      <p:cBhvr>
                                        <p:cTn id="25" dur="500"/>
                                        <p:tgtEl>
                                          <p:spTgt spid="4">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4">
                                            <p:txEl>
                                              <p:pRg st="9" end="9"/>
                                            </p:txEl>
                                          </p:spTgt>
                                        </p:tgtEl>
                                        <p:attrNameLst>
                                          <p:attrName>style.visibility</p:attrName>
                                        </p:attrNameLst>
                                      </p:cBhvr>
                                      <p:to>
                                        <p:strVal val="visible"/>
                                      </p:to>
                                    </p:set>
                                    <p:animEffect transition="in" filter="blinds(horizontal)">
                                      <p:cBhvr>
                                        <p:cTn id="30"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08038"/>
          </a:xfrm>
        </p:spPr>
        <p:txBody>
          <a:bodyPr/>
          <a:lstStyle/>
          <a:p>
            <a:r>
              <a:rPr lang="en-US" dirty="0" smtClean="0">
                <a:latin typeface="+mn-lt"/>
              </a:rPr>
              <a:t>Proof of Key Lemma</a:t>
            </a:r>
            <a:endParaRPr lang="en-US"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3" name="Content Placeholder 2"/>
          <p:cNvSpPr>
            <a:spLocks noGrp="1"/>
          </p:cNvSpPr>
          <p:nvPr>
            <p:ph sz="quarter" idx="1"/>
          </p:nvPr>
        </p:nvSpPr>
        <p:spPr>
          <a:xfrm>
            <a:off x="381000" y="1447800"/>
            <a:ext cx="8610600" cy="4572000"/>
          </a:xfrm>
        </p:spPr>
        <p:txBody>
          <a:bodyPr>
            <a:normAutofit/>
          </a:bodyPr>
          <a:lstStyle/>
          <a:p>
            <a:pPr>
              <a:buNone/>
            </a:pPr>
            <a:r>
              <a:rPr lang="en-US" sz="2800" dirty="0" smtClean="0">
                <a:solidFill>
                  <a:srgbClr val="C00000"/>
                </a:solidFill>
              </a:rPr>
              <a:t>Lemma: </a:t>
            </a:r>
            <a:r>
              <a:rPr lang="en-US" sz="2800" dirty="0" smtClean="0"/>
              <a:t>If </a:t>
            </a:r>
            <a:r>
              <a:rPr lang="en-US" sz="2800" i="1" dirty="0" smtClean="0"/>
              <a:t>f</a:t>
            </a:r>
            <a:r>
              <a:rPr lang="en-US" sz="2800" dirty="0" smtClean="0"/>
              <a:t> is </a:t>
            </a:r>
            <a:r>
              <a:rPr lang="el-GR" sz="2800" dirty="0" smtClean="0">
                <a:latin typeface="Calibri"/>
                <a:cs typeface="Calibri"/>
                <a:sym typeface="Symbol"/>
              </a:rPr>
              <a:t></a:t>
            </a:r>
            <a:r>
              <a:rPr lang="en-US" sz="2800" dirty="0" smtClean="0">
                <a:cs typeface="Calibri"/>
              </a:rPr>
              <a:t>-far from </a:t>
            </a:r>
            <a:r>
              <a:rPr lang="en-US" sz="2800" i="1" dirty="0" smtClean="0">
                <a:cs typeface="Calibri"/>
              </a:rPr>
              <a:t>OCF</a:t>
            </a:r>
            <a:r>
              <a:rPr lang="en-US" sz="2800" dirty="0" smtClean="0">
                <a:cs typeface="Calibri"/>
              </a:rPr>
              <a:t> then </a:t>
            </a:r>
            <a:r>
              <a:rPr lang="en-US" sz="2800" i="1" dirty="0" smtClean="0">
                <a:cs typeface="Calibri"/>
              </a:rPr>
              <a:t>C</a:t>
            </a:r>
            <a:r>
              <a:rPr lang="en-US" sz="2800" dirty="0" smtClean="0">
                <a:cs typeface="Calibri"/>
              </a:rPr>
              <a:t>( </a:t>
            </a:r>
            <a:r>
              <a:rPr lang="en-US" sz="2800" i="1" dirty="0" smtClean="0">
                <a:cs typeface="Calibri"/>
              </a:rPr>
              <a:t>f</a:t>
            </a:r>
            <a:r>
              <a:rPr lang="en-US" sz="2800" dirty="0" smtClean="0">
                <a:cs typeface="Calibri"/>
              </a:rPr>
              <a:t> ) is </a:t>
            </a:r>
            <a:r>
              <a:rPr lang="el-GR" sz="2800" dirty="0" smtClean="0">
                <a:latin typeface="Calibri"/>
                <a:cs typeface="Calibri"/>
                <a:sym typeface="Symbol"/>
              </a:rPr>
              <a:t></a:t>
            </a:r>
            <a:r>
              <a:rPr lang="en-US" sz="2800" dirty="0" smtClean="0">
                <a:cs typeface="Calibri"/>
                <a:sym typeface="Symbol"/>
              </a:rPr>
              <a:t>/2</a:t>
            </a:r>
            <a:r>
              <a:rPr lang="en-US" sz="2800" dirty="0" smtClean="0">
                <a:cs typeface="Calibri"/>
              </a:rPr>
              <a:t>-far from bipartite.</a:t>
            </a:r>
          </a:p>
          <a:p>
            <a:endParaRPr lang="en-US" sz="2800" dirty="0" smtClean="0">
              <a:solidFill>
                <a:srgbClr val="00B050"/>
              </a:solidFill>
            </a:endParaRPr>
          </a:p>
          <a:p>
            <a:pPr>
              <a:buNone/>
            </a:pPr>
            <a:r>
              <a:rPr lang="en-US" sz="2800" dirty="0" smtClean="0">
                <a:solidFill>
                  <a:srgbClr val="C00000"/>
                </a:solidFill>
              </a:rPr>
              <a:t>    Step 1: </a:t>
            </a:r>
            <a:r>
              <a:rPr lang="en-US" sz="2800" dirty="0" smtClean="0"/>
              <a:t>A geometric interpretation of </a:t>
            </a:r>
            <a:r>
              <a:rPr lang="en-US" sz="2800" i="1" dirty="0" smtClean="0"/>
              <a:t>OCF</a:t>
            </a:r>
            <a:endParaRPr lang="en-US" sz="2800" i="1" dirty="0" smtClean="0">
              <a:solidFill>
                <a:srgbClr val="00B050"/>
              </a:solidFill>
            </a:endParaRPr>
          </a:p>
          <a:p>
            <a:endParaRPr lang="en-US" sz="2800" dirty="0" smtClean="0"/>
          </a:p>
          <a:p>
            <a:pPr>
              <a:buNone/>
            </a:pPr>
            <a:r>
              <a:rPr lang="en-US" sz="2800" dirty="0" smtClean="0">
                <a:solidFill>
                  <a:srgbClr val="C00000"/>
                </a:solidFill>
              </a:rPr>
              <a:t>    Step 2:</a:t>
            </a:r>
            <a:r>
              <a:rPr lang="en-US" sz="2800" dirty="0" smtClean="0">
                <a:solidFill>
                  <a:srgbClr val="00B050"/>
                </a:solidFill>
              </a:rPr>
              <a:t> </a:t>
            </a:r>
            <a:r>
              <a:rPr lang="en-US" sz="2800" dirty="0" smtClean="0"/>
              <a:t>Expressing </a:t>
            </a:r>
            <a:r>
              <a:rPr lang="en-US" sz="2800" i="1" dirty="0" smtClean="0"/>
              <a:t>OCF</a:t>
            </a:r>
            <a:r>
              <a:rPr lang="en-US" sz="2800" dirty="0" smtClean="0"/>
              <a:t> in terms of Fourier coefficients of  </a:t>
            </a:r>
            <a:r>
              <a:rPr lang="en-US" sz="2800" i="1" dirty="0" smtClean="0"/>
              <a:t>f</a:t>
            </a:r>
          </a:p>
          <a:p>
            <a:endParaRPr lang="en-US" sz="2800" dirty="0" smtClean="0"/>
          </a:p>
          <a:p>
            <a:pPr>
              <a:buNone/>
            </a:pPr>
            <a:r>
              <a:rPr lang="en-US" sz="2800" dirty="0" smtClean="0">
                <a:solidFill>
                  <a:srgbClr val="C00000"/>
                </a:solidFill>
              </a:rPr>
              <a:t>    Step 3:</a:t>
            </a:r>
            <a:r>
              <a:rPr lang="en-US" sz="2800" dirty="0" smtClean="0">
                <a:solidFill>
                  <a:srgbClr val="00B050"/>
                </a:solidFill>
              </a:rPr>
              <a:t> </a:t>
            </a:r>
            <a:r>
              <a:rPr lang="en-US" sz="2800" dirty="0" smtClean="0"/>
              <a:t>A spectral characterization of </a:t>
            </a:r>
            <a:r>
              <a:rPr lang="en-US" sz="2800" i="1" dirty="0" smtClean="0"/>
              <a:t>OCF</a:t>
            </a:r>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08038"/>
          </a:xfrm>
        </p:spPr>
        <p:txBody>
          <a:bodyPr>
            <a:normAutofit/>
          </a:bodyPr>
          <a:lstStyle/>
          <a:p>
            <a:r>
              <a:rPr lang="en-US" sz="3600" dirty="0" smtClean="0">
                <a:latin typeface="+mn-lt"/>
              </a:rPr>
              <a:t>Step 1: Geometric interpretation of </a:t>
            </a:r>
            <a:r>
              <a:rPr lang="en-US" sz="3600" i="1" dirty="0" smtClean="0">
                <a:latin typeface="+mn-lt"/>
              </a:rPr>
              <a:t>OCF</a:t>
            </a:r>
            <a:endParaRPr lang="en-US" sz="3600" i="1"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
        <p:nvSpPr>
          <p:cNvPr id="3" name="Content Placeholder 2"/>
          <p:cNvSpPr>
            <a:spLocks noGrp="1"/>
          </p:cNvSpPr>
          <p:nvPr>
            <p:ph sz="quarter" idx="1"/>
          </p:nvPr>
        </p:nvSpPr>
        <p:spPr>
          <a:xfrm>
            <a:off x="609600" y="1295400"/>
            <a:ext cx="8077200" cy="4724400"/>
          </a:xfrm>
        </p:spPr>
        <p:txBody>
          <a:bodyPr>
            <a:normAutofit/>
          </a:bodyPr>
          <a:lstStyle/>
          <a:p>
            <a:pPr>
              <a:buNone/>
            </a:pPr>
            <a:r>
              <a:rPr lang="en-US" sz="2800" dirty="0" smtClean="0">
                <a:solidFill>
                  <a:srgbClr val="C00000"/>
                </a:solidFill>
              </a:rPr>
              <a:t>Claim: </a:t>
            </a:r>
            <a:r>
              <a:rPr lang="en-US" sz="2800" i="1" dirty="0" smtClean="0"/>
              <a:t>f </a:t>
            </a:r>
            <a:r>
              <a:rPr lang="en-US" sz="2800" dirty="0" smtClean="0"/>
              <a:t> is </a:t>
            </a:r>
            <a:r>
              <a:rPr lang="en-US" sz="2800" i="1" dirty="0" smtClean="0"/>
              <a:t>OCF</a:t>
            </a:r>
            <a:r>
              <a:rPr lang="en-US" sz="2800" dirty="0" smtClean="0"/>
              <a:t> </a:t>
            </a:r>
            <a:r>
              <a:rPr lang="en-US" sz="2800" dirty="0" err="1" smtClean="0"/>
              <a:t>iff</a:t>
            </a:r>
            <a:r>
              <a:rPr lang="en-US" sz="2800" dirty="0" smtClean="0"/>
              <a:t> there exists a half-space that contains no element of </a:t>
            </a:r>
            <a:r>
              <a:rPr lang="en-US" sz="2800" i="1" dirty="0" smtClean="0"/>
              <a:t>support</a:t>
            </a:r>
            <a:r>
              <a:rPr lang="en-US" sz="2800" dirty="0" smtClean="0"/>
              <a:t>( </a:t>
            </a:r>
            <a:r>
              <a:rPr lang="en-US" sz="2800" i="1" dirty="0" smtClean="0"/>
              <a:t>f </a:t>
            </a:r>
            <a:r>
              <a:rPr lang="en-US" sz="2800" dirty="0" smtClean="0"/>
              <a:t>).</a:t>
            </a:r>
          </a:p>
          <a:p>
            <a:pPr>
              <a:buNone/>
            </a:pPr>
            <a:endParaRPr lang="en-US" sz="2800" dirty="0" smtClean="0"/>
          </a:p>
          <a:p>
            <a:pPr>
              <a:buNone/>
            </a:pPr>
            <a:endParaRPr lang="en-US" sz="2800" dirty="0" smtClean="0"/>
          </a:p>
          <a:p>
            <a:pPr>
              <a:buNone/>
            </a:pPr>
            <a:endParaRPr lang="en-US" sz="2800" dirty="0" smtClean="0"/>
          </a:p>
          <a:p>
            <a:pPr>
              <a:buNone/>
            </a:pPr>
            <a:r>
              <a:rPr lang="en-US" sz="2800" dirty="0" smtClean="0">
                <a:solidFill>
                  <a:srgbClr val="C00000"/>
                </a:solidFill>
              </a:rPr>
              <a:t>Corollary: </a:t>
            </a:r>
            <a:r>
              <a:rPr lang="en-US" sz="2800" i="1" dirty="0" smtClean="0"/>
              <a:t>f</a:t>
            </a:r>
            <a:r>
              <a:rPr lang="en-US" sz="2800" dirty="0" smtClean="0"/>
              <a:t> is </a:t>
            </a:r>
            <a:r>
              <a:rPr lang="el-GR" sz="2800" dirty="0" smtClean="0"/>
              <a:t>ε</a:t>
            </a:r>
            <a:r>
              <a:rPr lang="en-US" sz="2800" dirty="0" smtClean="0"/>
              <a:t>-far from </a:t>
            </a:r>
            <a:r>
              <a:rPr lang="en-US" sz="2800" i="1" dirty="0" smtClean="0"/>
              <a:t>OCF</a:t>
            </a:r>
            <a:r>
              <a:rPr lang="en-US" sz="2800" dirty="0" smtClean="0"/>
              <a:t> </a:t>
            </a:r>
            <a:r>
              <a:rPr lang="en-US" sz="2800" dirty="0" smtClean="0">
                <a:sym typeface="Symbol"/>
              </a:rPr>
              <a:t></a:t>
            </a:r>
            <a:r>
              <a:rPr lang="en-US" sz="2800" dirty="0" smtClean="0"/>
              <a:t> every half-space contains at least </a:t>
            </a:r>
            <a:r>
              <a:rPr lang="el-GR" sz="2800" dirty="0" smtClean="0"/>
              <a:t>ε</a:t>
            </a:r>
            <a:r>
              <a:rPr lang="en-US" sz="2800" dirty="0" smtClean="0"/>
              <a:t>2</a:t>
            </a:r>
            <a:r>
              <a:rPr lang="en-US" sz="3600" i="1" baseline="30000" dirty="0" smtClean="0"/>
              <a:t>n</a:t>
            </a:r>
            <a:r>
              <a:rPr lang="en-US" sz="2800" dirty="0" smtClean="0"/>
              <a:t> from </a:t>
            </a:r>
            <a:r>
              <a:rPr lang="en-US" sz="2800" i="1" dirty="0" smtClean="0"/>
              <a:t>support</a:t>
            </a:r>
            <a:r>
              <a:rPr lang="en-US" sz="2800" dirty="0" smtClean="0"/>
              <a:t>( </a:t>
            </a:r>
            <a:r>
              <a:rPr lang="en-US" sz="2800" i="1" dirty="0" smtClean="0"/>
              <a:t>f </a:t>
            </a:r>
            <a:r>
              <a:rPr lang="en-US" sz="2800" dirty="0" smtClean="0"/>
              <a:t>)</a:t>
            </a:r>
            <a:r>
              <a:rPr lang="en-US" sz="2800" i="1" dirty="0" smtClean="0"/>
              <a:t>. </a:t>
            </a:r>
            <a:r>
              <a:rPr lang="en-US" sz="2800" dirty="0" smtClean="0"/>
              <a:t> </a:t>
            </a:r>
          </a:p>
          <a:p>
            <a:pPr>
              <a:buNone/>
            </a:pPr>
            <a:endParaRPr lang="en-US" sz="1200" dirty="0" smtClean="0"/>
          </a:p>
          <a:p>
            <a:pPr>
              <a:buNone/>
            </a:pPr>
            <a:r>
              <a:rPr lang="en-US" sz="2800" dirty="0" smtClean="0">
                <a:sym typeface="Symbol"/>
              </a:rPr>
              <a:t>   That is,    </a:t>
            </a:r>
            <a:r>
              <a:rPr lang="en-US" sz="2800" i="1" dirty="0" smtClean="0">
                <a:sym typeface="Symbol"/>
              </a:rPr>
              <a:t>s</a:t>
            </a:r>
            <a:r>
              <a:rPr lang="en-US" sz="2800" i="1" dirty="0" smtClean="0"/>
              <a:t>upport</a:t>
            </a:r>
            <a:r>
              <a:rPr lang="en-US" sz="2800" dirty="0" smtClean="0"/>
              <a:t>( </a:t>
            </a:r>
            <a:r>
              <a:rPr lang="en-US" sz="2800" i="1" dirty="0" smtClean="0"/>
              <a:t>f </a:t>
            </a:r>
            <a:r>
              <a:rPr lang="en-US" sz="2800" dirty="0" smtClean="0"/>
              <a:t>)</a:t>
            </a:r>
            <a:r>
              <a:rPr lang="en-US" sz="2800" dirty="0" smtClean="0">
                <a:sym typeface="Symbol"/>
              </a:rPr>
              <a:t>{</a:t>
            </a:r>
            <a:r>
              <a:rPr lang="en-US" sz="2800" i="1" dirty="0" smtClean="0">
                <a:sym typeface="Symbol"/>
              </a:rPr>
              <a:t>x </a:t>
            </a:r>
            <a:r>
              <a:rPr lang="en-US" sz="2800" dirty="0" smtClean="0">
                <a:sym typeface="Symbol"/>
              </a:rPr>
              <a:t>: </a:t>
            </a:r>
            <a:r>
              <a:rPr lang="en-US" sz="2800" i="1" dirty="0" smtClean="0">
                <a:sym typeface="Symbol"/>
              </a:rPr>
              <a:t>ax = 0</a:t>
            </a:r>
            <a:r>
              <a:rPr lang="en-US" sz="2800" dirty="0" smtClean="0">
                <a:sym typeface="Symbol"/>
              </a:rPr>
              <a:t>}  2</a:t>
            </a:r>
            <a:r>
              <a:rPr lang="en-US" sz="2800" i="1" baseline="30000" dirty="0" smtClean="0">
                <a:sym typeface="Symbol"/>
              </a:rPr>
              <a:t>n     </a:t>
            </a:r>
            <a:r>
              <a:rPr lang="en-US" sz="2800" dirty="0" smtClean="0"/>
              <a:t> </a:t>
            </a:r>
            <a:endParaRPr lang="en-US" sz="2800" i="1" dirty="0" smtClean="0"/>
          </a:p>
          <a:p>
            <a:pPr>
              <a:buNone/>
            </a:pPr>
            <a:endParaRPr lang="en-US" dirty="0" smtClean="0"/>
          </a:p>
          <a:p>
            <a:pPr>
              <a:buNone/>
            </a:pPr>
            <a:endParaRPr lang="en-US" dirty="0"/>
          </a:p>
        </p:txBody>
      </p:sp>
      <p:sp>
        <p:nvSpPr>
          <p:cNvPr id="6" name="Parallelogram 5"/>
          <p:cNvSpPr/>
          <p:nvPr/>
        </p:nvSpPr>
        <p:spPr>
          <a:xfrm>
            <a:off x="5410200" y="2057400"/>
            <a:ext cx="3124200" cy="685800"/>
          </a:xfrm>
          <a:prstGeom prst="parallelogram">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err="1" smtClean="0">
                <a:solidFill>
                  <a:schemeClr val="tx1"/>
                </a:solidFill>
              </a:rPr>
              <a:t>H+a</a:t>
            </a:r>
            <a:endParaRPr lang="en-US" i="1" dirty="0">
              <a:solidFill>
                <a:schemeClr val="accent4">
                  <a:lumMod val="20000"/>
                  <a:lumOff val="80000"/>
                </a:schemeClr>
              </a:solidFill>
            </a:endParaRPr>
          </a:p>
        </p:txBody>
      </p:sp>
      <p:sp>
        <p:nvSpPr>
          <p:cNvPr id="7" name="Parallelogram 6"/>
          <p:cNvSpPr/>
          <p:nvPr/>
        </p:nvSpPr>
        <p:spPr>
          <a:xfrm>
            <a:off x="4648200" y="2819400"/>
            <a:ext cx="3124200" cy="685800"/>
          </a:xfrm>
          <a:prstGeom prst="parallelogram">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smtClean="0">
                <a:solidFill>
                  <a:schemeClr val="tx1"/>
                </a:solidFill>
              </a:rPr>
              <a:t>H</a:t>
            </a:r>
            <a:endParaRPr lang="en-US" i="1" dirty="0">
              <a:solidFill>
                <a:schemeClr val="tx1"/>
              </a:solidFill>
            </a:endParaRPr>
          </a:p>
        </p:txBody>
      </p:sp>
      <p:sp>
        <p:nvSpPr>
          <p:cNvPr id="12" name="Regular Pentagon 11"/>
          <p:cNvSpPr/>
          <p:nvPr/>
        </p:nvSpPr>
        <p:spPr>
          <a:xfrm>
            <a:off x="6400800" y="2133600"/>
            <a:ext cx="2057400" cy="457200"/>
          </a:xfrm>
          <a:prstGeom prst="pentag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Supp( </a:t>
            </a:r>
            <a:r>
              <a:rPr lang="en-US" i="1" dirty="0" smtClean="0">
                <a:solidFill>
                  <a:schemeClr val="tx1"/>
                </a:solidFill>
              </a:rPr>
              <a:t>f </a:t>
            </a:r>
            <a:r>
              <a:rPr lang="en-US" dirty="0" smtClean="0">
                <a:solidFill>
                  <a:schemeClr val="tx1"/>
                </a:solidFill>
              </a:rPr>
              <a:t>)</a:t>
            </a:r>
            <a:endParaRPr lang="en-US" dirty="0">
              <a:solidFill>
                <a:schemeClr val="tx1"/>
              </a:solidFill>
            </a:endParaRPr>
          </a:p>
        </p:txBody>
      </p:sp>
      <p:graphicFrame>
        <p:nvGraphicFramePr>
          <p:cNvPr id="112641" name="Object 1"/>
          <p:cNvGraphicFramePr>
            <a:graphicFrameLocks noChangeAspect="1"/>
          </p:cNvGraphicFramePr>
          <p:nvPr/>
        </p:nvGraphicFramePr>
        <p:xfrm>
          <a:off x="6742112" y="4984750"/>
          <a:ext cx="954088" cy="425450"/>
        </p:xfrm>
        <a:graphic>
          <a:graphicData uri="http://schemas.openxmlformats.org/presentationml/2006/ole">
            <p:oleObj spid="_x0000_s112641" name="Equation" r:id="rId4" imgW="520560" imgH="2286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linds(horizontal)">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linds(horizontal)">
                                      <p:cBhvr>
                                        <p:cTn id="28" dur="500"/>
                                        <p:tgtEl>
                                          <p:spTgt spid="3">
                                            <p:txEl>
                                              <p:pRg st="6" end="6"/>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112641"/>
                                        </p:tgtEl>
                                        <p:attrNameLst>
                                          <p:attrName>style.visibility</p:attrName>
                                        </p:attrNameLst>
                                      </p:cBhvr>
                                      <p:to>
                                        <p:strVal val="visible"/>
                                      </p:to>
                                    </p:set>
                                    <p:animEffect transition="in" filter="blinds(horizontal)">
                                      <p:cBhvr>
                                        <p:cTn id="31" dur="500"/>
                                        <p:tgtEl>
                                          <p:spTgt spid="1126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914400"/>
          </a:xfrm>
        </p:spPr>
        <p:txBody>
          <a:bodyPr>
            <a:normAutofit/>
          </a:bodyPr>
          <a:lstStyle/>
          <a:p>
            <a:r>
              <a:rPr lang="en-US" sz="3600" dirty="0" smtClean="0">
                <a:latin typeface="+mn-lt"/>
              </a:rPr>
              <a:t>Step 2: </a:t>
            </a:r>
            <a:r>
              <a:rPr lang="en-US" sz="3600" i="1" dirty="0" smtClean="0">
                <a:latin typeface="+mn-lt"/>
              </a:rPr>
              <a:t>OCF</a:t>
            </a:r>
            <a:r>
              <a:rPr lang="en-US" sz="3600" dirty="0" smtClean="0">
                <a:latin typeface="+mn-lt"/>
              </a:rPr>
              <a:t> and the Fourier Coefficients</a:t>
            </a:r>
            <a:endParaRPr lang="en-US" sz="3600"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 name="Content Placeholder 3"/>
          <p:cNvSpPr>
            <a:spLocks noGrp="1"/>
          </p:cNvSpPr>
          <p:nvPr>
            <p:ph sz="quarter" idx="1"/>
          </p:nvPr>
        </p:nvSpPr>
        <p:spPr>
          <a:xfrm>
            <a:off x="533400" y="1447800"/>
            <a:ext cx="8153400" cy="4572000"/>
          </a:xfrm>
        </p:spPr>
        <p:txBody>
          <a:bodyPr>
            <a:normAutofit fontScale="25000" lnSpcReduction="20000"/>
          </a:bodyPr>
          <a:lstStyle/>
          <a:p>
            <a:pPr>
              <a:buNone/>
            </a:pPr>
            <a:r>
              <a:rPr lang="en-US" sz="8800" dirty="0" smtClean="0">
                <a:solidFill>
                  <a:srgbClr val="C00000"/>
                </a:solidFill>
              </a:rPr>
              <a:t>Step 1:</a:t>
            </a:r>
            <a:r>
              <a:rPr lang="en-US" sz="8800" dirty="0" smtClean="0"/>
              <a:t>  </a:t>
            </a:r>
            <a:r>
              <a:rPr lang="en-US" sz="8800" i="1" dirty="0" smtClean="0"/>
              <a:t>f </a:t>
            </a:r>
            <a:r>
              <a:rPr lang="en-US" sz="8800" dirty="0" smtClean="0"/>
              <a:t> is </a:t>
            </a:r>
            <a:r>
              <a:rPr lang="el-GR" sz="8800" dirty="0" smtClean="0"/>
              <a:t>ε</a:t>
            </a:r>
            <a:r>
              <a:rPr lang="en-US" sz="8800" dirty="0" smtClean="0"/>
              <a:t>-far from </a:t>
            </a:r>
            <a:r>
              <a:rPr lang="en-US" sz="8800" i="1" dirty="0" smtClean="0"/>
              <a:t>OCF</a:t>
            </a:r>
            <a:r>
              <a:rPr lang="en-US" sz="8800" dirty="0" smtClean="0"/>
              <a:t>  </a:t>
            </a:r>
            <a:r>
              <a:rPr lang="en-US" sz="8800" dirty="0" err="1" smtClean="0"/>
              <a:t>iff</a:t>
            </a:r>
            <a:r>
              <a:rPr lang="en-US" sz="8800" dirty="0" smtClean="0"/>
              <a:t>  </a:t>
            </a:r>
            <a:r>
              <a:rPr lang="en-US" sz="8800" dirty="0" smtClean="0">
                <a:sym typeface="Symbol"/>
              </a:rPr>
              <a:t></a:t>
            </a:r>
            <a:r>
              <a:rPr lang="en-US" sz="8800" i="1" dirty="0" smtClean="0"/>
              <a:t>a </a:t>
            </a:r>
            <a:r>
              <a:rPr lang="en-US" sz="8800" dirty="0" smtClean="0"/>
              <a:t>we have </a:t>
            </a:r>
            <a:r>
              <a:rPr lang="en-US" sz="8800" dirty="0" smtClean="0">
                <a:sym typeface="Symbol"/>
              </a:rPr>
              <a:t></a:t>
            </a:r>
            <a:r>
              <a:rPr lang="en-US" sz="8800" i="1" dirty="0" smtClean="0">
                <a:sym typeface="Symbol"/>
              </a:rPr>
              <a:t>s</a:t>
            </a:r>
            <a:r>
              <a:rPr lang="en-US" sz="8800" i="1" dirty="0" smtClean="0"/>
              <a:t>upport</a:t>
            </a:r>
            <a:r>
              <a:rPr lang="en-US" sz="8800" dirty="0" smtClean="0"/>
              <a:t>( </a:t>
            </a:r>
            <a:r>
              <a:rPr lang="en-US" sz="8800" i="1" dirty="0" smtClean="0"/>
              <a:t>f </a:t>
            </a:r>
            <a:r>
              <a:rPr lang="en-US" sz="8800" dirty="0" smtClean="0"/>
              <a:t>)</a:t>
            </a:r>
            <a:r>
              <a:rPr lang="en-US" sz="8800" dirty="0" smtClean="0">
                <a:sym typeface="Symbol"/>
              </a:rPr>
              <a:t>{</a:t>
            </a:r>
            <a:r>
              <a:rPr lang="en-US" sz="8800" i="1" dirty="0" smtClean="0">
                <a:sym typeface="Symbol"/>
              </a:rPr>
              <a:t>x </a:t>
            </a:r>
            <a:r>
              <a:rPr lang="en-US" sz="8800" dirty="0" smtClean="0">
                <a:sym typeface="Symbol"/>
              </a:rPr>
              <a:t>: </a:t>
            </a:r>
            <a:r>
              <a:rPr lang="en-US" sz="8800" i="1" dirty="0" smtClean="0">
                <a:sym typeface="Symbol"/>
              </a:rPr>
              <a:t>ax = 0</a:t>
            </a:r>
            <a:r>
              <a:rPr lang="en-US" sz="8800" dirty="0" smtClean="0">
                <a:sym typeface="Symbol"/>
              </a:rPr>
              <a:t>}  2</a:t>
            </a:r>
            <a:r>
              <a:rPr lang="en-US" sz="8800" i="1" baseline="30000" dirty="0" smtClean="0">
                <a:sym typeface="Symbol"/>
              </a:rPr>
              <a:t>n</a:t>
            </a:r>
            <a:endParaRPr lang="en-US" sz="8800" i="1" dirty="0" smtClean="0"/>
          </a:p>
          <a:p>
            <a:endParaRPr lang="en-US" sz="8800" i="1" dirty="0" smtClean="0"/>
          </a:p>
          <a:p>
            <a:pPr>
              <a:buNone/>
            </a:pPr>
            <a:r>
              <a:rPr lang="en-US" sz="8800" dirty="0" smtClean="0"/>
              <a:t>Suppose |</a:t>
            </a:r>
            <a:r>
              <a:rPr lang="en-US" sz="8800" i="1" dirty="0" smtClean="0"/>
              <a:t>support</a:t>
            </a:r>
            <a:r>
              <a:rPr lang="en-US" sz="8800" dirty="0" smtClean="0"/>
              <a:t>( </a:t>
            </a:r>
            <a:r>
              <a:rPr lang="en-US" sz="8800" i="1" dirty="0" smtClean="0"/>
              <a:t>f </a:t>
            </a:r>
            <a:r>
              <a:rPr lang="en-US" sz="8800" dirty="0" smtClean="0"/>
              <a:t>)|=</a:t>
            </a:r>
            <a:r>
              <a:rPr lang="en-US" sz="8000" i="1" dirty="0" smtClean="0">
                <a:sym typeface="Symbol"/>
              </a:rPr>
              <a:t> </a:t>
            </a:r>
            <a:r>
              <a:rPr lang="en-US" sz="8800" dirty="0" smtClean="0">
                <a:sym typeface="Symbol"/>
              </a:rPr>
              <a:t>2</a:t>
            </a:r>
            <a:r>
              <a:rPr lang="en-US" sz="8800" i="1" baseline="30000" dirty="0" smtClean="0">
                <a:sym typeface="Symbol"/>
              </a:rPr>
              <a:t>n</a:t>
            </a:r>
          </a:p>
          <a:p>
            <a:pPr>
              <a:buNone/>
            </a:pPr>
            <a:endParaRPr lang="en-US" sz="8800" i="1" baseline="30000" dirty="0" smtClean="0">
              <a:sym typeface="Symbol"/>
            </a:endParaRPr>
          </a:p>
          <a:p>
            <a:r>
              <a:rPr lang="en-US" sz="8800" dirty="0" smtClean="0"/>
              <a:t>If </a:t>
            </a:r>
            <a:r>
              <a:rPr lang="en-US" sz="8800" i="1" dirty="0" smtClean="0"/>
              <a:t>f</a:t>
            </a:r>
            <a:r>
              <a:rPr lang="en-US" sz="8800" dirty="0" smtClean="0"/>
              <a:t> is </a:t>
            </a:r>
            <a:r>
              <a:rPr lang="en-US" sz="8800" i="1" dirty="0" smtClean="0"/>
              <a:t>OCF</a:t>
            </a:r>
            <a:r>
              <a:rPr lang="en-US" sz="8800" dirty="0" smtClean="0"/>
              <a:t> then </a:t>
            </a:r>
            <a:r>
              <a:rPr lang="en-US" sz="8800" dirty="0" smtClean="0">
                <a:sym typeface="Symbol"/>
              </a:rPr>
              <a:t></a:t>
            </a:r>
            <a:r>
              <a:rPr lang="en-US" sz="8800" dirty="0" smtClean="0"/>
              <a:t> </a:t>
            </a:r>
            <a:r>
              <a:rPr lang="en-US" sz="8800" i="1" dirty="0" smtClean="0"/>
              <a:t>a</a:t>
            </a:r>
            <a:r>
              <a:rPr lang="en-US" sz="8800" dirty="0" smtClean="0"/>
              <a:t> such that  </a:t>
            </a:r>
            <a:r>
              <a:rPr lang="en-US" sz="8800" i="1" dirty="0" smtClean="0"/>
              <a:t>support( f ) </a:t>
            </a:r>
            <a:r>
              <a:rPr lang="en-US" sz="8800" dirty="0" smtClean="0">
                <a:sym typeface="Symbol"/>
              </a:rPr>
              <a:t></a:t>
            </a:r>
            <a:r>
              <a:rPr lang="en-US" sz="8800" i="1" dirty="0" smtClean="0">
                <a:sym typeface="Symbol"/>
              </a:rPr>
              <a:t> {x : ax = 1}</a:t>
            </a:r>
            <a:endParaRPr lang="en-US" sz="8800" dirty="0" smtClean="0">
              <a:sym typeface="Symbol"/>
            </a:endParaRPr>
          </a:p>
          <a:p>
            <a:pPr>
              <a:buNone/>
            </a:pPr>
            <a:r>
              <a:rPr lang="en-US" sz="5600" dirty="0" smtClean="0">
                <a:sym typeface="Symbol"/>
              </a:rPr>
              <a:t>  </a:t>
            </a:r>
            <a:r>
              <a:rPr lang="en-US" sz="8800" dirty="0" smtClean="0">
                <a:sym typeface="Symbol"/>
              </a:rPr>
              <a:t>  </a:t>
            </a:r>
          </a:p>
          <a:p>
            <a:pPr>
              <a:buNone/>
            </a:pPr>
            <a:r>
              <a:rPr lang="en-US" sz="8800" dirty="0" smtClean="0">
                <a:sym typeface="Symbol"/>
              </a:rPr>
              <a:t>      Hence,</a:t>
            </a:r>
            <a:endParaRPr lang="en-US" sz="8800" dirty="0" smtClean="0"/>
          </a:p>
          <a:p>
            <a:endParaRPr lang="en-US" sz="8800" dirty="0" smtClean="0"/>
          </a:p>
          <a:p>
            <a:r>
              <a:rPr lang="en-US" sz="8800" dirty="0" smtClean="0"/>
              <a:t> If </a:t>
            </a:r>
            <a:r>
              <a:rPr lang="en-US" sz="8800" i="1" dirty="0" smtClean="0"/>
              <a:t>f</a:t>
            </a:r>
            <a:r>
              <a:rPr lang="en-US" sz="8800" dirty="0" smtClean="0"/>
              <a:t> is </a:t>
            </a:r>
            <a:r>
              <a:rPr lang="el-GR" sz="8800" dirty="0" smtClean="0"/>
              <a:t>ε</a:t>
            </a:r>
            <a:r>
              <a:rPr lang="en-US" sz="8800" dirty="0" smtClean="0"/>
              <a:t>-far, then </a:t>
            </a:r>
            <a:r>
              <a:rPr lang="en-US" sz="8800" dirty="0" smtClean="0">
                <a:sym typeface="Symbol"/>
              </a:rPr>
              <a:t></a:t>
            </a:r>
            <a:r>
              <a:rPr lang="en-US" sz="8800" i="1" dirty="0" smtClean="0"/>
              <a:t>a </a:t>
            </a:r>
            <a:r>
              <a:rPr lang="en-US" sz="8800" dirty="0" smtClean="0"/>
              <a:t>we have </a:t>
            </a:r>
            <a:r>
              <a:rPr lang="en-US" sz="8800" dirty="0" smtClean="0">
                <a:sym typeface="Symbol"/>
              </a:rPr>
              <a:t></a:t>
            </a:r>
            <a:r>
              <a:rPr lang="en-US" sz="8800" i="1" dirty="0" smtClean="0">
                <a:sym typeface="Symbol"/>
              </a:rPr>
              <a:t>s</a:t>
            </a:r>
            <a:r>
              <a:rPr lang="en-US" sz="8800" i="1" dirty="0" smtClean="0"/>
              <a:t>upport</a:t>
            </a:r>
            <a:r>
              <a:rPr lang="en-US" sz="8800" dirty="0" smtClean="0"/>
              <a:t>( </a:t>
            </a:r>
            <a:r>
              <a:rPr lang="en-US" sz="8800" i="1" dirty="0" smtClean="0"/>
              <a:t>f </a:t>
            </a:r>
            <a:r>
              <a:rPr lang="en-US" sz="8800" dirty="0" smtClean="0"/>
              <a:t>)</a:t>
            </a:r>
            <a:r>
              <a:rPr lang="en-US" sz="8800" dirty="0" smtClean="0">
                <a:sym typeface="Symbol"/>
              </a:rPr>
              <a:t>{</a:t>
            </a:r>
            <a:r>
              <a:rPr lang="en-US" sz="8800" i="1" dirty="0" smtClean="0">
                <a:sym typeface="Symbol"/>
              </a:rPr>
              <a:t>x </a:t>
            </a:r>
            <a:r>
              <a:rPr lang="en-US" sz="8800" dirty="0" smtClean="0">
                <a:sym typeface="Symbol"/>
              </a:rPr>
              <a:t>: </a:t>
            </a:r>
            <a:r>
              <a:rPr lang="en-US" sz="8800" i="1" dirty="0" smtClean="0">
                <a:sym typeface="Symbol"/>
              </a:rPr>
              <a:t>ax = 0</a:t>
            </a:r>
            <a:r>
              <a:rPr lang="en-US" sz="8800" dirty="0" smtClean="0">
                <a:sym typeface="Symbol"/>
              </a:rPr>
              <a:t>}  2</a:t>
            </a:r>
            <a:r>
              <a:rPr lang="en-US" sz="8800" i="1" baseline="30000" dirty="0" smtClean="0">
                <a:sym typeface="Symbol"/>
              </a:rPr>
              <a:t>n</a:t>
            </a:r>
            <a:endParaRPr lang="en-US" sz="8800" dirty="0" smtClean="0">
              <a:sym typeface="Symbol"/>
            </a:endParaRPr>
          </a:p>
          <a:p>
            <a:endParaRPr lang="en-US" sz="3600" dirty="0" smtClean="0">
              <a:sym typeface="Symbol"/>
            </a:endParaRPr>
          </a:p>
          <a:p>
            <a:pPr>
              <a:buNone/>
            </a:pPr>
            <a:r>
              <a:rPr lang="en-US" sz="8800" dirty="0" smtClean="0">
                <a:sym typeface="Symbol"/>
              </a:rPr>
              <a:t>     Hence, </a:t>
            </a:r>
          </a:p>
          <a:p>
            <a:pPr>
              <a:buNone/>
            </a:pPr>
            <a:endParaRPr lang="en-US" sz="8800" dirty="0" smtClean="0">
              <a:sym typeface="Symbol"/>
            </a:endParaRPr>
          </a:p>
          <a:p>
            <a:pPr>
              <a:buNone/>
            </a:pPr>
            <a:r>
              <a:rPr lang="en-US" sz="9600" dirty="0" smtClean="0">
                <a:solidFill>
                  <a:srgbClr val="C00000"/>
                </a:solidFill>
                <a:sym typeface="Symbol"/>
              </a:rPr>
              <a:t>Corollary: </a:t>
            </a:r>
            <a:r>
              <a:rPr lang="en-US" sz="9600" dirty="0" smtClean="0">
                <a:sym typeface="Symbol"/>
              </a:rPr>
              <a:t>The</a:t>
            </a:r>
            <a:r>
              <a:rPr lang="en-US" sz="9600" dirty="0" smtClean="0"/>
              <a:t> distance of  </a:t>
            </a:r>
            <a:r>
              <a:rPr lang="en-US" sz="9600" i="1" dirty="0" smtClean="0"/>
              <a:t>f </a:t>
            </a:r>
            <a:r>
              <a:rPr lang="en-US" sz="9600" dirty="0" smtClean="0"/>
              <a:t> from </a:t>
            </a:r>
            <a:r>
              <a:rPr lang="en-US" sz="9600" i="1" dirty="0" smtClean="0"/>
              <a:t>OCF</a:t>
            </a:r>
            <a:r>
              <a:rPr lang="en-US" sz="9600" dirty="0" smtClean="0"/>
              <a:t> is </a:t>
            </a:r>
            <a:endParaRPr lang="en-US" sz="9600" dirty="0" smtClean="0">
              <a:solidFill>
                <a:srgbClr val="C00000"/>
              </a:solidFill>
            </a:endParaRPr>
          </a:p>
          <a:p>
            <a:endParaRPr lang="en-US" sz="2800" dirty="0" smtClean="0"/>
          </a:p>
          <a:p>
            <a:pPr>
              <a:buFont typeface="Wingdings" pitchFamily="2" charset="2"/>
              <a:buChar char="Ø"/>
            </a:pPr>
            <a:endParaRPr lang="en-US" sz="2800" dirty="0" smtClean="0"/>
          </a:p>
          <a:p>
            <a:pPr>
              <a:buNone/>
            </a:pPr>
            <a:endParaRPr lang="en-US" sz="2800" dirty="0" smtClean="0"/>
          </a:p>
          <a:p>
            <a:pPr>
              <a:buNone/>
            </a:pPr>
            <a:endParaRPr lang="en-US" sz="2800" dirty="0" smtClean="0"/>
          </a:p>
          <a:p>
            <a:pPr>
              <a:buNone/>
            </a:pPr>
            <a:endParaRPr lang="en-US" sz="2800" dirty="0" smtClean="0"/>
          </a:p>
          <a:p>
            <a:pPr>
              <a:buFont typeface="Wingdings" pitchFamily="2" charset="2"/>
              <a:buChar char="Ø"/>
            </a:pPr>
            <a:endParaRPr lang="en-US" dirty="0" smtClean="0"/>
          </a:p>
          <a:p>
            <a:pPr>
              <a:buNone/>
            </a:pPr>
            <a:r>
              <a:rPr lang="en-US" dirty="0" smtClean="0"/>
              <a:t> </a:t>
            </a:r>
          </a:p>
        </p:txBody>
      </p:sp>
      <p:graphicFrame>
        <p:nvGraphicFramePr>
          <p:cNvPr id="5" name="Object 4"/>
          <p:cNvGraphicFramePr>
            <a:graphicFrameLocks noChangeAspect="1"/>
          </p:cNvGraphicFramePr>
          <p:nvPr/>
        </p:nvGraphicFramePr>
        <p:xfrm>
          <a:off x="2209800" y="3378703"/>
          <a:ext cx="3754437" cy="708025"/>
        </p:xfrm>
        <a:graphic>
          <a:graphicData uri="http://schemas.openxmlformats.org/presentationml/2006/ole">
            <p:oleObj spid="_x0000_s52230" name="Equation" r:id="rId3" imgW="2184120" imgH="457200" progId="Equation.3">
              <p:embed/>
            </p:oleObj>
          </a:graphicData>
        </a:graphic>
      </p:graphicFrame>
      <p:graphicFrame>
        <p:nvGraphicFramePr>
          <p:cNvPr id="52234" name="Object 10"/>
          <p:cNvGraphicFramePr>
            <a:graphicFrameLocks noChangeAspect="1"/>
          </p:cNvGraphicFramePr>
          <p:nvPr/>
        </p:nvGraphicFramePr>
        <p:xfrm>
          <a:off x="2165350" y="4627098"/>
          <a:ext cx="5149850" cy="412750"/>
        </p:xfrm>
        <a:graphic>
          <a:graphicData uri="http://schemas.openxmlformats.org/presentationml/2006/ole">
            <p:oleObj spid="_x0000_s52234" name="Equation" r:id="rId4" imgW="2997000" imgH="266400" progId="Equation.3">
              <p:embed/>
            </p:oleObj>
          </a:graphicData>
        </a:graphic>
      </p:graphicFrame>
      <p:pic>
        <p:nvPicPr>
          <p:cNvPr id="52236" name="Picture 12"/>
          <p:cNvPicPr>
            <a:picLocks noChangeAspect="1" noChangeArrowheads="1"/>
          </p:cNvPicPr>
          <p:nvPr/>
        </p:nvPicPr>
        <p:blipFill>
          <a:blip r:embed="rId5" cstate="print"/>
          <a:srcRect/>
          <a:stretch>
            <a:fillRect/>
          </a:stretch>
        </p:blipFill>
        <p:spPr bwMode="auto">
          <a:xfrm>
            <a:off x="5185544" y="5282052"/>
            <a:ext cx="1697931" cy="4810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linds(horizontal)">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blinds(horizontal)">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blinds(horizontal)">
                                      <p:cBhvr>
                                        <p:cTn id="22" dur="500"/>
                                        <p:tgtEl>
                                          <p:spTgt spid="4">
                                            <p:txEl>
                                              <p:pRg st="6" end="6"/>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linds(horizont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4">
                                            <p:txEl>
                                              <p:pRg st="8" end="8"/>
                                            </p:txEl>
                                          </p:spTgt>
                                        </p:tgtEl>
                                        <p:attrNameLst>
                                          <p:attrName>style.visibility</p:attrName>
                                        </p:attrNameLst>
                                      </p:cBhvr>
                                      <p:to>
                                        <p:strVal val="visible"/>
                                      </p:to>
                                    </p:set>
                                    <p:animEffect transition="in" filter="blinds(horizontal)">
                                      <p:cBhvr>
                                        <p:cTn id="30" dur="500"/>
                                        <p:tgtEl>
                                          <p:spTgt spid="4">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4">
                                            <p:txEl>
                                              <p:pRg st="10" end="10"/>
                                            </p:txEl>
                                          </p:spTgt>
                                        </p:tgtEl>
                                        <p:attrNameLst>
                                          <p:attrName>style.visibility</p:attrName>
                                        </p:attrNameLst>
                                      </p:cBhvr>
                                      <p:to>
                                        <p:strVal val="visible"/>
                                      </p:to>
                                    </p:set>
                                    <p:animEffect transition="in" filter="blinds(horizontal)">
                                      <p:cBhvr>
                                        <p:cTn id="35" dur="500"/>
                                        <p:tgtEl>
                                          <p:spTgt spid="4">
                                            <p:txEl>
                                              <p:pRg st="10" end="10"/>
                                            </p:txEl>
                                          </p:spTgt>
                                        </p:tgtEl>
                                      </p:cBhvr>
                                    </p:animEffect>
                                  </p:childTnLst>
                                </p:cTn>
                              </p:par>
                              <p:par>
                                <p:cTn id="36" presetID="3" presetClass="entr" presetSubtype="10" fill="hold" nodeType="withEffect">
                                  <p:stCondLst>
                                    <p:cond delay="0"/>
                                  </p:stCondLst>
                                  <p:childTnLst>
                                    <p:set>
                                      <p:cBhvr>
                                        <p:cTn id="37" dur="1" fill="hold">
                                          <p:stCondLst>
                                            <p:cond delay="0"/>
                                          </p:stCondLst>
                                        </p:cTn>
                                        <p:tgtEl>
                                          <p:spTgt spid="52234"/>
                                        </p:tgtEl>
                                        <p:attrNameLst>
                                          <p:attrName>style.visibility</p:attrName>
                                        </p:attrNameLst>
                                      </p:cBhvr>
                                      <p:to>
                                        <p:strVal val="visible"/>
                                      </p:to>
                                    </p:set>
                                    <p:animEffect transition="in" filter="blinds(horizontal)">
                                      <p:cBhvr>
                                        <p:cTn id="38" dur="500"/>
                                        <p:tgtEl>
                                          <p:spTgt spid="52234"/>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4">
                                            <p:txEl>
                                              <p:pRg st="12" end="12"/>
                                            </p:txEl>
                                          </p:spTgt>
                                        </p:tgtEl>
                                        <p:attrNameLst>
                                          <p:attrName>style.visibility</p:attrName>
                                        </p:attrNameLst>
                                      </p:cBhvr>
                                      <p:to>
                                        <p:strVal val="visible"/>
                                      </p:to>
                                    </p:set>
                                    <p:animEffect transition="in" filter="blinds(horizontal)">
                                      <p:cBhvr>
                                        <p:cTn id="43" dur="500"/>
                                        <p:tgtEl>
                                          <p:spTgt spid="4">
                                            <p:txEl>
                                              <p:pRg st="12" end="12"/>
                                            </p:txEl>
                                          </p:spTgt>
                                        </p:tgtEl>
                                      </p:cBhvr>
                                    </p:animEffect>
                                  </p:childTnLst>
                                </p:cTn>
                              </p:par>
                              <p:par>
                                <p:cTn id="44" presetID="3" presetClass="entr" presetSubtype="10" fill="hold" nodeType="withEffect">
                                  <p:stCondLst>
                                    <p:cond delay="0"/>
                                  </p:stCondLst>
                                  <p:childTnLst>
                                    <p:set>
                                      <p:cBhvr>
                                        <p:cTn id="45" dur="1" fill="hold">
                                          <p:stCondLst>
                                            <p:cond delay="0"/>
                                          </p:stCondLst>
                                        </p:cTn>
                                        <p:tgtEl>
                                          <p:spTgt spid="52236"/>
                                        </p:tgtEl>
                                        <p:attrNameLst>
                                          <p:attrName>style.visibility</p:attrName>
                                        </p:attrNameLst>
                                      </p:cBhvr>
                                      <p:to>
                                        <p:strVal val="visible"/>
                                      </p:to>
                                    </p:set>
                                    <p:animEffect transition="in" filter="blinds(horizontal)">
                                      <p:cBhvr>
                                        <p:cTn id="46" dur="500"/>
                                        <p:tgtEl>
                                          <p:spTgt spid="52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08038"/>
          </a:xfrm>
        </p:spPr>
        <p:txBody>
          <a:bodyPr>
            <a:normAutofit/>
          </a:bodyPr>
          <a:lstStyle/>
          <a:p>
            <a:r>
              <a:rPr lang="en-US" sz="3600" dirty="0" smtClean="0">
                <a:latin typeface="+mn-lt"/>
              </a:rPr>
              <a:t>Step 3: A Spectral Characterization</a:t>
            </a:r>
            <a:endParaRPr lang="en-US" sz="3600" dirty="0">
              <a:latin typeface="+mn-lt"/>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14</a:t>
            </a:fld>
            <a:endParaRPr lang="en-US"/>
          </a:p>
        </p:txBody>
      </p:sp>
      <p:sp>
        <p:nvSpPr>
          <p:cNvPr id="3" name="Content Placeholder 2"/>
          <p:cNvSpPr>
            <a:spLocks noGrp="1"/>
          </p:cNvSpPr>
          <p:nvPr>
            <p:ph sz="quarter" idx="1"/>
          </p:nvPr>
        </p:nvSpPr>
        <p:spPr>
          <a:ln>
            <a:noFill/>
          </a:ln>
        </p:spPr>
        <p:txBody>
          <a:bodyPr/>
          <a:lstStyle/>
          <a:p>
            <a:pPr>
              <a:buNone/>
            </a:pPr>
            <a:r>
              <a:rPr lang="en-US" dirty="0" smtClean="0">
                <a:solidFill>
                  <a:srgbClr val="C00000"/>
                </a:solidFill>
              </a:rPr>
              <a:t>Fact:  </a:t>
            </a:r>
            <a:r>
              <a:rPr lang="en-US" dirty="0" smtClean="0"/>
              <a:t>The</a:t>
            </a:r>
            <a:r>
              <a:rPr lang="en-US" dirty="0" smtClean="0">
                <a:solidFill>
                  <a:srgbClr val="C00000"/>
                </a:solidFill>
              </a:rPr>
              <a:t> </a:t>
            </a:r>
            <a:r>
              <a:rPr lang="en-US" dirty="0" err="1" smtClean="0"/>
              <a:t>eigenvalues</a:t>
            </a:r>
            <a:r>
              <a:rPr lang="en-US" dirty="0" smtClean="0"/>
              <a:t> of the adjacency matrix of </a:t>
            </a:r>
            <a:r>
              <a:rPr lang="en-US" i="1" dirty="0" smtClean="0"/>
              <a:t>C</a:t>
            </a:r>
            <a:r>
              <a:rPr lang="en-US" dirty="0" smtClean="0"/>
              <a:t>( </a:t>
            </a:r>
            <a:r>
              <a:rPr lang="en-US" i="1" dirty="0" smtClean="0"/>
              <a:t>f </a:t>
            </a:r>
            <a:r>
              <a:rPr lang="en-US" dirty="0" smtClean="0"/>
              <a:t>) are</a:t>
            </a:r>
          </a:p>
          <a:p>
            <a:endParaRPr lang="en-US" dirty="0"/>
          </a:p>
          <a:p>
            <a:pPr>
              <a:buNone/>
            </a:pPr>
            <a:endParaRPr lang="en-US" dirty="0" smtClean="0"/>
          </a:p>
          <a:p>
            <a:endParaRPr lang="en-US" dirty="0" smtClean="0"/>
          </a:p>
          <a:p>
            <a:pPr>
              <a:buNone/>
            </a:pPr>
            <a:endParaRPr lang="en-US" dirty="0" smtClean="0">
              <a:solidFill>
                <a:srgbClr val="C00000"/>
              </a:solidFill>
            </a:endParaRPr>
          </a:p>
          <a:p>
            <a:pPr>
              <a:buNone/>
            </a:pPr>
            <a:r>
              <a:rPr lang="en-US" dirty="0" smtClean="0">
                <a:solidFill>
                  <a:srgbClr val="C00000"/>
                </a:solidFill>
              </a:rPr>
              <a:t>Corollary:</a:t>
            </a:r>
            <a:r>
              <a:rPr lang="en-US" dirty="0" smtClean="0"/>
              <a:t> If </a:t>
            </a:r>
            <a:r>
              <a:rPr lang="en-US" i="1" dirty="0" smtClean="0"/>
              <a:t>f</a:t>
            </a:r>
            <a:r>
              <a:rPr lang="en-US" dirty="0" smtClean="0"/>
              <a:t> is </a:t>
            </a:r>
            <a:r>
              <a:rPr lang="el-GR" dirty="0" smtClean="0"/>
              <a:t>ε</a:t>
            </a:r>
            <a:r>
              <a:rPr lang="en-US" dirty="0" smtClean="0"/>
              <a:t>-far from </a:t>
            </a:r>
            <a:r>
              <a:rPr lang="en-US" i="1" dirty="0" smtClean="0"/>
              <a:t>OCF</a:t>
            </a:r>
            <a:r>
              <a:rPr lang="en-US" dirty="0" smtClean="0"/>
              <a:t> then </a:t>
            </a:r>
          </a:p>
          <a:p>
            <a:pPr>
              <a:buNone/>
            </a:pPr>
            <a:endParaRPr lang="en-US" dirty="0"/>
          </a:p>
        </p:txBody>
      </p:sp>
      <p:graphicFrame>
        <p:nvGraphicFramePr>
          <p:cNvPr id="5" name="Object 4"/>
          <p:cNvGraphicFramePr>
            <a:graphicFrameLocks noChangeAspect="1"/>
          </p:cNvGraphicFramePr>
          <p:nvPr/>
        </p:nvGraphicFramePr>
        <p:xfrm>
          <a:off x="5486401" y="3795712"/>
          <a:ext cx="2362200" cy="505245"/>
        </p:xfrm>
        <a:graphic>
          <a:graphicData uri="http://schemas.openxmlformats.org/presentationml/2006/ole">
            <p:oleObj spid="_x0000_s7173" name="Equation" r:id="rId3" imgW="1130040" imgH="241200" progId="Equation.3">
              <p:embed/>
            </p:oleObj>
          </a:graphicData>
        </a:graphic>
      </p:graphicFrame>
      <p:graphicFrame>
        <p:nvGraphicFramePr>
          <p:cNvPr id="7174" name="Object 6"/>
          <p:cNvGraphicFramePr>
            <a:graphicFrameLocks noChangeAspect="1"/>
          </p:cNvGraphicFramePr>
          <p:nvPr/>
        </p:nvGraphicFramePr>
        <p:xfrm>
          <a:off x="2516042" y="2149475"/>
          <a:ext cx="2228850" cy="519113"/>
        </p:xfrm>
        <a:graphic>
          <a:graphicData uri="http://schemas.openxmlformats.org/presentationml/2006/ole">
            <p:oleObj spid="_x0000_s7174" name="Equation" r:id="rId4" imgW="1028520" imgH="266400" progId="Equation.3">
              <p:embed/>
            </p:oleObj>
          </a:graphicData>
        </a:graphic>
      </p:graphicFrame>
      <p:graphicFrame>
        <p:nvGraphicFramePr>
          <p:cNvPr id="7175" name="Object 7"/>
          <p:cNvGraphicFramePr>
            <a:graphicFrameLocks noChangeAspect="1"/>
          </p:cNvGraphicFramePr>
          <p:nvPr/>
        </p:nvGraphicFramePr>
        <p:xfrm>
          <a:off x="4926013" y="2147888"/>
          <a:ext cx="1128712" cy="444500"/>
        </p:xfrm>
        <a:graphic>
          <a:graphicData uri="http://schemas.openxmlformats.org/presentationml/2006/ole">
            <p:oleObj spid="_x0000_s7175" name="Equation" r:id="rId5" imgW="520560" imgH="2286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175"/>
                                        </p:tgtEl>
                                        <p:attrNameLst>
                                          <p:attrName>style.visibility</p:attrName>
                                        </p:attrNameLst>
                                      </p:cBhvr>
                                      <p:to>
                                        <p:strVal val="visible"/>
                                      </p:to>
                                    </p:set>
                                    <p:animEffect transition="in" filter="blinds(horizontal)">
                                      <p:cBhvr>
                                        <p:cTn id="12" dur="500"/>
                                        <p:tgtEl>
                                          <p:spTgt spid="7175"/>
                                        </p:tgtEl>
                                      </p:cBhvr>
                                    </p:animEffect>
                                  </p:childTnLst>
                                </p:cTn>
                              </p:par>
                              <p:par>
                                <p:cTn id="13" presetID="3" presetClass="entr" presetSubtype="10" fill="hold" nodeType="withEffect">
                                  <p:stCondLst>
                                    <p:cond delay="0"/>
                                  </p:stCondLst>
                                  <p:childTnLst>
                                    <p:set>
                                      <p:cBhvr>
                                        <p:cTn id="14" dur="1" fill="hold">
                                          <p:stCondLst>
                                            <p:cond delay="0"/>
                                          </p:stCondLst>
                                        </p:cTn>
                                        <p:tgtEl>
                                          <p:spTgt spid="7174"/>
                                        </p:tgtEl>
                                        <p:attrNameLst>
                                          <p:attrName>style.visibility</p:attrName>
                                        </p:attrNameLst>
                                      </p:cBhvr>
                                      <p:to>
                                        <p:strVal val="visible"/>
                                      </p:to>
                                    </p:set>
                                    <p:animEffect transition="in" filter="blinds(horizontal)">
                                      <p:cBhvr>
                                        <p:cTn id="15" dur="500"/>
                                        <p:tgtEl>
                                          <p:spTgt spid="717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linds(horizontal)">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143000"/>
          </a:xfrm>
        </p:spPr>
        <p:txBody>
          <a:bodyPr>
            <a:normAutofit/>
          </a:bodyPr>
          <a:lstStyle/>
          <a:p>
            <a:r>
              <a:rPr lang="en-US" dirty="0" smtClean="0">
                <a:latin typeface="+mn-lt"/>
              </a:rPr>
              <a:t>Smallest </a:t>
            </a:r>
            <a:r>
              <a:rPr lang="en-US" dirty="0" err="1" smtClean="0">
                <a:latin typeface="+mn-lt"/>
              </a:rPr>
              <a:t>Eigenvalue</a:t>
            </a:r>
            <a:r>
              <a:rPr lang="en-US" dirty="0" smtClean="0">
                <a:latin typeface="+mn-lt"/>
              </a:rPr>
              <a:t> and </a:t>
            </a:r>
            <a:r>
              <a:rPr lang="en-US" dirty="0" err="1" smtClean="0">
                <a:latin typeface="+mn-lt"/>
              </a:rPr>
              <a:t>Bipartiteness</a:t>
            </a:r>
            <a:endParaRPr lang="en-US" dirty="0">
              <a:latin typeface="+mn-lt"/>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a:p>
        </p:txBody>
      </p:sp>
      <p:sp>
        <p:nvSpPr>
          <p:cNvPr id="3" name="Content Placeholder 2"/>
          <p:cNvSpPr>
            <a:spLocks noGrp="1"/>
          </p:cNvSpPr>
          <p:nvPr>
            <p:ph sz="quarter" idx="1"/>
          </p:nvPr>
        </p:nvSpPr>
        <p:spPr>
          <a:xfrm>
            <a:off x="381000" y="1447800"/>
            <a:ext cx="8534400" cy="4572000"/>
          </a:xfrm>
        </p:spPr>
        <p:txBody>
          <a:bodyPr/>
          <a:lstStyle/>
          <a:p>
            <a:pPr>
              <a:buNone/>
            </a:pPr>
            <a:r>
              <a:rPr lang="en-US" dirty="0" smtClean="0">
                <a:solidFill>
                  <a:srgbClr val="C00000"/>
                </a:solidFill>
              </a:rPr>
              <a:t>Lemma:</a:t>
            </a:r>
            <a:r>
              <a:rPr lang="en-US" dirty="0" smtClean="0"/>
              <a:t> </a:t>
            </a:r>
            <a:r>
              <a:rPr lang="en-US" sz="2400" dirty="0" smtClean="0"/>
              <a:t>If </a:t>
            </a:r>
            <a:r>
              <a:rPr lang="en-US" sz="2400" i="1" dirty="0" smtClean="0"/>
              <a:t>G</a:t>
            </a:r>
            <a:r>
              <a:rPr lang="en-US" sz="2400" dirty="0" smtClean="0"/>
              <a:t> is </a:t>
            </a:r>
            <a:r>
              <a:rPr lang="en-US" sz="2400" i="1" dirty="0" smtClean="0"/>
              <a:t>d</a:t>
            </a:r>
            <a:r>
              <a:rPr lang="en-US" sz="2400" dirty="0" smtClean="0"/>
              <a:t>-regular and                       then </a:t>
            </a:r>
            <a:r>
              <a:rPr lang="en-US" sz="2400" i="1" dirty="0" smtClean="0"/>
              <a:t>G</a:t>
            </a:r>
            <a:r>
              <a:rPr lang="en-US" sz="2400" dirty="0" smtClean="0"/>
              <a:t> is </a:t>
            </a:r>
            <a:r>
              <a:rPr lang="el-GR" sz="2400" dirty="0" smtClean="0">
                <a:latin typeface="Calibri"/>
                <a:cs typeface="Calibri"/>
                <a:sym typeface="Symbol"/>
              </a:rPr>
              <a:t></a:t>
            </a:r>
            <a:r>
              <a:rPr lang="en-US" sz="2400" dirty="0" smtClean="0">
                <a:cs typeface="Calibri"/>
              </a:rPr>
              <a:t>/2-far from bipartite</a:t>
            </a:r>
          </a:p>
          <a:p>
            <a:pPr>
              <a:buNone/>
            </a:pPr>
            <a:r>
              <a:rPr lang="en-US" sz="2400" dirty="0" smtClean="0"/>
              <a:t> </a:t>
            </a:r>
          </a:p>
          <a:p>
            <a:pPr>
              <a:buNone/>
            </a:pPr>
            <a:r>
              <a:rPr lang="en-US" dirty="0" smtClean="0">
                <a:solidFill>
                  <a:srgbClr val="C00000"/>
                </a:solidFill>
              </a:rPr>
              <a:t>Proof:</a:t>
            </a:r>
            <a:r>
              <a:rPr lang="en-US" dirty="0" smtClean="0"/>
              <a:t> Enough to show that for any set of vertices </a:t>
            </a:r>
            <a:r>
              <a:rPr lang="en-US" i="1" dirty="0" smtClean="0"/>
              <a:t>U</a:t>
            </a:r>
            <a:r>
              <a:rPr lang="en-US" dirty="0" smtClean="0"/>
              <a:t>, we have</a:t>
            </a:r>
          </a:p>
          <a:p>
            <a:pPr>
              <a:buNone/>
            </a:pPr>
            <a:r>
              <a:rPr lang="en-US" dirty="0" smtClean="0"/>
              <a:t>     </a:t>
            </a:r>
          </a:p>
          <a:p>
            <a:pPr>
              <a:buNone/>
            </a:pPr>
            <a:endParaRPr lang="en-US" sz="1000" dirty="0" smtClean="0"/>
          </a:p>
          <a:p>
            <a:pPr marL="514350" indent="-514350">
              <a:buNone/>
            </a:pPr>
            <a:r>
              <a:rPr lang="en-US" dirty="0" smtClean="0"/>
              <a:t>     Let </a:t>
            </a:r>
            <a:r>
              <a:rPr lang="en-US" i="1" dirty="0" smtClean="0"/>
              <a:t>u </a:t>
            </a:r>
            <a:r>
              <a:rPr lang="en-US" dirty="0" smtClean="0"/>
              <a:t>denote the characteristic vector of </a:t>
            </a:r>
            <a:r>
              <a:rPr lang="en-US" i="1" dirty="0" smtClean="0"/>
              <a:t>U</a:t>
            </a:r>
            <a:r>
              <a:rPr lang="en-US" dirty="0" smtClean="0"/>
              <a:t>. Then </a:t>
            </a:r>
          </a:p>
          <a:p>
            <a:pPr marL="514350" indent="-514350">
              <a:buNone/>
            </a:pPr>
            <a:r>
              <a:rPr lang="en-US" i="1" dirty="0" smtClean="0"/>
              <a:t>                                        </a:t>
            </a:r>
            <a:r>
              <a:rPr lang="en-US" i="1" dirty="0" err="1" smtClean="0"/>
              <a:t>u</a:t>
            </a:r>
            <a:r>
              <a:rPr lang="en-US" i="1" baseline="30000" dirty="0" err="1" smtClean="0"/>
              <a:t>T</a:t>
            </a:r>
            <a:r>
              <a:rPr lang="en-US" i="1" dirty="0" err="1" smtClean="0"/>
              <a:t>Au</a:t>
            </a:r>
            <a:r>
              <a:rPr lang="en-US" i="1" dirty="0" smtClean="0"/>
              <a:t>=2e</a:t>
            </a:r>
            <a:r>
              <a:rPr lang="en-US" dirty="0" smtClean="0"/>
              <a:t>(</a:t>
            </a:r>
            <a:r>
              <a:rPr lang="en-US" i="1" dirty="0" smtClean="0"/>
              <a:t>U</a:t>
            </a:r>
            <a:r>
              <a:rPr lang="en-US" dirty="0" smtClean="0"/>
              <a:t>)</a:t>
            </a:r>
          </a:p>
          <a:p>
            <a:pPr marL="514350" indent="-514350">
              <a:buNone/>
            </a:pPr>
            <a:r>
              <a:rPr lang="en-US" dirty="0" smtClean="0"/>
              <a:t>     But using the fact the </a:t>
            </a:r>
            <a:r>
              <a:rPr lang="en-US" i="1" dirty="0" smtClean="0"/>
              <a:t>G</a:t>
            </a:r>
            <a:r>
              <a:rPr lang="en-US" dirty="0" smtClean="0"/>
              <a:t> is </a:t>
            </a:r>
            <a:r>
              <a:rPr lang="en-US" i="1" dirty="0" smtClean="0"/>
              <a:t>d</a:t>
            </a:r>
            <a:r>
              <a:rPr lang="en-US" dirty="0" smtClean="0"/>
              <a:t>-regular, we also have </a:t>
            </a:r>
          </a:p>
          <a:p>
            <a:pPr marL="514350" indent="-514350">
              <a:buNone/>
            </a:pPr>
            <a:endParaRPr lang="en-US" dirty="0" smtClean="0"/>
          </a:p>
          <a:p>
            <a:pPr marL="514350" indent="-514350">
              <a:buNone/>
            </a:pPr>
            <a:endParaRPr lang="en-US" dirty="0" smtClean="0"/>
          </a:p>
          <a:p>
            <a:pPr marL="514350" indent="-514350">
              <a:buFont typeface="+mj-lt"/>
              <a:buAutoNum type="arabicPeriod"/>
            </a:pPr>
            <a:endParaRPr lang="en-US" dirty="0" smtClean="0"/>
          </a:p>
        </p:txBody>
      </p:sp>
      <p:graphicFrame>
        <p:nvGraphicFramePr>
          <p:cNvPr id="8194" name="Object 2"/>
          <p:cNvGraphicFramePr>
            <a:graphicFrameLocks noChangeAspect="1"/>
          </p:cNvGraphicFramePr>
          <p:nvPr/>
        </p:nvGraphicFramePr>
        <p:xfrm>
          <a:off x="3709736" y="1524000"/>
          <a:ext cx="1490663" cy="382588"/>
        </p:xfrm>
        <a:graphic>
          <a:graphicData uri="http://schemas.openxmlformats.org/presentationml/2006/ole">
            <p:oleObj spid="_x0000_s8198" name="Equation" r:id="rId3" imgW="876240" imgH="228600" progId="Equation.3">
              <p:embed/>
            </p:oleObj>
          </a:graphicData>
        </a:graphic>
      </p:graphicFrame>
      <p:graphicFrame>
        <p:nvGraphicFramePr>
          <p:cNvPr id="8202" name="Object 10"/>
          <p:cNvGraphicFramePr>
            <a:graphicFrameLocks noChangeAspect="1"/>
          </p:cNvGraphicFramePr>
          <p:nvPr/>
        </p:nvGraphicFramePr>
        <p:xfrm>
          <a:off x="2747963" y="2843048"/>
          <a:ext cx="3881437" cy="722312"/>
        </p:xfrm>
        <a:graphic>
          <a:graphicData uri="http://schemas.openxmlformats.org/presentationml/2006/ole">
            <p:oleObj spid="_x0000_s8202" name="Equation" r:id="rId4" imgW="2082600" imgH="393480" progId="Equation.3">
              <p:embed/>
            </p:oleObj>
          </a:graphicData>
        </a:graphic>
      </p:graphicFrame>
      <p:graphicFrame>
        <p:nvGraphicFramePr>
          <p:cNvPr id="8203" name="Object 11"/>
          <p:cNvGraphicFramePr>
            <a:graphicFrameLocks noChangeAspect="1"/>
          </p:cNvGraphicFramePr>
          <p:nvPr/>
        </p:nvGraphicFramePr>
        <p:xfrm>
          <a:off x="2438400" y="5043487"/>
          <a:ext cx="4545013" cy="442913"/>
        </p:xfrm>
        <a:graphic>
          <a:graphicData uri="http://schemas.openxmlformats.org/presentationml/2006/ole">
            <p:oleObj spid="_x0000_s8203" name="Equation" r:id="rId5" imgW="2438280" imgH="2412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8194"/>
                                        </p:tgtEl>
                                        <p:attrNameLst>
                                          <p:attrName>style.visibility</p:attrName>
                                        </p:attrNameLst>
                                      </p:cBhvr>
                                      <p:to>
                                        <p:strVal val="visible"/>
                                      </p:to>
                                    </p:set>
                                    <p:animEffect transition="in" filter="blinds(horizontal)">
                                      <p:cBhvr>
                                        <p:cTn id="10" dur="500"/>
                                        <p:tgtEl>
                                          <p:spTgt spid="819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8202"/>
                                        </p:tgtEl>
                                        <p:attrNameLst>
                                          <p:attrName>style.visibility</p:attrName>
                                        </p:attrNameLst>
                                      </p:cBhvr>
                                      <p:to>
                                        <p:strVal val="visible"/>
                                      </p:to>
                                    </p:set>
                                    <p:animEffect transition="in" filter="blinds(horizontal)">
                                      <p:cBhvr>
                                        <p:cTn id="18" dur="500"/>
                                        <p:tgtEl>
                                          <p:spTgt spid="820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linds(horizontal)">
                                      <p:cBhvr>
                                        <p:cTn id="23" dur="500"/>
                                        <p:tgtEl>
                                          <p:spTgt spid="3">
                                            <p:txEl>
                                              <p:pRg st="5" end="5"/>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linds(horizontal)">
                                      <p:cBhvr>
                                        <p:cTn id="26" dur="5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blinds(horizontal)">
                                      <p:cBhvr>
                                        <p:cTn id="31" dur="500"/>
                                        <p:tgtEl>
                                          <p:spTgt spid="3">
                                            <p:txEl>
                                              <p:pRg st="7" end="7"/>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8203"/>
                                        </p:tgtEl>
                                        <p:attrNameLst>
                                          <p:attrName>style.visibility</p:attrName>
                                        </p:attrNameLst>
                                      </p:cBhvr>
                                      <p:to>
                                        <p:strVal val="visible"/>
                                      </p:to>
                                    </p:set>
                                    <p:animEffect transition="in" filter="blinds(horizontal)">
                                      <p:cBhvr>
                                        <p:cTn id="34" dur="500"/>
                                        <p:tgtEl>
                                          <p:spTgt spid="8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84238"/>
          </a:xfrm>
        </p:spPr>
        <p:txBody>
          <a:bodyPr/>
          <a:lstStyle/>
          <a:p>
            <a:r>
              <a:rPr lang="en-US" dirty="0" smtClean="0">
                <a:latin typeface="+mn-lt"/>
              </a:rPr>
              <a:t>A Canonical Test?</a:t>
            </a:r>
            <a:endParaRPr lang="en-US"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
        <p:nvSpPr>
          <p:cNvPr id="3" name="Content Placeholder 2"/>
          <p:cNvSpPr>
            <a:spLocks noGrp="1"/>
          </p:cNvSpPr>
          <p:nvPr>
            <p:ph sz="quarter" idx="1"/>
          </p:nvPr>
        </p:nvSpPr>
        <p:spPr>
          <a:xfrm>
            <a:off x="762000" y="1447800"/>
            <a:ext cx="8153400" cy="4572000"/>
          </a:xfrm>
        </p:spPr>
        <p:txBody>
          <a:bodyPr>
            <a:normAutofit/>
          </a:bodyPr>
          <a:lstStyle/>
          <a:p>
            <a:pPr>
              <a:buNone/>
            </a:pPr>
            <a:r>
              <a:rPr lang="en-US" sz="2800" dirty="0" smtClean="0"/>
              <a:t> </a:t>
            </a:r>
            <a:r>
              <a:rPr lang="en-US" dirty="0" smtClean="0">
                <a:solidFill>
                  <a:srgbClr val="C00000"/>
                </a:solidFill>
              </a:rPr>
              <a:t>[AFKS01,GT03] </a:t>
            </a:r>
            <a:r>
              <a:rPr lang="en-US" dirty="0" smtClean="0"/>
              <a:t>If a graph property is testable with </a:t>
            </a:r>
            <a:r>
              <a:rPr lang="en-US" i="1" dirty="0" smtClean="0"/>
              <a:t>q</a:t>
            </a:r>
            <a:r>
              <a:rPr lang="en-US" dirty="0" smtClean="0"/>
              <a:t>(</a:t>
            </a:r>
            <a:r>
              <a:rPr lang="en-US" dirty="0" smtClean="0">
                <a:sym typeface="Symbol"/>
              </a:rPr>
              <a:t></a:t>
            </a:r>
            <a:r>
              <a:rPr lang="en-US" dirty="0" smtClean="0"/>
              <a:t>) queries,  </a:t>
            </a:r>
          </a:p>
          <a:p>
            <a:pPr>
              <a:buNone/>
            </a:pPr>
            <a:r>
              <a:rPr lang="en-US" dirty="0" smtClean="0"/>
              <a:t>then it is also testable by a </a:t>
            </a:r>
            <a:r>
              <a:rPr lang="en-US" i="1" dirty="0" smtClean="0">
                <a:solidFill>
                  <a:srgbClr val="C00000"/>
                </a:solidFill>
              </a:rPr>
              <a:t>canonical test </a:t>
            </a:r>
            <a:r>
              <a:rPr lang="en-US" dirty="0" smtClean="0"/>
              <a:t>that samples a set </a:t>
            </a:r>
            <a:r>
              <a:rPr lang="en-US" i="1" dirty="0" smtClean="0"/>
              <a:t>S </a:t>
            </a:r>
            <a:r>
              <a:rPr lang="en-US" dirty="0" smtClean="0"/>
              <a:t>of </a:t>
            </a:r>
            <a:r>
              <a:rPr lang="en-US" i="1" dirty="0" smtClean="0"/>
              <a:t>q</a:t>
            </a:r>
            <a:r>
              <a:rPr lang="en-US" dirty="0" smtClean="0"/>
              <a:t>(</a:t>
            </a:r>
            <a:r>
              <a:rPr lang="en-US" dirty="0" smtClean="0">
                <a:sym typeface="Symbol"/>
              </a:rPr>
              <a:t></a:t>
            </a:r>
            <a:r>
              <a:rPr lang="en-US" dirty="0" smtClean="0"/>
              <a:t>) </a:t>
            </a:r>
          </a:p>
          <a:p>
            <a:pPr>
              <a:buNone/>
            </a:pPr>
            <a:r>
              <a:rPr lang="en-US" dirty="0" smtClean="0"/>
              <a:t>vertices and inspects the graph induced by </a:t>
            </a:r>
            <a:r>
              <a:rPr lang="en-US" i="1" dirty="0" smtClean="0"/>
              <a:t>S</a:t>
            </a:r>
            <a:r>
              <a:rPr lang="en-US" dirty="0" smtClean="0"/>
              <a:t>.</a:t>
            </a:r>
          </a:p>
          <a:p>
            <a:pPr>
              <a:buNone/>
            </a:pPr>
            <a:endParaRPr lang="en-US" sz="2800" dirty="0" smtClean="0">
              <a:solidFill>
                <a:srgbClr val="C00000"/>
              </a:solidFill>
            </a:endParaRPr>
          </a:p>
          <a:p>
            <a:pPr>
              <a:buNone/>
            </a:pPr>
            <a:r>
              <a:rPr lang="en-US" dirty="0" smtClean="0">
                <a:solidFill>
                  <a:srgbClr val="C00000"/>
                </a:solidFill>
              </a:rPr>
              <a:t>Note:</a:t>
            </a:r>
            <a:r>
              <a:rPr lang="en-US" dirty="0" smtClean="0"/>
              <a:t> This gives only a quadratic loss in query-complexity.</a:t>
            </a:r>
          </a:p>
          <a:p>
            <a:pPr>
              <a:buNone/>
            </a:pPr>
            <a:endParaRPr lang="en-US" sz="1100" dirty="0" smtClean="0">
              <a:solidFill>
                <a:srgbClr val="C00000"/>
              </a:solidFill>
            </a:endParaRPr>
          </a:p>
          <a:p>
            <a:pPr>
              <a:buNone/>
            </a:pPr>
            <a:endParaRPr lang="en-US" sz="1100" dirty="0" smtClean="0">
              <a:solidFill>
                <a:srgbClr val="C00000"/>
              </a:solidFill>
            </a:endParaRPr>
          </a:p>
          <a:p>
            <a:pPr>
              <a:buNone/>
            </a:pPr>
            <a:r>
              <a:rPr lang="en-US" dirty="0" smtClean="0">
                <a:solidFill>
                  <a:srgbClr val="C00000"/>
                </a:solidFill>
              </a:rPr>
              <a:t>Open Problem: </a:t>
            </a:r>
            <a:r>
              <a:rPr lang="en-US" dirty="0" smtClean="0"/>
              <a:t>Is there a </a:t>
            </a:r>
            <a:r>
              <a:rPr lang="en-US" sz="2700" i="1" dirty="0" smtClean="0"/>
              <a:t>canonical test </a:t>
            </a:r>
            <a:r>
              <a:rPr lang="en-US" dirty="0" smtClean="0"/>
              <a:t>for linear-invariant properties of Boolean functions?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blinds(horizontal)">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84238"/>
          </a:xfrm>
        </p:spPr>
        <p:txBody>
          <a:bodyPr/>
          <a:lstStyle/>
          <a:p>
            <a:r>
              <a:rPr lang="en-US" dirty="0" smtClean="0">
                <a:latin typeface="+mn-lt"/>
              </a:rPr>
              <a:t>A Canonical Test?</a:t>
            </a:r>
            <a:endParaRPr lang="en-US"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
        <p:nvSpPr>
          <p:cNvPr id="3" name="Content Placeholder 2"/>
          <p:cNvSpPr>
            <a:spLocks noGrp="1"/>
          </p:cNvSpPr>
          <p:nvPr>
            <p:ph sz="quarter" idx="1"/>
          </p:nvPr>
        </p:nvSpPr>
        <p:spPr/>
        <p:txBody>
          <a:bodyPr>
            <a:normAutofit/>
          </a:bodyPr>
          <a:lstStyle/>
          <a:p>
            <a:pPr>
              <a:buNone/>
            </a:pPr>
            <a:r>
              <a:rPr lang="en-US" dirty="0" smtClean="0">
                <a:solidFill>
                  <a:srgbClr val="C00000"/>
                </a:solidFill>
              </a:rPr>
              <a:t>Open Problem: </a:t>
            </a:r>
            <a:r>
              <a:rPr lang="en-US" dirty="0" smtClean="0"/>
              <a:t>Is there an efficient </a:t>
            </a:r>
            <a:r>
              <a:rPr lang="en-US" i="1" dirty="0" smtClean="0"/>
              <a:t>canonical test </a:t>
            </a:r>
            <a:r>
              <a:rPr lang="en-US" dirty="0" smtClean="0"/>
              <a:t>for </a:t>
            </a:r>
          </a:p>
          <a:p>
            <a:pPr>
              <a:buNone/>
            </a:pPr>
            <a:r>
              <a:rPr lang="en-US" dirty="0" smtClean="0"/>
              <a:t>  linear-invariant properties of Boolean functions? </a:t>
            </a:r>
          </a:p>
          <a:p>
            <a:pPr>
              <a:buNone/>
            </a:pPr>
            <a:r>
              <a:rPr lang="en-US" dirty="0" smtClean="0"/>
              <a:t> That is, the test should work as follows:</a:t>
            </a:r>
          </a:p>
          <a:p>
            <a:pPr>
              <a:buNone/>
            </a:pPr>
            <a:r>
              <a:rPr lang="en-US" dirty="0" smtClean="0">
                <a:solidFill>
                  <a:srgbClr val="C00000"/>
                </a:solidFill>
              </a:rPr>
              <a:t>Test: </a:t>
            </a:r>
            <a:r>
              <a:rPr lang="en-US" dirty="0" smtClean="0"/>
              <a:t>Sample a set </a:t>
            </a:r>
            <a:r>
              <a:rPr lang="en-US" i="1" dirty="0" smtClean="0"/>
              <a:t>S</a:t>
            </a:r>
            <a:r>
              <a:rPr lang="en-US" dirty="0" smtClean="0"/>
              <a:t> of </a:t>
            </a:r>
            <a:r>
              <a:rPr lang="en-US" i="1" dirty="0" smtClean="0"/>
              <a:t>q</a:t>
            </a:r>
            <a:r>
              <a:rPr lang="en-US" dirty="0" smtClean="0"/>
              <a:t>(</a:t>
            </a:r>
            <a:r>
              <a:rPr lang="en-US" dirty="0" smtClean="0">
                <a:sym typeface="Symbol"/>
              </a:rPr>
              <a:t></a:t>
            </a:r>
            <a:r>
              <a:rPr lang="en-US" dirty="0" smtClean="0"/>
              <a:t>) points</a:t>
            </a:r>
          </a:p>
          <a:p>
            <a:pPr>
              <a:buNone/>
            </a:pPr>
            <a:r>
              <a:rPr lang="en-US" dirty="0" smtClean="0"/>
              <a:t>         Accept </a:t>
            </a:r>
            <a:r>
              <a:rPr lang="en-US" dirty="0" err="1" smtClean="0"/>
              <a:t>iff</a:t>
            </a:r>
            <a:r>
              <a:rPr lang="en-US" dirty="0" smtClean="0"/>
              <a:t>  </a:t>
            </a:r>
            <a:r>
              <a:rPr lang="en-US" i="1" dirty="0" smtClean="0"/>
              <a:t>f </a:t>
            </a:r>
            <a:r>
              <a:rPr lang="en-US" dirty="0" smtClean="0"/>
              <a:t> restricted to </a:t>
            </a:r>
            <a:r>
              <a:rPr lang="en-US" i="1" dirty="0" smtClean="0"/>
              <a:t>span</a:t>
            </a:r>
            <a:r>
              <a:rPr lang="en-US" dirty="0" smtClean="0"/>
              <a:t>(</a:t>
            </a:r>
            <a:r>
              <a:rPr lang="en-US" i="1" dirty="0" smtClean="0"/>
              <a:t>S</a:t>
            </a:r>
            <a:r>
              <a:rPr lang="en-US" dirty="0" smtClean="0"/>
              <a:t>) satisfies </a:t>
            </a:r>
            <a:r>
              <a:rPr lang="en-US" i="1" dirty="0" smtClean="0"/>
              <a:t>P</a:t>
            </a:r>
          </a:p>
          <a:p>
            <a:pPr>
              <a:buNone/>
            </a:pPr>
            <a:endParaRPr lang="en-US" sz="2000" dirty="0" smtClean="0">
              <a:solidFill>
                <a:srgbClr val="C00000"/>
              </a:solidFill>
            </a:endParaRPr>
          </a:p>
          <a:p>
            <a:pPr>
              <a:buNone/>
            </a:pPr>
            <a:r>
              <a:rPr lang="en-US" sz="2400" dirty="0" smtClean="0">
                <a:solidFill>
                  <a:srgbClr val="C00000"/>
                </a:solidFill>
              </a:rPr>
              <a:t>Note: </a:t>
            </a:r>
            <a:r>
              <a:rPr lang="en-US" sz="2400" dirty="0" smtClean="0"/>
              <a:t>We </a:t>
            </a:r>
            <a:r>
              <a:rPr lang="en-US" sz="2400" i="1" dirty="0" smtClean="0"/>
              <a:t>can</a:t>
            </a:r>
            <a:r>
              <a:rPr lang="en-US" sz="2400" dirty="0" smtClean="0"/>
              <a:t> assume that test operates as above </a:t>
            </a:r>
            <a:r>
              <a:rPr lang="en-US" sz="2400" dirty="0" smtClean="0">
                <a:solidFill>
                  <a:srgbClr val="C00000"/>
                </a:solidFill>
              </a:rPr>
              <a:t>[BGS10]</a:t>
            </a:r>
            <a:r>
              <a:rPr lang="en-US" sz="2400" dirty="0" smtClean="0"/>
              <a:t>. </a:t>
            </a:r>
            <a:r>
              <a:rPr lang="en-US" sz="2400" dirty="0" smtClean="0">
                <a:solidFill>
                  <a:srgbClr val="C00000"/>
                </a:solidFill>
              </a:rPr>
              <a:t> </a:t>
            </a:r>
          </a:p>
          <a:p>
            <a:pPr>
              <a:buNone/>
            </a:pPr>
            <a:r>
              <a:rPr lang="en-US" sz="2400" dirty="0" smtClean="0"/>
              <a:t>Problem is that </a:t>
            </a:r>
            <a:r>
              <a:rPr lang="en-US" sz="2400" i="1" dirty="0" smtClean="0"/>
              <a:t>k</a:t>
            </a:r>
            <a:r>
              <a:rPr lang="en-US" sz="2400" dirty="0" smtClean="0"/>
              <a:t> points “span” </a:t>
            </a:r>
            <a:r>
              <a:rPr lang="en-US" sz="2400" i="1" dirty="0" smtClean="0"/>
              <a:t>2</a:t>
            </a:r>
            <a:r>
              <a:rPr lang="en-US" sz="2400" i="1" baseline="30000" dirty="0" smtClean="0"/>
              <a:t>k</a:t>
            </a:r>
            <a:r>
              <a:rPr lang="en-US" sz="2400" dirty="0" smtClean="0"/>
              <a:t> points, so this  gives an </a:t>
            </a:r>
            <a:r>
              <a:rPr lang="en-US" sz="2400" i="1" dirty="0" smtClean="0"/>
              <a:t>exponential </a:t>
            </a:r>
          </a:p>
          <a:p>
            <a:pPr>
              <a:buNone/>
            </a:pPr>
            <a:r>
              <a:rPr lang="en-US" sz="2400" dirty="0" smtClean="0"/>
              <a:t>loss in query complexity.   </a:t>
            </a:r>
          </a:p>
          <a:p>
            <a:pPr>
              <a:buNone/>
            </a:pPr>
            <a:r>
              <a:rPr lang="en-US" sz="2400" dirty="0" smtClean="0"/>
              <a:t>Question is can we do it with only a </a:t>
            </a:r>
            <a:r>
              <a:rPr lang="en-US" sz="2400" i="1" dirty="0" smtClean="0"/>
              <a:t>poly </a:t>
            </a:r>
            <a:r>
              <a:rPr lang="en-US" sz="2400" dirty="0" smtClean="0"/>
              <a:t>loss, as in graphs </a:t>
            </a:r>
            <a:r>
              <a:rPr lang="en-US" sz="2400" dirty="0" smtClean="0">
                <a:solidFill>
                  <a:srgbClr val="C00000"/>
                </a:solidFill>
              </a:rPr>
              <a:t>[GT03]</a:t>
            </a:r>
            <a:r>
              <a:rPr lang="en-US" sz="24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linds(horizontal)">
                                      <p:cBhvr>
                                        <p:cTn id="20" dur="500"/>
                                        <p:tgtEl>
                                          <p:spTgt spid="3">
                                            <p:txEl>
                                              <p:pRg st="3" end="3"/>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linds(horizontal)">
                                      <p:cBhvr>
                                        <p:cTn id="28" dur="5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linds(horizontal)">
                                      <p:cBhvr>
                                        <p:cTn id="33" dur="500"/>
                                        <p:tgtEl>
                                          <p:spTgt spid="3">
                                            <p:txEl>
                                              <p:pRg st="7" end="7"/>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blinds(horizontal)">
                                      <p:cBhvr>
                                        <p:cTn id="36" dur="500"/>
                                        <p:tgtEl>
                                          <p:spTgt spid="3">
                                            <p:txEl>
                                              <p:pRg st="8" end="8"/>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blinds(horizontal)">
                                      <p:cBhvr>
                                        <p:cTn id="4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84238"/>
          </a:xfrm>
        </p:spPr>
        <p:txBody>
          <a:bodyPr/>
          <a:lstStyle/>
          <a:p>
            <a:r>
              <a:rPr lang="en-US" dirty="0" smtClean="0">
                <a:latin typeface="+mn-lt"/>
              </a:rPr>
              <a:t>A Canonical Test for </a:t>
            </a:r>
            <a:r>
              <a:rPr lang="en-US" i="1" dirty="0" smtClean="0">
                <a:latin typeface="+mn-lt"/>
              </a:rPr>
              <a:t>OCF</a:t>
            </a:r>
            <a:endParaRPr lang="en-US" i="1"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
        <p:nvSpPr>
          <p:cNvPr id="3" name="Content Placeholder 2"/>
          <p:cNvSpPr>
            <a:spLocks noGrp="1"/>
          </p:cNvSpPr>
          <p:nvPr>
            <p:ph sz="quarter" idx="1"/>
          </p:nvPr>
        </p:nvSpPr>
        <p:spPr>
          <a:xfrm>
            <a:off x="914400" y="1066800"/>
            <a:ext cx="7772400" cy="4953000"/>
          </a:xfrm>
        </p:spPr>
        <p:txBody>
          <a:bodyPr>
            <a:normAutofit/>
          </a:bodyPr>
          <a:lstStyle/>
          <a:p>
            <a:pPr>
              <a:buNone/>
            </a:pPr>
            <a:r>
              <a:rPr lang="en-US" sz="2000" dirty="0" smtClean="0"/>
              <a:t>Reminder: The </a:t>
            </a:r>
            <a:r>
              <a:rPr lang="en-US" sz="2000" dirty="0" smtClean="0">
                <a:solidFill>
                  <a:srgbClr val="C00000"/>
                </a:solidFill>
              </a:rPr>
              <a:t>graph-test</a:t>
            </a:r>
            <a:r>
              <a:rPr lang="en-US" sz="2000" dirty="0" smtClean="0">
                <a:solidFill>
                  <a:srgbClr val="00B050"/>
                </a:solidFill>
              </a:rPr>
              <a:t> </a:t>
            </a:r>
            <a:r>
              <a:rPr lang="en-US" sz="2000" dirty="0" smtClean="0"/>
              <a:t>with              queries: </a:t>
            </a:r>
          </a:p>
          <a:p>
            <a:pPr marL="514350" indent="-514350">
              <a:buAutoNum type="arabicPeriod"/>
            </a:pPr>
            <a:r>
              <a:rPr lang="en-US" sz="2000" dirty="0" smtClean="0"/>
              <a:t>Pick                  at random</a:t>
            </a:r>
          </a:p>
          <a:p>
            <a:pPr marL="514350" indent="-514350">
              <a:buAutoNum type="arabicPeriod"/>
            </a:pPr>
            <a:r>
              <a:rPr lang="en-US" sz="2000" dirty="0" smtClean="0"/>
              <a:t>Set </a:t>
            </a:r>
          </a:p>
          <a:p>
            <a:pPr marL="514350" indent="-514350">
              <a:buAutoNum type="arabicPeriod"/>
            </a:pPr>
            <a:r>
              <a:rPr lang="en-US" sz="2000" dirty="0" smtClean="0"/>
              <a:t>Accept </a:t>
            </a:r>
            <a:r>
              <a:rPr lang="en-US" sz="2000" dirty="0" err="1" smtClean="0"/>
              <a:t>iff</a:t>
            </a:r>
            <a:r>
              <a:rPr lang="en-US" sz="2000" dirty="0" smtClean="0"/>
              <a:t>  </a:t>
            </a:r>
            <a:r>
              <a:rPr lang="en-US" sz="2000" i="1" dirty="0" smtClean="0"/>
              <a:t>f</a:t>
            </a:r>
            <a:r>
              <a:rPr lang="en-US" sz="2000" dirty="0" smtClean="0"/>
              <a:t>  restricted to </a:t>
            </a:r>
            <a:r>
              <a:rPr lang="en-US" sz="2000" i="1" dirty="0" smtClean="0"/>
              <a:t>G</a:t>
            </a:r>
            <a:r>
              <a:rPr lang="en-US" sz="2000" dirty="0" smtClean="0"/>
              <a:t> is </a:t>
            </a:r>
            <a:r>
              <a:rPr lang="en-US" sz="2000" i="1" dirty="0" smtClean="0"/>
              <a:t>OCF</a:t>
            </a:r>
            <a:r>
              <a:rPr lang="en-US" sz="2000" dirty="0" smtClean="0"/>
              <a:t>. </a:t>
            </a:r>
            <a:endParaRPr lang="en-US" sz="2800" dirty="0" smtClean="0"/>
          </a:p>
          <a:p>
            <a:pPr lvl="1">
              <a:buNone/>
            </a:pPr>
            <a:endParaRPr lang="en-US" sz="2800" dirty="0" smtClean="0"/>
          </a:p>
          <a:p>
            <a:pPr>
              <a:buNone/>
            </a:pPr>
            <a:r>
              <a:rPr lang="en-US" sz="2800" dirty="0" smtClean="0">
                <a:solidFill>
                  <a:srgbClr val="C00000"/>
                </a:solidFill>
              </a:rPr>
              <a:t>Theorem [BGRS11]:</a:t>
            </a:r>
            <a:r>
              <a:rPr lang="en-US" dirty="0" smtClean="0">
                <a:solidFill>
                  <a:srgbClr val="00B050"/>
                </a:solidFill>
              </a:rPr>
              <a:t> </a:t>
            </a:r>
            <a:r>
              <a:rPr lang="en-US" i="1" dirty="0" smtClean="0"/>
              <a:t>OCF</a:t>
            </a:r>
            <a:r>
              <a:rPr lang="en-US" dirty="0" smtClean="0"/>
              <a:t> can be tested with a</a:t>
            </a:r>
            <a:r>
              <a:rPr lang="en-US" dirty="0" smtClean="0">
                <a:solidFill>
                  <a:srgbClr val="0070C0"/>
                </a:solidFill>
              </a:rPr>
              <a:t> </a:t>
            </a:r>
            <a:r>
              <a:rPr lang="en-US" dirty="0" smtClean="0">
                <a:solidFill>
                  <a:srgbClr val="C00000"/>
                </a:solidFill>
              </a:rPr>
              <a:t>canonical test </a:t>
            </a:r>
          </a:p>
          <a:p>
            <a:pPr>
              <a:buNone/>
            </a:pPr>
            <a:r>
              <a:rPr lang="en-US" dirty="0" smtClean="0"/>
              <a:t>with only a </a:t>
            </a:r>
            <a:r>
              <a:rPr lang="en-US" i="1" dirty="0" smtClean="0"/>
              <a:t>poly</a:t>
            </a:r>
            <a:r>
              <a:rPr lang="en-US" dirty="0" smtClean="0"/>
              <a:t> loss in query complexity:            </a:t>
            </a:r>
          </a:p>
          <a:p>
            <a:pPr>
              <a:buNone/>
            </a:pPr>
            <a:r>
              <a:rPr lang="en-US" dirty="0" smtClean="0">
                <a:solidFill>
                  <a:srgbClr val="00B050"/>
                </a:solidFill>
              </a:rPr>
              <a:t>     </a:t>
            </a:r>
            <a:r>
              <a:rPr lang="en-US" dirty="0" smtClean="0">
                <a:solidFill>
                  <a:srgbClr val="C00000"/>
                </a:solidFill>
              </a:rPr>
              <a:t>The test:</a:t>
            </a:r>
          </a:p>
          <a:p>
            <a:pPr lvl="1"/>
            <a:r>
              <a:rPr lang="en-US" dirty="0" smtClean="0"/>
              <a:t>Pick a set </a:t>
            </a:r>
            <a:r>
              <a:rPr lang="en-US" i="1" dirty="0" smtClean="0"/>
              <a:t>S</a:t>
            </a:r>
            <a:r>
              <a:rPr lang="en-US" dirty="0" smtClean="0"/>
              <a:t> of </a:t>
            </a:r>
            <a:r>
              <a:rPr lang="en-US" i="1" dirty="0" smtClean="0"/>
              <a:t>O</a:t>
            </a:r>
            <a:r>
              <a:rPr lang="en-US" dirty="0" smtClean="0"/>
              <a:t>(log 1/</a:t>
            </a:r>
            <a:r>
              <a:rPr lang="el-GR" dirty="0" smtClean="0"/>
              <a:t>ε</a:t>
            </a:r>
            <a:r>
              <a:rPr lang="en-US" dirty="0" smtClean="0"/>
              <a:t>) points</a:t>
            </a:r>
          </a:p>
          <a:p>
            <a:pPr lvl="1"/>
            <a:r>
              <a:rPr lang="en-US" dirty="0" smtClean="0"/>
              <a:t>Check if </a:t>
            </a:r>
            <a:r>
              <a:rPr lang="en-US" i="1" dirty="0" smtClean="0"/>
              <a:t>f</a:t>
            </a:r>
            <a:r>
              <a:rPr lang="en-US" dirty="0" smtClean="0"/>
              <a:t> restricted to </a:t>
            </a:r>
            <a:r>
              <a:rPr lang="en-US" i="1" dirty="0" smtClean="0"/>
              <a:t>span</a:t>
            </a:r>
            <a:r>
              <a:rPr lang="en-US" dirty="0" smtClean="0"/>
              <a:t>(</a:t>
            </a:r>
            <a:r>
              <a:rPr lang="en-US" i="1" dirty="0" smtClean="0"/>
              <a:t>S</a:t>
            </a:r>
            <a:r>
              <a:rPr lang="en-US" dirty="0" smtClean="0"/>
              <a:t>) is </a:t>
            </a:r>
            <a:r>
              <a:rPr lang="en-US" i="1" dirty="0" smtClean="0"/>
              <a:t>OCF</a:t>
            </a:r>
          </a:p>
        </p:txBody>
      </p:sp>
      <p:graphicFrame>
        <p:nvGraphicFramePr>
          <p:cNvPr id="117761" name="Object 1"/>
          <p:cNvGraphicFramePr>
            <a:graphicFrameLocks noChangeAspect="1"/>
          </p:cNvGraphicFramePr>
          <p:nvPr/>
        </p:nvGraphicFramePr>
        <p:xfrm>
          <a:off x="1871721" y="1868580"/>
          <a:ext cx="1657329" cy="362321"/>
        </p:xfrm>
        <a:graphic>
          <a:graphicData uri="http://schemas.openxmlformats.org/presentationml/2006/ole">
            <p:oleObj spid="_x0000_s124930" name="Equation" r:id="rId3" imgW="1104840" imgH="241200" progId="Equation.3">
              <p:embed/>
            </p:oleObj>
          </a:graphicData>
        </a:graphic>
      </p:graphicFrame>
      <p:graphicFrame>
        <p:nvGraphicFramePr>
          <p:cNvPr id="117763" name="Object 3"/>
          <p:cNvGraphicFramePr>
            <a:graphicFrameLocks noChangeAspect="1"/>
          </p:cNvGraphicFramePr>
          <p:nvPr/>
        </p:nvGraphicFramePr>
        <p:xfrm>
          <a:off x="1971269" y="1473866"/>
          <a:ext cx="945434" cy="354934"/>
        </p:xfrm>
        <a:graphic>
          <a:graphicData uri="http://schemas.openxmlformats.org/presentationml/2006/ole">
            <p:oleObj spid="_x0000_s124931" name="Equation" r:id="rId4" imgW="558720" imgH="228600" progId="Equation.3">
              <p:embed/>
            </p:oleObj>
          </a:graphicData>
        </a:graphic>
      </p:graphicFrame>
      <p:graphicFrame>
        <p:nvGraphicFramePr>
          <p:cNvPr id="117764" name="Object 4"/>
          <p:cNvGraphicFramePr>
            <a:graphicFrameLocks noChangeAspect="1"/>
          </p:cNvGraphicFramePr>
          <p:nvPr/>
        </p:nvGraphicFramePr>
        <p:xfrm>
          <a:off x="3902240" y="1078832"/>
          <a:ext cx="762000" cy="334596"/>
        </p:xfrm>
        <a:graphic>
          <a:graphicData uri="http://schemas.openxmlformats.org/presentationml/2006/ole">
            <p:oleObj spid="_x0000_s124932" name="Equation" r:id="rId5" imgW="520560" imgH="2286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17764"/>
                                        </p:tgtEl>
                                        <p:attrNameLst>
                                          <p:attrName>style.visibility</p:attrName>
                                        </p:attrNameLst>
                                      </p:cBhvr>
                                      <p:to>
                                        <p:strVal val="visible"/>
                                      </p:to>
                                    </p:set>
                                    <p:animEffect transition="in" filter="blinds(horizontal)">
                                      <p:cBhvr>
                                        <p:cTn id="13" dur="500"/>
                                        <p:tgtEl>
                                          <p:spTgt spid="117764"/>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500"/>
                                        <p:tgtEl>
                                          <p:spTgt spid="3">
                                            <p:txEl>
                                              <p:pRg st="2" end="2"/>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117763"/>
                                        </p:tgtEl>
                                        <p:attrNameLst>
                                          <p:attrName>style.visibility</p:attrName>
                                        </p:attrNameLst>
                                      </p:cBhvr>
                                      <p:to>
                                        <p:strVal val="visible"/>
                                      </p:to>
                                    </p:set>
                                    <p:animEffect transition="in" filter="blinds(horizontal)">
                                      <p:cBhvr>
                                        <p:cTn id="22" dur="500"/>
                                        <p:tgtEl>
                                          <p:spTgt spid="117763"/>
                                        </p:tgtEl>
                                      </p:cBhvr>
                                    </p:animEffect>
                                  </p:childTnLst>
                                </p:cTn>
                              </p:par>
                              <p:par>
                                <p:cTn id="23" presetID="3" presetClass="entr" presetSubtype="10" fill="hold" nodeType="withEffect">
                                  <p:stCondLst>
                                    <p:cond delay="0"/>
                                  </p:stCondLst>
                                  <p:childTnLst>
                                    <p:set>
                                      <p:cBhvr>
                                        <p:cTn id="24" dur="1" fill="hold">
                                          <p:stCondLst>
                                            <p:cond delay="0"/>
                                          </p:stCondLst>
                                        </p:cTn>
                                        <p:tgtEl>
                                          <p:spTgt spid="117761"/>
                                        </p:tgtEl>
                                        <p:attrNameLst>
                                          <p:attrName>style.visibility</p:attrName>
                                        </p:attrNameLst>
                                      </p:cBhvr>
                                      <p:to>
                                        <p:strVal val="visible"/>
                                      </p:to>
                                    </p:set>
                                    <p:animEffect transition="in" filter="blinds(horizontal)">
                                      <p:cBhvr>
                                        <p:cTn id="25" dur="500"/>
                                        <p:tgtEl>
                                          <p:spTgt spid="117761"/>
                                        </p:tgtEl>
                                      </p:cBhvr>
                                    </p:animEffect>
                                  </p:childTnLst>
                                </p:cTn>
                              </p:par>
                              <p:par>
                                <p:cTn id="26" presetID="3" presetClass="entr" presetSubtype="10" fill="hold" nodeType="withEffect">
                                  <p:stCondLst>
                                    <p:cond delay="0"/>
                                  </p:stCondLst>
                                  <p:childTnLst>
                                    <p:set>
                                      <p:cBhvr>
                                        <p:cTn id="27" dur="1" fill="hold">
                                          <p:stCondLst>
                                            <p:cond delay="0"/>
                                          </p:stCondLst>
                                        </p:cTn>
                                        <p:tgtEl>
                                          <p:spTgt spid="117761"/>
                                        </p:tgtEl>
                                        <p:attrNameLst>
                                          <p:attrName>style.visibility</p:attrName>
                                        </p:attrNameLst>
                                      </p:cBhvr>
                                      <p:to>
                                        <p:strVal val="visible"/>
                                      </p:to>
                                    </p:set>
                                    <p:animEffect transition="in" filter="blinds(horizontal)">
                                      <p:cBhvr>
                                        <p:cTn id="28" dur="500"/>
                                        <p:tgtEl>
                                          <p:spTgt spid="117761"/>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blinds(horizontal)">
                                      <p:cBhvr>
                                        <p:cTn id="33" dur="500"/>
                                        <p:tgtEl>
                                          <p:spTgt spid="3">
                                            <p:txEl>
                                              <p:pRg st="5" end="5"/>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blinds(horizontal)">
                                      <p:cBhvr>
                                        <p:cTn id="36" dur="500"/>
                                        <p:tgtEl>
                                          <p:spTgt spid="3">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blinds(horizontal)">
                                      <p:cBhvr>
                                        <p:cTn id="41" dur="500"/>
                                        <p:tgtEl>
                                          <p:spTgt spid="3">
                                            <p:txEl>
                                              <p:pRg st="7" end="7"/>
                                            </p:txEl>
                                          </p:spTgt>
                                        </p:tgtEl>
                                      </p:cBhvr>
                                    </p:animEffect>
                                  </p:childTnLst>
                                </p:cTn>
                              </p:par>
                              <p:par>
                                <p:cTn id="42" presetID="3" presetClass="entr" presetSubtype="10" fill="hold"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blinds(horizontal)">
                                      <p:cBhvr>
                                        <p:cTn id="44" dur="500"/>
                                        <p:tgtEl>
                                          <p:spTgt spid="3">
                                            <p:txEl>
                                              <p:pRg st="8" end="8"/>
                                            </p:txEl>
                                          </p:spTgt>
                                        </p:tgtEl>
                                      </p:cBhvr>
                                    </p:animEffect>
                                  </p:childTnLst>
                                </p:cTn>
                              </p:par>
                              <p:par>
                                <p:cTn id="45" presetID="3" presetClass="entr" presetSubtype="10"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linds(horizontal)">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08038"/>
          </a:xfrm>
        </p:spPr>
        <p:txBody>
          <a:bodyPr/>
          <a:lstStyle/>
          <a:p>
            <a:r>
              <a:rPr lang="en-US" dirty="0" smtClean="0">
                <a:latin typeface="+mn-lt"/>
              </a:rPr>
              <a:t>Open Problems</a:t>
            </a:r>
            <a:endParaRPr lang="en-US"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
        <p:nvSpPr>
          <p:cNvPr id="3" name="Content Placeholder 2"/>
          <p:cNvSpPr>
            <a:spLocks noGrp="1"/>
          </p:cNvSpPr>
          <p:nvPr>
            <p:ph sz="quarter" idx="1"/>
          </p:nvPr>
        </p:nvSpPr>
        <p:spPr/>
        <p:txBody>
          <a:bodyPr>
            <a:normAutofit/>
          </a:bodyPr>
          <a:lstStyle/>
          <a:p>
            <a:r>
              <a:rPr lang="en-US" sz="2800" dirty="0" smtClean="0"/>
              <a:t>Is there an “efficient” canonical tester for linear-invariant and subspace-hereditary properties of Boolean functions: </a:t>
            </a:r>
          </a:p>
          <a:p>
            <a:pPr>
              <a:buNone/>
            </a:pPr>
            <a:endParaRPr lang="en-US" sz="1050" dirty="0" smtClean="0"/>
          </a:p>
          <a:p>
            <a:pPr>
              <a:buNone/>
            </a:pPr>
            <a:r>
              <a:rPr lang="en-US" sz="2800" dirty="0" smtClean="0"/>
              <a:t>     </a:t>
            </a:r>
            <a:r>
              <a:rPr lang="en-US" sz="2800" i="1" dirty="0" smtClean="0"/>
              <a:t>Suppose P is testable with q</a:t>
            </a:r>
            <a:r>
              <a:rPr lang="en-US" sz="2800" dirty="0" smtClean="0"/>
              <a:t>(</a:t>
            </a:r>
            <a:r>
              <a:rPr lang="en-US" sz="2800" dirty="0" smtClean="0">
                <a:sym typeface="Symbol"/>
              </a:rPr>
              <a:t></a:t>
            </a:r>
            <a:r>
              <a:rPr lang="en-US" sz="2800" dirty="0" smtClean="0"/>
              <a:t>)</a:t>
            </a:r>
            <a:r>
              <a:rPr lang="en-US" sz="2800" i="1" dirty="0" smtClean="0"/>
              <a:t> queries. Is </a:t>
            </a:r>
            <a:r>
              <a:rPr lang="en-US" sz="2800" i="1" smtClean="0"/>
              <a:t>it then also </a:t>
            </a:r>
            <a:r>
              <a:rPr lang="en-US" sz="2800" i="1" dirty="0" smtClean="0"/>
              <a:t>testable </a:t>
            </a:r>
            <a:r>
              <a:rPr lang="en-US" sz="2800" i="1" smtClean="0"/>
              <a:t>with poly</a:t>
            </a:r>
            <a:r>
              <a:rPr lang="en-US" sz="2800" smtClean="0"/>
              <a:t>(</a:t>
            </a:r>
            <a:r>
              <a:rPr lang="en-US" sz="2800" i="1" smtClean="0"/>
              <a:t>q</a:t>
            </a:r>
            <a:r>
              <a:rPr lang="en-US" sz="2800" dirty="0" smtClean="0"/>
              <a:t>(</a:t>
            </a:r>
            <a:r>
              <a:rPr lang="en-US" sz="2800" dirty="0" smtClean="0">
                <a:sym typeface="Symbol"/>
              </a:rPr>
              <a:t></a:t>
            </a:r>
            <a:r>
              <a:rPr lang="en-US" sz="2800" dirty="0" smtClean="0"/>
              <a:t>))</a:t>
            </a:r>
            <a:r>
              <a:rPr lang="en-US" sz="2800" i="1" dirty="0" smtClean="0"/>
              <a:t> </a:t>
            </a:r>
            <a:r>
              <a:rPr lang="en-US" sz="2800" i="1" smtClean="0"/>
              <a:t>by a canonical test?</a:t>
            </a:r>
            <a:endParaRPr lang="en-US" sz="2800" i="1" dirty="0" smtClean="0"/>
          </a:p>
          <a:p>
            <a:pPr>
              <a:buNone/>
            </a:pPr>
            <a:endParaRPr lang="en-US" sz="2800" i="1" dirty="0" smtClean="0"/>
          </a:p>
          <a:p>
            <a:r>
              <a:rPr lang="en-US" sz="2800" dirty="0" smtClean="0"/>
              <a:t>Lower bounds for testing </a:t>
            </a:r>
            <a:r>
              <a:rPr lang="en-US" sz="2800" i="1" dirty="0" smtClean="0"/>
              <a:t>OCF</a:t>
            </a:r>
            <a:r>
              <a:rPr lang="en-US" sz="2800" dirty="0" smtClean="0"/>
              <a:t> (better than </a:t>
            </a:r>
            <a:r>
              <a:rPr lang="en-US" sz="2800" dirty="0" smtClean="0">
                <a:sym typeface="Symbol"/>
              </a:rPr>
              <a:t>(</a:t>
            </a:r>
            <a:r>
              <a:rPr lang="en-US" sz="2800" dirty="0" smtClean="0"/>
              <a:t>1/</a:t>
            </a:r>
            <a:r>
              <a:rPr lang="en-US" sz="2800" dirty="0" smtClean="0">
                <a:sym typeface="Symbol"/>
              </a:rPr>
              <a:t></a:t>
            </a:r>
            <a:r>
              <a:rPr lang="en-US" sz="2800" dirty="0" smtClean="0"/>
              <a:t>))</a:t>
            </a:r>
          </a:p>
          <a:p>
            <a:pPr>
              <a:buNone/>
            </a:pPr>
            <a:endParaRPr lang="en-US" sz="2800" i="1" dirty="0" smtClean="0"/>
          </a:p>
          <a:p>
            <a:pPr>
              <a:buNone/>
            </a:pPr>
            <a:endParaRPr lang="en-US" sz="2800"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84238"/>
          </a:xfrm>
        </p:spPr>
        <p:txBody>
          <a:bodyPr>
            <a:normAutofit/>
          </a:bodyPr>
          <a:lstStyle/>
          <a:p>
            <a:r>
              <a:rPr lang="en-US" dirty="0" smtClean="0">
                <a:latin typeface="+mn-lt"/>
              </a:rPr>
              <a:t>Testing Boolean functions</a:t>
            </a:r>
            <a:endParaRPr lang="en-US" dirty="0">
              <a:latin typeface="+mn-lt"/>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2</a:t>
            </a:fld>
            <a:endParaRPr lang="en-US"/>
          </a:p>
        </p:txBody>
      </p:sp>
      <p:sp>
        <p:nvSpPr>
          <p:cNvPr id="3" name="Content Placeholder 2"/>
          <p:cNvSpPr>
            <a:spLocks noGrp="1"/>
          </p:cNvSpPr>
          <p:nvPr>
            <p:ph sz="quarter" idx="1"/>
          </p:nvPr>
        </p:nvSpPr>
        <p:spPr>
          <a:xfrm>
            <a:off x="762000" y="1447800"/>
            <a:ext cx="7924800" cy="4800600"/>
          </a:xfrm>
        </p:spPr>
        <p:txBody>
          <a:bodyPr>
            <a:normAutofit fontScale="85000" lnSpcReduction="20000"/>
          </a:bodyPr>
          <a:lstStyle/>
          <a:p>
            <a:pPr>
              <a:buNone/>
            </a:pPr>
            <a:r>
              <a:rPr lang="en-US" dirty="0" smtClean="0">
                <a:solidFill>
                  <a:srgbClr val="C00000"/>
                </a:solidFill>
              </a:rPr>
              <a:t>Input:</a:t>
            </a:r>
            <a:r>
              <a:rPr lang="en-US" sz="2400" dirty="0" smtClean="0">
                <a:solidFill>
                  <a:srgbClr val="C00000"/>
                </a:solidFill>
              </a:rPr>
              <a:t> </a:t>
            </a:r>
            <a:r>
              <a:rPr lang="en-US" sz="2400" dirty="0" smtClean="0"/>
              <a:t>Oracle access to a function </a:t>
            </a:r>
          </a:p>
          <a:p>
            <a:r>
              <a:rPr lang="en-US" sz="2400" dirty="0" smtClean="0"/>
              <a:t> </a:t>
            </a:r>
            <a:r>
              <a:rPr lang="en-US" sz="2400" i="1" dirty="0" smtClean="0"/>
              <a:t>f</a:t>
            </a:r>
            <a:r>
              <a:rPr lang="en-US" sz="2400" dirty="0" smtClean="0"/>
              <a:t> is said to be </a:t>
            </a:r>
            <a:r>
              <a:rPr lang="en-US" sz="2400" dirty="0" smtClean="0">
                <a:sym typeface="Symbol"/>
              </a:rPr>
              <a:t></a:t>
            </a:r>
            <a:r>
              <a:rPr lang="en-US" sz="2400" dirty="0" smtClean="0"/>
              <a:t>-far from some property </a:t>
            </a:r>
            <a:r>
              <a:rPr lang="en-US" sz="2400" i="1" dirty="0" smtClean="0"/>
              <a:t>P</a:t>
            </a:r>
            <a:r>
              <a:rPr lang="en-US" sz="2400" dirty="0" smtClean="0"/>
              <a:t> if we need to modify </a:t>
            </a:r>
          </a:p>
          <a:p>
            <a:pPr>
              <a:buNone/>
            </a:pPr>
            <a:r>
              <a:rPr lang="en-US" sz="2400" dirty="0" smtClean="0"/>
              <a:t>      </a:t>
            </a:r>
            <a:r>
              <a:rPr lang="en-US" sz="2400" i="1" dirty="0" smtClean="0"/>
              <a:t>f</a:t>
            </a:r>
            <a:r>
              <a:rPr lang="en-US" sz="2400" dirty="0" smtClean="0"/>
              <a:t> on at least </a:t>
            </a:r>
            <a:r>
              <a:rPr lang="en-US" sz="2400" dirty="0" smtClean="0">
                <a:sym typeface="Symbol"/>
              </a:rPr>
              <a:t></a:t>
            </a:r>
            <a:r>
              <a:rPr lang="en-US" sz="2400" dirty="0" smtClean="0"/>
              <a:t>2</a:t>
            </a:r>
            <a:r>
              <a:rPr lang="en-US" sz="2400" i="1" baseline="30000" dirty="0" smtClean="0"/>
              <a:t>n</a:t>
            </a:r>
            <a:r>
              <a:rPr lang="en-US" sz="2400" dirty="0" smtClean="0">
                <a:solidFill>
                  <a:srgbClr val="C00000"/>
                </a:solidFill>
              </a:rPr>
              <a:t> </a:t>
            </a:r>
            <a:r>
              <a:rPr lang="en-US" sz="2400" dirty="0" smtClean="0"/>
              <a:t>inputs to get a function</a:t>
            </a:r>
            <a:r>
              <a:rPr lang="en-US" sz="2400" dirty="0" smtClean="0">
                <a:solidFill>
                  <a:srgbClr val="C00000"/>
                </a:solidFill>
              </a:rPr>
              <a:t> </a:t>
            </a:r>
            <a:r>
              <a:rPr lang="en-US" sz="2400" dirty="0" smtClean="0"/>
              <a:t>satisfying </a:t>
            </a:r>
            <a:r>
              <a:rPr lang="en-US" sz="2400" i="1" dirty="0" smtClean="0"/>
              <a:t>P</a:t>
            </a:r>
            <a:r>
              <a:rPr lang="en-US" sz="2400" dirty="0" smtClean="0"/>
              <a:t>.</a:t>
            </a:r>
          </a:p>
          <a:p>
            <a:pPr>
              <a:buNone/>
            </a:pPr>
            <a:endParaRPr lang="en-US" dirty="0" smtClean="0"/>
          </a:p>
          <a:p>
            <a:pPr>
              <a:buNone/>
            </a:pPr>
            <a:r>
              <a:rPr lang="en-US" dirty="0" smtClean="0">
                <a:solidFill>
                  <a:srgbClr val="C00000"/>
                </a:solidFill>
              </a:rPr>
              <a:t>Examples:</a:t>
            </a:r>
          </a:p>
          <a:p>
            <a:r>
              <a:rPr lang="en-US" dirty="0" smtClean="0">
                <a:solidFill>
                  <a:srgbClr val="C00000"/>
                </a:solidFill>
              </a:rPr>
              <a:t>Linear functions [BLR93]:</a:t>
            </a:r>
          </a:p>
          <a:p>
            <a:pPr>
              <a:buNone/>
            </a:pPr>
            <a:endParaRPr lang="en-US" sz="1300" dirty="0" smtClean="0">
              <a:solidFill>
                <a:srgbClr val="C00000"/>
              </a:solidFill>
            </a:endParaRPr>
          </a:p>
          <a:p>
            <a:r>
              <a:rPr lang="en-US" dirty="0" smtClean="0">
                <a:solidFill>
                  <a:srgbClr val="C00000"/>
                </a:solidFill>
              </a:rPr>
              <a:t>Triangle-Freeness: </a:t>
            </a:r>
          </a:p>
          <a:p>
            <a:endParaRPr lang="en-US" sz="1400" dirty="0" smtClean="0"/>
          </a:p>
          <a:p>
            <a:pPr>
              <a:buNone/>
            </a:pPr>
            <a:r>
              <a:rPr lang="en-US" dirty="0" smtClean="0">
                <a:solidFill>
                  <a:srgbClr val="C00000"/>
                </a:solidFill>
              </a:rPr>
              <a:t>  What do tests for these families look like?</a:t>
            </a:r>
          </a:p>
          <a:p>
            <a:pPr lvl="1"/>
            <a:r>
              <a:rPr lang="en-US" dirty="0" smtClean="0"/>
              <a:t> Check if defining pattern is satisfied on random sample</a:t>
            </a:r>
          </a:p>
          <a:p>
            <a:pPr lvl="1"/>
            <a:r>
              <a:rPr lang="en-US" dirty="0" smtClean="0"/>
              <a:t> If </a:t>
            </a:r>
            <a:r>
              <a:rPr lang="en-US" i="1" dirty="0" smtClean="0"/>
              <a:t>f</a:t>
            </a:r>
            <a:r>
              <a:rPr lang="en-US" dirty="0" smtClean="0"/>
              <a:t> in </a:t>
            </a:r>
            <a:r>
              <a:rPr lang="en-US" i="1" dirty="0" smtClean="0"/>
              <a:t>P</a:t>
            </a:r>
            <a:r>
              <a:rPr lang="en-US" dirty="0" smtClean="0"/>
              <a:t> no violation exists (we accept with prob. 1)</a:t>
            </a:r>
          </a:p>
          <a:p>
            <a:pPr lvl="1"/>
            <a:r>
              <a:rPr lang="en-US" dirty="0" smtClean="0"/>
              <a:t> If </a:t>
            </a:r>
            <a:r>
              <a:rPr lang="en-US" i="1" dirty="0" smtClean="0"/>
              <a:t>f</a:t>
            </a:r>
            <a:r>
              <a:rPr lang="en-US" dirty="0" smtClean="0"/>
              <a:t> is far from </a:t>
            </a:r>
            <a:r>
              <a:rPr lang="en-US" i="1" dirty="0" smtClean="0"/>
              <a:t>P</a:t>
            </a:r>
            <a:r>
              <a:rPr lang="en-US" dirty="0" smtClean="0"/>
              <a:t> there must exist a violation (to test, we need </a:t>
            </a:r>
            <a:r>
              <a:rPr lang="en-US" i="1" dirty="0" smtClean="0"/>
              <a:t>many </a:t>
            </a:r>
            <a:r>
              <a:rPr lang="en-US" dirty="0" smtClean="0"/>
              <a:t>violations)</a:t>
            </a:r>
          </a:p>
          <a:p>
            <a:pPr>
              <a:buNone/>
            </a:pPr>
            <a:r>
              <a:rPr lang="en-US" dirty="0" smtClean="0"/>
              <a:t> </a:t>
            </a:r>
            <a:r>
              <a:rPr lang="en-US" sz="2400" dirty="0" smtClean="0"/>
              <a:t>Triangle-freeness studied by [Green05]</a:t>
            </a:r>
          </a:p>
          <a:p>
            <a:pPr lvl="1">
              <a:buNone/>
            </a:pPr>
            <a:endParaRPr lang="en-US" dirty="0" smtClean="0"/>
          </a:p>
          <a:p>
            <a:pPr lvl="1"/>
            <a:endParaRPr lang="en-US" dirty="0"/>
          </a:p>
        </p:txBody>
      </p:sp>
      <p:graphicFrame>
        <p:nvGraphicFramePr>
          <p:cNvPr id="4" name="Object 3"/>
          <p:cNvGraphicFramePr>
            <a:graphicFrameLocks noChangeAspect="1"/>
          </p:cNvGraphicFramePr>
          <p:nvPr/>
        </p:nvGraphicFramePr>
        <p:xfrm>
          <a:off x="3846512" y="3092245"/>
          <a:ext cx="3163888" cy="343176"/>
        </p:xfrm>
        <a:graphic>
          <a:graphicData uri="http://schemas.openxmlformats.org/presentationml/2006/ole">
            <p:oleObj spid="_x0000_s73730" name="Equation" r:id="rId4" imgW="1650960" imgH="203040" progId="Equation.3">
              <p:embed/>
            </p:oleObj>
          </a:graphicData>
        </a:graphic>
      </p:graphicFrame>
      <p:graphicFrame>
        <p:nvGraphicFramePr>
          <p:cNvPr id="1028" name="Object 4"/>
          <p:cNvGraphicFramePr>
            <a:graphicFrameLocks noChangeAspect="1"/>
          </p:cNvGraphicFramePr>
          <p:nvPr/>
        </p:nvGraphicFramePr>
        <p:xfrm>
          <a:off x="3205309" y="3636296"/>
          <a:ext cx="3576492" cy="423870"/>
        </p:xfrm>
        <a:graphic>
          <a:graphicData uri="http://schemas.openxmlformats.org/presentationml/2006/ole">
            <p:oleObj spid="_x0000_s73731" name="Equation" r:id="rId5" imgW="1904760" imgH="253800" progId="Equation.3">
              <p:embed/>
            </p:oleObj>
          </a:graphicData>
        </a:graphic>
      </p:graphicFrame>
      <p:graphicFrame>
        <p:nvGraphicFramePr>
          <p:cNvPr id="73732" name="Object 4"/>
          <p:cNvGraphicFramePr>
            <a:graphicFrameLocks noChangeAspect="1"/>
          </p:cNvGraphicFramePr>
          <p:nvPr/>
        </p:nvGraphicFramePr>
        <p:xfrm>
          <a:off x="4267200" y="1412875"/>
          <a:ext cx="1495425" cy="339725"/>
        </p:xfrm>
        <a:graphic>
          <a:graphicData uri="http://schemas.openxmlformats.org/presentationml/2006/ole">
            <p:oleObj spid="_x0000_s73732" name="Equation" r:id="rId6" imgW="888840" imgH="2286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3732"/>
                                        </p:tgtEl>
                                        <p:attrNameLst>
                                          <p:attrName>style.visibility</p:attrName>
                                        </p:attrNameLst>
                                      </p:cBhvr>
                                      <p:to>
                                        <p:strVal val="visible"/>
                                      </p:to>
                                    </p:set>
                                    <p:animEffect transition="in" filter="blinds(horizontal)">
                                      <p:cBhvr>
                                        <p:cTn id="10" dur="500"/>
                                        <p:tgtEl>
                                          <p:spTgt spid="7373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linds(horizont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500"/>
                                        <p:tgtEl>
                                          <p:spTgt spid="3">
                                            <p:txEl>
                                              <p:pRg st="4" end="4"/>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500"/>
                                        <p:tgtEl>
                                          <p:spTgt spid="3">
                                            <p:txEl>
                                              <p:pRg st="5" end="5"/>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linds(horizontal)">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linds(horizontal)">
                                      <p:cBhvr>
                                        <p:cTn id="34" dur="500"/>
                                        <p:tgtEl>
                                          <p:spTgt spid="3">
                                            <p:txEl>
                                              <p:pRg st="7" end="7"/>
                                            </p:txEl>
                                          </p:spTgt>
                                        </p:tgtEl>
                                      </p:cBhvr>
                                    </p:animEffect>
                                  </p:childTnLst>
                                </p:cTn>
                              </p:par>
                              <p:par>
                                <p:cTn id="35" presetID="3" presetClass="entr" presetSubtype="10" fill="hold" nodeType="withEffect">
                                  <p:stCondLst>
                                    <p:cond delay="0"/>
                                  </p:stCondLst>
                                  <p:childTnLst>
                                    <p:set>
                                      <p:cBhvr>
                                        <p:cTn id="36" dur="1" fill="hold">
                                          <p:stCondLst>
                                            <p:cond delay="0"/>
                                          </p:stCondLst>
                                        </p:cTn>
                                        <p:tgtEl>
                                          <p:spTgt spid="1028"/>
                                        </p:tgtEl>
                                        <p:attrNameLst>
                                          <p:attrName>style.visibility</p:attrName>
                                        </p:attrNameLst>
                                      </p:cBhvr>
                                      <p:to>
                                        <p:strVal val="visible"/>
                                      </p:to>
                                    </p:set>
                                    <p:animEffect transition="in" filter="blinds(horizontal)">
                                      <p:cBhvr>
                                        <p:cTn id="37" dur="500"/>
                                        <p:tgtEl>
                                          <p:spTgt spid="102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blinds(horizontal)">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blinds(horizontal)">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blinds(horizontal)">
                                      <p:cBhvr>
                                        <p:cTn id="52" dur="500"/>
                                        <p:tgtEl>
                                          <p:spTgt spid="3">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blinds(horizontal)">
                                      <p:cBhvr>
                                        <p:cTn id="57" dur="500"/>
                                        <p:tgtEl>
                                          <p:spTgt spid="3">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13" end="13"/>
                                            </p:txEl>
                                          </p:spTgt>
                                        </p:tgtEl>
                                        <p:attrNameLst>
                                          <p:attrName>style.visibility</p:attrName>
                                        </p:attrNameLst>
                                      </p:cBhvr>
                                      <p:to>
                                        <p:strVal val="visible"/>
                                      </p:to>
                                    </p:set>
                                    <p:animEffect transition="in" filter="blinds(horizontal)">
                                      <p:cBhvr>
                                        <p:cTn id="6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4" name="Content Placeholder 3"/>
          <p:cNvSpPr>
            <a:spLocks noGrp="1"/>
          </p:cNvSpPr>
          <p:nvPr>
            <p:ph sz="quarter" idx="1"/>
          </p:nvPr>
        </p:nvSpPr>
        <p:spPr/>
        <p:txBody>
          <a:bodyPr>
            <a:normAutofit/>
          </a:bodyPr>
          <a:lstStyle/>
          <a:p>
            <a:pPr>
              <a:buNone/>
            </a:pPr>
            <a:r>
              <a:rPr lang="en-US" sz="5400" dirty="0" smtClean="0">
                <a:solidFill>
                  <a:schemeClr val="accent1"/>
                </a:solidFill>
              </a:rPr>
              <a:t>Thanks!</a:t>
            </a:r>
            <a:endParaRPr lang="en-US" sz="5400" dirty="0">
              <a:solidFill>
                <a:schemeClr val="accent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84238"/>
          </a:xfrm>
        </p:spPr>
        <p:txBody>
          <a:bodyPr>
            <a:normAutofit/>
          </a:bodyPr>
          <a:lstStyle/>
          <a:p>
            <a:r>
              <a:rPr lang="en-US" dirty="0" smtClean="0">
                <a:latin typeface="+mn-lt"/>
              </a:rPr>
              <a:t>Recap of </a:t>
            </a:r>
            <a:r>
              <a:rPr lang="en-US" dirty="0" err="1" smtClean="0">
                <a:latin typeface="+mn-lt"/>
              </a:rPr>
              <a:t>Arnab’s</a:t>
            </a:r>
            <a:r>
              <a:rPr lang="en-US" dirty="0" smtClean="0">
                <a:latin typeface="+mn-lt"/>
              </a:rPr>
              <a:t> Talk [BGS10]</a:t>
            </a:r>
            <a:endParaRPr lang="en-US" dirty="0">
              <a:latin typeface="+mn-lt"/>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3</a:t>
            </a:fld>
            <a:endParaRPr lang="en-US"/>
          </a:p>
        </p:txBody>
      </p:sp>
      <p:sp>
        <p:nvSpPr>
          <p:cNvPr id="3" name="Content Placeholder 2"/>
          <p:cNvSpPr>
            <a:spLocks noGrp="1"/>
          </p:cNvSpPr>
          <p:nvPr>
            <p:ph sz="quarter" idx="1"/>
          </p:nvPr>
        </p:nvSpPr>
        <p:spPr>
          <a:xfrm>
            <a:off x="609600" y="1447800"/>
            <a:ext cx="8077200" cy="4572000"/>
          </a:xfrm>
        </p:spPr>
        <p:txBody>
          <a:bodyPr>
            <a:normAutofit/>
          </a:bodyPr>
          <a:lstStyle/>
          <a:p>
            <a:r>
              <a:rPr lang="en-US" sz="2400" dirty="0" smtClean="0"/>
              <a:t>Testing if a </a:t>
            </a:r>
            <a:r>
              <a:rPr lang="en-US" sz="2400" dirty="0" smtClean="0">
                <a:solidFill>
                  <a:srgbClr val="C00000"/>
                </a:solidFill>
              </a:rPr>
              <a:t>graph</a:t>
            </a:r>
            <a:r>
              <a:rPr lang="en-US" sz="2400" dirty="0" smtClean="0"/>
              <a:t> contains a certain (induced) </a:t>
            </a:r>
            <a:r>
              <a:rPr lang="en-US" sz="2400" dirty="0" smtClean="0">
                <a:solidFill>
                  <a:srgbClr val="C00000"/>
                </a:solidFill>
              </a:rPr>
              <a:t>sub-graph</a:t>
            </a:r>
            <a:r>
              <a:rPr lang="en-US" sz="2400" dirty="0" smtClean="0"/>
              <a:t> is fundamental to understanding the testability of graph properties</a:t>
            </a:r>
          </a:p>
          <a:p>
            <a:endParaRPr lang="en-US" sz="1400" dirty="0" smtClean="0"/>
          </a:p>
          <a:p>
            <a:r>
              <a:rPr lang="en-US" sz="2400" dirty="0" smtClean="0"/>
              <a:t>Testing if a </a:t>
            </a:r>
            <a:r>
              <a:rPr lang="en-US" sz="2400" dirty="0" smtClean="0">
                <a:solidFill>
                  <a:srgbClr val="C00000"/>
                </a:solidFill>
              </a:rPr>
              <a:t>Boolean function </a:t>
            </a:r>
            <a:r>
              <a:rPr lang="en-US" sz="2400" dirty="0" smtClean="0"/>
              <a:t>has an (induced) </a:t>
            </a:r>
            <a:r>
              <a:rPr lang="en-US" sz="2400" dirty="0" smtClean="0">
                <a:solidFill>
                  <a:srgbClr val="C00000"/>
                </a:solidFill>
              </a:rPr>
              <a:t>solution of a system of linear equations</a:t>
            </a:r>
            <a:r>
              <a:rPr lang="en-US" sz="2400" dirty="0" smtClean="0"/>
              <a:t>, is analogous to the notion of a graph having a certain (induced) sub-graph</a:t>
            </a:r>
          </a:p>
          <a:p>
            <a:endParaRPr lang="en-US" sz="2800" dirty="0" smtClean="0"/>
          </a:p>
          <a:p>
            <a:r>
              <a:rPr lang="en-US" sz="2400" dirty="0" smtClean="0"/>
              <a:t>Approach suggests a characterization of the linear-invariant properties of Boolean functions that are testable</a:t>
            </a:r>
          </a:p>
          <a:p>
            <a:pPr lvl="1">
              <a:buNone/>
            </a:pPr>
            <a:endParaRPr lang="en-US" dirty="0" smtClean="0"/>
          </a:p>
          <a:p>
            <a:pPr lvl="1">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alpha val="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84238"/>
          </a:xfrm>
        </p:spPr>
        <p:txBody>
          <a:bodyPr/>
          <a:lstStyle/>
          <a:p>
            <a:r>
              <a:rPr lang="en-US" dirty="0" smtClean="0">
                <a:latin typeface="+mn-lt"/>
              </a:rPr>
              <a:t>Odd-Cycle Freeness (</a:t>
            </a:r>
            <a:r>
              <a:rPr lang="en-US" i="1" dirty="0" smtClean="0">
                <a:latin typeface="+mn-lt"/>
              </a:rPr>
              <a:t>OCF</a:t>
            </a:r>
            <a:r>
              <a:rPr lang="en-US" dirty="0" smtClean="0">
                <a:latin typeface="+mn-lt"/>
              </a:rPr>
              <a:t>)</a:t>
            </a:r>
            <a:endParaRPr lang="en-US" dirty="0">
              <a:latin typeface="+mn-lt"/>
            </a:endParaRPr>
          </a:p>
        </p:txBody>
      </p:sp>
      <p:sp>
        <p:nvSpPr>
          <p:cNvPr id="5" name="Slide Number Placeholder 4"/>
          <p:cNvSpPr>
            <a:spLocks noGrp="1"/>
          </p:cNvSpPr>
          <p:nvPr>
            <p:ph type="sldNum" sz="quarter" idx="12"/>
          </p:nvPr>
        </p:nvSpPr>
        <p:spPr>
          <a:xfrm>
            <a:off x="138332" y="6258364"/>
            <a:ext cx="457200" cy="457200"/>
          </a:xfrm>
        </p:spPr>
        <p:txBody>
          <a:bodyPr/>
          <a:lstStyle/>
          <a:p>
            <a:fld id="{B6F15528-21DE-4FAA-801E-634DDDAF4B2B}" type="slidenum">
              <a:rPr lang="en-US" smtClean="0"/>
              <a:pPr/>
              <a:t>4</a:t>
            </a:fld>
            <a:endParaRPr lang="en-US" dirty="0"/>
          </a:p>
        </p:txBody>
      </p:sp>
      <p:sp>
        <p:nvSpPr>
          <p:cNvPr id="3" name="Content Placeholder 2"/>
          <p:cNvSpPr>
            <a:spLocks noGrp="1"/>
          </p:cNvSpPr>
          <p:nvPr>
            <p:ph sz="quarter" idx="1"/>
          </p:nvPr>
        </p:nvSpPr>
        <p:spPr>
          <a:xfrm>
            <a:off x="457200" y="1295400"/>
            <a:ext cx="8229600" cy="5029200"/>
          </a:xfrm>
        </p:spPr>
        <p:txBody>
          <a:bodyPr>
            <a:normAutofit/>
          </a:bodyPr>
          <a:lstStyle/>
          <a:p>
            <a:pPr>
              <a:buNone/>
            </a:pPr>
            <a:r>
              <a:rPr lang="en-US" sz="2400" dirty="0" smtClean="0">
                <a:solidFill>
                  <a:srgbClr val="C00000"/>
                </a:solidFill>
              </a:rPr>
              <a:t>Definition: </a:t>
            </a:r>
            <a:r>
              <a:rPr lang="en-US" sz="2400" dirty="0" smtClean="0"/>
              <a:t>A function                          is odd-cycle-free (</a:t>
            </a:r>
            <a:r>
              <a:rPr lang="en-US" sz="2400" i="1" dirty="0" smtClean="0"/>
              <a:t>OCF</a:t>
            </a:r>
            <a:r>
              <a:rPr lang="en-US" sz="2400" dirty="0" smtClean="0"/>
              <a:t>) if</a:t>
            </a:r>
          </a:p>
          <a:p>
            <a:pPr>
              <a:buNone/>
            </a:pPr>
            <a:r>
              <a:rPr lang="en-US" sz="2400" dirty="0" smtClean="0"/>
              <a:t> for any </a:t>
            </a:r>
            <a:r>
              <a:rPr lang="en-US" sz="2400" dirty="0" smtClean="0">
                <a:solidFill>
                  <a:srgbClr val="C00000"/>
                </a:solidFill>
              </a:rPr>
              <a:t>odd t</a:t>
            </a:r>
            <a:r>
              <a:rPr lang="en-US" sz="2400" dirty="0" smtClean="0">
                <a:solidFill>
                  <a:srgbClr val="00B050"/>
                </a:solidFill>
              </a:rPr>
              <a:t> </a:t>
            </a:r>
            <a:r>
              <a:rPr lang="en-US" sz="2400" dirty="0" smtClean="0"/>
              <a:t>there exist no </a:t>
            </a:r>
            <a:r>
              <a:rPr lang="en-US" sz="2400" i="1" dirty="0" smtClean="0"/>
              <a:t>x</a:t>
            </a:r>
            <a:r>
              <a:rPr lang="en-US" sz="2400" i="1" baseline="-25000" dirty="0" smtClean="0"/>
              <a:t>1</a:t>
            </a:r>
            <a:r>
              <a:rPr lang="en-US" sz="2400" dirty="0" smtClean="0"/>
              <a:t>,…,</a:t>
            </a:r>
            <a:r>
              <a:rPr lang="en-US" sz="2400" i="1" dirty="0" err="1" smtClean="0"/>
              <a:t>x</a:t>
            </a:r>
            <a:r>
              <a:rPr lang="en-US" sz="2400" i="1" baseline="-25000" dirty="0" err="1" smtClean="0"/>
              <a:t>t</a:t>
            </a:r>
            <a:r>
              <a:rPr lang="en-US" sz="2400" i="1" baseline="-25000" dirty="0" smtClean="0"/>
              <a:t> </a:t>
            </a:r>
            <a:r>
              <a:rPr lang="en-US" sz="2400" dirty="0" smtClean="0"/>
              <a:t>satisfying</a:t>
            </a:r>
            <a:endParaRPr lang="en-US" sz="2400" i="1" baseline="-25000" dirty="0" smtClean="0"/>
          </a:p>
          <a:p>
            <a:pPr>
              <a:buNone/>
            </a:pPr>
            <a:endParaRPr lang="en-US" sz="2400" dirty="0" smtClean="0"/>
          </a:p>
          <a:p>
            <a:endParaRPr lang="en-US" sz="2400" dirty="0" smtClean="0"/>
          </a:p>
          <a:p>
            <a:r>
              <a:rPr lang="en-US" sz="2400" dirty="0" smtClean="0"/>
              <a:t>Note that we are forbidding solutions to an </a:t>
            </a:r>
            <a:r>
              <a:rPr lang="en-US" sz="2400" i="1" dirty="0" smtClean="0"/>
              <a:t>infinite</a:t>
            </a:r>
            <a:r>
              <a:rPr lang="en-US" sz="2400" dirty="0" smtClean="0"/>
              <a:t> set of equations.</a:t>
            </a:r>
          </a:p>
          <a:p>
            <a:r>
              <a:rPr lang="en-US" sz="2400" dirty="0" smtClean="0"/>
              <a:t>In fact</a:t>
            </a:r>
            <a:r>
              <a:rPr lang="en-US" sz="2400" i="1" dirty="0" smtClean="0"/>
              <a:t>, OCF</a:t>
            </a:r>
            <a:r>
              <a:rPr lang="en-US" sz="2400" dirty="0" smtClean="0"/>
              <a:t> is the </a:t>
            </a:r>
            <a:r>
              <a:rPr lang="en-US" sz="2400" i="1" dirty="0" smtClean="0"/>
              <a:t>only</a:t>
            </a:r>
            <a:r>
              <a:rPr lang="en-US" sz="2400" dirty="0" smtClean="0"/>
              <a:t> monotone property defined by forbidding solutions to an infinite set of equations.</a:t>
            </a:r>
          </a:p>
          <a:p>
            <a:endParaRPr lang="en-US" dirty="0" smtClean="0"/>
          </a:p>
          <a:p>
            <a:pPr>
              <a:buNone/>
            </a:pPr>
            <a:endParaRPr lang="en-US" dirty="0"/>
          </a:p>
        </p:txBody>
      </p:sp>
      <p:graphicFrame>
        <p:nvGraphicFramePr>
          <p:cNvPr id="4" name="Object 3"/>
          <p:cNvGraphicFramePr>
            <a:graphicFrameLocks noChangeAspect="1"/>
          </p:cNvGraphicFramePr>
          <p:nvPr/>
        </p:nvGraphicFramePr>
        <p:xfrm>
          <a:off x="1619250" y="2272970"/>
          <a:ext cx="5510213" cy="533400"/>
        </p:xfrm>
        <a:graphic>
          <a:graphicData uri="http://schemas.openxmlformats.org/presentationml/2006/ole">
            <p:oleObj spid="_x0000_s2053" name="Equation" r:id="rId4" imgW="2298600" imgH="253800" progId="Equation.3">
              <p:embed/>
            </p:oleObj>
          </a:graphicData>
        </a:graphic>
      </p:graphicFrame>
      <p:graphicFrame>
        <p:nvGraphicFramePr>
          <p:cNvPr id="6" name="Object 5"/>
          <p:cNvGraphicFramePr>
            <a:graphicFrameLocks noChangeAspect="1"/>
          </p:cNvGraphicFramePr>
          <p:nvPr/>
        </p:nvGraphicFramePr>
        <p:xfrm>
          <a:off x="3026898" y="1299220"/>
          <a:ext cx="1628625" cy="425244"/>
        </p:xfrm>
        <a:graphic>
          <a:graphicData uri="http://schemas.openxmlformats.org/presentationml/2006/ole">
            <p:oleObj spid="_x0000_s2054" name="Equation" r:id="rId5" imgW="888840" imgH="2286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linds(horizontal)">
                                      <p:cBhvr>
                                        <p:cTn id="13" dur="500"/>
                                        <p:tgtEl>
                                          <p:spTgt spid="6"/>
                                        </p:tgtEl>
                                      </p:cBhvr>
                                    </p:animEffect>
                                  </p:childTnLst>
                                </p:cTn>
                              </p:par>
                              <p:par>
                                <p:cTn id="14" presetID="3" presetClass="entr" presetSubtype="1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linds(horizontal)">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38200"/>
          </a:xfrm>
        </p:spPr>
        <p:txBody>
          <a:bodyPr>
            <a:normAutofit/>
          </a:bodyPr>
          <a:lstStyle/>
          <a:p>
            <a:pPr lvl="0"/>
            <a:r>
              <a:rPr lang="en-US" dirty="0" smtClean="0">
                <a:latin typeface="+mn-lt"/>
              </a:rPr>
              <a:t>Our Main Result</a:t>
            </a:r>
            <a:endParaRPr lang="en-US" dirty="0">
              <a:latin typeface="+mn-l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
        <p:nvSpPr>
          <p:cNvPr id="3" name="Content Placeholder 2"/>
          <p:cNvSpPr>
            <a:spLocks noGrp="1"/>
          </p:cNvSpPr>
          <p:nvPr>
            <p:ph sz="quarter" idx="1"/>
          </p:nvPr>
        </p:nvSpPr>
        <p:spPr>
          <a:xfrm>
            <a:off x="533400" y="1447800"/>
            <a:ext cx="8153400" cy="4572000"/>
          </a:xfrm>
        </p:spPr>
        <p:txBody>
          <a:bodyPr/>
          <a:lstStyle/>
          <a:p>
            <a:pPr lvl="0">
              <a:buNone/>
            </a:pPr>
            <a:r>
              <a:rPr lang="en-US" sz="2800" dirty="0" smtClean="0">
                <a:solidFill>
                  <a:schemeClr val="accent1"/>
                </a:solidFill>
              </a:rPr>
              <a:t>Theorem [BGRS11]: </a:t>
            </a:r>
            <a:r>
              <a:rPr lang="en-US" sz="2800" i="1" dirty="0" smtClean="0">
                <a:solidFill>
                  <a:prstClr val="black"/>
                </a:solidFill>
              </a:rPr>
              <a:t>OCF</a:t>
            </a:r>
            <a:r>
              <a:rPr lang="en-US" sz="2800" dirty="0" smtClean="0">
                <a:solidFill>
                  <a:prstClr val="black"/>
                </a:solidFill>
              </a:rPr>
              <a:t> is testable with </a:t>
            </a:r>
            <a:r>
              <a:rPr lang="en-US" sz="2800" i="1" dirty="0" smtClean="0">
                <a:solidFill>
                  <a:prstClr val="black"/>
                </a:solidFill>
              </a:rPr>
              <a:t>O</a:t>
            </a:r>
            <a:r>
              <a:rPr lang="en-US" sz="2800" dirty="0" smtClean="0">
                <a:solidFill>
                  <a:prstClr val="black"/>
                </a:solidFill>
              </a:rPr>
              <a:t>(1/</a:t>
            </a:r>
            <a:r>
              <a:rPr lang="el-GR" sz="2800" dirty="0" smtClean="0">
                <a:solidFill>
                  <a:prstClr val="black"/>
                </a:solidFill>
              </a:rPr>
              <a:t>ε</a:t>
            </a:r>
            <a:r>
              <a:rPr lang="en-US" sz="2800" baseline="30000" dirty="0" smtClean="0">
                <a:solidFill>
                  <a:prstClr val="black"/>
                </a:solidFill>
              </a:rPr>
              <a:t>2</a:t>
            </a:r>
            <a:r>
              <a:rPr lang="en-US" sz="2800" dirty="0" smtClean="0">
                <a:solidFill>
                  <a:prstClr val="black"/>
                </a:solidFill>
              </a:rPr>
              <a:t>) queries.</a:t>
            </a:r>
          </a:p>
          <a:p>
            <a:pPr lvl="0">
              <a:buNone/>
            </a:pPr>
            <a:endParaRPr lang="en-US" sz="2800" dirty="0" smtClean="0">
              <a:solidFill>
                <a:prstClr val="black"/>
              </a:solidFill>
            </a:endParaRPr>
          </a:p>
          <a:p>
            <a:pPr lvl="0">
              <a:buNone/>
            </a:pPr>
            <a:r>
              <a:rPr lang="en-US" sz="2800" dirty="0" smtClean="0">
                <a:solidFill>
                  <a:schemeClr val="accent1"/>
                </a:solidFill>
              </a:rPr>
              <a:t>Comments:</a:t>
            </a:r>
          </a:p>
          <a:p>
            <a:pPr lvl="1"/>
            <a:r>
              <a:rPr lang="en-US" sz="2800" dirty="0" smtClean="0">
                <a:solidFill>
                  <a:prstClr val="black"/>
                </a:solidFill>
              </a:rPr>
              <a:t>Improvements from tower of exponential in generic results </a:t>
            </a:r>
            <a:r>
              <a:rPr lang="en-US" sz="2800" dirty="0" smtClean="0">
                <a:solidFill>
                  <a:schemeClr val="accent1"/>
                </a:solidFill>
              </a:rPr>
              <a:t>[BGS10]</a:t>
            </a:r>
          </a:p>
          <a:p>
            <a:pPr lvl="1"/>
            <a:r>
              <a:rPr lang="en-US" sz="2800" dirty="0" smtClean="0">
                <a:solidFill>
                  <a:prstClr val="black"/>
                </a:solidFill>
              </a:rPr>
              <a:t>First family defined by infinitely many constraints that is testable efficiently.</a:t>
            </a:r>
          </a:p>
          <a:p>
            <a:pPr lvl="1"/>
            <a:endParaRPr lang="en-US" sz="2800" dirty="0" smtClean="0">
              <a:solidFill>
                <a:prstClr val="black"/>
              </a:solidFill>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linds(horizontal)">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84238"/>
          </a:xfrm>
        </p:spPr>
        <p:txBody>
          <a:bodyPr/>
          <a:lstStyle/>
          <a:p>
            <a:r>
              <a:rPr lang="en-US" dirty="0" smtClean="0">
                <a:latin typeface="+mn-lt"/>
              </a:rPr>
              <a:t>How to test </a:t>
            </a:r>
            <a:r>
              <a:rPr lang="en-US" i="1" dirty="0" smtClean="0">
                <a:latin typeface="+mn-lt"/>
              </a:rPr>
              <a:t>OCF</a:t>
            </a:r>
            <a:r>
              <a:rPr lang="en-US" dirty="0" smtClean="0">
                <a:latin typeface="+mn-lt"/>
              </a:rPr>
              <a:t>?</a:t>
            </a:r>
            <a:endParaRPr lang="en-US" dirty="0">
              <a:latin typeface="+mn-lt"/>
            </a:endParaRPr>
          </a:p>
        </p:txBody>
      </p:sp>
      <p:sp>
        <p:nvSpPr>
          <p:cNvPr id="10" name="Slide Number Placeholder 9"/>
          <p:cNvSpPr>
            <a:spLocks noGrp="1"/>
          </p:cNvSpPr>
          <p:nvPr>
            <p:ph type="sldNum" sz="quarter" idx="12"/>
          </p:nvPr>
        </p:nvSpPr>
        <p:spPr>
          <a:xfrm>
            <a:off x="154930" y="6210300"/>
            <a:ext cx="457200" cy="457200"/>
          </a:xfrm>
        </p:spPr>
        <p:txBody>
          <a:bodyPr/>
          <a:lstStyle/>
          <a:p>
            <a:fld id="{B6F15528-21DE-4FAA-801E-634DDDAF4B2B}" type="slidenum">
              <a:rPr lang="en-US" smtClean="0"/>
              <a:pPr/>
              <a:t>6</a:t>
            </a:fld>
            <a:endParaRPr lang="en-US"/>
          </a:p>
        </p:txBody>
      </p:sp>
      <p:sp>
        <p:nvSpPr>
          <p:cNvPr id="3" name="Content Placeholder 2"/>
          <p:cNvSpPr>
            <a:spLocks noGrp="1"/>
          </p:cNvSpPr>
          <p:nvPr>
            <p:ph sz="quarter" idx="1"/>
          </p:nvPr>
        </p:nvSpPr>
        <p:spPr>
          <a:xfrm>
            <a:off x="645538" y="1066800"/>
            <a:ext cx="8153400" cy="5410200"/>
          </a:xfrm>
        </p:spPr>
        <p:txBody>
          <a:bodyPr>
            <a:noAutofit/>
          </a:bodyPr>
          <a:lstStyle/>
          <a:p>
            <a:pPr>
              <a:buNone/>
            </a:pPr>
            <a:r>
              <a:rPr lang="en-US" sz="2800" dirty="0" smtClean="0"/>
              <a:t>Alg-1:  A </a:t>
            </a:r>
            <a:r>
              <a:rPr lang="en-US" sz="2800" dirty="0" smtClean="0">
                <a:solidFill>
                  <a:schemeClr val="accent1"/>
                </a:solidFill>
              </a:rPr>
              <a:t>graph-test </a:t>
            </a:r>
            <a:r>
              <a:rPr lang="en-US" sz="2800" dirty="0" smtClean="0"/>
              <a:t>with              queries: </a:t>
            </a:r>
          </a:p>
          <a:p>
            <a:pPr marL="514350" indent="-514350">
              <a:buAutoNum type="arabicPeriod"/>
            </a:pPr>
            <a:r>
              <a:rPr lang="en-US" sz="2800" dirty="0" smtClean="0"/>
              <a:t>Pick                   at random</a:t>
            </a:r>
          </a:p>
          <a:p>
            <a:pPr marL="514350" indent="-514350">
              <a:buAutoNum type="arabicPeriod"/>
            </a:pPr>
            <a:r>
              <a:rPr lang="en-US" sz="2800" dirty="0" smtClean="0"/>
              <a:t>Set </a:t>
            </a:r>
          </a:p>
          <a:p>
            <a:pPr marL="514350" indent="-514350">
              <a:buAutoNum type="arabicPeriod"/>
            </a:pPr>
            <a:r>
              <a:rPr lang="en-US" sz="2800" dirty="0" smtClean="0"/>
              <a:t>Accept </a:t>
            </a:r>
            <a:r>
              <a:rPr lang="en-US" sz="2800" dirty="0" err="1" smtClean="0"/>
              <a:t>iff</a:t>
            </a:r>
            <a:r>
              <a:rPr lang="en-US" sz="2800" dirty="0" smtClean="0"/>
              <a:t>  </a:t>
            </a:r>
            <a:r>
              <a:rPr lang="en-US" sz="2800" i="1" dirty="0" smtClean="0"/>
              <a:t>f</a:t>
            </a:r>
            <a:r>
              <a:rPr lang="en-US" sz="2800" dirty="0" smtClean="0"/>
              <a:t>  restricted to </a:t>
            </a:r>
            <a:r>
              <a:rPr lang="en-US" sz="2800" i="1" dirty="0" smtClean="0"/>
              <a:t>G</a:t>
            </a:r>
            <a:r>
              <a:rPr lang="en-US" sz="2800" dirty="0" smtClean="0"/>
              <a:t> is </a:t>
            </a:r>
            <a:r>
              <a:rPr lang="en-US" sz="2800" i="1" dirty="0" smtClean="0"/>
              <a:t>OCF</a:t>
            </a:r>
            <a:r>
              <a:rPr lang="en-US" sz="2800" dirty="0" smtClean="0"/>
              <a:t>. </a:t>
            </a:r>
          </a:p>
          <a:p>
            <a:pPr>
              <a:buNone/>
            </a:pPr>
            <a:r>
              <a:rPr lang="en-US" sz="2800" dirty="0" smtClean="0">
                <a:solidFill>
                  <a:schemeClr val="accent1"/>
                </a:solidFill>
              </a:rPr>
              <a:t>Proof technique: </a:t>
            </a:r>
            <a:r>
              <a:rPr lang="en-US" sz="2800" dirty="0" smtClean="0"/>
              <a:t>reduce to testing </a:t>
            </a:r>
            <a:r>
              <a:rPr lang="en-US" sz="2800" dirty="0" err="1" smtClean="0"/>
              <a:t>bipartiteness</a:t>
            </a:r>
            <a:r>
              <a:rPr lang="en-US" sz="2800" dirty="0" smtClean="0"/>
              <a:t> in graphs</a:t>
            </a:r>
          </a:p>
          <a:p>
            <a:pPr>
              <a:buNone/>
            </a:pPr>
            <a:endParaRPr lang="en-US" sz="1200" dirty="0" smtClean="0"/>
          </a:p>
          <a:p>
            <a:pPr>
              <a:buNone/>
            </a:pPr>
            <a:r>
              <a:rPr lang="en-US" sz="2800" dirty="0" smtClean="0"/>
              <a:t>Alg-2:  A </a:t>
            </a:r>
            <a:r>
              <a:rPr lang="en-US" sz="2800" dirty="0" smtClean="0">
                <a:solidFill>
                  <a:schemeClr val="accent1"/>
                </a:solidFill>
              </a:rPr>
              <a:t>subspace-sampling </a:t>
            </a:r>
            <a:r>
              <a:rPr lang="en-US" sz="2800" dirty="0" smtClean="0"/>
              <a:t>test with </a:t>
            </a:r>
            <a:r>
              <a:rPr lang="en-US" sz="2800" i="1" dirty="0" smtClean="0"/>
              <a:t>poly</a:t>
            </a:r>
            <a:r>
              <a:rPr lang="en-US" sz="2800" dirty="0" smtClean="0"/>
              <a:t>(1/</a:t>
            </a:r>
            <a:r>
              <a:rPr lang="en-US" sz="2800" dirty="0" smtClean="0">
                <a:sym typeface="Symbol"/>
              </a:rPr>
              <a:t></a:t>
            </a:r>
            <a:r>
              <a:rPr lang="en-US" sz="2800" dirty="0" smtClean="0"/>
              <a:t>) queries.</a:t>
            </a:r>
          </a:p>
          <a:p>
            <a:pPr marL="514350" indent="-514350">
              <a:buAutoNum type="arabicPeriod"/>
            </a:pPr>
            <a:r>
              <a:rPr lang="en-US" sz="2800" dirty="0" smtClean="0"/>
              <a:t>Pick                         at random </a:t>
            </a:r>
          </a:p>
          <a:p>
            <a:pPr marL="514350" indent="-514350">
              <a:buAutoNum type="arabicPeriod"/>
            </a:pPr>
            <a:r>
              <a:rPr lang="en-US" sz="2800" dirty="0" smtClean="0"/>
              <a:t>Set   </a:t>
            </a:r>
          </a:p>
          <a:p>
            <a:pPr marL="514350" indent="-514350">
              <a:buAutoNum type="arabicPeriod"/>
            </a:pPr>
            <a:r>
              <a:rPr lang="en-US" sz="2800" dirty="0" smtClean="0"/>
              <a:t> Accept </a:t>
            </a:r>
            <a:r>
              <a:rPr lang="en-US" sz="2800" dirty="0" err="1" smtClean="0"/>
              <a:t>iff</a:t>
            </a:r>
            <a:r>
              <a:rPr lang="en-US" sz="2800" dirty="0" smtClean="0"/>
              <a:t>  </a:t>
            </a:r>
            <a:r>
              <a:rPr lang="en-US" sz="2800" i="1" dirty="0" smtClean="0"/>
              <a:t>f</a:t>
            </a:r>
            <a:r>
              <a:rPr lang="en-US" sz="2800" dirty="0" smtClean="0"/>
              <a:t>  restricted to </a:t>
            </a:r>
            <a:r>
              <a:rPr lang="en-US" sz="2800" i="1" dirty="0" smtClean="0"/>
              <a:t>S</a:t>
            </a:r>
            <a:r>
              <a:rPr lang="en-US" sz="2800" dirty="0" smtClean="0"/>
              <a:t> is </a:t>
            </a:r>
            <a:r>
              <a:rPr lang="en-US" sz="2800" i="1" dirty="0" smtClean="0"/>
              <a:t>OCF</a:t>
            </a:r>
            <a:r>
              <a:rPr lang="en-US" sz="2800" dirty="0" smtClean="0"/>
              <a:t>.  </a:t>
            </a:r>
          </a:p>
          <a:p>
            <a:pPr>
              <a:buNone/>
            </a:pPr>
            <a:r>
              <a:rPr lang="en-US" sz="2800" dirty="0">
                <a:solidFill>
                  <a:schemeClr val="accent1"/>
                </a:solidFill>
              </a:rPr>
              <a:t>Proof technique</a:t>
            </a:r>
            <a:r>
              <a:rPr lang="en-US" sz="2800" dirty="0" smtClean="0">
                <a:solidFill>
                  <a:schemeClr val="accent1"/>
                </a:solidFill>
              </a:rPr>
              <a:t>: </a:t>
            </a:r>
            <a:r>
              <a:rPr lang="en-US" sz="2800" dirty="0" smtClean="0">
                <a:solidFill>
                  <a:prstClr val="black"/>
                </a:solidFill>
              </a:rPr>
              <a:t>Fourier analysis </a:t>
            </a:r>
            <a:endParaRPr lang="en-US" sz="2800" dirty="0"/>
          </a:p>
        </p:txBody>
      </p:sp>
      <p:graphicFrame>
        <p:nvGraphicFramePr>
          <p:cNvPr id="4" name="Object 3"/>
          <p:cNvGraphicFramePr>
            <a:graphicFrameLocks noChangeAspect="1"/>
          </p:cNvGraphicFramePr>
          <p:nvPr/>
        </p:nvGraphicFramePr>
        <p:xfrm>
          <a:off x="4006644" y="1092200"/>
          <a:ext cx="990600" cy="434975"/>
        </p:xfrm>
        <a:graphic>
          <a:graphicData uri="http://schemas.openxmlformats.org/presentationml/2006/ole">
            <p:oleObj spid="_x0000_s3082" name="Equation" r:id="rId4" imgW="520560" imgH="228600" progId="Equation.3">
              <p:embed/>
            </p:oleObj>
          </a:graphicData>
        </a:graphic>
      </p:graphicFrame>
      <p:graphicFrame>
        <p:nvGraphicFramePr>
          <p:cNvPr id="5" name="Object 4"/>
          <p:cNvGraphicFramePr>
            <a:graphicFrameLocks noChangeAspect="1"/>
          </p:cNvGraphicFramePr>
          <p:nvPr/>
        </p:nvGraphicFramePr>
        <p:xfrm>
          <a:off x="1891725" y="1567130"/>
          <a:ext cx="1420813" cy="533400"/>
        </p:xfrm>
        <a:graphic>
          <a:graphicData uri="http://schemas.openxmlformats.org/presentationml/2006/ole">
            <p:oleObj spid="_x0000_s3083" name="Equation" r:id="rId5" imgW="558720" imgH="228600" progId="Equation.3">
              <p:embed/>
            </p:oleObj>
          </a:graphicData>
        </a:graphic>
      </p:graphicFrame>
      <p:graphicFrame>
        <p:nvGraphicFramePr>
          <p:cNvPr id="6" name="Object 5"/>
          <p:cNvGraphicFramePr>
            <a:graphicFrameLocks noChangeAspect="1"/>
          </p:cNvGraphicFramePr>
          <p:nvPr/>
        </p:nvGraphicFramePr>
        <p:xfrm>
          <a:off x="1710751" y="2116826"/>
          <a:ext cx="2251649" cy="492228"/>
        </p:xfrm>
        <a:graphic>
          <a:graphicData uri="http://schemas.openxmlformats.org/presentationml/2006/ole">
            <p:oleObj spid="_x0000_s3084" name="Equation" r:id="rId6" imgW="1104840" imgH="241200" progId="Equation.3">
              <p:embed/>
            </p:oleObj>
          </a:graphicData>
        </a:graphic>
      </p:graphicFrame>
      <p:graphicFrame>
        <p:nvGraphicFramePr>
          <p:cNvPr id="3081" name="Object 9"/>
          <p:cNvGraphicFramePr>
            <a:graphicFrameLocks noChangeAspect="1"/>
          </p:cNvGraphicFramePr>
          <p:nvPr/>
        </p:nvGraphicFramePr>
        <p:xfrm>
          <a:off x="1684241" y="4896069"/>
          <a:ext cx="3268759" cy="489004"/>
        </p:xfrm>
        <a:graphic>
          <a:graphicData uri="http://schemas.openxmlformats.org/presentationml/2006/ole">
            <p:oleObj spid="_x0000_s3087" name="Equation" r:id="rId7" imgW="1396800" imgH="241200" progId="Equation.3">
              <p:embed/>
            </p:oleObj>
          </a:graphicData>
        </a:graphic>
      </p:graphicFrame>
      <p:graphicFrame>
        <p:nvGraphicFramePr>
          <p:cNvPr id="3088" name="Object 16"/>
          <p:cNvGraphicFramePr>
            <a:graphicFrameLocks noChangeAspect="1"/>
          </p:cNvGraphicFramePr>
          <p:nvPr/>
        </p:nvGraphicFramePr>
        <p:xfrm>
          <a:off x="1852244" y="4332240"/>
          <a:ext cx="1873250" cy="563562"/>
        </p:xfrm>
        <a:graphic>
          <a:graphicData uri="http://schemas.openxmlformats.org/presentationml/2006/ole">
            <p:oleObj spid="_x0000_s3088" name="Equation" r:id="rId8" imgW="736560" imgH="2412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linds(horizont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blinds(horizontal)">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blinds(horizontal)">
                                      <p:cBhvr>
                                        <p:cTn id="31" dur="5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blinds(horizontal)">
                                      <p:cBhvr>
                                        <p:cTn id="36" dur="5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5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500"/>
                                        <p:tgtEl>
                                          <p:spTgt spid="3">
                                            <p:txEl>
                                              <p:pRg st="7" end="7"/>
                                            </p:txEl>
                                          </p:spTgt>
                                        </p:tgtEl>
                                      </p:cBhvr>
                                    </p:animEffect>
                                  </p:childTnLst>
                                </p:cTn>
                              </p:par>
                              <p:par>
                                <p:cTn id="47" presetID="3" presetClass="entr" presetSubtype="10" fill="hold" nodeType="withEffect">
                                  <p:stCondLst>
                                    <p:cond delay="0"/>
                                  </p:stCondLst>
                                  <p:childTnLst>
                                    <p:set>
                                      <p:cBhvr>
                                        <p:cTn id="48" dur="1" fill="hold">
                                          <p:stCondLst>
                                            <p:cond delay="0"/>
                                          </p:stCondLst>
                                        </p:cTn>
                                        <p:tgtEl>
                                          <p:spTgt spid="3088"/>
                                        </p:tgtEl>
                                        <p:attrNameLst>
                                          <p:attrName>style.visibility</p:attrName>
                                        </p:attrNameLst>
                                      </p:cBhvr>
                                      <p:to>
                                        <p:strVal val="visible"/>
                                      </p:to>
                                    </p:set>
                                    <p:animEffect transition="in" filter="blinds(horizontal)">
                                      <p:cBhvr>
                                        <p:cTn id="49" dur="500"/>
                                        <p:tgtEl>
                                          <p:spTgt spid="3088"/>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blinds(horizontal)">
                                      <p:cBhvr>
                                        <p:cTn id="54" dur="500"/>
                                        <p:tgtEl>
                                          <p:spTgt spid="3">
                                            <p:txEl>
                                              <p:pRg st="8" end="8"/>
                                            </p:txEl>
                                          </p:spTgt>
                                        </p:tgtEl>
                                      </p:cBhvr>
                                    </p:animEffect>
                                  </p:childTnLst>
                                </p:cTn>
                              </p:par>
                              <p:par>
                                <p:cTn id="55" presetID="3" presetClass="entr" presetSubtype="10" fill="hold" nodeType="withEffect">
                                  <p:stCondLst>
                                    <p:cond delay="0"/>
                                  </p:stCondLst>
                                  <p:childTnLst>
                                    <p:set>
                                      <p:cBhvr>
                                        <p:cTn id="56" dur="1" fill="hold">
                                          <p:stCondLst>
                                            <p:cond delay="0"/>
                                          </p:stCondLst>
                                        </p:cTn>
                                        <p:tgtEl>
                                          <p:spTgt spid="3081"/>
                                        </p:tgtEl>
                                        <p:attrNameLst>
                                          <p:attrName>style.visibility</p:attrName>
                                        </p:attrNameLst>
                                      </p:cBhvr>
                                      <p:to>
                                        <p:strVal val="visible"/>
                                      </p:to>
                                    </p:set>
                                    <p:animEffect transition="in" filter="blinds(horizontal)">
                                      <p:cBhvr>
                                        <p:cTn id="57" dur="500"/>
                                        <p:tgtEl>
                                          <p:spTgt spid="3081"/>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blinds(horizontal)">
                                      <p:cBhvr>
                                        <p:cTn id="62" dur="500"/>
                                        <p:tgtEl>
                                          <p:spTgt spid="3">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blinds(horizontal)">
                                      <p:cBhvr>
                                        <p:cTn id="6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960438"/>
          </a:xfrm>
        </p:spPr>
        <p:txBody>
          <a:bodyPr/>
          <a:lstStyle/>
          <a:p>
            <a:r>
              <a:rPr lang="en-US" dirty="0" smtClean="0">
                <a:latin typeface="+mn-lt"/>
              </a:rPr>
              <a:t>The edge sampling test</a:t>
            </a:r>
            <a:endParaRPr lang="en-US" dirty="0">
              <a:latin typeface="+mn-lt"/>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
        <p:nvSpPr>
          <p:cNvPr id="3" name="Content Placeholder 2"/>
          <p:cNvSpPr>
            <a:spLocks noGrp="1"/>
          </p:cNvSpPr>
          <p:nvPr>
            <p:ph sz="quarter" idx="1"/>
          </p:nvPr>
        </p:nvSpPr>
        <p:spPr>
          <a:xfrm>
            <a:off x="914400" y="1447800"/>
            <a:ext cx="7772400" cy="2057400"/>
          </a:xfrm>
        </p:spPr>
        <p:txBody>
          <a:bodyPr>
            <a:normAutofit/>
          </a:bodyPr>
          <a:lstStyle/>
          <a:p>
            <a:pPr>
              <a:buNone/>
            </a:pPr>
            <a:r>
              <a:rPr lang="en-US" dirty="0" smtClean="0">
                <a:solidFill>
                  <a:srgbClr val="C00000"/>
                </a:solidFill>
              </a:rPr>
              <a:t>Definition: </a:t>
            </a:r>
            <a:r>
              <a:rPr lang="en-US" dirty="0" smtClean="0"/>
              <a:t>The </a:t>
            </a:r>
            <a:r>
              <a:rPr lang="en-US" dirty="0" err="1" smtClean="0"/>
              <a:t>Cayley</a:t>
            </a:r>
            <a:r>
              <a:rPr lang="en-US" dirty="0" smtClean="0"/>
              <a:t> graph of  </a:t>
            </a:r>
            <a:r>
              <a:rPr lang="en-US" i="1" dirty="0" smtClean="0"/>
              <a:t>f , </a:t>
            </a:r>
            <a:r>
              <a:rPr lang="en-US" dirty="0" smtClean="0"/>
              <a:t>denoted</a:t>
            </a:r>
            <a:r>
              <a:rPr lang="en-US" i="1" dirty="0" smtClean="0"/>
              <a:t> C</a:t>
            </a:r>
            <a:r>
              <a:rPr lang="en-US" dirty="0" smtClean="0"/>
              <a:t>( </a:t>
            </a:r>
            <a:r>
              <a:rPr lang="en-US" i="1" dirty="0" smtClean="0"/>
              <a:t>f </a:t>
            </a:r>
            <a:r>
              <a:rPr lang="en-US" dirty="0" smtClean="0"/>
              <a:t>), is defined as</a:t>
            </a:r>
            <a:endParaRPr lang="en-US" i="1" dirty="0" smtClean="0"/>
          </a:p>
          <a:p>
            <a:pPr>
              <a:buNone/>
            </a:pPr>
            <a:r>
              <a:rPr lang="en-US" i="1" dirty="0" smtClean="0"/>
              <a:t> </a:t>
            </a:r>
          </a:p>
          <a:p>
            <a:endParaRPr lang="en-US" i="1" dirty="0" smtClean="0"/>
          </a:p>
          <a:p>
            <a:pPr>
              <a:buNone/>
            </a:pPr>
            <a:r>
              <a:rPr lang="en-US" dirty="0" smtClean="0">
                <a:solidFill>
                  <a:srgbClr val="C00000"/>
                </a:solidFill>
              </a:rPr>
              <a:t>Example:</a:t>
            </a:r>
            <a:r>
              <a:rPr lang="en-US" dirty="0" smtClean="0"/>
              <a:t> Suppose  </a:t>
            </a:r>
            <a:r>
              <a:rPr lang="en-US" i="1" dirty="0" smtClean="0"/>
              <a:t>f</a:t>
            </a:r>
            <a:r>
              <a:rPr lang="en-US" dirty="0" smtClean="0"/>
              <a:t>(1,0) = </a:t>
            </a:r>
            <a:r>
              <a:rPr lang="en-US" i="1" dirty="0" smtClean="0"/>
              <a:t>f</a:t>
            </a:r>
            <a:r>
              <a:rPr lang="en-US" dirty="0" smtClean="0"/>
              <a:t>(1,1) = 1 and </a:t>
            </a:r>
            <a:r>
              <a:rPr lang="en-US" i="1" dirty="0" smtClean="0"/>
              <a:t>f</a:t>
            </a:r>
            <a:r>
              <a:rPr lang="en-US" dirty="0" smtClean="0"/>
              <a:t>(0,0) = </a:t>
            </a:r>
            <a:r>
              <a:rPr lang="en-US" i="1" dirty="0" smtClean="0"/>
              <a:t>f</a:t>
            </a:r>
            <a:r>
              <a:rPr lang="en-US" dirty="0" smtClean="0"/>
              <a:t>(0,1) = 0.</a:t>
            </a:r>
          </a:p>
          <a:p>
            <a:endParaRPr lang="en-US" dirty="0" smtClean="0"/>
          </a:p>
        </p:txBody>
      </p:sp>
      <p:graphicFrame>
        <p:nvGraphicFramePr>
          <p:cNvPr id="4" name="Object 3"/>
          <p:cNvGraphicFramePr>
            <a:graphicFrameLocks noChangeAspect="1"/>
          </p:cNvGraphicFramePr>
          <p:nvPr/>
        </p:nvGraphicFramePr>
        <p:xfrm>
          <a:off x="2090738" y="2022475"/>
          <a:ext cx="4843462" cy="492125"/>
        </p:xfrm>
        <a:graphic>
          <a:graphicData uri="http://schemas.openxmlformats.org/presentationml/2006/ole">
            <p:oleObj spid="_x0000_s4099" name="Equation" r:id="rId4" imgW="2374560" imgH="253800" progId="Equation.3">
              <p:embed/>
            </p:oleObj>
          </a:graphicData>
        </a:graphic>
      </p:graphicFrame>
      <p:sp>
        <p:nvSpPr>
          <p:cNvPr id="14" name="Oval 46"/>
          <p:cNvSpPr>
            <a:spLocks noChangeArrowheads="1"/>
          </p:cNvSpPr>
          <p:nvPr/>
        </p:nvSpPr>
        <p:spPr bwMode="auto">
          <a:xfrm>
            <a:off x="2971800" y="3733800"/>
            <a:ext cx="76200" cy="76200"/>
          </a:xfrm>
          <a:prstGeom prst="ellipse">
            <a:avLst/>
          </a:prstGeom>
          <a:solidFill>
            <a:srgbClr val="FF0000"/>
          </a:solidFill>
          <a:ln w="9525" algn="ctr">
            <a:solidFill>
              <a:schemeClr val="tx1"/>
            </a:solidFill>
            <a:round/>
            <a:headEnd/>
            <a:tailEnd/>
          </a:ln>
          <a:effectLst/>
        </p:spPr>
        <p:txBody>
          <a:bodyPr wrap="none" anchor="ctr">
            <a:spAutoFit/>
          </a:bodyPr>
          <a:lstStyle/>
          <a:p>
            <a:endParaRPr lang="en-US"/>
          </a:p>
        </p:txBody>
      </p:sp>
      <p:sp>
        <p:nvSpPr>
          <p:cNvPr id="16" name="Oval 46"/>
          <p:cNvSpPr>
            <a:spLocks noChangeArrowheads="1"/>
          </p:cNvSpPr>
          <p:nvPr/>
        </p:nvSpPr>
        <p:spPr bwMode="auto">
          <a:xfrm>
            <a:off x="3810000" y="3742426"/>
            <a:ext cx="76200" cy="76200"/>
          </a:xfrm>
          <a:prstGeom prst="ellipse">
            <a:avLst/>
          </a:prstGeom>
          <a:solidFill>
            <a:srgbClr val="FF0000"/>
          </a:solidFill>
          <a:ln w="9525" algn="ctr">
            <a:solidFill>
              <a:schemeClr val="tx1"/>
            </a:solidFill>
            <a:round/>
            <a:headEnd/>
            <a:tailEnd/>
          </a:ln>
          <a:effectLst/>
        </p:spPr>
        <p:txBody>
          <a:bodyPr wrap="none" anchor="ctr">
            <a:spAutoFit/>
          </a:bodyPr>
          <a:lstStyle/>
          <a:p>
            <a:endParaRPr lang="en-US"/>
          </a:p>
        </p:txBody>
      </p:sp>
      <p:sp>
        <p:nvSpPr>
          <p:cNvPr id="19" name="Oval 46"/>
          <p:cNvSpPr>
            <a:spLocks noChangeArrowheads="1"/>
          </p:cNvSpPr>
          <p:nvPr/>
        </p:nvSpPr>
        <p:spPr bwMode="auto">
          <a:xfrm>
            <a:off x="2997678" y="4563374"/>
            <a:ext cx="76200" cy="76200"/>
          </a:xfrm>
          <a:prstGeom prst="ellipse">
            <a:avLst/>
          </a:prstGeom>
          <a:solidFill>
            <a:srgbClr val="FF0000"/>
          </a:solidFill>
          <a:ln w="9525" algn="ctr">
            <a:solidFill>
              <a:schemeClr val="tx1"/>
            </a:solidFill>
            <a:round/>
            <a:headEnd/>
            <a:tailEnd/>
          </a:ln>
          <a:effectLst/>
        </p:spPr>
        <p:txBody>
          <a:bodyPr wrap="none" anchor="ctr">
            <a:spAutoFit/>
          </a:bodyPr>
          <a:lstStyle/>
          <a:p>
            <a:endParaRPr lang="en-US"/>
          </a:p>
        </p:txBody>
      </p:sp>
      <p:sp>
        <p:nvSpPr>
          <p:cNvPr id="20" name="Oval 46"/>
          <p:cNvSpPr>
            <a:spLocks noChangeArrowheads="1"/>
          </p:cNvSpPr>
          <p:nvPr/>
        </p:nvSpPr>
        <p:spPr bwMode="auto">
          <a:xfrm>
            <a:off x="3835878" y="4572000"/>
            <a:ext cx="76200" cy="76200"/>
          </a:xfrm>
          <a:prstGeom prst="ellipse">
            <a:avLst/>
          </a:prstGeom>
          <a:solidFill>
            <a:srgbClr val="FF0000"/>
          </a:solidFill>
          <a:ln w="9525" algn="ctr">
            <a:solidFill>
              <a:schemeClr val="tx1"/>
            </a:solidFill>
            <a:round/>
            <a:headEnd/>
            <a:tailEnd/>
          </a:ln>
          <a:effectLst/>
        </p:spPr>
        <p:txBody>
          <a:bodyPr wrap="none" anchor="ctr">
            <a:spAutoFit/>
          </a:bodyPr>
          <a:lstStyle/>
          <a:p>
            <a:endParaRPr lang="en-US"/>
          </a:p>
        </p:txBody>
      </p:sp>
      <p:sp>
        <p:nvSpPr>
          <p:cNvPr id="23" name="Text Box 5"/>
          <p:cNvSpPr txBox="1">
            <a:spLocks noChangeArrowheads="1"/>
          </p:cNvSpPr>
          <p:nvPr/>
        </p:nvSpPr>
        <p:spPr bwMode="auto">
          <a:xfrm>
            <a:off x="2514600" y="4708582"/>
            <a:ext cx="533400" cy="226985"/>
          </a:xfrm>
          <a:prstGeom prst="rect">
            <a:avLst/>
          </a:prstGeom>
          <a:noFill/>
          <a:ln w="9525">
            <a:noFill/>
            <a:miter lim="800000"/>
            <a:headEnd/>
            <a:tailEnd/>
          </a:ln>
        </p:spPr>
        <p:txBody>
          <a:bodyPr wrap="square">
            <a:spAutoFit/>
          </a:bodyPr>
          <a:lstStyle/>
          <a:p>
            <a:pPr marL="457200" indent="-457200">
              <a:lnSpc>
                <a:spcPct val="50000"/>
              </a:lnSpc>
            </a:pPr>
            <a:r>
              <a:rPr lang="en-US" sz="1400" dirty="0" smtClean="0">
                <a:sym typeface="Symbol" pitchFamily="18" charset="2"/>
              </a:rPr>
              <a:t>(0,0)</a:t>
            </a:r>
          </a:p>
        </p:txBody>
      </p:sp>
      <p:sp>
        <p:nvSpPr>
          <p:cNvPr id="24" name="Text Box 5"/>
          <p:cNvSpPr txBox="1">
            <a:spLocks noChangeArrowheads="1"/>
          </p:cNvSpPr>
          <p:nvPr/>
        </p:nvSpPr>
        <p:spPr bwMode="auto">
          <a:xfrm>
            <a:off x="2438400" y="3581400"/>
            <a:ext cx="533400" cy="226985"/>
          </a:xfrm>
          <a:prstGeom prst="rect">
            <a:avLst/>
          </a:prstGeom>
          <a:noFill/>
          <a:ln w="9525">
            <a:noFill/>
            <a:miter lim="800000"/>
            <a:headEnd/>
            <a:tailEnd/>
          </a:ln>
        </p:spPr>
        <p:txBody>
          <a:bodyPr wrap="square">
            <a:spAutoFit/>
          </a:bodyPr>
          <a:lstStyle/>
          <a:p>
            <a:pPr marL="457200" indent="-457200">
              <a:lnSpc>
                <a:spcPct val="50000"/>
              </a:lnSpc>
            </a:pPr>
            <a:r>
              <a:rPr lang="en-US" sz="1400" dirty="0" smtClean="0">
                <a:sym typeface="Symbol" pitchFamily="18" charset="2"/>
              </a:rPr>
              <a:t>(0,1)</a:t>
            </a:r>
          </a:p>
        </p:txBody>
      </p:sp>
      <p:sp>
        <p:nvSpPr>
          <p:cNvPr id="25" name="Text Box 5"/>
          <p:cNvSpPr txBox="1">
            <a:spLocks noChangeArrowheads="1"/>
          </p:cNvSpPr>
          <p:nvPr/>
        </p:nvSpPr>
        <p:spPr bwMode="auto">
          <a:xfrm>
            <a:off x="4038600" y="4675693"/>
            <a:ext cx="533400" cy="200055"/>
          </a:xfrm>
          <a:prstGeom prst="rect">
            <a:avLst/>
          </a:prstGeom>
          <a:noFill/>
          <a:ln w="9525">
            <a:noFill/>
            <a:miter lim="800000"/>
            <a:headEnd/>
            <a:tailEnd/>
          </a:ln>
        </p:spPr>
        <p:txBody>
          <a:bodyPr wrap="square">
            <a:spAutoFit/>
          </a:bodyPr>
          <a:lstStyle/>
          <a:p>
            <a:pPr marL="457200" indent="-457200">
              <a:lnSpc>
                <a:spcPct val="50000"/>
              </a:lnSpc>
            </a:pPr>
            <a:r>
              <a:rPr lang="en-US" sz="1400" dirty="0" smtClean="0">
                <a:sym typeface="Symbol" pitchFamily="18" charset="2"/>
              </a:rPr>
              <a:t>(1,1)</a:t>
            </a:r>
          </a:p>
        </p:txBody>
      </p:sp>
      <p:sp>
        <p:nvSpPr>
          <p:cNvPr id="26" name="Text Box 5"/>
          <p:cNvSpPr txBox="1">
            <a:spLocks noChangeArrowheads="1"/>
          </p:cNvSpPr>
          <p:nvPr/>
        </p:nvSpPr>
        <p:spPr bwMode="auto">
          <a:xfrm>
            <a:off x="3886200" y="3581400"/>
            <a:ext cx="533400" cy="226985"/>
          </a:xfrm>
          <a:prstGeom prst="rect">
            <a:avLst/>
          </a:prstGeom>
          <a:noFill/>
          <a:ln w="9525">
            <a:noFill/>
            <a:miter lim="800000"/>
            <a:headEnd/>
            <a:tailEnd/>
          </a:ln>
        </p:spPr>
        <p:txBody>
          <a:bodyPr wrap="square">
            <a:spAutoFit/>
          </a:bodyPr>
          <a:lstStyle/>
          <a:p>
            <a:pPr marL="457200" indent="-457200">
              <a:lnSpc>
                <a:spcPct val="50000"/>
              </a:lnSpc>
            </a:pPr>
            <a:r>
              <a:rPr lang="en-US" sz="1400" dirty="0" smtClean="0">
                <a:sym typeface="Symbol" pitchFamily="18" charset="2"/>
              </a:rPr>
              <a:t>(1,0)</a:t>
            </a:r>
          </a:p>
        </p:txBody>
      </p:sp>
      <p:sp>
        <p:nvSpPr>
          <p:cNvPr id="27" name="Line 29"/>
          <p:cNvSpPr>
            <a:spLocks noChangeShapeType="1"/>
          </p:cNvSpPr>
          <p:nvPr/>
        </p:nvSpPr>
        <p:spPr bwMode="auto">
          <a:xfrm flipV="1">
            <a:off x="3073878" y="3810000"/>
            <a:ext cx="736122" cy="767030"/>
          </a:xfrm>
          <a:prstGeom prst="line">
            <a:avLst/>
          </a:prstGeom>
          <a:noFill/>
          <a:ln w="25400">
            <a:solidFill>
              <a:schemeClr val="tx1"/>
            </a:solidFill>
            <a:round/>
            <a:headEnd/>
            <a:tailEnd/>
          </a:ln>
        </p:spPr>
        <p:txBody>
          <a:bodyPr wrap="square">
            <a:spAutoFit/>
          </a:bodyPr>
          <a:lstStyle/>
          <a:p>
            <a:endParaRPr lang="en-US"/>
          </a:p>
        </p:txBody>
      </p:sp>
      <p:sp>
        <p:nvSpPr>
          <p:cNvPr id="28" name="Line 29"/>
          <p:cNvSpPr>
            <a:spLocks noChangeShapeType="1"/>
          </p:cNvSpPr>
          <p:nvPr/>
        </p:nvSpPr>
        <p:spPr bwMode="auto">
          <a:xfrm>
            <a:off x="3056626" y="3806404"/>
            <a:ext cx="770626" cy="782848"/>
          </a:xfrm>
          <a:prstGeom prst="line">
            <a:avLst/>
          </a:prstGeom>
          <a:noFill/>
          <a:ln w="25400">
            <a:solidFill>
              <a:schemeClr val="tx1"/>
            </a:solidFill>
            <a:round/>
            <a:headEnd/>
            <a:tailEnd/>
          </a:ln>
        </p:spPr>
        <p:txBody>
          <a:bodyPr wrap="square">
            <a:spAutoFit/>
          </a:bodyPr>
          <a:lstStyle/>
          <a:p>
            <a:endParaRPr lang="en-US"/>
          </a:p>
        </p:txBody>
      </p:sp>
      <p:sp>
        <p:nvSpPr>
          <p:cNvPr id="29" name="Line 29"/>
          <p:cNvSpPr>
            <a:spLocks noChangeShapeType="1"/>
          </p:cNvSpPr>
          <p:nvPr/>
        </p:nvSpPr>
        <p:spPr bwMode="auto">
          <a:xfrm>
            <a:off x="3048000" y="3792748"/>
            <a:ext cx="762000" cy="17252"/>
          </a:xfrm>
          <a:prstGeom prst="line">
            <a:avLst/>
          </a:prstGeom>
          <a:noFill/>
          <a:ln w="25400">
            <a:solidFill>
              <a:schemeClr val="tx1"/>
            </a:solidFill>
            <a:round/>
            <a:headEnd/>
            <a:tailEnd/>
          </a:ln>
        </p:spPr>
        <p:txBody>
          <a:bodyPr wrap="square">
            <a:spAutoFit/>
          </a:bodyPr>
          <a:lstStyle/>
          <a:p>
            <a:endParaRPr lang="en-US"/>
          </a:p>
        </p:txBody>
      </p:sp>
      <p:sp>
        <p:nvSpPr>
          <p:cNvPr id="30" name="Line 29"/>
          <p:cNvSpPr>
            <a:spLocks noChangeShapeType="1"/>
          </p:cNvSpPr>
          <p:nvPr/>
        </p:nvSpPr>
        <p:spPr bwMode="auto">
          <a:xfrm>
            <a:off x="3089696" y="4597878"/>
            <a:ext cx="762000" cy="17252"/>
          </a:xfrm>
          <a:prstGeom prst="line">
            <a:avLst/>
          </a:prstGeom>
          <a:noFill/>
          <a:ln w="25400">
            <a:solidFill>
              <a:schemeClr val="tx1"/>
            </a:solidFill>
            <a:round/>
            <a:headEnd/>
            <a:tailEnd/>
          </a:ln>
        </p:spPr>
        <p:txBody>
          <a:bodyPr wrap="square">
            <a:spAutoFit/>
          </a:bodyPr>
          <a:lstStyle/>
          <a:p>
            <a:endParaRPr lang="en-US"/>
          </a:p>
        </p:txBody>
      </p:sp>
      <p:sp>
        <p:nvSpPr>
          <p:cNvPr id="31" name="Content Placeholder 2"/>
          <p:cNvSpPr txBox="1">
            <a:spLocks/>
          </p:cNvSpPr>
          <p:nvPr/>
        </p:nvSpPr>
        <p:spPr>
          <a:xfrm>
            <a:off x="914400" y="5105400"/>
            <a:ext cx="7772400" cy="13716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If we change </a:t>
            </a:r>
            <a:r>
              <a:rPr kumimoji="0" lang="en-US" sz="2600" b="0" i="1" u="none" strike="noStrike" kern="1200" cap="none" spc="0" normalizeH="0" baseline="0" noProof="0" dirty="0" smtClean="0">
                <a:ln>
                  <a:noFill/>
                </a:ln>
                <a:solidFill>
                  <a:schemeClr val="tx1"/>
                </a:solidFill>
                <a:effectLst/>
                <a:uLnTx/>
                <a:uFillTx/>
                <a:latin typeface="+mn-lt"/>
                <a:ea typeface="+mn-ea"/>
                <a:cs typeface="+mn-cs"/>
              </a:rPr>
              <a:t>f</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(0,1)=1</a:t>
            </a:r>
          </a:p>
          <a:p>
            <a:pPr marL="274320" lvl="0" indent="-274320">
              <a:spcBef>
                <a:spcPts val="580"/>
              </a:spcBef>
              <a:buClr>
                <a:schemeClr val="accent1"/>
              </a:buClr>
              <a:buSzPct val="85000"/>
              <a:buFont typeface="Wingdings 2"/>
              <a:buChar char=""/>
            </a:pPr>
            <a:r>
              <a:rPr lang="en-US" sz="2600" dirty="0" smtClean="0"/>
              <a:t>There is a 1-to-2</a:t>
            </a:r>
            <a:r>
              <a:rPr lang="en-US" sz="2600" i="1" baseline="30000" dirty="0" smtClean="0"/>
              <a:t>n</a:t>
            </a:r>
            <a:r>
              <a:rPr lang="en-US" sz="2600" dirty="0" smtClean="0"/>
              <a:t> correspondence between “cycles” of </a:t>
            </a:r>
            <a:r>
              <a:rPr lang="en-US" sz="2600" i="1" dirty="0" smtClean="0"/>
              <a:t>f</a:t>
            </a:r>
            <a:r>
              <a:rPr lang="en-US" sz="2600" dirty="0" smtClean="0"/>
              <a:t> and cycles  in </a:t>
            </a:r>
            <a:r>
              <a:rPr lang="en-US" sz="2600" i="1" dirty="0" smtClean="0"/>
              <a:t>C</a:t>
            </a:r>
            <a:r>
              <a:rPr lang="en-US" sz="2600" dirty="0" smtClean="0"/>
              <a:t>( </a:t>
            </a:r>
            <a:r>
              <a:rPr lang="en-US" sz="2600" i="1" dirty="0" smtClean="0"/>
              <a:t>f </a:t>
            </a:r>
            <a:r>
              <a:rPr lang="en-US" sz="2600" dirty="0" smtClean="0"/>
              <a:t>).</a:t>
            </a:r>
            <a:endParaRPr kumimoji="0" lang="en-US" sz="2600" b="0" i="1" u="none" strike="noStrike" kern="1200" cap="none" spc="0" normalizeH="0" baseline="3000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tabLst/>
              <a:defRPr/>
            </a:pPr>
            <a:endParaRPr kumimoji="0" lang="en-US" sz="2600" b="0" i="1" u="none" strike="noStrike" kern="1200" cap="none" spc="0" normalizeH="0" baseline="0" noProof="0" dirty="0" smtClean="0">
              <a:ln>
                <a:noFill/>
              </a:ln>
              <a:solidFill>
                <a:schemeClr val="tx1"/>
              </a:solidFill>
              <a:effectLst/>
              <a:uLnTx/>
              <a:uFillTx/>
              <a:latin typeface="+mn-lt"/>
              <a:ea typeface="+mn-ea"/>
              <a:cs typeface="+mn-cs"/>
            </a:endParaRPr>
          </a:p>
        </p:txBody>
      </p:sp>
      <p:sp>
        <p:nvSpPr>
          <p:cNvPr id="32" name="Line 29"/>
          <p:cNvSpPr>
            <a:spLocks noChangeShapeType="1"/>
          </p:cNvSpPr>
          <p:nvPr/>
        </p:nvSpPr>
        <p:spPr bwMode="auto">
          <a:xfrm>
            <a:off x="3868948" y="3801374"/>
            <a:ext cx="17252" cy="770626"/>
          </a:xfrm>
          <a:prstGeom prst="line">
            <a:avLst/>
          </a:prstGeom>
          <a:noFill/>
          <a:ln w="25400">
            <a:solidFill>
              <a:schemeClr val="tx1"/>
            </a:solidFill>
            <a:round/>
            <a:headEnd/>
            <a:tailEnd/>
          </a:ln>
        </p:spPr>
        <p:txBody>
          <a:bodyPr wrap="square">
            <a:spAutoFit/>
          </a:bodyPr>
          <a:lstStyle/>
          <a:p>
            <a:endParaRPr lang="en-US"/>
          </a:p>
        </p:txBody>
      </p:sp>
      <p:sp>
        <p:nvSpPr>
          <p:cNvPr id="33" name="Line 29"/>
          <p:cNvSpPr>
            <a:spLocks noChangeShapeType="1"/>
          </p:cNvSpPr>
          <p:nvPr/>
        </p:nvSpPr>
        <p:spPr bwMode="auto">
          <a:xfrm>
            <a:off x="3030748" y="3810000"/>
            <a:ext cx="17252" cy="770626"/>
          </a:xfrm>
          <a:prstGeom prst="line">
            <a:avLst/>
          </a:prstGeom>
          <a:noFill/>
          <a:ln w="25400">
            <a:solidFill>
              <a:schemeClr val="tx1"/>
            </a:solidFill>
            <a:round/>
            <a:headEnd/>
            <a:tailEnd/>
          </a:ln>
        </p:spPr>
        <p:txBody>
          <a:bodyPr wrap="square">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linds(horizontal)">
                                      <p:cBhvr>
                                        <p:cTn id="22" dur="500"/>
                                        <p:tgtEl>
                                          <p:spTgt spid="24"/>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blinds(horizontal)">
                                      <p:cBhvr>
                                        <p:cTn id="25" dur="500"/>
                                        <p:tgtEl>
                                          <p:spTgt spid="23"/>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blinds(horizontal)">
                                      <p:cBhvr>
                                        <p:cTn id="28" dur="500"/>
                                        <p:tgtEl>
                                          <p:spTgt spid="25"/>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blinds(horizontal)">
                                      <p:cBhvr>
                                        <p:cTn id="31" dur="500"/>
                                        <p:tgtEl>
                                          <p:spTgt spid="26"/>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blinds(horizontal)">
                                      <p:cBhvr>
                                        <p:cTn id="34" dur="500"/>
                                        <p:tgtEl>
                                          <p:spTgt spid="19"/>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blinds(horizontal)">
                                      <p:cBhvr>
                                        <p:cTn id="40" dur="500"/>
                                        <p:tgtEl>
                                          <p:spTgt spid="16"/>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blinds(horizontal)">
                                      <p:cBhvr>
                                        <p:cTn id="43" dur="500"/>
                                        <p:tgtEl>
                                          <p:spTgt spid="20"/>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27"/>
                                        </p:tgtEl>
                                        <p:attrNameLst>
                                          <p:attrName>style.visibility</p:attrName>
                                        </p:attrNameLst>
                                      </p:cBhvr>
                                      <p:to>
                                        <p:strVal val="visible"/>
                                      </p:to>
                                    </p:set>
                                    <p:animEffect transition="in" filter="blinds(horizontal)">
                                      <p:cBhvr>
                                        <p:cTn id="48" dur="500"/>
                                        <p:tgtEl>
                                          <p:spTgt spid="27"/>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blinds(horizontal)">
                                      <p:cBhvr>
                                        <p:cTn id="51" dur="500"/>
                                        <p:tgtEl>
                                          <p:spTgt spid="28"/>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blinds(horizontal)">
                                      <p:cBhvr>
                                        <p:cTn id="56" dur="500"/>
                                        <p:tgtEl>
                                          <p:spTgt spid="30"/>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29"/>
                                        </p:tgtEl>
                                        <p:attrNameLst>
                                          <p:attrName>style.visibility</p:attrName>
                                        </p:attrNameLst>
                                      </p:cBhvr>
                                      <p:to>
                                        <p:strVal val="visible"/>
                                      </p:to>
                                    </p:set>
                                    <p:animEffect transition="in" filter="blinds(horizontal)">
                                      <p:cBhvr>
                                        <p:cTn id="59" dur="500"/>
                                        <p:tgtEl>
                                          <p:spTgt spid="29"/>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nodeType="clickEffect">
                                  <p:stCondLst>
                                    <p:cond delay="0"/>
                                  </p:stCondLst>
                                  <p:childTnLst>
                                    <p:set>
                                      <p:cBhvr>
                                        <p:cTn id="63" dur="1" fill="hold">
                                          <p:stCondLst>
                                            <p:cond delay="0"/>
                                          </p:stCondLst>
                                        </p:cTn>
                                        <p:tgtEl>
                                          <p:spTgt spid="31">
                                            <p:txEl>
                                              <p:pRg st="0" end="0"/>
                                            </p:txEl>
                                          </p:spTgt>
                                        </p:tgtEl>
                                        <p:attrNameLst>
                                          <p:attrName>style.visibility</p:attrName>
                                        </p:attrNameLst>
                                      </p:cBhvr>
                                      <p:to>
                                        <p:strVal val="visible"/>
                                      </p:to>
                                    </p:set>
                                    <p:animEffect transition="in" filter="blinds(horizontal)">
                                      <p:cBhvr>
                                        <p:cTn id="64" dur="500"/>
                                        <p:tgtEl>
                                          <p:spTgt spid="31">
                                            <p:txEl>
                                              <p:pRg st="0" end="0"/>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32"/>
                                        </p:tgtEl>
                                        <p:attrNameLst>
                                          <p:attrName>style.visibility</p:attrName>
                                        </p:attrNameLst>
                                      </p:cBhvr>
                                      <p:to>
                                        <p:strVal val="visible"/>
                                      </p:to>
                                    </p:set>
                                    <p:animEffect transition="in" filter="blinds(horizontal)">
                                      <p:cBhvr>
                                        <p:cTn id="69" dur="500"/>
                                        <p:tgtEl>
                                          <p:spTgt spid="32"/>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33"/>
                                        </p:tgtEl>
                                        <p:attrNameLst>
                                          <p:attrName>style.visibility</p:attrName>
                                        </p:attrNameLst>
                                      </p:cBhvr>
                                      <p:to>
                                        <p:strVal val="visible"/>
                                      </p:to>
                                    </p:set>
                                    <p:animEffect transition="in" filter="blinds(horizontal)">
                                      <p:cBhvr>
                                        <p:cTn id="72" dur="500"/>
                                        <p:tgtEl>
                                          <p:spTgt spid="33"/>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31">
                                            <p:txEl>
                                              <p:pRg st="1" end="1"/>
                                            </p:txEl>
                                          </p:spTgt>
                                        </p:tgtEl>
                                        <p:attrNameLst>
                                          <p:attrName>style.visibility</p:attrName>
                                        </p:attrNameLst>
                                      </p:cBhvr>
                                      <p:to>
                                        <p:strVal val="visible"/>
                                      </p:to>
                                    </p:set>
                                    <p:animEffect transition="in" filter="blinds(horizontal)">
                                      <p:cBhvr>
                                        <p:cTn id="77" dur="500"/>
                                        <p:tgtEl>
                                          <p:spTgt spid="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9" grpId="0" animBg="1"/>
      <p:bldP spid="20" grpId="0" animBg="1"/>
      <p:bldP spid="23" grpId="0"/>
      <p:bldP spid="24" grpId="0"/>
      <p:bldP spid="25" grpId="0"/>
      <p:bldP spid="26" grpId="0"/>
      <p:bldP spid="27" grpId="0" animBg="1"/>
      <p:bldP spid="28" grpId="0" animBg="1"/>
      <p:bldP spid="29" grpId="0" animBg="1"/>
      <p:bldP spid="30" grpId="0" animBg="1"/>
      <p:bldP spid="32" grpId="0" animBg="1"/>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960438"/>
          </a:xfrm>
        </p:spPr>
        <p:txBody>
          <a:bodyPr/>
          <a:lstStyle/>
          <a:p>
            <a:r>
              <a:rPr lang="en-US" dirty="0" smtClean="0">
                <a:latin typeface="+mn-lt"/>
              </a:rPr>
              <a:t>The edge sampling test</a:t>
            </a:r>
            <a:endParaRPr lang="en-US" dirty="0">
              <a:latin typeface="+mn-lt"/>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
        <p:nvSpPr>
          <p:cNvPr id="3" name="Content Placeholder 2"/>
          <p:cNvSpPr>
            <a:spLocks noGrp="1"/>
          </p:cNvSpPr>
          <p:nvPr>
            <p:ph sz="quarter" idx="1"/>
          </p:nvPr>
        </p:nvSpPr>
        <p:spPr>
          <a:xfrm>
            <a:off x="609600" y="1447800"/>
            <a:ext cx="8305800" cy="4876800"/>
          </a:xfrm>
        </p:spPr>
        <p:txBody>
          <a:bodyPr>
            <a:normAutofit/>
          </a:bodyPr>
          <a:lstStyle/>
          <a:p>
            <a:pPr>
              <a:buNone/>
            </a:pPr>
            <a:r>
              <a:rPr lang="en-US" dirty="0" smtClean="0">
                <a:solidFill>
                  <a:srgbClr val="C00000"/>
                </a:solidFill>
              </a:rPr>
              <a:t>Definition: </a:t>
            </a:r>
            <a:r>
              <a:rPr lang="en-US" dirty="0" smtClean="0"/>
              <a:t>The </a:t>
            </a:r>
            <a:r>
              <a:rPr lang="en-US" dirty="0" err="1" smtClean="0"/>
              <a:t>Cayley</a:t>
            </a:r>
            <a:r>
              <a:rPr lang="en-US" dirty="0" smtClean="0"/>
              <a:t> graph of  </a:t>
            </a:r>
            <a:r>
              <a:rPr lang="en-US" i="1" dirty="0" smtClean="0"/>
              <a:t>f , </a:t>
            </a:r>
            <a:r>
              <a:rPr lang="en-US" dirty="0" smtClean="0"/>
              <a:t>denoted</a:t>
            </a:r>
            <a:r>
              <a:rPr lang="en-US" i="1" dirty="0" smtClean="0"/>
              <a:t> C</a:t>
            </a:r>
            <a:r>
              <a:rPr lang="en-US" dirty="0" smtClean="0"/>
              <a:t>( </a:t>
            </a:r>
            <a:r>
              <a:rPr lang="en-US" i="1" dirty="0" smtClean="0"/>
              <a:t>f </a:t>
            </a:r>
            <a:r>
              <a:rPr lang="en-US" dirty="0" smtClean="0"/>
              <a:t>), is defined as</a:t>
            </a:r>
          </a:p>
          <a:p>
            <a:pPr>
              <a:buNone/>
            </a:pPr>
            <a:r>
              <a:rPr lang="en-US" sz="2800" i="1" dirty="0" smtClean="0"/>
              <a:t>               V </a:t>
            </a:r>
            <a:r>
              <a:rPr lang="en-US" sz="2800" dirty="0" smtClean="0">
                <a:sym typeface="Symbol"/>
              </a:rPr>
              <a:t></a:t>
            </a:r>
            <a:r>
              <a:rPr lang="en-US" sz="2800" i="1" dirty="0" smtClean="0"/>
              <a:t>{0,1}</a:t>
            </a:r>
            <a:r>
              <a:rPr lang="en-US" sz="2800" i="1" baseline="30000" dirty="0" smtClean="0"/>
              <a:t>n </a:t>
            </a:r>
            <a:r>
              <a:rPr lang="en-US" sz="2800" dirty="0" smtClean="0"/>
              <a:t> and </a:t>
            </a:r>
            <a:r>
              <a:rPr lang="en-US" sz="2800" i="1" dirty="0" smtClean="0"/>
              <a:t>E </a:t>
            </a:r>
            <a:r>
              <a:rPr lang="en-US" sz="2800" dirty="0" smtClean="0">
                <a:sym typeface="Symbol"/>
              </a:rPr>
              <a:t></a:t>
            </a:r>
            <a:r>
              <a:rPr lang="en-US" sz="2800" i="1" dirty="0" smtClean="0"/>
              <a:t> {</a:t>
            </a:r>
            <a:r>
              <a:rPr lang="en-US" sz="2800" dirty="0" smtClean="0"/>
              <a:t>(</a:t>
            </a:r>
            <a:r>
              <a:rPr lang="en-US" sz="3200" i="1" dirty="0" smtClean="0"/>
              <a:t>u</a:t>
            </a:r>
            <a:r>
              <a:rPr lang="en-US" sz="2800" dirty="0" smtClean="0"/>
              <a:t>,</a:t>
            </a:r>
            <a:r>
              <a:rPr lang="en-US" sz="3200" dirty="0" smtClean="0"/>
              <a:t> </a:t>
            </a:r>
            <a:r>
              <a:rPr lang="en-US" sz="3200" i="1" dirty="0" smtClean="0"/>
              <a:t>v</a:t>
            </a:r>
            <a:r>
              <a:rPr lang="en-US" sz="2800" dirty="0" smtClean="0"/>
              <a:t>) | </a:t>
            </a:r>
            <a:r>
              <a:rPr lang="en-US" sz="2800" i="1" dirty="0" smtClean="0"/>
              <a:t>f </a:t>
            </a:r>
            <a:r>
              <a:rPr lang="en-US" sz="2800" dirty="0" smtClean="0"/>
              <a:t>(</a:t>
            </a:r>
            <a:r>
              <a:rPr lang="en-US" sz="3200" i="1" dirty="0" smtClean="0"/>
              <a:t>u</a:t>
            </a:r>
            <a:r>
              <a:rPr lang="en-US" sz="3200" dirty="0" smtClean="0"/>
              <a:t>-</a:t>
            </a:r>
            <a:r>
              <a:rPr lang="en-US" sz="3200" i="1" dirty="0" smtClean="0"/>
              <a:t>v</a:t>
            </a:r>
            <a:r>
              <a:rPr lang="en-US" sz="2800" dirty="0" smtClean="0"/>
              <a:t>)</a:t>
            </a:r>
            <a:r>
              <a:rPr lang="en-US" sz="2800" dirty="0" smtClean="0">
                <a:sym typeface="Symbol"/>
              </a:rPr>
              <a:t>  </a:t>
            </a:r>
            <a:r>
              <a:rPr lang="en-US" sz="2800" dirty="0" smtClean="0"/>
              <a:t>1</a:t>
            </a:r>
            <a:r>
              <a:rPr lang="en-US" sz="2800" i="1" dirty="0" smtClean="0"/>
              <a:t>}</a:t>
            </a:r>
            <a:r>
              <a:rPr lang="en-US" dirty="0" smtClean="0"/>
              <a:t>  </a:t>
            </a:r>
            <a:endParaRPr lang="en-US" i="1" baseline="30000" dirty="0" smtClean="0"/>
          </a:p>
          <a:p>
            <a:pPr>
              <a:buNone/>
            </a:pPr>
            <a:endParaRPr lang="en-US" sz="1600" dirty="0" smtClean="0">
              <a:solidFill>
                <a:srgbClr val="C00000"/>
              </a:solidFill>
              <a:cs typeface="Calibri"/>
            </a:endParaRPr>
          </a:p>
          <a:p>
            <a:pPr>
              <a:buNone/>
            </a:pPr>
            <a:r>
              <a:rPr lang="en-US" dirty="0" smtClean="0">
                <a:solidFill>
                  <a:srgbClr val="C00000"/>
                </a:solidFill>
                <a:cs typeface="Calibri"/>
              </a:rPr>
              <a:t>Observation:  </a:t>
            </a:r>
            <a:r>
              <a:rPr lang="en-US" i="1" dirty="0" smtClean="0"/>
              <a:t>f</a:t>
            </a:r>
            <a:r>
              <a:rPr lang="en-US" dirty="0" smtClean="0"/>
              <a:t> is </a:t>
            </a:r>
            <a:r>
              <a:rPr lang="en-US" i="1" dirty="0" smtClean="0">
                <a:cs typeface="Calibri"/>
              </a:rPr>
              <a:t>OCF</a:t>
            </a:r>
            <a:r>
              <a:rPr lang="en-US" dirty="0" smtClean="0">
                <a:cs typeface="Calibri"/>
              </a:rPr>
              <a:t> </a:t>
            </a:r>
            <a:r>
              <a:rPr lang="en-US" dirty="0" smtClean="0">
                <a:cs typeface="Calibri"/>
                <a:sym typeface="Symbol"/>
              </a:rPr>
              <a:t></a:t>
            </a:r>
            <a:r>
              <a:rPr lang="en-US" dirty="0" smtClean="0">
                <a:cs typeface="Calibri"/>
              </a:rPr>
              <a:t> </a:t>
            </a:r>
            <a:r>
              <a:rPr lang="en-US" i="1" dirty="0" smtClean="0">
                <a:cs typeface="Calibri"/>
              </a:rPr>
              <a:t>C</a:t>
            </a:r>
            <a:r>
              <a:rPr lang="en-US" dirty="0" smtClean="0">
                <a:cs typeface="Calibri"/>
              </a:rPr>
              <a:t>( </a:t>
            </a:r>
            <a:r>
              <a:rPr lang="en-US" i="1" dirty="0" smtClean="0">
                <a:cs typeface="Calibri"/>
              </a:rPr>
              <a:t>f</a:t>
            </a:r>
            <a:r>
              <a:rPr lang="en-US" dirty="0" smtClean="0">
                <a:cs typeface="Calibri"/>
              </a:rPr>
              <a:t> ) is bipartite</a:t>
            </a:r>
          </a:p>
          <a:p>
            <a:endParaRPr lang="en-US" dirty="0" smtClean="0"/>
          </a:p>
          <a:p>
            <a:pPr>
              <a:buNone/>
            </a:pPr>
            <a:r>
              <a:rPr lang="en-US" dirty="0" smtClean="0">
                <a:solidFill>
                  <a:srgbClr val="C00000"/>
                </a:solidFill>
                <a:cs typeface="Calibri"/>
              </a:rPr>
              <a:t>Observation: </a:t>
            </a:r>
            <a:r>
              <a:rPr lang="en-US" dirty="0" smtClean="0"/>
              <a:t>If </a:t>
            </a:r>
            <a:r>
              <a:rPr lang="en-US" i="1" dirty="0" smtClean="0"/>
              <a:t>f</a:t>
            </a:r>
            <a:r>
              <a:rPr lang="en-US" dirty="0" smtClean="0"/>
              <a:t> is </a:t>
            </a:r>
            <a:r>
              <a:rPr lang="el-GR" dirty="0" smtClean="0">
                <a:latin typeface="Calibri"/>
                <a:cs typeface="Calibri"/>
                <a:sym typeface="Symbol"/>
              </a:rPr>
              <a:t></a:t>
            </a:r>
            <a:r>
              <a:rPr lang="en-US" dirty="0" smtClean="0">
                <a:cs typeface="Calibri"/>
              </a:rPr>
              <a:t>-far from </a:t>
            </a:r>
            <a:r>
              <a:rPr lang="en-US" i="1" dirty="0" smtClean="0">
                <a:cs typeface="Calibri"/>
              </a:rPr>
              <a:t>OCF,</a:t>
            </a:r>
            <a:r>
              <a:rPr lang="en-US" dirty="0" smtClean="0">
                <a:cs typeface="Calibri"/>
              </a:rPr>
              <a:t> then for any </a:t>
            </a:r>
            <a:r>
              <a:rPr lang="en-US" i="1" dirty="0" smtClean="0">
                <a:cs typeface="Calibri"/>
              </a:rPr>
              <a:t>OCF</a:t>
            </a:r>
            <a:r>
              <a:rPr lang="en-US" dirty="0" smtClean="0">
                <a:cs typeface="Calibri"/>
              </a:rPr>
              <a:t> function g, the </a:t>
            </a:r>
            <a:r>
              <a:rPr lang="en-US" dirty="0" err="1" smtClean="0">
                <a:cs typeface="Calibri"/>
              </a:rPr>
              <a:t>Cayley</a:t>
            </a:r>
            <a:r>
              <a:rPr lang="en-US" dirty="0" smtClean="0">
                <a:cs typeface="Calibri"/>
              </a:rPr>
              <a:t> graph </a:t>
            </a:r>
            <a:r>
              <a:rPr lang="en-US" i="1" dirty="0" smtClean="0">
                <a:cs typeface="Calibri"/>
              </a:rPr>
              <a:t>C</a:t>
            </a:r>
            <a:r>
              <a:rPr lang="en-US" dirty="0" smtClean="0">
                <a:cs typeface="Calibri"/>
              </a:rPr>
              <a:t>( </a:t>
            </a:r>
            <a:r>
              <a:rPr lang="en-US" i="1" dirty="0" smtClean="0">
                <a:cs typeface="Calibri"/>
              </a:rPr>
              <a:t>f </a:t>
            </a:r>
            <a:r>
              <a:rPr lang="en-US" dirty="0" smtClean="0">
                <a:cs typeface="Calibri"/>
              </a:rPr>
              <a:t>) is </a:t>
            </a:r>
            <a:r>
              <a:rPr lang="el-GR" dirty="0" smtClean="0">
                <a:latin typeface="Calibri"/>
                <a:cs typeface="Calibri"/>
                <a:sym typeface="Symbol"/>
              </a:rPr>
              <a:t></a:t>
            </a:r>
            <a:r>
              <a:rPr lang="en-US" dirty="0" smtClean="0">
                <a:cs typeface="Calibri"/>
              </a:rPr>
              <a:t>-far from the </a:t>
            </a:r>
            <a:r>
              <a:rPr lang="en-US" dirty="0" err="1" smtClean="0">
                <a:cs typeface="Calibri"/>
              </a:rPr>
              <a:t>Cayley</a:t>
            </a:r>
            <a:r>
              <a:rPr lang="en-US" dirty="0" smtClean="0">
                <a:cs typeface="Calibri"/>
              </a:rPr>
              <a:t> graph </a:t>
            </a:r>
            <a:r>
              <a:rPr lang="en-US" i="1" dirty="0" smtClean="0">
                <a:cs typeface="Calibri"/>
              </a:rPr>
              <a:t>C</a:t>
            </a:r>
            <a:r>
              <a:rPr lang="en-US" dirty="0" smtClean="0">
                <a:cs typeface="Calibri"/>
              </a:rPr>
              <a:t>(g).</a:t>
            </a:r>
          </a:p>
          <a:p>
            <a:endParaRPr lang="en-US" dirty="0" smtClean="0">
              <a:cs typeface="Calibri"/>
            </a:endParaRPr>
          </a:p>
          <a:p>
            <a:pPr>
              <a:buNone/>
            </a:pPr>
            <a:r>
              <a:rPr lang="en-US" i="1" dirty="0" smtClean="0">
                <a:cs typeface="Calibri"/>
              </a:rPr>
              <a:t>Not</a:t>
            </a:r>
            <a:r>
              <a:rPr lang="en-US" dirty="0" smtClean="0">
                <a:cs typeface="Calibri"/>
              </a:rPr>
              <a:t> enough to apply a graph test for checking </a:t>
            </a:r>
            <a:r>
              <a:rPr lang="en-US" dirty="0" err="1" smtClean="0">
                <a:cs typeface="Calibri"/>
              </a:rPr>
              <a:t>bipartiteness</a:t>
            </a:r>
            <a:r>
              <a:rPr lang="en-US" dirty="0" smtClean="0">
                <a:cs typeface="Calibri"/>
              </a:rPr>
              <a:t>. </a:t>
            </a:r>
          </a:p>
          <a:p>
            <a:pPr lvl="1"/>
            <a:endParaRPr lang="en-US" dirty="0" smtClean="0">
              <a:cs typeface="Calibri"/>
            </a:endParaRPr>
          </a:p>
          <a:p>
            <a:pPr lvl="1"/>
            <a:endParaRPr lang="en-US" dirty="0" smtClean="0">
              <a:cs typeface="Calibri"/>
            </a:endParaRPr>
          </a:p>
          <a:p>
            <a:pPr lvl="1"/>
            <a:endParaRPr lang="en-US" dirty="0" smtClean="0">
              <a:cs typeface="Calibri"/>
            </a:endParaRPr>
          </a:p>
          <a:p>
            <a:pPr lvl="1"/>
            <a:endParaRPr lang="en-US" dirty="0" smtClean="0">
              <a:cs typeface="Calibri"/>
            </a:endParaRPr>
          </a:p>
          <a:p>
            <a:pPr lvl="1">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linds(horizontal)">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884238"/>
          </a:xfrm>
        </p:spPr>
        <p:txBody>
          <a:bodyPr/>
          <a:lstStyle/>
          <a:p>
            <a:r>
              <a:rPr lang="en-US" dirty="0" smtClean="0">
                <a:latin typeface="+mn-lt"/>
              </a:rPr>
              <a:t>The Key Lemma</a:t>
            </a:r>
            <a:endParaRPr lang="en-US"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 name="Content Placeholder 3"/>
          <p:cNvSpPr>
            <a:spLocks noGrp="1"/>
          </p:cNvSpPr>
          <p:nvPr>
            <p:ph sz="quarter" idx="1"/>
          </p:nvPr>
        </p:nvSpPr>
        <p:spPr>
          <a:xfrm>
            <a:off x="914400" y="1447800"/>
            <a:ext cx="7772400" cy="2590800"/>
          </a:xfrm>
        </p:spPr>
        <p:txBody>
          <a:bodyPr>
            <a:normAutofit/>
          </a:bodyPr>
          <a:lstStyle/>
          <a:p>
            <a:pPr>
              <a:buNone/>
            </a:pPr>
            <a:r>
              <a:rPr lang="en-US" dirty="0" smtClean="0">
                <a:solidFill>
                  <a:srgbClr val="C00000"/>
                </a:solidFill>
              </a:rPr>
              <a:t>Lemma: </a:t>
            </a:r>
            <a:r>
              <a:rPr lang="en-US" sz="2400" dirty="0" smtClean="0"/>
              <a:t>If </a:t>
            </a:r>
            <a:r>
              <a:rPr lang="en-US" sz="2400" i="1" dirty="0" smtClean="0"/>
              <a:t>f</a:t>
            </a:r>
            <a:r>
              <a:rPr lang="en-US" sz="2400" dirty="0" smtClean="0"/>
              <a:t> is </a:t>
            </a:r>
            <a:r>
              <a:rPr lang="en-US" sz="2400" dirty="0" smtClean="0">
                <a:cs typeface="Calibri"/>
                <a:sym typeface="Symbol"/>
              </a:rPr>
              <a:t>-</a:t>
            </a:r>
            <a:r>
              <a:rPr lang="en-US" sz="2400" dirty="0" smtClean="0">
                <a:cs typeface="Calibri"/>
              </a:rPr>
              <a:t>far from </a:t>
            </a:r>
            <a:r>
              <a:rPr lang="en-US" sz="2400" i="1" dirty="0" smtClean="0">
                <a:cs typeface="Calibri"/>
              </a:rPr>
              <a:t>OCF</a:t>
            </a:r>
            <a:r>
              <a:rPr lang="en-US" sz="2400" dirty="0" smtClean="0">
                <a:cs typeface="Calibri"/>
              </a:rPr>
              <a:t> then </a:t>
            </a:r>
            <a:r>
              <a:rPr lang="en-US" sz="2400" i="1" dirty="0" smtClean="0">
                <a:cs typeface="Calibri"/>
              </a:rPr>
              <a:t>C</a:t>
            </a:r>
            <a:r>
              <a:rPr lang="en-US" sz="2400" dirty="0" smtClean="0">
                <a:cs typeface="Calibri"/>
              </a:rPr>
              <a:t>( </a:t>
            </a:r>
            <a:r>
              <a:rPr lang="en-US" sz="2400" i="1" dirty="0" smtClean="0">
                <a:cs typeface="Calibri"/>
              </a:rPr>
              <a:t>f</a:t>
            </a:r>
            <a:r>
              <a:rPr lang="en-US" sz="2400" dirty="0" smtClean="0">
                <a:cs typeface="Calibri"/>
              </a:rPr>
              <a:t> ) is </a:t>
            </a:r>
            <a:r>
              <a:rPr lang="en-US" sz="2400" dirty="0" smtClean="0">
                <a:cs typeface="Calibri"/>
                <a:sym typeface="Symbol"/>
              </a:rPr>
              <a:t>/2</a:t>
            </a:r>
            <a:r>
              <a:rPr lang="en-US" sz="2400" dirty="0" smtClean="0">
                <a:cs typeface="Calibri"/>
              </a:rPr>
              <a:t>-far from bipartite.</a:t>
            </a:r>
          </a:p>
          <a:p>
            <a:pPr>
              <a:buNone/>
            </a:pPr>
            <a:r>
              <a:rPr lang="en-US" dirty="0" smtClean="0">
                <a:solidFill>
                  <a:srgbClr val="C00000"/>
                </a:solidFill>
              </a:rPr>
              <a:t>Corollary:</a:t>
            </a:r>
            <a:r>
              <a:rPr lang="en-US" dirty="0" smtClean="0">
                <a:cs typeface="Calibri"/>
              </a:rPr>
              <a:t> </a:t>
            </a:r>
            <a:r>
              <a:rPr lang="en-US" sz="2400" dirty="0" smtClean="0">
                <a:cs typeface="Calibri"/>
              </a:rPr>
              <a:t>This proves correctness of the </a:t>
            </a:r>
            <a:r>
              <a:rPr lang="en-US" sz="2400" i="1" dirty="0" smtClean="0">
                <a:solidFill>
                  <a:srgbClr val="C00000"/>
                </a:solidFill>
              </a:rPr>
              <a:t>graph-test</a:t>
            </a:r>
          </a:p>
          <a:p>
            <a:pPr>
              <a:buNone/>
            </a:pPr>
            <a:r>
              <a:rPr lang="en-US" sz="2000" dirty="0" smtClean="0">
                <a:cs typeface="Calibri"/>
              </a:rPr>
              <a:t> </a:t>
            </a:r>
            <a:r>
              <a:rPr lang="en-US" dirty="0" smtClean="0">
                <a:solidFill>
                  <a:srgbClr val="C00000"/>
                </a:solidFill>
              </a:rPr>
              <a:t>Proof: </a:t>
            </a:r>
            <a:r>
              <a:rPr lang="en-US" sz="2400" dirty="0" smtClean="0">
                <a:cs typeface="Calibri"/>
              </a:rPr>
              <a:t>The </a:t>
            </a:r>
            <a:r>
              <a:rPr lang="en-US" sz="2400" dirty="0" err="1" smtClean="0">
                <a:cs typeface="Calibri"/>
              </a:rPr>
              <a:t>bipartiteness</a:t>
            </a:r>
            <a:r>
              <a:rPr lang="en-US" sz="2400" dirty="0" smtClean="0">
                <a:cs typeface="Calibri"/>
              </a:rPr>
              <a:t> test of [GGR96,AK02] works as follows:  </a:t>
            </a:r>
            <a:r>
              <a:rPr lang="en-US" sz="2800" dirty="0" smtClean="0">
                <a:cs typeface="Calibri"/>
              </a:rPr>
              <a:t> </a:t>
            </a:r>
            <a:endParaRPr lang="en-US" dirty="0" smtClean="0">
              <a:solidFill>
                <a:srgbClr val="C00000"/>
              </a:solidFill>
            </a:endParaRPr>
          </a:p>
          <a:p>
            <a:pPr marL="777240" lvl="1" indent="-457200">
              <a:buFont typeface="+mj-lt"/>
              <a:buAutoNum type="arabicPeriod"/>
            </a:pPr>
            <a:r>
              <a:rPr lang="en-US" sz="2000" dirty="0" smtClean="0"/>
              <a:t> Randomly pick 1/</a:t>
            </a:r>
            <a:r>
              <a:rPr lang="el-GR" sz="2000" dirty="0" smtClean="0">
                <a:latin typeface="Calibri"/>
                <a:cs typeface="Calibri"/>
              </a:rPr>
              <a:t>ε</a:t>
            </a:r>
            <a:r>
              <a:rPr lang="en-US" sz="2000" dirty="0" smtClean="0"/>
              <a:t> vertices in </a:t>
            </a:r>
            <a:r>
              <a:rPr lang="en-US" sz="2000" i="1" dirty="0" smtClean="0"/>
              <a:t>G</a:t>
            </a:r>
            <a:endParaRPr lang="en-US" sz="2000" dirty="0" smtClean="0"/>
          </a:p>
          <a:p>
            <a:pPr marL="777240" lvl="1" indent="-457200">
              <a:buFont typeface="+mj-lt"/>
              <a:buAutoNum type="arabicPeriod"/>
            </a:pPr>
            <a:r>
              <a:rPr lang="en-US" sz="2000" dirty="0" smtClean="0"/>
              <a:t> Query all edges between them</a:t>
            </a:r>
          </a:p>
          <a:p>
            <a:pPr marL="777240" lvl="1" indent="-457200">
              <a:buFont typeface="+mj-lt"/>
              <a:buAutoNum type="arabicPeriod"/>
            </a:pPr>
            <a:r>
              <a:rPr lang="en-US" sz="2000" dirty="0" smtClean="0"/>
              <a:t> Check if the induced </a:t>
            </a:r>
            <a:r>
              <a:rPr lang="en-US" sz="2000" dirty="0" err="1" smtClean="0"/>
              <a:t>subgraph</a:t>
            </a:r>
            <a:r>
              <a:rPr lang="en-US" sz="2000" dirty="0" smtClean="0"/>
              <a:t> is bipartite           </a:t>
            </a:r>
          </a:p>
          <a:p>
            <a:pPr marL="777240" lvl="1" indent="-457200">
              <a:buNone/>
            </a:pPr>
            <a:endParaRPr lang="en-US" sz="2000" dirty="0" smtClean="0"/>
          </a:p>
          <a:p>
            <a:endParaRPr lang="en-US" dirty="0" smtClean="0">
              <a:cs typeface="Calibri"/>
            </a:endParaRPr>
          </a:p>
          <a:p>
            <a:pPr>
              <a:buNone/>
            </a:pPr>
            <a:endParaRPr lang="en-US" dirty="0"/>
          </a:p>
        </p:txBody>
      </p:sp>
      <p:sp>
        <p:nvSpPr>
          <p:cNvPr id="10" name="Content Placeholder 3"/>
          <p:cNvSpPr txBox="1">
            <a:spLocks/>
          </p:cNvSpPr>
          <p:nvPr/>
        </p:nvSpPr>
        <p:spPr>
          <a:xfrm>
            <a:off x="970552" y="4038600"/>
            <a:ext cx="7772400" cy="1828800"/>
          </a:xfrm>
          <a:prstGeom prst="rect">
            <a:avLst/>
          </a:prstGeom>
        </p:spPr>
        <p:txBody>
          <a:bodyPr vert="horz">
            <a:normAutofit/>
          </a:bodyPr>
          <a:lstStyle/>
          <a:p>
            <a:pPr marL="274320" indent="-274320">
              <a:spcBef>
                <a:spcPts val="580"/>
              </a:spcBef>
              <a:buClr>
                <a:schemeClr val="accent1"/>
              </a:buClr>
              <a:buSzPct val="85000"/>
            </a:pPr>
            <a:r>
              <a:rPr lang="en-US" sz="2400" dirty="0" smtClean="0">
                <a:cs typeface="Calibri"/>
              </a:rPr>
              <a:t>Our </a:t>
            </a:r>
            <a:r>
              <a:rPr lang="en-US" sz="2400" i="1" dirty="0" smtClean="0">
                <a:cs typeface="Calibri"/>
              </a:rPr>
              <a:t>graph-test</a:t>
            </a:r>
            <a:r>
              <a:rPr lang="en-US" sz="2400" dirty="0" smtClean="0">
                <a:cs typeface="Calibri"/>
              </a:rPr>
              <a:t> for </a:t>
            </a:r>
            <a:r>
              <a:rPr lang="en-US" sz="2400" i="1" dirty="0" smtClean="0">
                <a:cs typeface="Calibri"/>
              </a:rPr>
              <a:t>OCF</a:t>
            </a:r>
            <a:r>
              <a:rPr lang="en-US" sz="2400" dirty="0" smtClean="0">
                <a:cs typeface="Calibri"/>
              </a:rPr>
              <a:t> works on </a:t>
            </a:r>
            <a:r>
              <a:rPr lang="en-US" sz="2400" i="1" dirty="0" smtClean="0">
                <a:cs typeface="Calibri"/>
              </a:rPr>
              <a:t>C</a:t>
            </a:r>
            <a:r>
              <a:rPr lang="en-US" sz="2400" dirty="0" smtClean="0">
                <a:cs typeface="Calibri"/>
              </a:rPr>
              <a:t>( </a:t>
            </a:r>
            <a:r>
              <a:rPr lang="en-US" sz="2400" i="1" dirty="0" smtClean="0">
                <a:cs typeface="Calibri"/>
              </a:rPr>
              <a:t>f</a:t>
            </a:r>
            <a:r>
              <a:rPr lang="en-US" sz="2400" dirty="0" smtClean="0">
                <a:cs typeface="Calibri"/>
              </a:rPr>
              <a:t> ) as follows:</a:t>
            </a:r>
          </a:p>
          <a:p>
            <a:pPr marL="788670" lvl="1" indent="-514350">
              <a:spcBef>
                <a:spcPts val="370"/>
              </a:spcBef>
              <a:buClr>
                <a:schemeClr val="accent2"/>
              </a:buClr>
              <a:buSzPct val="85000"/>
              <a:buFont typeface="+mj-lt"/>
              <a:buAutoNum type="arabicPeriod"/>
              <a:defRPr/>
            </a:pPr>
            <a:r>
              <a:rPr lang="en-US" sz="2000" dirty="0" smtClean="0"/>
              <a:t>Pick random </a:t>
            </a:r>
            <a:r>
              <a:rPr lang="en-US" sz="2000" i="1" dirty="0" smtClean="0">
                <a:cs typeface="Calibri"/>
              </a:rPr>
              <a:t>x</a:t>
            </a:r>
            <a:r>
              <a:rPr lang="en-US" sz="2000" i="1" baseline="-25000" dirty="0" smtClean="0">
                <a:cs typeface="Calibri"/>
              </a:rPr>
              <a:t>1</a:t>
            </a:r>
            <a:r>
              <a:rPr lang="en-US" sz="2000" i="1" dirty="0" smtClean="0">
                <a:cs typeface="Calibri"/>
              </a:rPr>
              <a:t>,…,x</a:t>
            </a:r>
            <a:r>
              <a:rPr lang="en-US" sz="2000" i="1" baseline="-25000" dirty="0" smtClean="0">
                <a:cs typeface="Calibri"/>
              </a:rPr>
              <a:t>1/</a:t>
            </a:r>
            <a:r>
              <a:rPr lang="en-US" sz="2000" baseline="-25000" dirty="0" smtClean="0">
                <a:cs typeface="Calibri"/>
                <a:sym typeface="Symbol"/>
              </a:rPr>
              <a:t>  </a:t>
            </a:r>
            <a:r>
              <a:rPr lang="en-US" sz="2000" dirty="0" smtClean="0"/>
              <a:t>(like picking vertices in </a:t>
            </a:r>
            <a:r>
              <a:rPr lang="en-US" sz="2000" i="1" dirty="0" smtClean="0"/>
              <a:t>C</a:t>
            </a:r>
            <a:r>
              <a:rPr lang="en-US" sz="2000" dirty="0" smtClean="0"/>
              <a:t>( </a:t>
            </a:r>
            <a:r>
              <a:rPr lang="en-US" sz="2000" i="1" dirty="0" smtClean="0"/>
              <a:t>f</a:t>
            </a:r>
            <a:r>
              <a:rPr lang="en-US" sz="2000" dirty="0" smtClean="0"/>
              <a:t> ))</a:t>
            </a:r>
            <a:endParaRPr lang="en-US" sz="2400" baseline="30000" dirty="0" smtClean="0">
              <a:cs typeface="Calibri"/>
            </a:endParaRPr>
          </a:p>
          <a:p>
            <a:pPr marL="788670" lvl="1" indent="-514350">
              <a:spcBef>
                <a:spcPts val="370"/>
              </a:spcBef>
              <a:buClr>
                <a:schemeClr val="accent2"/>
              </a:buClr>
              <a:buSzPct val="85000"/>
              <a:buFont typeface="+mj-lt"/>
              <a:buAutoNum type="arabicPeriod"/>
              <a:defRPr/>
            </a:pPr>
            <a:r>
              <a:rPr lang="en-US" sz="2000" dirty="0" smtClean="0"/>
              <a:t>Query  </a:t>
            </a:r>
            <a:r>
              <a:rPr lang="en-US" sz="2000" i="1" dirty="0" smtClean="0"/>
              <a:t>f</a:t>
            </a:r>
            <a:r>
              <a:rPr lang="en-US" sz="2000" dirty="0" smtClean="0"/>
              <a:t> on all points in    </a:t>
            </a:r>
            <a:r>
              <a:rPr lang="en-US" sz="2000" i="1" baseline="-25000" dirty="0" smtClean="0">
                <a:cs typeface="Calibri"/>
              </a:rPr>
              <a:t>           </a:t>
            </a:r>
            <a:r>
              <a:rPr lang="en-US" sz="2000" dirty="0" smtClean="0"/>
              <a:t>(like querying edges in </a:t>
            </a:r>
            <a:r>
              <a:rPr lang="en-US" sz="2000" i="1" dirty="0" smtClean="0"/>
              <a:t>C</a:t>
            </a:r>
            <a:r>
              <a:rPr lang="en-US" sz="2000" dirty="0" smtClean="0"/>
              <a:t>( </a:t>
            </a:r>
            <a:r>
              <a:rPr lang="en-US" sz="2000" i="1" dirty="0" smtClean="0"/>
              <a:t>f</a:t>
            </a:r>
            <a:r>
              <a:rPr lang="en-US" sz="2000" dirty="0" smtClean="0"/>
              <a:t> ))</a:t>
            </a:r>
            <a:endParaRPr lang="en-US" sz="2000" baseline="-25000" dirty="0" smtClean="0"/>
          </a:p>
          <a:p>
            <a:pPr marL="788670" lvl="1" indent="-514350">
              <a:spcBef>
                <a:spcPts val="370"/>
              </a:spcBef>
              <a:buClr>
                <a:schemeClr val="accent2"/>
              </a:buClr>
              <a:buSzPct val="85000"/>
              <a:buFont typeface="+mj-lt"/>
              <a:buAutoNum type="arabicPeriod"/>
              <a:defRPr/>
            </a:pPr>
            <a:r>
              <a:rPr lang="en-US" sz="2000" dirty="0" smtClean="0"/>
              <a:t>Check if they contain an odd-cycle  (corresponds to odd cycle in </a:t>
            </a:r>
            <a:r>
              <a:rPr lang="en-US" sz="2000" i="1" dirty="0" smtClean="0"/>
              <a:t>C</a:t>
            </a:r>
            <a:r>
              <a:rPr lang="en-US" sz="2000" dirty="0" smtClean="0"/>
              <a:t>( </a:t>
            </a:r>
            <a:r>
              <a:rPr lang="en-US" sz="2000" i="1" dirty="0" smtClean="0"/>
              <a:t>f</a:t>
            </a:r>
            <a:r>
              <a:rPr lang="en-US" sz="2000" dirty="0" smtClean="0"/>
              <a:t> ))</a:t>
            </a:r>
          </a:p>
          <a:p>
            <a:pPr marL="274320" marR="0" lvl="0" indent="-274320" algn="l" defTabSz="914400" rtl="0" eaLnBrk="1" fontAlgn="auto" latinLnBrk="0" hangingPunct="1">
              <a:lnSpc>
                <a:spcPct val="100000"/>
              </a:lnSpc>
              <a:spcBef>
                <a:spcPts val="580"/>
              </a:spcBef>
              <a:spcAft>
                <a:spcPts val="0"/>
              </a:spcAft>
              <a:buClr>
                <a:schemeClr val="accent1"/>
              </a:buClr>
              <a:buSzPct val="85000"/>
              <a:tabLst/>
              <a:defRPr/>
            </a:pPr>
            <a:endParaRPr kumimoji="0" lang="en-US" sz="2600" b="0" i="0" u="none" strike="noStrike" kern="1200" cap="none" spc="0" normalizeH="0" baseline="0" noProof="0" dirty="0" smtClean="0">
              <a:ln>
                <a:noFill/>
              </a:ln>
              <a:solidFill>
                <a:schemeClr val="tx1"/>
              </a:solidFill>
              <a:effectLst/>
              <a:uLnTx/>
              <a:uFillTx/>
              <a:latin typeface="+mn-lt"/>
              <a:ea typeface="+mn-ea"/>
              <a:cs typeface="Calibri"/>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116737" name="Object 1"/>
          <p:cNvGraphicFramePr>
            <a:graphicFrameLocks noChangeAspect="1"/>
          </p:cNvGraphicFramePr>
          <p:nvPr/>
        </p:nvGraphicFramePr>
        <p:xfrm>
          <a:off x="4038600" y="4850427"/>
          <a:ext cx="609600" cy="350982"/>
        </p:xfrm>
        <a:graphic>
          <a:graphicData uri="http://schemas.openxmlformats.org/presentationml/2006/ole">
            <p:oleObj spid="_x0000_s116737" name="Equation" r:id="rId3" imgW="419040" imgH="2412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linds(horizontal)">
                                      <p:cBhvr>
                                        <p:cTn id="22" dur="500"/>
                                        <p:tgtEl>
                                          <p:spTgt spid="4">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blinds(horizontal)">
                                      <p:cBhvr>
                                        <p:cTn id="25" dur="500"/>
                                        <p:tgtEl>
                                          <p:spTgt spid="4">
                                            <p:txEl>
                                              <p:pRg st="4" end="4"/>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blinds(horizontal)">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10">
                                            <p:txEl>
                                              <p:pRg st="0" end="0"/>
                                            </p:txEl>
                                          </p:spTgt>
                                        </p:tgtEl>
                                        <p:attrNameLst>
                                          <p:attrName>style.visibility</p:attrName>
                                        </p:attrNameLst>
                                      </p:cBhvr>
                                      <p:to>
                                        <p:strVal val="visible"/>
                                      </p:to>
                                    </p:set>
                                    <p:animEffect transition="in" filter="blinds(horizontal)">
                                      <p:cBhvr>
                                        <p:cTn id="33" dur="500"/>
                                        <p:tgtEl>
                                          <p:spTgt spid="10">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0">
                                            <p:txEl>
                                              <p:pRg st="1" end="1"/>
                                            </p:txEl>
                                          </p:spTgt>
                                        </p:tgtEl>
                                        <p:attrNameLst>
                                          <p:attrName>style.visibility</p:attrName>
                                        </p:attrNameLst>
                                      </p:cBhvr>
                                      <p:to>
                                        <p:strVal val="visible"/>
                                      </p:to>
                                    </p:set>
                                    <p:animEffect transition="in" filter="blinds(horizontal)">
                                      <p:cBhvr>
                                        <p:cTn id="38" dur="500"/>
                                        <p:tgtEl>
                                          <p:spTgt spid="10">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10">
                                            <p:txEl>
                                              <p:pRg st="2" end="2"/>
                                            </p:txEl>
                                          </p:spTgt>
                                        </p:tgtEl>
                                        <p:attrNameLst>
                                          <p:attrName>style.visibility</p:attrName>
                                        </p:attrNameLst>
                                      </p:cBhvr>
                                      <p:to>
                                        <p:strVal val="visible"/>
                                      </p:to>
                                    </p:set>
                                    <p:animEffect transition="in" filter="blinds(horizontal)">
                                      <p:cBhvr>
                                        <p:cTn id="43" dur="500"/>
                                        <p:tgtEl>
                                          <p:spTgt spid="10">
                                            <p:txEl>
                                              <p:pRg st="2" end="2"/>
                                            </p:txEl>
                                          </p:spTgt>
                                        </p:tgtEl>
                                      </p:cBhvr>
                                    </p:animEffect>
                                  </p:childTnLst>
                                </p:cTn>
                              </p:par>
                              <p:par>
                                <p:cTn id="44" presetID="3" presetClass="entr" presetSubtype="10" fill="hold" nodeType="withEffect">
                                  <p:stCondLst>
                                    <p:cond delay="0"/>
                                  </p:stCondLst>
                                  <p:childTnLst>
                                    <p:set>
                                      <p:cBhvr>
                                        <p:cTn id="45" dur="1" fill="hold">
                                          <p:stCondLst>
                                            <p:cond delay="0"/>
                                          </p:stCondLst>
                                        </p:cTn>
                                        <p:tgtEl>
                                          <p:spTgt spid="116737"/>
                                        </p:tgtEl>
                                        <p:attrNameLst>
                                          <p:attrName>style.visibility</p:attrName>
                                        </p:attrNameLst>
                                      </p:cBhvr>
                                      <p:to>
                                        <p:strVal val="visible"/>
                                      </p:to>
                                    </p:set>
                                    <p:animEffect transition="in" filter="blinds(horizontal)">
                                      <p:cBhvr>
                                        <p:cTn id="46" dur="500"/>
                                        <p:tgtEl>
                                          <p:spTgt spid="116737"/>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10">
                                            <p:txEl>
                                              <p:pRg st="3" end="3"/>
                                            </p:txEl>
                                          </p:spTgt>
                                        </p:tgtEl>
                                        <p:attrNameLst>
                                          <p:attrName>style.visibility</p:attrName>
                                        </p:attrNameLst>
                                      </p:cBhvr>
                                      <p:to>
                                        <p:strVal val="visible"/>
                                      </p:to>
                                    </p:set>
                                    <p:animEffect transition="in" filter="blinds(horizontal)">
                                      <p:cBhvr>
                                        <p:cTn id="51"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4275</TotalTime>
  <Words>1987</Words>
  <Application>Microsoft Office PowerPoint</Application>
  <PresentationFormat>On-screen Show (4:3)</PresentationFormat>
  <Paragraphs>251</Paragraphs>
  <Slides>20</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Equity</vt:lpstr>
      <vt:lpstr>Equation</vt:lpstr>
      <vt:lpstr>Testing Odd-Cycle Freeness  of  Boolean Functions</vt:lpstr>
      <vt:lpstr>Testing Boolean functions</vt:lpstr>
      <vt:lpstr>Recap of Arnab’s Talk [BGS10]</vt:lpstr>
      <vt:lpstr>Odd-Cycle Freeness (OCF)</vt:lpstr>
      <vt:lpstr>Our Main Result</vt:lpstr>
      <vt:lpstr>How to test OCF?</vt:lpstr>
      <vt:lpstr>The edge sampling test</vt:lpstr>
      <vt:lpstr>The edge sampling test</vt:lpstr>
      <vt:lpstr>The Key Lemma</vt:lpstr>
      <vt:lpstr>Additional Results</vt:lpstr>
      <vt:lpstr>Proof of Key Lemma</vt:lpstr>
      <vt:lpstr>Step 1: Geometric interpretation of OCF</vt:lpstr>
      <vt:lpstr>Step 2: OCF and the Fourier Coefficients</vt:lpstr>
      <vt:lpstr>Step 3: A Spectral Characterization</vt:lpstr>
      <vt:lpstr>Smallest Eigenvalue and Bipartiteness</vt:lpstr>
      <vt:lpstr>A Canonical Test?</vt:lpstr>
      <vt:lpstr>A Canonical Test?</vt:lpstr>
      <vt:lpstr>A Canonical Test for OCF</vt:lpstr>
      <vt:lpstr>Open Problems</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Odd-Cycle Freeness of Boolean Functions</dc:title>
  <dc:creator>elena</dc:creator>
  <cp:lastModifiedBy>asafico</cp:lastModifiedBy>
  <cp:revision>383</cp:revision>
  <dcterms:created xsi:type="dcterms:W3CDTF">2006-08-16T00:00:00Z</dcterms:created>
  <dcterms:modified xsi:type="dcterms:W3CDTF">2011-05-25T10:34:30Z</dcterms:modified>
</cp:coreProperties>
</file>