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0" r:id="rId2"/>
    <p:sldId id="335" r:id="rId3"/>
    <p:sldId id="359" r:id="rId4"/>
    <p:sldId id="362" r:id="rId5"/>
    <p:sldId id="361" r:id="rId6"/>
    <p:sldId id="360" r:id="rId7"/>
    <p:sldId id="343" r:id="rId8"/>
    <p:sldId id="374" r:id="rId9"/>
    <p:sldId id="364" r:id="rId10"/>
    <p:sldId id="365" r:id="rId11"/>
    <p:sldId id="367" r:id="rId12"/>
    <p:sldId id="372" r:id="rId13"/>
    <p:sldId id="373" r:id="rId14"/>
    <p:sldId id="366" r:id="rId15"/>
    <p:sldId id="370" r:id="rId16"/>
    <p:sldId id="371" r:id="rId17"/>
    <p:sldId id="332" r:id="rId1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4F5150"/>
        </a:solidFill>
        <a:latin typeface="Arial" charset="0"/>
        <a:ea typeface="ヒラギノ角ゴ Pro W3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4F5150"/>
        </a:solidFill>
        <a:latin typeface="Arial" charset="0"/>
        <a:ea typeface="ヒラギノ角ゴ Pro W3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4F5150"/>
        </a:solidFill>
        <a:latin typeface="Arial" charset="0"/>
        <a:ea typeface="ヒラギノ角ゴ Pro W3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4F5150"/>
        </a:solidFill>
        <a:latin typeface="Arial" charset="0"/>
        <a:ea typeface="ヒラギノ角ゴ Pro W3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4F5150"/>
        </a:solidFill>
        <a:latin typeface="Arial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4F5150"/>
        </a:solidFill>
        <a:latin typeface="Arial" charset="0"/>
        <a:ea typeface="ヒラギノ角ゴ Pro W3" pitchFamily="96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4F5150"/>
        </a:solidFill>
        <a:latin typeface="Arial" charset="0"/>
        <a:ea typeface="ヒラギノ角ゴ Pro W3" pitchFamily="96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4F5150"/>
        </a:solidFill>
        <a:latin typeface="Arial" charset="0"/>
        <a:ea typeface="ヒラギノ角ゴ Pro W3" pitchFamily="96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4F5150"/>
        </a:solidFill>
        <a:latin typeface="Arial" charset="0"/>
        <a:ea typeface="ヒラギノ角ゴ Pro W3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464"/>
    <a:srgbClr val="83B73D"/>
    <a:srgbClr val="FFFF99"/>
    <a:srgbClr val="CCCFCE"/>
    <a:srgbClr val="62AF35"/>
    <a:srgbClr val="4648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orient="horz" pos="527"/>
        <p:guide orient="horz" pos="672"/>
        <p:guide orient="horz" pos="210"/>
        <p:guide orient="horz" pos="300"/>
        <p:guide pos="2880"/>
        <p:guide pos="295"/>
        <p:guide pos="2109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D80E9D-B947-4B8D-AC5F-6F67645FB3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SpektralringeDSC_5391"/>
          <p:cNvPicPr>
            <a:picLocks noChangeAspect="1" noChangeArrowheads="1"/>
          </p:cNvPicPr>
          <p:nvPr userDrawn="1"/>
        </p:nvPicPr>
        <p:blipFill>
          <a:blip r:embed="rId2" cstate="print"/>
          <a:srcRect t="42171" b="27927"/>
          <a:stretch>
            <a:fillRect/>
          </a:stretch>
        </p:blipFill>
        <p:spPr bwMode="auto">
          <a:xfrm>
            <a:off x="503238" y="1065213"/>
            <a:ext cx="8132762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4" descr="tud_logo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3095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4800600"/>
            <a:ext cx="8153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66725" y="6324600"/>
            <a:ext cx="2657475" cy="457200"/>
          </a:xfrm>
        </p:spPr>
        <p:txBody>
          <a:bodyPr rIns="9144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EF608-5264-433F-8478-EED2F4A293DA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7488" y="1066800"/>
            <a:ext cx="2032000" cy="5029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066800"/>
            <a:ext cx="5948363" cy="5029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EB07-4793-4C8F-98A4-DB3153E254F3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2791A-ECFF-4C06-B087-D353B0657A82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BF65-2931-4FEA-B1D7-EDA4F71DCC62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2133600"/>
            <a:ext cx="39893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513" y="2133600"/>
            <a:ext cx="3990975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8C4F-3C9B-4981-B366-56B686A6E41C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22F0-2B01-4B92-B8BE-EDA1FFB6B04B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4925-02B5-4AB0-9C1A-164D63CDDEA2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733E-476E-4933-80AB-D8D5CE4E5741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80BBA-0B05-416D-9B0D-7F7E8D2AA2BF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7432-7D96-4229-8646-E37B448C42D7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132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133600"/>
            <a:ext cx="81327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324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73D"/>
                </a:solidFill>
              </a:defRPr>
            </a:lvl1pPr>
          </a:lstStyle>
          <a:p>
            <a:pPr>
              <a:defRPr/>
            </a:pPr>
            <a:fld id="{7BB6797D-C94E-4A3B-BECC-D0AEF07568D2}" type="slidenum">
              <a:rPr lang="de-DE"/>
              <a:pPr>
                <a:defRPr/>
              </a:pPr>
              <a:t>‹Nr.›</a:t>
            </a:fld>
            <a:endParaRPr lang="de-DE">
              <a:solidFill>
                <a:srgbClr val="464847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03238" y="1066800"/>
            <a:ext cx="81327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466725" y="6324600"/>
            <a:ext cx="509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chemeClr val="tx1"/>
                </a:solidFill>
              </a:rPr>
              <a:t>Christian </a:t>
            </a:r>
            <a:r>
              <a:rPr lang="de-DE" sz="1000" dirty="0" err="1">
                <a:solidFill>
                  <a:schemeClr val="tx1"/>
                </a:solidFill>
              </a:rPr>
              <a:t>Sohler</a:t>
            </a:r>
            <a:r>
              <a:rPr lang="de-DE" sz="1000" dirty="0">
                <a:solidFill>
                  <a:schemeClr val="tx1"/>
                </a:solidFill>
              </a:rPr>
              <a:t> | Dortmund, 17.02.10</a:t>
            </a:r>
          </a:p>
        </p:txBody>
      </p:sp>
      <p:pic>
        <p:nvPicPr>
          <p:cNvPr id="1031" name="Picture 34" descr="tud_logo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333375"/>
            <a:ext cx="3095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 userDrawn="1"/>
        </p:nvSpPr>
        <p:spPr>
          <a:xfrm>
            <a:off x="6443663" y="260350"/>
            <a:ext cx="2166937" cy="677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Prof. Dr. Christian </a:t>
            </a:r>
            <a:r>
              <a:rPr lang="de-DE" dirty="0" err="1"/>
              <a:t>Sohler</a:t>
            </a:r>
            <a:endParaRPr lang="de-DE" dirty="0"/>
          </a:p>
          <a:p>
            <a:pPr>
              <a:defRPr/>
            </a:pPr>
            <a:r>
              <a:rPr lang="de-DE" sz="1200" b="1" dirty="0"/>
              <a:t>Komplexitätstheorie und </a:t>
            </a:r>
            <a:br>
              <a:rPr lang="de-DE" sz="1200" b="1" dirty="0"/>
            </a:br>
            <a:r>
              <a:rPr lang="de-DE" sz="1200" b="1" dirty="0"/>
              <a:t>effiziente Algorithmen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ヒラギノ角ゴ Pro W3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ヒラギノ角ゴ Pro W3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ヒラギノ角ゴ Pro W3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ヒラギノ角ゴ Pro W3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3B73D"/>
        </a:buClr>
        <a:buFont typeface="Wingdings" pitchFamily="2" charset="2"/>
        <a:buChar char="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Christian Sohler | 03.11.10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z="2400" dirty="0" smtClean="0"/>
              <a:t>Every Property </a:t>
            </a:r>
            <a:r>
              <a:rPr lang="de-DE" sz="2400" dirty="0" err="1" smtClean="0"/>
              <a:t>of</a:t>
            </a:r>
            <a:r>
              <a:rPr lang="de-DE" sz="2400" dirty="0" smtClean="0"/>
              <a:t> Hyperfinite Graphs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Testable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i="1" dirty="0" smtClean="0"/>
              <a:t>Ilan Newman </a:t>
            </a:r>
            <a:r>
              <a:rPr lang="de-DE" sz="2400" i="1" dirty="0" err="1" smtClean="0"/>
              <a:t>and</a:t>
            </a:r>
            <a:r>
              <a:rPr lang="de-DE" sz="2400" i="1" dirty="0" smtClean="0"/>
              <a:t> Christian </a:t>
            </a:r>
            <a:r>
              <a:rPr lang="de-DE" sz="2400" i="1" dirty="0" err="1" smtClean="0"/>
              <a:t>Sohler</a:t>
            </a:r>
            <a:endParaRPr lang="de-DE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Property Tester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err="1" smtClean="0"/>
              <a:t>Idea</a:t>
            </a:r>
            <a:r>
              <a:rPr lang="de-DE" sz="2000" b="1" dirty="0" smtClean="0"/>
              <a:t>:</a:t>
            </a:r>
            <a:endParaRPr lang="de-DE" dirty="0" smtClean="0"/>
          </a:p>
          <a:p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in hyperfinite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whose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000" b="1" dirty="0" smtClean="0"/>
              <a:t>The Tester:</a:t>
            </a:r>
          </a:p>
          <a:p>
            <a:r>
              <a:rPr lang="de-DE" dirty="0" err="1" smtClean="0"/>
              <a:t>Let</a:t>
            </a:r>
            <a:r>
              <a:rPr lang="de-DE" dirty="0" smtClean="0"/>
              <a:t> P=</a:t>
            </a:r>
            <a:r>
              <a:rPr lang="de-DE" dirty="0" smtClean="0">
                <a:sym typeface="Symbol"/>
              </a:rPr>
              <a:t> </a:t>
            </a:r>
            <a:r>
              <a:rPr lang="de-DE" dirty="0" smtClean="0"/>
              <a:t>P(i) </a:t>
            </a:r>
            <a:r>
              <a:rPr lang="de-DE" dirty="0" err="1" smtClean="0"/>
              <a:t>be</a:t>
            </a:r>
            <a:r>
              <a:rPr lang="de-DE" dirty="0" smtClean="0"/>
              <a:t> an </a:t>
            </a:r>
            <a:r>
              <a:rPr lang="de-DE" dirty="0" err="1" smtClean="0"/>
              <a:t>arbitrary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endParaRPr lang="de-DE" dirty="0" smtClean="0"/>
          </a:p>
          <a:p>
            <a:r>
              <a:rPr lang="de-DE" dirty="0" err="1" smtClean="0"/>
              <a:t>Let</a:t>
            </a:r>
            <a:r>
              <a:rPr lang="de-DE" dirty="0" smtClean="0"/>
              <a:t> P‘(n) = {H‘ : H</a:t>
            </a:r>
            <a:r>
              <a:rPr lang="de-DE" dirty="0" smtClean="0">
                <a:sym typeface="Symbol"/>
              </a:rPr>
              <a:t></a:t>
            </a:r>
            <a:r>
              <a:rPr lang="de-DE" dirty="0" smtClean="0"/>
              <a:t>P(n) </a:t>
            </a:r>
            <a:r>
              <a:rPr lang="de-DE" dirty="0" err="1" smtClean="0"/>
              <a:t>and</a:t>
            </a:r>
            <a:r>
              <a:rPr lang="de-DE" dirty="0" smtClean="0"/>
              <a:t> H‘ </a:t>
            </a:r>
            <a:r>
              <a:rPr lang="de-DE" dirty="0" err="1" smtClean="0">
                <a:solidFill>
                  <a:schemeClr val="accent4"/>
                </a:solidFill>
              </a:rPr>
              <a:t>is</a:t>
            </a:r>
            <a:r>
              <a:rPr lang="de-DE" dirty="0" smtClean="0">
                <a:solidFill>
                  <a:schemeClr val="accent4"/>
                </a:solidFill>
              </a:rPr>
              <a:t> an (</a:t>
            </a:r>
            <a:r>
              <a:rPr lang="de-DE" dirty="0" smtClean="0">
                <a:solidFill>
                  <a:schemeClr val="accent4"/>
                </a:solidFill>
                <a:latin typeface="Symbol" pitchFamily="18" charset="2"/>
              </a:rPr>
              <a:t>e/2</a:t>
            </a:r>
            <a:r>
              <a:rPr lang="de-DE" dirty="0" smtClean="0">
                <a:solidFill>
                  <a:schemeClr val="accent4"/>
                </a:solidFill>
              </a:rPr>
              <a:t>,k)-</a:t>
            </a:r>
            <a:r>
              <a:rPr lang="de-DE" dirty="0" err="1" smtClean="0">
                <a:solidFill>
                  <a:schemeClr val="accent4"/>
                </a:solidFill>
              </a:rPr>
              <a:t>representative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of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smtClean="0"/>
              <a:t>H} </a:t>
            </a:r>
          </a:p>
          <a:p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4"/>
                </a:solidFill>
              </a:rPr>
              <a:t>an (</a:t>
            </a:r>
            <a:r>
              <a:rPr lang="de-DE" dirty="0" smtClean="0">
                <a:solidFill>
                  <a:schemeClr val="accent4"/>
                </a:solidFill>
                <a:latin typeface="Symbol" pitchFamily="18" charset="2"/>
              </a:rPr>
              <a:t>e/2</a:t>
            </a:r>
            <a:r>
              <a:rPr lang="de-DE" dirty="0" smtClean="0">
                <a:solidFill>
                  <a:schemeClr val="accent4"/>
                </a:solidFill>
              </a:rPr>
              <a:t>,k)-</a:t>
            </a:r>
            <a:r>
              <a:rPr lang="de-DE" dirty="0" err="1" smtClean="0"/>
              <a:t>representative</a:t>
            </a:r>
            <a:r>
              <a:rPr lang="de-DE" dirty="0" smtClean="0"/>
              <a:t> G‘ </a:t>
            </a:r>
            <a:r>
              <a:rPr lang="de-DE" dirty="0" err="1" smtClean="0"/>
              <a:t>of</a:t>
            </a:r>
            <a:r>
              <a:rPr lang="de-DE" dirty="0" smtClean="0"/>
              <a:t> G</a:t>
            </a:r>
          </a:p>
          <a:p>
            <a:r>
              <a:rPr lang="de-DE" dirty="0" err="1" smtClean="0"/>
              <a:t>Accept</a:t>
            </a:r>
            <a:r>
              <a:rPr lang="de-DE" dirty="0" smtClean="0"/>
              <a:t>, </a:t>
            </a:r>
            <a:r>
              <a:rPr lang="de-DE" dirty="0" err="1" smtClean="0"/>
              <a:t>iff</a:t>
            </a:r>
            <a:r>
              <a:rPr lang="de-DE" dirty="0" smtClean="0"/>
              <a:t> G‘</a:t>
            </a:r>
            <a:r>
              <a:rPr lang="de-DE" dirty="0" smtClean="0">
                <a:sym typeface="Symbol"/>
              </a:rPr>
              <a:t></a:t>
            </a:r>
            <a:r>
              <a:rPr lang="de-DE" dirty="0" smtClean="0"/>
              <a:t>P‘(n)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2791A-ECFF-4C06-B087-D353B0657A82}" type="slidenum">
              <a:rPr lang="de-DE" smtClean="0"/>
              <a:pPr>
                <a:defRPr/>
              </a:pPr>
              <a:t>10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Partitioning</a:t>
            </a:r>
            <a:r>
              <a:rPr lang="de-DE" dirty="0" smtClean="0"/>
              <a:t> </a:t>
            </a:r>
            <a:r>
              <a:rPr lang="de-DE" dirty="0" err="1" smtClean="0"/>
              <a:t>oracles</a:t>
            </a: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42575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2000" b="1" dirty="0" err="1" smtClean="0"/>
              <a:t>Local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Planar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Partitioning</a:t>
            </a:r>
            <a:r>
              <a:rPr lang="de-DE" sz="2000" b="1" dirty="0" smtClean="0"/>
              <a:t> Oracle </a:t>
            </a:r>
            <a:r>
              <a:rPr lang="de-DE" sz="2000" dirty="0" smtClean="0"/>
              <a:t>[</a:t>
            </a:r>
            <a:r>
              <a:rPr lang="de-DE" sz="2000" dirty="0" err="1" smtClean="0"/>
              <a:t>Hassidim</a:t>
            </a:r>
            <a:r>
              <a:rPr lang="de-DE" sz="2000" dirty="0" smtClean="0"/>
              <a:t>, </a:t>
            </a:r>
            <a:r>
              <a:rPr lang="de-DE" sz="2000" dirty="0" err="1" smtClean="0"/>
              <a:t>Kelner</a:t>
            </a:r>
            <a:r>
              <a:rPr lang="de-DE" sz="2000" dirty="0" smtClean="0"/>
              <a:t>, Nguyen, </a:t>
            </a:r>
            <a:r>
              <a:rPr lang="de-DE" sz="2000" dirty="0" err="1" smtClean="0"/>
              <a:t>Onak</a:t>
            </a:r>
            <a:r>
              <a:rPr lang="de-DE" sz="2000" dirty="0" smtClean="0"/>
              <a:t>, 09]</a:t>
            </a:r>
          </a:p>
          <a:p>
            <a:pPr eaLnBrk="1" hangingPunct="1"/>
            <a:r>
              <a:rPr lang="de-DE" dirty="0" err="1" smtClean="0"/>
              <a:t>Provides</a:t>
            </a:r>
            <a:r>
              <a:rPr lang="de-DE" dirty="0" smtClean="0"/>
              <a:t> „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“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partition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</a:p>
          <a:p>
            <a:pPr eaLnBrk="1" hangingPunct="1"/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k(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endParaRPr lang="de-DE" dirty="0" smtClean="0"/>
          </a:p>
          <a:p>
            <a:pPr eaLnBrk="1" hangingPunct="1"/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removing</a:t>
            </a:r>
            <a:r>
              <a:rPr lang="de-DE" dirty="0" smtClean="0"/>
              <a:t>, </a:t>
            </a:r>
            <a:r>
              <a:rPr lang="de-DE" dirty="0" err="1" smtClean="0"/>
              <a:t>say</a:t>
            </a:r>
            <a:r>
              <a:rPr lang="de-DE" dirty="0" smtClean="0"/>
              <a:t>,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dn</a:t>
            </a:r>
            <a:r>
              <a:rPr lang="de-DE" dirty="0" smtClean="0"/>
              <a:t>/4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</a:t>
            </a:r>
          </a:p>
          <a:p>
            <a:pPr eaLnBrk="1" hangingPunct="1"/>
            <a:r>
              <a:rPr lang="de-DE" dirty="0" smtClean="0"/>
              <a:t>„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“ </a:t>
            </a:r>
            <a:r>
              <a:rPr lang="de-DE" dirty="0" err="1" smtClean="0"/>
              <a:t>means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k-</a:t>
            </a:r>
            <a:r>
              <a:rPr lang="de-DE" dirty="0" err="1" smtClean="0"/>
              <a:t>disks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sampled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434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6EB857-906D-4274-9AA0-1D15398F5A74}" type="slidenum">
              <a:rPr lang="de-DE" smtClean="0"/>
              <a:pPr/>
              <a:t>11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Partitioning</a:t>
            </a:r>
            <a:r>
              <a:rPr lang="de-DE" dirty="0" smtClean="0"/>
              <a:t> </a:t>
            </a:r>
            <a:r>
              <a:rPr lang="de-DE" dirty="0" err="1" smtClean="0"/>
              <a:t>oracles</a:t>
            </a: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z="2000" smtClean="0"/>
              <a:t>GlobalPartitioning(k,</a:t>
            </a:r>
            <a:r>
              <a:rPr lang="de-DE" sz="2000" smtClean="0">
                <a:latin typeface="Symbol" pitchFamily="18" charset="2"/>
              </a:rPr>
              <a:t>d</a:t>
            </a:r>
            <a:r>
              <a:rPr lang="de-DE" sz="2000" smtClean="0"/>
              <a:t>)  [Hassidim, Kelner, Nguyen, Onak, 09]</a:t>
            </a:r>
          </a:p>
          <a:p>
            <a:pPr eaLnBrk="1" hangingPunct="1"/>
            <a:r>
              <a:rPr lang="de-DE" smtClean="0">
                <a:latin typeface="Symbol" pitchFamily="18" charset="2"/>
              </a:rPr>
              <a:t>p</a:t>
            </a:r>
            <a:r>
              <a:rPr lang="de-DE" smtClean="0"/>
              <a:t> = (</a:t>
            </a:r>
            <a:r>
              <a:rPr lang="de-DE" smtClean="0">
                <a:latin typeface="Symbol" pitchFamily="18" charset="2"/>
              </a:rPr>
              <a:t>p</a:t>
            </a:r>
            <a:r>
              <a:rPr lang="de-DE" smtClean="0"/>
              <a:t>  ,…, </a:t>
            </a:r>
            <a:r>
              <a:rPr lang="de-DE" smtClean="0">
                <a:latin typeface="Symbol" pitchFamily="18" charset="2"/>
              </a:rPr>
              <a:t>p</a:t>
            </a:r>
            <a:r>
              <a:rPr lang="de-DE" smtClean="0"/>
              <a:t>  ) = random permutation of the vertices</a:t>
            </a:r>
          </a:p>
          <a:p>
            <a:pPr eaLnBrk="1" hangingPunct="1"/>
            <a:r>
              <a:rPr lang="de-DE" smtClean="0"/>
              <a:t>P = </a:t>
            </a:r>
            <a:r>
              <a:rPr lang="de-DE" smtClean="0">
                <a:sym typeface="Symbol" pitchFamily="18" charset="2"/>
              </a:rPr>
              <a:t></a:t>
            </a:r>
          </a:p>
          <a:p>
            <a:pPr eaLnBrk="1" hangingPunct="1"/>
            <a:r>
              <a:rPr lang="de-DE" b="1" smtClean="0">
                <a:sym typeface="Symbol" pitchFamily="18" charset="2"/>
              </a:rPr>
              <a:t>while</a:t>
            </a:r>
            <a:r>
              <a:rPr lang="de-DE" smtClean="0">
                <a:sym typeface="Symbol" pitchFamily="18" charset="2"/>
              </a:rPr>
              <a:t> G is not empty </a:t>
            </a:r>
            <a:r>
              <a:rPr lang="de-DE" b="1" smtClean="0">
                <a:sym typeface="Symbol" pitchFamily="18" charset="2"/>
              </a:rPr>
              <a:t>do</a:t>
            </a:r>
          </a:p>
          <a:p>
            <a:pPr eaLnBrk="1" hangingPunct="1"/>
            <a:r>
              <a:rPr lang="de-DE" smtClean="0">
                <a:sym typeface="Symbol" pitchFamily="18" charset="2"/>
              </a:rPr>
              <a:t>    Let v be the first vertex in G according to </a:t>
            </a:r>
            <a:r>
              <a:rPr lang="de-DE" smtClean="0">
                <a:latin typeface="Symbol" pitchFamily="18" charset="2"/>
                <a:sym typeface="Symbol" pitchFamily="18" charset="2"/>
              </a:rPr>
              <a:t>p</a:t>
            </a:r>
          </a:p>
          <a:p>
            <a:pPr eaLnBrk="1" hangingPunct="1"/>
            <a:r>
              <a:rPr lang="de-DE" smtClean="0">
                <a:sym typeface="Symbol" pitchFamily="18" charset="2"/>
              </a:rPr>
              <a:t>    </a:t>
            </a:r>
            <a:r>
              <a:rPr lang="de-DE" b="1" smtClean="0">
                <a:sym typeface="Symbol" pitchFamily="18" charset="2"/>
              </a:rPr>
              <a:t>if</a:t>
            </a:r>
            <a:r>
              <a:rPr lang="de-DE" smtClean="0">
                <a:sym typeface="Symbol" pitchFamily="18" charset="2"/>
              </a:rPr>
              <a:t> there exists a (k,</a:t>
            </a:r>
            <a:r>
              <a:rPr lang="de-DE" smtClean="0">
                <a:latin typeface="Symbol" pitchFamily="18" charset="2"/>
              </a:rPr>
              <a:t>d</a:t>
            </a:r>
            <a:r>
              <a:rPr lang="de-DE" smtClean="0"/>
              <a:t>)-isolated neighborhood of v in G </a:t>
            </a:r>
            <a:r>
              <a:rPr lang="de-DE" b="1" smtClean="0"/>
              <a:t>then</a:t>
            </a:r>
          </a:p>
          <a:p>
            <a:pPr eaLnBrk="1" hangingPunct="1"/>
            <a:r>
              <a:rPr lang="de-DE" smtClean="0"/>
              <a:t>        S = this neighborhood</a:t>
            </a:r>
          </a:p>
          <a:p>
            <a:pPr eaLnBrk="1" hangingPunct="1"/>
            <a:r>
              <a:rPr lang="de-DE" smtClean="0"/>
              <a:t>   </a:t>
            </a:r>
            <a:r>
              <a:rPr lang="de-DE" b="1" smtClean="0"/>
              <a:t> else </a:t>
            </a:r>
            <a:r>
              <a:rPr lang="de-DE" smtClean="0"/>
              <a:t>S = {v}</a:t>
            </a:r>
          </a:p>
          <a:p>
            <a:pPr eaLnBrk="1" hangingPunct="1"/>
            <a:r>
              <a:rPr lang="de-DE" smtClean="0"/>
              <a:t>    P = P </a:t>
            </a:r>
            <a:r>
              <a:rPr lang="de-DE" smtClean="0">
                <a:sym typeface="Symbol" pitchFamily="18" charset="2"/>
              </a:rPr>
              <a:t> </a:t>
            </a:r>
            <a:r>
              <a:rPr lang="de-DE" smtClean="0"/>
              <a:t>{S}</a:t>
            </a:r>
          </a:p>
          <a:p>
            <a:pPr eaLnBrk="1" hangingPunct="1"/>
            <a:r>
              <a:rPr lang="de-DE" smtClean="0"/>
              <a:t>    remove vertices in S from the graph</a:t>
            </a:r>
          </a:p>
          <a:p>
            <a:pPr>
              <a:buFont typeface="Wingdings" pitchFamily="2" charset="2"/>
              <a:buNone/>
            </a:pPr>
            <a:endParaRPr lang="de-DE" smtClean="0"/>
          </a:p>
        </p:txBody>
      </p:sp>
      <p:sp>
        <p:nvSpPr>
          <p:cNvPr id="1434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9634AA4-26E9-41E7-A097-8DEB6B3995A2}" type="slidenum">
              <a:rPr lang="de-DE" smtClean="0"/>
              <a:pPr/>
              <a:t>12</a:t>
            </a:fld>
            <a:endParaRPr lang="de-DE" smtClean="0">
              <a:solidFill>
                <a:srgbClr val="464847"/>
              </a:solidFill>
            </a:endParaRPr>
          </a:p>
        </p:txBody>
      </p:sp>
      <p:sp>
        <p:nvSpPr>
          <p:cNvPr id="14341" name="Textfeld 4"/>
          <p:cNvSpPr txBox="1">
            <a:spLocks noChangeArrowheads="1"/>
          </p:cNvSpPr>
          <p:nvPr/>
        </p:nvSpPr>
        <p:spPr bwMode="auto">
          <a:xfrm>
            <a:off x="1403350" y="26368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14342" name="Textfeld 5"/>
          <p:cNvSpPr txBox="1">
            <a:spLocks noChangeArrowheads="1"/>
          </p:cNvSpPr>
          <p:nvPr/>
        </p:nvSpPr>
        <p:spPr bwMode="auto">
          <a:xfrm>
            <a:off x="2051050" y="26368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14343" name="Rechteck 6"/>
          <p:cNvSpPr>
            <a:spLocks noChangeArrowheads="1"/>
          </p:cNvSpPr>
          <p:nvPr/>
        </p:nvSpPr>
        <p:spPr bwMode="auto">
          <a:xfrm>
            <a:off x="5508625" y="4437063"/>
            <a:ext cx="3635375" cy="13684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 sz="1800">
                <a:sym typeface="Symbol" pitchFamily="18" charset="2"/>
              </a:rPr>
              <a:t>(k,</a:t>
            </a:r>
            <a:r>
              <a:rPr lang="de-DE" sz="1800">
                <a:latin typeface="Symbol" pitchFamily="18" charset="2"/>
              </a:rPr>
              <a:t>d</a:t>
            </a:r>
            <a:r>
              <a:rPr lang="de-DE" sz="1800"/>
              <a:t>)-isolated neighborhood of v:</a:t>
            </a:r>
          </a:p>
          <a:p>
            <a:r>
              <a:rPr lang="de-DE" sz="1800"/>
              <a:t>Connected set S of size at most k with v</a:t>
            </a:r>
            <a:r>
              <a:rPr lang="de-DE" sz="1800">
                <a:sym typeface="Symbol" pitchFamily="18" charset="2"/>
              </a:rPr>
              <a:t></a:t>
            </a:r>
            <a:r>
              <a:rPr lang="de-DE" sz="1800"/>
              <a:t>S and at most </a:t>
            </a:r>
            <a:r>
              <a:rPr lang="de-DE" sz="1800">
                <a:latin typeface="Symbol" pitchFamily="18" charset="2"/>
              </a:rPr>
              <a:t>d</a:t>
            </a:r>
            <a:r>
              <a:rPr lang="de-DE" sz="1800"/>
              <a:t>|S| edges between S and V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representative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graph</a:t>
            </a:r>
            <a:r>
              <a:rPr lang="de-DE" dirty="0" smtClean="0"/>
              <a:t>?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425755" cy="3962400"/>
          </a:xfrm>
        </p:spPr>
        <p:txBody>
          <a:bodyPr/>
          <a:lstStyle/>
          <a:p>
            <a:pPr eaLnBrk="1" hangingPunct="1">
              <a:buNone/>
            </a:pPr>
            <a:r>
              <a:rPr lang="de-DE" sz="2000" b="1" dirty="0" err="1" smtClean="0"/>
              <a:t>Algorithm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computing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representative</a:t>
            </a:r>
            <a:r>
              <a:rPr lang="de-DE" sz="2000" b="1" dirty="0" smtClean="0"/>
              <a:t>:</a:t>
            </a:r>
          </a:p>
          <a:p>
            <a:pPr eaLnBrk="1" hangingPunct="1"/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uniform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planar</a:t>
            </a:r>
            <a:r>
              <a:rPr lang="de-DE" dirty="0" smtClean="0"/>
              <a:t> </a:t>
            </a:r>
            <a:r>
              <a:rPr lang="de-DE" dirty="0" err="1" smtClean="0"/>
              <a:t>partitioning</a:t>
            </a:r>
            <a:r>
              <a:rPr lang="de-DE" dirty="0" smtClean="0"/>
              <a:t> </a:t>
            </a:r>
            <a:r>
              <a:rPr lang="de-DE" dirty="0" err="1" smtClean="0"/>
              <a:t>oracle</a:t>
            </a:r>
            <a:endParaRPr lang="de-DE" dirty="0" smtClean="0"/>
          </a:p>
          <a:p>
            <a:pPr eaLnBrk="1" hangingPunct="1"/>
            <a:r>
              <a:rPr lang="de-DE" dirty="0" smtClean="0"/>
              <a:t>(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)</a:t>
            </a:r>
          </a:p>
          <a:p>
            <a:pPr eaLnBrk="1" hangingPunct="1"/>
            <a:endParaRPr lang="de-DE" dirty="0" smtClean="0"/>
          </a:p>
          <a:p>
            <a:pPr eaLnBrk="1" hangingPunct="1">
              <a:buNone/>
            </a:pPr>
            <a:r>
              <a:rPr lang="de-DE" sz="2000" b="1" dirty="0" smtClean="0"/>
              <a:t>Analysis:</a:t>
            </a:r>
          </a:p>
          <a:p>
            <a:pPr eaLnBrk="1" hangingPunct="1"/>
            <a:r>
              <a:rPr lang="de-DE" dirty="0" err="1" smtClean="0"/>
              <a:t>Chernoff</a:t>
            </a:r>
            <a:r>
              <a:rPr lang="de-DE" dirty="0" smtClean="0"/>
              <a:t> </a:t>
            </a:r>
            <a:r>
              <a:rPr lang="de-DE" dirty="0" err="1" smtClean="0"/>
              <a:t>bounds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434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6EB857-906D-4274-9AA0-1D15398F5A74}" type="slidenum">
              <a:rPr lang="de-DE" smtClean="0"/>
              <a:pPr/>
              <a:t>13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Second </a:t>
            </a:r>
            <a:r>
              <a:rPr lang="de-DE" dirty="0" err="1" smtClean="0"/>
              <a:t>result</a:t>
            </a: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425755" cy="3962400"/>
          </a:xfrm>
        </p:spPr>
        <p:txBody>
          <a:bodyPr/>
          <a:lstStyle/>
          <a:p>
            <a:pPr eaLnBrk="1" hangingPunct="1">
              <a:buNone/>
            </a:pPr>
            <a:r>
              <a:rPr lang="de-DE" sz="2000" b="1" dirty="0" err="1" smtClean="0"/>
              <a:t>Result</a:t>
            </a:r>
            <a:r>
              <a:rPr lang="de-DE" sz="2000" b="1" dirty="0" smtClean="0"/>
              <a:t>:</a:t>
            </a:r>
          </a:p>
          <a:p>
            <a:pPr eaLnBrk="1" hangingPunct="1"/>
            <a:r>
              <a:rPr lang="de-DE" dirty="0" smtClean="0"/>
              <a:t>The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k-</a:t>
            </a:r>
            <a:r>
              <a:rPr lang="de-DE" dirty="0" err="1" smtClean="0"/>
              <a:t>disks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hyperfinite </a:t>
            </a:r>
            <a:r>
              <a:rPr lang="de-DE" dirty="0" err="1" smtClean="0"/>
              <a:t>bounded-degree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, </a:t>
            </a:r>
            <a:r>
              <a:rPr lang="de-DE" dirty="0" err="1" smtClean="0"/>
              <a:t>iff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. </a:t>
            </a:r>
          </a:p>
          <a:p>
            <a:pPr eaLnBrk="1" hangingPunct="1"/>
            <a:endParaRPr lang="de-DE" dirty="0" smtClean="0"/>
          </a:p>
          <a:p>
            <a:pPr eaLnBrk="1" hangingPunct="1">
              <a:buNone/>
            </a:pPr>
            <a:r>
              <a:rPr lang="de-DE" sz="2000" b="1" dirty="0" smtClean="0"/>
              <a:t>Sketch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proof</a:t>
            </a:r>
            <a:r>
              <a:rPr lang="de-DE" sz="2000" b="1" dirty="0" smtClean="0"/>
              <a:t>:</a:t>
            </a:r>
          </a:p>
          <a:p>
            <a:pPr eaLnBrk="1" hangingPunct="1"/>
            <a:r>
              <a:rPr lang="de-DE" dirty="0" smtClean="0"/>
              <a:t>„&lt;=“: easy</a:t>
            </a:r>
          </a:p>
          <a:p>
            <a:pPr eaLnBrk="1" hangingPunct="1"/>
            <a:r>
              <a:rPr lang="de-DE" dirty="0" smtClean="0"/>
              <a:t>„=&gt;“: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hyperfinite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testable</a:t>
            </a:r>
            <a:endParaRPr lang="de-DE" dirty="0" smtClean="0"/>
          </a:p>
          <a:p>
            <a:pPr eaLnBrk="1" hangingPunct="1"/>
            <a:r>
              <a:rPr lang="de-DE" dirty="0" smtClean="0"/>
              <a:t>So,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r>
              <a:rPr lang="de-DE" dirty="0" smtClean="0"/>
              <a:t> n-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H</a:t>
            </a:r>
          </a:p>
          <a:p>
            <a:pPr eaLnBrk="1" hangingPunct="1"/>
            <a:r>
              <a:rPr lang="de-DE" dirty="0" err="1" smtClean="0"/>
              <a:t>Let</a:t>
            </a:r>
            <a:r>
              <a:rPr lang="de-DE" dirty="0" smtClean="0"/>
              <a:t> ALG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endParaRPr lang="de-DE" dirty="0" smtClean="0"/>
          </a:p>
          <a:p>
            <a:pPr eaLnBrk="1" hangingPunct="1"/>
            <a:r>
              <a:rPr lang="de-DE" dirty="0" smtClean="0"/>
              <a:t>On </a:t>
            </a:r>
            <a:r>
              <a:rPr lang="de-DE" dirty="0" err="1" smtClean="0"/>
              <a:t>input</a:t>
            </a:r>
            <a:r>
              <a:rPr lang="de-DE" dirty="0" smtClean="0"/>
              <a:t> H, ALG must </a:t>
            </a:r>
            <a:r>
              <a:rPr lang="de-DE" dirty="0" err="1" smtClean="0"/>
              <a:t>accept</a:t>
            </a:r>
            <a:r>
              <a:rPr lang="de-DE" dirty="0" smtClean="0"/>
              <a:t> </a:t>
            </a:r>
            <a:r>
              <a:rPr lang="de-DE" dirty="0" err="1" smtClean="0"/>
              <a:t>w.p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least 2/3</a:t>
            </a:r>
          </a:p>
          <a:p>
            <a:pPr eaLnBrk="1" hangingPunct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claim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a </a:t>
            </a:r>
            <a:r>
              <a:rPr lang="de-DE" dirty="0" err="1" smtClean="0"/>
              <a:t>graph</a:t>
            </a:r>
            <a:r>
              <a:rPr lang="de-DE" dirty="0" smtClean="0"/>
              <a:t> H‘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k-</a:t>
            </a:r>
            <a:r>
              <a:rPr lang="de-DE" dirty="0" err="1" smtClean="0"/>
              <a:t>disks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H,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tester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reject</a:t>
            </a:r>
            <a:r>
              <a:rPr lang="de-DE" dirty="0" smtClean="0"/>
              <a:t> </a:t>
            </a:r>
            <a:r>
              <a:rPr lang="de-DE" dirty="0" err="1" smtClean="0"/>
              <a:t>w.p</a:t>
            </a:r>
            <a:r>
              <a:rPr lang="de-DE" dirty="0" smtClean="0"/>
              <a:t>. &gt; 1/2</a:t>
            </a:r>
          </a:p>
          <a:p>
            <a:pPr eaLnBrk="1" hangingPunct="1"/>
            <a:r>
              <a:rPr lang="de-DE" dirty="0" smtClean="0"/>
              <a:t>=&gt; H‘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-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434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6EB857-906D-4274-9AA0-1D15398F5A74}" type="slidenum">
              <a:rPr lang="de-DE" smtClean="0"/>
              <a:pPr/>
              <a:t>14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claim</a:t>
            </a: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425755" cy="3962400"/>
          </a:xfrm>
        </p:spPr>
        <p:txBody>
          <a:bodyPr/>
          <a:lstStyle/>
          <a:p>
            <a:pPr eaLnBrk="1" hangingPunct="1">
              <a:buNone/>
            </a:pPr>
            <a:r>
              <a:rPr lang="de-DE" sz="2000" b="1" dirty="0" smtClean="0"/>
              <a:t>Claim</a:t>
            </a:r>
          </a:p>
          <a:p>
            <a:pPr eaLnBrk="1" hangingPunct="1"/>
            <a:r>
              <a:rPr lang="de-DE" dirty="0" err="1" smtClean="0"/>
              <a:t>If</a:t>
            </a:r>
            <a:r>
              <a:rPr lang="de-DE" dirty="0" smtClean="0"/>
              <a:t> H‘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on k-</a:t>
            </a:r>
            <a:r>
              <a:rPr lang="de-DE" dirty="0" err="1" smtClean="0"/>
              <a:t>disks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H,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tester</a:t>
            </a:r>
            <a:r>
              <a:rPr lang="de-DE" dirty="0" smtClean="0"/>
              <a:t> on </a:t>
            </a:r>
            <a:r>
              <a:rPr lang="de-DE" dirty="0" err="1" smtClean="0"/>
              <a:t>input</a:t>
            </a:r>
            <a:r>
              <a:rPr lang="de-DE" dirty="0" smtClean="0"/>
              <a:t> H‘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reject</a:t>
            </a:r>
            <a:r>
              <a:rPr lang="de-DE" dirty="0" smtClean="0"/>
              <a:t> </a:t>
            </a:r>
            <a:r>
              <a:rPr lang="de-DE" dirty="0" err="1" smtClean="0"/>
              <a:t>w.p</a:t>
            </a:r>
            <a:r>
              <a:rPr lang="de-DE" dirty="0" smtClean="0"/>
              <a:t>.&gt;1/2</a:t>
            </a:r>
          </a:p>
          <a:p>
            <a:pPr eaLnBrk="1" hangingPunct="1"/>
            <a:endParaRPr lang="de-DE" dirty="0" smtClean="0"/>
          </a:p>
          <a:p>
            <a:pPr eaLnBrk="1" hangingPunct="1">
              <a:buNone/>
            </a:pPr>
            <a:r>
              <a:rPr lang="de-DE" sz="2000" b="1" dirty="0" smtClean="0"/>
              <a:t>Sketch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Proof</a:t>
            </a:r>
            <a:r>
              <a:rPr lang="de-DE" sz="2000" b="1" dirty="0" smtClean="0"/>
              <a:t>:</a:t>
            </a:r>
          </a:p>
          <a:p>
            <a:pPr eaLnBrk="1" hangingPunct="1"/>
            <a:r>
              <a:rPr lang="de-DE" dirty="0" smtClean="0"/>
              <a:t>The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partitioning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sampled</a:t>
            </a:r>
            <a:r>
              <a:rPr lang="de-DE" dirty="0" smtClean="0"/>
              <a:t> k-</a:t>
            </a:r>
            <a:r>
              <a:rPr lang="de-DE" dirty="0" err="1" smtClean="0"/>
              <a:t>disks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internal</a:t>
            </a:r>
            <a:r>
              <a:rPr lang="de-DE" dirty="0" smtClean="0"/>
              <a:t> </a:t>
            </a:r>
            <a:r>
              <a:rPr lang="de-DE" dirty="0" err="1" smtClean="0"/>
              <a:t>randomness</a:t>
            </a:r>
            <a:r>
              <a:rPr lang="de-DE" dirty="0" smtClean="0"/>
              <a:t>)</a:t>
            </a:r>
          </a:p>
          <a:p>
            <a:pPr eaLnBrk="1" hangingPunct="1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k-</a:t>
            </a:r>
            <a:r>
              <a:rPr lang="de-DE" dirty="0" err="1" smtClean="0"/>
              <a:t>disks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unless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k-</a:t>
            </a:r>
            <a:r>
              <a:rPr lang="de-DE" dirty="0" err="1" smtClean="0"/>
              <a:t>disks</a:t>
            </a:r>
            <a:r>
              <a:rPr lang="de-DE" dirty="0" smtClean="0"/>
              <a:t> </a:t>
            </a:r>
            <a:r>
              <a:rPr lang="de-DE" dirty="0" err="1" smtClean="0"/>
              <a:t>intersect</a:t>
            </a:r>
            <a:endParaRPr lang="de-DE" dirty="0" smtClean="0"/>
          </a:p>
          <a:p>
            <a:pPr eaLnBrk="1" hangingPunct="1"/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n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infinity</a:t>
            </a:r>
            <a:r>
              <a:rPr lang="de-DE" dirty="0" smtClean="0"/>
              <a:t>,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tends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0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434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6EB857-906D-4274-9AA0-1D15398F5A74}" type="slidenum">
              <a:rPr lang="de-DE" smtClean="0"/>
              <a:pPr/>
              <a:t>15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425755" cy="3962400"/>
          </a:xfrm>
        </p:spPr>
        <p:txBody>
          <a:bodyPr/>
          <a:lstStyle/>
          <a:p>
            <a:pPr eaLnBrk="1" hangingPunct="1">
              <a:buNone/>
            </a:pPr>
            <a:r>
              <a:rPr lang="de-DE" sz="2000" b="1" dirty="0" err="1" smtClean="0"/>
              <a:t>Testable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graph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properties</a:t>
            </a:r>
            <a:r>
              <a:rPr lang="de-DE" sz="2000" b="1" dirty="0" smtClean="0"/>
              <a:t> (</a:t>
            </a:r>
            <a:r>
              <a:rPr lang="de-DE" sz="2000" b="1" dirty="0" err="1" smtClean="0"/>
              <a:t>bounded-degree</a:t>
            </a:r>
            <a:r>
              <a:rPr lang="de-DE" sz="2000" b="1" dirty="0" smtClean="0"/>
              <a:t> model)</a:t>
            </a:r>
          </a:p>
          <a:p>
            <a:pPr eaLnBrk="1" hangingPunct="1"/>
            <a:r>
              <a:rPr lang="de-DE" dirty="0" smtClean="0"/>
              <a:t>Every hyperfinite </a:t>
            </a:r>
            <a:r>
              <a:rPr lang="de-DE" dirty="0" err="1" smtClean="0"/>
              <a:t>property</a:t>
            </a:r>
            <a:endParaRPr lang="de-DE" dirty="0" smtClean="0"/>
          </a:p>
          <a:p>
            <a:pPr eaLnBrk="1" hangingPunct="1"/>
            <a:r>
              <a:rPr lang="de-DE" dirty="0" smtClean="0"/>
              <a:t>Properties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, </a:t>
            </a:r>
            <a:r>
              <a:rPr lang="de-DE" dirty="0" err="1" smtClean="0"/>
              <a:t>triangle</a:t>
            </a:r>
            <a:r>
              <a:rPr lang="de-DE" dirty="0" smtClean="0"/>
              <a:t> </a:t>
            </a:r>
            <a:r>
              <a:rPr lang="de-DE" dirty="0" err="1" smtClean="0"/>
              <a:t>freeness</a:t>
            </a:r>
            <a:r>
              <a:rPr lang="de-DE" dirty="0" smtClean="0"/>
              <a:t>)</a:t>
            </a:r>
          </a:p>
          <a:p>
            <a:pPr eaLnBrk="1" hangingPunct="1"/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combinations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(e.g. </a:t>
            </a:r>
            <a:r>
              <a:rPr lang="de-DE" dirty="0" err="1" smtClean="0"/>
              <a:t>union</a:t>
            </a:r>
            <a:r>
              <a:rPr lang="de-DE" dirty="0" smtClean="0"/>
              <a:t>)</a:t>
            </a:r>
          </a:p>
          <a:p>
            <a:pPr eaLnBrk="1" hangingPunct="1"/>
            <a:r>
              <a:rPr lang="de-DE" dirty="0" smtClean="0"/>
              <a:t>Other </a:t>
            </a:r>
            <a:r>
              <a:rPr lang="de-DE" dirty="0" err="1" smtClean="0"/>
              <a:t>properties</a:t>
            </a:r>
            <a:r>
              <a:rPr lang="de-DE" dirty="0" smtClean="0"/>
              <a:t>,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connectivity</a:t>
            </a:r>
            <a:r>
              <a:rPr lang="de-DE" dirty="0" smtClean="0"/>
              <a:t>…</a:t>
            </a:r>
          </a:p>
          <a:p>
            <a:pPr eaLnBrk="1" hangingPunct="1"/>
            <a:endParaRPr lang="de-DE" dirty="0" smtClean="0"/>
          </a:p>
          <a:p>
            <a:pPr eaLnBrk="1" hangingPunct="1">
              <a:buNone/>
            </a:pPr>
            <a:r>
              <a:rPr lang="de-DE" sz="2000" b="1" dirty="0" smtClean="0"/>
              <a:t>Open </a:t>
            </a:r>
            <a:r>
              <a:rPr lang="de-DE" sz="2000" b="1" dirty="0" err="1" smtClean="0"/>
              <a:t>Questions</a:t>
            </a:r>
            <a:endParaRPr lang="de-DE" sz="2000" b="1" dirty="0" smtClean="0"/>
          </a:p>
          <a:p>
            <a:pPr eaLnBrk="1" hangingPunct="1"/>
            <a:r>
              <a:rPr lang="de-DE" dirty="0" err="1" smtClean="0"/>
              <a:t>Characterize</a:t>
            </a:r>
            <a:r>
              <a:rPr lang="de-DE" dirty="0" smtClean="0"/>
              <a:t> ‚</a:t>
            </a:r>
            <a:r>
              <a:rPr lang="de-DE" dirty="0" err="1" smtClean="0"/>
              <a:t>remaining</a:t>
            </a:r>
            <a:r>
              <a:rPr lang="de-DE" dirty="0" smtClean="0"/>
              <a:t>‘ </a:t>
            </a:r>
            <a:r>
              <a:rPr lang="de-DE" dirty="0" err="1" smtClean="0"/>
              <a:t>testable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 smtClean="0"/>
          </a:p>
          <a:p>
            <a:pPr eaLnBrk="1" hangingPunct="1"/>
            <a:r>
              <a:rPr lang="de-DE" dirty="0" smtClean="0"/>
              <a:t>Property </a:t>
            </a:r>
            <a:r>
              <a:rPr lang="de-DE" dirty="0" err="1" smtClean="0"/>
              <a:t>testing</a:t>
            </a:r>
            <a:r>
              <a:rPr lang="de-DE" dirty="0" smtClean="0"/>
              <a:t> in </a:t>
            </a:r>
            <a:r>
              <a:rPr lang="de-DE" dirty="0" err="1" smtClean="0"/>
              <a:t>expander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?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434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6EB857-906D-4274-9AA0-1D15398F5A74}" type="slidenum">
              <a:rPr lang="de-DE" smtClean="0"/>
              <a:pPr/>
              <a:t>16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000" b="1" smtClean="0"/>
          </a:p>
          <a:p>
            <a:pPr>
              <a:buFont typeface="Wingdings" pitchFamily="2" charset="2"/>
              <a:buNone/>
            </a:pPr>
            <a:endParaRPr lang="de-DE" sz="4000" b="1" smtClean="0"/>
          </a:p>
          <a:p>
            <a:pPr>
              <a:buFont typeface="Wingdings" pitchFamily="2" charset="2"/>
              <a:buNone/>
            </a:pPr>
            <a:r>
              <a:rPr lang="de-DE" sz="4000" b="1" smtClean="0"/>
              <a:t>                  Thank you!</a:t>
            </a:r>
            <a:endParaRPr lang="de-DE" sz="4000" smtClean="0"/>
          </a:p>
          <a:p>
            <a:endParaRPr lang="de-DE" smtClean="0"/>
          </a:p>
        </p:txBody>
      </p:sp>
      <p:sp>
        <p:nvSpPr>
          <p:cNvPr id="2662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4A2EAB-4715-47F3-B32D-E6EE7E53F104}" type="slidenum">
              <a:rPr lang="de-DE" smtClean="0"/>
              <a:pPr/>
              <a:t>17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Property </a:t>
            </a:r>
            <a:r>
              <a:rPr lang="de-DE" dirty="0" err="1" smtClean="0"/>
              <a:t>Testing</a:t>
            </a:r>
            <a:endParaRPr lang="de-DE" dirty="0" smtClean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000" b="1" dirty="0" smtClean="0"/>
              <a:t>Property </a:t>
            </a:r>
            <a:r>
              <a:rPr lang="de-DE" sz="2000" b="1" dirty="0" err="1" smtClean="0"/>
              <a:t>Testing</a:t>
            </a:r>
            <a:r>
              <a:rPr lang="de-DE" sz="2000" b="1" dirty="0" smtClean="0"/>
              <a:t> [Rubinfeld, Sudan, 96; Goldreich, Goldwasser, Ron, 98]</a:t>
            </a:r>
          </a:p>
          <a:p>
            <a:r>
              <a:rPr lang="de-DE" dirty="0" smtClean="0"/>
              <a:t>Oracle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huge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O</a:t>
            </a:r>
          </a:p>
          <a:p>
            <a:r>
              <a:rPr lang="de-DE" dirty="0" err="1" smtClean="0"/>
              <a:t>Decide</a:t>
            </a:r>
            <a:r>
              <a:rPr lang="de-DE" dirty="0" smtClean="0"/>
              <a:t> </a:t>
            </a:r>
            <a:r>
              <a:rPr lang="de-DE" dirty="0" err="1" smtClean="0"/>
              <a:t>whether</a:t>
            </a:r>
            <a:r>
              <a:rPr lang="de-DE" dirty="0" smtClean="0"/>
              <a:t> O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property</a:t>
            </a:r>
            <a:r>
              <a:rPr lang="de-DE" dirty="0" smtClean="0"/>
              <a:t> P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far-away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P</a:t>
            </a:r>
          </a:p>
          <a:p>
            <a:r>
              <a:rPr lang="de-DE" u="sng" dirty="0" smtClean="0"/>
              <a:t>Goal: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relaxed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in sublinear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time</a:t>
            </a:r>
          </a:p>
          <a:p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randomized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000" b="1" dirty="0" smtClean="0"/>
              <a:t>Definition</a:t>
            </a:r>
          </a:p>
          <a:p>
            <a:r>
              <a:rPr lang="de-DE" dirty="0" smtClean="0"/>
              <a:t>An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-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P,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differs</a:t>
            </a:r>
            <a:r>
              <a:rPr lang="de-DE" dirty="0" smtClean="0"/>
              <a:t> in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an 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-</a:t>
            </a:r>
            <a:r>
              <a:rPr lang="de-DE" dirty="0" err="1" smtClean="0"/>
              <a:t>fraction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P</a:t>
            </a:r>
          </a:p>
          <a:p>
            <a:endParaRPr lang="de-DE" dirty="0" smtClean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7EC3CA-0838-489E-9799-3BAE20632F27}" type="slidenum">
              <a:rPr lang="de-DE" smtClean="0"/>
              <a:pPr/>
              <a:t>2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Bounded-Degree</a:t>
            </a:r>
            <a:r>
              <a:rPr lang="de-DE" dirty="0" smtClean="0"/>
              <a:t> Graph Model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000" b="1" dirty="0" err="1" smtClean="0"/>
              <a:t>Bounded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degree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graph</a:t>
            </a:r>
            <a:r>
              <a:rPr lang="de-DE" sz="2000" b="1" dirty="0" smtClean="0"/>
              <a:t> model [Goldreich, Ron, 02]</a:t>
            </a:r>
          </a:p>
          <a:p>
            <a:r>
              <a:rPr lang="de-DE" dirty="0" smtClean="0"/>
              <a:t>Graph G=(V,E)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d (</a:t>
            </a:r>
            <a:r>
              <a:rPr lang="de-DE" dirty="0" err="1" smtClean="0"/>
              <a:t>bounded-degree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)</a:t>
            </a:r>
          </a:p>
          <a:p>
            <a:r>
              <a:rPr lang="de-DE" dirty="0" smtClean="0"/>
              <a:t>Oracle </a:t>
            </a:r>
            <a:r>
              <a:rPr lang="de-DE" dirty="0" err="1" smtClean="0"/>
              <a:t>access</a:t>
            </a:r>
            <a:r>
              <a:rPr lang="de-DE" dirty="0" smtClean="0"/>
              <a:t>: </a:t>
            </a:r>
          </a:p>
          <a:p>
            <a:pPr>
              <a:buNone/>
            </a:pPr>
            <a:r>
              <a:rPr lang="de-DE" dirty="0" smtClean="0"/>
              <a:t>         (a)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(b) i-</a:t>
            </a:r>
            <a:r>
              <a:rPr lang="de-DE" dirty="0" err="1" smtClean="0"/>
              <a:t>th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> v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2000" b="1" dirty="0" smtClean="0"/>
              <a:t>Definition (Graph Property; </a:t>
            </a:r>
            <a:r>
              <a:rPr lang="de-DE" sz="2000" b="1" dirty="0" smtClean="0">
                <a:latin typeface="Symbol" pitchFamily="18" charset="2"/>
              </a:rPr>
              <a:t>e</a:t>
            </a:r>
            <a:r>
              <a:rPr lang="de-DE" sz="2000" b="1" dirty="0" smtClean="0"/>
              <a:t>-</a:t>
            </a:r>
            <a:r>
              <a:rPr lang="de-DE" sz="2000" b="1" dirty="0" err="1" smtClean="0"/>
              <a:t>far</a:t>
            </a:r>
            <a:r>
              <a:rPr lang="de-DE" sz="2000" b="1" dirty="0" smtClean="0"/>
              <a:t>)</a:t>
            </a:r>
          </a:p>
          <a:p>
            <a:r>
              <a:rPr lang="de-DE" dirty="0" smtClean="0"/>
              <a:t>A </a:t>
            </a:r>
            <a:r>
              <a:rPr lang="de-DE" dirty="0" err="1" smtClean="0">
                <a:solidFill>
                  <a:srgbClr val="83B73D"/>
                </a:solidFill>
              </a:rPr>
              <a:t>graph</a:t>
            </a:r>
            <a:r>
              <a:rPr lang="de-DE" dirty="0" smtClean="0">
                <a:solidFill>
                  <a:srgbClr val="83B73D"/>
                </a:solidFill>
              </a:rPr>
              <a:t> </a:t>
            </a:r>
            <a:r>
              <a:rPr lang="de-DE" dirty="0" err="1" smtClean="0">
                <a:solidFill>
                  <a:srgbClr val="83B73D"/>
                </a:solidFill>
              </a:rPr>
              <a:t>property</a:t>
            </a:r>
            <a:r>
              <a:rPr lang="de-DE" dirty="0" smtClean="0">
                <a:solidFill>
                  <a:srgbClr val="83B73D"/>
                </a:solidFill>
              </a:rPr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P= </a:t>
            </a:r>
            <a:r>
              <a:rPr lang="de-DE" dirty="0" smtClean="0">
                <a:sym typeface="Symbol"/>
              </a:rPr>
              <a:t> </a:t>
            </a:r>
            <a:r>
              <a:rPr lang="de-DE" dirty="0" smtClean="0"/>
              <a:t>P(i),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P(i)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on i </a:t>
            </a:r>
            <a:r>
              <a:rPr lang="de-DE" dirty="0" err="1" smtClean="0"/>
              <a:t>vertices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isomorphism</a:t>
            </a:r>
            <a:r>
              <a:rPr lang="de-DE" dirty="0" smtClean="0"/>
              <a:t>.</a:t>
            </a:r>
          </a:p>
          <a:p>
            <a:r>
              <a:rPr lang="de-DE" dirty="0" smtClean="0"/>
              <a:t>An n-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G=(V,E)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83B73D"/>
                </a:solidFill>
                <a:latin typeface="Symbol" pitchFamily="18" charset="2"/>
              </a:rPr>
              <a:t>e</a:t>
            </a:r>
            <a:r>
              <a:rPr lang="de-DE" dirty="0" smtClean="0">
                <a:solidFill>
                  <a:srgbClr val="83B73D"/>
                </a:solidFill>
              </a:rPr>
              <a:t>-</a:t>
            </a:r>
            <a:r>
              <a:rPr lang="de-DE" dirty="0" err="1" smtClean="0">
                <a:solidFill>
                  <a:srgbClr val="83B73D"/>
                </a:solidFill>
              </a:rPr>
              <a:t>far</a:t>
            </a:r>
            <a:r>
              <a:rPr lang="de-DE" dirty="0" smtClean="0">
                <a:solidFill>
                  <a:srgbClr val="83B73D"/>
                </a:solidFill>
              </a:rPr>
              <a:t> </a:t>
            </a:r>
            <a:r>
              <a:rPr lang="de-DE" dirty="0" err="1" smtClean="0">
                <a:solidFill>
                  <a:srgbClr val="83B73D"/>
                </a:solidFill>
              </a:rPr>
              <a:t>from</a:t>
            </a:r>
            <a:r>
              <a:rPr lang="de-DE" dirty="0" smtClean="0">
                <a:solidFill>
                  <a:srgbClr val="83B73D"/>
                </a:solidFill>
              </a:rPr>
              <a:t> a </a:t>
            </a:r>
            <a:r>
              <a:rPr lang="de-DE" dirty="0" err="1" smtClean="0">
                <a:solidFill>
                  <a:srgbClr val="83B73D"/>
                </a:solidFill>
              </a:rPr>
              <a:t>property</a:t>
            </a:r>
            <a:r>
              <a:rPr lang="de-DE" dirty="0" smtClean="0">
                <a:solidFill>
                  <a:srgbClr val="83B73D"/>
                </a:solidFill>
              </a:rPr>
              <a:t> P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differs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bounded-degree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in P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d</a:t>
            </a:r>
            <a:r>
              <a:rPr lang="de-DE" dirty="0" err="1" smtClean="0"/>
              <a:t>n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.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7EC3CA-0838-489E-9799-3BAE20632F27}" type="slidenum">
              <a:rPr lang="de-DE" smtClean="0"/>
              <a:pPr/>
              <a:t>3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Testable</a:t>
            </a:r>
            <a:r>
              <a:rPr lang="de-DE" dirty="0" smtClean="0"/>
              <a:t> Graph Properties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000" b="1" dirty="0" smtClean="0"/>
              <a:t>Definition (</a:t>
            </a:r>
            <a:r>
              <a:rPr lang="de-DE" sz="2000" b="1" dirty="0" err="1" smtClean="0"/>
              <a:t>testable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property</a:t>
            </a:r>
            <a:r>
              <a:rPr lang="de-DE" sz="2000" b="1" dirty="0" smtClean="0"/>
              <a:t>)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P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83B73D"/>
                </a:solidFill>
              </a:rPr>
              <a:t>non-</a:t>
            </a:r>
            <a:r>
              <a:rPr lang="de-DE" dirty="0" err="1" smtClean="0">
                <a:solidFill>
                  <a:srgbClr val="83B73D"/>
                </a:solidFill>
              </a:rPr>
              <a:t>uniformly</a:t>
            </a:r>
            <a:r>
              <a:rPr lang="de-DE" dirty="0" smtClean="0">
                <a:solidFill>
                  <a:srgbClr val="83B73D"/>
                </a:solidFill>
              </a:rPr>
              <a:t> </a:t>
            </a:r>
            <a:r>
              <a:rPr lang="de-DE" dirty="0" err="1" smtClean="0">
                <a:solidFill>
                  <a:srgbClr val="83B73D"/>
                </a:solidFill>
              </a:rPr>
              <a:t>testable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bounded-degree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model,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function</a:t>
            </a:r>
            <a:r>
              <a:rPr lang="de-DE" dirty="0" smtClean="0"/>
              <a:t> q=q(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,d</a:t>
            </a:r>
            <a:r>
              <a:rPr lang="de-DE" dirty="0" smtClean="0"/>
              <a:t>) such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n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algorithm</a:t>
            </a:r>
            <a:r>
              <a:rPr lang="de-DE" dirty="0" smtClean="0"/>
              <a:t> A(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,d,n</a:t>
            </a:r>
            <a:r>
              <a:rPr lang="de-DE" dirty="0" smtClean="0"/>
              <a:t>) </a:t>
            </a:r>
            <a:r>
              <a:rPr lang="de-DE" dirty="0" err="1" smtClean="0"/>
              <a:t>that</a:t>
            </a:r>
            <a:r>
              <a:rPr lang="de-DE" dirty="0" smtClean="0"/>
              <a:t> on </a:t>
            </a:r>
            <a:r>
              <a:rPr lang="de-DE" dirty="0" err="1" smtClean="0"/>
              <a:t>input</a:t>
            </a:r>
            <a:r>
              <a:rPr lang="de-DE" dirty="0" smtClean="0"/>
              <a:t> an n-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d</a:t>
            </a:r>
            <a:br>
              <a:rPr lang="de-DE" dirty="0" smtClean="0"/>
            </a:br>
            <a:r>
              <a:rPr lang="de-DE" dirty="0" smtClean="0"/>
              <a:t>(a)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q </a:t>
            </a:r>
            <a:r>
              <a:rPr lang="de-DE" dirty="0" err="1" smtClean="0"/>
              <a:t>queries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G,</a:t>
            </a:r>
            <a:br>
              <a:rPr lang="de-DE" dirty="0" smtClean="0"/>
            </a:br>
            <a:r>
              <a:rPr lang="de-DE" dirty="0" smtClean="0"/>
              <a:t>(b) </a:t>
            </a:r>
            <a:r>
              <a:rPr lang="de-DE" dirty="0" err="1" smtClean="0"/>
              <a:t>accepts</a:t>
            </a:r>
            <a:r>
              <a:rPr lang="de-DE" dirty="0" smtClean="0"/>
              <a:t> 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least 2/3, </a:t>
            </a:r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P, </a:t>
            </a:r>
            <a:r>
              <a:rPr lang="de-DE" dirty="0" err="1" smtClean="0"/>
              <a:t>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(c) </a:t>
            </a:r>
            <a:r>
              <a:rPr lang="de-DE" dirty="0" err="1" smtClean="0"/>
              <a:t>rejects</a:t>
            </a:r>
            <a:r>
              <a:rPr lang="de-DE" dirty="0" smtClean="0"/>
              <a:t> 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least 2/3, </a:t>
            </a:r>
            <a:r>
              <a:rPr lang="de-DE" dirty="0" err="1" smtClean="0"/>
              <a:t>if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-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P.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7EC3CA-0838-489E-9799-3BAE20632F27}" type="slidenum">
              <a:rPr lang="de-DE" smtClean="0"/>
              <a:pPr/>
              <a:t>4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Hyperfinite Graphs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281739" cy="3962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000" b="1" dirty="0" smtClean="0"/>
              <a:t>Definition (</a:t>
            </a:r>
            <a:r>
              <a:rPr lang="de-DE" sz="2000" b="1" dirty="0" err="1" smtClean="0"/>
              <a:t>hyperfiniteness</a:t>
            </a:r>
            <a:r>
              <a:rPr lang="de-DE" sz="2000" b="1" dirty="0" smtClean="0"/>
              <a:t>)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graph</a:t>
            </a:r>
            <a:r>
              <a:rPr lang="de-DE" dirty="0" smtClean="0"/>
              <a:t> G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83B73D"/>
                </a:solidFill>
              </a:rPr>
              <a:t>(</a:t>
            </a:r>
            <a:r>
              <a:rPr lang="de-DE" dirty="0" err="1" smtClean="0">
                <a:solidFill>
                  <a:srgbClr val="83B73D"/>
                </a:solidFill>
                <a:latin typeface="Symbol" pitchFamily="18" charset="2"/>
              </a:rPr>
              <a:t>e</a:t>
            </a:r>
            <a:r>
              <a:rPr lang="de-DE" dirty="0" err="1" smtClean="0">
                <a:solidFill>
                  <a:srgbClr val="83B73D"/>
                </a:solidFill>
              </a:rPr>
              <a:t>,k</a:t>
            </a:r>
            <a:r>
              <a:rPr lang="de-DE" dirty="0" smtClean="0">
                <a:solidFill>
                  <a:srgbClr val="83B73D"/>
                </a:solidFill>
              </a:rPr>
              <a:t>)-hyperfinite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remove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n </a:t>
            </a:r>
            <a:r>
              <a:rPr lang="de-DE" dirty="0" err="1" smtClean="0"/>
              <a:t>edges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 such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k </a:t>
            </a:r>
            <a:r>
              <a:rPr lang="de-DE" dirty="0" err="1" smtClean="0"/>
              <a:t>vertices</a:t>
            </a:r>
            <a:r>
              <a:rPr lang="de-DE" dirty="0" smtClean="0"/>
              <a:t> </a:t>
            </a:r>
            <a:r>
              <a:rPr lang="de-DE" dirty="0" err="1" smtClean="0"/>
              <a:t>remain</a:t>
            </a:r>
            <a:r>
              <a:rPr lang="de-DE" dirty="0" smtClean="0"/>
              <a:t>. A </a:t>
            </a:r>
            <a:r>
              <a:rPr lang="de-DE" dirty="0" err="1" smtClean="0"/>
              <a:t>family</a:t>
            </a:r>
            <a:r>
              <a:rPr lang="de-DE" dirty="0" smtClean="0"/>
              <a:t> 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83B73D"/>
                </a:solidFill>
                <a:latin typeface="Symbol" pitchFamily="18" charset="2"/>
              </a:rPr>
              <a:t>r</a:t>
            </a:r>
            <a:r>
              <a:rPr lang="de-DE" dirty="0" smtClean="0">
                <a:solidFill>
                  <a:srgbClr val="83B73D"/>
                </a:solidFill>
              </a:rPr>
              <a:t>-hyperfinite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&gt;0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G</a:t>
            </a:r>
            <a:r>
              <a:rPr lang="de-DE" dirty="0" smtClean="0">
                <a:sym typeface="Symbol"/>
              </a:rPr>
              <a:t></a:t>
            </a:r>
            <a:r>
              <a:rPr lang="de-DE" dirty="0" smtClean="0"/>
              <a:t>F </a:t>
            </a:r>
            <a:r>
              <a:rPr lang="de-DE" dirty="0" err="1" smtClean="0"/>
              <a:t>is</a:t>
            </a:r>
            <a:r>
              <a:rPr lang="de-DE" dirty="0" smtClean="0"/>
              <a:t> (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,</a:t>
            </a:r>
            <a:r>
              <a:rPr lang="de-DE" dirty="0" err="1" smtClean="0">
                <a:latin typeface="Symbol" pitchFamily="18" charset="2"/>
              </a:rPr>
              <a:t>r</a:t>
            </a:r>
            <a:r>
              <a:rPr lang="de-DE" dirty="0" smtClean="0"/>
              <a:t>(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/>
              <a:t>))-hyperfinite.</a:t>
            </a:r>
          </a:p>
          <a:p>
            <a:endParaRPr lang="de-DE" dirty="0" smtClean="0"/>
          </a:p>
          <a:p>
            <a:pPr>
              <a:buNone/>
            </a:pPr>
            <a:r>
              <a:rPr lang="de-DE" sz="2000" b="1" dirty="0" err="1" smtClean="0"/>
              <a:t>Example</a:t>
            </a:r>
            <a:endParaRPr lang="de-DE" sz="2000" b="1" dirty="0" smtClean="0"/>
          </a:p>
          <a:p>
            <a:r>
              <a:rPr lang="de-DE" dirty="0" err="1" smtClean="0"/>
              <a:t>Planar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r</a:t>
            </a:r>
            <a:r>
              <a:rPr lang="de-DE" dirty="0" smtClean="0"/>
              <a:t>-hyperfinite </a:t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suitable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smtClean="0">
                <a:latin typeface="Symbol" pitchFamily="18" charset="2"/>
              </a:rPr>
              <a:t>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planar</a:t>
            </a:r>
            <a:r>
              <a:rPr lang="de-DE" dirty="0" smtClean="0"/>
              <a:t> </a:t>
            </a:r>
            <a:r>
              <a:rPr lang="de-DE" dirty="0" err="1" smtClean="0"/>
              <a:t>separator</a:t>
            </a:r>
            <a:r>
              <a:rPr lang="de-DE" dirty="0" smtClean="0"/>
              <a:t> </a:t>
            </a:r>
            <a:r>
              <a:rPr lang="de-DE" dirty="0" err="1" smtClean="0"/>
              <a:t>theorem</a:t>
            </a:r>
            <a:endParaRPr lang="de-DE" dirty="0" smtClean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7EC3CA-0838-489E-9799-3BAE20632F27}" type="slidenum">
              <a:rPr lang="de-DE" smtClean="0"/>
              <a:pPr/>
              <a:t>5</a:t>
            </a:fld>
            <a:endParaRPr lang="de-DE" smtClean="0">
              <a:solidFill>
                <a:srgbClr val="464847"/>
              </a:solidFill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234433" y="5047928"/>
            <a:ext cx="757238" cy="7413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6437883" y="3908103"/>
            <a:ext cx="757238" cy="9302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437758" y="5070153"/>
            <a:ext cx="1041400" cy="7413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644008" y="3789040"/>
            <a:ext cx="1120775" cy="7413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188771" y="5179690"/>
            <a:ext cx="757237" cy="7413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7641208" y="3993828"/>
            <a:ext cx="757238" cy="7413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797996" y="4728840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785421" y="4755828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726808" y="5113015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013896" y="4944740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074471" y="4860603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7579296" y="4893940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4898008" y="4543103"/>
            <a:ext cx="1412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5132958" y="5063803"/>
            <a:ext cx="347663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4866258" y="5063803"/>
            <a:ext cx="173038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912296" y="4859015"/>
            <a:ext cx="127000" cy="12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944046" y="4811390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5921946" y="4590728"/>
            <a:ext cx="552450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5906071" y="4922515"/>
            <a:ext cx="15875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6442646" y="5236840"/>
            <a:ext cx="3143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6868096" y="5236840"/>
            <a:ext cx="346075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7718996" y="4701853"/>
            <a:ext cx="12700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 flipV="1">
            <a:off x="7230046" y="4938390"/>
            <a:ext cx="34766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7184008" y="5000303"/>
            <a:ext cx="157163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6868096" y="4984428"/>
            <a:ext cx="2206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H="1" flipV="1">
            <a:off x="7041133" y="4749478"/>
            <a:ext cx="79375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Property </a:t>
            </a:r>
            <a:r>
              <a:rPr lang="de-DE" dirty="0" err="1" smtClean="0"/>
              <a:t>Testing</a:t>
            </a:r>
            <a:r>
              <a:rPr lang="de-DE" dirty="0" smtClean="0"/>
              <a:t> in Hyperfinite Graphs / </a:t>
            </a:r>
            <a:r>
              <a:rPr lang="de-DE" dirty="0" err="1" smtClean="0"/>
              <a:t>of</a:t>
            </a:r>
            <a:r>
              <a:rPr lang="de-DE" dirty="0" smtClean="0"/>
              <a:t> Hyperfinite Properties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000" b="1" dirty="0" err="1" smtClean="0"/>
              <a:t>Previous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work</a:t>
            </a:r>
            <a:endParaRPr lang="de-DE" sz="2000" b="1" dirty="0" smtClean="0"/>
          </a:p>
          <a:p>
            <a:r>
              <a:rPr lang="de-DE" dirty="0" smtClean="0"/>
              <a:t>Every </a:t>
            </a:r>
            <a:r>
              <a:rPr lang="de-DE" dirty="0" err="1" smtClean="0"/>
              <a:t>hereditary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testable</a:t>
            </a:r>
            <a:r>
              <a:rPr lang="de-DE" dirty="0" smtClean="0"/>
              <a:t> in hyperfinite </a:t>
            </a:r>
            <a:r>
              <a:rPr lang="de-DE" dirty="0" err="1" smtClean="0"/>
              <a:t>graphs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 err="1" smtClean="0"/>
              <a:t>Czumaj</a:t>
            </a:r>
            <a:r>
              <a:rPr lang="de-DE" dirty="0" smtClean="0"/>
              <a:t>, </a:t>
            </a:r>
            <a:r>
              <a:rPr lang="de-DE" dirty="0" err="1" smtClean="0"/>
              <a:t>Shapira,Sohler</a:t>
            </a:r>
            <a:r>
              <a:rPr lang="de-DE" dirty="0" smtClean="0"/>
              <a:t> ,09]</a:t>
            </a:r>
          </a:p>
          <a:p>
            <a:r>
              <a:rPr lang="de-DE" dirty="0" smtClean="0"/>
              <a:t>Every monotone hyperfinite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testable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 err="1" smtClean="0"/>
              <a:t>Benjamini</a:t>
            </a:r>
            <a:r>
              <a:rPr lang="de-DE" dirty="0" smtClean="0"/>
              <a:t>, Schramm, </a:t>
            </a:r>
            <a:r>
              <a:rPr lang="de-DE" dirty="0" err="1" smtClean="0"/>
              <a:t>Shapira</a:t>
            </a:r>
            <a:r>
              <a:rPr lang="de-DE" dirty="0" smtClean="0"/>
              <a:t>, 08]</a:t>
            </a:r>
          </a:p>
          <a:p>
            <a:r>
              <a:rPr lang="de-DE" dirty="0" smtClean="0"/>
              <a:t>Every </a:t>
            </a:r>
            <a:r>
              <a:rPr lang="de-DE" dirty="0" err="1" smtClean="0"/>
              <a:t>hereditary</a:t>
            </a:r>
            <a:r>
              <a:rPr lang="de-DE" dirty="0" smtClean="0"/>
              <a:t> hyperfinite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testable</a:t>
            </a:r>
            <a:r>
              <a:rPr lang="de-DE" dirty="0" smtClean="0"/>
              <a:t> [</a:t>
            </a:r>
            <a:r>
              <a:rPr lang="de-DE" dirty="0" err="1" smtClean="0"/>
              <a:t>Hassidim</a:t>
            </a:r>
            <a:r>
              <a:rPr lang="de-DE" dirty="0" smtClean="0"/>
              <a:t>, </a:t>
            </a:r>
            <a:r>
              <a:rPr lang="de-DE" dirty="0" err="1" smtClean="0"/>
              <a:t>Kelner</a:t>
            </a:r>
            <a:r>
              <a:rPr lang="de-DE" dirty="0" smtClean="0"/>
              <a:t>, Nguyen, </a:t>
            </a:r>
            <a:r>
              <a:rPr lang="de-DE" dirty="0" err="1" smtClean="0"/>
              <a:t>Onak</a:t>
            </a:r>
            <a:r>
              <a:rPr lang="de-DE" dirty="0" smtClean="0"/>
              <a:t>, 09]</a:t>
            </a:r>
          </a:p>
          <a:p>
            <a:r>
              <a:rPr lang="de-DE" dirty="0" smtClean="0"/>
              <a:t>Every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testable</a:t>
            </a:r>
            <a:r>
              <a:rPr lang="de-DE" dirty="0" smtClean="0"/>
              <a:t> in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[</a:t>
            </a:r>
            <a:r>
              <a:rPr lang="de-DE" dirty="0" err="1" smtClean="0"/>
              <a:t>Elek</a:t>
            </a:r>
            <a:r>
              <a:rPr lang="de-DE" dirty="0" smtClean="0"/>
              <a:t> 07]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7EC3CA-0838-489E-9799-3BAE20632F27}" type="slidenum">
              <a:rPr lang="de-DE" smtClean="0"/>
              <a:pPr/>
              <a:t>6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497888" cy="3962400"/>
          </a:xfrm>
        </p:spPr>
        <p:txBody>
          <a:bodyPr/>
          <a:lstStyle/>
          <a:p>
            <a:pPr eaLnBrk="1" hangingPunct="1">
              <a:buNone/>
            </a:pPr>
            <a:r>
              <a:rPr lang="de-DE" sz="2000" b="1" dirty="0" err="1" smtClean="0"/>
              <a:t>This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work</a:t>
            </a:r>
            <a:r>
              <a:rPr lang="de-DE" sz="2000" b="1" dirty="0" smtClean="0"/>
              <a:t> [Newman, S., 11]</a:t>
            </a:r>
          </a:p>
          <a:p>
            <a:pPr eaLnBrk="1" hangingPunct="1"/>
            <a:r>
              <a:rPr lang="de-DE" dirty="0" smtClean="0"/>
              <a:t>Every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testable</a:t>
            </a:r>
            <a:r>
              <a:rPr lang="de-DE" dirty="0" smtClean="0"/>
              <a:t> in hyperfinite </a:t>
            </a:r>
            <a:r>
              <a:rPr lang="de-DE" dirty="0" err="1" smtClean="0"/>
              <a:t>graphs</a:t>
            </a:r>
            <a:r>
              <a:rPr lang="de-DE" dirty="0" smtClean="0"/>
              <a:t>.</a:t>
            </a:r>
            <a:endParaRPr lang="de-DE" sz="2000" b="1" dirty="0" smtClean="0"/>
          </a:p>
          <a:p>
            <a:pPr eaLnBrk="1" hangingPunct="1"/>
            <a:r>
              <a:rPr lang="de-DE" dirty="0" smtClean="0"/>
              <a:t>Every hyperfinite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testable</a:t>
            </a:r>
            <a:r>
              <a:rPr lang="de-DE" dirty="0" smtClean="0"/>
              <a:t>.</a:t>
            </a:r>
            <a:endParaRPr lang="de-DE" sz="2000" b="1" dirty="0" smtClean="0"/>
          </a:p>
          <a:p>
            <a:pPr eaLnBrk="1" hangingPunct="1"/>
            <a:r>
              <a:rPr lang="de-DE" dirty="0" smtClean="0"/>
              <a:t>Hyperfinite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isomorphism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testable</a:t>
            </a:r>
            <a:r>
              <a:rPr lang="de-DE" dirty="0" smtClean="0"/>
              <a:t>.</a:t>
            </a:r>
          </a:p>
          <a:p>
            <a:pPr eaLnBrk="1" hangingPunct="1"/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estimable</a:t>
            </a:r>
            <a:r>
              <a:rPr lang="de-DE" dirty="0" smtClean="0"/>
              <a:t>.</a:t>
            </a:r>
          </a:p>
          <a:p>
            <a:pPr eaLnBrk="1" hangingPunct="1"/>
            <a:r>
              <a:rPr lang="de-DE" dirty="0" smtClean="0"/>
              <a:t>The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k-</a:t>
            </a:r>
            <a:r>
              <a:rPr lang="de-DE" dirty="0" err="1" smtClean="0"/>
              <a:t>disks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hyperfinite </a:t>
            </a:r>
            <a:r>
              <a:rPr lang="de-DE" dirty="0" err="1" smtClean="0"/>
              <a:t>bounded-degree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, </a:t>
            </a:r>
            <a:r>
              <a:rPr lang="de-DE" dirty="0" err="1" smtClean="0"/>
              <a:t>iff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. </a:t>
            </a:r>
          </a:p>
          <a:p>
            <a:pPr eaLnBrk="1" hangingPunct="1"/>
            <a:endParaRPr lang="de-DE" dirty="0" smtClean="0"/>
          </a:p>
          <a:p>
            <a:pPr eaLnBrk="1" hangingPunct="1">
              <a:buNone/>
            </a:pPr>
            <a:r>
              <a:rPr lang="de-DE" sz="2000" b="1" dirty="0" smtClean="0"/>
              <a:t>Definition (k-</a:t>
            </a:r>
            <a:r>
              <a:rPr lang="de-DE" sz="2000" b="1" dirty="0" err="1" smtClean="0"/>
              <a:t>disk</a:t>
            </a:r>
            <a:r>
              <a:rPr lang="de-DE" sz="2000" b="1" dirty="0" smtClean="0"/>
              <a:t>)</a:t>
            </a:r>
          </a:p>
          <a:p>
            <a:pPr eaLnBrk="1" hangingPunct="1"/>
            <a:r>
              <a:rPr lang="de-DE" dirty="0" smtClean="0"/>
              <a:t>A k-</a:t>
            </a:r>
            <a:r>
              <a:rPr lang="de-DE" dirty="0" err="1" smtClean="0"/>
              <a:t>disk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vertex</a:t>
            </a:r>
            <a:r>
              <a:rPr lang="de-DE" dirty="0" smtClean="0"/>
              <a:t> v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subgraph</a:t>
            </a:r>
            <a:r>
              <a:rPr lang="de-DE" dirty="0" smtClean="0"/>
              <a:t> </a:t>
            </a:r>
            <a:r>
              <a:rPr lang="de-DE" dirty="0" err="1" smtClean="0"/>
              <a:t>rooted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v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all </a:t>
            </a:r>
            <a:r>
              <a:rPr lang="de-DE" dirty="0" err="1" smtClean="0"/>
              <a:t>vertices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k </a:t>
            </a:r>
            <a:r>
              <a:rPr lang="de-DE" dirty="0" err="1" smtClean="0"/>
              <a:t>from</a:t>
            </a:r>
            <a:r>
              <a:rPr lang="de-DE" dirty="0" smtClean="0"/>
              <a:t> v.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331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7DAE60-5D16-47E8-B8A3-D96300D0783F}" type="slidenum">
              <a:rPr lang="de-DE" smtClean="0"/>
              <a:pPr/>
              <a:t>7</a:t>
            </a:fld>
            <a:endParaRPr lang="de-DE" smtClean="0">
              <a:solidFill>
                <a:srgbClr val="464847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236296" y="1700808"/>
            <a:ext cx="1728192" cy="1656184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8028384" y="2132856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7524328" y="2348880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8028384" y="2492896"/>
            <a:ext cx="158750" cy="15875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7812360" y="2780928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8333184" y="2797696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7884368" y="3068960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8460432" y="2060848"/>
            <a:ext cx="158750" cy="158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4" name="Gerade Verbindung 13"/>
          <p:cNvCxnSpPr>
            <a:stCxn id="8" idx="4"/>
            <a:endCxn id="9" idx="7"/>
          </p:cNvCxnSpPr>
          <p:nvPr/>
        </p:nvCxnSpPr>
        <p:spPr bwMode="auto">
          <a:xfrm rot="5400000">
            <a:off x="7951546" y="2647963"/>
            <a:ext cx="152530" cy="1598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>
            <a:stCxn id="8" idx="5"/>
            <a:endCxn id="10" idx="1"/>
          </p:cNvCxnSpPr>
          <p:nvPr/>
        </p:nvCxnSpPr>
        <p:spPr bwMode="auto">
          <a:xfrm rot="16200000" flipH="1">
            <a:off x="8163886" y="2628398"/>
            <a:ext cx="192546" cy="192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>
            <a:stCxn id="9" idx="4"/>
            <a:endCxn id="11" idx="0"/>
          </p:cNvCxnSpPr>
          <p:nvPr/>
        </p:nvCxnSpPr>
        <p:spPr bwMode="auto">
          <a:xfrm rot="16200000" flipH="1">
            <a:off x="7863098" y="2968315"/>
            <a:ext cx="129282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>
            <a:stCxn id="10" idx="3"/>
            <a:endCxn id="11" idx="6"/>
          </p:cNvCxnSpPr>
          <p:nvPr/>
        </p:nvCxnSpPr>
        <p:spPr bwMode="auto">
          <a:xfrm rot="5400000">
            <a:off x="8092207" y="2884109"/>
            <a:ext cx="215137" cy="313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>
            <a:stCxn id="8" idx="6"/>
            <a:endCxn id="12" idx="3"/>
          </p:cNvCxnSpPr>
          <p:nvPr/>
        </p:nvCxnSpPr>
        <p:spPr bwMode="auto">
          <a:xfrm flipV="1">
            <a:off x="8187134" y="2196350"/>
            <a:ext cx="296546" cy="3759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>
            <a:stCxn id="8" idx="0"/>
            <a:endCxn id="6" idx="4"/>
          </p:cNvCxnSpPr>
          <p:nvPr/>
        </p:nvCxnSpPr>
        <p:spPr bwMode="auto">
          <a:xfrm rot="5400000" flipH="1" flipV="1">
            <a:off x="8007114" y="2392251"/>
            <a:ext cx="2012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>
            <a:stCxn id="8" idx="2"/>
            <a:endCxn id="7" idx="6"/>
          </p:cNvCxnSpPr>
          <p:nvPr/>
        </p:nvCxnSpPr>
        <p:spPr bwMode="auto">
          <a:xfrm rot="10800000">
            <a:off x="7683078" y="2428255"/>
            <a:ext cx="345306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>
            <a:stCxn id="6" idx="2"/>
            <a:endCxn id="7" idx="6"/>
          </p:cNvCxnSpPr>
          <p:nvPr/>
        </p:nvCxnSpPr>
        <p:spPr bwMode="auto">
          <a:xfrm rot="10800000" flipV="1">
            <a:off x="7683078" y="2212231"/>
            <a:ext cx="345306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497888" cy="3962400"/>
          </a:xfrm>
        </p:spPr>
        <p:txBody>
          <a:bodyPr/>
          <a:lstStyle/>
          <a:p>
            <a:pPr eaLnBrk="1" hangingPunct="1">
              <a:buNone/>
            </a:pPr>
            <a:r>
              <a:rPr lang="de-DE" sz="2000" b="1" dirty="0" err="1" smtClean="0"/>
              <a:t>Motifs</a:t>
            </a:r>
            <a:endParaRPr lang="de-DE" sz="2000" b="1" dirty="0" smtClean="0"/>
          </a:p>
          <a:p>
            <a:pPr eaLnBrk="1" hangingPunct="1"/>
            <a:r>
              <a:rPr lang="de-DE" dirty="0" smtClean="0"/>
              <a:t>A </a:t>
            </a:r>
            <a:r>
              <a:rPr lang="de-DE" dirty="0" err="1" smtClean="0"/>
              <a:t>motif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subgraph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occurs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frequently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in a </a:t>
            </a:r>
            <a:r>
              <a:rPr lang="de-DE" dirty="0" err="1" smtClean="0"/>
              <a:t>random</a:t>
            </a:r>
            <a:r>
              <a:rPr lang="de-DE" dirty="0" smtClean="0"/>
              <a:t> graph.</a:t>
            </a:r>
          </a:p>
          <a:p>
            <a:pPr eaLnBrk="1" hangingPunct="1"/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characterize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domains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„The </a:t>
            </a:r>
            <a:r>
              <a:rPr lang="de-DE" dirty="0" err="1" smtClean="0"/>
              <a:t>motifs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en-US" dirty="0" smtClean="0"/>
              <a:t>by ecological food webs were distinct from the motifs shared by the genetic networks of </a:t>
            </a:r>
            <a:r>
              <a:rPr lang="en-US" i="1" dirty="0" smtClean="0"/>
              <a:t>Escherichia coli and </a:t>
            </a:r>
            <a:r>
              <a:rPr lang="en-US" i="1" dirty="0" err="1" smtClean="0"/>
              <a:t>Saccharomyces</a:t>
            </a:r>
            <a:r>
              <a:rPr lang="en-US" i="1" dirty="0" smtClean="0"/>
              <a:t> </a:t>
            </a:r>
            <a:r>
              <a:rPr lang="en-US" i="1" dirty="0" err="1" smtClean="0"/>
              <a:t>cerevisiae</a:t>
            </a:r>
            <a:r>
              <a:rPr lang="en-US" i="1" dirty="0" smtClean="0"/>
              <a:t> or from those found </a:t>
            </a:r>
            <a:r>
              <a:rPr lang="en-US" dirty="0" smtClean="0"/>
              <a:t>in the World Wide Web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R. Milo, S.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-Orr, S.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Itzkovitz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N.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Kashtan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Chklovskii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U.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Alon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Network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Motifs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: Simple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Building Blocks of Complex Networks. Science, Vol.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298.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5594, pp. 824 - 827, 2002.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331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7DAE60-5D16-47E8-B8A3-D96300D0783F}" type="slidenum">
              <a:rPr lang="de-DE" smtClean="0"/>
              <a:pPr/>
              <a:t>8</a:t>
            </a:fld>
            <a:endParaRPr lang="de-DE" smtClean="0">
              <a:solidFill>
                <a:srgbClr val="46484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Constant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representations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smtClean="0"/>
              <a:t>Definition</a:t>
            </a:r>
          </a:p>
          <a:p>
            <a:r>
              <a:rPr lang="de-DE" dirty="0" err="1" smtClean="0"/>
              <a:t>For</a:t>
            </a:r>
            <a:r>
              <a:rPr lang="de-DE" dirty="0" smtClean="0"/>
              <a:t> an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G, </a:t>
            </a:r>
            <a:r>
              <a:rPr lang="de-DE" dirty="0" err="1" smtClean="0"/>
              <a:t>let</a:t>
            </a:r>
            <a:r>
              <a:rPr lang="de-DE" dirty="0" smtClean="0"/>
              <a:t> G‘ </a:t>
            </a:r>
            <a:r>
              <a:rPr lang="de-DE" dirty="0" err="1" smtClean="0"/>
              <a:t>be</a:t>
            </a:r>
            <a:r>
              <a:rPr lang="de-DE" dirty="0" smtClean="0"/>
              <a:t> an </a:t>
            </a:r>
            <a:r>
              <a:rPr lang="de-DE" dirty="0" smtClean="0">
                <a:solidFill>
                  <a:srgbClr val="83B73D"/>
                </a:solidFill>
              </a:rPr>
              <a:t>(</a:t>
            </a:r>
            <a:r>
              <a:rPr lang="de-DE" dirty="0" err="1" smtClean="0">
                <a:solidFill>
                  <a:srgbClr val="83B73D"/>
                </a:solidFill>
                <a:latin typeface="Symbol" pitchFamily="18" charset="2"/>
              </a:rPr>
              <a:t>e</a:t>
            </a:r>
            <a:r>
              <a:rPr lang="de-DE" dirty="0" err="1" smtClean="0">
                <a:solidFill>
                  <a:srgbClr val="83B73D"/>
                </a:solidFill>
              </a:rPr>
              <a:t>,k</a:t>
            </a:r>
            <a:r>
              <a:rPr lang="de-DE" dirty="0" smtClean="0">
                <a:solidFill>
                  <a:srgbClr val="83B73D"/>
                </a:solidFill>
              </a:rPr>
              <a:t>)-</a:t>
            </a:r>
            <a:r>
              <a:rPr lang="de-DE" dirty="0" err="1" smtClean="0">
                <a:solidFill>
                  <a:srgbClr val="83B73D"/>
                </a:solidFill>
              </a:rPr>
              <a:t>representative</a:t>
            </a:r>
            <a:r>
              <a:rPr lang="de-DE" dirty="0" smtClean="0">
                <a:solidFill>
                  <a:srgbClr val="83B73D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G,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(a) G‘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k</a:t>
            </a:r>
            <a:br>
              <a:rPr lang="de-DE" dirty="0" smtClean="0"/>
            </a:br>
            <a:r>
              <a:rPr lang="de-DE" dirty="0" smtClean="0"/>
              <a:t>(b) G‘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removing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>
                <a:latin typeface="Symbol" pitchFamily="18" charset="2"/>
              </a:rPr>
              <a:t>e</a:t>
            </a:r>
            <a:r>
              <a:rPr lang="de-DE" dirty="0" err="1" smtClean="0"/>
              <a:t>dn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000" b="1" dirty="0" smtClean="0"/>
              <a:t>Observation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k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n, </a:t>
            </a:r>
            <a:r>
              <a:rPr lang="de-DE" dirty="0" err="1" smtClean="0"/>
              <a:t>then</a:t>
            </a:r>
            <a:r>
              <a:rPr lang="de-DE" dirty="0" smtClean="0"/>
              <a:t> G‘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representation</a:t>
            </a:r>
            <a:r>
              <a:rPr lang="de-DE" dirty="0" smtClean="0"/>
              <a:t>:</a:t>
            </a:r>
          </a:p>
          <a:p>
            <a:r>
              <a:rPr lang="de-DE" dirty="0" smtClean="0"/>
              <a:t>List all D(k) </a:t>
            </a:r>
            <a:r>
              <a:rPr lang="de-DE" dirty="0" err="1" smtClean="0"/>
              <a:t>graphs</a:t>
            </a:r>
            <a:r>
              <a:rPr lang="de-DE" dirty="0" smtClean="0"/>
              <a:t> on k </a:t>
            </a:r>
            <a:r>
              <a:rPr lang="de-DE" dirty="0" err="1" smtClean="0"/>
              <a:t>vertices</a:t>
            </a:r>
            <a:r>
              <a:rPr lang="de-DE" dirty="0" smtClean="0"/>
              <a:t> H(1), H(2), …, H(D(k))</a:t>
            </a:r>
          </a:p>
          <a:p>
            <a:r>
              <a:rPr lang="de-DE" dirty="0" smtClean="0"/>
              <a:t>Take a D(k)-dimensional 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whose</a:t>
            </a:r>
            <a:r>
              <a:rPr lang="de-DE" dirty="0" smtClean="0"/>
              <a:t> i-</a:t>
            </a:r>
            <a:r>
              <a:rPr lang="de-DE" dirty="0" err="1" smtClean="0"/>
              <a:t>th</a:t>
            </a:r>
            <a:r>
              <a:rPr lang="de-DE" dirty="0" smtClean="0"/>
              <a:t> </a:t>
            </a:r>
            <a:r>
              <a:rPr lang="de-DE" dirty="0" err="1" smtClean="0"/>
              <a:t>entry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occurences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isomorphic</a:t>
            </a:r>
            <a:r>
              <a:rPr lang="de-DE" dirty="0" smtClean="0"/>
              <a:t> </a:t>
            </a:r>
            <a:r>
              <a:rPr lang="de-DE" dirty="0" err="1" smtClean="0"/>
              <a:t>copies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H(i) in G‘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2791A-ECFF-4C06-B087-D353B0657A82}" type="slidenum">
              <a:rPr lang="de-DE" smtClean="0"/>
              <a:pPr>
                <a:defRPr/>
              </a:pPr>
              <a:t>9</a:t>
            </a:fld>
            <a:endParaRPr lang="de-DE">
              <a:solidFill>
                <a:srgbClr val="46484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4F5150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4F5150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Bildschirmpräsentation (4:3)</PresentationFormat>
  <Paragraphs>164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Leere Präsentation</vt:lpstr>
      <vt:lpstr>Every Property of Hyperfinite Graphs is Testable Ilan Newman and Christian Sohler</vt:lpstr>
      <vt:lpstr>Property Testing</vt:lpstr>
      <vt:lpstr>The Bounded-Degree Graph Model</vt:lpstr>
      <vt:lpstr>Testable Graph Properties</vt:lpstr>
      <vt:lpstr>Hyperfinite Graphs</vt:lpstr>
      <vt:lpstr>Property Testing in Hyperfinite Graphs / of Hyperfinite Properties</vt:lpstr>
      <vt:lpstr>Our results</vt:lpstr>
      <vt:lpstr>Some further related work</vt:lpstr>
      <vt:lpstr>Constant size graph representations</vt:lpstr>
      <vt:lpstr>A Property Tester</vt:lpstr>
      <vt:lpstr>Local Partitioning oracles</vt:lpstr>
      <vt:lpstr>Local Partitioning oracles</vt:lpstr>
      <vt:lpstr>How to obtain the representative of a graph?</vt:lpstr>
      <vt:lpstr>Second result</vt:lpstr>
      <vt:lpstr>Proof of claim</vt:lpstr>
      <vt:lpstr>Summary</vt:lpstr>
      <vt:lpstr>Folie 17</vt:lpstr>
    </vt:vector>
  </TitlesOfParts>
  <Company>grimm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grimm</dc:creator>
  <cp:lastModifiedBy>Christian</cp:lastModifiedBy>
  <cp:revision>125</cp:revision>
  <dcterms:created xsi:type="dcterms:W3CDTF">2008-01-03T15:11:24Z</dcterms:created>
  <dcterms:modified xsi:type="dcterms:W3CDTF">2011-05-26T16:04:19Z</dcterms:modified>
</cp:coreProperties>
</file>