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>
  <p:sldMasterIdLst>
    <p:sldMasterId id="2147483651" r:id="rId1"/>
    <p:sldMasterId id="2147483657" r:id="rId2"/>
    <p:sldMasterId id="2147483653" r:id="rId3"/>
    <p:sldMasterId id="2147483654" r:id="rId4"/>
    <p:sldMasterId id="2147483655" r:id="rId5"/>
    <p:sldMasterId id="2147483656" r:id="rId6"/>
  </p:sldMasterIdLst>
  <p:notesMasterIdLst>
    <p:notesMasterId r:id="rId54"/>
  </p:notesMasterIdLst>
  <p:handoutMasterIdLst>
    <p:handoutMasterId r:id="rId55"/>
  </p:handoutMasterIdLst>
  <p:sldIdLst>
    <p:sldId id="314" r:id="rId7"/>
    <p:sldId id="684" r:id="rId8"/>
    <p:sldId id="704" r:id="rId9"/>
    <p:sldId id="699" r:id="rId10"/>
    <p:sldId id="731" r:id="rId11"/>
    <p:sldId id="700" r:id="rId12"/>
    <p:sldId id="693" r:id="rId13"/>
    <p:sldId id="690" r:id="rId14"/>
    <p:sldId id="691" r:id="rId15"/>
    <p:sldId id="701" r:id="rId16"/>
    <p:sldId id="732" r:id="rId17"/>
    <p:sldId id="702" r:id="rId18"/>
    <p:sldId id="703" r:id="rId19"/>
    <p:sldId id="705" r:id="rId20"/>
    <p:sldId id="711" r:id="rId21"/>
    <p:sldId id="734" r:id="rId22"/>
    <p:sldId id="735" r:id="rId23"/>
    <p:sldId id="707" r:id="rId24"/>
    <p:sldId id="708" r:id="rId25"/>
    <p:sldId id="710" r:id="rId26"/>
    <p:sldId id="706" r:id="rId27"/>
    <p:sldId id="714" r:id="rId28"/>
    <p:sldId id="712" r:id="rId29"/>
    <p:sldId id="718" r:id="rId30"/>
    <p:sldId id="713" r:id="rId31"/>
    <p:sldId id="720" r:id="rId32"/>
    <p:sldId id="717" r:id="rId33"/>
    <p:sldId id="716" r:id="rId34"/>
    <p:sldId id="721" r:id="rId35"/>
    <p:sldId id="715" r:id="rId36"/>
    <p:sldId id="736" r:id="rId37"/>
    <p:sldId id="723" r:id="rId38"/>
    <p:sldId id="725" r:id="rId39"/>
    <p:sldId id="726" r:id="rId40"/>
    <p:sldId id="727" r:id="rId41"/>
    <p:sldId id="728" r:id="rId42"/>
    <p:sldId id="729" r:id="rId43"/>
    <p:sldId id="722" r:id="rId44"/>
    <p:sldId id="730" r:id="rId45"/>
    <p:sldId id="737" r:id="rId46"/>
    <p:sldId id="738" r:id="rId47"/>
    <p:sldId id="709" r:id="rId48"/>
    <p:sldId id="659" r:id="rId49"/>
    <p:sldId id="668" r:id="rId50"/>
    <p:sldId id="669" r:id="rId51"/>
    <p:sldId id="670" r:id="rId52"/>
    <p:sldId id="671" r:id="rId53"/>
  </p:sldIdLst>
  <p:sldSz cx="9144000" cy="6858000" type="screen4x3"/>
  <p:notesSz cx="7010400" cy="9296400"/>
  <p:embeddedFontLst>
    <p:embeddedFont>
      <p:font typeface="Verdana" pitchFamily="34" charset="0"/>
      <p:regular r:id="rId56"/>
      <p:bold r:id="rId57"/>
      <p:italic r:id="rId58"/>
      <p:boldItalic r:id="rId59"/>
    </p:embeddedFont>
    <p:embeddedFont>
      <p:font typeface="Tahoma" pitchFamily="34" charset="0"/>
      <p:regular r:id="rId60"/>
      <p:bold r:id="rId61"/>
    </p:embeddedFont>
    <p:embeddedFont>
      <p:font typeface="CMMI8" pitchFamily="34" charset="0"/>
      <p:regular r:id="rId62"/>
    </p:embeddedFont>
    <p:embeddedFont>
      <p:font typeface="LCMSS8" pitchFamily="34" charset="0"/>
      <p:regular r:id="rId63"/>
    </p:embeddedFont>
    <p:embeddedFont>
      <p:font typeface="CMSY8" pitchFamily="34" charset="0"/>
      <p:regular r:id="rId64"/>
    </p:embeddedFont>
    <p:embeddedFont>
      <p:font typeface="CMMI10" pitchFamily="34" charset="0"/>
      <p:regular r:id="rId65"/>
    </p:embeddedFont>
    <p:embeddedFont>
      <p:font typeface="CMR7" pitchFamily="34" charset="0"/>
      <p:regular r:id="rId66"/>
    </p:embeddedFont>
    <p:embeddedFont>
      <p:font typeface="CMMI5" pitchFamily="34" charset="0"/>
      <p:regular r:id="rId67"/>
    </p:embeddedFont>
    <p:embeddedFont>
      <p:font typeface="cmsy10" pitchFamily="34" charset="0"/>
      <p:regular r:id="rId68"/>
    </p:embeddedFont>
    <p:embeddedFont>
      <p:font typeface="MT Extra" pitchFamily="18" charset="2"/>
      <p:regular r:id="rId69"/>
    </p:embeddedFont>
  </p:embeddedFontLst>
  <p:custDataLst>
    <p:tags r:id="rId70"/>
  </p:custDataLst>
  <p:defaultTextStyle>
    <a:defPPr>
      <a:defRPr lang="he-I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C00CC"/>
    <a:srgbClr val="6600CC"/>
    <a:srgbClr val="DC53F3"/>
    <a:srgbClr val="CC99FF"/>
    <a:srgbClr val="CC9900"/>
    <a:srgbClr val="FF0066"/>
    <a:srgbClr val="6699FF"/>
    <a:srgbClr val="33CCCC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41" autoAdjust="0"/>
    <p:restoredTop sz="97350" autoAdjust="0"/>
  </p:normalViewPr>
  <p:slideViewPr>
    <p:cSldViewPr snapToGrid="0">
      <p:cViewPr varScale="1">
        <p:scale>
          <a:sx n="75" d="100"/>
          <a:sy n="75" d="100"/>
        </p:scale>
        <p:origin x="-720" y="180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8" y="5712"/>
    </p:cViewPr>
  </p:sorterViewPr>
  <p:notesViewPr>
    <p:cSldViewPr snapToGrid="0">
      <p:cViewPr varScale="1">
        <p:scale>
          <a:sx n="55" d="100"/>
          <a:sy n="55" d="100"/>
        </p:scale>
        <p:origin x="-1260" y="-96"/>
      </p:cViewPr>
      <p:guideLst>
        <p:guide orient="horz" pos="2928"/>
        <p:guide pos="2208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" Type="http://schemas.openxmlformats.org/officeDocument/2006/relationships/slide" Target="slides/slide1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575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1425"/>
            <a:ext cx="30559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61425"/>
            <a:ext cx="30575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85FDABD-B4B3-499C-A8D1-E8F219F2332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93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7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/>
            </a:lvl1pPr>
          </a:lstStyle>
          <a:p>
            <a:fld id="{330FA5B3-51B5-42F8-BE42-FC855FF1AF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927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F2B98-8864-471E-BE85-3A53453EEE33}" type="slidenum">
              <a:rPr lang="en-US"/>
              <a:pPr/>
              <a:t>1</a:t>
            </a:fld>
            <a:endParaRPr 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990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37990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643188" y="6245225"/>
            <a:ext cx="4379404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Bertinoro</a:t>
            </a:r>
            <a:r>
              <a:rPr lang="en-US" dirty="0" smtClean="0"/>
              <a:t>: Testing Affine-Invariant Properties</a:t>
            </a:r>
            <a:endParaRPr lang="en-US" dirty="0"/>
          </a:p>
        </p:txBody>
      </p:sp>
      <p:sp>
        <p:nvSpPr>
          <p:cNvPr id="3799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80048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773D1F-DFAC-4464-8866-878208831F61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510016" y="6400800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t>of 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B4616-4C7A-41ED-9D0F-A0B41241762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32D7D-91A4-4FBC-84DA-25A5D25C177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0488" y="6232589"/>
            <a:ext cx="4282376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Bertinoro</a:t>
            </a:r>
            <a:r>
              <a:rPr lang="en-US" dirty="0" smtClean="0"/>
              <a:t>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624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DAA0BF-1A74-43EF-87ED-563EA043C525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510016" y="6412992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t>of 40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60778-35F3-4ED5-9038-411AC32F7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206F-49B5-499F-AF21-C782AE655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B6ED3-2FAC-41FE-81C0-C17D976FF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7B9DC-AD7C-43CB-8FD0-0CD111D42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8FCE3-05F1-405C-B51E-247450F95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7FEDC-01CB-47E9-8E9D-5A63B1FBA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B0CA1-CFAB-460E-950B-2E74A5D8E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D11AF-510C-457B-B7F3-78720251C64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41D40-7EED-42A3-95D3-F18076C57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C92CB-DFE6-487F-9177-2523B3F58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5561-114D-4571-8BAD-6DEEF05243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0AA25-8945-4B4C-AE4C-4F9D6A9209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F8C50-3D44-418F-842B-6AAF0A4C9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6513E-33B7-4E12-B12D-BB3874953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576FD-B1F7-42F9-88BF-36FDCDDBD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FCC1B-661A-460A-AF9A-550EBCACA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82523-04E1-49CC-8A60-BE113831A5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64EB4-2521-441F-8E2C-70345AA2D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5CBD6-5CB1-4C52-AAA4-14DA2AF0F3E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1DCD0-33DC-4D5A-BEDC-B81D8B477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629D2-AE92-4FDB-8032-74E842CD4C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F9D3A-AF4D-4365-9B57-5E5486EBD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441D2-683B-44C0-BE1C-A3529ED0D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CC4EC-9224-4441-817E-F2DC47288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52C02-A70C-4F3A-B395-1BF4550BE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0A92C-CD49-4A9C-B414-CE1F1773C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A6E28-EF6B-4245-8238-A86A8BB15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A3EAD-EAD6-4C9F-8D7D-20000463F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50FC2-6DB8-4B02-B3AA-7018A5966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1779-7C15-4620-9775-3C02208CB75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E204C-7ED2-423F-8244-B2DDE5CF9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DB75C-C411-4B39-859B-EEA5132601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8D36A-62C1-4C40-B211-E89A2313C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41FD0-C09A-452A-861E-389B6AEB9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B11C3-4B0F-47A6-86E2-D36F0EA66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501FB-78B8-47DC-A592-7D2B29E2A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60CF5-ECC8-446A-9643-D458DB8A3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1B9F5-770C-4E05-8639-639CC579D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ADA9D-888B-4882-A0F1-C7DA722EE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3C6C6-8211-4E61-A05A-444970AE0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0AF73-4355-4AA5-9D56-0E3217C6366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C2894-1075-40ED-8055-28DC01B82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89C3D-0E00-4FEE-881A-9B8028DB0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145E3-DFE0-4D67-8A78-C00576596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DD46C-9552-4E95-BD8B-FB9E0CF12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7379E-C569-48CA-B3BB-8D5C8AD05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06748-892D-4AAC-A82F-66BC49401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421DD-8EAE-4E7E-94E2-8C885DA547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A9427-BD95-46EF-8291-9A34BFD6456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D7F96-0417-4E10-968D-AE7FE14DFEF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62B44-F4FD-432E-97C8-BD53D95EBD9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0488" y="6196013"/>
            <a:ext cx="3859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fld id="{E9617DEA-1EA9-490E-9CAE-DF7678F81A2B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00B050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C0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6600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defRPr sz="1400"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0" hangingPunct="0">
              <a:defRPr sz="1400"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400"/>
            </a:lvl1pPr>
          </a:lstStyle>
          <a:p>
            <a:fld id="{BCF4DD00-DCB2-4F51-B5EB-3B9E08B804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defRPr sz="1400"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0" hangingPunct="0">
              <a:defRPr sz="1400"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400"/>
            </a:lvl1pPr>
          </a:lstStyle>
          <a:p>
            <a:fld id="{661728CF-A598-4C40-9AC0-F5B383EC2F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defRPr sz="1400"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0" hangingPunct="0">
              <a:defRPr sz="1400"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400"/>
            </a:lvl1pPr>
          </a:lstStyle>
          <a:p>
            <a:fld id="{3B6878AF-A805-4BBD-A035-2DE65E957B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defRPr sz="1400"/>
            </a:lvl1pPr>
          </a:lstStyle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0" hangingPunct="0">
              <a:defRPr sz="1400"/>
            </a:lvl1pPr>
          </a:lstStyle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400"/>
            </a:lvl1pPr>
          </a:lstStyle>
          <a:p>
            <a:fld id="{7BF35389-BD61-494A-9986-77278C92E5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Bertinoro</a:t>
            </a:r>
            <a:r>
              <a:rPr lang="en-US" dirty="0" smtClean="0"/>
              <a:t>: Testing Affine-Invariant Properties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FFFB972-58A7-4209-9873-972C90D87C0D}" type="slidenum">
              <a:rPr lang="ar-SA"/>
              <a:pPr/>
              <a:t>1</a:t>
            </a:fld>
            <a:endParaRPr lang="en-US" dirty="0"/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52400" y="1096963"/>
            <a:ext cx="891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Testing Affine-Invariant Properties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1655248" y="2905340"/>
            <a:ext cx="594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ahoma" pitchFamily="34" charset="0"/>
              </a:rPr>
              <a:t>Madhu</a:t>
            </a:r>
            <a:r>
              <a:rPr lang="en-US" sz="3600" dirty="0" smtClean="0">
                <a:solidFill>
                  <a:srgbClr val="0000FF"/>
                </a:solidFill>
                <a:latin typeface="Tahoma" pitchFamily="34" charset="0"/>
              </a:rPr>
              <a:t> Sudan</a:t>
            </a:r>
          </a:p>
          <a:p>
            <a:pPr algn="ctr"/>
            <a:r>
              <a:rPr lang="en-US" sz="2800" dirty="0" smtClean="0">
                <a:solidFill>
                  <a:srgbClr val="FF0066"/>
                </a:solidFill>
                <a:latin typeface="Tahoma" pitchFamily="34" charset="0"/>
              </a:rPr>
              <a:t>Microsoft</a:t>
            </a:r>
            <a:endParaRPr lang="en-US" sz="2800" dirty="0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SY8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4254" y="5259615"/>
            <a:ext cx="8277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Surveys: works with/of Eli Ben-</a:t>
            </a:r>
            <a:r>
              <a:rPr lang="en-US" sz="2000" dirty="0" err="1" smtClean="0"/>
              <a:t>Sasson</a:t>
            </a:r>
            <a:r>
              <a:rPr lang="en-US" sz="2000" dirty="0" smtClean="0"/>
              <a:t>, Elena </a:t>
            </a:r>
            <a:r>
              <a:rPr lang="en-US" sz="2000" dirty="0" err="1" smtClean="0"/>
              <a:t>Grigorescu</a:t>
            </a:r>
            <a:r>
              <a:rPr lang="en-US" sz="2000" dirty="0" smtClean="0"/>
              <a:t>, </a:t>
            </a:r>
            <a:r>
              <a:rPr lang="en-US" sz="2000" dirty="0" err="1" smtClean="0"/>
              <a:t>Tali</a:t>
            </a:r>
            <a:r>
              <a:rPr lang="en-US" sz="2000" dirty="0" smtClean="0"/>
              <a:t> Kaufman, </a:t>
            </a:r>
            <a:r>
              <a:rPr lang="en-US" sz="2000" dirty="0" err="1" smtClean="0"/>
              <a:t>Shachar</a:t>
            </a:r>
            <a:r>
              <a:rPr lang="en-US" sz="2000" dirty="0" smtClean="0"/>
              <a:t> Lovett, </a:t>
            </a:r>
            <a:r>
              <a:rPr lang="en-US" sz="2000" dirty="0" err="1" smtClean="0"/>
              <a:t>Ghid</a:t>
            </a:r>
            <a:r>
              <a:rPr lang="en-US" sz="2000" dirty="0" smtClean="0"/>
              <a:t> </a:t>
            </a:r>
            <a:r>
              <a:rPr lang="en-US" sz="2000" dirty="0" err="1" smtClean="0"/>
              <a:t>Maatouk</a:t>
            </a:r>
            <a:r>
              <a:rPr lang="en-US" sz="2000" dirty="0" smtClean="0"/>
              <a:t>, Amir </a:t>
            </a:r>
            <a:r>
              <a:rPr lang="en-US" sz="2000" dirty="0" err="1" smtClean="0"/>
              <a:t>Shpilka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affine-invariance: More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>
                <a:solidFill>
                  <a:srgbClr val="00B050"/>
                </a:solidFill>
              </a:rPr>
              <a:t>K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F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Very few permutations (</a:t>
            </a:r>
            <a:r>
              <a:rPr lang="en-US" dirty="0" smtClean="0">
                <a:solidFill>
                  <a:srgbClr val="00B050"/>
                </a:solidFill>
              </a:rPr>
              <a:t>|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K|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/>
              <a:t>) !!</a:t>
            </a:r>
          </a:p>
          <a:p>
            <a:pPr lvl="1"/>
            <a:r>
              <a:rPr lang="en-US" dirty="0" smtClean="0"/>
              <a:t>Still “2-transitive”</a:t>
            </a:r>
          </a:p>
          <a:p>
            <a:pPr lvl="1"/>
            <a:r>
              <a:rPr lang="en-US" dirty="0" smtClean="0"/>
              <a:t>Includes all properties from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that are affine-invariant over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(Hope: Maybe find a new range of parameters?)</a:t>
            </a:r>
            <a:endParaRPr lang="en-US" dirty="0"/>
          </a:p>
          <a:p>
            <a:r>
              <a:rPr lang="en-US" dirty="0" smtClean="0"/>
              <a:t>Contrast with “linear-invariance” [</a:t>
            </a:r>
            <a:r>
              <a:rPr lang="en-US" sz="1600" dirty="0" smtClean="0"/>
              <a:t>Bhattacharyya et al.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Linear vs. Affine.</a:t>
            </a:r>
          </a:p>
          <a:p>
            <a:pPr lvl="1"/>
            <a:r>
              <a:rPr lang="en-US" dirty="0" smtClean="0"/>
              <a:t>Arbitrary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-vector space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</a:p>
          <a:p>
            <a:pPr lvl="1"/>
            <a:r>
              <a:rPr lang="en-US" dirty="0" smtClean="0"/>
              <a:t>Linear </a:t>
            </a:r>
            <a:r>
              <a:rPr lang="en-US" dirty="0"/>
              <a:t>over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 </a:t>
            </a:r>
            <a:r>
              <a:rPr lang="en-US" dirty="0"/>
              <a:t>vs. Affine over </a:t>
            </a:r>
            <a:r>
              <a:rPr lang="en-US" dirty="0" smtClean="0">
                <a:solidFill>
                  <a:srgbClr val="00B050"/>
                </a:solidFill>
              </a:rPr>
              <a:t>K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GF(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6354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54100" y="1663700"/>
            <a:ext cx="7933991" cy="4051300"/>
            <a:chOff x="1054100" y="1663700"/>
            <a:chExt cx="7933991" cy="4051300"/>
          </a:xfrm>
        </p:grpSpPr>
        <p:sp>
          <p:nvSpPr>
            <p:cNvPr id="7" name="Oval 6"/>
            <p:cNvSpPr/>
            <p:nvPr/>
          </p:nvSpPr>
          <p:spPr bwMode="auto">
            <a:xfrm>
              <a:off x="1054100" y="2235200"/>
              <a:ext cx="4775200" cy="3479800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4940300" y="1930400"/>
              <a:ext cx="1219200" cy="10033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146800" y="1663700"/>
              <a:ext cx="2841291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k-local constraint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25600" y="2578100"/>
            <a:ext cx="7236079" cy="2819400"/>
            <a:chOff x="1625600" y="2578100"/>
            <a:chExt cx="7236079" cy="2819400"/>
          </a:xfrm>
          <a:solidFill>
            <a:schemeClr val="tx2"/>
          </a:solidFill>
        </p:grpSpPr>
        <p:sp>
          <p:nvSpPr>
            <p:cNvPr id="8" name="Oval 7"/>
            <p:cNvSpPr/>
            <p:nvPr/>
          </p:nvSpPr>
          <p:spPr bwMode="auto">
            <a:xfrm>
              <a:off x="1625600" y="2578100"/>
              <a:ext cx="3606800" cy="2819400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02200" y="2959100"/>
              <a:ext cx="1409700" cy="533400"/>
            </a:xfrm>
            <a:prstGeom prst="straightConnector1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302709" y="2743200"/>
              <a:ext cx="255897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k-characterized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Affine-invariance &amp; testability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11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108200" y="3060700"/>
            <a:ext cx="6827693" cy="1841500"/>
            <a:chOff x="2108200" y="3060700"/>
            <a:chExt cx="6827693" cy="1841500"/>
          </a:xfrm>
        </p:grpSpPr>
        <p:sp>
          <p:nvSpPr>
            <p:cNvPr id="9" name="Oval 8"/>
            <p:cNvSpPr/>
            <p:nvPr/>
          </p:nvSpPr>
          <p:spPr bwMode="auto">
            <a:xfrm>
              <a:off x="2108200" y="3060700"/>
              <a:ext cx="2806700" cy="1841500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10800000">
              <a:off x="4673600" y="4127500"/>
              <a:ext cx="1524000" cy="317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134100" y="4191000"/>
              <a:ext cx="2801793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k-locally testable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44800" y="3403600"/>
            <a:ext cx="6045200" cy="2341265"/>
            <a:chOff x="2844800" y="3403600"/>
            <a:chExt cx="6045200" cy="2341265"/>
          </a:xfrm>
        </p:grpSpPr>
        <p:sp>
          <p:nvSpPr>
            <p:cNvPr id="10" name="Oval 9"/>
            <p:cNvSpPr/>
            <p:nvPr/>
          </p:nvSpPr>
          <p:spPr bwMode="auto">
            <a:xfrm>
              <a:off x="2844800" y="3403600"/>
              <a:ext cx="1587500" cy="119380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0800000">
              <a:off x="3771900" y="4279900"/>
              <a:ext cx="2286000" cy="11811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045200" y="5283200"/>
              <a:ext cx="284480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k-S-O-C [</a:t>
              </a:r>
              <a:r>
                <a:rPr lang="en-US" dirty="0" smtClean="0">
                  <a:solidFill>
                    <a:srgbClr val="C00000"/>
                  </a:solidFill>
                </a:rPr>
                <a:t>KS’08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</a:t>
            </a:r>
            <a:r>
              <a:rPr lang="en-US" dirty="0" smtClean="0"/>
              <a:t>Single-orbit-characterization (S-O-C)</a:t>
            </a:r>
            <a:endParaRPr lang="en-US" dirty="0" smtClean="0"/>
          </a:p>
          <a:p>
            <a:r>
              <a:rPr lang="en-US" dirty="0" smtClean="0"/>
              <a:t>Known testable affine-invariant properties </a:t>
            </a:r>
          </a:p>
          <a:p>
            <a:pPr>
              <a:buNone/>
            </a:pPr>
            <a:r>
              <a:rPr lang="en-US" dirty="0" smtClean="0"/>
              <a:t>     (all S-O-C!).</a:t>
            </a:r>
          </a:p>
          <a:p>
            <a:r>
              <a:rPr lang="en-US" dirty="0" smtClean="0"/>
              <a:t>Structure of Affine-invariant properties.</a:t>
            </a:r>
          </a:p>
          <a:p>
            <a:r>
              <a:rPr lang="en-US" dirty="0" smtClean="0"/>
              <a:t>Non testability results</a:t>
            </a:r>
            <a:endParaRPr lang="en-US" dirty="0"/>
          </a:p>
          <a:p>
            <a:r>
              <a:rPr lang="en-US" dirty="0" smtClean="0"/>
              <a:t>Open questions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4813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Single-orbit-characterization (S-O-C)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common properties are given by </a:t>
            </a:r>
          </a:p>
          <a:p>
            <a:pPr lvl="1"/>
            <a:r>
              <a:rPr lang="en-US" dirty="0" smtClean="0"/>
              <a:t>(Affine-)invariance</a:t>
            </a:r>
          </a:p>
          <a:p>
            <a:pPr lvl="1"/>
            <a:r>
              <a:rPr lang="en-US" dirty="0" smtClean="0"/>
              <a:t>Single constraint.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Affineness</a:t>
            </a:r>
            <a:r>
              <a:rPr lang="en-US" dirty="0" smtClean="0"/>
              <a:t> over </a:t>
            </a:r>
            <a:r>
              <a:rPr lang="en-US" dirty="0" smtClean="0">
                <a:solidFill>
                  <a:srgbClr val="00B050"/>
                </a:solidFill>
              </a:rPr>
              <a:t>GF(2)</a:t>
            </a:r>
            <a:r>
              <a:rPr lang="en-US" baseline="30000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Affineness</a:t>
            </a:r>
            <a:r>
              <a:rPr lang="en-US" dirty="0" smtClean="0"/>
              <a:t> is affine-invariant.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f(000000) - f(100000) ≠ f(010000) – f(110000)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S-O-C: Abstracts this notion. </a:t>
            </a:r>
          </a:p>
          <a:p>
            <a:pPr lvl="1"/>
            <a:r>
              <a:rPr lang="en-US" dirty="0" smtClean="0"/>
              <a:t>Suffices for testability [</a:t>
            </a:r>
            <a:r>
              <a:rPr lang="en-US" dirty="0" smtClean="0">
                <a:solidFill>
                  <a:srgbClr val="C00000"/>
                </a:solidFill>
              </a:rPr>
              <a:t>Kaufman+S’08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Unifies all known testability results!!</a:t>
            </a:r>
          </a:p>
          <a:p>
            <a:pPr lvl="1"/>
            <a:r>
              <a:rPr lang="en-US" dirty="0" smtClean="0"/>
              <a:t>Nice structural properties.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85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S-O-C: Formal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Constraint: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 = (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,…,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err="1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err="1" smtClean="0">
                <a:solidFill>
                  <a:srgbClr val="00B050"/>
                </a:solidFill>
              </a:rPr>
              <a:t>;V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µ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); 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err="1" smtClean="0">
                <a:solidFill>
                  <a:srgbClr val="00B050"/>
                </a:solidFill>
                <a:latin typeface="cmmi10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dirty="0" smtClean="0"/>
              <a:t> satisfied by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if </a:t>
            </a:r>
          </a:p>
          <a:p>
            <a:pPr lvl="2"/>
            <a:r>
              <a:rPr lang="en-US" dirty="0" smtClean="0"/>
              <a:t>(f(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mmi10"/>
              </a:rPr>
              <a:t>1</a:t>
            </a:r>
            <a:r>
              <a:rPr lang="en-US" dirty="0" smtClean="0"/>
              <a:t>),…,f(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mmi10"/>
              </a:rPr>
              <a:t>k</a:t>
            </a:r>
            <a:r>
              <a:rPr lang="en-US" dirty="0" smtClean="0"/>
              <a:t>)) </a:t>
            </a:r>
            <a:r>
              <a:rPr lang="az-Cyrl-AZ" dirty="0" smtClean="0">
                <a:latin typeface="Verdana"/>
                <a:ea typeface="Verdana"/>
                <a:cs typeface="Verdana"/>
              </a:rPr>
              <a:t>є</a:t>
            </a:r>
            <a:r>
              <a:rPr lang="en-US" dirty="0" smtClean="0"/>
              <a:t> V.</a:t>
            </a:r>
          </a:p>
          <a:p>
            <a:endParaRPr lang="en-US" dirty="0" smtClean="0"/>
          </a:p>
          <a:p>
            <a:r>
              <a:rPr lang="en-US" dirty="0" smtClean="0"/>
              <a:t>Orbit of constraint = </a:t>
            </a:r>
            <a:r>
              <a:rPr lang="en-US" dirty="0" smtClean="0">
                <a:solidFill>
                  <a:srgbClr val="00B050"/>
                </a:solidFill>
              </a:rPr>
              <a:t>{C </a:t>
            </a:r>
            <a:r>
              <a:rPr lang="en-US" sz="2000" dirty="0" smtClean="0">
                <a:solidFill>
                  <a:srgbClr val="00B05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¼</a:t>
            </a:r>
            <a:r>
              <a:rPr lang="en-US" dirty="0" smtClean="0">
                <a:solidFill>
                  <a:srgbClr val="00B050"/>
                </a:solidFill>
              </a:rPr>
              <a:t> }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¼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¼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affine.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 </a:t>
            </a:r>
            <a:r>
              <a:rPr lang="en-US" sz="2000" dirty="0" smtClean="0">
                <a:solidFill>
                  <a:srgbClr val="00B05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¼</a:t>
            </a:r>
            <a:r>
              <a:rPr lang="en-US" dirty="0" smtClean="0">
                <a:solidFill>
                  <a:srgbClr val="00B050"/>
                </a:solidFill>
              </a:rPr>
              <a:t> = (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¼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),…,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¼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); V).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 has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-S-O-C, if orbit(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dirty="0" smtClean="0"/>
              <a:t>) characterizes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testable properties - 0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 [Kaufman-S.’08]: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has a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-S-O-C, then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-locally testable.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/>
          <p:nvPr/>
        </p:nvGrpSpPr>
        <p:grpSpPr>
          <a:xfrm>
            <a:off x="1054100" y="1663700"/>
            <a:ext cx="7933991" cy="4051300"/>
            <a:chOff x="1054100" y="1663700"/>
            <a:chExt cx="7933991" cy="4051300"/>
          </a:xfrm>
        </p:grpSpPr>
        <p:sp>
          <p:nvSpPr>
            <p:cNvPr id="7" name="Oval 6"/>
            <p:cNvSpPr/>
            <p:nvPr/>
          </p:nvSpPr>
          <p:spPr bwMode="auto">
            <a:xfrm>
              <a:off x="1054100" y="2235200"/>
              <a:ext cx="4775200" cy="3479800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4940300" y="1930400"/>
              <a:ext cx="1219200" cy="10033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146800" y="1663700"/>
              <a:ext cx="2841291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k-local constraint</a:t>
              </a:r>
              <a:endParaRPr lang="en-US" dirty="0"/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1625600" y="2578100"/>
            <a:ext cx="7236079" cy="2819400"/>
            <a:chOff x="1625600" y="2578100"/>
            <a:chExt cx="7236079" cy="2819400"/>
          </a:xfrm>
          <a:solidFill>
            <a:schemeClr val="tx2"/>
          </a:solidFill>
        </p:grpSpPr>
        <p:sp>
          <p:nvSpPr>
            <p:cNvPr id="8" name="Oval 7"/>
            <p:cNvSpPr/>
            <p:nvPr/>
          </p:nvSpPr>
          <p:spPr bwMode="auto">
            <a:xfrm>
              <a:off x="1625600" y="2578100"/>
              <a:ext cx="3606800" cy="2819400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02200" y="2959100"/>
              <a:ext cx="1409700" cy="533400"/>
            </a:xfrm>
            <a:prstGeom prst="straightConnector1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302709" y="2743200"/>
              <a:ext cx="255897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k-characterized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Affine-invariance &amp; testability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16</a:t>
            </a:fld>
            <a:endParaRPr lang="en-US"/>
          </a:p>
        </p:txBody>
      </p:sp>
      <p:grpSp>
        <p:nvGrpSpPr>
          <p:cNvPr id="13" name="Group 26"/>
          <p:cNvGrpSpPr/>
          <p:nvPr/>
        </p:nvGrpSpPr>
        <p:grpSpPr>
          <a:xfrm>
            <a:off x="2108200" y="3060700"/>
            <a:ext cx="6827693" cy="1841500"/>
            <a:chOff x="2108200" y="3060700"/>
            <a:chExt cx="6827693" cy="1841500"/>
          </a:xfrm>
        </p:grpSpPr>
        <p:sp>
          <p:nvSpPr>
            <p:cNvPr id="9" name="Oval 8"/>
            <p:cNvSpPr/>
            <p:nvPr/>
          </p:nvSpPr>
          <p:spPr bwMode="auto">
            <a:xfrm>
              <a:off x="2108200" y="3060700"/>
              <a:ext cx="2806700" cy="1841500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10800000">
              <a:off x="4673600" y="4127500"/>
              <a:ext cx="1524000" cy="317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134100" y="4191000"/>
              <a:ext cx="2801793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k-locally testable</a:t>
              </a:r>
              <a:endParaRPr lang="en-US" dirty="0"/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2844800" y="3403600"/>
            <a:ext cx="6045200" cy="2341265"/>
            <a:chOff x="2844800" y="3403600"/>
            <a:chExt cx="6045200" cy="2341265"/>
          </a:xfrm>
        </p:grpSpPr>
        <p:sp>
          <p:nvSpPr>
            <p:cNvPr id="10" name="Oval 9"/>
            <p:cNvSpPr/>
            <p:nvPr/>
          </p:nvSpPr>
          <p:spPr bwMode="auto">
            <a:xfrm>
              <a:off x="2844800" y="3403600"/>
              <a:ext cx="1587500" cy="119380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0800000">
              <a:off x="3771900" y="4279900"/>
              <a:ext cx="2286000" cy="11811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045200" y="5283200"/>
              <a:ext cx="284480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k-S-O-C [</a:t>
              </a:r>
              <a:r>
                <a:rPr lang="en-US" dirty="0" smtClean="0">
                  <a:solidFill>
                    <a:srgbClr val="C00000"/>
                  </a:solidFill>
                </a:rPr>
                <a:t>KS’08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testable properties - 0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 [Kaufman-S.’08]: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has a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-S-O-C, then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-locally testable.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But who has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-S-O-C?</a:t>
            </a:r>
          </a:p>
          <a:p>
            <a:pPr lvl="1"/>
            <a:r>
              <a:rPr lang="en-US" dirty="0" smtClean="0"/>
              <a:t>Affine functions: </a:t>
            </a:r>
          </a:p>
          <a:p>
            <a:pPr lvl="2"/>
            <a:r>
              <a:rPr lang="en-US" dirty="0" smtClean="0"/>
              <a:t>over affine transforms of </a:t>
            </a:r>
            <a:r>
              <a:rPr lang="en-US" dirty="0" smtClean="0">
                <a:latin typeface="Verdana"/>
              </a:rPr>
              <a:t>F</a:t>
            </a:r>
            <a:r>
              <a:rPr lang="en-US" baseline="30000" dirty="0" smtClean="0">
                <a:latin typeface="Verdana"/>
              </a:rPr>
              <a:t>n</a:t>
            </a:r>
          </a:p>
          <a:p>
            <a:pPr lvl="1"/>
            <a:r>
              <a:rPr lang="en-US" dirty="0" smtClean="0"/>
              <a:t>Degree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polynomials:</a:t>
            </a:r>
          </a:p>
          <a:p>
            <a:pPr lvl="2"/>
            <a:r>
              <a:rPr lang="en-US" dirty="0" smtClean="0"/>
              <a:t>again, over affine transforms of </a:t>
            </a:r>
            <a:r>
              <a:rPr lang="en-US" dirty="0" smtClean="0">
                <a:latin typeface="Verdana"/>
              </a:rPr>
              <a:t>F</a:t>
            </a:r>
            <a:r>
              <a:rPr lang="en-US" baseline="30000" dirty="0" smtClean="0">
                <a:latin typeface="Verdana"/>
              </a:rPr>
              <a:t>n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testable properties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Reed-Muller Property:</a:t>
            </a:r>
          </a:p>
          <a:p>
            <a:pPr lvl="1"/>
            <a:r>
              <a:rPr lang="en-US" dirty="0" smtClean="0"/>
              <a:t>View domain as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-</a:t>
            </a:r>
            <a:r>
              <a:rPr lang="en-US" dirty="0" err="1" smtClean="0"/>
              <a:t>variate</a:t>
            </a:r>
            <a:r>
              <a:rPr lang="en-US" dirty="0" smtClean="0"/>
              <a:t> functions)</a:t>
            </a:r>
          </a:p>
          <a:p>
            <a:pPr lvl="1"/>
            <a:r>
              <a:rPr lang="en-US" dirty="0" smtClean="0"/>
              <a:t>Parameter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RM(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-var. polynomials of degree </a:t>
            </a:r>
            <a:r>
              <a:rPr lang="en-US" dirty="0" smtClean="0">
                <a:solidFill>
                  <a:srgbClr val="00B050"/>
                </a:solidFill>
              </a:rPr>
              <a:t>≤ d</a:t>
            </a:r>
            <a:r>
              <a:rPr lang="en-US" dirty="0" smtClean="0"/>
              <a:t>.</a:t>
            </a:r>
          </a:p>
          <a:p>
            <a:r>
              <a:rPr lang="en-US" dirty="0" smtClean="0"/>
              <a:t>Known to be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O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(d/q</a:t>
            </a:r>
            <a:r>
              <a:rPr lang="en-US" baseline="30000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-locally testable: </a:t>
            </a:r>
          </a:p>
          <a:p>
            <a:pPr lvl="1"/>
            <a:r>
              <a:rPr lang="en-US" dirty="0" smtClean="0"/>
              <a:t>Test: Test if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restricted to </a:t>
            </a:r>
            <a:r>
              <a:rPr lang="en-US" dirty="0" smtClean="0">
                <a:solidFill>
                  <a:srgbClr val="00B050"/>
                </a:solidFill>
              </a:rPr>
              <a:t>O(d/q)</a:t>
            </a:r>
            <a:r>
              <a:rPr lang="en-US" dirty="0" smtClean="0"/>
              <a:t>-dimensional subspace is of degree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Analysis: [</a:t>
            </a:r>
            <a:r>
              <a:rPr lang="en-US" dirty="0" smtClean="0">
                <a:solidFill>
                  <a:srgbClr val="C00000"/>
                </a:solidFill>
              </a:rPr>
              <a:t>Kaufman-Ron</a:t>
            </a:r>
            <a:r>
              <a:rPr lang="en-US" dirty="0" smtClean="0"/>
              <a:t>] </a:t>
            </a:r>
            <a:r>
              <a:rPr lang="en-US" sz="900" dirty="0" smtClean="0"/>
              <a:t>(see appendix 1).</a:t>
            </a:r>
            <a:endParaRPr lang="en-US" dirty="0" smtClean="0"/>
          </a:p>
          <a:p>
            <a:r>
              <a:rPr lang="en-US" dirty="0" smtClean="0"/>
              <a:t>Single-Orbit?</a:t>
            </a:r>
          </a:p>
          <a:p>
            <a:pPr lvl="1"/>
            <a:r>
              <a:rPr lang="en-US" dirty="0" smtClean="0"/>
              <a:t>Yes – naturally over affine transforms of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Yes – unnaturally over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 (field of size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testable properties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properties:</a:t>
            </a:r>
          </a:p>
          <a:p>
            <a:pPr lvl="1"/>
            <a:r>
              <a:rPr lang="en-US" dirty="0" smtClean="0"/>
              <a:t>Parameter </a:t>
            </a:r>
            <a:r>
              <a:rPr lang="en-US" dirty="0" smtClean="0">
                <a:solidFill>
                  <a:srgbClr val="00B050"/>
                </a:solidFill>
              </a:rPr>
              <a:t>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|P| ≤ |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K|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t</a:t>
            </a:r>
            <a:endParaRPr lang="en-US" baseline="30000" dirty="0" smtClean="0">
              <a:solidFill>
                <a:srgbClr val="00B050"/>
              </a:solidFill>
              <a:latin typeface="Verdana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Testability:</a:t>
            </a:r>
          </a:p>
          <a:p>
            <a:pPr lvl="1"/>
            <a:r>
              <a:rPr lang="en-US" dirty="0" smtClean="0"/>
              <a:t>Conditioned on “high-distance” [</a:t>
            </a:r>
            <a:r>
              <a:rPr lang="en-US" dirty="0" smtClean="0">
                <a:solidFill>
                  <a:srgbClr val="C00000"/>
                </a:solidFill>
              </a:rPr>
              <a:t>Kaufman-</a:t>
            </a:r>
            <a:r>
              <a:rPr lang="en-US" dirty="0" err="1" smtClean="0">
                <a:solidFill>
                  <a:srgbClr val="C00000"/>
                </a:solidFill>
              </a:rPr>
              <a:t>Litsyn</a:t>
            </a:r>
            <a:r>
              <a:rPr lang="en-US" dirty="0" smtClean="0">
                <a:solidFill>
                  <a:srgbClr val="C00000"/>
                </a:solidFill>
              </a:rPr>
              <a:t>, Kaufman-S.</a:t>
            </a:r>
            <a:r>
              <a:rPr lang="en-US" dirty="0" smtClean="0"/>
              <a:t>]. (no need for </a:t>
            </a:r>
            <a:r>
              <a:rPr lang="en-US" dirty="0" err="1" smtClean="0"/>
              <a:t>aff</a:t>
            </a:r>
            <a:r>
              <a:rPr lang="en-US" dirty="0" smtClean="0"/>
              <a:t>. inv.)</a:t>
            </a:r>
          </a:p>
          <a:p>
            <a:pPr lvl="1"/>
            <a:r>
              <a:rPr lang="en-US" dirty="0" smtClean="0"/>
              <a:t>Unconditionally </a:t>
            </a:r>
          </a:p>
          <a:p>
            <a:pPr lvl="2"/>
            <a:r>
              <a:rPr lang="en-US" dirty="0" smtClean="0"/>
              <a:t>[</a:t>
            </a:r>
            <a:r>
              <a:rPr lang="en-US" dirty="0" err="1" smtClean="0">
                <a:solidFill>
                  <a:srgbClr val="C00000"/>
                </a:solidFill>
              </a:rPr>
              <a:t>Grigorescu</a:t>
            </a:r>
            <a:r>
              <a:rPr lang="en-US" dirty="0" smtClean="0">
                <a:solidFill>
                  <a:srgbClr val="C00000"/>
                </a:solidFill>
              </a:rPr>
              <a:t>, Kaufman, S. </a:t>
            </a:r>
            <a:r>
              <a:rPr lang="en-US" dirty="0" smtClean="0"/>
              <a:t>], [</a:t>
            </a:r>
            <a:r>
              <a:rPr lang="en-US" dirty="0" smtClean="0">
                <a:solidFill>
                  <a:srgbClr val="C00000"/>
                </a:solidFill>
              </a:rPr>
              <a:t>Kaufman-Lovett</a:t>
            </a:r>
            <a:r>
              <a:rPr lang="en-US" dirty="0" smtClean="0"/>
              <a:t>] (for prime q).</a:t>
            </a:r>
          </a:p>
          <a:p>
            <a:pPr lvl="2"/>
            <a:r>
              <a:rPr lang="en-US" dirty="0" smtClean="0"/>
              <a:t>Also S-O-C.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2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2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C7FC-197F-4D0D-B17D-86665DB3170C}" type="slidenum">
              <a:rPr lang="ar-SA"/>
              <a:pPr/>
              <a:t>2</a:t>
            </a:fld>
            <a:endParaRPr lang="en-US"/>
          </a:p>
        </p:txBody>
      </p:sp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Testing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321" y="1152659"/>
            <a:ext cx="8229600" cy="4724400"/>
          </a:xfrm>
        </p:spPr>
        <p:txBody>
          <a:bodyPr/>
          <a:lstStyle/>
          <a:p>
            <a:r>
              <a:rPr lang="en-US" dirty="0" smtClean="0"/>
              <a:t>… of functions from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B050"/>
                </a:solidFill>
              </a:rPr>
              <a:t>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Property </a:t>
            </a:r>
            <a:r>
              <a:rPr lang="en-US" dirty="0" smtClean="0">
                <a:solidFill>
                  <a:srgbClr val="00B050"/>
                </a:solidFill>
              </a:rPr>
              <a:t>P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µ</a:t>
            </a:r>
            <a:r>
              <a:rPr lang="en-US" dirty="0" smtClean="0">
                <a:solidFill>
                  <a:srgbClr val="00B050"/>
                </a:solidFill>
              </a:rPr>
              <a:t> {D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R}</a:t>
            </a:r>
          </a:p>
          <a:p>
            <a:r>
              <a:rPr lang="en-US" dirty="0" smtClean="0"/>
              <a:t>Distance</a:t>
            </a:r>
          </a:p>
          <a:p>
            <a:pPr lvl="1"/>
            <a:r>
              <a:rPr lang="el-GR" dirty="0" smtClean="0"/>
              <a:t>δ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B050"/>
                </a:solidFill>
              </a:rPr>
              <a:t>f,g</a:t>
            </a:r>
            <a:r>
              <a:rPr lang="en-US" dirty="0" smtClean="0"/>
              <a:t>) = </a:t>
            </a:r>
            <a:r>
              <a:rPr lang="en-US" dirty="0" err="1" smtClean="0">
                <a:latin typeface="Verdana"/>
              </a:rPr>
              <a:t>Pr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-25000" dirty="0" smtClean="0">
                <a:solidFill>
                  <a:srgbClr val="00B050"/>
                </a:solidFill>
              </a:rPr>
              <a:t> </a:t>
            </a:r>
            <a:r>
              <a:rPr lang="en-US" b="1" baseline="-25000" dirty="0" smtClean="0">
                <a:solidFill>
                  <a:srgbClr val="00B050"/>
                </a:solidFill>
                <a:latin typeface="cmsy10"/>
              </a:rPr>
              <a:t>2 </a:t>
            </a:r>
            <a:r>
              <a:rPr lang="en-US" b="1" baseline="-25000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dirty="0" smtClean="0"/>
              <a:t> [</a:t>
            </a:r>
            <a:r>
              <a:rPr lang="en-US" dirty="0" smtClean="0">
                <a:solidFill>
                  <a:srgbClr val="00B050"/>
                </a:solidFill>
              </a:rPr>
              <a:t>f(x) ≠ g(x)</a:t>
            </a:r>
            <a:r>
              <a:rPr lang="en-US" dirty="0" smtClean="0"/>
              <a:t>]</a:t>
            </a:r>
          </a:p>
          <a:p>
            <a:pPr lvl="1"/>
            <a:r>
              <a:rPr lang="el-GR" dirty="0" smtClean="0"/>
              <a:t>δ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B050"/>
                </a:solidFill>
              </a:rPr>
              <a:t>f,P</a:t>
            </a:r>
            <a:r>
              <a:rPr lang="en-US" dirty="0" smtClean="0"/>
              <a:t>) = </a:t>
            </a:r>
            <a:r>
              <a:rPr lang="en-US" dirty="0" err="1" smtClean="0">
                <a:latin typeface="Verdana"/>
              </a:rPr>
              <a:t>min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g</a:t>
            </a:r>
            <a:r>
              <a:rPr lang="en-US" baseline="-25000" dirty="0" smtClean="0">
                <a:solidFill>
                  <a:srgbClr val="00B050"/>
                </a:solidFill>
              </a:rPr>
              <a:t> </a:t>
            </a:r>
            <a:r>
              <a:rPr lang="en-US" b="1" baseline="-25000" dirty="0" smtClean="0">
                <a:solidFill>
                  <a:srgbClr val="00B050"/>
                </a:solidFill>
                <a:latin typeface="cmsy10"/>
              </a:rPr>
              <a:t>2 </a:t>
            </a:r>
            <a:r>
              <a:rPr lang="en-US" b="1" baseline="-25000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[</a:t>
            </a:r>
            <a:r>
              <a:rPr lang="el-GR" dirty="0" smtClean="0"/>
              <a:t>δ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B050"/>
                </a:solidFill>
              </a:rPr>
              <a:t>f,g</a:t>
            </a:r>
            <a:r>
              <a:rPr lang="en-US" dirty="0" smtClean="0"/>
              <a:t>)]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is </a:t>
            </a:r>
            <a:r>
              <a:rPr lang="el-GR" dirty="0" smtClean="0">
                <a:solidFill>
                  <a:srgbClr val="00B050"/>
                </a:solidFill>
              </a:rPr>
              <a:t>ε</a:t>
            </a:r>
            <a:r>
              <a:rPr lang="en-US" dirty="0" smtClean="0"/>
              <a:t>-close to </a:t>
            </a:r>
            <a:r>
              <a:rPr lang="en-US" dirty="0" smtClean="0">
                <a:solidFill>
                  <a:srgbClr val="00B050"/>
                </a:solidFill>
              </a:rPr>
              <a:t>g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f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¼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²</a:t>
            </a:r>
            <a:r>
              <a:rPr lang="en-US" dirty="0" smtClean="0">
                <a:solidFill>
                  <a:srgbClr val="00B050"/>
                </a:solidFill>
              </a:rPr>
              <a:t> g</a:t>
            </a:r>
            <a:r>
              <a:rPr lang="en-US" dirty="0" smtClean="0"/>
              <a:t>)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l-GR" dirty="0" smtClean="0">
                <a:latin typeface="Verdana"/>
              </a:rPr>
              <a:t>δ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B050"/>
                </a:solidFill>
              </a:rPr>
              <a:t>f,g</a:t>
            </a:r>
            <a:r>
              <a:rPr lang="en-US" dirty="0" smtClean="0"/>
              <a:t>) </a:t>
            </a:r>
            <a:r>
              <a:rPr lang="en-US" b="1" dirty="0" smtClean="0">
                <a:latin typeface="cmsy10"/>
              </a:rPr>
              <a:t>·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00B050"/>
                </a:solidFill>
              </a:rPr>
              <a:t>ε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Local testability:</a:t>
            </a:r>
          </a:p>
          <a:p>
            <a:pPr lvl="1"/>
            <a:r>
              <a:rPr lang="en-US" dirty="0" smtClean="0"/>
              <a:t>P is (</a:t>
            </a:r>
            <a:r>
              <a:rPr lang="en-US" dirty="0" smtClean="0">
                <a:solidFill>
                  <a:srgbClr val="00B050"/>
                </a:solidFill>
              </a:rPr>
              <a:t>k, </a:t>
            </a:r>
            <a:r>
              <a:rPr lang="el-GR" dirty="0" smtClean="0">
                <a:solidFill>
                  <a:srgbClr val="00B050"/>
                </a:solidFill>
              </a:rPr>
              <a:t>ε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l-GR" dirty="0" smtClean="0">
                <a:solidFill>
                  <a:srgbClr val="00B050"/>
                </a:solidFill>
                <a:latin typeface="Verdana"/>
              </a:rPr>
              <a:t>δ</a:t>
            </a:r>
            <a:r>
              <a:rPr lang="en-US" dirty="0" smtClean="0"/>
              <a:t>)-locally testable if </a:t>
            </a:r>
            <a:r>
              <a:rPr lang="en-US" b="1" dirty="0" smtClean="0">
                <a:latin typeface="cmsy10"/>
              </a:rPr>
              <a:t>9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-query test T</a:t>
            </a:r>
          </a:p>
          <a:p>
            <a:pPr lvl="2"/>
            <a:r>
              <a:rPr lang="en-US" dirty="0" smtClean="0"/>
              <a:t>f </a:t>
            </a:r>
            <a:r>
              <a:rPr lang="en-US" b="1" dirty="0" smtClean="0">
                <a:latin typeface="cmsy10"/>
              </a:rPr>
              <a:t>2</a:t>
            </a:r>
            <a:r>
              <a:rPr lang="en-US" dirty="0" smtClean="0"/>
              <a:t> P </a:t>
            </a:r>
            <a:r>
              <a:rPr lang="en-US" b="1" dirty="0" smtClean="0">
                <a:latin typeface="cmsy10"/>
              </a:rPr>
              <a:t>)</a:t>
            </a:r>
            <a:r>
              <a:rPr lang="en-US" dirty="0" smtClean="0"/>
              <a:t> </a:t>
            </a:r>
            <a:r>
              <a:rPr lang="en-US" dirty="0" err="1" smtClean="0">
                <a:latin typeface="Verdana"/>
              </a:rPr>
              <a:t>T</a:t>
            </a:r>
            <a:r>
              <a:rPr lang="en-US" baseline="30000" dirty="0" err="1" smtClean="0">
                <a:latin typeface="Verdana"/>
              </a:rPr>
              <a:t>f</a:t>
            </a:r>
            <a:r>
              <a:rPr lang="en-US" dirty="0" smtClean="0">
                <a:latin typeface="Verdana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accepts </a:t>
            </a:r>
            <a:r>
              <a:rPr lang="en-US" dirty="0" err="1" smtClean="0">
                <a:solidFill>
                  <a:srgbClr val="0000FF"/>
                </a:solidFill>
              </a:rPr>
              <a:t>w.p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n-US" dirty="0" smtClean="0"/>
              <a:t>1-</a:t>
            </a:r>
            <a:r>
              <a:rPr lang="el-GR" dirty="0" smtClean="0"/>
              <a:t>ε</a:t>
            </a:r>
            <a:r>
              <a:rPr lang="en-US" dirty="0" smtClean="0"/>
              <a:t>.</a:t>
            </a:r>
          </a:p>
          <a:p>
            <a:pPr lvl="2"/>
            <a:r>
              <a:rPr lang="el-GR" dirty="0" smtClean="0">
                <a:solidFill>
                  <a:srgbClr val="0000FF"/>
                </a:solidFill>
                <a:latin typeface="Verdana"/>
              </a:rPr>
              <a:t>δ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/>
              <a:t>f,P</a:t>
            </a:r>
            <a:r>
              <a:rPr lang="en-US" dirty="0" smtClean="0">
                <a:solidFill>
                  <a:srgbClr val="0000FF"/>
                </a:solidFill>
              </a:rPr>
              <a:t>) &gt; </a:t>
            </a:r>
            <a:r>
              <a:rPr lang="el-GR" dirty="0" smtClean="0"/>
              <a:t>δ</a:t>
            </a:r>
            <a:r>
              <a:rPr lang="el-GR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msy10"/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latin typeface="Verdana"/>
              </a:rPr>
              <a:t>T</a:t>
            </a:r>
            <a:r>
              <a:rPr lang="en-US" baseline="30000" dirty="0" err="1" smtClean="0">
                <a:latin typeface="Verdana"/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 accepts </a:t>
            </a:r>
            <a:r>
              <a:rPr lang="en-US" dirty="0" err="1" smtClean="0">
                <a:solidFill>
                  <a:srgbClr val="0000FF"/>
                </a:solidFill>
              </a:rPr>
              <a:t>w.p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l-GR" dirty="0" smtClean="0"/>
              <a:t>ε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Notes: want </a:t>
            </a:r>
            <a:r>
              <a:rPr lang="en-US" dirty="0" smtClean="0">
                <a:solidFill>
                  <a:srgbClr val="00B050"/>
                </a:solidFill>
              </a:rPr>
              <a:t>k(</a:t>
            </a:r>
            <a:r>
              <a:rPr lang="el-GR" dirty="0" smtClean="0">
                <a:solidFill>
                  <a:srgbClr val="00B050"/>
                </a:solidFill>
              </a:rPr>
              <a:t>ε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B050"/>
                </a:solidFill>
              </a:rPr>
              <a:t>O(1)</a:t>
            </a:r>
            <a:r>
              <a:rPr lang="en-US" dirty="0" smtClean="0"/>
              <a:t> for  </a:t>
            </a:r>
            <a:r>
              <a:rPr lang="el-GR" dirty="0" smtClean="0">
                <a:solidFill>
                  <a:srgbClr val="00B050"/>
                </a:solidFill>
              </a:rPr>
              <a:t>ε</a:t>
            </a:r>
            <a:r>
              <a:rPr lang="en-US" dirty="0" smtClean="0">
                <a:solidFill>
                  <a:srgbClr val="00B050"/>
                </a:solidFill>
              </a:rPr>
              <a:t>,</a:t>
            </a:r>
            <a:r>
              <a:rPr lang="el-GR" dirty="0" smtClean="0">
                <a:solidFill>
                  <a:srgbClr val="00B050"/>
                </a:solidFill>
                <a:latin typeface="Verdana"/>
              </a:rPr>
              <a:t>δ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</a:t>
            </a:r>
            <a:r>
              <a:rPr lang="en-US" dirty="0" smtClean="0">
                <a:solidFill>
                  <a:srgbClr val="00B050"/>
                </a:solidFill>
              </a:rPr>
              <a:t>(1)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Testable Properties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Intersections: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l-GR" b="1" dirty="0" smtClean="0">
                <a:solidFill>
                  <a:srgbClr val="00B050"/>
                </a:solidFill>
                <a:sym typeface="Symbol"/>
              </a:rPr>
              <a:t>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always locally testable, also S-O-C.</a:t>
            </a:r>
          </a:p>
          <a:p>
            <a:r>
              <a:rPr lang="en-US" dirty="0" smtClean="0"/>
              <a:t>Sums: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(= {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|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})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S-O-C </a:t>
            </a:r>
            <a:r>
              <a:rPr lang="en-US" dirty="0" err="1" smtClean="0">
                <a:solidFill>
                  <a:srgbClr val="0000FF"/>
                </a:solidFill>
              </a:rPr>
              <a:t>iff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latin typeface="Verdana"/>
              </a:rPr>
              <a:t>P</a:t>
            </a:r>
            <a:r>
              <a:rPr lang="en-US" baseline="-25000" dirty="0" smtClean="0">
                <a:latin typeface="Verdana"/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  <a:r>
              <a:rPr lang="en-US" dirty="0" smtClean="0">
                <a:latin typeface="Verdana"/>
              </a:rPr>
              <a:t>P</a:t>
            </a:r>
            <a:r>
              <a:rPr lang="en-US" baseline="-25000" dirty="0" smtClean="0">
                <a:latin typeface="Verdana"/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are S-O-C [</a:t>
            </a:r>
            <a:r>
              <a:rPr lang="en-US" dirty="0" smtClean="0">
                <a:solidFill>
                  <a:srgbClr val="C00000"/>
                </a:solidFill>
              </a:rPr>
              <a:t>BGMSS’11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</a:p>
          <a:p>
            <a:r>
              <a:rPr lang="en-US" dirty="0" smtClean="0"/>
              <a:t>Lifts [</a:t>
            </a:r>
            <a:r>
              <a:rPr lang="en-US" dirty="0" smtClean="0">
                <a:solidFill>
                  <a:srgbClr val="C00000"/>
                </a:solidFill>
              </a:rPr>
              <a:t>BMSS’11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Suppose </a:t>
            </a:r>
            <a:r>
              <a:rPr lang="en-US" dirty="0" smtClean="0">
                <a:solidFill>
                  <a:srgbClr val="00B050"/>
                </a:solidFill>
              </a:rPr>
              <a:t>F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µ</a:t>
            </a:r>
            <a:r>
              <a:rPr lang="en-US" dirty="0" smtClean="0">
                <a:solidFill>
                  <a:srgbClr val="00B050"/>
                </a:solidFill>
              </a:rPr>
              <a:t> L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µ</a:t>
            </a:r>
            <a:r>
              <a:rPr lang="en-US" dirty="0" smtClean="0">
                <a:solidFill>
                  <a:srgbClr val="00B050"/>
                </a:solidFill>
              </a:rPr>
              <a:t> 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µ</a:t>
            </a:r>
            <a:r>
              <a:rPr lang="en-US" dirty="0" smtClean="0">
                <a:solidFill>
                  <a:srgbClr val="00B050"/>
                </a:solidFill>
              </a:rPr>
              <a:t> {L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F} </a:t>
            </a:r>
            <a:r>
              <a:rPr lang="en-US" dirty="0" smtClean="0"/>
              <a:t>has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-S-O-C, with constraint 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Then </a:t>
            </a:r>
            <a:r>
              <a:rPr lang="en-US" dirty="0" smtClean="0">
                <a:solidFill>
                  <a:srgbClr val="00B050"/>
                </a:solidFill>
              </a:rPr>
              <a:t>Lift_{L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K}(P) </a:t>
            </a:r>
            <a:r>
              <a:rPr lang="en-US" dirty="0" smtClean="0"/>
              <a:t>= property characterized by K-orbit(C).</a:t>
            </a:r>
          </a:p>
          <a:p>
            <a:pPr lvl="1"/>
            <a:r>
              <a:rPr lang="en-US" dirty="0" smtClean="0"/>
              <a:t>By Definition: </a:t>
            </a:r>
            <a:r>
              <a:rPr lang="en-US" dirty="0" smtClean="0">
                <a:solidFill>
                  <a:srgbClr val="00B050"/>
                </a:solidFill>
              </a:rPr>
              <a:t>Lift(P)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-S-O-C.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Testable Properties - </a:t>
            </a:r>
            <a:r>
              <a:rPr lang="en-US" dirty="0" smtClean="0">
                <a:latin typeface="cmsy10"/>
              </a:rPr>
              <a:t>1</a:t>
            </a:r>
            <a:endParaRPr lang="en-US" dirty="0">
              <a:latin typeface="cmsy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combination of Lifts, Intersections, Sums of Sparse and Reed-Muller properties.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Known: They are testable (for prime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Open: Are they the only testable properties?</a:t>
            </a:r>
          </a:p>
          <a:p>
            <a:pPr lvl="2"/>
            <a:r>
              <a:rPr lang="en-US" dirty="0" smtClean="0"/>
              <a:t>If so, Testability </a:t>
            </a:r>
            <a:r>
              <a:rPr lang="en-US" dirty="0" smtClean="0">
                <a:latin typeface="Verdana"/>
                <a:ea typeface="Verdana"/>
                <a:cs typeface="Verdana"/>
              </a:rPr>
              <a:t>≡ </a:t>
            </a:r>
            <a:r>
              <a:rPr lang="en-US" dirty="0" smtClean="0"/>
              <a:t>Single-Orbit.</a:t>
            </a:r>
          </a:p>
          <a:p>
            <a:pPr lvl="1"/>
            <a:r>
              <a:rPr lang="en-US" dirty="0" smtClean="0"/>
              <a:t>First target: n = prime:</a:t>
            </a:r>
          </a:p>
          <a:p>
            <a:pPr lvl="2"/>
            <a:r>
              <a:rPr lang="en-US" dirty="0" smtClean="0"/>
              <a:t>no lifts/intersections; only need to show that every testable property is sum of sparse and Reed-Muller property.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DF5AB7A-84DA-4FCC-8760-6EE5B3F2B3DE}" type="slidenum">
              <a:rPr lang="ar-SA"/>
              <a:pPr/>
              <a:t>22</a:t>
            </a:fld>
            <a:endParaRPr lang="en-US"/>
          </a:p>
        </p:txBody>
      </p:sp>
      <p:sp>
        <p:nvSpPr>
          <p:cNvPr id="993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828800"/>
          </a:xfrm>
        </p:spPr>
        <p:txBody>
          <a:bodyPr/>
          <a:lstStyle/>
          <a:p>
            <a:r>
              <a:rPr lang="en-US" sz="3200" dirty="0" smtClean="0"/>
              <a:t>Affine-Invariant Properties: Structure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function from </a:t>
            </a:r>
            <a:r>
              <a:rPr lang="en-US" dirty="0" smtClean="0">
                <a:solidFill>
                  <a:srgbClr val="00B050"/>
                </a:solidFill>
              </a:rPr>
              <a:t>K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K</a:t>
            </a:r>
            <a:r>
              <a:rPr lang="en-US" dirty="0" smtClean="0"/>
              <a:t>, including </a:t>
            </a:r>
            <a:r>
              <a:rPr lang="en-US" dirty="0" smtClean="0">
                <a:solidFill>
                  <a:srgbClr val="00B050"/>
                </a:solidFill>
              </a:rPr>
              <a:t>K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F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         is a polynomial in </a:t>
            </a:r>
            <a:r>
              <a:rPr lang="en-US" dirty="0" smtClean="0">
                <a:solidFill>
                  <a:srgbClr val="00B050"/>
                </a:solidFill>
              </a:rPr>
              <a:t>K[x]</a:t>
            </a:r>
          </a:p>
          <a:p>
            <a:pPr lvl="1"/>
            <a:r>
              <a:rPr lang="en-US" dirty="0" smtClean="0"/>
              <a:t>So every property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= {set of polynomials}.</a:t>
            </a:r>
          </a:p>
          <a:p>
            <a:pPr lvl="1"/>
            <a:r>
              <a:rPr lang="en-US" dirty="0" smtClean="0"/>
              <a:t>Is set arbitrary? Any structure?</a:t>
            </a:r>
          </a:p>
          <a:p>
            <a:r>
              <a:rPr lang="en-US" dirty="0" smtClean="0"/>
              <a:t>Alternate representation: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(x) = x +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5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+ …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55000" dirty="0" smtClean="0">
                <a:solidFill>
                  <a:srgbClr val="00B050"/>
                </a:solidFill>
                <a:latin typeface="Verdana"/>
              </a:rPr>
              <a:t>n-1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x+y</a:t>
            </a:r>
            <a:r>
              <a:rPr lang="en-US" dirty="0" smtClean="0">
                <a:solidFill>
                  <a:srgbClr val="00B050"/>
                </a:solidFill>
              </a:rPr>
              <a:t>) = 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(x)+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(y); 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dirty="0" smtClean="0">
                <a:solidFill>
                  <a:srgbClr val="00B050"/>
                </a:solidFill>
              </a:rPr>
              <a:t>x) =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(x),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F.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: K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F.</a:t>
            </a:r>
          </a:p>
          <a:p>
            <a:pPr lvl="1"/>
            <a:r>
              <a:rPr lang="en-US" dirty="0" smtClean="0"/>
              <a:t>Every function from </a:t>
            </a:r>
            <a:r>
              <a:rPr lang="en-US" dirty="0" smtClean="0">
                <a:solidFill>
                  <a:srgbClr val="00B050"/>
                </a:solidFill>
              </a:rPr>
              <a:t>K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F </a:t>
            </a:r>
            <a:r>
              <a:rPr lang="en-US" dirty="0" smtClean="0"/>
              <a:t>is 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(f)</a:t>
            </a:r>
            <a:r>
              <a:rPr lang="en-US" dirty="0" smtClean="0"/>
              <a:t> for some polynomial </a:t>
            </a:r>
            <a:r>
              <a:rPr lang="en-US" dirty="0" smtClean="0">
                <a:solidFill>
                  <a:srgbClr val="00B050"/>
                </a:solidFill>
              </a:rPr>
              <a:t>f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K[x</a:t>
            </a:r>
            <a:r>
              <a:rPr lang="en-US" dirty="0" smtClean="0"/>
              <a:t>]. </a:t>
            </a:r>
          </a:p>
          <a:p>
            <a:pPr lvl="1"/>
            <a:r>
              <a:rPr lang="en-US" dirty="0" smtClean="0"/>
              <a:t>Any structure to these polynomials?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23-28,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 = GF(2), K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GF(2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).</a:t>
            </a:r>
          </a:p>
          <a:p>
            <a:r>
              <a:rPr lang="en-US" dirty="0" smtClean="0"/>
              <a:t>Suppose </a:t>
            </a:r>
            <a:r>
              <a:rPr lang="en-US" dirty="0" smtClean="0">
                <a:solidFill>
                  <a:srgbClr val="00B050"/>
                </a:solidFill>
              </a:rPr>
              <a:t>P </a:t>
            </a:r>
            <a:r>
              <a:rPr lang="en-US" dirty="0" smtClean="0"/>
              <a:t>contains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Tr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11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 + 1).</a:t>
            </a:r>
          </a:p>
          <a:p>
            <a:r>
              <a:rPr lang="en-US" dirty="0" smtClean="0"/>
              <a:t>What other functions must </a:t>
            </a:r>
            <a:r>
              <a:rPr lang="en-US" dirty="0" smtClean="0">
                <a:solidFill>
                  <a:srgbClr val="00B050"/>
                </a:solidFill>
              </a:rPr>
              <a:t>P </a:t>
            </a:r>
            <a:r>
              <a:rPr lang="en-US" dirty="0" smtClean="0"/>
              <a:t>contain (to be affine-invariant)?</a:t>
            </a:r>
          </a:p>
          <a:p>
            <a:r>
              <a:rPr lang="en-US" dirty="0" smtClean="0"/>
              <a:t>Claims: </a:t>
            </a:r>
          </a:p>
          <a:p>
            <a:pPr lvl="1"/>
            <a:r>
              <a:rPr lang="en-US" dirty="0" smtClean="0"/>
              <a:t>Let </a:t>
            </a:r>
            <a:r>
              <a:rPr lang="en-US" dirty="0" smtClean="0">
                <a:solidFill>
                  <a:srgbClr val="00B050"/>
                </a:solidFill>
              </a:rPr>
              <a:t>D = {0,1,3,5,9,11}.</a:t>
            </a:r>
          </a:p>
          <a:p>
            <a:pPr lvl="1"/>
            <a:r>
              <a:rPr lang="en-US" dirty="0" smtClean="0"/>
              <a:t>Then </a:t>
            </a:r>
            <a:r>
              <a:rPr lang="en-US" dirty="0" smtClean="0">
                <a:solidFill>
                  <a:srgbClr val="00B050"/>
                </a:solidFill>
              </a:rPr>
              <a:t>P </a:t>
            </a:r>
            <a:r>
              <a:rPr lang="en-US" dirty="0" smtClean="0"/>
              <a:t>contains every function of the form 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(f)</a:t>
            </a:r>
            <a:r>
              <a:rPr lang="en-US" dirty="0" smtClean="0"/>
              <a:t>, where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is supported on monomials with degrees from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Tr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5</a:t>
            </a:r>
            <a:r>
              <a:rPr lang="en-US" dirty="0" smtClean="0">
                <a:solidFill>
                  <a:srgbClr val="00B050"/>
                </a:solidFill>
              </a:rPr>
              <a:t>),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9</a:t>
            </a: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¯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5</a:t>
            </a:r>
            <a:r>
              <a:rPr lang="en-US" dirty="0" smtClean="0">
                <a:solidFill>
                  <a:srgbClr val="00B050"/>
                </a:solidFill>
              </a:rPr>
              <a:t>),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Tr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11</a:t>
            </a: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5</a:t>
            </a: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+x)+1 </a:t>
            </a:r>
            <a:r>
              <a:rPr lang="az-Cyrl-AZ" dirty="0" smtClean="0">
                <a:latin typeface="Verdana"/>
                <a:ea typeface="Verdana"/>
                <a:cs typeface="Verdana"/>
              </a:rPr>
              <a:t>є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How? 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Deg(P) = {d |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9</a:t>
            </a:r>
            <a:r>
              <a:rPr lang="en-US" dirty="0" smtClean="0">
                <a:solidFill>
                  <a:srgbClr val="00B050"/>
                </a:solidFill>
              </a:rPr>
              <a:t> f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P, with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 supp(f)}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(D) = {f: K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</a:rPr>
              <a:t> F | supp(f)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µ</a:t>
            </a:r>
            <a:r>
              <a:rPr lang="en-US" dirty="0" smtClean="0">
                <a:solidFill>
                  <a:srgbClr val="00B050"/>
                </a:solidFill>
              </a:rPr>
              <a:t> D}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Proposition: For affine-invariant property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</a:p>
          <a:p>
            <a:pPr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rgbClr val="00B050"/>
                </a:solidFill>
              </a:rPr>
              <a:t>P =  </a:t>
            </a:r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(Deg(P)).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Definitions: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Shift(d) = {d, </a:t>
            </a:r>
            <a:r>
              <a:rPr lang="en-US" dirty="0" err="1" smtClean="0">
                <a:solidFill>
                  <a:srgbClr val="00B050"/>
                </a:solidFill>
              </a:rPr>
              <a:t>q.d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.d, … }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mod (q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-1</a:t>
            </a:r>
            <a:r>
              <a:rPr lang="en-US" dirty="0" smtClean="0">
                <a:solidFill>
                  <a:srgbClr val="00B050"/>
                </a:solidFill>
              </a:rPr>
              <a:t>).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 </a:t>
            </a:r>
            <a:r>
              <a:rPr lang="en-US" dirty="0" smtClean="0"/>
              <a:t>is </a:t>
            </a:r>
            <a:r>
              <a:rPr lang="en-US" u="sng" dirty="0" smtClean="0"/>
              <a:t>shift-closed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00B050"/>
                </a:solidFill>
              </a:rPr>
              <a:t>Shift(D) = 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 ≤ d : e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e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0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e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p + …;</a:t>
            </a:r>
          </a:p>
          <a:p>
            <a:pPr lvl="1">
              <a:buNone/>
            </a:pPr>
            <a:r>
              <a:rPr lang="en-US" dirty="0" smtClean="0">
                <a:solidFill>
                  <a:srgbClr val="00B050"/>
                </a:solidFill>
              </a:rPr>
              <a:t>              d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0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p + …;</a:t>
            </a:r>
          </a:p>
          <a:p>
            <a:pPr lvl="1">
              <a:buNone/>
            </a:pPr>
            <a:r>
              <a:rPr lang="en-US" dirty="0" smtClean="0">
                <a:solidFill>
                  <a:srgbClr val="00B050"/>
                </a:solidFill>
              </a:rPr>
              <a:t>              e ≤ d</a:t>
            </a:r>
            <a:r>
              <a:rPr lang="en-US" dirty="0" smtClean="0"/>
              <a:t> if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≤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/>
              <a:t> for all 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Shadow(d) = {e ≤ d};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Shadow(D) =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[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d </a:t>
            </a:r>
            <a:r>
              <a:rPr lang="az-Cyrl-AZ" baseline="-25000" dirty="0" smtClean="0">
                <a:solidFill>
                  <a:srgbClr val="00B050"/>
                </a:solidFill>
                <a:latin typeface="Verdana"/>
              </a:rPr>
              <a:t>є 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Shadow(d).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is </a:t>
            </a:r>
            <a:r>
              <a:rPr lang="en-US" u="sng" dirty="0" smtClean="0"/>
              <a:t>shadow-closed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rgbClr val="00B050"/>
                </a:solidFill>
              </a:rPr>
              <a:t>Shadow(D) = D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Proposition: For every affine-invariant property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Deg(P)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-shadow-closed and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dirty="0" smtClean="0"/>
              <a:t>-shift-closed.</a:t>
            </a:r>
          </a:p>
          <a:p>
            <a:pPr lvl="2">
              <a:buNone/>
            </a:pP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Shadowing comes from affine-transforms; Shifts come from range being </a:t>
            </a:r>
            <a:r>
              <a:rPr lang="en-US" dirty="0" smtClean="0"/>
              <a:t>F).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Proposition: For every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-shadow-closed, 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dirty="0" smtClean="0"/>
              <a:t>-shift-closed family </a:t>
            </a:r>
            <a:r>
              <a:rPr lang="en-US" dirty="0" smtClean="0">
                <a:solidFill>
                  <a:srgbClr val="00B050"/>
                </a:solidFill>
              </a:rPr>
              <a:t>D, </a:t>
            </a:r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(D) </a:t>
            </a:r>
            <a:r>
              <a:rPr lang="en-US" dirty="0" smtClean="0"/>
              <a:t>is affine-invariant and </a:t>
            </a:r>
          </a:p>
          <a:p>
            <a:pPr lvl="1">
              <a:buNone/>
            </a:pPr>
            <a:r>
              <a:rPr lang="en-US" dirty="0" smtClean="0"/>
              <a:t>				</a:t>
            </a:r>
            <a:r>
              <a:rPr lang="en-US" dirty="0" smtClean="0">
                <a:solidFill>
                  <a:srgbClr val="00B050"/>
                </a:solidFill>
              </a:rPr>
              <a:t>D = Deg(</a:t>
            </a:r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(D))</a:t>
            </a:r>
          </a:p>
          <a:p>
            <a:pPr lvl="3">
              <a:buNone/>
            </a:pPr>
            <a:r>
              <a:rPr lang="en-US" dirty="0" smtClean="0">
                <a:solidFill>
                  <a:srgbClr val="00B050"/>
                </a:solidFill>
              </a:rPr>
              <a:t>    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Verdana"/>
              </a:rPr>
              <a:t>Tr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11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P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Deg(P)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</a:t>
            </a:r>
            <a:r>
              <a:rPr lang="en-US" dirty="0" smtClean="0">
                <a:solidFill>
                  <a:srgbClr val="00B050"/>
                </a:solidFill>
              </a:rPr>
              <a:t> 11, 3 </a:t>
            </a:r>
            <a:r>
              <a:rPr lang="en-US" dirty="0" smtClean="0"/>
              <a:t>(definition of Deg)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Deg(P)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 </a:t>
            </a:r>
            <a:r>
              <a:rPr lang="en-US" dirty="0" smtClean="0">
                <a:solidFill>
                  <a:srgbClr val="00B050"/>
                </a:solidFill>
              </a:rPr>
              <a:t>11, 9, 5, 3, 1, 0 </a:t>
            </a:r>
            <a:r>
              <a:rPr lang="en-US" dirty="0" smtClean="0"/>
              <a:t>(shadow-closure)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Deg(P)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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Tr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11</a:t>
            </a:r>
            <a:r>
              <a:rPr lang="en-US" dirty="0" smtClean="0">
                <a:solidFill>
                  <a:srgbClr val="00B050"/>
                </a:solidFill>
              </a:rPr>
              <a:t>),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Tr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9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etc. (shift-closure).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(Deg(P))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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Tr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11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etc. (definition of </a:t>
            </a:r>
            <a:r>
              <a:rPr lang="en-US" dirty="0" err="1" smtClean="0"/>
              <a:t>Fam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 </a:t>
            </a:r>
            <a:r>
              <a:rPr lang="en-US" dirty="0" err="1" smtClean="0">
                <a:solidFill>
                  <a:srgbClr val="00B050"/>
                </a:solidFill>
              </a:rPr>
              <a:t>Tr</a:t>
            </a:r>
            <a:r>
              <a:rPr lang="en-US" dirty="0" smtClean="0">
                <a:solidFill>
                  <a:srgbClr val="00B050"/>
                </a:solidFill>
              </a:rPr>
              <a:t>(x</a:t>
            </a:r>
            <a:r>
              <a:rPr lang="en-US" baseline="30000" dirty="0" smtClean="0">
                <a:solidFill>
                  <a:srgbClr val="00B050"/>
                </a:solidFill>
              </a:rPr>
              <a:t>11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(P = </a:t>
            </a:r>
            <a:r>
              <a:rPr lang="en-US" dirty="0" err="1" smtClean="0"/>
              <a:t>Fam</a:t>
            </a:r>
            <a:r>
              <a:rPr lang="en-US" dirty="0" smtClean="0"/>
              <a:t>(Deg(P)))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23-28,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properties have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-S-O-C?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(Positive results interpreted structurally)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propery</a:t>
            </a:r>
            <a:r>
              <a:rPr lang="en-US" dirty="0" smtClean="0"/>
              <a:t> has all degrees of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dirty="0" smtClean="0"/>
              <a:t>-weight at most </a:t>
            </a:r>
            <a:r>
              <a:rPr lang="en-US" dirty="0" smtClean="0">
                <a:solidFill>
                  <a:srgbClr val="00B050"/>
                </a:solidFill>
              </a:rPr>
              <a:t>k </a:t>
            </a:r>
            <a:r>
              <a:rPr lang="en-US" dirty="0" smtClean="0"/>
              <a:t>then it is RM and has (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k</a:t>
            </a:r>
            <a:r>
              <a:rPr lang="en-US" dirty="0" smtClean="0"/>
              <a:t>)-S-O-C: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q-weight(d) =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</a:t>
            </a:r>
            <a:r>
              <a:rPr lang="en-US" baseline="-25000" dirty="0" err="1" smtClean="0">
                <a:solidFill>
                  <a:srgbClr val="00B050"/>
                </a:solidFill>
                <a:latin typeface="Symbol"/>
                <a:sym typeface="Symbol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</a:p>
          <a:p>
            <a:pPr lvl="1">
              <a:buNone/>
            </a:pPr>
            <a:r>
              <a:rPr lang="en-US" dirty="0" smtClean="0"/>
              <a:t>            where </a:t>
            </a:r>
            <a:r>
              <a:rPr lang="en-US" dirty="0" smtClean="0">
                <a:solidFill>
                  <a:srgbClr val="00B050"/>
                </a:solidFill>
              </a:rPr>
              <a:t>d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0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q + …</a:t>
            </a:r>
          </a:p>
          <a:p>
            <a:r>
              <a:rPr lang="en-US" dirty="0" smtClean="0"/>
              <a:t>Also, if </a:t>
            </a:r>
            <a:r>
              <a:rPr lang="en-US" dirty="0" smtClean="0">
                <a:solidFill>
                  <a:srgbClr val="00B050"/>
                </a:solidFill>
              </a:rPr>
              <a:t>P = </a:t>
            </a:r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(D)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00B050"/>
                </a:solidFill>
              </a:rPr>
              <a:t>D = Shift(S) </a:t>
            </a:r>
            <a:r>
              <a:rPr lang="en-US" dirty="0" smtClean="0"/>
              <a:t>for small shadow-closed </a:t>
            </a:r>
            <a:r>
              <a:rPr lang="en-US" dirty="0" smtClean="0">
                <a:solidFill>
                  <a:srgbClr val="00B050"/>
                </a:solidFill>
              </a:rPr>
              <a:t>S</a:t>
            </a:r>
            <a:r>
              <a:rPr lang="en-US" dirty="0" smtClean="0"/>
              <a:t>, then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</a:rPr>
              <a:t>k(|S|)</a:t>
            </a:r>
            <a:r>
              <a:rPr lang="en-US" dirty="0" smtClean="0"/>
              <a:t>-S-O-C.</a:t>
            </a:r>
          </a:p>
          <a:p>
            <a:pPr lvl="1"/>
            <a:r>
              <a:rPr lang="en-US" dirty="0" smtClean="0"/>
              <a:t>(Alternate definition of </a:t>
            </a:r>
            <a:r>
              <a:rPr lang="en-US" dirty="0" err="1" smtClean="0"/>
              <a:t>sparsity</a:t>
            </a:r>
            <a:r>
              <a:rPr lang="en-US" dirty="0" smtClean="0"/>
              <a:t>.)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examples from Intersection, Sum, Lift.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Property Test: Linearity [BLR]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</a:t>
            </a:r>
            <a:r>
              <a:rPr lang="en-US" dirty="0" smtClean="0">
                <a:solidFill>
                  <a:srgbClr val="00B050"/>
                </a:solidFill>
              </a:rPr>
              <a:t>f(</a:t>
            </a:r>
            <a:r>
              <a:rPr lang="en-US" dirty="0" err="1" smtClean="0">
                <a:solidFill>
                  <a:srgbClr val="00B050"/>
                </a:solidFill>
              </a:rPr>
              <a:t>x+y</a:t>
            </a:r>
            <a:r>
              <a:rPr lang="en-US" dirty="0" smtClean="0">
                <a:solidFill>
                  <a:srgbClr val="00B050"/>
                </a:solidFill>
              </a:rPr>
              <a:t>) = f(x) + f(y)</a:t>
            </a:r>
            <a:r>
              <a:rPr lang="en-US" dirty="0" smtClean="0"/>
              <a:t>, for all </a:t>
            </a:r>
            <a:r>
              <a:rPr lang="en-US" dirty="0" smtClean="0">
                <a:solidFill>
                  <a:srgbClr val="00B050"/>
                </a:solidFill>
              </a:rPr>
              <a:t>x, y</a:t>
            </a:r>
            <a:r>
              <a:rPr lang="en-US" dirty="0" smtClean="0"/>
              <a:t>?</a:t>
            </a:r>
          </a:p>
          <a:p>
            <a:r>
              <a:rPr lang="en-US" dirty="0" smtClean="0"/>
              <a:t>Variation (</a:t>
            </a:r>
            <a:r>
              <a:rPr lang="en-US" dirty="0" err="1" smtClean="0"/>
              <a:t>Affineness</a:t>
            </a:r>
            <a:r>
              <a:rPr lang="en-US" dirty="0" smtClean="0"/>
              <a:t>): </a:t>
            </a:r>
          </a:p>
          <a:p>
            <a:pPr lvl="1"/>
            <a:r>
              <a:rPr lang="en-US" dirty="0" smtClean="0"/>
              <a:t>Is </a:t>
            </a:r>
            <a:r>
              <a:rPr lang="en-US" dirty="0" smtClean="0">
                <a:solidFill>
                  <a:srgbClr val="00B050"/>
                </a:solidFill>
              </a:rPr>
              <a:t>f(</a:t>
            </a:r>
            <a:r>
              <a:rPr lang="en-US" dirty="0" err="1" smtClean="0">
                <a:solidFill>
                  <a:srgbClr val="00B050"/>
                </a:solidFill>
              </a:rPr>
              <a:t>x+y</a:t>
            </a:r>
            <a:r>
              <a:rPr lang="en-US" dirty="0" smtClean="0">
                <a:solidFill>
                  <a:srgbClr val="00B050"/>
                </a:solidFill>
              </a:rPr>
              <a:t>) + f(0) = f(x) + f(y) </a:t>
            </a:r>
            <a:r>
              <a:rPr lang="en-US" dirty="0" smtClean="0"/>
              <a:t>, for all </a:t>
            </a:r>
            <a:r>
              <a:rPr lang="en-US" dirty="0" smtClean="0">
                <a:solidFill>
                  <a:srgbClr val="00B050"/>
                </a:solidFill>
              </a:rPr>
              <a:t>x, 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(roughly </a:t>
            </a:r>
            <a:r>
              <a:rPr lang="en-US" dirty="0" smtClean="0">
                <a:solidFill>
                  <a:srgbClr val="00B050"/>
                </a:solidFill>
              </a:rPr>
              <a:t>f(x)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a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0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</a:t>
            </a:r>
            <a:r>
              <a:rPr lang="en-US" baseline="-25000" dirty="0" err="1" smtClean="0">
                <a:solidFill>
                  <a:srgbClr val="00B050"/>
                </a:solidFill>
                <a:latin typeface="Symbol"/>
                <a:sym typeface="Symbol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Symbol"/>
                <a:sym typeface="Symbol"/>
              </a:rPr>
              <a:t>=1</a:t>
            </a:r>
            <a:r>
              <a:rPr lang="en-US" baseline="30000" dirty="0" smtClean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a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 </a:t>
            </a:r>
            <a:r>
              <a:rPr lang="en-US" dirty="0" smtClean="0">
                <a:latin typeface="Verdana"/>
              </a:rPr>
              <a:t>)</a:t>
            </a:r>
            <a:endParaRPr lang="en-US" baseline="-25000" dirty="0" smtClean="0">
              <a:latin typeface="Verdana"/>
            </a:endParaRPr>
          </a:p>
          <a:p>
            <a:r>
              <a:rPr lang="en-US" dirty="0" smtClean="0"/>
              <a:t>Test: </a:t>
            </a:r>
            <a:r>
              <a:rPr lang="en-US" dirty="0" smtClean="0">
                <a:solidFill>
                  <a:srgbClr val="0000FF"/>
                </a:solidFill>
              </a:rPr>
              <a:t>Pick random </a:t>
            </a:r>
            <a:r>
              <a:rPr lang="en-US" dirty="0" err="1" smtClean="0">
                <a:solidFill>
                  <a:srgbClr val="00B050"/>
                </a:solidFill>
              </a:rPr>
              <a:t>x,y</a:t>
            </a:r>
            <a:r>
              <a:rPr lang="en-US" dirty="0" smtClean="0">
                <a:solidFill>
                  <a:srgbClr val="0000FF"/>
                </a:solidFill>
              </a:rPr>
              <a:t> and verify above.</a:t>
            </a:r>
          </a:p>
          <a:p>
            <a:r>
              <a:rPr lang="en-US" dirty="0" smtClean="0"/>
              <a:t>Obvious: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 affine 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 passes test </a:t>
            </a:r>
            <a:r>
              <a:rPr lang="en-US" dirty="0" err="1" smtClean="0">
                <a:solidFill>
                  <a:srgbClr val="0000FF"/>
                </a:solidFill>
              </a:rPr>
              <a:t>w.p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/>
              <a:t>BLR Theorem: </a:t>
            </a:r>
            <a:r>
              <a:rPr lang="en-US" dirty="0" smtClean="0">
                <a:solidFill>
                  <a:srgbClr val="0000FF"/>
                </a:solidFill>
              </a:rPr>
              <a:t>If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 is 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dirty="0" smtClean="0">
                <a:solidFill>
                  <a:srgbClr val="0000FF"/>
                </a:solidFill>
              </a:rPr>
              <a:t>-far from every affine function, then it fails test </a:t>
            </a:r>
            <a:r>
              <a:rPr lang="en-US" dirty="0" err="1" smtClean="0">
                <a:solidFill>
                  <a:srgbClr val="0000FF"/>
                </a:solidFill>
              </a:rPr>
              <a:t>w.p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r>
              <a:rPr lang="el-GR" dirty="0" smtClean="0">
                <a:solidFill>
                  <a:srgbClr val="00B050"/>
                </a:solidFill>
              </a:rPr>
              <a:t>Ω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Ultimate goal of talk: </a:t>
            </a:r>
            <a:r>
              <a:rPr lang="en-US" dirty="0" smtClean="0">
                <a:solidFill>
                  <a:srgbClr val="0000FF"/>
                </a:solidFill>
              </a:rPr>
              <a:t>To understand such testing results.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affine-invariant properties are not locally testable.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little known.</a:t>
            </a:r>
          </a:p>
          <a:p>
            <a:endParaRPr lang="en-US" dirty="0" smtClean="0"/>
          </a:p>
          <a:p>
            <a:r>
              <a:rPr lang="en-US" dirty="0" smtClean="0"/>
              <a:t>Specific examples: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GKS08</a:t>
            </a:r>
            <a:r>
              <a:rPr lang="en-US" dirty="0" smtClean="0"/>
              <a:t>: Exists a-</a:t>
            </a:r>
            <a:r>
              <a:rPr lang="en-US" dirty="0" err="1" smtClean="0"/>
              <a:t>i</a:t>
            </a:r>
            <a:r>
              <a:rPr lang="en-US" dirty="0" smtClean="0"/>
              <a:t> property with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 constraint which is not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-locally characterized.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BMSS11</a:t>
            </a:r>
            <a:r>
              <a:rPr lang="en-US" dirty="0" smtClean="0"/>
              <a:t>: Exists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-locally characterized a-</a:t>
            </a:r>
            <a:r>
              <a:rPr lang="en-US" dirty="0" err="1" smtClean="0"/>
              <a:t>i</a:t>
            </a:r>
            <a:r>
              <a:rPr lang="en-US" dirty="0" smtClean="0"/>
              <a:t> property that is not testable.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BSS’10</a:t>
            </a:r>
            <a:r>
              <a:rPr lang="en-US" dirty="0" smtClean="0"/>
              <a:t>: If </a:t>
            </a:r>
            <a:r>
              <a:rPr lang="en-US" dirty="0" smtClean="0">
                <a:solidFill>
                  <a:srgbClr val="00B050"/>
                </a:solidFill>
              </a:rPr>
              <a:t>wt(d)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¸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k </a:t>
            </a:r>
            <a:r>
              <a:rPr lang="en-US" dirty="0" smtClean="0"/>
              <a:t>for some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B050"/>
                </a:solidFill>
              </a:rPr>
              <a:t>Deg(P)</a:t>
            </a:r>
            <a:r>
              <a:rPr lang="en-US" dirty="0" smtClean="0"/>
              <a:t>, then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does not have a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 constraint.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495300" y="1447800"/>
            <a:ext cx="5994400" cy="4838700"/>
            <a:chOff x="495300" y="1447800"/>
            <a:chExt cx="5994400" cy="4838700"/>
          </a:xfrm>
        </p:grpSpPr>
        <p:sp>
          <p:nvSpPr>
            <p:cNvPr id="32" name="Oval 31"/>
            <p:cNvSpPr/>
            <p:nvPr/>
          </p:nvSpPr>
          <p:spPr bwMode="auto">
            <a:xfrm>
              <a:off x="495300" y="1930400"/>
              <a:ext cx="5994400" cy="4356100"/>
            </a:xfrm>
            <a:prstGeom prst="ellipse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38100" cap="flat" cmpd="sng" algn="ctr"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124200" y="1727200"/>
              <a:ext cx="317500" cy="254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1689100" y="1447800"/>
              <a:ext cx="143510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 smtClean="0">
                  <a:solidFill>
                    <a:srgbClr val="C00000"/>
                  </a:solidFill>
                </a:rPr>
                <a:t>BS’10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1054100" y="1663700"/>
            <a:ext cx="7933991" cy="4051300"/>
            <a:chOff x="1054100" y="1663700"/>
            <a:chExt cx="7933991" cy="4051300"/>
          </a:xfrm>
        </p:grpSpPr>
        <p:sp>
          <p:nvSpPr>
            <p:cNvPr id="7" name="Oval 6"/>
            <p:cNvSpPr/>
            <p:nvPr/>
          </p:nvSpPr>
          <p:spPr bwMode="auto">
            <a:xfrm>
              <a:off x="1054100" y="2235200"/>
              <a:ext cx="4775200" cy="3479800"/>
            </a:xfrm>
            <a:prstGeom prst="ellipse">
              <a:avLst/>
            </a:prstGeom>
            <a:solidFill>
              <a:schemeClr val="bg2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4940300" y="1930400"/>
              <a:ext cx="1219200" cy="10033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146800" y="1663700"/>
              <a:ext cx="2841291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k-local constraint</a:t>
              </a:r>
              <a:endParaRPr lang="en-US" dirty="0"/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1625600" y="2578100"/>
            <a:ext cx="7236079" cy="2819400"/>
            <a:chOff x="1625600" y="2578100"/>
            <a:chExt cx="7236079" cy="2819400"/>
          </a:xfrm>
          <a:solidFill>
            <a:schemeClr val="tx2"/>
          </a:solidFill>
        </p:grpSpPr>
        <p:sp>
          <p:nvSpPr>
            <p:cNvPr id="8" name="Oval 7"/>
            <p:cNvSpPr/>
            <p:nvPr/>
          </p:nvSpPr>
          <p:spPr bwMode="auto">
            <a:xfrm>
              <a:off x="1625600" y="2578100"/>
              <a:ext cx="3606800" cy="2819400"/>
            </a:xfrm>
            <a:prstGeom prst="ellipse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02200" y="2959100"/>
              <a:ext cx="1409700" cy="533400"/>
            </a:xfrm>
            <a:prstGeom prst="straightConnector1">
              <a:avLst/>
            </a:prstGeom>
            <a:grp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302709" y="2743200"/>
              <a:ext cx="255897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k-characterized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Affine-invariance &amp; testability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31</a:t>
            </a:fld>
            <a:endParaRPr lang="en-US"/>
          </a:p>
        </p:txBody>
      </p:sp>
      <p:grpSp>
        <p:nvGrpSpPr>
          <p:cNvPr id="13" name="Group 26"/>
          <p:cNvGrpSpPr/>
          <p:nvPr/>
        </p:nvGrpSpPr>
        <p:grpSpPr>
          <a:xfrm>
            <a:off x="2108200" y="3060700"/>
            <a:ext cx="6827693" cy="1841500"/>
            <a:chOff x="2108200" y="3060700"/>
            <a:chExt cx="6827693" cy="1841500"/>
          </a:xfrm>
        </p:grpSpPr>
        <p:sp>
          <p:nvSpPr>
            <p:cNvPr id="9" name="Oval 8"/>
            <p:cNvSpPr/>
            <p:nvPr/>
          </p:nvSpPr>
          <p:spPr bwMode="auto">
            <a:xfrm>
              <a:off x="2108200" y="3060700"/>
              <a:ext cx="2806700" cy="1841500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10800000">
              <a:off x="4673600" y="4127500"/>
              <a:ext cx="1524000" cy="317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134100" y="4191000"/>
              <a:ext cx="2801793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k-locally testable</a:t>
              </a:r>
              <a:endParaRPr lang="en-US" dirty="0"/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2844800" y="3403600"/>
            <a:ext cx="6045200" cy="2341265"/>
            <a:chOff x="2844800" y="3403600"/>
            <a:chExt cx="6045200" cy="2341265"/>
          </a:xfrm>
        </p:grpSpPr>
        <p:sp>
          <p:nvSpPr>
            <p:cNvPr id="10" name="Oval 9"/>
            <p:cNvSpPr/>
            <p:nvPr/>
          </p:nvSpPr>
          <p:spPr bwMode="auto">
            <a:xfrm>
              <a:off x="2844800" y="3403600"/>
              <a:ext cx="1587500" cy="1193800"/>
            </a:xfrm>
            <a:prstGeom prst="ellipse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0800000">
              <a:off x="3771900" y="4279900"/>
              <a:ext cx="2286000" cy="11811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045200" y="5283200"/>
              <a:ext cx="284480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k-S-O-C [</a:t>
              </a:r>
              <a:r>
                <a:rPr lang="en-US" dirty="0" smtClean="0">
                  <a:solidFill>
                    <a:srgbClr val="C00000"/>
                  </a:solidFill>
                </a:rPr>
                <a:t>KS’08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7500" y="5092700"/>
            <a:ext cx="1689100" cy="1007765"/>
            <a:chOff x="317500" y="5092700"/>
            <a:chExt cx="1689100" cy="1007765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1479550" y="5099050"/>
              <a:ext cx="533400" cy="5207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317500" y="5638800"/>
              <a:ext cx="166370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 smtClean="0">
                  <a:solidFill>
                    <a:srgbClr val="C00000"/>
                  </a:solidFill>
                </a:rPr>
                <a:t>GKS’08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2184400"/>
            <a:ext cx="2044700" cy="1358900"/>
            <a:chOff x="0" y="2184400"/>
            <a:chExt cx="2044700" cy="13589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1104900" y="2628900"/>
              <a:ext cx="939800" cy="914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0" y="2184400"/>
              <a:ext cx="1905000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[</a:t>
              </a:r>
              <a:r>
                <a:rPr lang="en-US" dirty="0" smtClean="0">
                  <a:solidFill>
                    <a:srgbClr val="C00000"/>
                  </a:solidFill>
                </a:rPr>
                <a:t>BMSS’11</a:t>
              </a:r>
              <a:r>
                <a:rPr lang="en-US" dirty="0" smtClean="0"/>
                <a:t>]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35500" y="1079500"/>
            <a:ext cx="4175278" cy="1206500"/>
            <a:chOff x="4635500" y="1079500"/>
            <a:chExt cx="4175278" cy="120650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10800000" flipV="1">
              <a:off x="4635500" y="1282700"/>
              <a:ext cx="1282700" cy="10033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947109" y="1079500"/>
              <a:ext cx="2863669" cy="46166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weight-k degrees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 in lower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degree set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 (shadow-closed, shift-closed) prove it has no S-O-C.</a:t>
            </a:r>
          </a:p>
          <a:p>
            <a:endParaRPr lang="en-US" dirty="0" smtClean="0"/>
          </a:p>
          <a:p>
            <a:r>
              <a:rPr lang="en-US" dirty="0" smtClean="0"/>
              <a:t>Equivalently: Prove there are no </a:t>
            </a:r>
          </a:p>
          <a:p>
            <a:pPr>
              <a:buNone/>
            </a:pPr>
            <a:r>
              <a:rPr lang="en-US" dirty="0" smtClean="0">
                <a:latin typeface="cmmi10"/>
              </a:rPr>
              <a:t>            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…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F,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…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K</a:t>
            </a:r>
            <a:r>
              <a:rPr lang="en-US" dirty="0" smtClean="0"/>
              <a:t> such that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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  <a:sym typeface="Symbol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  <a:sym typeface="Symbol"/>
              </a:rPr>
              <a:t>=1</a:t>
            </a:r>
            <a:r>
              <a:rPr lang="en-US" baseline="-5000" dirty="0" smtClean="0">
                <a:solidFill>
                  <a:srgbClr val="00B050"/>
                </a:solidFill>
                <a:latin typeface="Verdana"/>
                <a:sym typeface="Symbol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baseline="-25000" dirty="0" err="1" smtClean="0">
                <a:solidFill>
                  <a:srgbClr val="00B050"/>
                </a:solidFill>
                <a:latin typeface="cmmi10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i</a:t>
            </a:r>
            <a:r>
              <a:rPr lang="en-US" baseline="30000" dirty="0" smtClean="0">
                <a:solidFill>
                  <a:srgbClr val="00B050"/>
                </a:solidFill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 = 0 </a:t>
            </a:r>
            <a:r>
              <a:rPr lang="en-US" dirty="0" smtClean="0"/>
              <a:t>for every </a:t>
            </a:r>
            <a:r>
              <a:rPr lang="en-US" dirty="0" smtClean="0">
                <a:solidFill>
                  <a:srgbClr val="00B050"/>
                </a:solidFill>
              </a:rPr>
              <a:t>d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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  <a:sym typeface="Symbol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  <a:sym typeface="Symbol"/>
              </a:rPr>
              <a:t>=1</a:t>
            </a:r>
            <a:r>
              <a:rPr lang="en-US" baseline="-5000" dirty="0" smtClean="0">
                <a:solidFill>
                  <a:srgbClr val="00B050"/>
                </a:solidFill>
                <a:latin typeface="Verdana"/>
                <a:sym typeface="Symbol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¸</a:t>
            </a:r>
            <a:r>
              <a:rPr lang="en-US" baseline="-25000" dirty="0" err="1" smtClean="0">
                <a:solidFill>
                  <a:srgbClr val="00B050"/>
                </a:solidFill>
                <a:latin typeface="cmmi10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aseline="-25000" dirty="0" smtClean="0">
                <a:solidFill>
                  <a:srgbClr val="00B050"/>
                </a:solidFill>
                <a:latin typeface="cmmi10"/>
              </a:rPr>
              <a:t>i</a:t>
            </a:r>
            <a:r>
              <a:rPr lang="en-US" baseline="30000" dirty="0" smtClean="0">
                <a:solidFill>
                  <a:srgbClr val="00B050"/>
                </a:solidFill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 ≠ 0 </a:t>
            </a:r>
            <a:r>
              <a:rPr lang="en-US" dirty="0" smtClean="0"/>
              <a:t>for every minimal </a:t>
            </a:r>
            <a:r>
              <a:rPr lang="en-US" dirty="0" smtClean="0">
                <a:solidFill>
                  <a:srgbClr val="00B050"/>
                </a:solidFill>
              </a:rPr>
              <a:t>d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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Pictorially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81563" y="1156062"/>
            <a:ext cx="2933700" cy="5127171"/>
            <a:chOff x="876300" y="1625600"/>
            <a:chExt cx="2933700" cy="3937000"/>
          </a:xfrm>
        </p:grpSpPr>
        <p:sp>
          <p:nvSpPr>
            <p:cNvPr id="7" name="TextBox 6"/>
            <p:cNvSpPr txBox="1"/>
            <p:nvPr/>
          </p:nvSpPr>
          <p:spPr>
            <a:xfrm>
              <a:off x="901700" y="3225800"/>
              <a:ext cx="722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cmmi10"/>
                </a:rPr>
                <a:t>®</a:t>
              </a:r>
              <a:r>
                <a:rPr lang="en-US" sz="3200" b="1" baseline="-25000" dirty="0" smtClean="0">
                  <a:latin typeface="cmmi10"/>
                </a:rPr>
                <a:t>1</a:t>
              </a:r>
              <a:r>
                <a:rPr lang="en-US" sz="3200" b="1" baseline="30000" dirty="0" smtClean="0">
                  <a:latin typeface="cmmi10"/>
                </a:rPr>
                <a:t>d</a:t>
              </a:r>
              <a:endParaRPr lang="en-US" sz="3200" b="1" baseline="30000" dirty="0">
                <a:latin typeface="cmmi1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7500" y="3251200"/>
              <a:ext cx="722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cmmi10"/>
                </a:rPr>
                <a:t>®</a:t>
              </a:r>
              <a:r>
                <a:rPr lang="en-US" sz="3200" b="1" baseline="-25000" dirty="0" smtClean="0">
                  <a:latin typeface="cmmi10"/>
                </a:rPr>
                <a:t>2</a:t>
              </a:r>
              <a:r>
                <a:rPr lang="en-US" sz="3200" b="1" baseline="30000" dirty="0" smtClean="0">
                  <a:latin typeface="cmmi10"/>
                </a:rPr>
                <a:t>d</a:t>
              </a:r>
              <a:endParaRPr lang="en-US" sz="3200" b="1" baseline="30000" dirty="0">
                <a:latin typeface="cmmi1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9900" y="3251200"/>
              <a:ext cx="800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cmmi10"/>
                </a:rPr>
                <a:t>®</a:t>
              </a:r>
              <a:r>
                <a:rPr lang="en-US" sz="3200" b="1" baseline="-25000" dirty="0" err="1" smtClean="0">
                  <a:latin typeface="cmmi10"/>
                </a:rPr>
                <a:t>k</a:t>
              </a:r>
              <a:r>
                <a:rPr lang="en-US" sz="3200" b="1" baseline="30000" dirty="0" err="1" smtClean="0">
                  <a:latin typeface="cmmi10"/>
                </a:rPr>
                <a:t>d</a:t>
              </a:r>
              <a:endParaRPr lang="en-US" sz="3200" b="1" baseline="30000" dirty="0">
                <a:latin typeface="cmmi10"/>
              </a:endParaRPr>
            </a:p>
          </p:txBody>
        </p:sp>
        <p:sp>
          <p:nvSpPr>
            <p:cNvPr id="13" name="Double Bracket 12"/>
            <p:cNvSpPr/>
            <p:nvPr/>
          </p:nvSpPr>
          <p:spPr bwMode="auto">
            <a:xfrm>
              <a:off x="876300" y="1625600"/>
              <a:ext cx="2908300" cy="3937000"/>
            </a:xfrm>
            <a:prstGeom prst="bracketPair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51100" y="3314700"/>
              <a:ext cx="436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7700" y="3263900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M(D) =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74705" y="1128486"/>
            <a:ext cx="3740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there a vector (</a:t>
            </a:r>
            <a:r>
              <a:rPr lang="en-US" dirty="0" smtClean="0">
                <a:latin typeface="cmmi10"/>
              </a:rPr>
              <a:t>¸</a:t>
            </a:r>
            <a:r>
              <a:rPr lang="en-US" baseline="-25000" dirty="0" smtClean="0">
                <a:latin typeface="cmmi10"/>
              </a:rPr>
              <a:t>1</a:t>
            </a:r>
            <a:r>
              <a:rPr lang="en-US" dirty="0" smtClean="0"/>
              <a:t>,…,</a:t>
            </a:r>
            <a:r>
              <a:rPr lang="en-US" dirty="0" smtClean="0">
                <a:latin typeface="cmmi10"/>
              </a:rPr>
              <a:t>¸</a:t>
            </a:r>
            <a:r>
              <a:rPr lang="en-US" baseline="-25000" dirty="0" smtClean="0">
                <a:latin typeface="cmmi10"/>
              </a:rPr>
              <a:t>k</a:t>
            </a:r>
            <a:r>
              <a:rPr lang="en-US" dirty="0" smtClean="0"/>
              <a:t>) in its</a:t>
            </a:r>
          </a:p>
          <a:p>
            <a:r>
              <a:rPr lang="en-US" dirty="0" smtClean="0"/>
              <a:t>right kernel?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5900" y="2578100"/>
            <a:ext cx="344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try to prove “NO” by proving</a:t>
            </a:r>
          </a:p>
          <a:p>
            <a:r>
              <a:rPr lang="en-US" dirty="0" smtClean="0"/>
              <a:t>matrix has full rank.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19848" y="4130766"/>
            <a:ext cx="3210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Unfortunately, few techniques to prove non-square matrix has high rank.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Non-testable Property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AKKLR (</a:t>
            </a:r>
            <a:r>
              <a:rPr lang="en-US" sz="1800" dirty="0" err="1" smtClean="0">
                <a:solidFill>
                  <a:srgbClr val="C00000"/>
                </a:solidFill>
              </a:rPr>
              <a:t>Alon,Kaufman,Krivelevich,Litsyn,Ron</a:t>
            </a:r>
            <a:r>
              <a:rPr lang="en-US" dirty="0" smtClean="0"/>
              <a:t>) Conjecture:</a:t>
            </a:r>
          </a:p>
          <a:p>
            <a:pPr lvl="1"/>
            <a:r>
              <a:rPr lang="en-US" dirty="0" smtClean="0"/>
              <a:t>If a linear property is </a:t>
            </a:r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-transitive and has a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 constraint then it is testable.</a:t>
            </a:r>
          </a:p>
          <a:p>
            <a:pPr lvl="1"/>
            <a:r>
              <a:rPr lang="en-US" dirty="0" smtClean="0"/>
              <a:t>[</a:t>
            </a:r>
            <a:r>
              <a:rPr lang="en-US" dirty="0" smtClean="0">
                <a:solidFill>
                  <a:srgbClr val="C00000"/>
                </a:solidFill>
              </a:rPr>
              <a:t>GKS’08</a:t>
            </a:r>
            <a:r>
              <a:rPr lang="en-US" dirty="0" smtClean="0"/>
              <a:t>]: For every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, there exists affine-invariant property with </a:t>
            </a:r>
            <a:r>
              <a:rPr lang="en-US" dirty="0" smtClean="0">
                <a:solidFill>
                  <a:srgbClr val="00B050"/>
                </a:solidFill>
              </a:rPr>
              <a:t>8</a:t>
            </a:r>
            <a:r>
              <a:rPr lang="en-US" dirty="0" smtClean="0"/>
              <a:t>-local constraint that is not k-locally testable.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 = </a:t>
            </a:r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(Shift({0,1}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[</a:t>
            </a:r>
            <a:r>
              <a:rPr lang="en-US" dirty="0" smtClean="0">
                <a:solidFill>
                  <a:srgbClr val="00B050"/>
                </a:solidFill>
              </a:rPr>
              <a:t> {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1+2,1+2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,…,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1+2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})).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23-28,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(based on [BMSS’11])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GF(2)</a:t>
            </a:r>
            <a:r>
              <a:rPr lang="en-US" dirty="0" smtClean="0">
                <a:solidFill>
                  <a:srgbClr val="00B050"/>
                </a:solidFill>
              </a:rPr>
              <a:t>; K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GF(2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)</a:t>
            </a:r>
            <a:r>
              <a:rPr lang="en-US" dirty="0" smtClean="0">
                <a:solidFill>
                  <a:srgbClr val="00B050"/>
                </a:solidFill>
              </a:rPr>
              <a:t>;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= </a:t>
            </a:r>
            <a:r>
              <a:rPr lang="en-US" dirty="0" err="1" smtClean="0">
                <a:solidFill>
                  <a:srgbClr val="00B050"/>
                </a:solidFill>
              </a:rPr>
              <a:t>Fam</a:t>
            </a:r>
            <a:r>
              <a:rPr lang="en-US" dirty="0" smtClean="0">
                <a:solidFill>
                  <a:srgbClr val="00B050"/>
                </a:solidFill>
              </a:rPr>
              <a:t>(Shift({0,1}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[</a:t>
            </a:r>
            <a:r>
              <a:rPr lang="en-US" dirty="0" smtClean="0">
                <a:solidFill>
                  <a:srgbClr val="00B050"/>
                </a:solidFill>
              </a:rPr>
              <a:t> {1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| 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{1,…,k}}))</a:t>
            </a:r>
          </a:p>
          <a:p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M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=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Ker(M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)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Ker(M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i+1</a:t>
            </a:r>
            <a:r>
              <a:rPr lang="en-US" dirty="0" smtClean="0"/>
              <a:t>), then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Ker(M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i+2</a:t>
            </a:r>
            <a:r>
              <a:rPr lang="en-US" dirty="0" smtClean="0">
                <a:solidFill>
                  <a:srgbClr val="00B050"/>
                </a:solidFill>
              </a:rPr>
              <a:t>)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Ker(M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Ker(M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k+1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= would accept all functions in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k+1</a:t>
            </a:r>
            <a:endParaRPr lang="en-US" baseline="-25000" dirty="0" smtClean="0">
              <a:solidFill>
                <a:srgbClr val="00B050"/>
              </a:solidFill>
              <a:latin typeface="Verdana"/>
              <a:sym typeface="Wingdings" pitchFamily="2" charset="2"/>
            </a:endParaRPr>
          </a:p>
          <a:p>
            <a:r>
              <a:rPr lang="en-US" dirty="0" smtClean="0"/>
              <a:t>So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Ker(M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must go down at each step, implying </a:t>
            </a:r>
            <a:r>
              <a:rPr lang="en-US" dirty="0" smtClean="0">
                <a:solidFill>
                  <a:srgbClr val="00B050"/>
                </a:solidFill>
              </a:rPr>
              <a:t>Rank(M_{i+1}) &gt; Rank(</a:t>
            </a:r>
            <a:r>
              <a:rPr lang="en-US" dirty="0" err="1" smtClean="0">
                <a:solidFill>
                  <a:srgbClr val="00B050"/>
                </a:solidFill>
              </a:rPr>
              <a:t>M_i</a:t>
            </a:r>
            <a:r>
              <a:rPr lang="en-US" dirty="0" smtClean="0">
                <a:solidFill>
                  <a:srgbClr val="00B050"/>
                </a:solidFill>
              </a:rPr>
              <a:t>).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35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349862" y="2408165"/>
            <a:ext cx="4952638" cy="2011395"/>
            <a:chOff x="2629262" y="1214365"/>
            <a:chExt cx="4952638" cy="2011395"/>
          </a:xfrm>
        </p:grpSpPr>
        <p:sp>
          <p:nvSpPr>
            <p:cNvPr id="11" name="Double Bracket 10"/>
            <p:cNvSpPr/>
            <p:nvPr/>
          </p:nvSpPr>
          <p:spPr bwMode="auto">
            <a:xfrm>
              <a:off x="2629262" y="1308099"/>
              <a:ext cx="4508137" cy="1612901"/>
            </a:xfrm>
            <a:prstGeom prst="bracketPair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29263" y="2281165"/>
              <a:ext cx="1371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cmmi10"/>
                </a:rPr>
                <a:t>®</a:t>
              </a:r>
              <a:r>
                <a:rPr lang="en-US" sz="3200" b="1" baseline="-25000" dirty="0" smtClean="0">
                  <a:solidFill>
                    <a:srgbClr val="00B050"/>
                  </a:solidFill>
                  <a:latin typeface="cmmi10"/>
                </a:rPr>
                <a:t>1</a:t>
              </a:r>
              <a:r>
                <a:rPr lang="en-US" sz="3200" b="1" baseline="15000" dirty="0" smtClean="0">
                  <a:solidFill>
                    <a:srgbClr val="00B050"/>
                  </a:solidFill>
                  <a:latin typeface="cmmi10"/>
                </a:rPr>
                <a:t>2</a:t>
              </a:r>
              <a:r>
                <a:rPr lang="en-US" sz="3200" b="1" baseline="55000" dirty="0" smtClean="0">
                  <a:solidFill>
                    <a:srgbClr val="00B050"/>
                  </a:solidFill>
                  <a:latin typeface="cmmi10"/>
                </a:rPr>
                <a:t>i</a:t>
              </a:r>
              <a:endParaRPr lang="en-US" sz="3200" b="1" baseline="55000" dirty="0">
                <a:solidFill>
                  <a:srgbClr val="00B050"/>
                </a:solidFill>
                <a:latin typeface="cmmi1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54963" y="2362200"/>
              <a:ext cx="436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…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80063" y="1214365"/>
              <a:ext cx="722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cmmi10"/>
                </a:rPr>
                <a:t>®</a:t>
              </a:r>
              <a:r>
                <a:rPr lang="en-US" sz="3200" b="1" baseline="-25000" dirty="0" smtClean="0">
                  <a:solidFill>
                    <a:srgbClr val="00B050"/>
                  </a:solidFill>
                  <a:latin typeface="cmmi10"/>
                </a:rPr>
                <a:t>1</a:t>
              </a:r>
              <a:r>
                <a:rPr lang="en-US" sz="3200" b="1" baseline="30000" dirty="0" smtClean="0">
                  <a:solidFill>
                    <a:srgbClr val="00B050"/>
                  </a:solidFill>
                  <a:latin typeface="cmmi10"/>
                </a:rPr>
                <a:t>2</a:t>
              </a:r>
              <a:endParaRPr lang="en-US" sz="3200" b="1" baseline="30000" dirty="0">
                <a:solidFill>
                  <a:srgbClr val="00B050"/>
                </a:solidFill>
                <a:latin typeface="cmmi1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30963" y="1231900"/>
              <a:ext cx="722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cmmi10"/>
                </a:rPr>
                <a:t>®</a:t>
              </a:r>
              <a:r>
                <a:rPr lang="en-US" sz="3200" b="1" baseline="-25000" dirty="0" smtClean="0">
                  <a:solidFill>
                    <a:srgbClr val="00B050"/>
                  </a:solidFill>
                  <a:latin typeface="cmmi10"/>
                </a:rPr>
                <a:t>2</a:t>
              </a:r>
              <a:r>
                <a:rPr lang="en-US" sz="3200" b="1" baseline="30000" dirty="0" smtClean="0">
                  <a:solidFill>
                    <a:srgbClr val="00B050"/>
                  </a:solidFill>
                  <a:latin typeface="cmmi10"/>
                </a:rPr>
                <a:t>2</a:t>
              </a:r>
              <a:endParaRPr lang="en-US" sz="3200" b="1" baseline="30000" dirty="0">
                <a:solidFill>
                  <a:srgbClr val="00B050"/>
                </a:solidFill>
                <a:latin typeface="cmmi1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47163" y="1262871"/>
              <a:ext cx="800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cmmi10"/>
                </a:rPr>
                <a:t>®</a:t>
              </a:r>
              <a:r>
                <a:rPr lang="en-US" sz="3200" b="1" baseline="-25000" dirty="0" smtClean="0">
                  <a:solidFill>
                    <a:srgbClr val="00B050"/>
                  </a:solidFill>
                  <a:latin typeface="cmmi10"/>
                </a:rPr>
                <a:t>k</a:t>
              </a:r>
              <a:r>
                <a:rPr lang="en-US" sz="3200" b="1" baseline="30000" dirty="0" smtClean="0">
                  <a:solidFill>
                    <a:srgbClr val="00B050"/>
                  </a:solidFill>
                  <a:latin typeface="cmmi10"/>
                </a:rPr>
                <a:t>2</a:t>
              </a:r>
              <a:endParaRPr lang="en-US" sz="3200" b="1" baseline="30000" dirty="0">
                <a:solidFill>
                  <a:srgbClr val="00B050"/>
                </a:solidFill>
                <a:latin typeface="cmmi1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78763" y="1308100"/>
              <a:ext cx="436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…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pic>
          <p:nvPicPr>
            <p:cNvPr id="25" name="Picture 24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/>
            <a:stretch>
              <a:fillRect/>
            </a:stretch>
          </p:blipFill>
          <p:spPr>
            <a:xfrm>
              <a:off x="4546574" y="3175000"/>
              <a:ext cx="50850" cy="5076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607163" y="2293865"/>
              <a:ext cx="1371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cmmi10"/>
                </a:rPr>
                <a:t>®</a:t>
              </a:r>
              <a:r>
                <a:rPr lang="en-US" sz="3200" b="1" baseline="-25000" dirty="0" smtClean="0">
                  <a:solidFill>
                    <a:srgbClr val="00B050"/>
                  </a:solidFill>
                  <a:latin typeface="cmmi10"/>
                </a:rPr>
                <a:t>2</a:t>
              </a:r>
              <a:r>
                <a:rPr lang="en-US" sz="3200" b="1" baseline="15000" dirty="0" smtClean="0">
                  <a:solidFill>
                    <a:srgbClr val="00B050"/>
                  </a:solidFill>
                  <a:latin typeface="cmmi10"/>
                </a:rPr>
                <a:t>2</a:t>
              </a:r>
              <a:r>
                <a:rPr lang="en-US" sz="3200" b="1" baseline="55000" dirty="0" smtClean="0">
                  <a:solidFill>
                    <a:srgbClr val="00B050"/>
                  </a:solidFill>
                  <a:latin typeface="cmmi10"/>
                </a:rPr>
                <a:t>i</a:t>
              </a:r>
              <a:endParaRPr lang="en-US" sz="3200" b="1" baseline="55000" dirty="0">
                <a:solidFill>
                  <a:srgbClr val="00B050"/>
                </a:solidFill>
                <a:latin typeface="cmmi1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10663" y="2293865"/>
              <a:ext cx="1371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cmmi10"/>
                </a:rPr>
                <a:t>®</a:t>
              </a:r>
              <a:r>
                <a:rPr lang="en-US" sz="3200" b="1" baseline="-25000" dirty="0" smtClean="0">
                  <a:solidFill>
                    <a:srgbClr val="00B050"/>
                  </a:solidFill>
                  <a:latin typeface="cmmi10"/>
                </a:rPr>
                <a:t>k</a:t>
              </a:r>
              <a:r>
                <a:rPr lang="en-US" sz="3200" b="1" baseline="15000" dirty="0" smtClean="0">
                  <a:solidFill>
                    <a:srgbClr val="00B050"/>
                  </a:solidFill>
                  <a:latin typeface="cmmi10"/>
                </a:rPr>
                <a:t>2</a:t>
              </a:r>
              <a:r>
                <a:rPr lang="en-US" sz="3200" b="1" baseline="55000" dirty="0" smtClean="0">
                  <a:solidFill>
                    <a:srgbClr val="00B050"/>
                  </a:solidFill>
                  <a:latin typeface="cmmi10"/>
                </a:rPr>
                <a:t>i</a:t>
              </a:r>
              <a:endParaRPr lang="en-US" sz="3200" b="1" baseline="55000" dirty="0">
                <a:solidFill>
                  <a:srgbClr val="00B050"/>
                </a:solidFill>
                <a:latin typeface="cmmi1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Stronger Counterexample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GKS counterexample: </a:t>
            </a:r>
          </a:p>
          <a:p>
            <a:pPr lvl="1"/>
            <a:r>
              <a:rPr lang="en-US" dirty="0" smtClean="0"/>
              <a:t>Takes AKKLR question too literally; </a:t>
            </a:r>
          </a:p>
          <a:p>
            <a:pPr lvl="1"/>
            <a:r>
              <a:rPr lang="en-US" dirty="0" smtClean="0"/>
              <a:t>Of course, a non-locally-</a:t>
            </a:r>
            <a:r>
              <a:rPr lang="en-US" dirty="0" err="1" smtClean="0"/>
              <a:t>characterizable</a:t>
            </a:r>
            <a:r>
              <a:rPr lang="en-US" dirty="0" smtClean="0"/>
              <a:t> property can not be locally tested.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Weaker conjecture:</a:t>
            </a:r>
          </a:p>
          <a:p>
            <a:pPr lvl="1"/>
            <a:r>
              <a:rPr lang="en-US" dirty="0" smtClean="0"/>
              <a:t>Every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-locally characterized affine-invariant (</a:t>
            </a:r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-transitive) property is locally testable.</a:t>
            </a:r>
          </a:p>
          <a:p>
            <a:pPr lvl="1"/>
            <a:r>
              <a:rPr lang="en-US" dirty="0" smtClean="0"/>
              <a:t>Alas, not true: [BMSS]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[BMSS] </a:t>
            </a:r>
            <a:r>
              <a:rPr lang="en-US" dirty="0" err="1" smtClean="0"/>
              <a:t>CounterExample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 </a:t>
            </a:r>
          </a:p>
          <a:p>
            <a:pPr lvl="1"/>
            <a:r>
              <a:rPr lang="en-US" dirty="0" smtClean="0"/>
              <a:t>Every known locally characterized property was locally testable</a:t>
            </a:r>
          </a:p>
          <a:p>
            <a:pPr lvl="1"/>
            <a:r>
              <a:rPr lang="en-US" dirty="0" smtClean="0"/>
              <a:t>Every known locally testable property is </a:t>
            </a:r>
            <a:r>
              <a:rPr lang="en-US" dirty="0" smtClean="0"/>
              <a:t>S-O-C.</a:t>
            </a:r>
            <a:endParaRPr lang="en-US" dirty="0" smtClean="0"/>
          </a:p>
          <a:p>
            <a:pPr lvl="1"/>
            <a:r>
              <a:rPr lang="en-US" dirty="0" smtClean="0"/>
              <a:t>Need a locally characterized property which is (provably) not </a:t>
            </a:r>
            <a:r>
              <a:rPr lang="en-US" dirty="0" smtClean="0"/>
              <a:t>S-O-C.</a:t>
            </a:r>
            <a:endParaRPr lang="en-US" dirty="0" smtClean="0"/>
          </a:p>
          <a:p>
            <a:pPr lvl="1"/>
            <a:r>
              <a:rPr lang="en-US" dirty="0" smtClean="0"/>
              <a:t>Idea:</a:t>
            </a:r>
          </a:p>
          <a:p>
            <a:pPr lvl="2"/>
            <a:r>
              <a:rPr lang="en-US" dirty="0" smtClean="0">
                <a:solidFill>
                  <a:srgbClr val="CC00CC"/>
                </a:solidFill>
              </a:rPr>
              <a:t>Start with sparse family </a:t>
            </a:r>
            <a:r>
              <a:rPr lang="en-US" dirty="0" smtClean="0">
                <a:latin typeface="Verdana"/>
              </a:rPr>
              <a:t>P</a:t>
            </a:r>
            <a:r>
              <a:rPr lang="en-US" baseline="-25000" dirty="0" smtClean="0">
                <a:latin typeface="Verdana"/>
              </a:rPr>
              <a:t>i</a:t>
            </a:r>
            <a:r>
              <a:rPr lang="en-US" dirty="0" smtClean="0">
                <a:solidFill>
                  <a:srgbClr val="CC00CC"/>
                </a:solidFill>
              </a:rPr>
              <a:t>.</a:t>
            </a:r>
          </a:p>
          <a:p>
            <a:pPr lvl="2"/>
            <a:r>
              <a:rPr lang="en-US" dirty="0" smtClean="0">
                <a:solidFill>
                  <a:srgbClr val="CC00CC"/>
                </a:solidFill>
              </a:rPr>
              <a:t>Lift it to get </a:t>
            </a:r>
            <a:r>
              <a:rPr lang="en-US" dirty="0" err="1" smtClean="0">
                <a:latin typeface="Verdana"/>
              </a:rPr>
              <a:t>Q</a:t>
            </a:r>
            <a:r>
              <a:rPr lang="en-US" baseline="-25000" dirty="0" err="1" smtClean="0">
                <a:latin typeface="Verdana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C00CC"/>
                </a:solidFill>
              </a:rPr>
              <a:t>(still </a:t>
            </a:r>
            <a:r>
              <a:rPr lang="en-US" dirty="0" smtClean="0">
                <a:solidFill>
                  <a:srgbClr val="CC00CC"/>
                </a:solidFill>
              </a:rPr>
              <a:t>S-O-C).</a:t>
            </a:r>
            <a:endParaRPr lang="en-US" dirty="0" smtClean="0">
              <a:solidFill>
                <a:srgbClr val="CC00CC"/>
              </a:solidFill>
            </a:endParaRPr>
          </a:p>
          <a:p>
            <a:pPr lvl="2"/>
            <a:r>
              <a:rPr lang="en-US" dirty="0" smtClean="0">
                <a:solidFill>
                  <a:srgbClr val="CC00CC"/>
                </a:solidFill>
              </a:rPr>
              <a:t>Take intersection of </a:t>
            </a:r>
            <a:r>
              <a:rPr lang="en-US" dirty="0" err="1" smtClean="0">
                <a:solidFill>
                  <a:srgbClr val="CC00CC"/>
                </a:solidFill>
              </a:rPr>
              <a:t>superconstantly</a:t>
            </a:r>
            <a:r>
              <a:rPr lang="en-US" dirty="0" smtClean="0">
                <a:solidFill>
                  <a:srgbClr val="CC00CC"/>
                </a:solidFill>
              </a:rPr>
              <a:t> many such properties. </a:t>
            </a:r>
            <a:r>
              <a:rPr lang="en-US" dirty="0" smtClean="0"/>
              <a:t>Q = </a:t>
            </a:r>
            <a:r>
              <a:rPr lang="en-US" dirty="0" smtClean="0">
                <a:sym typeface="Symbol"/>
              </a:rPr>
              <a:t>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/>
              <a:t> </a:t>
            </a:r>
            <a:r>
              <a:rPr lang="en-US" dirty="0" err="1" smtClean="0">
                <a:latin typeface="Verdana"/>
              </a:rPr>
              <a:t>Q</a:t>
            </a:r>
            <a:r>
              <a:rPr lang="en-US" baseline="-25000" dirty="0" err="1" smtClean="0">
                <a:latin typeface="Verdana"/>
              </a:rPr>
              <a:t>i</a:t>
            </a:r>
            <a:endParaRPr lang="en-US" baseline="-25000" dirty="0">
              <a:latin typeface="Verdan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Sums of S-O-C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Deg(P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Deg(P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dirty="0" smtClean="0"/>
              <a:t>Then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Deg(P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) =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[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D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Suppose S-O-C of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f(a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 + …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f(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a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 = </a:t>
            </a:r>
            <a:r>
              <a:rPr lang="en-US" dirty="0" smtClean="0">
                <a:solidFill>
                  <a:srgbClr val="00B050"/>
                </a:solidFill>
              </a:rPr>
              <a:t>0</a:t>
            </a:r>
            <a:r>
              <a:rPr lang="en-US" dirty="0" smtClean="0"/>
              <a:t>; and </a:t>
            </a:r>
            <a:r>
              <a:rPr lang="en-US" dirty="0" smtClean="0"/>
              <a:t>S-O-C of </a:t>
            </a:r>
            <a:r>
              <a:rPr lang="en-US" dirty="0" smtClean="0">
                <a:latin typeface="Verdana"/>
              </a:rPr>
              <a:t>P</a:t>
            </a:r>
            <a:r>
              <a:rPr lang="en-US" baseline="-25000" dirty="0" smtClean="0">
                <a:latin typeface="Verdana"/>
              </a:rPr>
              <a:t>2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f(b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 + …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f(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b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 = 0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every </a:t>
            </a:r>
            <a:r>
              <a:rPr lang="en-US" dirty="0" smtClean="0">
                <a:solidFill>
                  <a:srgbClr val="00B050"/>
                </a:solidFill>
              </a:rPr>
              <a:t>g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 +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satisfies: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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 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i,j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g(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a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b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j</a:t>
            </a:r>
            <a:r>
              <a:rPr lang="en-US" dirty="0" smtClean="0">
                <a:solidFill>
                  <a:srgbClr val="00B050"/>
                </a:solidFill>
              </a:rPr>
              <a:t>) = 0</a:t>
            </a:r>
          </a:p>
          <a:p>
            <a:r>
              <a:rPr lang="en-US" dirty="0" smtClean="0"/>
              <a:t>Doesn’t yield S-O-C, but applied to random constraints in </a:t>
            </a:r>
            <a:r>
              <a:rPr lang="en-US" dirty="0" smtClean="0">
                <a:latin typeface="Verdana"/>
              </a:rPr>
              <a:t>orbit(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/>
              <a:t>), </a:t>
            </a:r>
            <a:r>
              <a:rPr lang="en-US" dirty="0" smtClean="0">
                <a:latin typeface="Verdana"/>
              </a:rPr>
              <a:t>orbit(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C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2</a:t>
            </a:r>
            <a:r>
              <a:rPr lang="en-US" dirty="0" smtClean="0"/>
              <a:t>) does!</a:t>
            </a:r>
          </a:p>
          <a:p>
            <a:pPr lvl="1"/>
            <a:r>
              <a:rPr lang="en-US" dirty="0" smtClean="0"/>
              <a:t>Proof uses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wt(Deg(P</a:t>
            </a:r>
            <a:r>
              <a:rPr lang="en-US" baseline="-25000" dirty="0" smtClean="0">
                <a:solidFill>
                  <a:srgbClr val="00B050"/>
                </a:solidFill>
                <a:latin typeface="Verdan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)) ≤ 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Affine-invariance gives nice umbrella to capture algebraic property testing:</a:t>
            </a:r>
          </a:p>
          <a:p>
            <a:pPr lvl="1"/>
            <a:r>
              <a:rPr lang="en-US" dirty="0" smtClean="0"/>
              <a:t>Important (historically) for PCPs, LTCs, LDCs.</a:t>
            </a:r>
          </a:p>
          <a:p>
            <a:pPr lvl="1"/>
            <a:r>
              <a:rPr lang="en-US" dirty="0" smtClean="0"/>
              <a:t>Incorporates symmetry.</a:t>
            </a:r>
          </a:p>
          <a:p>
            <a:r>
              <a:rPr lang="en-US" dirty="0" smtClean="0"/>
              <a:t>Would be nice to have a complete characterization of testability of affine-invariant properties.</a:t>
            </a:r>
          </a:p>
          <a:p>
            <a:pPr lvl="1"/>
            <a:r>
              <a:rPr lang="en-US" dirty="0" smtClean="0"/>
              <a:t>Understanding (severely) lacking.</a:t>
            </a:r>
          </a:p>
          <a:p>
            <a:r>
              <a:rPr lang="en-US" dirty="0" smtClean="0"/>
              <a:t>Know: </a:t>
            </a:r>
          </a:p>
          <a:p>
            <a:pPr lvl="1"/>
            <a:r>
              <a:rPr lang="en-US" dirty="0" smtClean="0"/>
              <a:t>Can’t be much better than Reed-Muller.</a:t>
            </a:r>
          </a:p>
          <a:p>
            <a:pPr lvl="1"/>
            <a:r>
              <a:rPr lang="en-US" dirty="0" smtClean="0"/>
              <a:t>Can they be slightly better? YES!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Affine-Invariant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=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 = </a:t>
            </a:r>
            <a:r>
              <a:rPr lang="en-US" dirty="0" smtClean="0">
                <a:latin typeface="Verdana"/>
              </a:rPr>
              <a:t>GF(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) (field with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q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/>
              <a:t> elements)</a:t>
            </a:r>
          </a:p>
          <a:p>
            <a:r>
              <a:rPr lang="en-US" dirty="0" smtClean="0"/>
              <a:t>Range = GF(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dirty="0" smtClean="0"/>
              <a:t>); </a:t>
            </a:r>
            <a:r>
              <a:rPr lang="en-US" dirty="0" smtClean="0">
                <a:solidFill>
                  <a:srgbClr val="00B050"/>
                </a:solidFill>
              </a:rPr>
              <a:t>q </a:t>
            </a:r>
            <a:r>
              <a:rPr lang="en-US" dirty="0" smtClean="0"/>
              <a:t>= power of prime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forms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-vector space.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u="sng" dirty="0" smtClean="0"/>
              <a:t>invariant</a:t>
            </a:r>
            <a:r>
              <a:rPr lang="en-US" dirty="0" smtClean="0"/>
              <a:t> under affine transformations of domain. </a:t>
            </a:r>
          </a:p>
          <a:p>
            <a:pPr lvl="1"/>
            <a:r>
              <a:rPr lang="en-US" dirty="0" smtClean="0"/>
              <a:t>Affine transforms? </a:t>
            </a:r>
            <a:r>
              <a:rPr lang="en-US" dirty="0" smtClean="0">
                <a:solidFill>
                  <a:srgbClr val="00B050"/>
                </a:solidFill>
              </a:rPr>
              <a:t>x </a:t>
            </a:r>
            <a:r>
              <a:rPr lang="en-US" dirty="0" smtClean="0">
                <a:solidFill>
                  <a:srgbClr val="00B050"/>
                </a:solidFill>
                <a:latin typeface="MT Extra"/>
                <a:sym typeface="MT Extra"/>
              </a:rPr>
              <a:t>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a.x</a:t>
            </a:r>
            <a:r>
              <a:rPr lang="en-US" dirty="0" smtClean="0">
                <a:solidFill>
                  <a:srgbClr val="00B050"/>
                </a:solidFill>
              </a:rPr>
              <a:t> + b, a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K</a:t>
            </a:r>
            <a:r>
              <a:rPr lang="en-US" baseline="30000" dirty="0" smtClean="0">
                <a:solidFill>
                  <a:srgbClr val="00B050"/>
                </a:solidFill>
              </a:rPr>
              <a:t>*</a:t>
            </a:r>
            <a:r>
              <a:rPr lang="en-US" dirty="0" smtClean="0">
                <a:solidFill>
                  <a:srgbClr val="00B050"/>
                </a:solidFill>
              </a:rPr>
              <a:t>, b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K.</a:t>
            </a:r>
          </a:p>
          <a:p>
            <a:pPr lvl="1"/>
            <a:r>
              <a:rPr lang="en-US" dirty="0" smtClean="0"/>
              <a:t>Invariance? </a:t>
            </a:r>
            <a:r>
              <a:rPr lang="en-US" dirty="0" smtClean="0">
                <a:solidFill>
                  <a:srgbClr val="00B050"/>
                </a:solidFill>
              </a:rPr>
              <a:t>f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P </a:t>
            </a:r>
            <a:r>
              <a:rPr lang="en-US" dirty="0" smtClean="0">
                <a:solidFill>
                  <a:srgbClr val="00B050"/>
                </a:solidFill>
                <a:latin typeface="cmsy10"/>
              </a:rPr>
              <a:t>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g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a,b</a:t>
            </a:r>
            <a:r>
              <a:rPr lang="en-US" dirty="0" smtClean="0">
                <a:solidFill>
                  <a:srgbClr val="00B050"/>
                </a:solidFill>
              </a:rPr>
              <a:t>(x) = f(</a:t>
            </a:r>
            <a:r>
              <a:rPr lang="en-US" dirty="0" err="1" smtClean="0">
                <a:solidFill>
                  <a:srgbClr val="00B050"/>
                </a:solidFill>
              </a:rPr>
              <a:t>ax+b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az-Cyrl-AZ" dirty="0" smtClean="0">
                <a:solidFill>
                  <a:srgbClr val="00B050"/>
                </a:solidFill>
                <a:latin typeface="Verdana"/>
                <a:ea typeface="Verdana"/>
                <a:cs typeface="Verdana"/>
              </a:rPr>
              <a:t>є</a:t>
            </a:r>
            <a:r>
              <a:rPr lang="en-US" dirty="0" smtClean="0">
                <a:solidFill>
                  <a:srgbClr val="00B050"/>
                </a:solidFill>
              </a:rPr>
              <a:t> P.</a:t>
            </a:r>
          </a:p>
          <a:p>
            <a:pPr lvl="1"/>
            <a:r>
              <a:rPr lang="en-US" dirty="0" smtClean="0"/>
              <a:t>“affine permutation of domain leaves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unchanged”.</a:t>
            </a:r>
          </a:p>
          <a:p>
            <a:r>
              <a:rPr lang="en-US" dirty="0" smtClean="0"/>
              <a:t>Quest: What makes affine-invariant property testable?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549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2971800"/>
            <a:ext cx="8229600" cy="609600"/>
          </a:xfrm>
        </p:spPr>
        <p:txBody>
          <a:bodyPr/>
          <a:lstStyle/>
          <a:p>
            <a:pPr algn="ctr"/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0: Main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results mentioning invariance:</a:t>
            </a:r>
          </a:p>
          <a:p>
            <a:pPr lvl="1"/>
            <a:r>
              <a:rPr lang="en-US" sz="1400" dirty="0" smtClean="0"/>
              <a:t>[</a:t>
            </a:r>
            <a:r>
              <a:rPr lang="en-US" sz="1400" dirty="0" err="1" smtClean="0"/>
              <a:t>Babai</a:t>
            </a:r>
            <a:r>
              <a:rPr lang="en-US" sz="1400" dirty="0" smtClean="0"/>
              <a:t>, </a:t>
            </a:r>
            <a:r>
              <a:rPr lang="en-US" sz="1400" dirty="0" err="1" smtClean="0"/>
              <a:t>Shpilka</a:t>
            </a:r>
            <a:r>
              <a:rPr lang="en-US" sz="1400" dirty="0" smtClean="0"/>
              <a:t>, </a:t>
            </a:r>
            <a:r>
              <a:rPr lang="en-US" sz="1400" dirty="0" err="1" smtClean="0"/>
              <a:t>Stefankovic</a:t>
            </a:r>
            <a:r>
              <a:rPr lang="en-US" sz="1400" dirty="0" smtClean="0"/>
              <a:t>] Cyclic codes</a:t>
            </a:r>
          </a:p>
          <a:p>
            <a:pPr lvl="1"/>
            <a:r>
              <a:rPr lang="en-US" sz="1400" dirty="0" smtClean="0"/>
              <a:t>[AKKLR] 2-transitivity</a:t>
            </a:r>
          </a:p>
          <a:p>
            <a:pPr lvl="1"/>
            <a:r>
              <a:rPr lang="en-US" sz="1400" dirty="0" smtClean="0"/>
              <a:t>[</a:t>
            </a:r>
            <a:r>
              <a:rPr lang="en-US" sz="1400" dirty="0" err="1" smtClean="0"/>
              <a:t>Goldreich-Sheffett</a:t>
            </a:r>
            <a:r>
              <a:rPr lang="en-US" sz="1400" dirty="0" smtClean="0"/>
              <a:t>] Lower bounds on randomness required.</a:t>
            </a:r>
          </a:p>
          <a:p>
            <a:r>
              <a:rPr lang="en-US" dirty="0" smtClean="0"/>
              <a:t>Affine-invariance</a:t>
            </a:r>
          </a:p>
          <a:p>
            <a:pPr lvl="1"/>
            <a:r>
              <a:rPr lang="en-US" sz="1400" dirty="0" smtClean="0"/>
              <a:t>[Kaufman-Sudan, STOC ‘08]</a:t>
            </a:r>
          </a:p>
          <a:p>
            <a:pPr lvl="1"/>
            <a:r>
              <a:rPr lang="en-US" sz="1400" dirty="0" smtClean="0"/>
              <a:t>[</a:t>
            </a:r>
            <a:r>
              <a:rPr lang="en-US" sz="1400" dirty="0" err="1" smtClean="0"/>
              <a:t>Grigorescu</a:t>
            </a:r>
            <a:r>
              <a:rPr lang="en-US" sz="1400" dirty="0" smtClean="0"/>
              <a:t>, Kaufman, Sudan, CCC ‘08]</a:t>
            </a:r>
          </a:p>
          <a:p>
            <a:pPr lvl="1"/>
            <a:r>
              <a:rPr lang="en-US" sz="1400" dirty="0" smtClean="0"/>
              <a:t>[</a:t>
            </a:r>
            <a:r>
              <a:rPr lang="en-US" sz="1400" dirty="0" err="1" smtClean="0"/>
              <a:t>Grigorescu</a:t>
            </a:r>
            <a:r>
              <a:rPr lang="en-US" sz="1400" dirty="0" smtClean="0"/>
              <a:t>, Kaufman, Sudan, Random ‘09] </a:t>
            </a:r>
          </a:p>
          <a:p>
            <a:pPr lvl="1"/>
            <a:r>
              <a:rPr lang="en-US" sz="1400" dirty="0" smtClean="0"/>
              <a:t>[Kaufman, Lovett, ECCC TR10-065]</a:t>
            </a:r>
          </a:p>
          <a:p>
            <a:pPr lvl="1"/>
            <a:r>
              <a:rPr lang="en-US" sz="1400" dirty="0" smtClean="0"/>
              <a:t>[Ben-</a:t>
            </a:r>
            <a:r>
              <a:rPr lang="en-US" sz="1400" dirty="0" err="1" smtClean="0"/>
              <a:t>Sasson</a:t>
            </a:r>
            <a:r>
              <a:rPr lang="en-US" sz="1400" dirty="0" smtClean="0"/>
              <a:t>, Sudan, ECCC TR 10-108]</a:t>
            </a:r>
          </a:p>
          <a:p>
            <a:pPr lvl="1"/>
            <a:r>
              <a:rPr lang="en-US" sz="1400" dirty="0" smtClean="0"/>
              <a:t>[Ben-</a:t>
            </a:r>
            <a:r>
              <a:rPr lang="en-US" sz="1400" dirty="0" err="1" smtClean="0"/>
              <a:t>Sasson</a:t>
            </a:r>
            <a:r>
              <a:rPr lang="en-US" sz="1400" dirty="0" smtClean="0"/>
              <a:t>, </a:t>
            </a:r>
            <a:r>
              <a:rPr lang="en-US" sz="1400" dirty="0" err="1" smtClean="0"/>
              <a:t>Maatouk</a:t>
            </a:r>
            <a:r>
              <a:rPr lang="en-US" sz="1400" dirty="0" smtClean="0"/>
              <a:t>, </a:t>
            </a:r>
            <a:r>
              <a:rPr lang="en-US" sz="1400" dirty="0" err="1" smtClean="0"/>
              <a:t>Shpilka</a:t>
            </a:r>
            <a:r>
              <a:rPr lang="en-US" sz="1400" dirty="0" smtClean="0"/>
              <a:t>, Sudan, CCC‘11]</a:t>
            </a:r>
          </a:p>
          <a:p>
            <a:pPr lvl="1"/>
            <a:r>
              <a:rPr lang="en-US" sz="1400" dirty="0" smtClean="0"/>
              <a:t>[Ben-</a:t>
            </a:r>
            <a:r>
              <a:rPr lang="en-US" sz="1400" dirty="0" err="1" smtClean="0"/>
              <a:t>Sasson</a:t>
            </a:r>
            <a:r>
              <a:rPr lang="en-US" sz="1400" dirty="0" smtClean="0"/>
              <a:t>, </a:t>
            </a:r>
            <a:r>
              <a:rPr lang="en-US" sz="1400" dirty="0" err="1" smtClean="0"/>
              <a:t>Grigorescu</a:t>
            </a:r>
            <a:r>
              <a:rPr lang="en-US" sz="1400" dirty="0" smtClean="0"/>
              <a:t>, </a:t>
            </a:r>
            <a:r>
              <a:rPr lang="en-US" sz="1400" dirty="0" err="1" smtClean="0"/>
              <a:t>Maatouk</a:t>
            </a:r>
            <a:r>
              <a:rPr lang="en-US" sz="1400" dirty="0" smtClean="0"/>
              <a:t>, </a:t>
            </a:r>
            <a:r>
              <a:rPr lang="en-US" sz="1400" dirty="0" err="1" smtClean="0"/>
              <a:t>Shpilka</a:t>
            </a:r>
            <a:r>
              <a:rPr lang="en-US" sz="1400" dirty="0" smtClean="0"/>
              <a:t>, Sudan, ECCC TR 11-079]</a:t>
            </a:r>
            <a:endParaRPr lang="en-US" dirty="0" smtClean="0"/>
          </a:p>
          <a:p>
            <a:r>
              <a:rPr lang="en-US" dirty="0" smtClean="0"/>
              <a:t>Other related themes:</a:t>
            </a:r>
          </a:p>
          <a:p>
            <a:pPr lvl="1"/>
            <a:r>
              <a:rPr lang="en-US" sz="1400" dirty="0" smtClean="0"/>
              <a:t>Fair amount of work on (non-linear, linear-invariance) – refs omitted.</a:t>
            </a:r>
          </a:p>
          <a:p>
            <a:pPr lvl="1"/>
            <a:r>
              <a:rPr lang="en-US" sz="1400" dirty="0" err="1" smtClean="0"/>
              <a:t>Kaufman+Wigderson</a:t>
            </a:r>
            <a:r>
              <a:rPr lang="en-US" sz="1400" dirty="0" smtClean="0"/>
              <a:t>, ??? – other algebraic </a:t>
            </a:r>
            <a:r>
              <a:rPr lang="en-US" sz="1400" dirty="0" err="1" smtClean="0"/>
              <a:t>invariances</a:t>
            </a:r>
            <a:r>
              <a:rPr lang="en-US" sz="1400" dirty="0" smtClean="0"/>
              <a:t> (1-transitive)</a:t>
            </a:r>
          </a:p>
          <a:p>
            <a:pPr lvl="1"/>
            <a:r>
              <a:rPr lang="en-US" sz="1400" dirty="0" err="1" smtClean="0"/>
              <a:t>Goldreich</a:t>
            </a:r>
            <a:r>
              <a:rPr lang="en-US" sz="1400" dirty="0" smtClean="0"/>
              <a:t> + Kaufman – general relationships between invariance and testing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23-28,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Bertinor</a:t>
            </a:r>
            <a:r>
              <a:rPr lang="en-US" dirty="0" smtClean="0"/>
              <a:t>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Reed-Muller testing:</a:t>
            </a:r>
          </a:p>
          <a:p>
            <a:pPr lvl="1"/>
            <a:r>
              <a:rPr lang="en-US" dirty="0" smtClean="0"/>
              <a:t>Early works (PCP etc.): consider only d &lt; q.</a:t>
            </a:r>
          </a:p>
          <a:p>
            <a:pPr lvl="2"/>
            <a:r>
              <a:rPr lang="en-US" sz="1200" dirty="0" smtClean="0"/>
              <a:t>[</a:t>
            </a:r>
            <a:r>
              <a:rPr lang="en-US" sz="1200" dirty="0" err="1" smtClean="0"/>
              <a:t>Rubinfeld</a:t>
            </a:r>
            <a:r>
              <a:rPr lang="en-US" sz="1200" dirty="0" smtClean="0"/>
              <a:t>, Sudan ‘92]</a:t>
            </a:r>
          </a:p>
          <a:p>
            <a:pPr lvl="2"/>
            <a:r>
              <a:rPr lang="en-US" sz="1200" dirty="0" smtClean="0"/>
              <a:t>[</a:t>
            </a:r>
            <a:r>
              <a:rPr lang="en-US" sz="1200" dirty="0" err="1" smtClean="0"/>
              <a:t>Arora</a:t>
            </a:r>
            <a:r>
              <a:rPr lang="en-US" sz="1200" dirty="0" smtClean="0"/>
              <a:t>, </a:t>
            </a:r>
            <a:r>
              <a:rPr lang="en-US" sz="1200" dirty="0" err="1" smtClean="0"/>
              <a:t>Safra</a:t>
            </a:r>
            <a:r>
              <a:rPr lang="en-US" sz="1200" dirty="0" smtClean="0"/>
              <a:t> ’92]</a:t>
            </a:r>
          </a:p>
          <a:p>
            <a:pPr lvl="2"/>
            <a:r>
              <a:rPr lang="en-US" sz="1200" dirty="0" smtClean="0"/>
              <a:t>[ALMSS ‘92]</a:t>
            </a:r>
          </a:p>
          <a:p>
            <a:pPr lvl="2"/>
            <a:r>
              <a:rPr lang="en-US" sz="1200" dirty="0" smtClean="0"/>
              <a:t>Variations (</a:t>
            </a:r>
            <a:r>
              <a:rPr lang="en-US" sz="1200" dirty="0" err="1" smtClean="0"/>
              <a:t>multilinear</a:t>
            </a:r>
            <a:r>
              <a:rPr lang="en-US" sz="1200" dirty="0" smtClean="0"/>
              <a:t>, low </a:t>
            </a:r>
            <a:r>
              <a:rPr lang="en-US" sz="1200" dirty="0" err="1" smtClean="0"/>
              <a:t>indiv</a:t>
            </a:r>
            <a:r>
              <a:rPr lang="en-US" sz="1200" dirty="0" smtClean="0"/>
              <a:t>. degree) due to [BFL,BFLS,FGLSS].</a:t>
            </a:r>
            <a:endParaRPr lang="en-US" dirty="0" smtClean="0"/>
          </a:p>
          <a:p>
            <a:pPr lvl="1"/>
            <a:r>
              <a:rPr lang="en-US" dirty="0" smtClean="0"/>
              <a:t>d &gt; n: q</a:t>
            </a:r>
          </a:p>
          <a:p>
            <a:pPr lvl="2"/>
            <a:r>
              <a:rPr lang="en-US" sz="1200" dirty="0" smtClean="0"/>
              <a:t>q = 2: [</a:t>
            </a:r>
            <a:r>
              <a:rPr lang="en-US" sz="1200" dirty="0" err="1" smtClean="0"/>
              <a:t>Alon,Kaufman,Krivelevich,Litsyn,Ron</a:t>
            </a:r>
            <a:r>
              <a:rPr lang="en-US" sz="1200" dirty="0" smtClean="0"/>
              <a:t> ’02]</a:t>
            </a:r>
          </a:p>
          <a:p>
            <a:pPr lvl="2"/>
            <a:r>
              <a:rPr lang="en-US" sz="1200" dirty="0" smtClean="0"/>
              <a:t>general q: [Kaufman Ron ’04]</a:t>
            </a:r>
          </a:p>
          <a:p>
            <a:pPr lvl="2"/>
            <a:r>
              <a:rPr lang="en-US" sz="1200" dirty="0" smtClean="0"/>
              <a:t>(prime q): [</a:t>
            </a:r>
            <a:r>
              <a:rPr lang="en-US" sz="1200" dirty="0" err="1" smtClean="0"/>
              <a:t>Jutla</a:t>
            </a:r>
            <a:r>
              <a:rPr lang="en-US" sz="1200" dirty="0" smtClean="0"/>
              <a:t> </a:t>
            </a:r>
            <a:r>
              <a:rPr lang="en-US" sz="1200" dirty="0" err="1" smtClean="0"/>
              <a:t>Patthak</a:t>
            </a:r>
            <a:r>
              <a:rPr lang="en-US" sz="1200" dirty="0" smtClean="0"/>
              <a:t> </a:t>
            </a:r>
            <a:r>
              <a:rPr lang="en-US" sz="1200" dirty="0" err="1" smtClean="0"/>
              <a:t>Rudra</a:t>
            </a:r>
            <a:r>
              <a:rPr lang="en-US" sz="1200" dirty="0" smtClean="0"/>
              <a:t> Zuckerman ‘04.]</a:t>
            </a:r>
          </a:p>
          <a:p>
            <a:pPr lvl="1"/>
            <a:r>
              <a:rPr lang="en-US" dirty="0" smtClean="0"/>
              <a:t>Tight results:</a:t>
            </a:r>
          </a:p>
          <a:p>
            <a:pPr lvl="2"/>
            <a:r>
              <a:rPr lang="en-US" sz="1200" dirty="0" smtClean="0"/>
              <a:t>q=2: O(2^d)-locally testable: </a:t>
            </a:r>
          </a:p>
          <a:p>
            <a:pPr lvl="2">
              <a:buNone/>
            </a:pPr>
            <a:r>
              <a:rPr lang="en-US" sz="1200" dirty="0" smtClean="0"/>
              <a:t>    [</a:t>
            </a:r>
            <a:r>
              <a:rPr lang="en-US" sz="1200" dirty="0" err="1" smtClean="0"/>
              <a:t>Bhattacharyya,Kopparty,Schoenebeck,Sudan,Zuckerman</a:t>
            </a:r>
            <a:r>
              <a:rPr lang="en-US" sz="1200" dirty="0" smtClean="0"/>
              <a:t> ‘09]</a:t>
            </a:r>
          </a:p>
          <a:p>
            <a:pPr lvl="2"/>
            <a:r>
              <a:rPr lang="en-US" sz="1200" dirty="0" smtClean="0"/>
              <a:t>general q: q^{d/(q-q/p} [</a:t>
            </a:r>
            <a:r>
              <a:rPr lang="en-US" sz="1200" dirty="0" err="1" smtClean="0"/>
              <a:t>Haramaty</a:t>
            </a:r>
            <a:r>
              <a:rPr lang="en-US" sz="1200" dirty="0" smtClean="0"/>
              <a:t> </a:t>
            </a:r>
            <a:r>
              <a:rPr lang="en-US" sz="1200" dirty="0" err="1" smtClean="0"/>
              <a:t>Shpilka</a:t>
            </a:r>
            <a:r>
              <a:rPr lang="en-US" sz="1200" dirty="0" smtClean="0"/>
              <a:t> Sudan ’11]</a:t>
            </a:r>
          </a:p>
          <a:p>
            <a:pPr lvl="3"/>
            <a:r>
              <a:rPr lang="en-US" sz="1100" dirty="0" smtClean="0"/>
              <a:t>tight for prime q; open for general q.</a:t>
            </a:r>
            <a:endParaRPr lang="en-US" sz="12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23-28,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Bertinoro</a:t>
            </a:r>
            <a:r>
              <a:rPr lang="en-US" dirty="0" smtClean="0"/>
              <a:t>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2: Analysis of k-S-O-C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54314" cy="4724400"/>
          </a:xfrm>
        </p:spPr>
        <p:txBody>
          <a:bodyPr/>
          <a:lstStyle/>
          <a:p>
            <a:r>
              <a:rPr lang="en-US" dirty="0" smtClean="0"/>
              <a:t>Property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(k-S-O-C) given by 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,…,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; V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F</a:t>
            </a:r>
            <a:r>
              <a:rPr lang="en-US" baseline="30000" dirty="0" err="1" smtClean="0">
                <a:solidFill>
                  <a:srgbClr val="00B050"/>
                </a:solidFill>
                <a:latin typeface="Verdana"/>
              </a:rPr>
              <a:t>k</a:t>
            </a:r>
            <a:endParaRPr lang="en-US" baseline="30000" dirty="0" smtClean="0">
              <a:solidFill>
                <a:srgbClr val="00B050"/>
              </a:solidFill>
              <a:latin typeface="Verdana"/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P = {f | 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)) … 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))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V,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6600CC"/>
                </a:solidFill>
              </a:rPr>
              <a:t>affine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A:K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>
                <a:solidFill>
                  <a:srgbClr val="00B05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K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}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B050"/>
                </a:solidFill>
              </a:rPr>
              <a:t>Rej</a:t>
            </a:r>
            <a:r>
              <a:rPr lang="en-US" dirty="0" smtClean="0">
                <a:solidFill>
                  <a:srgbClr val="00B050"/>
                </a:solidFill>
              </a:rPr>
              <a:t>(f)</a:t>
            </a:r>
            <a:r>
              <a:rPr lang="en-US" dirty="0" smtClean="0"/>
              <a:t> = </a:t>
            </a:r>
            <a:r>
              <a:rPr lang="en-US" dirty="0" err="1" smtClean="0">
                <a:latin typeface="Verdana"/>
              </a:rPr>
              <a:t>Prob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A</a:t>
            </a:r>
            <a:r>
              <a:rPr lang="en-US" dirty="0" smtClean="0"/>
              <a:t> [ </a:t>
            </a:r>
            <a:r>
              <a:rPr lang="en-US" dirty="0" smtClean="0">
                <a:solidFill>
                  <a:srgbClr val="00B050"/>
                </a:solidFill>
              </a:rPr>
              <a:t>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)) … 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)) </a:t>
            </a:r>
            <a:r>
              <a:rPr lang="en-US" dirty="0" smtClean="0"/>
              <a:t>not in </a:t>
            </a:r>
            <a:r>
              <a:rPr lang="en-US" dirty="0" smtClean="0">
                <a:solidFill>
                  <a:srgbClr val="00B050"/>
                </a:solidFill>
              </a:rPr>
              <a:t>V 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Wish to show: If </a:t>
            </a:r>
            <a:r>
              <a:rPr lang="en-US" dirty="0" err="1" smtClean="0">
                <a:solidFill>
                  <a:srgbClr val="00B050"/>
                </a:solidFill>
              </a:rPr>
              <a:t>Rej</a:t>
            </a:r>
            <a:r>
              <a:rPr lang="en-US" dirty="0" smtClean="0">
                <a:solidFill>
                  <a:srgbClr val="00B050"/>
                </a:solidFill>
              </a:rPr>
              <a:t>(f) &lt;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1/k</a:t>
            </a:r>
            <a:r>
              <a:rPr lang="en-US" baseline="30000" dirty="0" smtClean="0">
                <a:solidFill>
                  <a:srgbClr val="00B050"/>
                </a:solidFill>
                <a:latin typeface="Verdana"/>
              </a:rPr>
              <a:t>3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                         then 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f,P</a:t>
            </a:r>
            <a:r>
              <a:rPr lang="en-US" dirty="0" smtClean="0">
                <a:solidFill>
                  <a:srgbClr val="00B050"/>
                </a:solidFill>
              </a:rPr>
              <a:t>) = O(</a:t>
            </a:r>
            <a:r>
              <a:rPr lang="en-US" dirty="0" err="1" smtClean="0">
                <a:solidFill>
                  <a:srgbClr val="00B050"/>
                </a:solidFill>
              </a:rPr>
              <a:t>Rej</a:t>
            </a:r>
            <a:r>
              <a:rPr lang="en-US" dirty="0" smtClean="0">
                <a:solidFill>
                  <a:srgbClr val="00B050"/>
                </a:solidFill>
              </a:rPr>
              <a:t>(f)).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2: BLR Analog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Rej</a:t>
            </a:r>
            <a:r>
              <a:rPr lang="en-US" dirty="0" smtClean="0">
                <a:solidFill>
                  <a:srgbClr val="00B050"/>
                </a:solidFill>
              </a:rPr>
              <a:t>(f) = </a:t>
            </a:r>
            <a:r>
              <a:rPr lang="en-US" dirty="0" err="1" smtClean="0">
                <a:solidFill>
                  <a:srgbClr val="00B050"/>
                </a:solidFill>
              </a:rPr>
              <a:t>Pr</a:t>
            </a:r>
            <a:r>
              <a:rPr lang="en-US" baseline="-25000" dirty="0" err="1" smtClean="0">
                <a:solidFill>
                  <a:srgbClr val="00B050"/>
                </a:solidFill>
              </a:rPr>
              <a:t>x,y</a:t>
            </a:r>
            <a:r>
              <a:rPr lang="en-US" dirty="0" smtClean="0">
                <a:solidFill>
                  <a:srgbClr val="00B050"/>
                </a:solidFill>
              </a:rPr>
              <a:t> [ f(x) + f(y) ≠ f(</a:t>
            </a:r>
            <a:r>
              <a:rPr lang="en-US" dirty="0" err="1" smtClean="0">
                <a:solidFill>
                  <a:srgbClr val="00B050"/>
                </a:solidFill>
              </a:rPr>
              <a:t>x+y</a:t>
            </a:r>
            <a:r>
              <a:rPr lang="en-US" dirty="0" smtClean="0">
                <a:solidFill>
                  <a:srgbClr val="00B050"/>
                </a:solidFill>
              </a:rPr>
              <a:t>)] &lt; 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²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smtClean="0">
                <a:solidFill>
                  <a:srgbClr val="00B050"/>
                </a:solidFill>
              </a:rPr>
              <a:t>g(x)</a:t>
            </a:r>
            <a:r>
              <a:rPr lang="en-US" dirty="0" smtClean="0"/>
              <a:t> = </a:t>
            </a:r>
            <a:r>
              <a:rPr lang="en-US" dirty="0" err="1" smtClean="0">
                <a:latin typeface="Verdana"/>
              </a:rPr>
              <a:t>majority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{</a:t>
            </a:r>
            <a:r>
              <a:rPr lang="en-US" dirty="0" err="1" smtClean="0">
                <a:solidFill>
                  <a:srgbClr val="6600CC"/>
                </a:solidFill>
                <a:latin typeface="Verdana"/>
              </a:rPr>
              <a:t>Vote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(y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},</a:t>
            </a:r>
          </a:p>
          <a:p>
            <a:pPr>
              <a:buNone/>
            </a:pPr>
            <a:r>
              <a:rPr lang="en-US" dirty="0" smtClean="0"/>
              <a:t>                        where </a:t>
            </a:r>
            <a:r>
              <a:rPr lang="en-US" dirty="0" err="1" smtClean="0">
                <a:solidFill>
                  <a:srgbClr val="6600CC"/>
                </a:solidFill>
                <a:latin typeface="Verdana"/>
              </a:rPr>
              <a:t>Vote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(y</a:t>
            </a:r>
            <a:r>
              <a:rPr lang="en-US" dirty="0" smtClean="0">
                <a:solidFill>
                  <a:srgbClr val="00B050"/>
                </a:solidFill>
              </a:rPr>
              <a:t>) = f(</a:t>
            </a:r>
            <a:r>
              <a:rPr lang="en-US" dirty="0" err="1" smtClean="0">
                <a:solidFill>
                  <a:srgbClr val="00B050"/>
                </a:solidFill>
              </a:rPr>
              <a:t>x+y</a:t>
            </a:r>
            <a:r>
              <a:rPr lang="en-US" dirty="0" smtClean="0">
                <a:solidFill>
                  <a:srgbClr val="00B050"/>
                </a:solidFill>
              </a:rPr>
              <a:t>) – f(y)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Step 0: Show </a:t>
            </a:r>
            <a:r>
              <a:rPr lang="el-GR" dirty="0" smtClean="0">
                <a:solidFill>
                  <a:srgbClr val="00B050"/>
                </a:solidFill>
              </a:rPr>
              <a:t>δ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f,g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smtClean="0"/>
              <a:t>small</a:t>
            </a:r>
          </a:p>
          <a:p>
            <a:endParaRPr lang="en-US" dirty="0" smtClean="0"/>
          </a:p>
          <a:p>
            <a:r>
              <a:rPr lang="en-US" dirty="0" smtClean="0"/>
              <a:t>Step 1: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00B050"/>
                </a:solidFill>
              </a:rPr>
              <a:t> x, </a:t>
            </a:r>
            <a:r>
              <a:rPr lang="en-US" dirty="0" err="1" smtClean="0">
                <a:solidFill>
                  <a:srgbClr val="0000FF"/>
                </a:solidFill>
                <a:latin typeface="Verdana"/>
              </a:rPr>
              <a:t>Pr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y,z</a:t>
            </a:r>
            <a:r>
              <a:rPr lang="en-US" dirty="0" smtClean="0">
                <a:solidFill>
                  <a:srgbClr val="00B050"/>
                </a:solidFill>
              </a:rPr>
              <a:t> [</a:t>
            </a:r>
            <a:r>
              <a:rPr lang="en-US" dirty="0" err="1" smtClean="0">
                <a:solidFill>
                  <a:srgbClr val="6600CC"/>
                </a:solidFill>
                <a:latin typeface="Verdana"/>
              </a:rPr>
              <a:t>Vote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(y</a:t>
            </a:r>
            <a:r>
              <a:rPr lang="en-US" dirty="0" smtClean="0">
                <a:solidFill>
                  <a:srgbClr val="00B050"/>
                </a:solidFill>
              </a:rPr>
              <a:t>) ≠ </a:t>
            </a:r>
            <a:r>
              <a:rPr lang="en-US" dirty="0" err="1" smtClean="0">
                <a:solidFill>
                  <a:srgbClr val="6600CC"/>
                </a:solidFill>
                <a:latin typeface="Verdana"/>
              </a:rPr>
              <a:t>Vote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(z</a:t>
            </a:r>
            <a:r>
              <a:rPr lang="en-US" dirty="0" smtClean="0">
                <a:solidFill>
                  <a:srgbClr val="00B050"/>
                </a:solidFill>
              </a:rPr>
              <a:t>)]</a:t>
            </a:r>
            <a:r>
              <a:rPr lang="en-US" dirty="0" smtClean="0"/>
              <a:t> small.</a:t>
            </a:r>
          </a:p>
          <a:p>
            <a:endParaRPr lang="en-US" dirty="0" smtClean="0"/>
          </a:p>
          <a:p>
            <a:r>
              <a:rPr lang="en-US" dirty="0" smtClean="0"/>
              <a:t>Step 2: Use above to show </a:t>
            </a: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en-US" dirty="0" smtClean="0"/>
              <a:t> is well-defined and a homomorphism.</a:t>
            </a:r>
          </a:p>
          <a:p>
            <a:endParaRPr lang="en-US" dirty="0" smtClean="0"/>
          </a:p>
          <a:p>
            <a:endParaRPr lang="en-US" b="1" dirty="0" smtClean="0">
              <a:latin typeface="cmmi1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2: BLR Analysis of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smtClean="0">
                <a:solidFill>
                  <a:srgbClr val="00B050"/>
                </a:solidFill>
              </a:rPr>
              <a:t>f(</a:t>
            </a:r>
            <a:r>
              <a:rPr lang="en-US" dirty="0" err="1" smtClean="0">
                <a:solidFill>
                  <a:srgbClr val="00B050"/>
                </a:solidFill>
              </a:rPr>
              <a:t>x+y</a:t>
            </a:r>
            <a:r>
              <a:rPr lang="en-US" dirty="0" smtClean="0">
                <a:solidFill>
                  <a:srgbClr val="00B050"/>
                </a:solidFill>
              </a:rPr>
              <a:t>) – f(y) = f(</a:t>
            </a:r>
            <a:r>
              <a:rPr lang="en-US" dirty="0" err="1" smtClean="0">
                <a:solidFill>
                  <a:srgbClr val="00B050"/>
                </a:solidFill>
              </a:rPr>
              <a:t>x+z</a:t>
            </a:r>
            <a:r>
              <a:rPr lang="en-US" dirty="0" smtClean="0">
                <a:solidFill>
                  <a:srgbClr val="00B050"/>
                </a:solidFill>
              </a:rPr>
              <a:t>) – f(z), </a:t>
            </a:r>
            <a:r>
              <a:rPr lang="en-US" dirty="0" smtClean="0"/>
              <a:t>usually?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45</a:t>
            </a:fld>
            <a:endParaRPr lang="en-US" dirty="0"/>
          </a:p>
        </p:txBody>
      </p: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2527300" y="1981200"/>
            <a:ext cx="5181600" cy="3619500"/>
            <a:chOff x="1224" y="1616"/>
            <a:chExt cx="3264" cy="2280"/>
          </a:xfrm>
        </p:grpSpPr>
        <p:sp>
          <p:nvSpPr>
            <p:cNvPr id="8" name="Rectangle 94"/>
            <p:cNvSpPr>
              <a:spLocks noChangeArrowheads="1"/>
            </p:cNvSpPr>
            <p:nvPr/>
          </p:nvSpPr>
          <p:spPr bwMode="auto">
            <a:xfrm>
              <a:off x="1224" y="1616"/>
              <a:ext cx="3248" cy="228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>
              <a:off x="2352" y="1624"/>
              <a:ext cx="8" cy="2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>
              <a:off x="3408" y="1624"/>
              <a:ext cx="8" cy="2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1224" y="2344"/>
              <a:ext cx="3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8"/>
            <p:cNvSpPr>
              <a:spLocks noChangeShapeType="1"/>
            </p:cNvSpPr>
            <p:nvPr/>
          </p:nvSpPr>
          <p:spPr bwMode="auto">
            <a:xfrm>
              <a:off x="1232" y="3112"/>
              <a:ext cx="32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Line 172"/>
          <p:cNvSpPr>
            <a:spLocks noChangeShapeType="1"/>
          </p:cNvSpPr>
          <p:nvPr/>
        </p:nvSpPr>
        <p:spPr bwMode="auto">
          <a:xfrm flipH="1">
            <a:off x="7759700" y="3721100"/>
            <a:ext cx="889000" cy="127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73"/>
          <p:cNvSpPr>
            <a:spLocks noChangeShapeType="1"/>
          </p:cNvSpPr>
          <p:nvPr/>
        </p:nvSpPr>
        <p:spPr bwMode="auto">
          <a:xfrm flipH="1">
            <a:off x="7708900" y="4914900"/>
            <a:ext cx="889000" cy="127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4"/>
          <p:cNvSpPr>
            <a:spLocks noChangeShapeType="1"/>
          </p:cNvSpPr>
          <p:nvPr/>
        </p:nvSpPr>
        <p:spPr bwMode="auto">
          <a:xfrm flipV="1">
            <a:off x="5181600" y="5613400"/>
            <a:ext cx="12700" cy="685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75"/>
          <p:cNvSpPr>
            <a:spLocks noChangeShapeType="1"/>
          </p:cNvSpPr>
          <p:nvPr/>
        </p:nvSpPr>
        <p:spPr bwMode="auto">
          <a:xfrm flipV="1">
            <a:off x="6934200" y="5600700"/>
            <a:ext cx="12700" cy="685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28950" y="2298357"/>
            <a:ext cx="142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f(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x+z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9762" y="3472248"/>
            <a:ext cx="8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f(y)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0246" y="4724401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f(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x+y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0898" y="2327190"/>
            <a:ext cx="8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f(z)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71968" y="3517557"/>
            <a:ext cx="114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-f(y)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1881" y="4683210"/>
            <a:ext cx="168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f(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x+y+z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9706" y="4707925"/>
            <a:ext cx="1161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-f(z)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16848" y="3509319"/>
            <a:ext cx="8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63329" y="2211860"/>
            <a:ext cx="580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2: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g(x) = </a:t>
            </a:r>
            <a:r>
              <a:rPr lang="en-US" b="1" dirty="0" smtClean="0">
                <a:solidFill>
                  <a:srgbClr val="FF0000"/>
                </a:solidFill>
                <a:latin typeface="cmmi10"/>
              </a:rPr>
              <a:t>¯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 </a:t>
            </a:r>
            <a:r>
              <a:rPr lang="en-US" dirty="0" smtClean="0"/>
              <a:t>that maximizes, over </a:t>
            </a:r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B050"/>
                </a:solidFill>
              </a:rPr>
              <a:t>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) = x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>
                <a:latin typeface="Verdana"/>
              </a:rPr>
              <a:t>             </a:t>
            </a:r>
            <a:r>
              <a:rPr lang="en-US" dirty="0" err="1" smtClean="0">
                <a:solidFill>
                  <a:srgbClr val="00B050"/>
                </a:solidFill>
                <a:latin typeface="Verdana"/>
              </a:rPr>
              <a:t>Pr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 [</a:t>
            </a:r>
            <a:r>
              <a:rPr lang="en-US" b="1" dirty="0" smtClean="0">
                <a:solidFill>
                  <a:srgbClr val="FF0000"/>
                </a:solidFill>
                <a:latin typeface="cmmi10"/>
              </a:rPr>
              <a:t>¯</a:t>
            </a:r>
            <a:r>
              <a:rPr lang="en-US" dirty="0" smtClean="0">
                <a:solidFill>
                  <a:srgbClr val="00B050"/>
                </a:solidFill>
              </a:rPr>
              <a:t>,f(A(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),…,f(A(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))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V]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Step 0: 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δ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f,g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 small.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6600CC"/>
                </a:solidFill>
                <a:latin typeface="Verdana"/>
              </a:rPr>
              <a:t>Vote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(A</a:t>
            </a:r>
            <a:r>
              <a:rPr lang="en-US" dirty="0" smtClean="0">
                <a:solidFill>
                  <a:srgbClr val="00B050"/>
                </a:solidFill>
              </a:rPr>
              <a:t>) = 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¯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FF0000"/>
                </a:solidFill>
                <a:latin typeface="cmmi10"/>
              </a:rPr>
              <a:t>¯</a:t>
            </a:r>
            <a:r>
              <a:rPr lang="en-US" dirty="0" smtClean="0">
                <a:solidFill>
                  <a:srgbClr val="00B050"/>
                </a:solidFill>
              </a:rPr>
              <a:t>, 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))…f(A(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cmmi10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))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V </a:t>
            </a:r>
          </a:p>
          <a:p>
            <a:pPr>
              <a:buNone/>
            </a:pPr>
            <a:r>
              <a:rPr lang="en-US" dirty="0" smtClean="0"/>
              <a:t>                   (if such </a:t>
            </a:r>
            <a:r>
              <a:rPr lang="en-US" b="1" dirty="0" smtClean="0">
                <a:solidFill>
                  <a:srgbClr val="FF0000"/>
                </a:solidFill>
                <a:latin typeface="cmmi10"/>
              </a:rPr>
              <a:t>¯</a:t>
            </a:r>
            <a:r>
              <a:rPr lang="en-US" dirty="0" smtClean="0"/>
              <a:t> exists)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Step 1 (key):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00B050"/>
                </a:solidFill>
              </a:rPr>
              <a:t> x</a:t>
            </a:r>
            <a:r>
              <a:rPr lang="en-US" dirty="0" smtClean="0"/>
              <a:t>, </a:t>
            </a:r>
            <a:r>
              <a:rPr lang="en-US" dirty="0" err="1" smtClean="0"/>
              <a:t>whp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6600CC"/>
                </a:solidFill>
                <a:latin typeface="Verdana"/>
              </a:rPr>
              <a:t>Vote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(A</a:t>
            </a:r>
            <a:r>
              <a:rPr lang="en-US" dirty="0" smtClean="0">
                <a:solidFill>
                  <a:srgbClr val="00B050"/>
                </a:solidFill>
              </a:rPr>
              <a:t>) = </a:t>
            </a:r>
            <a:r>
              <a:rPr lang="en-US" dirty="0" err="1" smtClean="0">
                <a:solidFill>
                  <a:srgbClr val="6600CC"/>
                </a:solidFill>
                <a:latin typeface="Verdana"/>
              </a:rPr>
              <a:t>Vote</a:t>
            </a:r>
            <a:r>
              <a:rPr lang="en-US" baseline="-25000" dirty="0" err="1" smtClean="0">
                <a:solidFill>
                  <a:srgbClr val="00B050"/>
                </a:solidFill>
                <a:latin typeface="Verdana"/>
              </a:rPr>
              <a:t>x</a:t>
            </a:r>
            <a:r>
              <a:rPr lang="en-US" dirty="0" smtClean="0">
                <a:solidFill>
                  <a:srgbClr val="00B050"/>
                </a:solidFill>
                <a:latin typeface="Verdana"/>
              </a:rPr>
              <a:t>(B</a:t>
            </a:r>
            <a:r>
              <a:rPr lang="en-US" dirty="0" smtClean="0">
                <a:solidFill>
                  <a:srgbClr val="00B050"/>
                </a:solidFill>
              </a:rPr>
              <a:t>).</a:t>
            </a:r>
          </a:p>
          <a:p>
            <a:r>
              <a:rPr lang="en-US" dirty="0" smtClean="0"/>
              <a:t>Step 2: Use above to show </a:t>
            </a:r>
            <a:r>
              <a:rPr lang="en-US" dirty="0" smtClean="0">
                <a:solidFill>
                  <a:srgbClr val="00B050"/>
                </a:solidFill>
              </a:rPr>
              <a:t>g </a:t>
            </a:r>
            <a:r>
              <a:rPr lang="en-US" b="1" dirty="0" smtClean="0">
                <a:solidFill>
                  <a:srgbClr val="00B05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P.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Appendix 2: Matrix Magic?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47</a:t>
            </a:fld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3019854" y="2226276"/>
            <a:ext cx="5232400" cy="3644900"/>
            <a:chOff x="635000" y="1905000"/>
            <a:chExt cx="5232400" cy="364490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660400" y="1905000"/>
              <a:ext cx="5156200" cy="361950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1651000" y="1930400"/>
              <a:ext cx="12700" cy="3606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4787900" y="1905000"/>
              <a:ext cx="12700" cy="3606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635000" y="2616200"/>
              <a:ext cx="5168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698500" y="4737100"/>
              <a:ext cx="5168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527300" y="1943100"/>
              <a:ext cx="12700" cy="3606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660400" y="3340100"/>
              <a:ext cx="5168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136"/>
          <p:cNvSpPr>
            <a:spLocks noChangeShapeType="1"/>
          </p:cNvSpPr>
          <p:nvPr/>
        </p:nvSpPr>
        <p:spPr bwMode="auto">
          <a:xfrm flipH="1">
            <a:off x="2374900" y="3429000"/>
            <a:ext cx="12700" cy="11811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223"/>
          <p:cNvSpPr>
            <a:spLocks noChangeAspect="1" noChangeArrowheads="1"/>
          </p:cNvSpPr>
          <p:nvPr/>
        </p:nvSpPr>
        <p:spPr bwMode="auto">
          <a:xfrm>
            <a:off x="1027113" y="2254250"/>
            <a:ext cx="187325" cy="1412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43"/>
          <p:cNvSpPr>
            <a:spLocks noChangeAspect="1" noChangeArrowheads="1"/>
          </p:cNvSpPr>
          <p:nvPr/>
        </p:nvSpPr>
        <p:spPr bwMode="auto">
          <a:xfrm>
            <a:off x="2106613" y="1276350"/>
            <a:ext cx="136525" cy="2286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991233" y="233542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A(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®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68595" y="5144531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B(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®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k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060358" y="303564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B(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®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179277" y="2360141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A(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®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k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81640" y="2347784"/>
            <a:ext cx="36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x</a:t>
            </a:r>
          </a:p>
        </p:txBody>
      </p:sp>
      <p:sp>
        <p:nvSpPr>
          <p:cNvPr id="88" name="Line 21"/>
          <p:cNvSpPr>
            <a:spLocks noChangeShapeType="1"/>
          </p:cNvSpPr>
          <p:nvPr/>
        </p:nvSpPr>
        <p:spPr bwMode="auto">
          <a:xfrm>
            <a:off x="5963097" y="1878227"/>
            <a:ext cx="45719" cy="432486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2347784" y="4300151"/>
            <a:ext cx="6462584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Left Brace 91"/>
          <p:cNvSpPr/>
          <p:nvPr/>
        </p:nvSpPr>
        <p:spPr bwMode="auto">
          <a:xfrm>
            <a:off x="2409568" y="2224216"/>
            <a:ext cx="506628" cy="2075936"/>
          </a:xfrm>
          <a:prstGeom prst="leftBrace">
            <a:avLst>
              <a:gd name="adj1" fmla="val 8333"/>
              <a:gd name="adj2" fmla="val 49405"/>
            </a:avLst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989438" y="2940908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94" name="Left Brace 93"/>
          <p:cNvSpPr/>
          <p:nvPr/>
        </p:nvSpPr>
        <p:spPr bwMode="auto">
          <a:xfrm rot="5400000">
            <a:off x="4304270" y="537520"/>
            <a:ext cx="360405" cy="2889424"/>
          </a:xfrm>
          <a:prstGeom prst="leftBrace">
            <a:avLst>
              <a:gd name="adj1" fmla="val 8333"/>
              <a:gd name="adj2" fmla="val 49405"/>
            </a:avLst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63313" y="345989"/>
            <a:ext cx="5095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 A(</a:t>
            </a:r>
            <a:r>
              <a:rPr lang="en-US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®</a:t>
            </a:r>
            <a:r>
              <a:rPr lang="en-US" b="1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1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… A(</a:t>
            </a:r>
            <a:r>
              <a:rPr lang="en-US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®</a:t>
            </a:r>
            <a:r>
              <a:rPr lang="en-US" b="1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mmi10"/>
              </a:rPr>
              <a:t>t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independent; rest dependent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378455" y="1198599"/>
            <a:ext cx="32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4040659" y="2928551"/>
            <a:ext cx="1940011" cy="13716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5993027" y="2940908"/>
            <a:ext cx="2199503" cy="1334530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 bwMode="auto">
          <a:xfrm>
            <a:off x="5053914" y="3571103"/>
            <a:ext cx="1705232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Rectangle 102"/>
          <p:cNvSpPr/>
          <p:nvPr/>
        </p:nvSpPr>
        <p:spPr bwMode="auto">
          <a:xfrm>
            <a:off x="4053016" y="4324865"/>
            <a:ext cx="1952368" cy="1495167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 bwMode="auto">
          <a:xfrm rot="16200000" flipH="1">
            <a:off x="4281616" y="4442254"/>
            <a:ext cx="1421030" cy="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Rectangle 109"/>
          <p:cNvSpPr/>
          <p:nvPr/>
        </p:nvSpPr>
        <p:spPr bwMode="auto">
          <a:xfrm>
            <a:off x="6046574" y="4366055"/>
            <a:ext cx="2211859" cy="1482810"/>
          </a:xfrm>
          <a:prstGeom prst="rect">
            <a:avLst/>
          </a:prstGeom>
          <a:solidFill>
            <a:srgbClr val="CC99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017741" y="4337222"/>
            <a:ext cx="2211859" cy="1482810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 bwMode="auto">
          <a:xfrm>
            <a:off x="5008605" y="5231028"/>
            <a:ext cx="1705232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rot="16200000" flipH="1">
            <a:off x="6262816" y="4359876"/>
            <a:ext cx="1421030" cy="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84205" y="2557848"/>
            <a:ext cx="145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Random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1754659" y="2804984"/>
            <a:ext cx="2940909" cy="7414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146323" y="1239794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 Choice</a:t>
            </a:r>
          </a:p>
        </p:txBody>
      </p:sp>
      <p:cxnSp>
        <p:nvCxnSpPr>
          <p:cNvPr id="45" name="Straight Arrow Connector 44"/>
          <p:cNvCxnSpPr>
            <a:stCxn id="43" idx="2"/>
          </p:cNvCxnSpPr>
          <p:nvPr/>
        </p:nvCxnSpPr>
        <p:spPr bwMode="auto">
          <a:xfrm rot="5400000">
            <a:off x="6755147" y="2187371"/>
            <a:ext cx="1746076" cy="7742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97708" y="5115697"/>
            <a:ext cx="259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Doesn’t Matter!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>
            <a:off x="4942704" y="2100649"/>
            <a:ext cx="3150973" cy="24342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2" grpId="0" animBg="1"/>
      <p:bldP spid="93" grpId="0"/>
      <p:bldP spid="94" grpId="0" animBg="1"/>
      <p:bldP spid="96" grpId="0"/>
      <p:bldP spid="98" grpId="0"/>
      <p:bldP spid="99" grpId="0" animBg="1"/>
      <p:bldP spid="100" grpId="0" animBg="1"/>
      <p:bldP spid="103" grpId="0" animBg="1"/>
      <p:bldP spid="110" grpId="0" animBg="1"/>
      <p:bldP spid="110" grpId="1" animBg="1"/>
      <p:bldP spid="107" grpId="1" animBg="1"/>
      <p:bldP spid="40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(My)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BLR test has been very useful (in PCPs, LTCs).</a:t>
            </a:r>
          </a:p>
          <a:p>
            <a:pPr lvl="1"/>
            <a:r>
              <a:rPr lang="en-US" dirty="0" smtClean="0"/>
              <a:t>Other derivatives equally so (low-degree test).</a:t>
            </a:r>
          </a:p>
          <a:p>
            <a:pPr lvl="1"/>
            <a:r>
              <a:rPr lang="en-US" dirty="0" smtClean="0"/>
              <a:t>Proof magical! Why did 3 (4) queries suffice?</a:t>
            </a:r>
          </a:p>
          <a:p>
            <a:pPr lvl="1"/>
            <a:r>
              <a:rPr lang="en-US" dirty="0" smtClean="0"/>
              <a:t>Can we find other useful properties?</a:t>
            </a:r>
          </a:p>
          <a:p>
            <a:endParaRPr lang="en-US" dirty="0" smtClean="0"/>
          </a:p>
          <a:p>
            <a:r>
              <a:rPr lang="en-US" dirty="0" smtClean="0"/>
              <a:t>Program:</a:t>
            </a:r>
          </a:p>
          <a:p>
            <a:pPr lvl="1"/>
            <a:r>
              <a:rPr lang="en-US" dirty="0" smtClean="0"/>
              <a:t>Understand the proof better (</a:t>
            </a:r>
            <a:r>
              <a:rPr lang="en-US" sz="1800" dirty="0" smtClean="0"/>
              <a:t>using invariance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Get structural understanding of affine-invariant properties, </a:t>
            </a:r>
            <a:r>
              <a:rPr lang="en-US" dirty="0" err="1" smtClean="0"/>
              <a:t>visavis</a:t>
            </a:r>
            <a:r>
              <a:rPr lang="en-US" dirty="0" smtClean="0"/>
              <a:t> local testability.</a:t>
            </a:r>
          </a:p>
          <a:p>
            <a:pPr lvl="1"/>
            <a:r>
              <a:rPr lang="en-US" dirty="0" smtClean="0"/>
              <a:t>Get better codes/proofs?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Why’s?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Invariance</a:t>
            </a:r>
          </a:p>
          <a:p>
            <a:pPr lvl="1"/>
            <a:r>
              <a:rPr lang="en-US" dirty="0" smtClean="0"/>
              <a:t>Natural way to abstract/unify common themes (in property testing).</a:t>
            </a:r>
          </a:p>
          <a:p>
            <a:pPr lvl="1"/>
            <a:r>
              <a:rPr lang="en-US" dirty="0" smtClean="0"/>
              <a:t>Graph properties, Boolean, Statistical etc.?</a:t>
            </a:r>
          </a:p>
          <a:p>
            <a:r>
              <a:rPr lang="en-US" dirty="0" smtClean="0"/>
              <a:t>Why affine-invariance:</a:t>
            </a:r>
          </a:p>
          <a:p>
            <a:pPr lvl="1"/>
            <a:r>
              <a:rPr lang="en-US" dirty="0" smtClean="0"/>
              <a:t>Abstracts linearity (affine-ness) testing.</a:t>
            </a:r>
          </a:p>
          <a:p>
            <a:pPr lvl="1"/>
            <a:r>
              <a:rPr lang="en-US" dirty="0" smtClean="0"/>
              <a:t>Low-degree testing</a:t>
            </a:r>
          </a:p>
          <a:p>
            <a:pPr lvl="1"/>
            <a:r>
              <a:rPr lang="en-US" dirty="0" smtClean="0"/>
              <a:t>BCH testing …</a:t>
            </a:r>
          </a:p>
          <a:p>
            <a:r>
              <a:rPr lang="en-US" dirty="0" smtClean="0"/>
              <a:t>Why F-vector space?</a:t>
            </a:r>
          </a:p>
          <a:p>
            <a:pPr lvl="1"/>
            <a:r>
              <a:rPr lang="en-US" dirty="0" smtClean="0"/>
              <a:t>Easier to study (gives nice structure).</a:t>
            </a:r>
          </a:p>
          <a:p>
            <a:pPr lvl="1"/>
            <a:r>
              <a:rPr lang="en-US" dirty="0" smtClean="0"/>
              <a:t>Common feature (in above + in codes).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451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Oval 3"/>
          <p:cNvSpPr>
            <a:spLocks noChangeArrowheads="1"/>
          </p:cNvSpPr>
          <p:nvPr/>
        </p:nvSpPr>
        <p:spPr bwMode="auto">
          <a:xfrm>
            <a:off x="514350" y="1582738"/>
            <a:ext cx="7070725" cy="41481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 dirty="0"/>
          </a:p>
        </p:txBody>
      </p:sp>
      <p:sp>
        <p:nvSpPr>
          <p:cNvPr id="2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1851" y="6196013"/>
            <a:ext cx="3859212" cy="476250"/>
          </a:xfrm>
        </p:spPr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2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C657-014C-49D9-A17C-EC7B6194F44D}" type="slidenum">
              <a:rPr lang="ar-SA"/>
              <a:pPr/>
              <a:t>7</a:t>
            </a:fld>
            <a:endParaRPr lang="en-US" dirty="0"/>
          </a:p>
        </p:txBody>
      </p:sp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w. Combinatorial P.T. </a:t>
            </a:r>
          </a:p>
        </p:txBody>
      </p:sp>
      <p:sp>
        <p:nvSpPr>
          <p:cNvPr id="971797" name="Line 21"/>
          <p:cNvSpPr>
            <a:spLocks noChangeShapeType="1"/>
          </p:cNvSpPr>
          <p:nvPr/>
        </p:nvSpPr>
        <p:spPr bwMode="auto">
          <a:xfrm flipH="1">
            <a:off x="5959475" y="1243013"/>
            <a:ext cx="739775" cy="676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1849" name="Text Box 73"/>
          <p:cNvSpPr txBox="1">
            <a:spLocks noChangeArrowheads="1"/>
          </p:cNvSpPr>
          <p:nvPr/>
        </p:nvSpPr>
        <p:spPr bwMode="auto">
          <a:xfrm>
            <a:off x="218873" y="5757328"/>
            <a:ext cx="591026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Algebraic Property = Code! (usually)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824771" y="2017537"/>
            <a:ext cx="6272215" cy="3551240"/>
            <a:chOff x="9144000" y="575102"/>
            <a:chExt cx="6272215" cy="3551240"/>
          </a:xfrm>
        </p:grpSpPr>
        <p:sp>
          <p:nvSpPr>
            <p:cNvPr id="971851" name="Oval 75"/>
            <p:cNvSpPr>
              <a:spLocks noChangeArrowheads="1"/>
            </p:cNvSpPr>
            <p:nvPr/>
          </p:nvSpPr>
          <p:spPr bwMode="auto">
            <a:xfrm>
              <a:off x="12639676" y="1495853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50" name="Oval 74"/>
            <p:cNvSpPr>
              <a:spLocks noChangeArrowheads="1"/>
            </p:cNvSpPr>
            <p:nvPr/>
          </p:nvSpPr>
          <p:spPr bwMode="auto">
            <a:xfrm>
              <a:off x="12860339" y="1689528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54" name="Oval 78"/>
            <p:cNvSpPr>
              <a:spLocks noChangeArrowheads="1"/>
            </p:cNvSpPr>
            <p:nvPr/>
          </p:nvSpPr>
          <p:spPr bwMode="auto">
            <a:xfrm>
              <a:off x="14633577" y="2781729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55" name="Oval 79"/>
            <p:cNvSpPr>
              <a:spLocks noChangeArrowheads="1"/>
            </p:cNvSpPr>
            <p:nvPr/>
          </p:nvSpPr>
          <p:spPr bwMode="auto">
            <a:xfrm>
              <a:off x="14854240" y="2975404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57" name="Oval 81"/>
            <p:cNvSpPr>
              <a:spLocks noChangeArrowheads="1"/>
            </p:cNvSpPr>
            <p:nvPr/>
          </p:nvSpPr>
          <p:spPr bwMode="auto">
            <a:xfrm>
              <a:off x="13768389" y="3256391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58" name="Oval 82"/>
            <p:cNvSpPr>
              <a:spLocks noChangeArrowheads="1"/>
            </p:cNvSpPr>
            <p:nvPr/>
          </p:nvSpPr>
          <p:spPr bwMode="auto">
            <a:xfrm>
              <a:off x="13989052" y="3450066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60" name="Oval 84"/>
            <p:cNvSpPr>
              <a:spLocks noChangeArrowheads="1"/>
            </p:cNvSpPr>
            <p:nvPr/>
          </p:nvSpPr>
          <p:spPr bwMode="auto">
            <a:xfrm>
              <a:off x="11628438" y="575102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61" name="Oval 85"/>
            <p:cNvSpPr>
              <a:spLocks noChangeArrowheads="1"/>
            </p:cNvSpPr>
            <p:nvPr/>
          </p:nvSpPr>
          <p:spPr bwMode="auto">
            <a:xfrm>
              <a:off x="11849101" y="768777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63" name="Oval 87"/>
            <p:cNvSpPr>
              <a:spLocks noChangeArrowheads="1"/>
            </p:cNvSpPr>
            <p:nvPr/>
          </p:nvSpPr>
          <p:spPr bwMode="auto">
            <a:xfrm>
              <a:off x="12861926" y="3534204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64" name="Oval 88"/>
            <p:cNvSpPr>
              <a:spLocks noChangeArrowheads="1"/>
            </p:cNvSpPr>
            <p:nvPr/>
          </p:nvSpPr>
          <p:spPr bwMode="auto">
            <a:xfrm>
              <a:off x="13082589" y="3727879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66" name="Oval 90"/>
            <p:cNvSpPr>
              <a:spLocks noChangeArrowheads="1"/>
            </p:cNvSpPr>
            <p:nvPr/>
          </p:nvSpPr>
          <p:spPr bwMode="auto">
            <a:xfrm>
              <a:off x="11947526" y="3623104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67" name="Oval 91"/>
            <p:cNvSpPr>
              <a:spLocks noChangeArrowheads="1"/>
            </p:cNvSpPr>
            <p:nvPr/>
          </p:nvSpPr>
          <p:spPr bwMode="auto">
            <a:xfrm>
              <a:off x="12168189" y="3816779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69" name="Oval 93"/>
            <p:cNvSpPr>
              <a:spLocks noChangeArrowheads="1"/>
            </p:cNvSpPr>
            <p:nvPr/>
          </p:nvSpPr>
          <p:spPr bwMode="auto">
            <a:xfrm>
              <a:off x="11042651" y="3531029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70" name="Oval 94"/>
            <p:cNvSpPr>
              <a:spLocks noChangeArrowheads="1"/>
            </p:cNvSpPr>
            <p:nvPr/>
          </p:nvSpPr>
          <p:spPr bwMode="auto">
            <a:xfrm>
              <a:off x="11263314" y="3724704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72" name="Oval 96"/>
            <p:cNvSpPr>
              <a:spLocks noChangeArrowheads="1"/>
            </p:cNvSpPr>
            <p:nvPr/>
          </p:nvSpPr>
          <p:spPr bwMode="auto">
            <a:xfrm>
              <a:off x="10163175" y="3270679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73" name="Oval 97"/>
            <p:cNvSpPr>
              <a:spLocks noChangeArrowheads="1"/>
            </p:cNvSpPr>
            <p:nvPr/>
          </p:nvSpPr>
          <p:spPr bwMode="auto">
            <a:xfrm>
              <a:off x="10383838" y="3464354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75" name="Oval 99"/>
            <p:cNvSpPr>
              <a:spLocks noChangeArrowheads="1"/>
            </p:cNvSpPr>
            <p:nvPr/>
          </p:nvSpPr>
          <p:spPr bwMode="auto">
            <a:xfrm>
              <a:off x="9377363" y="2689653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76" name="Oval 100"/>
            <p:cNvSpPr>
              <a:spLocks noChangeArrowheads="1"/>
            </p:cNvSpPr>
            <p:nvPr/>
          </p:nvSpPr>
          <p:spPr bwMode="auto">
            <a:xfrm>
              <a:off x="9598026" y="2883328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78" name="Oval 102"/>
            <p:cNvSpPr>
              <a:spLocks noChangeArrowheads="1"/>
            </p:cNvSpPr>
            <p:nvPr/>
          </p:nvSpPr>
          <p:spPr bwMode="auto">
            <a:xfrm>
              <a:off x="9144000" y="1824465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79" name="Oval 103"/>
            <p:cNvSpPr>
              <a:spLocks noChangeArrowheads="1"/>
            </p:cNvSpPr>
            <p:nvPr/>
          </p:nvSpPr>
          <p:spPr bwMode="auto">
            <a:xfrm>
              <a:off x="9364663" y="2018140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81" name="Oval 105"/>
            <p:cNvSpPr>
              <a:spLocks noChangeArrowheads="1"/>
            </p:cNvSpPr>
            <p:nvPr/>
          </p:nvSpPr>
          <p:spPr bwMode="auto">
            <a:xfrm>
              <a:off x="9682163" y="1100565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82" name="Oval 106"/>
            <p:cNvSpPr>
              <a:spLocks noChangeArrowheads="1"/>
            </p:cNvSpPr>
            <p:nvPr/>
          </p:nvSpPr>
          <p:spPr bwMode="auto">
            <a:xfrm>
              <a:off x="9902826" y="1294240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84" name="Oval 108"/>
            <p:cNvSpPr>
              <a:spLocks noChangeArrowheads="1"/>
            </p:cNvSpPr>
            <p:nvPr/>
          </p:nvSpPr>
          <p:spPr bwMode="auto">
            <a:xfrm>
              <a:off x="10606088" y="633840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85" name="Oval 109"/>
            <p:cNvSpPr>
              <a:spLocks noChangeArrowheads="1"/>
            </p:cNvSpPr>
            <p:nvPr/>
          </p:nvSpPr>
          <p:spPr bwMode="auto">
            <a:xfrm>
              <a:off x="10826751" y="827515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87" name="Oval 111"/>
            <p:cNvSpPr>
              <a:spLocks noChangeArrowheads="1"/>
            </p:cNvSpPr>
            <p:nvPr/>
          </p:nvSpPr>
          <p:spPr bwMode="auto">
            <a:xfrm>
              <a:off x="12625389" y="603677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88" name="Oval 112"/>
            <p:cNvSpPr>
              <a:spLocks noChangeArrowheads="1"/>
            </p:cNvSpPr>
            <p:nvPr/>
          </p:nvSpPr>
          <p:spPr bwMode="auto">
            <a:xfrm>
              <a:off x="12846052" y="797352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90" name="Oval 114"/>
            <p:cNvSpPr>
              <a:spLocks noChangeArrowheads="1"/>
            </p:cNvSpPr>
            <p:nvPr/>
          </p:nvSpPr>
          <p:spPr bwMode="auto">
            <a:xfrm>
              <a:off x="11785601" y="1349803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91" name="Oval 115"/>
            <p:cNvSpPr>
              <a:spLocks noChangeArrowheads="1"/>
            </p:cNvSpPr>
            <p:nvPr/>
          </p:nvSpPr>
          <p:spPr bwMode="auto">
            <a:xfrm>
              <a:off x="12006264" y="1543478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93" name="Oval 117"/>
            <p:cNvSpPr>
              <a:spLocks noChangeArrowheads="1"/>
            </p:cNvSpPr>
            <p:nvPr/>
          </p:nvSpPr>
          <p:spPr bwMode="auto">
            <a:xfrm>
              <a:off x="11461751" y="2159428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94" name="Oval 118"/>
            <p:cNvSpPr>
              <a:spLocks noChangeArrowheads="1"/>
            </p:cNvSpPr>
            <p:nvPr/>
          </p:nvSpPr>
          <p:spPr bwMode="auto">
            <a:xfrm>
              <a:off x="11682414" y="2353103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96" name="Oval 120"/>
            <p:cNvSpPr>
              <a:spLocks noChangeArrowheads="1"/>
            </p:cNvSpPr>
            <p:nvPr/>
          </p:nvSpPr>
          <p:spPr bwMode="auto">
            <a:xfrm>
              <a:off x="11858626" y="2826179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97" name="Oval 121"/>
            <p:cNvSpPr>
              <a:spLocks noChangeArrowheads="1"/>
            </p:cNvSpPr>
            <p:nvPr/>
          </p:nvSpPr>
          <p:spPr bwMode="auto">
            <a:xfrm>
              <a:off x="12079289" y="3019854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899" name="Oval 123"/>
            <p:cNvSpPr>
              <a:spLocks noChangeArrowheads="1"/>
            </p:cNvSpPr>
            <p:nvPr/>
          </p:nvSpPr>
          <p:spPr bwMode="auto">
            <a:xfrm>
              <a:off x="10826751" y="2643616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00" name="Oval 124"/>
            <p:cNvSpPr>
              <a:spLocks noChangeArrowheads="1"/>
            </p:cNvSpPr>
            <p:nvPr/>
          </p:nvSpPr>
          <p:spPr bwMode="auto">
            <a:xfrm>
              <a:off x="11047414" y="2837291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02" name="Oval 126"/>
            <p:cNvSpPr>
              <a:spLocks noChangeArrowheads="1"/>
            </p:cNvSpPr>
            <p:nvPr/>
          </p:nvSpPr>
          <p:spPr bwMode="auto">
            <a:xfrm>
              <a:off x="10850563" y="1456165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03" name="Oval 127"/>
            <p:cNvSpPr>
              <a:spLocks noChangeArrowheads="1"/>
            </p:cNvSpPr>
            <p:nvPr/>
          </p:nvSpPr>
          <p:spPr bwMode="auto">
            <a:xfrm>
              <a:off x="11071226" y="1649840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05" name="Oval 129"/>
            <p:cNvSpPr>
              <a:spLocks noChangeArrowheads="1"/>
            </p:cNvSpPr>
            <p:nvPr/>
          </p:nvSpPr>
          <p:spPr bwMode="auto">
            <a:xfrm>
              <a:off x="10099675" y="2008616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06" name="Oval 130"/>
            <p:cNvSpPr>
              <a:spLocks noChangeArrowheads="1"/>
            </p:cNvSpPr>
            <p:nvPr/>
          </p:nvSpPr>
          <p:spPr bwMode="auto">
            <a:xfrm>
              <a:off x="10320338" y="2202291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08" name="Oval 132"/>
            <p:cNvSpPr>
              <a:spLocks noChangeArrowheads="1"/>
            </p:cNvSpPr>
            <p:nvPr/>
          </p:nvSpPr>
          <p:spPr bwMode="auto">
            <a:xfrm>
              <a:off x="13425489" y="813227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09" name="Oval 133"/>
            <p:cNvSpPr>
              <a:spLocks noChangeArrowheads="1"/>
            </p:cNvSpPr>
            <p:nvPr/>
          </p:nvSpPr>
          <p:spPr bwMode="auto">
            <a:xfrm>
              <a:off x="13646152" y="1006902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11" name="Oval 135"/>
            <p:cNvSpPr>
              <a:spLocks noChangeArrowheads="1"/>
            </p:cNvSpPr>
            <p:nvPr/>
          </p:nvSpPr>
          <p:spPr bwMode="auto">
            <a:xfrm>
              <a:off x="14093827" y="1067227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12" name="Oval 136"/>
            <p:cNvSpPr>
              <a:spLocks noChangeArrowheads="1"/>
            </p:cNvSpPr>
            <p:nvPr/>
          </p:nvSpPr>
          <p:spPr bwMode="auto">
            <a:xfrm>
              <a:off x="14314490" y="1260902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14" name="Oval 138"/>
            <p:cNvSpPr>
              <a:spLocks noChangeArrowheads="1"/>
            </p:cNvSpPr>
            <p:nvPr/>
          </p:nvSpPr>
          <p:spPr bwMode="auto">
            <a:xfrm>
              <a:off x="14181140" y="1775253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15" name="Oval 139"/>
            <p:cNvSpPr>
              <a:spLocks noChangeArrowheads="1"/>
            </p:cNvSpPr>
            <p:nvPr/>
          </p:nvSpPr>
          <p:spPr bwMode="auto">
            <a:xfrm>
              <a:off x="14401803" y="1968928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17" name="Oval 141"/>
            <p:cNvSpPr>
              <a:spLocks noChangeArrowheads="1"/>
            </p:cNvSpPr>
            <p:nvPr/>
          </p:nvSpPr>
          <p:spPr bwMode="auto">
            <a:xfrm>
              <a:off x="14849477" y="2003853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18" name="Oval 142"/>
            <p:cNvSpPr>
              <a:spLocks noChangeArrowheads="1"/>
            </p:cNvSpPr>
            <p:nvPr/>
          </p:nvSpPr>
          <p:spPr bwMode="auto">
            <a:xfrm>
              <a:off x="15070140" y="2197528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20" name="Oval 144"/>
            <p:cNvSpPr>
              <a:spLocks noChangeArrowheads="1"/>
            </p:cNvSpPr>
            <p:nvPr/>
          </p:nvSpPr>
          <p:spPr bwMode="auto">
            <a:xfrm>
              <a:off x="13468352" y="1757790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21" name="Oval 145"/>
            <p:cNvSpPr>
              <a:spLocks noChangeArrowheads="1"/>
            </p:cNvSpPr>
            <p:nvPr/>
          </p:nvSpPr>
          <p:spPr bwMode="auto">
            <a:xfrm>
              <a:off x="13689015" y="1951465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23" name="Oval 147"/>
            <p:cNvSpPr>
              <a:spLocks noChangeArrowheads="1"/>
            </p:cNvSpPr>
            <p:nvPr/>
          </p:nvSpPr>
          <p:spPr bwMode="auto">
            <a:xfrm>
              <a:off x="13723939" y="2399141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24" name="Oval 148"/>
            <p:cNvSpPr>
              <a:spLocks noChangeArrowheads="1"/>
            </p:cNvSpPr>
            <p:nvPr/>
          </p:nvSpPr>
          <p:spPr bwMode="auto">
            <a:xfrm>
              <a:off x="13944602" y="2592816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26" name="Oval 150"/>
            <p:cNvSpPr>
              <a:spLocks noChangeArrowheads="1"/>
            </p:cNvSpPr>
            <p:nvPr/>
          </p:nvSpPr>
          <p:spPr bwMode="auto">
            <a:xfrm>
              <a:off x="12860339" y="2705528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27" name="Oval 151"/>
            <p:cNvSpPr>
              <a:spLocks noChangeArrowheads="1"/>
            </p:cNvSpPr>
            <p:nvPr/>
          </p:nvSpPr>
          <p:spPr bwMode="auto">
            <a:xfrm>
              <a:off x="13081002" y="2899203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29" name="Oval 153"/>
            <p:cNvSpPr>
              <a:spLocks noChangeArrowheads="1"/>
            </p:cNvSpPr>
            <p:nvPr/>
          </p:nvSpPr>
          <p:spPr bwMode="auto">
            <a:xfrm>
              <a:off x="12342814" y="2178478"/>
              <a:ext cx="566738" cy="5032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930" name="Oval 154"/>
            <p:cNvSpPr>
              <a:spLocks noChangeArrowheads="1"/>
            </p:cNvSpPr>
            <p:nvPr/>
          </p:nvSpPr>
          <p:spPr bwMode="auto">
            <a:xfrm>
              <a:off x="12563477" y="2372153"/>
              <a:ext cx="141288" cy="128588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6709893" y="798491"/>
            <a:ext cx="1802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Universe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{f:D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Symbol"/>
              </a:rPr>
              <a:t>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R}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30" name="Group 220"/>
          <p:cNvGrpSpPr/>
          <p:nvPr/>
        </p:nvGrpSpPr>
        <p:grpSpPr>
          <a:xfrm>
            <a:off x="1484313" y="2809875"/>
            <a:ext cx="7659687" cy="3249807"/>
            <a:chOff x="1484313" y="2809875"/>
            <a:chExt cx="7659687" cy="3249807"/>
          </a:xfrm>
        </p:grpSpPr>
        <p:sp>
          <p:nvSpPr>
            <p:cNvPr id="971798" name="Oval 22"/>
            <p:cNvSpPr>
              <a:spLocks noChangeArrowheads="1"/>
            </p:cNvSpPr>
            <p:nvPr/>
          </p:nvSpPr>
          <p:spPr bwMode="auto">
            <a:xfrm>
              <a:off x="1484313" y="2809875"/>
              <a:ext cx="3021012" cy="1497013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1799" name="Oval 23"/>
            <p:cNvSpPr>
              <a:spLocks noChangeArrowheads="1"/>
            </p:cNvSpPr>
            <p:nvPr/>
          </p:nvSpPr>
          <p:spPr bwMode="auto">
            <a:xfrm>
              <a:off x="1908175" y="3087688"/>
              <a:ext cx="2173287" cy="928688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endParaRPr lang="en-US" dirty="0"/>
            </a:p>
          </p:txBody>
        </p:sp>
        <p:sp>
          <p:nvSpPr>
            <p:cNvPr id="971803" name="Line 27"/>
            <p:cNvSpPr>
              <a:spLocks noChangeShapeType="1"/>
            </p:cNvSpPr>
            <p:nvPr/>
          </p:nvSpPr>
          <p:spPr bwMode="auto">
            <a:xfrm flipH="1" flipV="1">
              <a:off x="3676650" y="3640138"/>
              <a:ext cx="3425825" cy="1171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1816" name="Line 40"/>
            <p:cNvSpPr>
              <a:spLocks noChangeShapeType="1"/>
            </p:cNvSpPr>
            <p:nvPr/>
          </p:nvSpPr>
          <p:spPr bwMode="auto">
            <a:xfrm flipH="1" flipV="1">
              <a:off x="3552825" y="4070350"/>
              <a:ext cx="3167062" cy="11922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1847" name="Line 71"/>
            <p:cNvSpPr>
              <a:spLocks noChangeShapeType="1"/>
            </p:cNvSpPr>
            <p:nvPr/>
          </p:nvSpPr>
          <p:spPr bwMode="auto">
            <a:xfrm flipH="1" flipV="1">
              <a:off x="3914775" y="4946650"/>
              <a:ext cx="1893887" cy="849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759262" y="5097888"/>
              <a:ext cx="1784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Don’t care</a:t>
              </a:r>
              <a:endPara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5859887" y="5598017"/>
              <a:ext cx="19159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Must reject</a:t>
              </a:r>
              <a:endPara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7111071" y="4629955"/>
              <a:ext cx="20329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Must accept</a:t>
              </a:r>
              <a:endPara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grpSp>
        <p:nvGrpSpPr>
          <p:cNvPr id="31" name="Group 222"/>
          <p:cNvGrpSpPr/>
          <p:nvPr/>
        </p:nvGrpSpPr>
        <p:grpSpPr>
          <a:xfrm>
            <a:off x="373487" y="3542092"/>
            <a:ext cx="2575249" cy="1813546"/>
            <a:chOff x="-1223493" y="1829202"/>
            <a:chExt cx="2575249" cy="1813546"/>
          </a:xfrm>
        </p:grpSpPr>
        <p:sp>
          <p:nvSpPr>
            <p:cNvPr id="971935" name="Line 159"/>
            <p:cNvSpPr>
              <a:spLocks noChangeShapeType="1"/>
            </p:cNvSpPr>
            <p:nvPr/>
          </p:nvSpPr>
          <p:spPr bwMode="auto">
            <a:xfrm>
              <a:off x="-813594" y="3489727"/>
              <a:ext cx="2165350" cy="12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1936" name="Line 160"/>
            <p:cNvSpPr>
              <a:spLocks noChangeShapeType="1"/>
            </p:cNvSpPr>
            <p:nvPr/>
          </p:nvSpPr>
          <p:spPr bwMode="auto">
            <a:xfrm flipV="1">
              <a:off x="-786606" y="3257952"/>
              <a:ext cx="1314450" cy="1031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1939" name="Line 163"/>
            <p:cNvSpPr>
              <a:spLocks noChangeShapeType="1"/>
            </p:cNvSpPr>
            <p:nvPr/>
          </p:nvSpPr>
          <p:spPr bwMode="auto">
            <a:xfrm flipV="1">
              <a:off x="-812006" y="2678515"/>
              <a:ext cx="579437" cy="5032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1940" name="Line 164"/>
            <p:cNvSpPr>
              <a:spLocks noChangeShapeType="1"/>
            </p:cNvSpPr>
            <p:nvPr/>
          </p:nvSpPr>
          <p:spPr bwMode="auto">
            <a:xfrm flipV="1">
              <a:off x="-915194" y="1829202"/>
              <a:ext cx="438150" cy="1325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-1223493" y="3181083"/>
              <a:ext cx="370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225" name="Text Box 73"/>
          <p:cNvSpPr txBox="1">
            <a:spLocks noChangeArrowheads="1"/>
          </p:cNvSpPr>
          <p:nvPr/>
        </p:nvSpPr>
        <p:spPr bwMode="auto">
          <a:xfrm>
            <a:off x="173565" y="1090593"/>
            <a:ext cx="252020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 is a field F; </a:t>
            </a:r>
          </a:p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 is linear!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849" grpId="0" animBg="1"/>
      <p:bldP spid="2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Implications of Linearity [BHR]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is linear, then:</a:t>
            </a:r>
          </a:p>
          <a:p>
            <a:pPr lvl="1"/>
            <a:r>
              <a:rPr lang="en-US" sz="2000" dirty="0" smtClean="0"/>
              <a:t>Tester can be made non-adaptive.</a:t>
            </a:r>
          </a:p>
          <a:p>
            <a:pPr lvl="1"/>
            <a:r>
              <a:rPr lang="en-US" sz="2000" dirty="0" smtClean="0"/>
              <a:t>Tester makes one-sided error </a:t>
            </a:r>
          </a:p>
          <a:p>
            <a:pPr lvl="2"/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 smtClean="0"/>
              <a:t>f </a:t>
            </a:r>
            <a:r>
              <a:rPr lang="en-US" sz="2000" b="1" dirty="0" smtClean="0">
                <a:latin typeface="cmsy10"/>
              </a:rPr>
              <a:t>2</a:t>
            </a:r>
            <a:r>
              <a:rPr lang="en-US" sz="2000" dirty="0" smtClean="0"/>
              <a:t> P </a:t>
            </a:r>
            <a:r>
              <a:rPr lang="en-US" sz="2000" b="1" dirty="0" smtClean="0">
                <a:solidFill>
                  <a:srgbClr val="0000FF"/>
                </a:solidFill>
                <a:latin typeface="cmsy10"/>
              </a:rPr>
              <a:t>)</a:t>
            </a:r>
            <a:r>
              <a:rPr lang="en-US" sz="2000" dirty="0" smtClean="0">
                <a:solidFill>
                  <a:srgbClr val="0000FF"/>
                </a:solidFill>
              </a:rPr>
              <a:t> tester always accepts).</a:t>
            </a:r>
          </a:p>
          <a:p>
            <a:r>
              <a:rPr lang="en-US" dirty="0" smtClean="0"/>
              <a:t>Motivates:</a:t>
            </a:r>
          </a:p>
          <a:p>
            <a:pPr lvl="1"/>
            <a:r>
              <a:rPr lang="en-US" dirty="0" smtClean="0">
                <a:solidFill>
                  <a:srgbClr val="CC00CC"/>
                </a:solidFill>
              </a:rPr>
              <a:t>Constraints: </a:t>
            </a:r>
          </a:p>
          <a:p>
            <a:pPr lvl="2"/>
            <a:r>
              <a:rPr lang="en-US" dirty="0" smtClean="0"/>
              <a:t>k</a:t>
            </a:r>
            <a:r>
              <a:rPr lang="en-US" dirty="0" smtClean="0">
                <a:solidFill>
                  <a:srgbClr val="0000FF"/>
                </a:solidFill>
              </a:rPr>
              <a:t>-query test =&gt; </a:t>
            </a:r>
            <a:r>
              <a:rPr lang="en-US" dirty="0" smtClean="0">
                <a:solidFill>
                  <a:srgbClr val="CC00CC"/>
                </a:solidFill>
              </a:rPr>
              <a:t>constraint</a:t>
            </a:r>
            <a:r>
              <a:rPr lang="en-US" dirty="0" smtClean="0">
                <a:solidFill>
                  <a:srgbClr val="0000FF"/>
                </a:solidFill>
              </a:rPr>
              <a:t> of size </a:t>
            </a:r>
            <a:r>
              <a:rPr lang="en-US" dirty="0" smtClean="0"/>
              <a:t>k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lvl="3"/>
            <a:r>
              <a:rPr lang="en-US" dirty="0" smtClean="0"/>
              <a:t>value of 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at 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Tahoma"/>
              </a:rPr>
              <a:t>1</a:t>
            </a:r>
            <a:r>
              <a:rPr lang="en-US" dirty="0" smtClean="0">
                <a:solidFill>
                  <a:srgbClr val="00B050"/>
                </a:solidFill>
              </a:rPr>
              <a:t>,… </a:t>
            </a:r>
            <a:r>
              <a:rPr lang="en-US" b="1" dirty="0" smtClean="0">
                <a:solidFill>
                  <a:srgbClr val="00B050"/>
                </a:solidFill>
                <a:latin typeface="cmmi10"/>
              </a:rPr>
              <a:t>®</a:t>
            </a:r>
            <a:r>
              <a:rPr lang="en-US" b="1" baseline="-25000" dirty="0" smtClean="0">
                <a:solidFill>
                  <a:srgbClr val="00B050"/>
                </a:solidFill>
                <a:latin typeface="Tahoma"/>
              </a:rPr>
              <a:t>k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smtClean="0"/>
              <a:t>constrained to lie in subspace.</a:t>
            </a:r>
          </a:p>
          <a:p>
            <a:pPr lvl="1"/>
            <a:r>
              <a:rPr lang="en-US" dirty="0" smtClean="0">
                <a:solidFill>
                  <a:srgbClr val="CC00CC"/>
                </a:solidFill>
              </a:rPr>
              <a:t>Characterizations:</a:t>
            </a:r>
          </a:p>
          <a:p>
            <a:pPr lvl="2"/>
            <a:r>
              <a:rPr lang="en-US" sz="2000" dirty="0" smtClean="0">
                <a:solidFill>
                  <a:srgbClr val="0000FF"/>
                </a:solidFill>
              </a:rPr>
              <a:t>If non-members of </a:t>
            </a:r>
            <a:r>
              <a:rPr lang="en-US" sz="2000" dirty="0" smtClean="0"/>
              <a:t>P</a:t>
            </a:r>
            <a:r>
              <a:rPr lang="en-US" sz="2000" dirty="0" smtClean="0">
                <a:solidFill>
                  <a:srgbClr val="0000FF"/>
                </a:solidFill>
              </a:rPr>
              <a:t> rejected with positive probability, then </a:t>
            </a:r>
            <a:r>
              <a:rPr lang="en-US" sz="2000" dirty="0" smtClean="0"/>
              <a:t>P </a:t>
            </a:r>
            <a:r>
              <a:rPr lang="en-US" sz="2000" dirty="0" smtClean="0">
                <a:solidFill>
                  <a:srgbClr val="CC00CC"/>
                </a:solidFill>
              </a:rPr>
              <a:t>characterized </a:t>
            </a:r>
            <a:r>
              <a:rPr lang="en-US" sz="2000" dirty="0" smtClean="0">
                <a:solidFill>
                  <a:srgbClr val="0000FF"/>
                </a:solidFill>
              </a:rPr>
              <a:t>by local constraints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3"/>
            <a:r>
              <a:rPr lang="en-US" dirty="0" smtClean="0"/>
              <a:t> functions satisfying all constraints are members of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 </a:t>
            </a:r>
            <a:r>
              <a:rPr lang="en-US" dirty="0" smtClean="0"/>
              <a:t>= </a:t>
            </a:r>
            <a:r>
              <a:rPr lang="en-US" dirty="0" err="1" smtClean="0"/>
              <a:t>assgm’t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00FF"/>
                </a:solidFill>
              </a:rPr>
              <a:t>left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Right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CC00CC"/>
                </a:solidFill>
              </a:rPr>
              <a:t>constraints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C00CC"/>
                </a:solidFill>
              </a:rPr>
              <a:t>Characterization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= {</a:t>
            </a:r>
            <a:r>
              <a:rPr lang="en-US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sat. all </a:t>
            </a:r>
            <a:r>
              <a:rPr lang="en-US" dirty="0" smtClean="0">
                <a:solidFill>
                  <a:srgbClr val="CC00CC"/>
                </a:solidFill>
              </a:rPr>
              <a:t>constraints</a:t>
            </a:r>
            <a:r>
              <a:rPr lang="en-US" dirty="0" smtClean="0"/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Pictorially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23-28,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Bertinoro: Testing Affine-Invariant Properties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9</a:t>
            </a:fld>
            <a:endParaRPr lang="en-US" dirty="0"/>
          </a:p>
        </p:txBody>
      </p:sp>
      <p:sp>
        <p:nvSpPr>
          <p:cNvPr id="41" name="Oval 40"/>
          <p:cNvSpPr/>
          <p:nvPr/>
        </p:nvSpPr>
        <p:spPr bwMode="auto">
          <a:xfrm>
            <a:off x="5189838" y="1816444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193957" y="2413687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198077" y="3023287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189839" y="3657601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193956" y="4291914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185719" y="4926228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5202195" y="5474044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156886" y="1215081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7187513" y="1626970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175176" y="2541373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183414" y="5119816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175176" y="4048897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7179295" y="3311613"/>
            <a:ext cx="197708" cy="247135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57" name="Straight Connector 56"/>
          <p:cNvCxnSpPr>
            <a:stCxn id="49" idx="6"/>
            <a:endCxn id="50" idx="2"/>
          </p:cNvCxnSpPr>
          <p:nvPr/>
        </p:nvCxnSpPr>
        <p:spPr bwMode="auto">
          <a:xfrm>
            <a:off x="5354594" y="1338649"/>
            <a:ext cx="1832919" cy="4118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endCxn id="51" idx="3"/>
          </p:cNvCxnSpPr>
          <p:nvPr/>
        </p:nvCxnSpPr>
        <p:spPr bwMode="auto">
          <a:xfrm flipV="1">
            <a:off x="5358713" y="2752316"/>
            <a:ext cx="1845417" cy="92587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endCxn id="54" idx="1"/>
          </p:cNvCxnSpPr>
          <p:nvPr/>
        </p:nvCxnSpPr>
        <p:spPr bwMode="auto">
          <a:xfrm flipV="1">
            <a:off x="5375188" y="3347805"/>
            <a:ext cx="1833061" cy="5198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endCxn id="51" idx="4"/>
          </p:cNvCxnSpPr>
          <p:nvPr/>
        </p:nvCxnSpPr>
        <p:spPr bwMode="auto">
          <a:xfrm flipV="1">
            <a:off x="5379308" y="2788508"/>
            <a:ext cx="1894722" cy="15404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endCxn id="53" idx="1"/>
          </p:cNvCxnSpPr>
          <p:nvPr/>
        </p:nvCxnSpPr>
        <p:spPr bwMode="auto">
          <a:xfrm flipV="1">
            <a:off x="5383427" y="4085089"/>
            <a:ext cx="1820703" cy="3592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endCxn id="53" idx="2"/>
          </p:cNvCxnSpPr>
          <p:nvPr/>
        </p:nvCxnSpPr>
        <p:spPr bwMode="auto">
          <a:xfrm flipV="1">
            <a:off x="5375189" y="4172465"/>
            <a:ext cx="1799987" cy="9679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endCxn id="54" idx="2"/>
          </p:cNvCxnSpPr>
          <p:nvPr/>
        </p:nvCxnSpPr>
        <p:spPr bwMode="auto">
          <a:xfrm flipV="1">
            <a:off x="5404021" y="3435181"/>
            <a:ext cx="1775274" cy="161049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endCxn id="54" idx="4"/>
          </p:cNvCxnSpPr>
          <p:nvPr/>
        </p:nvCxnSpPr>
        <p:spPr bwMode="auto">
          <a:xfrm rot="5400000" flipH="1" flipV="1">
            <a:off x="5350486" y="3604046"/>
            <a:ext cx="1972960" cy="18823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endCxn id="52" idx="2"/>
          </p:cNvCxnSpPr>
          <p:nvPr/>
        </p:nvCxnSpPr>
        <p:spPr bwMode="auto">
          <a:xfrm flipV="1">
            <a:off x="5399902" y="5243384"/>
            <a:ext cx="1783512" cy="39129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endCxn id="53" idx="0"/>
          </p:cNvCxnSpPr>
          <p:nvPr/>
        </p:nvCxnSpPr>
        <p:spPr bwMode="auto">
          <a:xfrm rot="16200000" flipH="1">
            <a:off x="4975663" y="1750530"/>
            <a:ext cx="2619632" cy="19771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endCxn id="50" idx="3"/>
          </p:cNvCxnSpPr>
          <p:nvPr/>
        </p:nvCxnSpPr>
        <p:spPr bwMode="auto">
          <a:xfrm flipV="1">
            <a:off x="5387545" y="1837913"/>
            <a:ext cx="1828922" cy="650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endCxn id="52" idx="0"/>
          </p:cNvCxnSpPr>
          <p:nvPr/>
        </p:nvCxnSpPr>
        <p:spPr bwMode="auto">
          <a:xfrm rot="16200000" flipH="1">
            <a:off x="4773836" y="2611384"/>
            <a:ext cx="3101546" cy="19153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endCxn id="50" idx="4"/>
          </p:cNvCxnSpPr>
          <p:nvPr/>
        </p:nvCxnSpPr>
        <p:spPr bwMode="auto">
          <a:xfrm flipV="1">
            <a:off x="5371070" y="1874105"/>
            <a:ext cx="1915297" cy="58077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endCxn id="51" idx="1"/>
          </p:cNvCxnSpPr>
          <p:nvPr/>
        </p:nvCxnSpPr>
        <p:spPr bwMode="auto">
          <a:xfrm flipV="1">
            <a:off x="5375189" y="2577565"/>
            <a:ext cx="1828941" cy="49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endCxn id="51" idx="2"/>
          </p:cNvCxnSpPr>
          <p:nvPr/>
        </p:nvCxnSpPr>
        <p:spPr bwMode="auto">
          <a:xfrm flipV="1">
            <a:off x="5416378" y="2664941"/>
            <a:ext cx="1758798" cy="4407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endCxn id="52" idx="1"/>
          </p:cNvCxnSpPr>
          <p:nvPr/>
        </p:nvCxnSpPr>
        <p:spPr bwMode="auto">
          <a:xfrm rot="16200000" flipH="1">
            <a:off x="5330391" y="3274031"/>
            <a:ext cx="1947370" cy="18165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4572000" y="108739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63761" y="168463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04951" y="234366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633775" y="5424624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298839" y="2434281"/>
            <a:ext cx="1757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{0000,1100,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  0011,1111}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False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newcommand{\F}{{\mathbb F}}&#10;\newcommand{\K}{{\mathbb K}}&#10;\newcommand{\calf}{{\cal F}}&#10;\newcommand{\calg}{{\cal G}}&#10;\newcommand{\mm}[1]{{\color[rgb]{1,1,1}$#1$}}&#10;\newcommand{\green}[1]{{\color[rgb]{0,1,0}#1}}&#10;\newcommand{\vote}{{\rm \green{Vote}}}&#10;\newcommand{\blue}[1]{{\color[rgb]{0.25,0.75,1}#1}}&#10;"/>
  <p:tag name="MAGPC" val="260"/>
  <p:tag name="FONTSIZE" val="20"/>
  <p:tag name="DEFAULTDISPLAYSOURCE" val="\documentclass{slides}\pagestyle{empty}&#10;\begin{document}&#10;&#10;\end{document}&#10;"/>
  <p:tag name="EMBEDFONT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alpha_1^{2^i}  template TPT1  env TPENV1  fore 0  back 16777215  eqnno 1"/>
  <p:tag name="FILENAME" val="TP_tmp"/>
  <p:tag name="ORIGWIDTH" val="2"/>
  <p:tag name="PICTUREFILESIZE" val="2468"/>
</p:tagLst>
</file>

<file path=ppt/theme/theme1.xml><?xml version="1.0" encoding="utf-8"?>
<a:theme xmlns:a="http://schemas.openxmlformats.org/drawingml/2006/main" name="Textured">
  <a:themeElements>
    <a:clrScheme name="Textured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xtured">
  <a:themeElements>
    <a:clrScheme name="1_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1_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41003</TotalTime>
  <Words>3521</Words>
  <Application>Microsoft Office PowerPoint</Application>
  <PresentationFormat>On-screen Show (4:3)</PresentationFormat>
  <Paragraphs>592</Paragraphs>
  <Slides>47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47</vt:i4>
      </vt:variant>
    </vt:vector>
  </HeadingPairs>
  <TitlesOfParts>
    <vt:vector size="67" baseType="lpstr">
      <vt:lpstr>Arial</vt:lpstr>
      <vt:lpstr>Verdana</vt:lpstr>
      <vt:lpstr>Times New Roman</vt:lpstr>
      <vt:lpstr>Tahoma</vt:lpstr>
      <vt:lpstr>CMMI8</vt:lpstr>
      <vt:lpstr>LCMSS8</vt:lpstr>
      <vt:lpstr>CMSY8</vt:lpstr>
      <vt:lpstr>CMMI10</vt:lpstr>
      <vt:lpstr>CMR7</vt:lpstr>
      <vt:lpstr>CMMI5</vt:lpstr>
      <vt:lpstr>cmsy10</vt:lpstr>
      <vt:lpstr>Symbol</vt:lpstr>
      <vt:lpstr>Wingdings</vt:lpstr>
      <vt:lpstr>MT Extra</vt:lpstr>
      <vt:lpstr>Textured</vt:lpstr>
      <vt:lpstr>1_Textured</vt:lpstr>
      <vt:lpstr>Custom Design</vt:lpstr>
      <vt:lpstr>1_Custom Design</vt:lpstr>
      <vt:lpstr>2_Custom Design</vt:lpstr>
      <vt:lpstr>3_Custom Design</vt:lpstr>
      <vt:lpstr>Slide 1</vt:lpstr>
      <vt:lpstr>Property Testing</vt:lpstr>
      <vt:lpstr>Classical Property Test: Linearity [BLR]</vt:lpstr>
      <vt:lpstr>Affine-Invariant Properties</vt:lpstr>
      <vt:lpstr>(My) Goals</vt:lpstr>
      <vt:lpstr>Why’s?</vt:lpstr>
      <vt:lpstr>Contrast w. Combinatorial P.T. </vt:lpstr>
      <vt:lpstr>Basic Implications of Linearity [BHR]</vt:lpstr>
      <vt:lpstr>Pictorially</vt:lpstr>
      <vt:lpstr>Back to affine-invariance: More Notes</vt:lpstr>
      <vt:lpstr>Affine-invariance &amp; testability</vt:lpstr>
      <vt:lpstr>Goal of this talk</vt:lpstr>
      <vt:lpstr>Single-orbit-characterization (S-O-C)</vt:lpstr>
      <vt:lpstr>S-O-C: Formal Definition</vt:lpstr>
      <vt:lpstr>Known testable properties - 0</vt:lpstr>
      <vt:lpstr>Affine-invariance &amp; testability</vt:lpstr>
      <vt:lpstr>Known testable properties - 0</vt:lpstr>
      <vt:lpstr>Known testable properties - 1</vt:lpstr>
      <vt:lpstr>Known testable properties - 2</vt:lpstr>
      <vt:lpstr>Known Testable Properties - 3</vt:lpstr>
      <vt:lpstr>Known Testable Properties - 1</vt:lpstr>
      <vt:lpstr>Affine-Invariant Properties: Structure</vt:lpstr>
      <vt:lpstr>Preliminaries</vt:lpstr>
      <vt:lpstr>Example</vt:lpstr>
      <vt:lpstr>Structure - 1</vt:lpstr>
      <vt:lpstr>Structure - 2</vt:lpstr>
      <vt:lpstr>Structure - 3</vt:lpstr>
      <vt:lpstr>Example revisited</vt:lpstr>
      <vt:lpstr>What kind of properties have k-S-O-C?</vt:lpstr>
      <vt:lpstr>What affine-invariant properties are not locally testable.</vt:lpstr>
      <vt:lpstr>Affine-invariance &amp; testability</vt:lpstr>
      <vt:lpstr>Quest in lower bound</vt:lpstr>
      <vt:lpstr>Pictorially</vt:lpstr>
      <vt:lpstr>Non-testable Property - 1</vt:lpstr>
      <vt:lpstr>Proof (based on [BMSS’11])</vt:lpstr>
      <vt:lpstr>Stronger Counterexample</vt:lpstr>
      <vt:lpstr>[BMSS] CounterExample</vt:lpstr>
      <vt:lpstr>Example: Sums of S-O-C properties</vt:lpstr>
      <vt:lpstr>Concluding</vt:lpstr>
      <vt:lpstr>Thank You!</vt:lpstr>
      <vt:lpstr>Appendix 0: Main References</vt:lpstr>
      <vt:lpstr>Appendix 1</vt:lpstr>
      <vt:lpstr>Appendix 2: Analysis of k-S-O-C test</vt:lpstr>
      <vt:lpstr>Appendix 2: BLR Analog</vt:lpstr>
      <vt:lpstr>Appendix 2: BLR Analysis of Step 1</vt:lpstr>
      <vt:lpstr>Appendix 2: Generalization</vt:lpstr>
      <vt:lpstr>Appendix 2: Matrix Magic?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PCPs</dc:title>
  <dc:creator>Madhu+Eli</dc:creator>
  <cp:lastModifiedBy>Madhu</cp:lastModifiedBy>
  <cp:revision>1460</cp:revision>
  <cp:lastPrinted>2001-06-13T20:26:27Z</cp:lastPrinted>
  <dcterms:created xsi:type="dcterms:W3CDTF">2001-06-13T15:36:44Z</dcterms:created>
  <dcterms:modified xsi:type="dcterms:W3CDTF">2011-05-24T07:55:06Z</dcterms:modified>
</cp:coreProperties>
</file>