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Corbet’s</a:t>
            </a:r>
            <a:r>
              <a:rPr lang="en-US" dirty="0" smtClean="0"/>
              <a:t> Butterfly Data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Sheet1!$A$2:$A$16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118</c:v>
                </c:pt>
                <c:pt idx="1">
                  <c:v>74</c:v>
                </c:pt>
                <c:pt idx="2">
                  <c:v>44</c:v>
                </c:pt>
                <c:pt idx="3">
                  <c:v>24</c:v>
                </c:pt>
                <c:pt idx="4">
                  <c:v>29</c:v>
                </c:pt>
                <c:pt idx="5">
                  <c:v>22</c:v>
                </c:pt>
                <c:pt idx="6">
                  <c:v>20</c:v>
                </c:pt>
                <c:pt idx="7">
                  <c:v>19</c:v>
                </c:pt>
                <c:pt idx="8">
                  <c:v>20</c:v>
                </c:pt>
                <c:pt idx="9">
                  <c:v>15</c:v>
                </c:pt>
                <c:pt idx="10">
                  <c:v>12</c:v>
                </c:pt>
                <c:pt idx="11">
                  <c:v>14</c:v>
                </c:pt>
                <c:pt idx="12">
                  <c:v>6</c:v>
                </c:pt>
                <c:pt idx="13">
                  <c:v>12</c:v>
                </c:pt>
                <c:pt idx="1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993152"/>
        <c:axId val="152432000"/>
      </c:barChart>
      <c:catAx>
        <c:axId val="17899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2432000"/>
        <c:crosses val="autoZero"/>
        <c:auto val="1"/>
        <c:lblAlgn val="ctr"/>
        <c:lblOffset val="100"/>
        <c:noMultiLvlLbl val="0"/>
      </c:catAx>
      <c:valAx>
        <c:axId val="15243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8993152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6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0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4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3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01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3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4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DBF42-D8B5-49C3-A04B-373DB46FF9A4}" type="datetimeFigureOut">
              <a:rPr lang="en-US" smtClean="0"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16402-D636-482A-95EE-E092ADAA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1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524000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Estimating the Unseen:</a:t>
            </a:r>
          </a:p>
          <a:p>
            <a:pPr algn="ctr"/>
            <a:r>
              <a:rPr lang="en-US" sz="4800" dirty="0" err="1" smtClean="0">
                <a:solidFill>
                  <a:schemeClr val="bg1"/>
                </a:solidFill>
              </a:rPr>
              <a:t>Sublinear</a:t>
            </a:r>
            <a:r>
              <a:rPr lang="en-US" sz="4800" dirty="0" smtClean="0">
                <a:solidFill>
                  <a:schemeClr val="bg1"/>
                </a:solidFill>
              </a:rPr>
              <a:t> Statistics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67050" y="4419600"/>
            <a:ext cx="3009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Paul Valiant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2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286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“</a:t>
            </a:r>
            <a:r>
              <a:rPr lang="en-US" sz="4800" dirty="0" err="1" smtClean="0">
                <a:solidFill>
                  <a:schemeClr val="bg1"/>
                </a:solidFill>
              </a:rPr>
              <a:t>Roos’s</a:t>
            </a:r>
            <a:r>
              <a:rPr lang="en-US" sz="4800" dirty="0" smtClean="0">
                <a:solidFill>
                  <a:schemeClr val="bg1"/>
                </a:solidFill>
              </a:rPr>
              <a:t> Theorem”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23807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Generalized Multinomial Distributions</a:t>
            </a:r>
            <a:endParaRPr lang="en-US" sz="2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19200" y="2000071"/>
                <a:ext cx="6858000" cy="83227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Definition: a distribution expressible as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sym typeface="Symbol"/>
                  </a:rPr>
                  <a:t> where </a:t>
                </a:r>
              </a:p>
              <a:p>
                <a:r>
                  <a:rPr lang="en-US" sz="2400" dirty="0" smtClean="0">
                    <a:solidFill>
                      <a:schemeClr val="bg1"/>
                    </a:solidFill>
                    <a:sym typeface="Symbol"/>
                  </a:rPr>
                  <a:t> </a:t>
                </a:r>
                <a:r>
                  <a:rPr lang="en-US" sz="2400" dirty="0" err="1" smtClean="0">
                    <a:solidFill>
                      <a:schemeClr val="bg1"/>
                    </a:solidFill>
                    <a:sym typeface="Symbol"/>
                  </a:rPr>
                  <a:t>Z</a:t>
                </a:r>
                <a:r>
                  <a:rPr lang="en-US" sz="2400" baseline="-25000" dirty="0" err="1" smtClean="0">
                    <a:solidFill>
                      <a:schemeClr val="bg1"/>
                    </a:solidFill>
                    <a:sym typeface="Symbol"/>
                  </a:rPr>
                  <a:t>i</a:t>
                </a:r>
                <a:r>
                  <a:rPr lang="en-US" sz="2400" dirty="0">
                    <a:solidFill>
                      <a:schemeClr val="bg1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sym typeface="Symbol"/>
                      </a:rPr>
                      <m:t>←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sym typeface="Symbol"/>
                  </a:rPr>
                  <a:t> { </a:t>
                </a:r>
                <a:r>
                  <a:rPr lang="en-US" sz="2400" b="1" dirty="0" smtClean="0">
                    <a:solidFill>
                      <a:schemeClr val="bg1"/>
                    </a:solidFill>
                    <a:sym typeface="Symbol"/>
                  </a:rPr>
                  <a:t>0</a:t>
                </a:r>
                <a:r>
                  <a:rPr lang="en-US" sz="2400" dirty="0" smtClean="0">
                    <a:solidFill>
                      <a:schemeClr val="bg1"/>
                    </a:solidFill>
                    <a:sym typeface="Symbol"/>
                  </a:rPr>
                  <a:t>, (1,0,0,0,…), (0,1,0,0,…), (0,0,1,0,…), … }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000071"/>
                <a:ext cx="6858000" cy="832279"/>
              </a:xfrm>
              <a:prstGeom prst="rect">
                <a:avLst/>
              </a:prstGeom>
              <a:blipFill rotWithShape="1">
                <a:blip r:embed="rId2"/>
                <a:stretch>
                  <a:fillRect l="-1242" t="-70504" r="-1775" b="-6187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447800" y="2914471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Includes fingerprint distributions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223146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Also: binomial distributions, multinomial distributions, and any sums of such distributions.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3981271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“Generalized Multinomial Distributions” appear all over CS, and characterizing them is central to many papers (for example, </a:t>
            </a:r>
            <a:r>
              <a:rPr lang="en-US" dirty="0" err="1" smtClean="0">
                <a:solidFill>
                  <a:schemeClr val="bg1"/>
                </a:solidFill>
              </a:rPr>
              <a:t>Daskalakis</a:t>
            </a:r>
            <a:r>
              <a:rPr lang="en-US" dirty="0" smtClean="0">
                <a:solidFill>
                  <a:schemeClr val="bg1"/>
                </a:solidFill>
              </a:rPr>
              <a:t> and Papadimitriou, </a:t>
            </a:r>
            <a:r>
              <a:rPr lang="en-US" i="1" dirty="0" smtClean="0">
                <a:solidFill>
                  <a:schemeClr val="bg1"/>
                </a:solidFill>
              </a:rPr>
              <a:t>Discretized </a:t>
            </a:r>
            <a:r>
              <a:rPr lang="en-US" i="1" dirty="0">
                <a:solidFill>
                  <a:schemeClr val="bg1"/>
                </a:solidFill>
              </a:rPr>
              <a:t>m</a:t>
            </a:r>
            <a:r>
              <a:rPr lang="en-US" i="1" dirty="0" smtClean="0">
                <a:solidFill>
                  <a:schemeClr val="bg1"/>
                </a:solidFill>
              </a:rPr>
              <a:t>ultinomial distributions and Nash </a:t>
            </a:r>
            <a:r>
              <a:rPr lang="en-US" i="1" dirty="0" err="1" smtClean="0">
                <a:solidFill>
                  <a:schemeClr val="bg1"/>
                </a:solidFill>
              </a:rPr>
              <a:t>equilibria</a:t>
            </a:r>
            <a:r>
              <a:rPr lang="en-US" i="1" dirty="0" smtClean="0">
                <a:solidFill>
                  <a:schemeClr val="bg1"/>
                </a:solidFill>
              </a:rPr>
              <a:t> in anonymous games</a:t>
            </a:r>
            <a:r>
              <a:rPr lang="en-US" dirty="0" smtClean="0">
                <a:solidFill>
                  <a:schemeClr val="bg1"/>
                </a:solidFill>
              </a:rPr>
              <a:t>, FOCS 2008.)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1447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Comment:</a:t>
            </a:r>
            <a:endParaRPr 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219200" y="5486400"/>
                <a:ext cx="7315200" cy="928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solidFill>
                      <a:schemeClr val="bg1"/>
                    </a:solidFill>
                  </a:rPr>
                  <a:t>Thm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: If there are bounds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,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s.t.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𝑗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then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400" dirty="0">
                    <a:solidFill>
                      <a:schemeClr val="bg1"/>
                    </a:solidFill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sym typeface="Symbol"/>
                  </a:rPr>
                  <a:t> is multivariate Poisson to within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  <a:sym typeface="Symbol"/>
                      </a:rPr>
                      <m:t>O</m:t>
                    </m:r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  <a:sym typeface="Symbol"/>
                      </a:rPr>
                      <m:t>(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sym typeface="Symbol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sym typeface="Symbol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sym typeface="Symbol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sym typeface="Symbol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sym typeface="Symbol"/>
                      </a:rPr>
                      <m:t>)</m:t>
                    </m:r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486400"/>
                <a:ext cx="7315200" cy="928396"/>
              </a:xfrm>
              <a:prstGeom prst="rect">
                <a:avLst/>
              </a:prstGeom>
              <a:blipFill rotWithShape="1">
                <a:blip r:embed="rId3"/>
                <a:stretch>
                  <a:fillRect l="-6417" t="-19737" b="-92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040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810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Distributions of Rare Elements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66800" y="1295400"/>
                <a:ext cx="7467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Distribution of fingerprints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(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𝑃𝑜𝑖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𝑃𝑜𝑖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,…)</m:t>
                    </m:r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295400"/>
                <a:ext cx="746760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224" t="-10667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981200" y="175706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– provided every element is rare, even in k samples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360003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Yields best known lower-bounds for non-trivial 1-sided testing problems: </a:t>
            </a:r>
            <a:r>
              <a:rPr lang="el-GR" sz="2400" dirty="0" smtClean="0">
                <a:solidFill>
                  <a:schemeClr val="bg1"/>
                </a:solidFill>
              </a:rPr>
              <a:t>Ω</a:t>
            </a:r>
            <a:r>
              <a:rPr lang="en-US" sz="2400" dirty="0" smtClean="0">
                <a:solidFill>
                  <a:schemeClr val="bg1"/>
                </a:solidFill>
              </a:rPr>
              <a:t>(n</a:t>
            </a:r>
            <a:r>
              <a:rPr lang="en-US" sz="2400" baseline="30000" dirty="0" smtClean="0">
                <a:solidFill>
                  <a:schemeClr val="bg1"/>
                </a:solidFill>
              </a:rPr>
              <a:t>2/3</a:t>
            </a:r>
            <a:r>
              <a:rPr lang="en-US" sz="2400" dirty="0" smtClean="0">
                <a:solidFill>
                  <a:schemeClr val="bg1"/>
                </a:solidFill>
              </a:rPr>
              <a:t>) for L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 distance, </a:t>
            </a:r>
            <a:r>
              <a:rPr lang="el-GR" sz="2400" dirty="0" smtClean="0">
                <a:solidFill>
                  <a:schemeClr val="bg1"/>
                </a:solidFill>
              </a:rPr>
              <a:t>Ω</a:t>
            </a:r>
            <a:r>
              <a:rPr lang="en-US" sz="2400" dirty="0" smtClean="0">
                <a:solidFill>
                  <a:schemeClr val="bg1"/>
                </a:solidFill>
              </a:rPr>
              <a:t>(n</a:t>
            </a:r>
            <a:r>
              <a:rPr lang="en-US" sz="2400" baseline="30000" dirty="0" smtClean="0">
                <a:solidFill>
                  <a:schemeClr val="bg1"/>
                </a:solidFill>
              </a:rPr>
              <a:t>2/3</a:t>
            </a:r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en-US" sz="2400" baseline="30000" dirty="0" smtClean="0">
                <a:solidFill>
                  <a:schemeClr val="bg1"/>
                </a:solidFill>
              </a:rPr>
              <a:t>1/3</a:t>
            </a:r>
            <a:r>
              <a:rPr lang="en-US" sz="2400" dirty="0" smtClean="0">
                <a:solidFill>
                  <a:schemeClr val="bg1"/>
                </a:solidFill>
              </a:rPr>
              <a:t>) for “independence”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48768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Note: impossible to confuse &gt;log n with o(1). Can cut off above log n? Suggests these lower bounds are tight to within log 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6172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292601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86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A Better Central Limit Theorem (?)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2954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Roos’s</a:t>
            </a:r>
            <a:r>
              <a:rPr lang="en-US" sz="2400" dirty="0" smtClean="0">
                <a:solidFill>
                  <a:schemeClr val="bg1"/>
                </a:solidFill>
              </a:rPr>
              <a:t> Theorem: Fingerprints are like </a:t>
            </a:r>
            <a:r>
              <a:rPr lang="en-US" sz="2400" dirty="0" err="1" smtClean="0">
                <a:solidFill>
                  <a:schemeClr val="bg1"/>
                </a:solidFill>
              </a:rPr>
              <a:t>Poissons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18288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(provided…)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590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Poissons</a:t>
            </a:r>
            <a:r>
              <a:rPr lang="en-US" sz="2400" dirty="0" smtClean="0">
                <a:solidFill>
                  <a:schemeClr val="bg1"/>
                </a:solidFill>
              </a:rPr>
              <a:t>: 1-parameter family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2766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Gaussians: 2-parameter family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191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New CLT: Fingerprints are like Gaussians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47244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(provided variance is high enough in every direction)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5410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How to ensure high variance? “Fatten” distributions by adding elements at many different probabilities.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6241197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 can’t use for 1-sided bounds 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47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3048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Results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219200" y="1524000"/>
                <a:ext cx="5791200" cy="1002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Additive estimates of Entropy, Support Size, L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1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distance 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Θ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func>
                      </m:den>
                    </m:f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24000"/>
                <a:ext cx="5791200" cy="1002839"/>
              </a:xfrm>
              <a:prstGeom prst="rect">
                <a:avLst/>
              </a:prstGeom>
              <a:blipFill rotWithShape="1">
                <a:blip r:embed="rId2"/>
                <a:stretch>
                  <a:fillRect l="-1579" t="-4848" b="-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371600" y="2895600"/>
                <a:ext cx="6553200" cy="6335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2-approximation of L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1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distance to U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m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Θ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𝑚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func>
                      </m:den>
                    </m:f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895600"/>
                <a:ext cx="6553200" cy="633507"/>
              </a:xfrm>
              <a:prstGeom prst="rect">
                <a:avLst/>
              </a:prstGeom>
              <a:blipFill rotWithShape="1">
                <a:blip r:embed="rId3"/>
                <a:stretch>
                  <a:fillRect l="-1395" b="-1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371600" y="43434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All testers are linear expressions in the fingerprint</a:t>
            </a:r>
          </a:p>
        </p:txBody>
      </p:sp>
    </p:spTree>
    <p:extLst>
      <p:ext uri="{BB962C8B-B14F-4D97-AF65-F5344CB8AC3E}">
        <p14:creationId xmlns:p14="http://schemas.microsoft.com/office/powerpoint/2010/main" val="170734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457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Duality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33400" y="1371600"/>
                <a:ext cx="7620000" cy="94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Find not-large {c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i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} that minimize 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x</m:t>
                        </m:r>
                      </m:lim>
                    </m:limLow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≥0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⋅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𝑝𝑜𝑖</m:t>
                            </m:r>
                            <m:d>
                              <m:dPr>
                                <m:ctrlP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371600"/>
                <a:ext cx="7620000" cy="942887"/>
              </a:xfrm>
              <a:prstGeom prst="rect">
                <a:avLst/>
              </a:prstGeom>
              <a:blipFill rotWithShape="1">
                <a:blip r:embed="rId2"/>
                <a:stretch>
                  <a:fillRect l="-1280" t="-24516" b="-8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971800" y="2436168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DUAL</a:t>
            </a:r>
          </a:p>
        </p:txBody>
      </p:sp>
      <p:sp>
        <p:nvSpPr>
          <p:cNvPr id="5" name="Up-Down Arrow 4"/>
          <p:cNvSpPr/>
          <p:nvPr/>
        </p:nvSpPr>
        <p:spPr>
          <a:xfrm>
            <a:off x="2125980" y="2286000"/>
            <a:ext cx="381000" cy="7620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33400" y="3048000"/>
                <a:ext cx="6858000" cy="1312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Find distributions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y</a:t>
                </a:r>
                <a:r>
                  <a:rPr lang="en-US" sz="2400" baseline="30000" dirty="0" err="1" smtClean="0">
                    <a:solidFill>
                      <a:schemeClr val="bg1"/>
                    </a:solidFill>
                  </a:rPr>
                  <a:t>+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,y</a:t>
                </a:r>
                <a:r>
                  <a:rPr lang="en-US" sz="2400" baseline="30000" dirty="0" smtClean="0">
                    <a:solidFill>
                      <a:schemeClr val="bg1"/>
                    </a:solidFill>
                  </a:rPr>
                  <a:t>-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that maximize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          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⋅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𝑓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while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i</m:t>
                        </m:r>
                      </m:lim>
                    </m:limLow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|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⋅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𝑝𝑜𝑖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𝑥𝑘</m:t>
                            </m:r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</m:d>
                      </m:e>
                    </m:nary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|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is small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048000"/>
                <a:ext cx="6858000" cy="1312219"/>
              </a:xfrm>
              <a:prstGeom prst="rect">
                <a:avLst/>
              </a:prstGeom>
              <a:blipFill rotWithShape="1">
                <a:blip r:embed="rId3"/>
                <a:stretch>
                  <a:fillRect l="-1422" t="-18140" b="-60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219200" y="1371600"/>
                <a:ext cx="4312463" cy="477054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: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𝑑</m:t>
                            </m:r>
                          </m:sup>
                        </m:sSup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≤1</m:t>
                        </m:r>
                      </m:e>
                    </m:nary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that minimize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371600"/>
                <a:ext cx="4312463" cy="477054"/>
              </a:xfrm>
              <a:prstGeom prst="rect">
                <a:avLst/>
              </a:prstGeom>
              <a:blipFill rotWithShape="1">
                <a:blip r:embed="rId4"/>
                <a:stretch>
                  <a:fillRect t="-124359" b="-1897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410200" y="3783633"/>
                <a:ext cx="1082540" cy="46820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𝑑</m:t>
                          </m:r>
                        </m:sup>
                      </m:sSup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783633"/>
                <a:ext cx="1082540" cy="4682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562600" y="17481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Yields estimator when d&lt;½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3186738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Yields lower bound when d&gt;½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057400" y="4360219"/>
                <a:ext cx="54178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“When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𝑘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∝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𝑑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, optimum is log-convex”</a:t>
                </a: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4360219"/>
                <a:ext cx="541782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80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143000" y="4821884"/>
                <a:ext cx="7772400" cy="1986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Theorem: For linear symmetric property </a:t>
                </a:r>
                <a:r>
                  <a:rPr lang="el-GR" sz="2400" dirty="0" smtClean="0">
                    <a:solidFill>
                      <a:schemeClr val="bg1"/>
                    </a:solidFill>
                  </a:rPr>
                  <a:t>π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, and </a:t>
                </a:r>
                <a:r>
                  <a:rPr lang="el-GR" sz="2400" dirty="0" smtClean="0">
                    <a:solidFill>
                      <a:schemeClr val="bg1"/>
                    </a:solidFill>
                  </a:rPr>
                  <a:t>ε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&gt;0, c&gt;½, if all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p</a:t>
                </a:r>
                <a:r>
                  <a:rPr lang="en-US" sz="2400" baseline="30000" dirty="0" err="1" smtClean="0">
                    <a:solidFill>
                      <a:schemeClr val="bg1"/>
                    </a:solidFill>
                  </a:rPr>
                  <a:t>+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,p</a:t>
                </a:r>
                <a:r>
                  <a:rPr lang="en-US" sz="2400" baseline="30000" dirty="0" smtClean="0">
                    <a:solidFill>
                      <a:schemeClr val="bg1"/>
                    </a:solidFill>
                  </a:rPr>
                  <a:t>-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of support ≤n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𝜋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𝜋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&gt;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𝜖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are distinguishable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w.p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. &gt;c via k samples, then there exists a </a:t>
                </a:r>
                <a:r>
                  <a:rPr lang="en-US" sz="2400" i="1" dirty="0" smtClean="0">
                    <a:solidFill>
                      <a:schemeClr val="bg1"/>
                    </a:solidFill>
                  </a:rPr>
                  <a:t>linear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estimator with error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𝑜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𝜖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using (1+o(1))k samples, succeeding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w.p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. 1-o(1/poly(k))</a:t>
                </a: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821884"/>
                <a:ext cx="7772400" cy="1986506"/>
              </a:xfrm>
              <a:prstGeom prst="rect">
                <a:avLst/>
              </a:prstGeom>
              <a:blipFill rotWithShape="1">
                <a:blip r:embed="rId7"/>
                <a:stretch>
                  <a:fillRect l="-1255" t="-2454" b="-6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64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048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Open Problems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2954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Dependence on </a:t>
            </a:r>
            <a:r>
              <a:rPr lang="el-GR" sz="2400" dirty="0" smtClean="0">
                <a:solidFill>
                  <a:schemeClr val="bg1"/>
                </a:solidFill>
              </a:rPr>
              <a:t>ε</a:t>
            </a:r>
            <a:r>
              <a:rPr lang="en-US" sz="2400" dirty="0" smtClean="0">
                <a:solidFill>
                  <a:schemeClr val="bg1"/>
                </a:solidFill>
              </a:rPr>
              <a:t> (resolved for entropy)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574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Beyond additive estimates – “case-by-case optimal”?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26670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We suspect linear programming </a:t>
            </a:r>
            <a:r>
              <a:rPr lang="en-US" sz="2400" i="1" dirty="0" smtClean="0">
                <a:solidFill>
                  <a:schemeClr val="bg1"/>
                </a:solidFill>
              </a:rPr>
              <a:t>is</a:t>
            </a:r>
            <a:r>
              <a:rPr lang="en-US" sz="2400" dirty="0" smtClean="0">
                <a:solidFill>
                  <a:schemeClr val="bg1"/>
                </a:solidFill>
              </a:rPr>
              <a:t> better than linear estimators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962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Leveraging these results for non-symmetric properties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76400" y="45720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Monotonicity, with respect to different </a:t>
            </a:r>
            <a:r>
              <a:rPr lang="en-US" sz="2400" dirty="0" err="1" smtClean="0">
                <a:solidFill>
                  <a:schemeClr val="bg1"/>
                </a:solidFill>
              </a:rPr>
              <a:t>posets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55626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Practical applications!</a:t>
            </a:r>
          </a:p>
        </p:txBody>
      </p:sp>
    </p:spTree>
    <p:extLst>
      <p:ext uri="{BB962C8B-B14F-4D97-AF65-F5344CB8AC3E}">
        <p14:creationId xmlns:p14="http://schemas.microsoft.com/office/powerpoint/2010/main" val="332016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Fisher’s Butterflies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533400"/>
            <a:ext cx="426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Turing’s Enigma </a:t>
            </a:r>
            <a:r>
              <a:rPr lang="en-US" sz="4000" dirty="0" err="1" smtClean="0">
                <a:solidFill>
                  <a:schemeClr val="bg1"/>
                </a:solidFill>
              </a:rPr>
              <a:t>Codewords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9050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How many new species if I observe for another period?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9050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Probability mass of unseen </a:t>
            </a:r>
            <a:r>
              <a:rPr lang="en-US" sz="2400" dirty="0" err="1" smtClean="0">
                <a:solidFill>
                  <a:schemeClr val="bg1"/>
                </a:solidFill>
              </a:rPr>
              <a:t>codewords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413194994"/>
              </p:ext>
            </p:extLst>
          </p:nvPr>
        </p:nvGraphicFramePr>
        <p:xfrm>
          <a:off x="2015835" y="3657600"/>
          <a:ext cx="4419600" cy="2653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5435" y="42672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17270" y="4906185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602180" y="51054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100945" y="523869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65070" y="523869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523869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21035" y="5252545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012870" y="531489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81745" y="462216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3359725" y="49701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3844635" y="511558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4350325" y="516407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807525" y="5150215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5306290" y="516407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784270" y="5205635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3105329"/>
            <a:ext cx="3338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F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-F</a:t>
            </a:r>
            <a:r>
              <a:rPr lang="en-US" sz="2400" baseline="-25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+F</a:t>
            </a:r>
            <a:r>
              <a:rPr lang="en-US" sz="2400" baseline="-25000" dirty="0" smtClean="0">
                <a:solidFill>
                  <a:schemeClr val="bg1"/>
                </a:solidFill>
              </a:rPr>
              <a:t>3</a:t>
            </a:r>
            <a:r>
              <a:rPr lang="en-US" sz="2400" dirty="0" smtClean="0">
                <a:solidFill>
                  <a:schemeClr val="bg1"/>
                </a:solidFill>
              </a:rPr>
              <a:t>-F</a:t>
            </a:r>
            <a:r>
              <a:rPr lang="en-US" sz="2400" baseline="-25000" dirty="0" smtClean="0">
                <a:solidFill>
                  <a:schemeClr val="bg1"/>
                </a:solidFill>
              </a:rPr>
              <a:t>4</a:t>
            </a:r>
            <a:r>
              <a:rPr lang="en-US" sz="2400" dirty="0" smtClean="0">
                <a:solidFill>
                  <a:schemeClr val="bg1"/>
                </a:solidFill>
              </a:rPr>
              <a:t>+F</a:t>
            </a:r>
            <a:r>
              <a:rPr lang="en-US" sz="2400" baseline="-25000" dirty="0" smtClean="0">
                <a:solidFill>
                  <a:schemeClr val="bg1"/>
                </a:solidFill>
              </a:rPr>
              <a:t>5</a:t>
            </a:r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en-US" sz="2400" baseline="-25000" dirty="0" smtClean="0">
                <a:solidFill>
                  <a:schemeClr val="bg1"/>
                </a:solidFill>
              </a:rPr>
              <a:t>…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55125" y="3105329"/>
            <a:ext cx="349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F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/(number of samples)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81745" y="6324600"/>
            <a:ext cx="2639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(“Fingerprint”)</a:t>
            </a:r>
          </a:p>
        </p:txBody>
      </p:sp>
    </p:spTree>
    <p:extLst>
      <p:ext uri="{BB962C8B-B14F-4D97-AF65-F5344CB8AC3E}">
        <p14:creationId xmlns:p14="http://schemas.microsoft.com/office/powerpoint/2010/main" val="329827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5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5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95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1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Graphic spid="7" grpId="0">
        <p:bldAsOne/>
      </p:bldGraphic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572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Characteristic Functions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0" y="15341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For element p</a:t>
            </a:r>
            <a:r>
              <a:rPr lang="en-US" sz="2800" baseline="-25000" dirty="0" smtClean="0">
                <a:solidFill>
                  <a:schemeClr val="bg1"/>
                </a:solidFill>
              </a:rPr>
              <a:t>i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5908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Pr</a:t>
            </a:r>
            <a:r>
              <a:rPr lang="en-US" sz="2400" dirty="0" smtClean="0">
                <a:solidFill>
                  <a:schemeClr val="bg1"/>
                </a:solidFill>
              </a:rPr>
              <a:t>[Not seen in first period, but seen in second period]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1600" y="25908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Pr</a:t>
            </a:r>
            <a:r>
              <a:rPr lang="en-US" sz="2400" dirty="0" smtClean="0">
                <a:solidFill>
                  <a:schemeClr val="bg1"/>
                </a:solidFill>
              </a:rPr>
              <a:t>[Not seen]*p</a:t>
            </a:r>
            <a:r>
              <a:rPr lang="en-US" sz="2400" baseline="-25000" dirty="0" smtClean="0">
                <a:solidFill>
                  <a:schemeClr val="bg1"/>
                </a:solidFill>
              </a:rPr>
              <a:t>i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838200" y="3733800"/>
                <a:ext cx="37338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(1−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p>
                      </m:sSup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  <a:p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33800"/>
                <a:ext cx="3733800" cy="8309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181600" y="3733800"/>
                <a:ext cx="2590800" cy="46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𝑘𝑝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p>
                      </m:sSup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733800"/>
                <a:ext cx="2590800" cy="468205"/>
              </a:xfrm>
              <a:prstGeom prst="rect">
                <a:avLst/>
              </a:prstGeom>
              <a:blipFill rotWithShape="1">
                <a:blip r:embed="rId3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791200" y="4343400"/>
                <a:ext cx="2286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𝑘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,1)/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343400"/>
                <a:ext cx="2286000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762000" y="4343400"/>
                <a:ext cx="4800600" cy="1183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,2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,3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en-US" sz="2400" b="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343400"/>
                <a:ext cx="4800600" cy="11832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19200" y="5786735"/>
            <a:ext cx="3338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F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-F</a:t>
            </a:r>
            <a:r>
              <a:rPr lang="en-US" sz="2400" baseline="-25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+F</a:t>
            </a:r>
            <a:r>
              <a:rPr lang="en-US" sz="2400" baseline="-25000" dirty="0" smtClean="0">
                <a:solidFill>
                  <a:schemeClr val="bg1"/>
                </a:solidFill>
              </a:rPr>
              <a:t>3</a:t>
            </a:r>
            <a:r>
              <a:rPr lang="en-US" sz="2400" dirty="0" smtClean="0">
                <a:solidFill>
                  <a:schemeClr val="bg1"/>
                </a:solidFill>
              </a:rPr>
              <a:t>-F</a:t>
            </a:r>
            <a:r>
              <a:rPr lang="en-US" sz="2400" baseline="-25000" dirty="0" smtClean="0">
                <a:solidFill>
                  <a:schemeClr val="bg1"/>
                </a:solidFill>
              </a:rPr>
              <a:t>4</a:t>
            </a:r>
            <a:r>
              <a:rPr lang="en-US" sz="2400" dirty="0" smtClean="0">
                <a:solidFill>
                  <a:schemeClr val="bg1"/>
                </a:solidFill>
              </a:rPr>
              <a:t>+F</a:t>
            </a:r>
            <a:r>
              <a:rPr lang="en-US" sz="2400" baseline="-25000" dirty="0" smtClean="0">
                <a:solidFill>
                  <a:schemeClr val="bg1"/>
                </a:solidFill>
              </a:rPr>
              <a:t>5</a:t>
            </a:r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en-US" sz="2400" baseline="-25000" dirty="0" smtClean="0">
                <a:solidFill>
                  <a:schemeClr val="bg1"/>
                </a:solidFill>
              </a:rPr>
              <a:t>…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2325" y="5786735"/>
            <a:ext cx="349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F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/(number of samples)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553200" y="1371600"/>
                <a:ext cx="2510367" cy="84407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𝑝𝑜𝑖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𝑖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)≜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1371600"/>
                <a:ext cx="2510367" cy="8440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880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304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Other Properties?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2192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Entropy: p</a:t>
            </a:r>
            <a:r>
              <a:rPr lang="en-US" sz="2400" baseline="-25000" dirty="0" smtClean="0">
                <a:solidFill>
                  <a:schemeClr val="bg1"/>
                </a:solidFill>
              </a:rPr>
              <a:t>i</a:t>
            </a:r>
            <a:r>
              <a:rPr lang="en-US" sz="2400" dirty="0" smtClean="0">
                <a:solidFill>
                  <a:schemeClr val="bg1"/>
                </a:solidFill>
              </a:rPr>
              <a:t> log </a:t>
            </a:r>
            <a:r>
              <a:rPr lang="en-US" sz="2400" dirty="0">
                <a:solidFill>
                  <a:schemeClr val="bg1"/>
                </a:solidFill>
              </a:rPr>
              <a:t>p</a:t>
            </a:r>
            <a:r>
              <a:rPr lang="en-US" sz="2400" baseline="-25000" dirty="0" smtClean="0">
                <a:solidFill>
                  <a:schemeClr val="bg1"/>
                </a:solidFill>
              </a:rPr>
              <a:t>i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8288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Support size: step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47800" y="2743200"/>
                <a:ext cx="5181600" cy="503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Approximate as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≥1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𝑝𝑜𝑖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𝑘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743200"/>
                <a:ext cx="5181600" cy="503792"/>
              </a:xfrm>
              <a:prstGeom prst="rect">
                <a:avLst/>
              </a:prstGeom>
              <a:blipFill rotWithShape="1">
                <a:blip r:embed="rId2"/>
                <a:stretch>
                  <a:fillRect l="-1882" t="-118072" b="-171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800600" y="1219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log p</a:t>
            </a:r>
            <a:r>
              <a:rPr lang="en-US" sz="2400" baseline="-25000" dirty="0" smtClean="0">
                <a:solidFill>
                  <a:schemeClr val="bg1"/>
                </a:solidFill>
              </a:rPr>
              <a:t>i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1828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1/p</a:t>
            </a:r>
            <a:r>
              <a:rPr lang="en-US" sz="2400" baseline="-25000" dirty="0">
                <a:solidFill>
                  <a:schemeClr val="bg1"/>
                </a:solidFill>
              </a:rPr>
              <a:t>i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1920" y="3090446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0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977640" y="3025576"/>
            <a:ext cx="220980" cy="11473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7400" y="35814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Accurate to O(1) for x=</a:t>
            </a:r>
            <a:r>
              <a:rPr lang="el-GR" sz="2400" dirty="0" smtClean="0">
                <a:solidFill>
                  <a:schemeClr val="bg1"/>
                </a:solidFill>
              </a:rPr>
              <a:t>Ω</a:t>
            </a:r>
            <a:r>
              <a:rPr lang="en-US" sz="2400" dirty="0" smtClean="0">
                <a:solidFill>
                  <a:schemeClr val="bg1"/>
                </a:solidFill>
              </a:rPr>
              <a:t>(1) 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 linear samples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6400" y="43434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Exponentially hard to approximate below 1/k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562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Easier case? L</a:t>
            </a:r>
            <a:r>
              <a:rPr lang="en-US" sz="2400" baseline="-25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 norm 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 p</a:t>
            </a:r>
            <a:r>
              <a:rPr lang="en-US" sz="2400" baseline="-25000" dirty="0" smtClean="0">
                <a:solidFill>
                  <a:schemeClr val="bg1"/>
                </a:solidFill>
                <a:sym typeface="Wingdings" pitchFamily="2" charset="2"/>
              </a:rPr>
              <a:t>i</a:t>
            </a:r>
            <a:r>
              <a:rPr lang="en-US" sz="2400" baseline="30000" dirty="0" smtClean="0">
                <a:solidFill>
                  <a:schemeClr val="bg1"/>
                </a:solidFill>
                <a:sym typeface="Wingdings" pitchFamily="2" charset="2"/>
              </a:rPr>
              <a:t>2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800600" y="5370453"/>
                <a:ext cx="3581400" cy="1030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2!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𝑝𝑜𝑖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𝑗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5370453"/>
                <a:ext cx="3581400" cy="10303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051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609600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L</a:t>
            </a:r>
            <a:r>
              <a:rPr lang="en-US" sz="4000" baseline="-25000" dirty="0" smtClean="0">
                <a:solidFill>
                  <a:schemeClr val="bg1"/>
                </a:solidFill>
              </a:rPr>
              <a:t>2</a:t>
            </a:r>
            <a:r>
              <a:rPr lang="en-US" sz="4000" dirty="0" smtClean="0">
                <a:solidFill>
                  <a:schemeClr val="bg1"/>
                </a:solidFill>
              </a:rPr>
              <a:t> approximation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295400" y="1600200"/>
                <a:ext cx="5334000" cy="10536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2!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lang="en-US" sz="24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600200"/>
                <a:ext cx="5334000" cy="10536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209800" y="2971800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Works very well if we have a bound on the j’s encountered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66800" y="4191000"/>
                <a:ext cx="6629400" cy="465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L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distance related to L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1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≤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⋅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191000"/>
                <a:ext cx="6629400" cy="465769"/>
              </a:xfrm>
              <a:prstGeom prst="rect">
                <a:avLst/>
              </a:prstGeom>
              <a:blipFill rotWithShape="1">
                <a:blip r:embed="rId3"/>
                <a:stretch>
                  <a:fillRect l="-1379" t="-9211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828800" y="48768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Yields 1-sided testers for L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, also, L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-distance to uniform, also, L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-distance to arbitrary known distribution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6167735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[</a:t>
            </a:r>
            <a:r>
              <a:rPr lang="en-US" sz="2400" dirty="0" err="1" smtClean="0">
                <a:solidFill>
                  <a:schemeClr val="bg1"/>
                </a:solidFill>
              </a:rPr>
              <a:t>Batu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Fortnow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Rubinfeld</a:t>
            </a:r>
            <a:r>
              <a:rPr lang="en-US" sz="2400" dirty="0" smtClean="0">
                <a:solidFill>
                  <a:schemeClr val="bg1"/>
                </a:solidFill>
              </a:rPr>
              <a:t>, Smith, White, </a:t>
            </a:r>
            <a:r>
              <a:rPr lang="en-US" sz="2400" dirty="0" smtClean="0">
                <a:solidFill>
                  <a:schemeClr val="bg1"/>
                </a:solidFill>
              </a:rPr>
              <a:t>‘00]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4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953161"/>
            <a:ext cx="510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Are good testers computationally trivial?</a:t>
            </a:r>
          </a:p>
        </p:txBody>
      </p:sp>
    </p:spTree>
    <p:extLst>
      <p:ext uri="{BB962C8B-B14F-4D97-AF65-F5344CB8AC3E}">
        <p14:creationId xmlns:p14="http://schemas.microsoft.com/office/powerpoint/2010/main" val="311578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04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Maximum Likelihood Distributions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4162425" cy="446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90799" y="6248400"/>
            <a:ext cx="3629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[</a:t>
            </a:r>
            <a:r>
              <a:rPr lang="en-US" sz="2400" dirty="0" err="1" smtClean="0">
                <a:solidFill>
                  <a:schemeClr val="bg1"/>
                </a:solidFill>
              </a:rPr>
              <a:t>Orlitsky</a:t>
            </a:r>
            <a:r>
              <a:rPr lang="en-US" sz="2400" dirty="0" smtClean="0">
                <a:solidFill>
                  <a:schemeClr val="bg1"/>
                </a:solidFill>
              </a:rPr>
              <a:t> et al., </a:t>
            </a:r>
            <a:r>
              <a:rPr lang="en-US" sz="2400" i="1" dirty="0" smtClean="0">
                <a:solidFill>
                  <a:schemeClr val="bg1"/>
                </a:solidFill>
              </a:rPr>
              <a:t>Science, </a:t>
            </a:r>
            <a:r>
              <a:rPr lang="en-US" sz="2400" dirty="0" err="1" smtClean="0">
                <a:solidFill>
                  <a:schemeClr val="bg1"/>
                </a:solidFill>
              </a:rPr>
              <a:t>etc</a:t>
            </a:r>
            <a:r>
              <a:rPr lang="en-US" sz="2400" dirty="0" smtClean="0">
                <a:solidFill>
                  <a:schemeClr val="bg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8541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810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Relaxing 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6764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Given {</a:t>
            </a:r>
            <a:r>
              <a:rPr lang="en-US" sz="2400" dirty="0" err="1" smtClean="0">
                <a:solidFill>
                  <a:schemeClr val="bg1"/>
                </a:solidFill>
              </a:rPr>
              <a:t>F</a:t>
            </a:r>
            <a:r>
              <a:rPr lang="en-US" sz="2400" baseline="-25000" dirty="0" err="1" smtClean="0">
                <a:solidFill>
                  <a:schemeClr val="bg1"/>
                </a:solidFill>
              </a:rPr>
              <a:t>j</a:t>
            </a:r>
            <a:r>
              <a:rPr lang="en-US" sz="2400" dirty="0" smtClean="0">
                <a:solidFill>
                  <a:schemeClr val="bg1"/>
                </a:solidFill>
              </a:rPr>
              <a:t>}, f</a:t>
            </a:r>
            <a:r>
              <a:rPr lang="en-US" sz="2400" dirty="0" smtClean="0">
                <a:solidFill>
                  <a:schemeClr val="bg1"/>
                </a:solidFill>
              </a:rPr>
              <a:t>ind a distribution p such that the expected fingerprint of k samples from p approximates </a:t>
            </a:r>
            <a:r>
              <a:rPr lang="en-US" sz="2400" dirty="0" err="1" smtClean="0">
                <a:solidFill>
                  <a:schemeClr val="bg1"/>
                </a:solidFill>
              </a:rPr>
              <a:t>F</a:t>
            </a:r>
            <a:r>
              <a:rPr lang="en-US" sz="2400" baseline="-25000" dirty="0" err="1" smtClean="0">
                <a:solidFill>
                  <a:schemeClr val="bg1"/>
                </a:solidFill>
              </a:rPr>
              <a:t>j</a:t>
            </a:r>
            <a:endParaRPr lang="en-US" sz="2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6576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By concentration bounds, the “right” distribution should also satisfy this, be in the feasible region of the linear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51054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Yields: n/log n-sample estimators for entropy, support size, L</a:t>
            </a:r>
            <a:r>
              <a:rPr lang="en-US" sz="2400" baseline="-25000" dirty="0" smtClean="0">
                <a:solidFill>
                  <a:schemeClr val="bg1"/>
                </a:solidFill>
              </a:rPr>
              <a:t>1</a:t>
            </a:r>
            <a:r>
              <a:rPr lang="en-US" sz="2400" dirty="0" smtClean="0">
                <a:solidFill>
                  <a:schemeClr val="bg1"/>
                </a:solidFill>
              </a:rPr>
              <a:t> distance, anything similar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6172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Does the extra computational power help??</a:t>
            </a:r>
          </a:p>
        </p:txBody>
      </p:sp>
    </p:spTree>
    <p:extLst>
      <p:ext uri="{BB962C8B-B14F-4D97-AF65-F5344CB8AC3E}">
        <p14:creationId xmlns:p14="http://schemas.microsoft.com/office/powerpoint/2010/main" val="30181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45720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Lower Bounds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33400" y="1371600"/>
                <a:ext cx="7620000" cy="94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Find not-large {c</a:t>
                </a:r>
                <a:r>
                  <a:rPr lang="en-US" sz="2400" baseline="-25000" dirty="0" smtClean="0">
                    <a:solidFill>
                      <a:schemeClr val="bg1"/>
                    </a:solidFill>
                  </a:rPr>
                  <a:t>i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} that minimize 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x</m:t>
                        </m:r>
                      </m:lim>
                    </m:limLow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≥0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⋅</m:t>
                            </m:r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𝑝𝑜𝑖</m:t>
                            </m:r>
                            <m:d>
                              <m:dPr>
                                <m:ctrlP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sz="24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sz="2400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371600"/>
                <a:ext cx="7620000" cy="942887"/>
              </a:xfrm>
              <a:prstGeom prst="rect">
                <a:avLst/>
              </a:prstGeom>
              <a:blipFill rotWithShape="1">
                <a:blip r:embed="rId2"/>
                <a:stretch>
                  <a:fillRect l="-1280" t="-24516" b="-8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971800" y="2667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DUAL</a:t>
            </a:r>
          </a:p>
        </p:txBody>
      </p:sp>
      <p:sp>
        <p:nvSpPr>
          <p:cNvPr id="5" name="Up-Down Arrow 4"/>
          <p:cNvSpPr/>
          <p:nvPr/>
        </p:nvSpPr>
        <p:spPr>
          <a:xfrm>
            <a:off x="2125980" y="2516832"/>
            <a:ext cx="381000" cy="7620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33400" y="3657600"/>
                <a:ext cx="6858000" cy="1312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Find distributions 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y</a:t>
                </a:r>
                <a:r>
                  <a:rPr lang="en-US" sz="2400" baseline="30000" dirty="0" err="1" smtClean="0">
                    <a:solidFill>
                      <a:schemeClr val="bg1"/>
                    </a:solidFill>
                  </a:rPr>
                  <a:t>+</a:t>
                </a:r>
                <a:r>
                  <a:rPr lang="en-US" sz="2400" dirty="0" err="1" smtClean="0">
                    <a:solidFill>
                      <a:schemeClr val="bg1"/>
                    </a:solidFill>
                  </a:rPr>
                  <a:t>,y</a:t>
                </a:r>
                <a:r>
                  <a:rPr lang="en-US" sz="2400" baseline="30000" dirty="0" smtClean="0">
                    <a:solidFill>
                      <a:schemeClr val="bg1"/>
                    </a:solidFill>
                  </a:rPr>
                  <a:t>-</a:t>
                </a:r>
                <a:r>
                  <a:rPr lang="en-US" sz="2400" dirty="0" smtClean="0">
                    <a:solidFill>
                      <a:schemeClr val="bg1"/>
                    </a:solidFill>
                  </a:rPr>
                  <a:t> that maximize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          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⋅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𝑓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while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max</m:t>
                        </m:r>
                      </m:e>
                      <m:li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i</m:t>
                        </m:r>
                      </m:lim>
                    </m:limLow>
                    <m:r>
                      <a:rPr lang="en-US" sz="2400" b="0" i="0" smtClean="0">
                        <a:solidFill>
                          <a:schemeClr val="bg1"/>
                        </a:solidFill>
                        <a:latin typeface="Cambria Math"/>
                      </a:rPr>
                      <m:t>|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⋅</m:t>
                        </m:r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𝑝𝑜𝑖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𝑥𝑘</m:t>
                            </m:r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𝑖</m:t>
                            </m:r>
                          </m:e>
                        </m:d>
                      </m:e>
                    </m:nary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|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is small</a:t>
                </a: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657600"/>
                <a:ext cx="6858000" cy="1312219"/>
              </a:xfrm>
              <a:prstGeom prst="rect">
                <a:avLst/>
              </a:prstGeom>
              <a:blipFill rotWithShape="1">
                <a:blip r:embed="rId3"/>
                <a:stretch>
                  <a:fillRect l="-1422" t="-18140" b="-60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85800" y="5029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“Find distributions with very different property values, but almost identical fingerprint expectations”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860197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NEEDS: Theorem: close expected fingerprints 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 indistinguishable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6321862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[</a:t>
            </a:r>
            <a:r>
              <a:rPr lang="en-US" sz="2400" dirty="0" err="1" smtClean="0">
                <a:solidFill>
                  <a:schemeClr val="bg1"/>
                </a:solidFill>
              </a:rPr>
              <a:t>Raskhodnikova</a:t>
            </a:r>
            <a:r>
              <a:rPr lang="en-US" sz="2400" dirty="0" smtClean="0">
                <a:solidFill>
                  <a:schemeClr val="bg1"/>
                </a:solidFill>
              </a:rPr>
              <a:t>, Ron, </a:t>
            </a:r>
            <a:r>
              <a:rPr lang="en-US" sz="2400" dirty="0" err="1" smtClean="0">
                <a:solidFill>
                  <a:schemeClr val="bg1"/>
                </a:solidFill>
              </a:rPr>
              <a:t>Shpilka</a:t>
            </a:r>
            <a:r>
              <a:rPr lang="en-US" sz="2400" dirty="0" smtClean="0">
                <a:solidFill>
                  <a:schemeClr val="bg1"/>
                </a:solidFill>
              </a:rPr>
              <a:t>, Smith’07]</a:t>
            </a:r>
          </a:p>
        </p:txBody>
      </p:sp>
    </p:spTree>
    <p:extLst>
      <p:ext uri="{BB962C8B-B14F-4D97-AF65-F5344CB8AC3E}">
        <p14:creationId xmlns:p14="http://schemas.microsoft.com/office/powerpoint/2010/main" val="71912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solidFill>
              <a:schemeClr val="bg1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1195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35</cp:revision>
  <dcterms:created xsi:type="dcterms:W3CDTF">2011-05-24T02:00:58Z</dcterms:created>
  <dcterms:modified xsi:type="dcterms:W3CDTF">2011-05-24T06:52:36Z</dcterms:modified>
</cp:coreProperties>
</file>