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300" r:id="rId2"/>
    <p:sldId id="357" r:id="rId3"/>
    <p:sldId id="358" r:id="rId4"/>
    <p:sldId id="337" r:id="rId5"/>
    <p:sldId id="327" r:id="rId6"/>
    <p:sldId id="328" r:id="rId7"/>
    <p:sldId id="339" r:id="rId8"/>
    <p:sldId id="329" r:id="rId9"/>
    <p:sldId id="321" r:id="rId10"/>
    <p:sldId id="348" r:id="rId11"/>
    <p:sldId id="330" r:id="rId12"/>
    <p:sldId id="331" r:id="rId13"/>
    <p:sldId id="332" r:id="rId14"/>
    <p:sldId id="333" r:id="rId15"/>
    <p:sldId id="353" r:id="rId16"/>
    <p:sldId id="334" r:id="rId17"/>
    <p:sldId id="356" r:id="rId18"/>
    <p:sldId id="354" r:id="rId19"/>
    <p:sldId id="352" r:id="rId20"/>
    <p:sldId id="361" r:id="rId21"/>
    <p:sldId id="360" r:id="rId22"/>
    <p:sldId id="359" r:id="rId23"/>
    <p:sldId id="362" r:id="rId24"/>
    <p:sldId id="36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1" autoAdjust="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98BE6-EFE1-4B0D-995D-454571F5F58C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D37AF-A49A-4C30-8A25-47CB4523D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12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Machines</a:t>
            </a:r>
            <a:r>
              <a:rPr lang="en-US" baseline="0" dirty="0" smtClean="0"/>
              <a:t> churning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7040-649E-4B7D-9B91-20B59469A0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0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pictures</a:t>
            </a:r>
            <a:r>
              <a:rPr lang="en-US" baseline="0" dirty="0" smtClean="0"/>
              <a:t> of problems!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7040-649E-4B7D-9B91-20B59469A0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47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pictures</a:t>
            </a:r>
            <a:r>
              <a:rPr lang="en-US" baseline="0" dirty="0" smtClean="0"/>
              <a:t> of problems!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7040-649E-4B7D-9B91-20B59469A0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2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D37AF-A49A-4C30-8A25-47CB4523DFF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8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5004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4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2679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0993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86813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674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4844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366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7511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3601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0559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1901BA-D2B7-4F1C-8374-CD7FF6C1BEB4}" type="datetimeFigureOut">
              <a:rPr lang="en-US" smtClean="0"/>
              <a:t>6/7/2014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B8C01F-7B87-40E8-8DFD-9A7DB1B4497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7256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71625"/>
            <a:ext cx="8110538" cy="193357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200" dirty="0" smtClean="0"/>
              <a:t>Parallel Algorithms for</a:t>
            </a:r>
            <a:br>
              <a:rPr lang="en-US" sz="4200" dirty="0" smtClean="0"/>
            </a:br>
            <a:r>
              <a:rPr lang="en-US" sz="4200" dirty="0" smtClean="0"/>
              <a:t>Geometric Graph Problems</a:t>
            </a:r>
            <a:endParaRPr lang="en-US" sz="4200" i="1" dirty="0" smtClean="0"/>
          </a:p>
        </p:txBody>
      </p:sp>
      <p:sp>
        <p:nvSpPr>
          <p:cNvPr id="1433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929063"/>
            <a:ext cx="8229600" cy="2419350"/>
          </a:xfrm>
          <a:noFill/>
        </p:spPr>
        <p:txBody>
          <a:bodyPr>
            <a:normAutofit fontScale="92500" lnSpcReduction="20000"/>
          </a:bodyPr>
          <a:lstStyle/>
          <a:p>
            <a:pPr algn="ctr" eaLnBrk="1" hangingPunct="1"/>
            <a:r>
              <a:rPr lang="en-US" sz="4000" dirty="0" smtClean="0">
                <a:solidFill>
                  <a:srgbClr val="002060"/>
                </a:solidFill>
              </a:rPr>
              <a:t>Alex Andoni</a:t>
            </a:r>
            <a:endParaRPr lang="en-US" sz="2800" dirty="0" smtClean="0">
              <a:solidFill>
                <a:srgbClr val="002060"/>
              </a:solidFill>
            </a:endParaRPr>
          </a:p>
          <a:p>
            <a:pPr algn="ctr" eaLnBrk="1" hangingPunct="1"/>
            <a:r>
              <a:rPr lang="en-US" sz="2600" dirty="0" smtClean="0"/>
              <a:t>(Microsoft Research)</a:t>
            </a:r>
          </a:p>
          <a:p>
            <a:pPr algn="ctr" eaLnBrk="1" hangingPunct="1"/>
            <a:endParaRPr lang="en-US" sz="2600" dirty="0"/>
          </a:p>
          <a:p>
            <a:pPr algn="l" eaLnBrk="1" hangingPunct="1"/>
            <a:r>
              <a:rPr lang="en-US" sz="2600" dirty="0" smtClean="0"/>
              <a:t>Joint with: 	</a:t>
            </a:r>
            <a:r>
              <a:rPr lang="en-US" sz="2600" dirty="0" err="1" smtClean="0">
                <a:solidFill>
                  <a:srgbClr val="002060"/>
                </a:solidFill>
              </a:rPr>
              <a:t>Aleksandar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</a:rPr>
              <a:t>Nikolov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/>
              <a:t>(Rutgers), </a:t>
            </a:r>
          </a:p>
          <a:p>
            <a:pPr algn="l" eaLnBrk="1" hangingPunct="1"/>
            <a:r>
              <a:rPr lang="en-US" sz="2600" dirty="0" smtClean="0">
                <a:solidFill>
                  <a:srgbClr val="002060"/>
                </a:solidFill>
              </a:rPr>
              <a:t>		Krzysztof </a:t>
            </a:r>
            <a:r>
              <a:rPr lang="en-US" sz="2600" dirty="0" err="1" smtClean="0">
                <a:solidFill>
                  <a:srgbClr val="002060"/>
                </a:solidFill>
              </a:rPr>
              <a:t>Onak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/>
              <a:t>(IBM), </a:t>
            </a:r>
          </a:p>
          <a:p>
            <a:pPr algn="l" eaLnBrk="1" hangingPunct="1"/>
            <a:r>
              <a:rPr lang="en-US" sz="2600" dirty="0">
                <a:solidFill>
                  <a:srgbClr val="002060"/>
                </a:solidFill>
              </a:rPr>
              <a:t>	</a:t>
            </a:r>
            <a:r>
              <a:rPr lang="en-US" sz="2600" dirty="0" smtClean="0">
                <a:solidFill>
                  <a:srgbClr val="002060"/>
                </a:solidFill>
              </a:rPr>
              <a:t>	</a:t>
            </a:r>
            <a:r>
              <a:rPr lang="en-US" sz="2600" dirty="0" err="1" smtClean="0">
                <a:solidFill>
                  <a:srgbClr val="002060"/>
                </a:solidFill>
              </a:rPr>
              <a:t>Grigory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</a:rPr>
              <a:t>Yaroslavtsev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/>
              <a:t>(ICERM/Brown)</a:t>
            </a:r>
          </a:p>
        </p:txBody>
      </p:sp>
    </p:spTree>
    <p:extLst>
      <p:ext uri="{BB962C8B-B14F-4D97-AF65-F5344CB8AC3E}">
        <p14:creationId xmlns:p14="http://schemas.microsoft.com/office/powerpoint/2010/main" val="265205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110"/>
            <a:ext cx="8229600" cy="990600"/>
          </a:xfrm>
        </p:spPr>
        <p:txBody>
          <a:bodyPr/>
          <a:lstStyle/>
          <a:p>
            <a:r>
              <a:rPr lang="en-US" dirty="0"/>
              <a:t>Our problems: Geometric </a:t>
            </a:r>
            <a:r>
              <a:rPr lang="en-US" dirty="0" smtClean="0"/>
              <a:t>Graph</a:t>
            </a:r>
            <a:r>
              <a:rPr lang="ro-RO" dirty="0" smtClean="0"/>
              <a:t>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417539" y="2346544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3"/>
            <a:endCxn id="15" idx="6"/>
          </p:cNvCxnSpPr>
          <p:nvPr/>
        </p:nvCxnSpPr>
        <p:spPr>
          <a:xfrm flipH="1">
            <a:off x="7160087" y="2425347"/>
            <a:ext cx="271055" cy="329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067200" y="270822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365313" y="239270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815226" y="3535263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337439" y="38700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192692" y="384006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861669" y="3001863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16" idx="3"/>
            <a:endCxn id="20" idx="7"/>
          </p:cNvCxnSpPr>
          <p:nvPr/>
        </p:nvCxnSpPr>
        <p:spPr>
          <a:xfrm flipH="1">
            <a:off x="7940953" y="2471509"/>
            <a:ext cx="437963" cy="543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7" idx="5"/>
            <a:endCxn id="18" idx="1"/>
          </p:cNvCxnSpPr>
          <p:nvPr/>
        </p:nvCxnSpPr>
        <p:spPr>
          <a:xfrm>
            <a:off x="7894510" y="3614066"/>
            <a:ext cx="456532" cy="26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450913" y="4191000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9" idx="1"/>
            <a:endCxn id="19" idx="4"/>
          </p:cNvCxnSpPr>
          <p:nvPr/>
        </p:nvCxnSpPr>
        <p:spPr>
          <a:xfrm flipH="1" flipV="1">
            <a:off x="7239136" y="3932387"/>
            <a:ext cx="225380" cy="2721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0"/>
                <a:ext cx="8229600" cy="4937760"/>
              </a:xfrm>
            </p:spPr>
            <p:txBody>
              <a:bodyPr/>
              <a:lstStyle/>
              <a:p>
                <a:r>
                  <a:rPr lang="en-US" dirty="0" smtClean="0"/>
                  <a:t>Implicit graph 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points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pPr lvl="1"/>
                <a:r>
                  <a:rPr lang="en-US" dirty="0"/>
                  <a:t>d</a:t>
                </a:r>
                <a:r>
                  <a:rPr lang="en-US" dirty="0" smtClean="0"/>
                  <a:t>istance = Euclidean distance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Minimum Spanning Tree</a:t>
                </a:r>
              </a:p>
              <a:p>
                <a:pPr lvl="1"/>
                <a:r>
                  <a:rPr lang="en-US" dirty="0" smtClean="0"/>
                  <a:t>Agglomerative hierarchical clustering</a:t>
                </a:r>
                <a:r>
                  <a:rPr lang="ro-RO" dirty="0" smtClean="0"/>
                  <a:t> </a:t>
                </a:r>
              </a:p>
              <a:p>
                <a:pPr marL="274320" lvl="1" indent="0">
                  <a:buNone/>
                </a:pPr>
                <a:r>
                  <a:rPr lang="ro-RO" dirty="0">
                    <a:solidFill>
                      <a:srgbClr val="0070C0"/>
                    </a:solidFill>
                  </a:rPr>
                  <a:t>	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[Zahn’71</a:t>
                </a:r>
                <a:r>
                  <a:rPr lang="en-US" dirty="0">
                    <a:solidFill>
                      <a:srgbClr val="0070C0"/>
                    </a:solidFill>
                  </a:rPr>
                  <a:t>, Kleinberg-</a:t>
                </a:r>
                <a:r>
                  <a:rPr lang="en-US" dirty="0" err="1">
                    <a:solidFill>
                      <a:srgbClr val="0070C0"/>
                    </a:solidFill>
                  </a:rPr>
                  <a:t>Tardos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]</a:t>
                </a:r>
                <a:endParaRPr lang="en-US" dirty="0" smtClean="0"/>
              </a:p>
              <a:p>
                <a:r>
                  <a:rPr lang="en-US" dirty="0" smtClean="0"/>
                  <a:t>Earth-Mover Distance</a:t>
                </a:r>
              </a:p>
              <a:p>
                <a:r>
                  <a:rPr lang="en-US" dirty="0" err="1" smtClean="0"/>
                  <a:t>etc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2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0"/>
                <a:ext cx="8229600" cy="4937760"/>
              </a:xfrm>
              <a:blipFill rotWithShape="0">
                <a:blip r:embed="rId3"/>
                <a:stretch>
                  <a:fillRect l="-667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99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MST &amp; EMD algorithms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0"/>
                <a:ext cx="8229600" cy="5029200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approx in low dimensional space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 smtClean="0"/>
                  <a:t>, doubling)</a:t>
                </a:r>
              </a:p>
              <a:p>
                <a:r>
                  <a:rPr lang="en-US" dirty="0" smtClean="0"/>
                  <a:t>Constant </a:t>
                </a:r>
                <a:r>
                  <a:rPr lang="en-US" dirty="0"/>
                  <a:t>number of </a:t>
                </a:r>
                <a:r>
                  <a:rPr lang="en-US" dirty="0" smtClean="0"/>
                  <a:t>rounds: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Minimum Spanning Tree (MST): </a:t>
                </a:r>
                <a:endParaRPr lang="en-US" dirty="0" smtClean="0">
                  <a:sym typeface="Symbol"/>
                </a:endParaRPr>
              </a:p>
              <a:p>
                <a:pPr lvl="1"/>
                <a:r>
                  <a:rPr lang="en-US" dirty="0" smtClean="0">
                    <a:sym typeface="Symbol"/>
                  </a:rPr>
                  <a:t>as long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≥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1/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𝜖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𝑂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  <m:t>𝑑</m:t>
                            </m:r>
                          </m:e>
                        </m:d>
                      </m:sup>
                    </m:sSup>
                  </m:oMath>
                </a14:m>
                <a:endParaRPr lang="ro-RO" dirty="0" smtClean="0">
                  <a:sym typeface="Symbol"/>
                </a:endParaRPr>
              </a:p>
              <a:p>
                <a:r>
                  <a:rPr lang="en-US" dirty="0" smtClean="0">
                    <a:sym typeface="Symbol"/>
                  </a:rPr>
                  <a:t>Earth-Mover Distance (EMD):</a:t>
                </a:r>
              </a:p>
              <a:p>
                <a:pPr lvl="1"/>
                <a:r>
                  <a:rPr lang="en-US" dirty="0">
                    <a:sym typeface="Symbol"/>
                  </a:rPr>
                  <a:t>a</a:t>
                </a:r>
                <a:r>
                  <a:rPr lang="en-US" dirty="0" smtClean="0">
                    <a:sym typeface="Symbol"/>
                  </a:rPr>
                  <a:t>s long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≥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𝑜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dirty="0" smtClean="0">
                    <a:sym typeface="Symbol"/>
                  </a:rPr>
                  <a:t> for constant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endParaRPr lang="ro-RO" dirty="0" smtClean="0">
                  <a:sym typeface="Symbol"/>
                </a:endParaRPr>
              </a:p>
              <a:p>
                <a:endParaRPr lang="en-US" dirty="0" smtClean="0">
                  <a:sym typeface="Symbol"/>
                </a:endParaRPr>
              </a:p>
              <a:p>
                <a:r>
                  <a:rPr lang="en-US" dirty="0" smtClean="0">
                    <a:sym typeface="Symbol"/>
                  </a:rPr>
                  <a:t>Beyond parallel: new algorithms for EMD </a:t>
                </a:r>
              </a:p>
              <a:p>
                <a:pPr lvl="1"/>
                <a:r>
                  <a:rPr lang="en-US" dirty="0" smtClean="0">
                    <a:sym typeface="Symbol"/>
                  </a:rPr>
                  <a:t>Near-linear time</a:t>
                </a:r>
              </a:p>
              <a:p>
                <a:pPr lvl="1"/>
                <a:r>
                  <a:rPr lang="en-US" dirty="0" smtClean="0">
                    <a:sym typeface="Symbol"/>
                  </a:rPr>
                  <a:t>Streaming-with-sorting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0"/>
                <a:ext cx="8229600" cy="5029200"/>
              </a:xfrm>
              <a:blipFill rotWithShape="0">
                <a:blip r:embed="rId2"/>
                <a:stretch>
                  <a:fillRect l="-667" t="-1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253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Framework</a:t>
            </a:r>
            <a:r>
              <a:rPr lang="en-US" dirty="0" smtClean="0"/>
              <a:t>: </a:t>
            </a:r>
            <a:r>
              <a:rPr lang="ro-RO" dirty="0" smtClean="0"/>
              <a:t>Solve-</a:t>
            </a:r>
            <a:r>
              <a:rPr lang="ro-RO" dirty="0" err="1" smtClean="0"/>
              <a:t>And</a:t>
            </a:r>
            <a:r>
              <a:rPr lang="ro-RO" dirty="0" smtClean="0"/>
              <a:t>-</a:t>
            </a:r>
            <a:r>
              <a:rPr lang="ro-RO" dirty="0" err="1" smtClean="0"/>
              <a:t>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Partition the space hierarchically in a “nice way”</a:t>
            </a:r>
          </a:p>
          <a:p>
            <a:r>
              <a:rPr lang="en-US" dirty="0" smtClean="0"/>
              <a:t>In each part</a:t>
            </a:r>
          </a:p>
          <a:p>
            <a:pPr lvl="1"/>
            <a:r>
              <a:rPr lang="en-US" dirty="0" smtClean="0"/>
              <a:t>Compute a pseudo-solution for the local view</a:t>
            </a:r>
          </a:p>
          <a:p>
            <a:pPr lvl="1"/>
            <a:r>
              <a:rPr lang="en-US" dirty="0" smtClean="0"/>
              <a:t>Sketch the pseudo-solution using small space</a:t>
            </a:r>
          </a:p>
          <a:p>
            <a:pPr lvl="1"/>
            <a:r>
              <a:rPr lang="en-US" dirty="0" smtClean="0"/>
              <a:t>Send the sketch to be used in the next level/round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838200" y="4038600"/>
            <a:ext cx="2594363" cy="2452050"/>
          </a:xfrm>
          <a:custGeom>
            <a:avLst/>
            <a:gdLst>
              <a:gd name="connsiteX0" fmla="*/ 779211 w 2594363"/>
              <a:gd name="connsiteY0" fmla="*/ 95534 h 2452050"/>
              <a:gd name="connsiteX1" fmla="*/ 683676 w 2594363"/>
              <a:gd name="connsiteY1" fmla="*/ 109182 h 2452050"/>
              <a:gd name="connsiteX2" fmla="*/ 547199 w 2594363"/>
              <a:gd name="connsiteY2" fmla="*/ 150126 h 2452050"/>
              <a:gd name="connsiteX3" fmla="*/ 451664 w 2594363"/>
              <a:gd name="connsiteY3" fmla="*/ 177421 h 2452050"/>
              <a:gd name="connsiteX4" fmla="*/ 397073 w 2594363"/>
              <a:gd name="connsiteY4" fmla="*/ 218364 h 2452050"/>
              <a:gd name="connsiteX5" fmla="*/ 315187 w 2594363"/>
              <a:gd name="connsiteY5" fmla="*/ 245660 h 2452050"/>
              <a:gd name="connsiteX6" fmla="*/ 219652 w 2594363"/>
              <a:gd name="connsiteY6" fmla="*/ 313899 h 2452050"/>
              <a:gd name="connsiteX7" fmla="*/ 165061 w 2594363"/>
              <a:gd name="connsiteY7" fmla="*/ 341194 h 2452050"/>
              <a:gd name="connsiteX8" fmla="*/ 137766 w 2594363"/>
              <a:gd name="connsiteY8" fmla="*/ 382137 h 2452050"/>
              <a:gd name="connsiteX9" fmla="*/ 96823 w 2594363"/>
              <a:gd name="connsiteY9" fmla="*/ 423081 h 2452050"/>
              <a:gd name="connsiteX10" fmla="*/ 83175 w 2594363"/>
              <a:gd name="connsiteY10" fmla="*/ 477672 h 2452050"/>
              <a:gd name="connsiteX11" fmla="*/ 55879 w 2594363"/>
              <a:gd name="connsiteY11" fmla="*/ 518615 h 2452050"/>
              <a:gd name="connsiteX12" fmla="*/ 28584 w 2594363"/>
              <a:gd name="connsiteY12" fmla="*/ 573206 h 2452050"/>
              <a:gd name="connsiteX13" fmla="*/ 1288 w 2594363"/>
              <a:gd name="connsiteY13" fmla="*/ 655093 h 2452050"/>
              <a:gd name="connsiteX14" fmla="*/ 55879 w 2594363"/>
              <a:gd name="connsiteY14" fmla="*/ 1105469 h 2452050"/>
              <a:gd name="connsiteX15" fmla="*/ 96823 w 2594363"/>
              <a:gd name="connsiteY15" fmla="*/ 1282890 h 2452050"/>
              <a:gd name="connsiteX16" fmla="*/ 110470 w 2594363"/>
              <a:gd name="connsiteY16" fmla="*/ 1364776 h 2452050"/>
              <a:gd name="connsiteX17" fmla="*/ 137766 w 2594363"/>
              <a:gd name="connsiteY17" fmla="*/ 1433015 h 2452050"/>
              <a:gd name="connsiteX18" fmla="*/ 151414 w 2594363"/>
              <a:gd name="connsiteY18" fmla="*/ 1514902 h 2452050"/>
              <a:gd name="connsiteX19" fmla="*/ 178709 w 2594363"/>
              <a:gd name="connsiteY19" fmla="*/ 1555845 h 2452050"/>
              <a:gd name="connsiteX20" fmla="*/ 260596 w 2594363"/>
              <a:gd name="connsiteY20" fmla="*/ 1692323 h 2452050"/>
              <a:gd name="connsiteX21" fmla="*/ 301539 w 2594363"/>
              <a:gd name="connsiteY21" fmla="*/ 1746914 h 2452050"/>
              <a:gd name="connsiteX22" fmla="*/ 342482 w 2594363"/>
              <a:gd name="connsiteY22" fmla="*/ 1774209 h 2452050"/>
              <a:gd name="connsiteX23" fmla="*/ 397073 w 2594363"/>
              <a:gd name="connsiteY23" fmla="*/ 1815152 h 2452050"/>
              <a:gd name="connsiteX24" fmla="*/ 438017 w 2594363"/>
              <a:gd name="connsiteY24" fmla="*/ 1842448 h 2452050"/>
              <a:gd name="connsiteX25" fmla="*/ 533551 w 2594363"/>
              <a:gd name="connsiteY25" fmla="*/ 1910687 h 2452050"/>
              <a:gd name="connsiteX26" fmla="*/ 629085 w 2594363"/>
              <a:gd name="connsiteY26" fmla="*/ 1951630 h 2452050"/>
              <a:gd name="connsiteX27" fmla="*/ 683676 w 2594363"/>
              <a:gd name="connsiteY27" fmla="*/ 1978926 h 2452050"/>
              <a:gd name="connsiteX28" fmla="*/ 765563 w 2594363"/>
              <a:gd name="connsiteY28" fmla="*/ 2006221 h 2452050"/>
              <a:gd name="connsiteX29" fmla="*/ 833802 w 2594363"/>
              <a:gd name="connsiteY29" fmla="*/ 2047164 h 2452050"/>
              <a:gd name="connsiteX30" fmla="*/ 956631 w 2594363"/>
              <a:gd name="connsiteY30" fmla="*/ 2088108 h 2452050"/>
              <a:gd name="connsiteX31" fmla="*/ 1093109 w 2594363"/>
              <a:gd name="connsiteY31" fmla="*/ 2169994 h 2452050"/>
              <a:gd name="connsiteX32" fmla="*/ 1229587 w 2594363"/>
              <a:gd name="connsiteY32" fmla="*/ 2224585 h 2452050"/>
              <a:gd name="connsiteX33" fmla="*/ 1284178 w 2594363"/>
              <a:gd name="connsiteY33" fmla="*/ 2251881 h 2452050"/>
              <a:gd name="connsiteX34" fmla="*/ 1447951 w 2594363"/>
              <a:gd name="connsiteY34" fmla="*/ 2292824 h 2452050"/>
              <a:gd name="connsiteX35" fmla="*/ 1529837 w 2594363"/>
              <a:gd name="connsiteY35" fmla="*/ 2333767 h 2452050"/>
              <a:gd name="connsiteX36" fmla="*/ 1625372 w 2594363"/>
              <a:gd name="connsiteY36" fmla="*/ 2361063 h 2452050"/>
              <a:gd name="connsiteX37" fmla="*/ 1693611 w 2594363"/>
              <a:gd name="connsiteY37" fmla="*/ 2388358 h 2452050"/>
              <a:gd name="connsiteX38" fmla="*/ 1775497 w 2594363"/>
              <a:gd name="connsiteY38" fmla="*/ 2402006 h 2452050"/>
              <a:gd name="connsiteX39" fmla="*/ 1843736 w 2594363"/>
              <a:gd name="connsiteY39" fmla="*/ 2415654 h 2452050"/>
              <a:gd name="connsiteX40" fmla="*/ 1952918 w 2594363"/>
              <a:gd name="connsiteY40" fmla="*/ 2442949 h 2452050"/>
              <a:gd name="connsiteX41" fmla="*/ 2321408 w 2594363"/>
              <a:gd name="connsiteY41" fmla="*/ 2402006 h 2452050"/>
              <a:gd name="connsiteX42" fmla="*/ 2403294 w 2594363"/>
              <a:gd name="connsiteY42" fmla="*/ 2333767 h 2452050"/>
              <a:gd name="connsiteX43" fmla="*/ 2430590 w 2594363"/>
              <a:gd name="connsiteY43" fmla="*/ 2292824 h 2452050"/>
              <a:gd name="connsiteX44" fmla="*/ 2471533 w 2594363"/>
              <a:gd name="connsiteY44" fmla="*/ 2183642 h 2452050"/>
              <a:gd name="connsiteX45" fmla="*/ 2485181 w 2594363"/>
              <a:gd name="connsiteY45" fmla="*/ 2142699 h 2452050"/>
              <a:gd name="connsiteX46" fmla="*/ 2512476 w 2594363"/>
              <a:gd name="connsiteY46" fmla="*/ 2074460 h 2452050"/>
              <a:gd name="connsiteX47" fmla="*/ 2553420 w 2594363"/>
              <a:gd name="connsiteY47" fmla="*/ 1869743 h 2452050"/>
              <a:gd name="connsiteX48" fmla="*/ 2594363 w 2594363"/>
              <a:gd name="connsiteY48" fmla="*/ 1746914 h 2452050"/>
              <a:gd name="connsiteX49" fmla="*/ 2580715 w 2594363"/>
              <a:gd name="connsiteY49" fmla="*/ 436729 h 2452050"/>
              <a:gd name="connsiteX50" fmla="*/ 2553420 w 2594363"/>
              <a:gd name="connsiteY50" fmla="*/ 300251 h 2452050"/>
              <a:gd name="connsiteX51" fmla="*/ 2471533 w 2594363"/>
              <a:gd name="connsiteY51" fmla="*/ 163773 h 2452050"/>
              <a:gd name="connsiteX52" fmla="*/ 2430590 w 2594363"/>
              <a:gd name="connsiteY52" fmla="*/ 122830 h 2452050"/>
              <a:gd name="connsiteX53" fmla="*/ 2375999 w 2594363"/>
              <a:gd name="connsiteY53" fmla="*/ 95534 h 2452050"/>
              <a:gd name="connsiteX54" fmla="*/ 2335055 w 2594363"/>
              <a:gd name="connsiteY54" fmla="*/ 68239 h 2452050"/>
              <a:gd name="connsiteX55" fmla="*/ 2294112 w 2594363"/>
              <a:gd name="connsiteY55" fmla="*/ 54591 h 2452050"/>
              <a:gd name="connsiteX56" fmla="*/ 2171282 w 2594363"/>
              <a:gd name="connsiteY56" fmla="*/ 27296 h 2452050"/>
              <a:gd name="connsiteX57" fmla="*/ 2130339 w 2594363"/>
              <a:gd name="connsiteY57" fmla="*/ 13648 h 2452050"/>
              <a:gd name="connsiteX58" fmla="*/ 2075748 w 2594363"/>
              <a:gd name="connsiteY58" fmla="*/ 0 h 2452050"/>
              <a:gd name="connsiteX59" fmla="*/ 1079461 w 2594363"/>
              <a:gd name="connsiteY59" fmla="*/ 13648 h 2452050"/>
              <a:gd name="connsiteX60" fmla="*/ 915688 w 2594363"/>
              <a:gd name="connsiteY60" fmla="*/ 40943 h 2452050"/>
              <a:gd name="connsiteX61" fmla="*/ 847449 w 2594363"/>
              <a:gd name="connsiteY61" fmla="*/ 54591 h 2452050"/>
              <a:gd name="connsiteX62" fmla="*/ 779211 w 2594363"/>
              <a:gd name="connsiteY62" fmla="*/ 95534 h 245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594363" h="2452050">
                <a:moveTo>
                  <a:pt x="779211" y="95534"/>
                </a:moveTo>
                <a:cubicBezTo>
                  <a:pt x="751916" y="104632"/>
                  <a:pt x="715325" y="103427"/>
                  <a:pt x="683676" y="109182"/>
                </a:cubicBezTo>
                <a:cubicBezTo>
                  <a:pt x="604234" y="123626"/>
                  <a:pt x="642184" y="126381"/>
                  <a:pt x="547199" y="150126"/>
                </a:cubicBezTo>
                <a:cubicBezTo>
                  <a:pt x="478651" y="167262"/>
                  <a:pt x="510402" y="157842"/>
                  <a:pt x="451664" y="177421"/>
                </a:cubicBezTo>
                <a:cubicBezTo>
                  <a:pt x="433467" y="191069"/>
                  <a:pt x="417418" y="208192"/>
                  <a:pt x="397073" y="218364"/>
                </a:cubicBezTo>
                <a:cubicBezTo>
                  <a:pt x="371339" y="231231"/>
                  <a:pt x="315187" y="245660"/>
                  <a:pt x="315187" y="245660"/>
                </a:cubicBezTo>
                <a:cubicBezTo>
                  <a:pt x="291755" y="263234"/>
                  <a:pt x="247590" y="297935"/>
                  <a:pt x="219652" y="313899"/>
                </a:cubicBezTo>
                <a:cubicBezTo>
                  <a:pt x="201988" y="323993"/>
                  <a:pt x="183258" y="332096"/>
                  <a:pt x="165061" y="341194"/>
                </a:cubicBezTo>
                <a:cubicBezTo>
                  <a:pt x="155963" y="354842"/>
                  <a:pt x="148266" y="369536"/>
                  <a:pt x="137766" y="382137"/>
                </a:cubicBezTo>
                <a:cubicBezTo>
                  <a:pt x="125410" y="396965"/>
                  <a:pt x="106399" y="406323"/>
                  <a:pt x="96823" y="423081"/>
                </a:cubicBezTo>
                <a:cubicBezTo>
                  <a:pt x="87517" y="439367"/>
                  <a:pt x="90564" y="460432"/>
                  <a:pt x="83175" y="477672"/>
                </a:cubicBezTo>
                <a:cubicBezTo>
                  <a:pt x="76714" y="492748"/>
                  <a:pt x="64017" y="504374"/>
                  <a:pt x="55879" y="518615"/>
                </a:cubicBezTo>
                <a:cubicBezTo>
                  <a:pt x="45785" y="536279"/>
                  <a:pt x="36140" y="554316"/>
                  <a:pt x="28584" y="573206"/>
                </a:cubicBezTo>
                <a:cubicBezTo>
                  <a:pt x="17898" y="599920"/>
                  <a:pt x="1288" y="655093"/>
                  <a:pt x="1288" y="655093"/>
                </a:cubicBezTo>
                <a:cubicBezTo>
                  <a:pt x="29675" y="1080892"/>
                  <a:pt x="-47288" y="950717"/>
                  <a:pt x="55879" y="1105469"/>
                </a:cubicBezTo>
                <a:cubicBezTo>
                  <a:pt x="77475" y="1191853"/>
                  <a:pt x="82821" y="1205878"/>
                  <a:pt x="96823" y="1282890"/>
                </a:cubicBezTo>
                <a:cubicBezTo>
                  <a:pt x="101773" y="1310115"/>
                  <a:pt x="103189" y="1338079"/>
                  <a:pt x="110470" y="1364776"/>
                </a:cubicBezTo>
                <a:cubicBezTo>
                  <a:pt x="116916" y="1388411"/>
                  <a:pt x="128667" y="1410269"/>
                  <a:pt x="137766" y="1433015"/>
                </a:cubicBezTo>
                <a:cubicBezTo>
                  <a:pt x="142315" y="1460311"/>
                  <a:pt x="142663" y="1488650"/>
                  <a:pt x="151414" y="1514902"/>
                </a:cubicBezTo>
                <a:cubicBezTo>
                  <a:pt x="156601" y="1530463"/>
                  <a:pt x="170571" y="1541604"/>
                  <a:pt x="178709" y="1555845"/>
                </a:cubicBezTo>
                <a:cubicBezTo>
                  <a:pt x="229512" y="1644749"/>
                  <a:pt x="180473" y="1585492"/>
                  <a:pt x="260596" y="1692323"/>
                </a:cubicBezTo>
                <a:cubicBezTo>
                  <a:pt x="274244" y="1710520"/>
                  <a:pt x="285455" y="1730830"/>
                  <a:pt x="301539" y="1746914"/>
                </a:cubicBezTo>
                <a:cubicBezTo>
                  <a:pt x="313137" y="1758512"/>
                  <a:pt x="329135" y="1764675"/>
                  <a:pt x="342482" y="1774209"/>
                </a:cubicBezTo>
                <a:cubicBezTo>
                  <a:pt x="360991" y="1787430"/>
                  <a:pt x="378564" y="1801931"/>
                  <a:pt x="397073" y="1815152"/>
                </a:cubicBezTo>
                <a:cubicBezTo>
                  <a:pt x="410421" y="1824686"/>
                  <a:pt x="424669" y="1832914"/>
                  <a:pt x="438017" y="1842448"/>
                </a:cubicBezTo>
                <a:cubicBezTo>
                  <a:pt x="452435" y="1852747"/>
                  <a:pt x="512114" y="1899968"/>
                  <a:pt x="533551" y="1910687"/>
                </a:cubicBezTo>
                <a:cubicBezTo>
                  <a:pt x="564539" y="1926181"/>
                  <a:pt x="597545" y="1937293"/>
                  <a:pt x="629085" y="1951630"/>
                </a:cubicBezTo>
                <a:cubicBezTo>
                  <a:pt x="647606" y="1960049"/>
                  <a:pt x="664786" y="1971370"/>
                  <a:pt x="683676" y="1978926"/>
                </a:cubicBezTo>
                <a:cubicBezTo>
                  <a:pt x="710390" y="1989612"/>
                  <a:pt x="739370" y="1994315"/>
                  <a:pt x="765563" y="2006221"/>
                </a:cubicBezTo>
                <a:cubicBezTo>
                  <a:pt x="789712" y="2017198"/>
                  <a:pt x="810076" y="2035301"/>
                  <a:pt x="833802" y="2047164"/>
                </a:cubicBezTo>
                <a:cubicBezTo>
                  <a:pt x="987312" y="2123920"/>
                  <a:pt x="826319" y="2035983"/>
                  <a:pt x="956631" y="2088108"/>
                </a:cubicBezTo>
                <a:cubicBezTo>
                  <a:pt x="1221628" y="2194106"/>
                  <a:pt x="892787" y="2069833"/>
                  <a:pt x="1093109" y="2169994"/>
                </a:cubicBezTo>
                <a:cubicBezTo>
                  <a:pt x="1136933" y="2191906"/>
                  <a:pt x="1185763" y="2202673"/>
                  <a:pt x="1229587" y="2224585"/>
                </a:cubicBezTo>
                <a:cubicBezTo>
                  <a:pt x="1247784" y="2233684"/>
                  <a:pt x="1265058" y="2244928"/>
                  <a:pt x="1284178" y="2251881"/>
                </a:cubicBezTo>
                <a:cubicBezTo>
                  <a:pt x="1345898" y="2274325"/>
                  <a:pt x="1386542" y="2280542"/>
                  <a:pt x="1447951" y="2292824"/>
                </a:cubicBezTo>
                <a:cubicBezTo>
                  <a:pt x="1475246" y="2306472"/>
                  <a:pt x="1501950" y="2321373"/>
                  <a:pt x="1529837" y="2333767"/>
                </a:cubicBezTo>
                <a:cubicBezTo>
                  <a:pt x="1569265" y="2351291"/>
                  <a:pt x="1582001" y="2346606"/>
                  <a:pt x="1625372" y="2361063"/>
                </a:cubicBezTo>
                <a:cubicBezTo>
                  <a:pt x="1648613" y="2368810"/>
                  <a:pt x="1669976" y="2381912"/>
                  <a:pt x="1693611" y="2388358"/>
                </a:cubicBezTo>
                <a:cubicBezTo>
                  <a:pt x="1720308" y="2395639"/>
                  <a:pt x="1748272" y="2397056"/>
                  <a:pt x="1775497" y="2402006"/>
                </a:cubicBezTo>
                <a:cubicBezTo>
                  <a:pt x="1798320" y="2406156"/>
                  <a:pt x="1821133" y="2410438"/>
                  <a:pt x="1843736" y="2415654"/>
                </a:cubicBezTo>
                <a:cubicBezTo>
                  <a:pt x="1880289" y="2424089"/>
                  <a:pt x="1952918" y="2442949"/>
                  <a:pt x="1952918" y="2442949"/>
                </a:cubicBezTo>
                <a:cubicBezTo>
                  <a:pt x="2164243" y="2434144"/>
                  <a:pt x="2209445" y="2489088"/>
                  <a:pt x="2321408" y="2402006"/>
                </a:cubicBezTo>
                <a:cubicBezTo>
                  <a:pt x="2349454" y="2380192"/>
                  <a:pt x="2378170" y="2358891"/>
                  <a:pt x="2403294" y="2333767"/>
                </a:cubicBezTo>
                <a:cubicBezTo>
                  <a:pt x="2414892" y="2322169"/>
                  <a:pt x="2421491" y="2306472"/>
                  <a:pt x="2430590" y="2292824"/>
                </a:cubicBezTo>
                <a:cubicBezTo>
                  <a:pt x="2456919" y="2161172"/>
                  <a:pt x="2424677" y="2277353"/>
                  <a:pt x="2471533" y="2183642"/>
                </a:cubicBezTo>
                <a:cubicBezTo>
                  <a:pt x="2477967" y="2170775"/>
                  <a:pt x="2480130" y="2156169"/>
                  <a:pt x="2485181" y="2142699"/>
                </a:cubicBezTo>
                <a:cubicBezTo>
                  <a:pt x="2493783" y="2119760"/>
                  <a:pt x="2503378" y="2097206"/>
                  <a:pt x="2512476" y="2074460"/>
                </a:cubicBezTo>
                <a:cubicBezTo>
                  <a:pt x="2521397" y="2012011"/>
                  <a:pt x="2530021" y="1928240"/>
                  <a:pt x="2553420" y="1869743"/>
                </a:cubicBezTo>
                <a:cubicBezTo>
                  <a:pt x="2587681" y="1784089"/>
                  <a:pt x="2574773" y="1825272"/>
                  <a:pt x="2594363" y="1746914"/>
                </a:cubicBezTo>
                <a:cubicBezTo>
                  <a:pt x="2589814" y="1310186"/>
                  <a:pt x="2589194" y="873399"/>
                  <a:pt x="2580715" y="436729"/>
                </a:cubicBezTo>
                <a:cubicBezTo>
                  <a:pt x="2579949" y="397273"/>
                  <a:pt x="2570568" y="340264"/>
                  <a:pt x="2553420" y="300251"/>
                </a:cubicBezTo>
                <a:cubicBezTo>
                  <a:pt x="2537267" y="262560"/>
                  <a:pt x="2495786" y="188026"/>
                  <a:pt x="2471533" y="163773"/>
                </a:cubicBezTo>
                <a:cubicBezTo>
                  <a:pt x="2457885" y="150125"/>
                  <a:pt x="2446296" y="134048"/>
                  <a:pt x="2430590" y="122830"/>
                </a:cubicBezTo>
                <a:cubicBezTo>
                  <a:pt x="2414035" y="111005"/>
                  <a:pt x="2393663" y="105628"/>
                  <a:pt x="2375999" y="95534"/>
                </a:cubicBezTo>
                <a:cubicBezTo>
                  <a:pt x="2361757" y="87396"/>
                  <a:pt x="2349726" y="75574"/>
                  <a:pt x="2335055" y="68239"/>
                </a:cubicBezTo>
                <a:cubicBezTo>
                  <a:pt x="2322188" y="61805"/>
                  <a:pt x="2307944" y="58543"/>
                  <a:pt x="2294112" y="54591"/>
                </a:cubicBezTo>
                <a:cubicBezTo>
                  <a:pt x="2196036" y="26569"/>
                  <a:pt x="2283861" y="55440"/>
                  <a:pt x="2171282" y="27296"/>
                </a:cubicBezTo>
                <a:cubicBezTo>
                  <a:pt x="2157326" y="23807"/>
                  <a:pt x="2144171" y="17600"/>
                  <a:pt x="2130339" y="13648"/>
                </a:cubicBezTo>
                <a:cubicBezTo>
                  <a:pt x="2112304" y="8495"/>
                  <a:pt x="2093945" y="4549"/>
                  <a:pt x="2075748" y="0"/>
                </a:cubicBezTo>
                <a:lnTo>
                  <a:pt x="1079461" y="13648"/>
                </a:lnTo>
                <a:cubicBezTo>
                  <a:pt x="910411" y="17771"/>
                  <a:pt x="1006860" y="18150"/>
                  <a:pt x="915688" y="40943"/>
                </a:cubicBezTo>
                <a:cubicBezTo>
                  <a:pt x="893184" y="46569"/>
                  <a:pt x="870093" y="49559"/>
                  <a:pt x="847449" y="54591"/>
                </a:cubicBezTo>
                <a:cubicBezTo>
                  <a:pt x="788789" y="67627"/>
                  <a:pt x="806506" y="86436"/>
                  <a:pt x="779211" y="95534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24084" y="4135272"/>
            <a:ext cx="356674" cy="2074459"/>
          </a:xfrm>
          <a:custGeom>
            <a:avLst/>
            <a:gdLst>
              <a:gd name="connsiteX0" fmla="*/ 0 w 356674"/>
              <a:gd name="connsiteY0" fmla="*/ 0 h 2074459"/>
              <a:gd name="connsiteX1" fmla="*/ 54591 w 356674"/>
              <a:gd name="connsiteY1" fmla="*/ 122829 h 2074459"/>
              <a:gd name="connsiteX2" fmla="*/ 81886 w 356674"/>
              <a:gd name="connsiteY2" fmla="*/ 191068 h 2074459"/>
              <a:gd name="connsiteX3" fmla="*/ 136477 w 356674"/>
              <a:gd name="connsiteY3" fmla="*/ 300250 h 2074459"/>
              <a:gd name="connsiteX4" fmla="*/ 150125 w 356674"/>
              <a:gd name="connsiteY4" fmla="*/ 341194 h 2074459"/>
              <a:gd name="connsiteX5" fmla="*/ 177420 w 356674"/>
              <a:gd name="connsiteY5" fmla="*/ 477671 h 2074459"/>
              <a:gd name="connsiteX6" fmla="*/ 204716 w 356674"/>
              <a:gd name="connsiteY6" fmla="*/ 573206 h 2074459"/>
              <a:gd name="connsiteX7" fmla="*/ 218364 w 356674"/>
              <a:gd name="connsiteY7" fmla="*/ 614149 h 2074459"/>
              <a:gd name="connsiteX8" fmla="*/ 232012 w 356674"/>
              <a:gd name="connsiteY8" fmla="*/ 750627 h 2074459"/>
              <a:gd name="connsiteX9" fmla="*/ 245659 w 356674"/>
              <a:gd name="connsiteY9" fmla="*/ 791570 h 2074459"/>
              <a:gd name="connsiteX10" fmla="*/ 272955 w 356674"/>
              <a:gd name="connsiteY10" fmla="*/ 968991 h 2074459"/>
              <a:gd name="connsiteX11" fmla="*/ 286603 w 356674"/>
              <a:gd name="connsiteY11" fmla="*/ 1119116 h 2074459"/>
              <a:gd name="connsiteX12" fmla="*/ 313898 w 356674"/>
              <a:gd name="connsiteY12" fmla="*/ 1310185 h 2074459"/>
              <a:gd name="connsiteX13" fmla="*/ 327546 w 356674"/>
              <a:gd name="connsiteY13" fmla="*/ 1351128 h 2074459"/>
              <a:gd name="connsiteX14" fmla="*/ 341194 w 356674"/>
              <a:gd name="connsiteY14" fmla="*/ 1487606 h 2074459"/>
              <a:gd name="connsiteX15" fmla="*/ 354841 w 356674"/>
              <a:gd name="connsiteY15" fmla="*/ 1542197 h 2074459"/>
              <a:gd name="connsiteX16" fmla="*/ 354841 w 356674"/>
              <a:gd name="connsiteY16" fmla="*/ 2074459 h 2074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56674" h="2074459">
                <a:moveTo>
                  <a:pt x="0" y="0"/>
                </a:moveTo>
                <a:cubicBezTo>
                  <a:pt x="80917" y="202294"/>
                  <a:pt x="-21917" y="-49315"/>
                  <a:pt x="54591" y="122829"/>
                </a:cubicBezTo>
                <a:cubicBezTo>
                  <a:pt x="64541" y="145216"/>
                  <a:pt x="71620" y="168824"/>
                  <a:pt x="81886" y="191068"/>
                </a:cubicBezTo>
                <a:cubicBezTo>
                  <a:pt x="98937" y="228013"/>
                  <a:pt x="123610" y="261648"/>
                  <a:pt x="136477" y="300250"/>
                </a:cubicBezTo>
                <a:cubicBezTo>
                  <a:pt x="141026" y="313898"/>
                  <a:pt x="146890" y="327176"/>
                  <a:pt x="150125" y="341194"/>
                </a:cubicBezTo>
                <a:cubicBezTo>
                  <a:pt x="160557" y="386399"/>
                  <a:pt x="162749" y="433659"/>
                  <a:pt x="177420" y="477671"/>
                </a:cubicBezTo>
                <a:cubicBezTo>
                  <a:pt x="210145" y="575847"/>
                  <a:pt x="170439" y="453239"/>
                  <a:pt x="204716" y="573206"/>
                </a:cubicBezTo>
                <a:cubicBezTo>
                  <a:pt x="208668" y="587038"/>
                  <a:pt x="213815" y="600501"/>
                  <a:pt x="218364" y="614149"/>
                </a:cubicBezTo>
                <a:cubicBezTo>
                  <a:pt x="222913" y="659642"/>
                  <a:pt x="225060" y="705439"/>
                  <a:pt x="232012" y="750627"/>
                </a:cubicBezTo>
                <a:cubicBezTo>
                  <a:pt x="234199" y="764846"/>
                  <a:pt x="242170" y="777614"/>
                  <a:pt x="245659" y="791570"/>
                </a:cubicBezTo>
                <a:cubicBezTo>
                  <a:pt x="259861" y="848378"/>
                  <a:pt x="266927" y="911731"/>
                  <a:pt x="272955" y="968991"/>
                </a:cubicBezTo>
                <a:cubicBezTo>
                  <a:pt x="278215" y="1018963"/>
                  <a:pt x="281603" y="1069117"/>
                  <a:pt x="286603" y="1119116"/>
                </a:cubicBezTo>
                <a:cubicBezTo>
                  <a:pt x="293680" y="1189892"/>
                  <a:pt x="297312" y="1243844"/>
                  <a:pt x="313898" y="1310185"/>
                </a:cubicBezTo>
                <a:cubicBezTo>
                  <a:pt x="317387" y="1324141"/>
                  <a:pt x="322997" y="1337480"/>
                  <a:pt x="327546" y="1351128"/>
                </a:cubicBezTo>
                <a:cubicBezTo>
                  <a:pt x="332095" y="1396621"/>
                  <a:pt x="334728" y="1442346"/>
                  <a:pt x="341194" y="1487606"/>
                </a:cubicBezTo>
                <a:cubicBezTo>
                  <a:pt x="343847" y="1506174"/>
                  <a:pt x="354405" y="1523445"/>
                  <a:pt x="354841" y="1542197"/>
                </a:cubicBezTo>
                <a:cubicBezTo>
                  <a:pt x="358966" y="1719570"/>
                  <a:pt x="354841" y="1897038"/>
                  <a:pt x="354841" y="207445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897039" y="4790364"/>
            <a:ext cx="1542197" cy="259308"/>
          </a:xfrm>
          <a:custGeom>
            <a:avLst/>
            <a:gdLst>
              <a:gd name="connsiteX0" fmla="*/ 0 w 1542197"/>
              <a:gd name="connsiteY0" fmla="*/ 259308 h 259308"/>
              <a:gd name="connsiteX1" fmla="*/ 191068 w 1542197"/>
              <a:gd name="connsiteY1" fmla="*/ 232012 h 259308"/>
              <a:gd name="connsiteX2" fmla="*/ 272955 w 1542197"/>
              <a:gd name="connsiteY2" fmla="*/ 218364 h 259308"/>
              <a:gd name="connsiteX3" fmla="*/ 368489 w 1542197"/>
              <a:gd name="connsiteY3" fmla="*/ 191069 h 259308"/>
              <a:gd name="connsiteX4" fmla="*/ 518615 w 1542197"/>
              <a:gd name="connsiteY4" fmla="*/ 177421 h 259308"/>
              <a:gd name="connsiteX5" fmla="*/ 682388 w 1542197"/>
              <a:gd name="connsiteY5" fmla="*/ 150126 h 259308"/>
              <a:gd name="connsiteX6" fmla="*/ 736979 w 1542197"/>
              <a:gd name="connsiteY6" fmla="*/ 136478 h 259308"/>
              <a:gd name="connsiteX7" fmla="*/ 777922 w 1542197"/>
              <a:gd name="connsiteY7" fmla="*/ 122830 h 259308"/>
              <a:gd name="connsiteX8" fmla="*/ 846161 w 1542197"/>
              <a:gd name="connsiteY8" fmla="*/ 109182 h 259308"/>
              <a:gd name="connsiteX9" fmla="*/ 982639 w 1542197"/>
              <a:gd name="connsiteY9" fmla="*/ 81887 h 259308"/>
              <a:gd name="connsiteX10" fmla="*/ 1269242 w 1542197"/>
              <a:gd name="connsiteY10" fmla="*/ 54591 h 259308"/>
              <a:gd name="connsiteX11" fmla="*/ 1433015 w 1542197"/>
              <a:gd name="connsiteY11" fmla="*/ 13648 h 259308"/>
              <a:gd name="connsiteX12" fmla="*/ 1542197 w 1542197"/>
              <a:gd name="connsiteY12" fmla="*/ 0 h 259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42197" h="259308">
                <a:moveTo>
                  <a:pt x="0" y="259308"/>
                </a:moveTo>
                <a:cubicBezTo>
                  <a:pt x="275731" y="231734"/>
                  <a:pt x="42649" y="261696"/>
                  <a:pt x="191068" y="232012"/>
                </a:cubicBezTo>
                <a:cubicBezTo>
                  <a:pt x="218203" y="226585"/>
                  <a:pt x="245991" y="224586"/>
                  <a:pt x="272955" y="218364"/>
                </a:cubicBezTo>
                <a:cubicBezTo>
                  <a:pt x="305226" y="210917"/>
                  <a:pt x="335821" y="196514"/>
                  <a:pt x="368489" y="191069"/>
                </a:cubicBezTo>
                <a:cubicBezTo>
                  <a:pt x="418054" y="182808"/>
                  <a:pt x="468789" y="183920"/>
                  <a:pt x="518615" y="177421"/>
                </a:cubicBezTo>
                <a:cubicBezTo>
                  <a:pt x="573494" y="170263"/>
                  <a:pt x="628697" y="163549"/>
                  <a:pt x="682388" y="150126"/>
                </a:cubicBezTo>
                <a:cubicBezTo>
                  <a:pt x="700585" y="145577"/>
                  <a:pt x="718944" y="141631"/>
                  <a:pt x="736979" y="136478"/>
                </a:cubicBezTo>
                <a:cubicBezTo>
                  <a:pt x="750811" y="132526"/>
                  <a:pt x="763966" y="126319"/>
                  <a:pt x="777922" y="122830"/>
                </a:cubicBezTo>
                <a:cubicBezTo>
                  <a:pt x="800426" y="117204"/>
                  <a:pt x="823517" y="114214"/>
                  <a:pt x="846161" y="109182"/>
                </a:cubicBezTo>
                <a:cubicBezTo>
                  <a:pt x="913926" y="94123"/>
                  <a:pt x="902420" y="90800"/>
                  <a:pt x="982639" y="81887"/>
                </a:cubicBezTo>
                <a:cubicBezTo>
                  <a:pt x="1078019" y="71289"/>
                  <a:pt x="1269242" y="54591"/>
                  <a:pt x="1269242" y="54591"/>
                </a:cubicBezTo>
                <a:cubicBezTo>
                  <a:pt x="1363049" y="23322"/>
                  <a:pt x="1336531" y="27432"/>
                  <a:pt x="1433015" y="13648"/>
                </a:cubicBezTo>
                <a:cubicBezTo>
                  <a:pt x="1469324" y="8461"/>
                  <a:pt x="1542197" y="0"/>
                  <a:pt x="1542197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050878" y="5404513"/>
            <a:ext cx="846161" cy="341194"/>
          </a:xfrm>
          <a:custGeom>
            <a:avLst/>
            <a:gdLst>
              <a:gd name="connsiteX0" fmla="*/ 0 w 846161"/>
              <a:gd name="connsiteY0" fmla="*/ 341194 h 341194"/>
              <a:gd name="connsiteX1" fmla="*/ 81886 w 846161"/>
              <a:gd name="connsiteY1" fmla="*/ 300251 h 341194"/>
              <a:gd name="connsiteX2" fmla="*/ 122829 w 846161"/>
              <a:gd name="connsiteY2" fmla="*/ 286603 h 341194"/>
              <a:gd name="connsiteX3" fmla="*/ 218364 w 846161"/>
              <a:gd name="connsiteY3" fmla="*/ 259308 h 341194"/>
              <a:gd name="connsiteX4" fmla="*/ 272955 w 846161"/>
              <a:gd name="connsiteY4" fmla="*/ 232012 h 341194"/>
              <a:gd name="connsiteX5" fmla="*/ 313898 w 846161"/>
              <a:gd name="connsiteY5" fmla="*/ 191069 h 341194"/>
              <a:gd name="connsiteX6" fmla="*/ 368489 w 846161"/>
              <a:gd name="connsiteY6" fmla="*/ 177421 h 341194"/>
              <a:gd name="connsiteX7" fmla="*/ 409432 w 846161"/>
              <a:gd name="connsiteY7" fmla="*/ 163774 h 341194"/>
              <a:gd name="connsiteX8" fmla="*/ 491319 w 846161"/>
              <a:gd name="connsiteY8" fmla="*/ 109183 h 341194"/>
              <a:gd name="connsiteX9" fmla="*/ 586853 w 846161"/>
              <a:gd name="connsiteY9" fmla="*/ 81887 h 341194"/>
              <a:gd name="connsiteX10" fmla="*/ 668740 w 846161"/>
              <a:gd name="connsiteY10" fmla="*/ 54591 h 341194"/>
              <a:gd name="connsiteX11" fmla="*/ 709683 w 846161"/>
              <a:gd name="connsiteY11" fmla="*/ 40944 h 341194"/>
              <a:gd name="connsiteX12" fmla="*/ 805218 w 846161"/>
              <a:gd name="connsiteY12" fmla="*/ 13648 h 341194"/>
              <a:gd name="connsiteX13" fmla="*/ 846161 w 846161"/>
              <a:gd name="connsiteY13" fmla="*/ 0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46161" h="341194">
                <a:moveTo>
                  <a:pt x="0" y="341194"/>
                </a:moveTo>
                <a:cubicBezTo>
                  <a:pt x="27295" y="327546"/>
                  <a:pt x="53999" y="312645"/>
                  <a:pt x="81886" y="300251"/>
                </a:cubicBezTo>
                <a:cubicBezTo>
                  <a:pt x="95032" y="294408"/>
                  <a:pt x="108997" y="290555"/>
                  <a:pt x="122829" y="286603"/>
                </a:cubicBezTo>
                <a:cubicBezTo>
                  <a:pt x="157466" y="276707"/>
                  <a:pt x="185635" y="273335"/>
                  <a:pt x="218364" y="259308"/>
                </a:cubicBezTo>
                <a:cubicBezTo>
                  <a:pt x="237064" y="251294"/>
                  <a:pt x="256400" y="243837"/>
                  <a:pt x="272955" y="232012"/>
                </a:cubicBezTo>
                <a:cubicBezTo>
                  <a:pt x="288661" y="220794"/>
                  <a:pt x="297140" y="200645"/>
                  <a:pt x="313898" y="191069"/>
                </a:cubicBezTo>
                <a:cubicBezTo>
                  <a:pt x="330184" y="181763"/>
                  <a:pt x="350454" y="182574"/>
                  <a:pt x="368489" y="177421"/>
                </a:cubicBezTo>
                <a:cubicBezTo>
                  <a:pt x="382321" y="173469"/>
                  <a:pt x="395784" y="168323"/>
                  <a:pt x="409432" y="163774"/>
                </a:cubicBezTo>
                <a:cubicBezTo>
                  <a:pt x="436728" y="145577"/>
                  <a:pt x="460197" y="119557"/>
                  <a:pt x="491319" y="109183"/>
                </a:cubicBezTo>
                <a:cubicBezTo>
                  <a:pt x="628907" y="63319"/>
                  <a:pt x="415496" y="133295"/>
                  <a:pt x="586853" y="81887"/>
                </a:cubicBezTo>
                <a:cubicBezTo>
                  <a:pt x="614412" y="73619"/>
                  <a:pt x="641444" y="63689"/>
                  <a:pt x="668740" y="54591"/>
                </a:cubicBezTo>
                <a:lnTo>
                  <a:pt x="709683" y="40944"/>
                </a:lnTo>
                <a:cubicBezTo>
                  <a:pt x="807875" y="8214"/>
                  <a:pt x="685227" y="47932"/>
                  <a:pt x="805218" y="13648"/>
                </a:cubicBezTo>
                <a:cubicBezTo>
                  <a:pt x="819050" y="9696"/>
                  <a:pt x="846161" y="0"/>
                  <a:pt x="846161" y="0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46161" y="4749421"/>
            <a:ext cx="968991" cy="272955"/>
          </a:xfrm>
          <a:custGeom>
            <a:avLst/>
            <a:gdLst>
              <a:gd name="connsiteX0" fmla="*/ 0 w 968991"/>
              <a:gd name="connsiteY0" fmla="*/ 272955 h 272955"/>
              <a:gd name="connsiteX1" fmla="*/ 122830 w 968991"/>
              <a:gd name="connsiteY1" fmla="*/ 232012 h 272955"/>
              <a:gd name="connsiteX2" fmla="*/ 218364 w 968991"/>
              <a:gd name="connsiteY2" fmla="*/ 191069 h 272955"/>
              <a:gd name="connsiteX3" fmla="*/ 272955 w 968991"/>
              <a:gd name="connsiteY3" fmla="*/ 163773 h 272955"/>
              <a:gd name="connsiteX4" fmla="*/ 327546 w 968991"/>
              <a:gd name="connsiteY4" fmla="*/ 150125 h 272955"/>
              <a:gd name="connsiteX5" fmla="*/ 368490 w 968991"/>
              <a:gd name="connsiteY5" fmla="*/ 122830 h 272955"/>
              <a:gd name="connsiteX6" fmla="*/ 532263 w 968991"/>
              <a:gd name="connsiteY6" fmla="*/ 68239 h 272955"/>
              <a:gd name="connsiteX7" fmla="*/ 573206 w 968991"/>
              <a:gd name="connsiteY7" fmla="*/ 54591 h 272955"/>
              <a:gd name="connsiteX8" fmla="*/ 668740 w 968991"/>
              <a:gd name="connsiteY8" fmla="*/ 40943 h 272955"/>
              <a:gd name="connsiteX9" fmla="*/ 818866 w 968991"/>
              <a:gd name="connsiteY9" fmla="*/ 0 h 272955"/>
              <a:gd name="connsiteX10" fmla="*/ 968991 w 968991"/>
              <a:gd name="connsiteY10" fmla="*/ 0 h 27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8991" h="272955">
                <a:moveTo>
                  <a:pt x="0" y="272955"/>
                </a:moveTo>
                <a:cubicBezTo>
                  <a:pt x="40943" y="259307"/>
                  <a:pt x="86921" y="255952"/>
                  <a:pt x="122830" y="232012"/>
                </a:cubicBezTo>
                <a:cubicBezTo>
                  <a:pt x="179380" y="194311"/>
                  <a:pt x="147860" y="208694"/>
                  <a:pt x="218364" y="191069"/>
                </a:cubicBezTo>
                <a:cubicBezTo>
                  <a:pt x="236561" y="181970"/>
                  <a:pt x="253905" y="170917"/>
                  <a:pt x="272955" y="163773"/>
                </a:cubicBezTo>
                <a:cubicBezTo>
                  <a:pt x="290518" y="157187"/>
                  <a:pt x="310306" y="157514"/>
                  <a:pt x="327546" y="150125"/>
                </a:cubicBezTo>
                <a:cubicBezTo>
                  <a:pt x="342622" y="143664"/>
                  <a:pt x="353349" y="129139"/>
                  <a:pt x="368490" y="122830"/>
                </a:cubicBezTo>
                <a:cubicBezTo>
                  <a:pt x="368542" y="122809"/>
                  <a:pt x="495851" y="80376"/>
                  <a:pt x="532263" y="68239"/>
                </a:cubicBezTo>
                <a:cubicBezTo>
                  <a:pt x="545911" y="63690"/>
                  <a:pt x="558965" y="56626"/>
                  <a:pt x="573206" y="54591"/>
                </a:cubicBezTo>
                <a:lnTo>
                  <a:pt x="668740" y="40943"/>
                </a:lnTo>
                <a:cubicBezTo>
                  <a:pt x="709857" y="27237"/>
                  <a:pt x="788080" y="0"/>
                  <a:pt x="818866" y="0"/>
                </a:cubicBezTo>
                <a:lnTo>
                  <a:pt x="968991" y="0"/>
                </a:ln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333767" y="4080681"/>
            <a:ext cx="204769" cy="887104"/>
          </a:xfrm>
          <a:custGeom>
            <a:avLst/>
            <a:gdLst>
              <a:gd name="connsiteX0" fmla="*/ 0 w 204769"/>
              <a:gd name="connsiteY0" fmla="*/ 887104 h 887104"/>
              <a:gd name="connsiteX1" fmla="*/ 13648 w 204769"/>
              <a:gd name="connsiteY1" fmla="*/ 559558 h 887104"/>
              <a:gd name="connsiteX2" fmla="*/ 54591 w 204769"/>
              <a:gd name="connsiteY2" fmla="*/ 341194 h 887104"/>
              <a:gd name="connsiteX3" fmla="*/ 68239 w 204769"/>
              <a:gd name="connsiteY3" fmla="*/ 191068 h 887104"/>
              <a:gd name="connsiteX4" fmla="*/ 81887 w 204769"/>
              <a:gd name="connsiteY4" fmla="*/ 150125 h 887104"/>
              <a:gd name="connsiteX5" fmla="*/ 122830 w 204769"/>
              <a:gd name="connsiteY5" fmla="*/ 122829 h 887104"/>
              <a:gd name="connsiteX6" fmla="*/ 136478 w 204769"/>
              <a:gd name="connsiteY6" fmla="*/ 81886 h 887104"/>
              <a:gd name="connsiteX7" fmla="*/ 177421 w 204769"/>
              <a:gd name="connsiteY7" fmla="*/ 54591 h 887104"/>
              <a:gd name="connsiteX8" fmla="*/ 204717 w 204769"/>
              <a:gd name="connsiteY8" fmla="*/ 0 h 88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4769" h="887104">
                <a:moveTo>
                  <a:pt x="0" y="887104"/>
                </a:moveTo>
                <a:cubicBezTo>
                  <a:pt x="4549" y="777922"/>
                  <a:pt x="2775" y="668292"/>
                  <a:pt x="13648" y="559558"/>
                </a:cubicBezTo>
                <a:cubicBezTo>
                  <a:pt x="21017" y="485869"/>
                  <a:pt x="54591" y="341194"/>
                  <a:pt x="54591" y="341194"/>
                </a:cubicBezTo>
                <a:cubicBezTo>
                  <a:pt x="59140" y="291152"/>
                  <a:pt x="61133" y="240811"/>
                  <a:pt x="68239" y="191068"/>
                </a:cubicBezTo>
                <a:cubicBezTo>
                  <a:pt x="70274" y="176827"/>
                  <a:pt x="72900" y="161359"/>
                  <a:pt x="81887" y="150125"/>
                </a:cubicBezTo>
                <a:cubicBezTo>
                  <a:pt x="92134" y="137317"/>
                  <a:pt x="109182" y="131928"/>
                  <a:pt x="122830" y="122829"/>
                </a:cubicBezTo>
                <a:cubicBezTo>
                  <a:pt x="127379" y="109181"/>
                  <a:pt x="127491" y="93119"/>
                  <a:pt x="136478" y="81886"/>
                </a:cubicBezTo>
                <a:cubicBezTo>
                  <a:pt x="146725" y="69078"/>
                  <a:pt x="165823" y="66189"/>
                  <a:pt x="177421" y="54591"/>
                </a:cubicBezTo>
                <a:cubicBezTo>
                  <a:pt x="207240" y="24772"/>
                  <a:pt x="204717" y="25915"/>
                  <a:pt x="204717" y="0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415654" y="4339988"/>
            <a:ext cx="998163" cy="423081"/>
          </a:xfrm>
          <a:custGeom>
            <a:avLst/>
            <a:gdLst>
              <a:gd name="connsiteX0" fmla="*/ 0 w 998163"/>
              <a:gd name="connsiteY0" fmla="*/ 0 h 423081"/>
              <a:gd name="connsiteX1" fmla="*/ 191068 w 998163"/>
              <a:gd name="connsiteY1" fmla="*/ 13648 h 423081"/>
              <a:gd name="connsiteX2" fmla="*/ 300250 w 998163"/>
              <a:gd name="connsiteY2" fmla="*/ 40943 h 423081"/>
              <a:gd name="connsiteX3" fmla="*/ 450376 w 998163"/>
              <a:gd name="connsiteY3" fmla="*/ 68239 h 423081"/>
              <a:gd name="connsiteX4" fmla="*/ 491319 w 998163"/>
              <a:gd name="connsiteY4" fmla="*/ 81887 h 423081"/>
              <a:gd name="connsiteX5" fmla="*/ 573206 w 998163"/>
              <a:gd name="connsiteY5" fmla="*/ 136478 h 423081"/>
              <a:gd name="connsiteX6" fmla="*/ 614149 w 998163"/>
              <a:gd name="connsiteY6" fmla="*/ 177421 h 423081"/>
              <a:gd name="connsiteX7" fmla="*/ 655092 w 998163"/>
              <a:gd name="connsiteY7" fmla="*/ 191069 h 423081"/>
              <a:gd name="connsiteX8" fmla="*/ 682388 w 998163"/>
              <a:gd name="connsiteY8" fmla="*/ 232012 h 423081"/>
              <a:gd name="connsiteX9" fmla="*/ 805218 w 998163"/>
              <a:gd name="connsiteY9" fmla="*/ 327546 h 423081"/>
              <a:gd name="connsiteX10" fmla="*/ 846161 w 998163"/>
              <a:gd name="connsiteY10" fmla="*/ 354842 h 423081"/>
              <a:gd name="connsiteX11" fmla="*/ 887104 w 998163"/>
              <a:gd name="connsiteY11" fmla="*/ 368490 h 423081"/>
              <a:gd name="connsiteX12" fmla="*/ 928047 w 998163"/>
              <a:gd name="connsiteY12" fmla="*/ 395785 h 423081"/>
              <a:gd name="connsiteX13" fmla="*/ 996286 w 998163"/>
              <a:gd name="connsiteY13" fmla="*/ 409433 h 423081"/>
              <a:gd name="connsiteX14" fmla="*/ 996286 w 998163"/>
              <a:gd name="connsiteY14" fmla="*/ 423081 h 42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8163" h="423081">
                <a:moveTo>
                  <a:pt x="0" y="0"/>
                </a:moveTo>
                <a:cubicBezTo>
                  <a:pt x="63689" y="4549"/>
                  <a:pt x="127567" y="6964"/>
                  <a:pt x="191068" y="13648"/>
                </a:cubicBezTo>
                <a:cubicBezTo>
                  <a:pt x="333917" y="28685"/>
                  <a:pt x="199778" y="20849"/>
                  <a:pt x="300250" y="40943"/>
                </a:cubicBezTo>
                <a:cubicBezTo>
                  <a:pt x="429100" y="66712"/>
                  <a:pt x="355979" y="41268"/>
                  <a:pt x="450376" y="68239"/>
                </a:cubicBezTo>
                <a:cubicBezTo>
                  <a:pt x="464208" y="72191"/>
                  <a:pt x="478743" y="74901"/>
                  <a:pt x="491319" y="81887"/>
                </a:cubicBezTo>
                <a:cubicBezTo>
                  <a:pt x="519996" y="97819"/>
                  <a:pt x="550009" y="113281"/>
                  <a:pt x="573206" y="136478"/>
                </a:cubicBezTo>
                <a:cubicBezTo>
                  <a:pt x="586854" y="150126"/>
                  <a:pt x="598090" y="166715"/>
                  <a:pt x="614149" y="177421"/>
                </a:cubicBezTo>
                <a:cubicBezTo>
                  <a:pt x="626119" y="185401"/>
                  <a:pt x="641444" y="186520"/>
                  <a:pt x="655092" y="191069"/>
                </a:cubicBezTo>
                <a:cubicBezTo>
                  <a:pt x="664191" y="204717"/>
                  <a:pt x="671887" y="219411"/>
                  <a:pt x="682388" y="232012"/>
                </a:cubicBezTo>
                <a:cubicBezTo>
                  <a:pt x="722477" y="280118"/>
                  <a:pt x="748151" y="289501"/>
                  <a:pt x="805218" y="327546"/>
                </a:cubicBezTo>
                <a:cubicBezTo>
                  <a:pt x="818866" y="336645"/>
                  <a:pt x="830600" y="349655"/>
                  <a:pt x="846161" y="354842"/>
                </a:cubicBezTo>
                <a:cubicBezTo>
                  <a:pt x="859809" y="359391"/>
                  <a:pt x="874237" y="362056"/>
                  <a:pt x="887104" y="368490"/>
                </a:cubicBezTo>
                <a:cubicBezTo>
                  <a:pt x="901775" y="375825"/>
                  <a:pt x="912689" y="390026"/>
                  <a:pt x="928047" y="395785"/>
                </a:cubicBezTo>
                <a:cubicBezTo>
                  <a:pt x="949767" y="403930"/>
                  <a:pt x="974748" y="400818"/>
                  <a:pt x="996286" y="409433"/>
                </a:cubicBezTo>
                <a:cubicBezTo>
                  <a:pt x="1000510" y="411123"/>
                  <a:pt x="996286" y="418532"/>
                  <a:pt x="996286" y="423081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992573" y="4913194"/>
            <a:ext cx="826517" cy="1337481"/>
          </a:xfrm>
          <a:custGeom>
            <a:avLst/>
            <a:gdLst>
              <a:gd name="connsiteX0" fmla="*/ 0 w 826517"/>
              <a:gd name="connsiteY0" fmla="*/ 1337481 h 1337481"/>
              <a:gd name="connsiteX1" fmla="*/ 81887 w 826517"/>
              <a:gd name="connsiteY1" fmla="*/ 1269242 h 1337481"/>
              <a:gd name="connsiteX2" fmla="*/ 191069 w 826517"/>
              <a:gd name="connsiteY2" fmla="*/ 1160060 h 1337481"/>
              <a:gd name="connsiteX3" fmla="*/ 259308 w 826517"/>
              <a:gd name="connsiteY3" fmla="*/ 1078173 h 1337481"/>
              <a:gd name="connsiteX4" fmla="*/ 286603 w 826517"/>
              <a:gd name="connsiteY4" fmla="*/ 1037230 h 1337481"/>
              <a:gd name="connsiteX5" fmla="*/ 368490 w 826517"/>
              <a:gd name="connsiteY5" fmla="*/ 955343 h 1337481"/>
              <a:gd name="connsiteX6" fmla="*/ 450376 w 826517"/>
              <a:gd name="connsiteY6" fmla="*/ 832513 h 1337481"/>
              <a:gd name="connsiteX7" fmla="*/ 504967 w 826517"/>
              <a:gd name="connsiteY7" fmla="*/ 777922 h 1337481"/>
              <a:gd name="connsiteX8" fmla="*/ 614149 w 826517"/>
              <a:gd name="connsiteY8" fmla="*/ 641445 h 1337481"/>
              <a:gd name="connsiteX9" fmla="*/ 723331 w 826517"/>
              <a:gd name="connsiteY9" fmla="*/ 504967 h 1337481"/>
              <a:gd name="connsiteX10" fmla="*/ 764275 w 826517"/>
              <a:gd name="connsiteY10" fmla="*/ 409433 h 1337481"/>
              <a:gd name="connsiteX11" fmla="*/ 805218 w 826517"/>
              <a:gd name="connsiteY11" fmla="*/ 354842 h 1337481"/>
              <a:gd name="connsiteX12" fmla="*/ 818866 w 826517"/>
              <a:gd name="connsiteY12" fmla="*/ 0 h 1337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6517" h="1337481">
                <a:moveTo>
                  <a:pt x="0" y="1337481"/>
                </a:moveTo>
                <a:cubicBezTo>
                  <a:pt x="27296" y="1314735"/>
                  <a:pt x="56763" y="1294366"/>
                  <a:pt x="81887" y="1269242"/>
                </a:cubicBezTo>
                <a:cubicBezTo>
                  <a:pt x="219488" y="1131641"/>
                  <a:pt x="59451" y="1258773"/>
                  <a:pt x="191069" y="1160060"/>
                </a:cubicBezTo>
                <a:cubicBezTo>
                  <a:pt x="258834" y="1058409"/>
                  <a:pt x="171743" y="1183250"/>
                  <a:pt x="259308" y="1078173"/>
                </a:cubicBezTo>
                <a:cubicBezTo>
                  <a:pt x="269809" y="1065572"/>
                  <a:pt x="275706" y="1049489"/>
                  <a:pt x="286603" y="1037230"/>
                </a:cubicBezTo>
                <a:cubicBezTo>
                  <a:pt x="312249" y="1008379"/>
                  <a:pt x="348629" y="988444"/>
                  <a:pt x="368490" y="955343"/>
                </a:cubicBezTo>
                <a:cubicBezTo>
                  <a:pt x="397021" y="907791"/>
                  <a:pt x="414196" y="873862"/>
                  <a:pt x="450376" y="832513"/>
                </a:cubicBezTo>
                <a:cubicBezTo>
                  <a:pt x="467322" y="813146"/>
                  <a:pt x="488219" y="797461"/>
                  <a:pt x="504967" y="777922"/>
                </a:cubicBezTo>
                <a:cubicBezTo>
                  <a:pt x="542881" y="733689"/>
                  <a:pt x="585245" y="692028"/>
                  <a:pt x="614149" y="641445"/>
                </a:cubicBezTo>
                <a:cubicBezTo>
                  <a:pt x="680025" y="526161"/>
                  <a:pt x="639398" y="567916"/>
                  <a:pt x="723331" y="504967"/>
                </a:cubicBezTo>
                <a:cubicBezTo>
                  <a:pt x="736599" y="465165"/>
                  <a:pt x="740182" y="447982"/>
                  <a:pt x="764275" y="409433"/>
                </a:cubicBezTo>
                <a:cubicBezTo>
                  <a:pt x="776330" y="390144"/>
                  <a:pt x="791570" y="373039"/>
                  <a:pt x="805218" y="354842"/>
                </a:cubicBezTo>
                <a:cubicBezTo>
                  <a:pt x="843140" y="203156"/>
                  <a:pt x="818866" y="319008"/>
                  <a:pt x="818866" y="0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893325" y="4913194"/>
            <a:ext cx="450376" cy="1132764"/>
          </a:xfrm>
          <a:custGeom>
            <a:avLst/>
            <a:gdLst>
              <a:gd name="connsiteX0" fmla="*/ 0 w 450376"/>
              <a:gd name="connsiteY0" fmla="*/ 0 h 1132764"/>
              <a:gd name="connsiteX1" fmla="*/ 13648 w 450376"/>
              <a:gd name="connsiteY1" fmla="*/ 68239 h 1132764"/>
              <a:gd name="connsiteX2" fmla="*/ 27296 w 450376"/>
              <a:gd name="connsiteY2" fmla="*/ 109182 h 1132764"/>
              <a:gd name="connsiteX3" fmla="*/ 40944 w 450376"/>
              <a:gd name="connsiteY3" fmla="*/ 204716 h 1132764"/>
              <a:gd name="connsiteX4" fmla="*/ 54591 w 450376"/>
              <a:gd name="connsiteY4" fmla="*/ 272955 h 1132764"/>
              <a:gd name="connsiteX5" fmla="*/ 68239 w 450376"/>
              <a:gd name="connsiteY5" fmla="*/ 354842 h 1132764"/>
              <a:gd name="connsiteX6" fmla="*/ 81887 w 450376"/>
              <a:gd name="connsiteY6" fmla="*/ 450376 h 1132764"/>
              <a:gd name="connsiteX7" fmla="*/ 109182 w 450376"/>
              <a:gd name="connsiteY7" fmla="*/ 532263 h 1132764"/>
              <a:gd name="connsiteX8" fmla="*/ 136478 w 450376"/>
              <a:gd name="connsiteY8" fmla="*/ 614149 h 1132764"/>
              <a:gd name="connsiteX9" fmla="*/ 150126 w 450376"/>
              <a:gd name="connsiteY9" fmla="*/ 655093 h 1132764"/>
              <a:gd name="connsiteX10" fmla="*/ 163774 w 450376"/>
              <a:gd name="connsiteY10" fmla="*/ 696036 h 1132764"/>
              <a:gd name="connsiteX11" fmla="*/ 191069 w 450376"/>
              <a:gd name="connsiteY11" fmla="*/ 791570 h 1132764"/>
              <a:gd name="connsiteX12" fmla="*/ 218365 w 450376"/>
              <a:gd name="connsiteY12" fmla="*/ 832513 h 1132764"/>
              <a:gd name="connsiteX13" fmla="*/ 232012 w 450376"/>
              <a:gd name="connsiteY13" fmla="*/ 873457 h 1132764"/>
              <a:gd name="connsiteX14" fmla="*/ 286603 w 450376"/>
              <a:gd name="connsiteY14" fmla="*/ 955343 h 1132764"/>
              <a:gd name="connsiteX15" fmla="*/ 300251 w 450376"/>
              <a:gd name="connsiteY15" fmla="*/ 996287 h 1132764"/>
              <a:gd name="connsiteX16" fmla="*/ 382138 w 450376"/>
              <a:gd name="connsiteY16" fmla="*/ 1078173 h 1132764"/>
              <a:gd name="connsiteX17" fmla="*/ 409433 w 450376"/>
              <a:gd name="connsiteY17" fmla="*/ 1119116 h 1132764"/>
              <a:gd name="connsiteX18" fmla="*/ 450376 w 450376"/>
              <a:gd name="connsiteY18" fmla="*/ 1132764 h 1132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0376" h="1132764">
                <a:moveTo>
                  <a:pt x="0" y="0"/>
                </a:moveTo>
                <a:cubicBezTo>
                  <a:pt x="4549" y="22746"/>
                  <a:pt x="8022" y="45735"/>
                  <a:pt x="13648" y="68239"/>
                </a:cubicBezTo>
                <a:cubicBezTo>
                  <a:pt x="17137" y="82195"/>
                  <a:pt x="24475" y="95075"/>
                  <a:pt x="27296" y="109182"/>
                </a:cubicBezTo>
                <a:cubicBezTo>
                  <a:pt x="33605" y="140725"/>
                  <a:pt x="35656" y="172986"/>
                  <a:pt x="40944" y="204716"/>
                </a:cubicBezTo>
                <a:cubicBezTo>
                  <a:pt x="44757" y="227597"/>
                  <a:pt x="50442" y="250132"/>
                  <a:pt x="54591" y="272955"/>
                </a:cubicBezTo>
                <a:cubicBezTo>
                  <a:pt x="59541" y="300181"/>
                  <a:pt x="64031" y="327492"/>
                  <a:pt x="68239" y="354842"/>
                </a:cubicBezTo>
                <a:cubicBezTo>
                  <a:pt x="73130" y="386636"/>
                  <a:pt x="74654" y="419032"/>
                  <a:pt x="81887" y="450376"/>
                </a:cubicBezTo>
                <a:cubicBezTo>
                  <a:pt x="88357" y="478411"/>
                  <a:pt x="100084" y="504967"/>
                  <a:pt x="109182" y="532263"/>
                </a:cubicBezTo>
                <a:lnTo>
                  <a:pt x="136478" y="614149"/>
                </a:lnTo>
                <a:lnTo>
                  <a:pt x="150126" y="655093"/>
                </a:lnTo>
                <a:cubicBezTo>
                  <a:pt x="154675" y="668741"/>
                  <a:pt x="160285" y="682080"/>
                  <a:pt x="163774" y="696036"/>
                </a:cubicBezTo>
                <a:cubicBezTo>
                  <a:pt x="168148" y="713531"/>
                  <a:pt x="181278" y="771988"/>
                  <a:pt x="191069" y="791570"/>
                </a:cubicBezTo>
                <a:cubicBezTo>
                  <a:pt x="198405" y="806241"/>
                  <a:pt x="209266" y="818865"/>
                  <a:pt x="218365" y="832513"/>
                </a:cubicBezTo>
                <a:cubicBezTo>
                  <a:pt x="222914" y="846161"/>
                  <a:pt x="225026" y="860881"/>
                  <a:pt x="232012" y="873457"/>
                </a:cubicBezTo>
                <a:cubicBezTo>
                  <a:pt x="247943" y="902134"/>
                  <a:pt x="276229" y="924221"/>
                  <a:pt x="286603" y="955343"/>
                </a:cubicBezTo>
                <a:cubicBezTo>
                  <a:pt x="291152" y="968991"/>
                  <a:pt x="291419" y="984931"/>
                  <a:pt x="300251" y="996287"/>
                </a:cubicBezTo>
                <a:cubicBezTo>
                  <a:pt x="323950" y="1026757"/>
                  <a:pt x="360726" y="1046054"/>
                  <a:pt x="382138" y="1078173"/>
                </a:cubicBezTo>
                <a:cubicBezTo>
                  <a:pt x="391236" y="1091821"/>
                  <a:pt x="396625" y="1108869"/>
                  <a:pt x="409433" y="1119116"/>
                </a:cubicBezTo>
                <a:cubicBezTo>
                  <a:pt x="420666" y="1128103"/>
                  <a:pt x="450376" y="1132764"/>
                  <a:pt x="450376" y="1132764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162800" y="3581400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994779" y="4611805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7135504" y="4597021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8229600" y="4572000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4953000" y="5688841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689979" y="5688841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408761" y="5688840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15" idx="2"/>
            <a:endCxn id="16" idx="0"/>
          </p:cNvCxnSpPr>
          <p:nvPr/>
        </p:nvCxnSpPr>
        <p:spPr>
          <a:xfrm flipH="1">
            <a:off x="6223379" y="3938517"/>
            <a:ext cx="1168021" cy="673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5" idx="2"/>
            <a:endCxn id="17" idx="0"/>
          </p:cNvCxnSpPr>
          <p:nvPr/>
        </p:nvCxnSpPr>
        <p:spPr>
          <a:xfrm flipH="1">
            <a:off x="7364104" y="3938517"/>
            <a:ext cx="27296" cy="6585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5" idx="2"/>
            <a:endCxn id="18" idx="0"/>
          </p:cNvCxnSpPr>
          <p:nvPr/>
        </p:nvCxnSpPr>
        <p:spPr>
          <a:xfrm>
            <a:off x="7391400" y="3938517"/>
            <a:ext cx="1066800" cy="6334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6" idx="2"/>
            <a:endCxn id="19" idx="0"/>
          </p:cNvCxnSpPr>
          <p:nvPr/>
        </p:nvCxnSpPr>
        <p:spPr>
          <a:xfrm flipH="1">
            <a:off x="5181600" y="4968922"/>
            <a:ext cx="1041779" cy="719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6" idx="2"/>
            <a:endCxn id="20" idx="0"/>
          </p:cNvCxnSpPr>
          <p:nvPr/>
        </p:nvCxnSpPr>
        <p:spPr>
          <a:xfrm flipH="1">
            <a:off x="5918579" y="4968922"/>
            <a:ext cx="304800" cy="719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6" idx="2"/>
            <a:endCxn id="21" idx="0"/>
          </p:cNvCxnSpPr>
          <p:nvPr/>
        </p:nvCxnSpPr>
        <p:spPr>
          <a:xfrm>
            <a:off x="6223379" y="4968922"/>
            <a:ext cx="413982" cy="71991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7" idx="2"/>
          </p:cNvCxnSpPr>
          <p:nvPr/>
        </p:nvCxnSpPr>
        <p:spPr>
          <a:xfrm flipH="1">
            <a:off x="7162800" y="4954138"/>
            <a:ext cx="201304" cy="5254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45014" y="1295400"/>
            <a:ext cx="1247559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049815" y="2171700"/>
            <a:ext cx="336978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049814" y="2590800"/>
            <a:ext cx="3369786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1354913" y="50292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152088" y="45720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1295400" y="53178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549020" y="56988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5-Point Star 49"/>
          <p:cNvSpPr/>
          <p:nvPr/>
        </p:nvSpPr>
        <p:spPr>
          <a:xfrm>
            <a:off x="5181600" y="5334000"/>
            <a:ext cx="228600" cy="177421"/>
          </a:xfrm>
          <a:prstGeom prst="star5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1" name="5-Point Star 50"/>
          <p:cNvSpPr/>
          <p:nvPr/>
        </p:nvSpPr>
        <p:spPr>
          <a:xfrm>
            <a:off x="6523061" y="5308979"/>
            <a:ext cx="228600" cy="177421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2" name="5-Point Star 51"/>
          <p:cNvSpPr/>
          <p:nvPr/>
        </p:nvSpPr>
        <p:spPr>
          <a:xfrm>
            <a:off x="6046527" y="5422710"/>
            <a:ext cx="228600" cy="17742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5943600" y="6209731"/>
            <a:ext cx="51748" cy="19106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77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70213E-6 L 0.50521 0.1598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60" y="797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29325E-6 L 0.43559 0.2264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71" y="1130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35893E-6 L 0.5033 0.1510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56" y="7539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47826E-6 L 0.56719 0.0622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51" y="30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43" grpId="0" animBg="1"/>
      <p:bldP spid="44" grpId="0" animBg="1"/>
      <p:bldP spid="45" grpId="0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1" grpId="0" animBg="1"/>
      <p:bldP spid="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algorithm: attempt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Partition the space hierarchically in a “nice way”</a:t>
            </a:r>
          </a:p>
          <a:p>
            <a:r>
              <a:rPr lang="en-US" dirty="0"/>
              <a:t>In each part</a:t>
            </a:r>
          </a:p>
          <a:p>
            <a:pPr lvl="1"/>
            <a:r>
              <a:rPr lang="en-US" dirty="0"/>
              <a:t>Compute a pseudo-solution for the local view</a:t>
            </a:r>
          </a:p>
          <a:p>
            <a:pPr lvl="1"/>
            <a:r>
              <a:rPr lang="en-US" dirty="0"/>
              <a:t>Sketch the pseudo-solution </a:t>
            </a:r>
            <a:r>
              <a:rPr lang="en-US" dirty="0" smtClean="0"/>
              <a:t>using small </a:t>
            </a:r>
            <a:r>
              <a:rPr lang="en-US" dirty="0"/>
              <a:t>space</a:t>
            </a:r>
          </a:p>
          <a:p>
            <a:pPr lvl="1"/>
            <a:r>
              <a:rPr lang="en-US" dirty="0"/>
              <a:t>Send the sketch </a:t>
            </a:r>
            <a:r>
              <a:rPr lang="en-US" dirty="0" smtClean="0"/>
              <a:t>to </a:t>
            </a:r>
            <a:r>
              <a:rPr lang="en-US" dirty="0"/>
              <a:t>be used in the next </a:t>
            </a:r>
            <a:r>
              <a:rPr lang="en-US" dirty="0" smtClean="0"/>
              <a:t>level/round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39000" y="12954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uad trees!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6705600" y="2057400"/>
            <a:ext cx="1905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local MST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477000" y="2895600"/>
            <a:ext cx="2438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</a:t>
            </a:r>
            <a:r>
              <a:rPr lang="en-US" sz="2000" dirty="0" smtClean="0"/>
              <a:t>end any point as a representative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2667000" y="41910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7" idx="3"/>
            <a:endCxn id="9" idx="6"/>
          </p:cNvCxnSpPr>
          <p:nvPr/>
        </p:nvCxnSpPr>
        <p:spPr>
          <a:xfrm flipH="1" flipV="1">
            <a:off x="2065361" y="4144838"/>
            <a:ext cx="615242" cy="1249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972474" y="40986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747403" y="442497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60036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886200" y="63246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50130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76600" y="48768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7" idx="5"/>
            <a:endCxn id="14" idx="1"/>
          </p:cNvCxnSpPr>
          <p:nvPr/>
        </p:nvCxnSpPr>
        <p:spPr>
          <a:xfrm>
            <a:off x="2746284" y="4269803"/>
            <a:ext cx="543919" cy="6205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3"/>
            <a:endCxn id="14" idx="7"/>
          </p:cNvCxnSpPr>
          <p:nvPr/>
        </p:nvCxnSpPr>
        <p:spPr>
          <a:xfrm flipH="1">
            <a:off x="3355884" y="4503773"/>
            <a:ext cx="405122" cy="3865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4"/>
            <a:endCxn id="11" idx="7"/>
          </p:cNvCxnSpPr>
          <p:nvPr/>
        </p:nvCxnSpPr>
        <p:spPr>
          <a:xfrm flipH="1">
            <a:off x="2822484" y="4969124"/>
            <a:ext cx="500560" cy="10480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3"/>
            <a:endCxn id="20" idx="7"/>
          </p:cNvCxnSpPr>
          <p:nvPr/>
        </p:nvCxnSpPr>
        <p:spPr>
          <a:xfrm flipH="1" flipV="1">
            <a:off x="1891397" y="5652321"/>
            <a:ext cx="865406" cy="4301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4"/>
            <a:endCxn id="12" idx="1"/>
          </p:cNvCxnSpPr>
          <p:nvPr/>
        </p:nvCxnSpPr>
        <p:spPr>
          <a:xfrm>
            <a:off x="2789644" y="6096000"/>
            <a:ext cx="1110159" cy="24212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812113" y="56388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20" idx="1"/>
            <a:endCxn id="13" idx="4"/>
          </p:cNvCxnSpPr>
          <p:nvPr/>
        </p:nvCxnSpPr>
        <p:spPr>
          <a:xfrm flipH="1" flipV="1">
            <a:off x="1341844" y="5105400"/>
            <a:ext cx="483872" cy="546921"/>
          </a:xfrm>
          <a:prstGeom prst="line">
            <a:avLst/>
          </a:prstGeom>
          <a:ln w="38100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42043" y="3713530"/>
            <a:ext cx="0" cy="28956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336584" y="5181600"/>
            <a:ext cx="3429000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3" idx="7"/>
            <a:endCxn id="9" idx="3"/>
          </p:cNvCxnSpPr>
          <p:nvPr/>
        </p:nvCxnSpPr>
        <p:spPr>
          <a:xfrm flipV="1">
            <a:off x="1374684" y="4177479"/>
            <a:ext cx="611393" cy="8491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667000" y="4174876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276600" y="4876800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726513" y="6019800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886200" y="6308476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13" idx="7"/>
            <a:endCxn id="9" idx="3"/>
          </p:cNvCxnSpPr>
          <p:nvPr/>
        </p:nvCxnSpPr>
        <p:spPr>
          <a:xfrm flipV="1">
            <a:off x="1374684" y="4177479"/>
            <a:ext cx="611393" cy="84911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45014" y="1295400"/>
            <a:ext cx="1247559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49815" y="2171700"/>
            <a:ext cx="336978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49814" y="2590800"/>
            <a:ext cx="3369786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5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0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 tree can cut MST edges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orcing irrevocable decisions</a:t>
            </a:r>
          </a:p>
          <a:p>
            <a:r>
              <a:rPr lang="en-US" dirty="0" smtClean="0"/>
              <a:t>Choose a wrong representative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740616" y="423261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" idx="3"/>
            <a:endCxn id="6" idx="6"/>
          </p:cNvCxnSpPr>
          <p:nvPr/>
        </p:nvCxnSpPr>
        <p:spPr>
          <a:xfrm flipH="1" flipV="1">
            <a:off x="6138977" y="4186451"/>
            <a:ext cx="615242" cy="1249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046090" y="4140289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821019" y="446658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16816" y="6045289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959816" y="636621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69016" y="5054689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350216" y="491841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5"/>
            <a:endCxn id="11" idx="1"/>
          </p:cNvCxnSpPr>
          <p:nvPr/>
        </p:nvCxnSpPr>
        <p:spPr>
          <a:xfrm>
            <a:off x="6819900" y="4311416"/>
            <a:ext cx="543919" cy="6205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  <a:endCxn id="11" idx="7"/>
          </p:cNvCxnSpPr>
          <p:nvPr/>
        </p:nvCxnSpPr>
        <p:spPr>
          <a:xfrm flipH="1">
            <a:off x="7429500" y="4545386"/>
            <a:ext cx="405122" cy="3865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1" idx="4"/>
            <a:endCxn id="8" idx="7"/>
          </p:cNvCxnSpPr>
          <p:nvPr/>
        </p:nvCxnSpPr>
        <p:spPr>
          <a:xfrm flipH="1">
            <a:off x="6896100" y="5010737"/>
            <a:ext cx="500560" cy="10480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3"/>
            <a:endCxn id="17" idx="7"/>
          </p:cNvCxnSpPr>
          <p:nvPr/>
        </p:nvCxnSpPr>
        <p:spPr>
          <a:xfrm flipH="1" flipV="1">
            <a:off x="5965013" y="5693934"/>
            <a:ext cx="865406" cy="4301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4"/>
            <a:endCxn id="9" idx="1"/>
          </p:cNvCxnSpPr>
          <p:nvPr/>
        </p:nvCxnSpPr>
        <p:spPr>
          <a:xfrm>
            <a:off x="6863260" y="6137613"/>
            <a:ext cx="1110159" cy="24212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885729" y="568041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1"/>
            <a:endCxn id="10" idx="4"/>
          </p:cNvCxnSpPr>
          <p:nvPr/>
        </p:nvCxnSpPr>
        <p:spPr>
          <a:xfrm flipH="1" flipV="1">
            <a:off x="5415460" y="5147013"/>
            <a:ext cx="483872" cy="546921"/>
          </a:xfrm>
          <a:prstGeom prst="line">
            <a:avLst/>
          </a:prstGeom>
          <a:ln w="38100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15659" y="3755143"/>
            <a:ext cx="0" cy="28956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10200" y="5223213"/>
            <a:ext cx="3429000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7"/>
            <a:endCxn id="6" idx="3"/>
          </p:cNvCxnSpPr>
          <p:nvPr/>
        </p:nvCxnSpPr>
        <p:spPr>
          <a:xfrm flipV="1">
            <a:off x="5448300" y="4219092"/>
            <a:ext cx="611393" cy="8491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740616" y="421648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350216" y="4918413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800129" y="6061413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959816" y="635008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10" idx="7"/>
            <a:endCxn id="6" idx="3"/>
          </p:cNvCxnSpPr>
          <p:nvPr/>
        </p:nvCxnSpPr>
        <p:spPr>
          <a:xfrm flipV="1">
            <a:off x="5448300" y="4219092"/>
            <a:ext cx="611393" cy="84911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926913" y="5698876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stCxn id="23" idx="3"/>
            <a:endCxn id="17" idx="7"/>
          </p:cNvCxnSpPr>
          <p:nvPr/>
        </p:nvCxnSpPr>
        <p:spPr>
          <a:xfrm flipH="1">
            <a:off x="5965013" y="4997216"/>
            <a:ext cx="1398806" cy="6967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5"/>
            <a:endCxn id="25" idx="0"/>
          </p:cNvCxnSpPr>
          <p:nvPr/>
        </p:nvCxnSpPr>
        <p:spPr>
          <a:xfrm>
            <a:off x="7429500" y="4997216"/>
            <a:ext cx="576760" cy="13528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ight Arrow 28"/>
          <p:cNvSpPr/>
          <p:nvPr/>
        </p:nvSpPr>
        <p:spPr>
          <a:xfrm rot="2424902">
            <a:off x="5245551" y="4222275"/>
            <a:ext cx="432703" cy="326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23141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Randomly shifted grid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[Arora’98, …]</a:t>
                </a:r>
              </a:p>
              <a:p>
                <a:r>
                  <a:rPr lang="en-US" dirty="0" smtClean="0"/>
                  <a:t>Each cell has an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dirty="0" smtClean="0"/>
                  <a:t>-net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dirty="0" smtClean="0"/>
                  <a:t>Net points are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entry/exit portals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/>
                  <a:t>for the cell</a:t>
                </a: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Claim: </a:t>
                </a:r>
                <a:r>
                  <a:rPr lang="en-US" dirty="0" smtClean="0"/>
                  <a:t>all distances preserved up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 smtClean="0"/>
                  <a:t> in expectation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2314138"/>
              </a:xfrm>
              <a:blipFill rotWithShape="0">
                <a:blip r:embed="rId2"/>
                <a:stretch>
                  <a:fillRect l="-667" t="-2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607647" y="3581400"/>
            <a:ext cx="4211592" cy="2895600"/>
            <a:chOff x="609600" y="4110990"/>
            <a:chExt cx="4211592" cy="28956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3505200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65208" y="4724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812113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09600" y="6248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Partition: Grid Distance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67000" y="42510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72474" y="40386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57600" y="43272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743200" y="60036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928" y="4611944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295400" y="50130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76600" y="48768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88313" y="55626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905000" y="3810000"/>
            <a:ext cx="146448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362200" y="3424535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3424535"/>
                <a:ext cx="452367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Group 60"/>
          <p:cNvGrpSpPr/>
          <p:nvPr/>
        </p:nvGrpSpPr>
        <p:grpSpPr>
          <a:xfrm>
            <a:off x="2079634" y="4419600"/>
            <a:ext cx="1120766" cy="1041524"/>
            <a:chOff x="2133600" y="4419600"/>
            <a:chExt cx="1120766" cy="1041524"/>
          </a:xfrm>
        </p:grpSpPr>
        <p:sp>
          <p:nvSpPr>
            <p:cNvPr id="34" name="Multiply 33"/>
            <p:cNvSpPr/>
            <p:nvPr/>
          </p:nvSpPr>
          <p:spPr>
            <a:xfrm>
              <a:off x="2133600" y="5317565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5" name="Multiply 34"/>
            <p:cNvSpPr/>
            <p:nvPr/>
          </p:nvSpPr>
          <p:spPr>
            <a:xfrm>
              <a:off x="2144430" y="48973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" name="Multiply 35"/>
            <p:cNvSpPr/>
            <p:nvPr/>
          </p:nvSpPr>
          <p:spPr>
            <a:xfrm>
              <a:off x="2140472" y="4424021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7" name="Multiply 36"/>
            <p:cNvSpPr/>
            <p:nvPr/>
          </p:nvSpPr>
          <p:spPr>
            <a:xfrm>
              <a:off x="264476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8" name="Multiply 37"/>
            <p:cNvSpPr/>
            <p:nvPr/>
          </p:nvSpPr>
          <p:spPr>
            <a:xfrm>
              <a:off x="265559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9" name="Multiply 38"/>
            <p:cNvSpPr/>
            <p:nvPr/>
          </p:nvSpPr>
          <p:spPr>
            <a:xfrm>
              <a:off x="265163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0" name="Multiply 39"/>
            <p:cNvSpPr/>
            <p:nvPr/>
          </p:nvSpPr>
          <p:spPr>
            <a:xfrm>
              <a:off x="309113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1" name="Multiply 40"/>
            <p:cNvSpPr/>
            <p:nvPr/>
          </p:nvSpPr>
          <p:spPr>
            <a:xfrm>
              <a:off x="310196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2" name="Multiply 41"/>
            <p:cNvSpPr/>
            <p:nvPr/>
          </p:nvSpPr>
          <p:spPr>
            <a:xfrm>
              <a:off x="309800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756034" y="4418020"/>
            <a:ext cx="1120766" cy="1041524"/>
            <a:chOff x="3839007" y="4418020"/>
            <a:chExt cx="1120766" cy="1041524"/>
          </a:xfrm>
        </p:grpSpPr>
        <p:sp>
          <p:nvSpPr>
            <p:cNvPr id="43" name="Multiply 42"/>
            <p:cNvSpPr/>
            <p:nvPr/>
          </p:nvSpPr>
          <p:spPr>
            <a:xfrm>
              <a:off x="3839007" y="5315985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4" name="Multiply 43"/>
            <p:cNvSpPr/>
            <p:nvPr/>
          </p:nvSpPr>
          <p:spPr>
            <a:xfrm>
              <a:off x="3849837" y="48957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5" name="Multiply 44"/>
            <p:cNvSpPr/>
            <p:nvPr/>
          </p:nvSpPr>
          <p:spPr>
            <a:xfrm>
              <a:off x="3845879" y="4422441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6" name="Multiply 45"/>
            <p:cNvSpPr/>
            <p:nvPr/>
          </p:nvSpPr>
          <p:spPr>
            <a:xfrm>
              <a:off x="4350173" y="53115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7" name="Multiply 46"/>
            <p:cNvSpPr/>
            <p:nvPr/>
          </p:nvSpPr>
          <p:spPr>
            <a:xfrm>
              <a:off x="4361003" y="489134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8" name="Multiply 47"/>
            <p:cNvSpPr/>
            <p:nvPr/>
          </p:nvSpPr>
          <p:spPr>
            <a:xfrm>
              <a:off x="4357045" y="441802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9" name="Multiply 48"/>
            <p:cNvSpPr/>
            <p:nvPr/>
          </p:nvSpPr>
          <p:spPr>
            <a:xfrm>
              <a:off x="4796543" y="53115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0" name="Multiply 49"/>
            <p:cNvSpPr/>
            <p:nvPr/>
          </p:nvSpPr>
          <p:spPr>
            <a:xfrm>
              <a:off x="4807373" y="489134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1" name="Multiply 50"/>
            <p:cNvSpPr/>
            <p:nvPr/>
          </p:nvSpPr>
          <p:spPr>
            <a:xfrm>
              <a:off x="4803415" y="441802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967597" y="4406079"/>
            <a:ext cx="1831912" cy="1170042"/>
            <a:chOff x="1967597" y="4406079"/>
            <a:chExt cx="1831912" cy="1170042"/>
          </a:xfrm>
        </p:grpSpPr>
        <p:cxnSp>
          <p:nvCxnSpPr>
            <p:cNvPr id="53" name="Straight Connector 52"/>
            <p:cNvCxnSpPr>
              <a:stCxn id="17" idx="7"/>
              <a:endCxn id="34" idx="3"/>
            </p:cNvCxnSpPr>
            <p:nvPr/>
          </p:nvCxnSpPr>
          <p:spPr>
            <a:xfrm flipV="1">
              <a:off x="1967597" y="5426645"/>
              <a:ext cx="148640" cy="149476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5" idx="3"/>
              <a:endCxn id="34" idx="1"/>
            </p:cNvCxnSpPr>
            <p:nvPr/>
          </p:nvCxnSpPr>
          <p:spPr>
            <a:xfrm flipH="1">
              <a:off x="2195431" y="4531521"/>
              <a:ext cx="1604078" cy="820523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45" idx="0"/>
              <a:endCxn id="7" idx="5"/>
            </p:cNvCxnSpPr>
            <p:nvPr/>
          </p:nvCxnSpPr>
          <p:spPr>
            <a:xfrm flipH="1" flipV="1">
              <a:off x="3736884" y="4406079"/>
              <a:ext cx="62625" cy="50841"/>
            </a:xfrm>
            <a:prstGeom prst="line">
              <a:avLst/>
            </a:prstGeom>
            <a:ln w="254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Connector 62"/>
          <p:cNvCxnSpPr>
            <a:stCxn id="4" idx="5"/>
            <a:endCxn id="11" idx="1"/>
          </p:cNvCxnSpPr>
          <p:nvPr/>
        </p:nvCxnSpPr>
        <p:spPr>
          <a:xfrm>
            <a:off x="2746284" y="4329879"/>
            <a:ext cx="543919" cy="56044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70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92 -0.00926 C -0.14913 -3.33333E-6 -0.15521 0.00926 -0.15781 0.02084 C -0.16059 0.0338 -0.1618 0.04885 -0.16302 0.06389 C -0.16441 0.07894 -0.16302 0.0919 -0.1618 0.10602 C -0.16059 0.11852 -0.15833 0.13264 -0.15382 0.14422 C -0.15 0.15579 -0.1434 0.16528 -0.13611 0.17223 C -0.12951 0.17917 -0.1217 0.1838 -0.11406 0.18635 C -0.10607 0.18843 -0.09809 0.18843 -0.0908 0.18635 C -0.08298 0.1838 -0.07569 0.17824 -0.06979 0.16875 C -0.06406 0.16065 -0.05868 0.15023 -0.0559 0.13727 C -0.05278 0.1257 -0.05139 0.10949 -0.05139 0.09653 C -0.05087 0.0838 -0.05139 0.06852 -0.05469 0.05579 C -0.05798 0.04422 -0.06406 0.03473 -0.0717 0.03033 C -0.07969 0.02662 -0.08767 0.03125 -0.09288 0.03936 C -0.09739 0.04769 -0.10069 0.06042 -0.10139 0.07547 C -0.10139 0.09074 -0.10069 0.10463 -0.09739 0.11644 C -0.0941 0.12801 -0.09496 0.1301 -0.08177 0.14561 C -0.06979 0.16181 -0.05798 0.15718 -0.05087 0.15811 C -0.04357 0.15811 -0.03785 0.15371 -0.03055 0.14908 C -0.02257 0.14306 -0.01597 0.13264 -0.01146 0.12315 C -0.00694 0.11412 -0.00486 0.10255 -0.00226 0.0838 C -1.38889E-6 0.06505 -1.38889E-6 0.05579 -1.38889E-6 0.0419 C -1.38889E-6 0.02778 -1.38889E-6 0.01389 -1.38889E-6 -3.33333E-6 " pathEditMode="relative" rAng="0" ptsTypes="AAAAAAAAAAAAAAAAAAAAAAA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7" grpId="0" animBg="1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 51"/>
          <p:cNvSpPr/>
          <p:nvPr/>
        </p:nvSpPr>
        <p:spPr>
          <a:xfrm>
            <a:off x="2498841" y="6092029"/>
            <a:ext cx="320634" cy="380010"/>
          </a:xfrm>
          <a:custGeom>
            <a:avLst/>
            <a:gdLst>
              <a:gd name="connsiteX0" fmla="*/ 166255 w 320634"/>
              <a:gd name="connsiteY0" fmla="*/ 0 h 380010"/>
              <a:gd name="connsiteX1" fmla="*/ 166255 w 320634"/>
              <a:gd name="connsiteY1" fmla="*/ 0 h 380010"/>
              <a:gd name="connsiteX2" fmla="*/ 71252 w 320634"/>
              <a:gd name="connsiteY2" fmla="*/ 35626 h 380010"/>
              <a:gd name="connsiteX3" fmla="*/ 35626 w 320634"/>
              <a:gd name="connsiteY3" fmla="*/ 59377 h 380010"/>
              <a:gd name="connsiteX4" fmla="*/ 11876 w 320634"/>
              <a:gd name="connsiteY4" fmla="*/ 130629 h 380010"/>
              <a:gd name="connsiteX5" fmla="*/ 0 w 320634"/>
              <a:gd name="connsiteY5" fmla="*/ 190005 h 380010"/>
              <a:gd name="connsiteX6" fmla="*/ 11876 w 320634"/>
              <a:gd name="connsiteY6" fmla="*/ 308758 h 380010"/>
              <a:gd name="connsiteX7" fmla="*/ 47501 w 320634"/>
              <a:gd name="connsiteY7" fmla="*/ 344384 h 380010"/>
              <a:gd name="connsiteX8" fmla="*/ 142504 w 320634"/>
              <a:gd name="connsiteY8" fmla="*/ 380010 h 380010"/>
              <a:gd name="connsiteX9" fmla="*/ 285008 w 320634"/>
              <a:gd name="connsiteY9" fmla="*/ 344384 h 380010"/>
              <a:gd name="connsiteX10" fmla="*/ 296883 w 320634"/>
              <a:gd name="connsiteY10" fmla="*/ 308758 h 380010"/>
              <a:gd name="connsiteX11" fmla="*/ 320634 w 320634"/>
              <a:gd name="connsiteY11" fmla="*/ 178130 h 380010"/>
              <a:gd name="connsiteX12" fmla="*/ 285008 w 320634"/>
              <a:gd name="connsiteY12" fmla="*/ 83127 h 380010"/>
              <a:gd name="connsiteX13" fmla="*/ 213756 w 320634"/>
              <a:gd name="connsiteY13" fmla="*/ 59377 h 380010"/>
              <a:gd name="connsiteX14" fmla="*/ 178130 w 320634"/>
              <a:gd name="connsiteY14" fmla="*/ 47501 h 380010"/>
              <a:gd name="connsiteX15" fmla="*/ 166255 w 320634"/>
              <a:gd name="connsiteY15" fmla="*/ 0 h 3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0634" h="380010">
                <a:moveTo>
                  <a:pt x="166255" y="0"/>
                </a:moveTo>
                <a:lnTo>
                  <a:pt x="166255" y="0"/>
                </a:lnTo>
                <a:cubicBezTo>
                  <a:pt x="134587" y="11875"/>
                  <a:pt x="102042" y="21631"/>
                  <a:pt x="71252" y="35626"/>
                </a:cubicBezTo>
                <a:cubicBezTo>
                  <a:pt x="58259" y="41532"/>
                  <a:pt x="43190" y="47274"/>
                  <a:pt x="35626" y="59377"/>
                </a:cubicBezTo>
                <a:cubicBezTo>
                  <a:pt x="22357" y="80607"/>
                  <a:pt x="18463" y="106476"/>
                  <a:pt x="11876" y="130629"/>
                </a:cubicBezTo>
                <a:cubicBezTo>
                  <a:pt x="6565" y="150102"/>
                  <a:pt x="3959" y="170213"/>
                  <a:pt x="0" y="190005"/>
                </a:cubicBezTo>
                <a:cubicBezTo>
                  <a:pt x="3959" y="229589"/>
                  <a:pt x="177" y="270735"/>
                  <a:pt x="11876" y="308758"/>
                </a:cubicBezTo>
                <a:cubicBezTo>
                  <a:pt x="16815" y="324809"/>
                  <a:pt x="33835" y="334623"/>
                  <a:pt x="47501" y="344384"/>
                </a:cubicBezTo>
                <a:cubicBezTo>
                  <a:pt x="80939" y="368269"/>
                  <a:pt x="104253" y="370447"/>
                  <a:pt x="142504" y="380010"/>
                </a:cubicBezTo>
                <a:cubicBezTo>
                  <a:pt x="190005" y="368135"/>
                  <a:pt x="240551" y="364902"/>
                  <a:pt x="285008" y="344384"/>
                </a:cubicBezTo>
                <a:cubicBezTo>
                  <a:pt x="296374" y="339138"/>
                  <a:pt x="293444" y="320794"/>
                  <a:pt x="296883" y="308758"/>
                </a:cubicBezTo>
                <a:cubicBezTo>
                  <a:pt x="312883" y="252760"/>
                  <a:pt x="311022" y="245417"/>
                  <a:pt x="320634" y="178130"/>
                </a:cubicBezTo>
                <a:cubicBezTo>
                  <a:pt x="315475" y="157494"/>
                  <a:pt x="304116" y="97458"/>
                  <a:pt x="285008" y="83127"/>
                </a:cubicBezTo>
                <a:cubicBezTo>
                  <a:pt x="264980" y="68106"/>
                  <a:pt x="237507" y="67294"/>
                  <a:pt x="213756" y="59377"/>
                </a:cubicBezTo>
                <a:cubicBezTo>
                  <a:pt x="201881" y="55419"/>
                  <a:pt x="186981" y="56352"/>
                  <a:pt x="178130" y="47501"/>
                </a:cubicBezTo>
                <a:lnTo>
                  <a:pt x="166255" y="0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1382439" y="5007719"/>
            <a:ext cx="320634" cy="380010"/>
          </a:xfrm>
          <a:custGeom>
            <a:avLst/>
            <a:gdLst>
              <a:gd name="connsiteX0" fmla="*/ 166255 w 320634"/>
              <a:gd name="connsiteY0" fmla="*/ 0 h 380010"/>
              <a:gd name="connsiteX1" fmla="*/ 166255 w 320634"/>
              <a:gd name="connsiteY1" fmla="*/ 0 h 380010"/>
              <a:gd name="connsiteX2" fmla="*/ 71252 w 320634"/>
              <a:gd name="connsiteY2" fmla="*/ 35626 h 380010"/>
              <a:gd name="connsiteX3" fmla="*/ 35626 w 320634"/>
              <a:gd name="connsiteY3" fmla="*/ 59377 h 380010"/>
              <a:gd name="connsiteX4" fmla="*/ 11876 w 320634"/>
              <a:gd name="connsiteY4" fmla="*/ 130629 h 380010"/>
              <a:gd name="connsiteX5" fmla="*/ 0 w 320634"/>
              <a:gd name="connsiteY5" fmla="*/ 190005 h 380010"/>
              <a:gd name="connsiteX6" fmla="*/ 11876 w 320634"/>
              <a:gd name="connsiteY6" fmla="*/ 308758 h 380010"/>
              <a:gd name="connsiteX7" fmla="*/ 47501 w 320634"/>
              <a:gd name="connsiteY7" fmla="*/ 344384 h 380010"/>
              <a:gd name="connsiteX8" fmla="*/ 142504 w 320634"/>
              <a:gd name="connsiteY8" fmla="*/ 380010 h 380010"/>
              <a:gd name="connsiteX9" fmla="*/ 285008 w 320634"/>
              <a:gd name="connsiteY9" fmla="*/ 344384 h 380010"/>
              <a:gd name="connsiteX10" fmla="*/ 296883 w 320634"/>
              <a:gd name="connsiteY10" fmla="*/ 308758 h 380010"/>
              <a:gd name="connsiteX11" fmla="*/ 320634 w 320634"/>
              <a:gd name="connsiteY11" fmla="*/ 178130 h 380010"/>
              <a:gd name="connsiteX12" fmla="*/ 285008 w 320634"/>
              <a:gd name="connsiteY12" fmla="*/ 83127 h 380010"/>
              <a:gd name="connsiteX13" fmla="*/ 213756 w 320634"/>
              <a:gd name="connsiteY13" fmla="*/ 59377 h 380010"/>
              <a:gd name="connsiteX14" fmla="*/ 178130 w 320634"/>
              <a:gd name="connsiteY14" fmla="*/ 47501 h 380010"/>
              <a:gd name="connsiteX15" fmla="*/ 166255 w 320634"/>
              <a:gd name="connsiteY15" fmla="*/ 0 h 3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0634" h="380010">
                <a:moveTo>
                  <a:pt x="166255" y="0"/>
                </a:moveTo>
                <a:lnTo>
                  <a:pt x="166255" y="0"/>
                </a:lnTo>
                <a:cubicBezTo>
                  <a:pt x="134587" y="11875"/>
                  <a:pt x="102042" y="21631"/>
                  <a:pt x="71252" y="35626"/>
                </a:cubicBezTo>
                <a:cubicBezTo>
                  <a:pt x="58259" y="41532"/>
                  <a:pt x="43190" y="47274"/>
                  <a:pt x="35626" y="59377"/>
                </a:cubicBezTo>
                <a:cubicBezTo>
                  <a:pt x="22357" y="80607"/>
                  <a:pt x="18463" y="106476"/>
                  <a:pt x="11876" y="130629"/>
                </a:cubicBezTo>
                <a:cubicBezTo>
                  <a:pt x="6565" y="150102"/>
                  <a:pt x="3959" y="170213"/>
                  <a:pt x="0" y="190005"/>
                </a:cubicBezTo>
                <a:cubicBezTo>
                  <a:pt x="3959" y="229589"/>
                  <a:pt x="177" y="270735"/>
                  <a:pt x="11876" y="308758"/>
                </a:cubicBezTo>
                <a:cubicBezTo>
                  <a:pt x="16815" y="324809"/>
                  <a:pt x="33835" y="334623"/>
                  <a:pt x="47501" y="344384"/>
                </a:cubicBezTo>
                <a:cubicBezTo>
                  <a:pt x="80939" y="368269"/>
                  <a:pt x="104253" y="370447"/>
                  <a:pt x="142504" y="380010"/>
                </a:cubicBezTo>
                <a:cubicBezTo>
                  <a:pt x="190005" y="368135"/>
                  <a:pt x="240551" y="364902"/>
                  <a:pt x="285008" y="344384"/>
                </a:cubicBezTo>
                <a:cubicBezTo>
                  <a:pt x="296374" y="339138"/>
                  <a:pt x="293444" y="320794"/>
                  <a:pt x="296883" y="308758"/>
                </a:cubicBezTo>
                <a:cubicBezTo>
                  <a:pt x="312883" y="252760"/>
                  <a:pt x="311022" y="245417"/>
                  <a:pt x="320634" y="178130"/>
                </a:cubicBezTo>
                <a:cubicBezTo>
                  <a:pt x="315475" y="157494"/>
                  <a:pt x="304116" y="97458"/>
                  <a:pt x="285008" y="83127"/>
                </a:cubicBezTo>
                <a:cubicBezTo>
                  <a:pt x="264980" y="68106"/>
                  <a:pt x="237507" y="67294"/>
                  <a:pt x="213756" y="59377"/>
                </a:cubicBezTo>
                <a:cubicBezTo>
                  <a:pt x="201881" y="55419"/>
                  <a:pt x="186981" y="56352"/>
                  <a:pt x="178130" y="47501"/>
                </a:cubicBezTo>
                <a:lnTo>
                  <a:pt x="166255" y="0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2045346" y="3957069"/>
            <a:ext cx="320634" cy="380010"/>
          </a:xfrm>
          <a:custGeom>
            <a:avLst/>
            <a:gdLst>
              <a:gd name="connsiteX0" fmla="*/ 166255 w 320634"/>
              <a:gd name="connsiteY0" fmla="*/ 0 h 380010"/>
              <a:gd name="connsiteX1" fmla="*/ 166255 w 320634"/>
              <a:gd name="connsiteY1" fmla="*/ 0 h 380010"/>
              <a:gd name="connsiteX2" fmla="*/ 71252 w 320634"/>
              <a:gd name="connsiteY2" fmla="*/ 35626 h 380010"/>
              <a:gd name="connsiteX3" fmla="*/ 35626 w 320634"/>
              <a:gd name="connsiteY3" fmla="*/ 59377 h 380010"/>
              <a:gd name="connsiteX4" fmla="*/ 11876 w 320634"/>
              <a:gd name="connsiteY4" fmla="*/ 130629 h 380010"/>
              <a:gd name="connsiteX5" fmla="*/ 0 w 320634"/>
              <a:gd name="connsiteY5" fmla="*/ 190005 h 380010"/>
              <a:gd name="connsiteX6" fmla="*/ 11876 w 320634"/>
              <a:gd name="connsiteY6" fmla="*/ 308758 h 380010"/>
              <a:gd name="connsiteX7" fmla="*/ 47501 w 320634"/>
              <a:gd name="connsiteY7" fmla="*/ 344384 h 380010"/>
              <a:gd name="connsiteX8" fmla="*/ 142504 w 320634"/>
              <a:gd name="connsiteY8" fmla="*/ 380010 h 380010"/>
              <a:gd name="connsiteX9" fmla="*/ 285008 w 320634"/>
              <a:gd name="connsiteY9" fmla="*/ 344384 h 380010"/>
              <a:gd name="connsiteX10" fmla="*/ 296883 w 320634"/>
              <a:gd name="connsiteY10" fmla="*/ 308758 h 380010"/>
              <a:gd name="connsiteX11" fmla="*/ 320634 w 320634"/>
              <a:gd name="connsiteY11" fmla="*/ 178130 h 380010"/>
              <a:gd name="connsiteX12" fmla="*/ 285008 w 320634"/>
              <a:gd name="connsiteY12" fmla="*/ 83127 h 380010"/>
              <a:gd name="connsiteX13" fmla="*/ 213756 w 320634"/>
              <a:gd name="connsiteY13" fmla="*/ 59377 h 380010"/>
              <a:gd name="connsiteX14" fmla="*/ 178130 w 320634"/>
              <a:gd name="connsiteY14" fmla="*/ 47501 h 380010"/>
              <a:gd name="connsiteX15" fmla="*/ 166255 w 320634"/>
              <a:gd name="connsiteY15" fmla="*/ 0 h 3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0634" h="380010">
                <a:moveTo>
                  <a:pt x="166255" y="0"/>
                </a:moveTo>
                <a:lnTo>
                  <a:pt x="166255" y="0"/>
                </a:lnTo>
                <a:cubicBezTo>
                  <a:pt x="134587" y="11875"/>
                  <a:pt x="102042" y="21631"/>
                  <a:pt x="71252" y="35626"/>
                </a:cubicBezTo>
                <a:cubicBezTo>
                  <a:pt x="58259" y="41532"/>
                  <a:pt x="43190" y="47274"/>
                  <a:pt x="35626" y="59377"/>
                </a:cubicBezTo>
                <a:cubicBezTo>
                  <a:pt x="22357" y="80607"/>
                  <a:pt x="18463" y="106476"/>
                  <a:pt x="11876" y="130629"/>
                </a:cubicBezTo>
                <a:cubicBezTo>
                  <a:pt x="6565" y="150102"/>
                  <a:pt x="3959" y="170213"/>
                  <a:pt x="0" y="190005"/>
                </a:cubicBezTo>
                <a:cubicBezTo>
                  <a:pt x="3959" y="229589"/>
                  <a:pt x="177" y="270735"/>
                  <a:pt x="11876" y="308758"/>
                </a:cubicBezTo>
                <a:cubicBezTo>
                  <a:pt x="16815" y="324809"/>
                  <a:pt x="33835" y="334623"/>
                  <a:pt x="47501" y="344384"/>
                </a:cubicBezTo>
                <a:cubicBezTo>
                  <a:pt x="80939" y="368269"/>
                  <a:pt x="104253" y="370447"/>
                  <a:pt x="142504" y="380010"/>
                </a:cubicBezTo>
                <a:cubicBezTo>
                  <a:pt x="190005" y="368135"/>
                  <a:pt x="240551" y="364902"/>
                  <a:pt x="285008" y="344384"/>
                </a:cubicBezTo>
                <a:cubicBezTo>
                  <a:pt x="296374" y="339138"/>
                  <a:pt x="293444" y="320794"/>
                  <a:pt x="296883" y="308758"/>
                </a:cubicBezTo>
                <a:cubicBezTo>
                  <a:pt x="312883" y="252760"/>
                  <a:pt x="311022" y="245417"/>
                  <a:pt x="320634" y="178130"/>
                </a:cubicBezTo>
                <a:cubicBezTo>
                  <a:pt x="315475" y="157494"/>
                  <a:pt x="304116" y="97458"/>
                  <a:pt x="285008" y="83127"/>
                </a:cubicBezTo>
                <a:cubicBezTo>
                  <a:pt x="264980" y="68106"/>
                  <a:pt x="237507" y="67294"/>
                  <a:pt x="213756" y="59377"/>
                </a:cubicBezTo>
                <a:cubicBezTo>
                  <a:pt x="201881" y="55419"/>
                  <a:pt x="186981" y="56352"/>
                  <a:pt x="178130" y="47501"/>
                </a:cubicBezTo>
                <a:lnTo>
                  <a:pt x="166255" y="0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2018805" y="5415148"/>
            <a:ext cx="320634" cy="380010"/>
          </a:xfrm>
          <a:custGeom>
            <a:avLst/>
            <a:gdLst>
              <a:gd name="connsiteX0" fmla="*/ 166255 w 320634"/>
              <a:gd name="connsiteY0" fmla="*/ 0 h 380010"/>
              <a:gd name="connsiteX1" fmla="*/ 166255 w 320634"/>
              <a:gd name="connsiteY1" fmla="*/ 0 h 380010"/>
              <a:gd name="connsiteX2" fmla="*/ 71252 w 320634"/>
              <a:gd name="connsiteY2" fmla="*/ 35626 h 380010"/>
              <a:gd name="connsiteX3" fmla="*/ 35626 w 320634"/>
              <a:gd name="connsiteY3" fmla="*/ 59377 h 380010"/>
              <a:gd name="connsiteX4" fmla="*/ 11876 w 320634"/>
              <a:gd name="connsiteY4" fmla="*/ 130629 h 380010"/>
              <a:gd name="connsiteX5" fmla="*/ 0 w 320634"/>
              <a:gd name="connsiteY5" fmla="*/ 190005 h 380010"/>
              <a:gd name="connsiteX6" fmla="*/ 11876 w 320634"/>
              <a:gd name="connsiteY6" fmla="*/ 308758 h 380010"/>
              <a:gd name="connsiteX7" fmla="*/ 47501 w 320634"/>
              <a:gd name="connsiteY7" fmla="*/ 344384 h 380010"/>
              <a:gd name="connsiteX8" fmla="*/ 142504 w 320634"/>
              <a:gd name="connsiteY8" fmla="*/ 380010 h 380010"/>
              <a:gd name="connsiteX9" fmla="*/ 285008 w 320634"/>
              <a:gd name="connsiteY9" fmla="*/ 344384 h 380010"/>
              <a:gd name="connsiteX10" fmla="*/ 296883 w 320634"/>
              <a:gd name="connsiteY10" fmla="*/ 308758 h 380010"/>
              <a:gd name="connsiteX11" fmla="*/ 320634 w 320634"/>
              <a:gd name="connsiteY11" fmla="*/ 178130 h 380010"/>
              <a:gd name="connsiteX12" fmla="*/ 285008 w 320634"/>
              <a:gd name="connsiteY12" fmla="*/ 83127 h 380010"/>
              <a:gd name="connsiteX13" fmla="*/ 213756 w 320634"/>
              <a:gd name="connsiteY13" fmla="*/ 59377 h 380010"/>
              <a:gd name="connsiteX14" fmla="*/ 178130 w 320634"/>
              <a:gd name="connsiteY14" fmla="*/ 47501 h 380010"/>
              <a:gd name="connsiteX15" fmla="*/ 166255 w 320634"/>
              <a:gd name="connsiteY15" fmla="*/ 0 h 3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0634" h="380010">
                <a:moveTo>
                  <a:pt x="166255" y="0"/>
                </a:moveTo>
                <a:lnTo>
                  <a:pt x="166255" y="0"/>
                </a:lnTo>
                <a:cubicBezTo>
                  <a:pt x="134587" y="11875"/>
                  <a:pt x="102042" y="21631"/>
                  <a:pt x="71252" y="35626"/>
                </a:cubicBezTo>
                <a:cubicBezTo>
                  <a:pt x="58259" y="41532"/>
                  <a:pt x="43190" y="47274"/>
                  <a:pt x="35626" y="59377"/>
                </a:cubicBezTo>
                <a:cubicBezTo>
                  <a:pt x="22357" y="80607"/>
                  <a:pt x="18463" y="106476"/>
                  <a:pt x="11876" y="130629"/>
                </a:cubicBezTo>
                <a:cubicBezTo>
                  <a:pt x="6565" y="150102"/>
                  <a:pt x="3959" y="170213"/>
                  <a:pt x="0" y="190005"/>
                </a:cubicBezTo>
                <a:cubicBezTo>
                  <a:pt x="3959" y="229589"/>
                  <a:pt x="177" y="270735"/>
                  <a:pt x="11876" y="308758"/>
                </a:cubicBezTo>
                <a:cubicBezTo>
                  <a:pt x="16815" y="324809"/>
                  <a:pt x="33835" y="334623"/>
                  <a:pt x="47501" y="344384"/>
                </a:cubicBezTo>
                <a:cubicBezTo>
                  <a:pt x="80939" y="368269"/>
                  <a:pt x="104253" y="370447"/>
                  <a:pt x="142504" y="380010"/>
                </a:cubicBezTo>
                <a:cubicBezTo>
                  <a:pt x="190005" y="368135"/>
                  <a:pt x="240551" y="364902"/>
                  <a:pt x="285008" y="344384"/>
                </a:cubicBezTo>
                <a:cubicBezTo>
                  <a:pt x="296374" y="339138"/>
                  <a:pt x="293444" y="320794"/>
                  <a:pt x="296883" y="308758"/>
                </a:cubicBezTo>
                <a:cubicBezTo>
                  <a:pt x="312883" y="252760"/>
                  <a:pt x="311022" y="245417"/>
                  <a:pt x="320634" y="178130"/>
                </a:cubicBezTo>
                <a:cubicBezTo>
                  <a:pt x="315475" y="157494"/>
                  <a:pt x="304116" y="97458"/>
                  <a:pt x="285008" y="83127"/>
                </a:cubicBezTo>
                <a:cubicBezTo>
                  <a:pt x="264980" y="68106"/>
                  <a:pt x="237507" y="67294"/>
                  <a:pt x="213756" y="59377"/>
                </a:cubicBezTo>
                <a:cubicBezTo>
                  <a:pt x="201881" y="55419"/>
                  <a:pt x="186981" y="56352"/>
                  <a:pt x="178130" y="47501"/>
                </a:cubicBezTo>
                <a:lnTo>
                  <a:pt x="166255" y="0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3764478" y="4560125"/>
            <a:ext cx="701802" cy="356259"/>
          </a:xfrm>
          <a:custGeom>
            <a:avLst/>
            <a:gdLst>
              <a:gd name="connsiteX0" fmla="*/ 273132 w 701802"/>
              <a:gd name="connsiteY0" fmla="*/ 11875 h 356259"/>
              <a:gd name="connsiteX1" fmla="*/ 273132 w 701802"/>
              <a:gd name="connsiteY1" fmla="*/ 11875 h 356259"/>
              <a:gd name="connsiteX2" fmla="*/ 71252 w 701802"/>
              <a:gd name="connsiteY2" fmla="*/ 35626 h 356259"/>
              <a:gd name="connsiteX3" fmla="*/ 23751 w 701802"/>
              <a:gd name="connsiteY3" fmla="*/ 47501 h 356259"/>
              <a:gd name="connsiteX4" fmla="*/ 0 w 701802"/>
              <a:gd name="connsiteY4" fmla="*/ 95002 h 356259"/>
              <a:gd name="connsiteX5" fmla="*/ 11875 w 701802"/>
              <a:gd name="connsiteY5" fmla="*/ 261257 h 356259"/>
              <a:gd name="connsiteX6" fmla="*/ 142504 w 701802"/>
              <a:gd name="connsiteY6" fmla="*/ 344384 h 356259"/>
              <a:gd name="connsiteX7" fmla="*/ 225631 w 701802"/>
              <a:gd name="connsiteY7" fmla="*/ 356259 h 356259"/>
              <a:gd name="connsiteX8" fmla="*/ 344384 w 701802"/>
              <a:gd name="connsiteY8" fmla="*/ 332509 h 356259"/>
              <a:gd name="connsiteX9" fmla="*/ 380010 w 701802"/>
              <a:gd name="connsiteY9" fmla="*/ 320633 h 356259"/>
              <a:gd name="connsiteX10" fmla="*/ 617517 w 701802"/>
              <a:gd name="connsiteY10" fmla="*/ 308758 h 356259"/>
              <a:gd name="connsiteX11" fmla="*/ 653143 w 701802"/>
              <a:gd name="connsiteY11" fmla="*/ 296883 h 356259"/>
              <a:gd name="connsiteX12" fmla="*/ 665018 w 701802"/>
              <a:gd name="connsiteY12" fmla="*/ 261257 h 356259"/>
              <a:gd name="connsiteX13" fmla="*/ 688769 w 701802"/>
              <a:gd name="connsiteY13" fmla="*/ 213756 h 356259"/>
              <a:gd name="connsiteX14" fmla="*/ 676893 w 701802"/>
              <a:gd name="connsiteY14" fmla="*/ 95002 h 356259"/>
              <a:gd name="connsiteX15" fmla="*/ 617517 w 701802"/>
              <a:gd name="connsiteY15" fmla="*/ 71252 h 356259"/>
              <a:gd name="connsiteX16" fmla="*/ 522514 w 701802"/>
              <a:gd name="connsiteY16" fmla="*/ 23750 h 356259"/>
              <a:gd name="connsiteX17" fmla="*/ 451262 w 701802"/>
              <a:gd name="connsiteY17" fmla="*/ 11875 h 356259"/>
              <a:gd name="connsiteX18" fmla="*/ 391886 w 701802"/>
              <a:gd name="connsiteY18" fmla="*/ 0 h 356259"/>
              <a:gd name="connsiteX19" fmla="*/ 273132 w 701802"/>
              <a:gd name="connsiteY19" fmla="*/ 11875 h 3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01802" h="356259">
                <a:moveTo>
                  <a:pt x="273132" y="11875"/>
                </a:moveTo>
                <a:lnTo>
                  <a:pt x="273132" y="11875"/>
                </a:lnTo>
                <a:cubicBezTo>
                  <a:pt x="205839" y="19792"/>
                  <a:pt x="138328" y="26044"/>
                  <a:pt x="71252" y="35626"/>
                </a:cubicBezTo>
                <a:cubicBezTo>
                  <a:pt x="55095" y="37934"/>
                  <a:pt x="36289" y="37053"/>
                  <a:pt x="23751" y="47501"/>
                </a:cubicBezTo>
                <a:cubicBezTo>
                  <a:pt x="10151" y="58834"/>
                  <a:pt x="7917" y="79168"/>
                  <a:pt x="0" y="95002"/>
                </a:cubicBezTo>
                <a:cubicBezTo>
                  <a:pt x="3958" y="150420"/>
                  <a:pt x="-2265" y="207527"/>
                  <a:pt x="11875" y="261257"/>
                </a:cubicBezTo>
                <a:cubicBezTo>
                  <a:pt x="28912" y="325996"/>
                  <a:pt x="90112" y="333157"/>
                  <a:pt x="142504" y="344384"/>
                </a:cubicBezTo>
                <a:cubicBezTo>
                  <a:pt x="169873" y="350249"/>
                  <a:pt x="197922" y="352301"/>
                  <a:pt x="225631" y="356259"/>
                </a:cubicBezTo>
                <a:cubicBezTo>
                  <a:pt x="265215" y="348342"/>
                  <a:pt x="305050" y="341586"/>
                  <a:pt x="344384" y="332509"/>
                </a:cubicBezTo>
                <a:cubicBezTo>
                  <a:pt x="356581" y="329694"/>
                  <a:pt x="367539" y="321717"/>
                  <a:pt x="380010" y="320633"/>
                </a:cubicBezTo>
                <a:cubicBezTo>
                  <a:pt x="458980" y="313766"/>
                  <a:pt x="538348" y="312716"/>
                  <a:pt x="617517" y="308758"/>
                </a:cubicBezTo>
                <a:cubicBezTo>
                  <a:pt x="629392" y="304800"/>
                  <a:pt x="644292" y="305734"/>
                  <a:pt x="653143" y="296883"/>
                </a:cubicBezTo>
                <a:cubicBezTo>
                  <a:pt x="661994" y="288032"/>
                  <a:pt x="660087" y="272763"/>
                  <a:pt x="665018" y="261257"/>
                </a:cubicBezTo>
                <a:cubicBezTo>
                  <a:pt x="671991" y="244986"/>
                  <a:pt x="680852" y="229590"/>
                  <a:pt x="688769" y="213756"/>
                </a:cubicBezTo>
                <a:cubicBezTo>
                  <a:pt x="699910" y="169192"/>
                  <a:pt x="716245" y="139976"/>
                  <a:pt x="676893" y="95002"/>
                </a:cubicBezTo>
                <a:cubicBezTo>
                  <a:pt x="662856" y="78960"/>
                  <a:pt x="636872" y="80185"/>
                  <a:pt x="617517" y="71252"/>
                </a:cubicBezTo>
                <a:cubicBezTo>
                  <a:pt x="585370" y="56415"/>
                  <a:pt x="555857" y="35658"/>
                  <a:pt x="522514" y="23750"/>
                </a:cubicBezTo>
                <a:cubicBezTo>
                  <a:pt x="499839" y="15652"/>
                  <a:pt x="474952" y="16182"/>
                  <a:pt x="451262" y="11875"/>
                </a:cubicBezTo>
                <a:cubicBezTo>
                  <a:pt x="431404" y="8264"/>
                  <a:pt x="411678" y="3958"/>
                  <a:pt x="391886" y="0"/>
                </a:cubicBezTo>
                <a:lnTo>
                  <a:pt x="273132" y="11875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2565024" y="4607626"/>
            <a:ext cx="760067" cy="795647"/>
          </a:xfrm>
          <a:custGeom>
            <a:avLst/>
            <a:gdLst>
              <a:gd name="connsiteX0" fmla="*/ 296929 w 760067"/>
              <a:gd name="connsiteY0" fmla="*/ 47501 h 795647"/>
              <a:gd name="connsiteX1" fmla="*/ 296929 w 760067"/>
              <a:gd name="connsiteY1" fmla="*/ 47501 h 795647"/>
              <a:gd name="connsiteX2" fmla="*/ 142550 w 760067"/>
              <a:gd name="connsiteY2" fmla="*/ 0 h 795647"/>
              <a:gd name="connsiteX3" fmla="*/ 35672 w 760067"/>
              <a:gd name="connsiteY3" fmla="*/ 11875 h 795647"/>
              <a:gd name="connsiteX4" fmla="*/ 46 w 760067"/>
              <a:gd name="connsiteY4" fmla="*/ 59377 h 795647"/>
              <a:gd name="connsiteX5" fmla="*/ 47547 w 760067"/>
              <a:gd name="connsiteY5" fmla="*/ 237506 h 795647"/>
              <a:gd name="connsiteX6" fmla="*/ 83173 w 760067"/>
              <a:gd name="connsiteY6" fmla="*/ 261257 h 795647"/>
              <a:gd name="connsiteX7" fmla="*/ 130675 w 760067"/>
              <a:gd name="connsiteY7" fmla="*/ 308758 h 795647"/>
              <a:gd name="connsiteX8" fmla="*/ 178176 w 760067"/>
              <a:gd name="connsiteY8" fmla="*/ 344384 h 795647"/>
              <a:gd name="connsiteX9" fmla="*/ 249428 w 760067"/>
              <a:gd name="connsiteY9" fmla="*/ 427512 h 795647"/>
              <a:gd name="connsiteX10" fmla="*/ 296929 w 760067"/>
              <a:gd name="connsiteY10" fmla="*/ 463138 h 795647"/>
              <a:gd name="connsiteX11" fmla="*/ 368181 w 760067"/>
              <a:gd name="connsiteY11" fmla="*/ 522514 h 795647"/>
              <a:gd name="connsiteX12" fmla="*/ 439433 w 760067"/>
              <a:gd name="connsiteY12" fmla="*/ 593766 h 795647"/>
              <a:gd name="connsiteX13" fmla="*/ 463184 w 760067"/>
              <a:gd name="connsiteY13" fmla="*/ 629392 h 795647"/>
              <a:gd name="connsiteX14" fmla="*/ 510685 w 760067"/>
              <a:gd name="connsiteY14" fmla="*/ 665018 h 795647"/>
              <a:gd name="connsiteX15" fmla="*/ 581937 w 760067"/>
              <a:gd name="connsiteY15" fmla="*/ 736270 h 795647"/>
              <a:gd name="connsiteX16" fmla="*/ 641314 w 760067"/>
              <a:gd name="connsiteY16" fmla="*/ 760021 h 795647"/>
              <a:gd name="connsiteX17" fmla="*/ 700690 w 760067"/>
              <a:gd name="connsiteY17" fmla="*/ 795647 h 795647"/>
              <a:gd name="connsiteX18" fmla="*/ 736316 w 760067"/>
              <a:gd name="connsiteY18" fmla="*/ 783771 h 795647"/>
              <a:gd name="connsiteX19" fmla="*/ 748192 w 760067"/>
              <a:gd name="connsiteY19" fmla="*/ 724395 h 795647"/>
              <a:gd name="connsiteX20" fmla="*/ 760067 w 760067"/>
              <a:gd name="connsiteY20" fmla="*/ 676893 h 795647"/>
              <a:gd name="connsiteX21" fmla="*/ 748192 w 760067"/>
              <a:gd name="connsiteY21" fmla="*/ 558140 h 795647"/>
              <a:gd name="connsiteX22" fmla="*/ 688815 w 760067"/>
              <a:gd name="connsiteY22" fmla="*/ 451262 h 795647"/>
              <a:gd name="connsiteX23" fmla="*/ 617563 w 760067"/>
              <a:gd name="connsiteY23" fmla="*/ 344384 h 795647"/>
              <a:gd name="connsiteX24" fmla="*/ 593812 w 760067"/>
              <a:gd name="connsiteY24" fmla="*/ 308758 h 795647"/>
              <a:gd name="connsiteX25" fmla="*/ 522560 w 760067"/>
              <a:gd name="connsiteY25" fmla="*/ 237506 h 795647"/>
              <a:gd name="connsiteX26" fmla="*/ 463184 w 760067"/>
              <a:gd name="connsiteY26" fmla="*/ 190005 h 795647"/>
              <a:gd name="connsiteX27" fmla="*/ 427558 w 760067"/>
              <a:gd name="connsiteY27" fmla="*/ 166255 h 795647"/>
              <a:gd name="connsiteX28" fmla="*/ 344431 w 760067"/>
              <a:gd name="connsiteY28" fmla="*/ 95003 h 795647"/>
              <a:gd name="connsiteX29" fmla="*/ 308805 w 760067"/>
              <a:gd name="connsiteY29" fmla="*/ 71252 h 795647"/>
              <a:gd name="connsiteX30" fmla="*/ 273179 w 760067"/>
              <a:gd name="connsiteY30" fmla="*/ 59377 h 795647"/>
              <a:gd name="connsiteX31" fmla="*/ 296929 w 760067"/>
              <a:gd name="connsiteY31" fmla="*/ 47501 h 795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60067" h="795647">
                <a:moveTo>
                  <a:pt x="296929" y="47501"/>
                </a:moveTo>
                <a:lnTo>
                  <a:pt x="296929" y="47501"/>
                </a:lnTo>
                <a:cubicBezTo>
                  <a:pt x="265724" y="35799"/>
                  <a:pt x="185738" y="0"/>
                  <a:pt x="142550" y="0"/>
                </a:cubicBezTo>
                <a:cubicBezTo>
                  <a:pt x="106705" y="0"/>
                  <a:pt x="71298" y="7917"/>
                  <a:pt x="35672" y="11875"/>
                </a:cubicBezTo>
                <a:cubicBezTo>
                  <a:pt x="23797" y="27709"/>
                  <a:pt x="1456" y="39635"/>
                  <a:pt x="46" y="59377"/>
                </a:cubicBezTo>
                <a:cubicBezTo>
                  <a:pt x="-1243" y="77417"/>
                  <a:pt x="24235" y="204868"/>
                  <a:pt x="47547" y="237506"/>
                </a:cubicBezTo>
                <a:cubicBezTo>
                  <a:pt x="55843" y="249120"/>
                  <a:pt x="72337" y="251969"/>
                  <a:pt x="83173" y="261257"/>
                </a:cubicBezTo>
                <a:cubicBezTo>
                  <a:pt x="100175" y="275830"/>
                  <a:pt x="113823" y="294013"/>
                  <a:pt x="130675" y="308758"/>
                </a:cubicBezTo>
                <a:cubicBezTo>
                  <a:pt x="145570" y="321791"/>
                  <a:pt x="163149" y="331503"/>
                  <a:pt x="178176" y="344384"/>
                </a:cubicBezTo>
                <a:cubicBezTo>
                  <a:pt x="268662" y="421944"/>
                  <a:pt x="155566" y="333649"/>
                  <a:pt x="249428" y="427512"/>
                </a:cubicBezTo>
                <a:cubicBezTo>
                  <a:pt x="263423" y="441507"/>
                  <a:pt x="281902" y="450257"/>
                  <a:pt x="296929" y="463138"/>
                </a:cubicBezTo>
                <a:cubicBezTo>
                  <a:pt x="376931" y="531711"/>
                  <a:pt x="289446" y="470025"/>
                  <a:pt x="368181" y="522514"/>
                </a:cubicBezTo>
                <a:cubicBezTo>
                  <a:pt x="417945" y="622042"/>
                  <a:pt x="358002" y="525908"/>
                  <a:pt x="439433" y="593766"/>
                </a:cubicBezTo>
                <a:cubicBezTo>
                  <a:pt x="450397" y="602903"/>
                  <a:pt x="453092" y="619300"/>
                  <a:pt x="463184" y="629392"/>
                </a:cubicBezTo>
                <a:cubicBezTo>
                  <a:pt x="477179" y="643387"/>
                  <a:pt x="495974" y="651778"/>
                  <a:pt x="510685" y="665018"/>
                </a:cubicBezTo>
                <a:cubicBezTo>
                  <a:pt x="535651" y="687488"/>
                  <a:pt x="554773" y="716514"/>
                  <a:pt x="581937" y="736270"/>
                </a:cubicBezTo>
                <a:cubicBezTo>
                  <a:pt x="599177" y="748808"/>
                  <a:pt x="622248" y="750488"/>
                  <a:pt x="641314" y="760021"/>
                </a:cubicBezTo>
                <a:cubicBezTo>
                  <a:pt x="661959" y="770343"/>
                  <a:pt x="680898" y="783772"/>
                  <a:pt x="700690" y="795647"/>
                </a:cubicBezTo>
                <a:cubicBezTo>
                  <a:pt x="712565" y="791688"/>
                  <a:pt x="729372" y="794186"/>
                  <a:pt x="736316" y="783771"/>
                </a:cubicBezTo>
                <a:cubicBezTo>
                  <a:pt x="747512" y="766977"/>
                  <a:pt x="743813" y="744098"/>
                  <a:pt x="748192" y="724395"/>
                </a:cubicBezTo>
                <a:cubicBezTo>
                  <a:pt x="751733" y="708462"/>
                  <a:pt x="756109" y="692727"/>
                  <a:pt x="760067" y="676893"/>
                </a:cubicBezTo>
                <a:cubicBezTo>
                  <a:pt x="756109" y="637309"/>
                  <a:pt x="754241" y="597459"/>
                  <a:pt x="748192" y="558140"/>
                </a:cubicBezTo>
                <a:cubicBezTo>
                  <a:pt x="741922" y="517384"/>
                  <a:pt x="709892" y="482877"/>
                  <a:pt x="688815" y="451262"/>
                </a:cubicBezTo>
                <a:lnTo>
                  <a:pt x="617563" y="344384"/>
                </a:lnTo>
                <a:cubicBezTo>
                  <a:pt x="609646" y="332509"/>
                  <a:pt x="603904" y="318850"/>
                  <a:pt x="593812" y="308758"/>
                </a:cubicBezTo>
                <a:cubicBezTo>
                  <a:pt x="570061" y="285007"/>
                  <a:pt x="548788" y="258489"/>
                  <a:pt x="522560" y="237506"/>
                </a:cubicBezTo>
                <a:cubicBezTo>
                  <a:pt x="502768" y="221672"/>
                  <a:pt x="483461" y="205213"/>
                  <a:pt x="463184" y="190005"/>
                </a:cubicBezTo>
                <a:cubicBezTo>
                  <a:pt x="451766" y="181442"/>
                  <a:pt x="438522" y="175392"/>
                  <a:pt x="427558" y="166255"/>
                </a:cubicBezTo>
                <a:cubicBezTo>
                  <a:pt x="323967" y="79930"/>
                  <a:pt x="468971" y="183961"/>
                  <a:pt x="344431" y="95003"/>
                </a:cubicBezTo>
                <a:cubicBezTo>
                  <a:pt x="332817" y="86707"/>
                  <a:pt x="321571" y="77635"/>
                  <a:pt x="308805" y="71252"/>
                </a:cubicBezTo>
                <a:cubicBezTo>
                  <a:pt x="297609" y="65654"/>
                  <a:pt x="283594" y="66321"/>
                  <a:pt x="273179" y="59377"/>
                </a:cubicBezTo>
                <a:cubicBezTo>
                  <a:pt x="269885" y="57181"/>
                  <a:pt x="292971" y="49480"/>
                  <a:pt x="296929" y="47501"/>
                </a:cubicBezTo>
                <a:close/>
              </a:path>
            </a:pathLst>
          </a:custGeom>
          <a:solidFill>
            <a:srgbClr val="FF0000">
              <a:alpha val="1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199"/>
                <a:ext cx="8229600" cy="263518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b="0" dirty="0" smtClean="0"/>
                  <a:t>Partition:</a:t>
                </a:r>
              </a:p>
              <a:p>
                <a:pPr lvl="1"/>
                <a:r>
                  <a:rPr lang="en-US" dirty="0" smtClean="0"/>
                  <a:t>Randomly-shifted grid</a:t>
                </a:r>
              </a:p>
              <a:p>
                <a:r>
                  <a:rPr lang="en-US" dirty="0" smtClean="0"/>
                  <a:t>Pseudo-solution: </a:t>
                </a:r>
              </a:p>
              <a:p>
                <a:pPr lvl="1"/>
                <a:r>
                  <a:rPr lang="en-US" dirty="0" smtClean="0"/>
                  <a:t>Run </a:t>
                </a:r>
                <a:r>
                  <a:rPr lang="en-US" dirty="0" err="1" smtClean="0"/>
                  <a:t>Kruskal</a:t>
                </a:r>
                <a:r>
                  <a:rPr lang="en-US" dirty="0" smtClean="0"/>
                  <a:t> for edges up to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𝜖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endParaRPr lang="en-US" b="0" dirty="0" smtClean="0">
                  <a:solidFill>
                    <a:srgbClr val="C00000"/>
                  </a:solidFill>
                </a:endParaRPr>
              </a:p>
              <a:p>
                <a:r>
                  <a:rPr lang="en-US" dirty="0" smtClean="0"/>
                  <a:t>Sketch of a pseudo-solution:</a:t>
                </a:r>
              </a:p>
              <a:p>
                <a:pPr lvl="1"/>
                <a:r>
                  <a:rPr lang="en-US" dirty="0" smtClean="0"/>
                  <a:t>Snap points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dirty="0" smtClean="0"/>
                  <a:t>-net, and store their connectivity</a:t>
                </a:r>
              </a:p>
              <a:p>
                <a:r>
                  <a:rPr lang="en-US" dirty="0" smtClean="0"/>
                  <a:t>Analysis: as if we run </a:t>
                </a:r>
                <a:r>
                  <a:rPr lang="en-US" dirty="0" err="1" smtClean="0"/>
                  <a:t>Kruskal</a:t>
                </a:r>
                <a:r>
                  <a:rPr lang="en-US" dirty="0" smtClean="0"/>
                  <a:t> (inter-cell distances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dirty="0" smtClean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199"/>
                <a:ext cx="8229600" cy="2635185"/>
              </a:xfrm>
              <a:blipFill rotWithShape="0">
                <a:blip r:embed="rId2"/>
                <a:stretch>
                  <a:fillRect l="-519" t="-4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607647" y="3810000"/>
            <a:ext cx="4211592" cy="2895600"/>
            <a:chOff x="609600" y="4110990"/>
            <a:chExt cx="4211592" cy="28956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505200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665208" y="4724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12113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09600" y="6248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2667000" y="44796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972474" y="42672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657600" y="45558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743200" y="62322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191928" y="4840544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295400" y="52416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76600" y="51054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88313" y="57912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905000" y="4038600"/>
            <a:ext cx="146448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362200" y="3653135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3653135"/>
                <a:ext cx="452367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079634" y="4648200"/>
            <a:ext cx="1120766" cy="1041524"/>
            <a:chOff x="2133600" y="4419600"/>
            <a:chExt cx="1120766" cy="1041524"/>
          </a:xfrm>
        </p:grpSpPr>
        <p:sp>
          <p:nvSpPr>
            <p:cNvPr id="20" name="Multiply 19"/>
            <p:cNvSpPr/>
            <p:nvPr/>
          </p:nvSpPr>
          <p:spPr>
            <a:xfrm>
              <a:off x="2133600" y="5317565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1" name="Multiply 20"/>
            <p:cNvSpPr/>
            <p:nvPr/>
          </p:nvSpPr>
          <p:spPr>
            <a:xfrm>
              <a:off x="2144430" y="48973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2" name="Multiply 21"/>
            <p:cNvSpPr/>
            <p:nvPr/>
          </p:nvSpPr>
          <p:spPr>
            <a:xfrm>
              <a:off x="2140472" y="4424021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3" name="Multiply 22"/>
            <p:cNvSpPr/>
            <p:nvPr/>
          </p:nvSpPr>
          <p:spPr>
            <a:xfrm>
              <a:off x="264476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4" name="Multiply 23"/>
            <p:cNvSpPr/>
            <p:nvPr/>
          </p:nvSpPr>
          <p:spPr>
            <a:xfrm>
              <a:off x="265559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5" name="Multiply 24"/>
            <p:cNvSpPr/>
            <p:nvPr/>
          </p:nvSpPr>
          <p:spPr>
            <a:xfrm>
              <a:off x="265163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6" name="Multiply 25"/>
            <p:cNvSpPr/>
            <p:nvPr/>
          </p:nvSpPr>
          <p:spPr>
            <a:xfrm>
              <a:off x="309113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7" name="Multiply 26"/>
            <p:cNvSpPr/>
            <p:nvPr/>
          </p:nvSpPr>
          <p:spPr>
            <a:xfrm>
              <a:off x="310196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8" name="Multiply 27"/>
            <p:cNvSpPr/>
            <p:nvPr/>
          </p:nvSpPr>
          <p:spPr>
            <a:xfrm>
              <a:off x="309800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756034" y="4646620"/>
            <a:ext cx="1120766" cy="1041524"/>
            <a:chOff x="3839007" y="4418020"/>
            <a:chExt cx="1120766" cy="1041524"/>
          </a:xfrm>
        </p:grpSpPr>
        <p:sp>
          <p:nvSpPr>
            <p:cNvPr id="30" name="Multiply 29"/>
            <p:cNvSpPr/>
            <p:nvPr/>
          </p:nvSpPr>
          <p:spPr>
            <a:xfrm>
              <a:off x="3839007" y="5315985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1" name="Multiply 30"/>
            <p:cNvSpPr/>
            <p:nvPr/>
          </p:nvSpPr>
          <p:spPr>
            <a:xfrm>
              <a:off x="3849837" y="48957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2" name="Multiply 31"/>
            <p:cNvSpPr/>
            <p:nvPr/>
          </p:nvSpPr>
          <p:spPr>
            <a:xfrm>
              <a:off x="3845879" y="4422441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3" name="Multiply 32"/>
            <p:cNvSpPr/>
            <p:nvPr/>
          </p:nvSpPr>
          <p:spPr>
            <a:xfrm>
              <a:off x="4350173" y="53115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4" name="Multiply 33"/>
            <p:cNvSpPr/>
            <p:nvPr/>
          </p:nvSpPr>
          <p:spPr>
            <a:xfrm>
              <a:off x="4361003" y="489134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5" name="Multiply 34"/>
            <p:cNvSpPr/>
            <p:nvPr/>
          </p:nvSpPr>
          <p:spPr>
            <a:xfrm>
              <a:off x="4357045" y="441802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" name="Multiply 35"/>
            <p:cNvSpPr/>
            <p:nvPr/>
          </p:nvSpPr>
          <p:spPr>
            <a:xfrm>
              <a:off x="4796543" y="531156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7" name="Multiply 36"/>
            <p:cNvSpPr/>
            <p:nvPr/>
          </p:nvSpPr>
          <p:spPr>
            <a:xfrm>
              <a:off x="4807373" y="489134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8" name="Multiply 37"/>
            <p:cNvSpPr/>
            <p:nvPr/>
          </p:nvSpPr>
          <p:spPr>
            <a:xfrm>
              <a:off x="4803415" y="441802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cxnSp>
        <p:nvCxnSpPr>
          <p:cNvPr id="43" name="Straight Connector 42"/>
          <p:cNvCxnSpPr>
            <a:stCxn id="9" idx="5"/>
            <a:endCxn id="15" idx="1"/>
          </p:cNvCxnSpPr>
          <p:nvPr/>
        </p:nvCxnSpPr>
        <p:spPr>
          <a:xfrm>
            <a:off x="2746284" y="4558479"/>
            <a:ext cx="543919" cy="56044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1" idx="6"/>
            <a:endCxn id="13" idx="0"/>
          </p:cNvCxnSpPr>
          <p:nvPr/>
        </p:nvCxnSpPr>
        <p:spPr>
          <a:xfrm>
            <a:off x="3750487" y="4602038"/>
            <a:ext cx="487885" cy="238506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Multiply 47"/>
          <p:cNvSpPr/>
          <p:nvPr/>
        </p:nvSpPr>
        <p:spPr>
          <a:xfrm>
            <a:off x="2590800" y="4648200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9" name="Multiply 48"/>
          <p:cNvSpPr/>
          <p:nvPr/>
        </p:nvSpPr>
        <p:spPr>
          <a:xfrm>
            <a:off x="3048000" y="5117441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0" name="Multiply 49"/>
          <p:cNvSpPr/>
          <p:nvPr/>
        </p:nvSpPr>
        <p:spPr>
          <a:xfrm>
            <a:off x="3752439" y="4648178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1" name="Multiply 50"/>
          <p:cNvSpPr/>
          <p:nvPr/>
        </p:nvSpPr>
        <p:spPr>
          <a:xfrm>
            <a:off x="4271334" y="4646036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Multiply 53"/>
          <p:cNvSpPr/>
          <p:nvPr/>
        </p:nvSpPr>
        <p:spPr>
          <a:xfrm>
            <a:off x="2077769" y="5544585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Multiply 54"/>
          <p:cNvSpPr/>
          <p:nvPr/>
        </p:nvSpPr>
        <p:spPr>
          <a:xfrm>
            <a:off x="2557805" y="6221466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Multiply 58"/>
          <p:cNvSpPr/>
          <p:nvPr/>
        </p:nvSpPr>
        <p:spPr>
          <a:xfrm>
            <a:off x="1441403" y="5137156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1" name="Multiply 60"/>
          <p:cNvSpPr/>
          <p:nvPr/>
        </p:nvSpPr>
        <p:spPr>
          <a:xfrm>
            <a:off x="2104310" y="4086506"/>
            <a:ext cx="152400" cy="143559"/>
          </a:xfrm>
          <a:prstGeom prst="mathMultiply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0" name="Straight Connector 39"/>
          <p:cNvCxnSpPr>
            <a:stCxn id="49" idx="1"/>
            <a:endCxn id="50" idx="3"/>
          </p:cNvCxnSpPr>
          <p:nvPr/>
        </p:nvCxnSpPr>
        <p:spPr>
          <a:xfrm flipV="1">
            <a:off x="3163797" y="4757258"/>
            <a:ext cx="625245" cy="394662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8" idx="0"/>
            <a:endCxn id="61" idx="2"/>
          </p:cNvCxnSpPr>
          <p:nvPr/>
        </p:nvCxnSpPr>
        <p:spPr>
          <a:xfrm flipH="1" flipV="1">
            <a:off x="2220107" y="4195586"/>
            <a:ext cx="407296" cy="48709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9" idx="1"/>
            <a:endCxn id="61" idx="3"/>
          </p:cNvCxnSpPr>
          <p:nvPr/>
        </p:nvCxnSpPr>
        <p:spPr>
          <a:xfrm flipV="1">
            <a:off x="1557200" y="4195586"/>
            <a:ext cx="583713" cy="976049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9" idx="2"/>
            <a:endCxn id="54" idx="0"/>
          </p:cNvCxnSpPr>
          <p:nvPr/>
        </p:nvCxnSpPr>
        <p:spPr>
          <a:xfrm>
            <a:off x="1557200" y="5246236"/>
            <a:ext cx="557172" cy="332828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4" idx="2"/>
            <a:endCxn id="55" idx="0"/>
          </p:cNvCxnSpPr>
          <p:nvPr/>
        </p:nvCxnSpPr>
        <p:spPr>
          <a:xfrm>
            <a:off x="2193566" y="5653665"/>
            <a:ext cx="400842" cy="60228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23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7" grpId="0" animBg="1"/>
      <p:bldP spid="60" grpId="0" animBg="1"/>
      <p:bldP spid="56" grpId="0" animBg="1"/>
      <p:bldP spid="58" grpId="0" animBg="1"/>
      <p:bldP spid="53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9" grpId="0" animBg="1"/>
      <p:bldP spid="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 </a:t>
            </a:r>
            <a:r>
              <a:rPr lang="ro-RO" dirty="0" err="1" smtClean="0"/>
              <a:t>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Fact: </a:t>
            </a:r>
            <a:r>
              <a:rPr lang="en-US" dirty="0" smtClean="0">
                <a:sym typeface="Symbol"/>
              </a:rPr>
              <a:t>linear s</a:t>
            </a:r>
            <a:r>
              <a:rPr lang="ro-RO" dirty="0" err="1" smtClean="0">
                <a:sym typeface="Symbol"/>
              </a:rPr>
              <a:t>treaming</a:t>
            </a:r>
            <a:r>
              <a:rPr lang="ro-RO" dirty="0" smtClean="0">
                <a:sym typeface="Symbol"/>
              </a:rPr>
              <a:t> =</a:t>
            </a:r>
            <a:r>
              <a:rPr lang="en-US" dirty="0" smtClean="0">
                <a:sym typeface="Symbol"/>
              </a:rPr>
              <a:t>&gt; parallel</a:t>
            </a:r>
          </a:p>
          <a:p>
            <a:r>
              <a:rPr lang="en-US" dirty="0" smtClean="0">
                <a:sym typeface="Symbol"/>
              </a:rPr>
              <a:t>But: computes </a:t>
            </a:r>
            <a:r>
              <a:rPr lang="en-US" i="1" dirty="0" smtClean="0">
                <a:sym typeface="Symbol"/>
              </a:rPr>
              <a:t>cost </a:t>
            </a:r>
          </a:p>
          <a:p>
            <a:pPr lvl="1"/>
            <a:r>
              <a:rPr lang="en-US" dirty="0">
                <a:sym typeface="Symbol"/>
              </a:rPr>
              <a:t>e</a:t>
            </a:r>
            <a:r>
              <a:rPr lang="en-US" dirty="0" smtClean="0">
                <a:sym typeface="Symbol"/>
              </a:rPr>
              <a:t>.g., for MST </a:t>
            </a:r>
            <a:r>
              <a:rPr lang="en-US" dirty="0" smtClean="0">
                <a:solidFill>
                  <a:srgbClr val="0070C0"/>
                </a:solidFill>
                <a:sym typeface="Symbol"/>
              </a:rPr>
              <a:t>[Indyk’04, Frahling-Indyk-Sohler’05]</a:t>
            </a:r>
            <a:endParaRPr lang="en-US" dirty="0">
              <a:solidFill>
                <a:srgbClr val="0070C0"/>
              </a:solidFill>
              <a:sym typeface="Symbol"/>
            </a:endParaRPr>
          </a:p>
          <a:p>
            <a:r>
              <a:rPr lang="en-US" dirty="0" smtClean="0"/>
              <a:t>Here: actual tree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7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Earth-Mover Distance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>
                    <a:solidFill>
                      <a:srgbClr val="0070C0"/>
                    </a:solidFill>
                    <a:sym typeface="Symbol"/>
                  </a:rPr>
                  <a:t>Theorem: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cost approximation</a:t>
                </a:r>
                <a:endParaRPr lang="en-US" dirty="0"/>
              </a:p>
              <a:p>
                <a:pPr lvl="1"/>
                <a:r>
                  <a:rPr lang="en-US" dirty="0" smtClean="0"/>
                  <a:t>constant number of rounds</a:t>
                </a:r>
                <a:endParaRPr lang="en-US" dirty="0" smtClean="0">
                  <a:solidFill>
                    <a:srgbClr val="0070C0"/>
                  </a:solidFill>
                  <a:sym typeface="Symbol"/>
                </a:endParaRPr>
              </a:p>
              <a:p>
                <a:pPr lvl="1"/>
                <a:r>
                  <a:rPr lang="en-US" dirty="0" smtClean="0">
                    <a:sym typeface="Symbol"/>
                  </a:rPr>
                  <a:t>as </a:t>
                </a:r>
                <a:r>
                  <a:rPr lang="en-US" dirty="0">
                    <a:sym typeface="Symbol"/>
                  </a:rPr>
                  <a:t>long as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≥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𝑜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(1)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Corollary 1: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sequential runtime</a:t>
                </a:r>
              </a:p>
              <a:p>
                <a:pPr lvl="1"/>
                <a:r>
                  <a:rPr lang="en-US" dirty="0" smtClean="0"/>
                  <a:t>un-weighted: only recently!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[Sharathkumar-Agarwal’13]</a:t>
                </a:r>
              </a:p>
              <a:p>
                <a:pPr lvl="2"/>
                <a:r>
                  <a:rPr lang="en-US" dirty="0"/>
                  <a:t>f</a:t>
                </a:r>
                <a:r>
                  <a:rPr lang="en-US" dirty="0" smtClean="0"/>
                  <a:t>ollowing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[Vai89, AES00, VA99, AV04, Ind07, SA12]</a:t>
                </a:r>
              </a:p>
              <a:p>
                <a:pPr lvl="1"/>
                <a:endParaRPr lang="en-US" dirty="0" smtClean="0">
                  <a:solidFill>
                    <a:srgbClr val="0070C0"/>
                  </a:solidFill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</a:rPr>
                  <a:t>Corollary 2: </a:t>
                </a:r>
                <a:r>
                  <a:rPr lang="en-US" dirty="0" smtClean="0"/>
                  <a:t>streaming algorithm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 smtClean="0"/>
                  <a:t> space, after a </a:t>
                </a:r>
                <a:r>
                  <a:rPr lang="en-US" i="1" dirty="0" smtClean="0"/>
                  <a:t>preliminary sorting pass</a:t>
                </a:r>
              </a:p>
              <a:p>
                <a:pPr lvl="1"/>
                <a:r>
                  <a:rPr lang="en-US" dirty="0"/>
                  <a:t>i</a:t>
                </a:r>
                <a:r>
                  <a:rPr lang="en-US" dirty="0" smtClean="0"/>
                  <a:t>n regular streaming: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(1/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approximation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sup>
                    </m:sSup>
                  </m:oMath>
                </a14:m>
                <a:r>
                  <a:rPr lang="en-US" dirty="0" smtClean="0"/>
                  <a:t> space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[ADIW09]</a:t>
                </a:r>
              </a:p>
              <a:p>
                <a:pPr lvl="1"/>
                <a:r>
                  <a:rPr lang="en-US" dirty="0" smtClean="0"/>
                  <a:t>Open question: constant approximation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space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[#7, #49]</a:t>
                </a:r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519" t="-1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7722339" y="1949420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" idx="3"/>
            <a:endCxn id="6" idx="6"/>
          </p:cNvCxnSpPr>
          <p:nvPr/>
        </p:nvCxnSpPr>
        <p:spPr>
          <a:xfrm flipH="1">
            <a:off x="7464887" y="2028223"/>
            <a:ext cx="271055" cy="329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372000" y="2311097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670113" y="1995582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120026" y="313813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642239" y="3472952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97492" y="3442939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66469" y="260473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7" idx="3"/>
            <a:endCxn id="11" idx="7"/>
          </p:cNvCxnSpPr>
          <p:nvPr/>
        </p:nvCxnSpPr>
        <p:spPr>
          <a:xfrm flipH="1">
            <a:off x="8245753" y="2074385"/>
            <a:ext cx="437963" cy="543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5"/>
            <a:endCxn id="9" idx="1"/>
          </p:cNvCxnSpPr>
          <p:nvPr/>
        </p:nvCxnSpPr>
        <p:spPr>
          <a:xfrm>
            <a:off x="8199310" y="3216942"/>
            <a:ext cx="456532" cy="26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755713" y="3793876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14" idx="1"/>
            <a:endCxn id="10" idx="4"/>
          </p:cNvCxnSpPr>
          <p:nvPr/>
        </p:nvCxnSpPr>
        <p:spPr>
          <a:xfrm flipH="1" flipV="1">
            <a:off x="7543936" y="3535263"/>
            <a:ext cx="225380" cy="2721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00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1693650" y="3448407"/>
            <a:ext cx="1659149" cy="15240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Partition the space hierarchically in a “nice way”</a:t>
            </a:r>
          </a:p>
          <a:p>
            <a:r>
              <a:rPr lang="en-US" dirty="0"/>
              <a:t>In each part</a:t>
            </a:r>
          </a:p>
          <a:p>
            <a:pPr lvl="1"/>
            <a:r>
              <a:rPr lang="en-US" dirty="0"/>
              <a:t>Compute a pseudo-solution for the local view</a:t>
            </a:r>
          </a:p>
          <a:p>
            <a:pPr lvl="1"/>
            <a:r>
              <a:rPr lang="en-US" dirty="0"/>
              <a:t>Sketch the pseudo-solution using small space</a:t>
            </a:r>
          </a:p>
          <a:p>
            <a:pPr lvl="1"/>
            <a:r>
              <a:rPr lang="en-US" dirty="0"/>
              <a:t>Send the sketch to be used in the next level/round</a:t>
            </a:r>
          </a:p>
          <a:p>
            <a:endParaRPr lang="en-US" dirty="0"/>
          </a:p>
        </p:txBody>
      </p:sp>
      <p:sp>
        <p:nvSpPr>
          <p:cNvPr id="4" name="Up Arrow 3"/>
          <p:cNvSpPr/>
          <p:nvPr/>
        </p:nvSpPr>
        <p:spPr>
          <a:xfrm rot="19630529">
            <a:off x="6324886" y="1594648"/>
            <a:ext cx="304800" cy="2058851"/>
          </a:xfrm>
          <a:prstGeom prst="upArrow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Solve-And-Sketch Framework for EMD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42679" y="3571747"/>
            <a:ext cx="32166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f</a:t>
            </a:r>
            <a:r>
              <a:rPr lang="en-US" sz="2400" dirty="0" smtClean="0"/>
              <a:t>at quad-tree (as before)</a:t>
            </a:r>
          </a:p>
          <a:p>
            <a:r>
              <a:rPr lang="en-US" sz="2400" dirty="0" smtClean="0"/>
              <a:t>&amp; use </a:t>
            </a:r>
            <a:r>
              <a:rPr lang="en-US" sz="2400" i="1" dirty="0" smtClean="0"/>
              <a:t>grid distance</a:t>
            </a:r>
            <a:endParaRPr lang="en-US" sz="2400" i="1" dirty="0"/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88990" y="1406525"/>
            <a:ext cx="306387" cy="269875"/>
            <a:chOff x="4985" y="2208"/>
            <a:chExt cx="193" cy="170"/>
          </a:xfrm>
        </p:grpSpPr>
        <p:sp>
          <p:nvSpPr>
            <p:cNvPr id="7" name="Line 61"/>
            <p:cNvSpPr>
              <a:spLocks noChangeShapeType="1"/>
            </p:cNvSpPr>
            <p:nvPr/>
          </p:nvSpPr>
          <p:spPr bwMode="auto">
            <a:xfrm flipH="1">
              <a:off x="5033" y="2208"/>
              <a:ext cx="145" cy="17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2"/>
            <p:cNvSpPr>
              <a:spLocks noChangeShapeType="1"/>
            </p:cNvSpPr>
            <p:nvPr/>
          </p:nvSpPr>
          <p:spPr bwMode="auto">
            <a:xfrm>
              <a:off x="4985" y="2305"/>
              <a:ext cx="73" cy="73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>
            <a:off x="383376" y="2209800"/>
            <a:ext cx="269875" cy="307975"/>
            <a:chOff x="5129" y="2208"/>
            <a:chExt cx="170" cy="194"/>
          </a:xfrm>
        </p:grpSpPr>
        <p:sp>
          <p:nvSpPr>
            <p:cNvPr id="10" name="Line 55"/>
            <p:cNvSpPr>
              <a:spLocks noChangeShapeType="1"/>
            </p:cNvSpPr>
            <p:nvPr/>
          </p:nvSpPr>
          <p:spPr bwMode="auto">
            <a:xfrm flipH="1">
              <a:off x="5130" y="2208"/>
              <a:ext cx="169" cy="19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56"/>
            <p:cNvSpPr>
              <a:spLocks noChangeShapeType="1"/>
            </p:cNvSpPr>
            <p:nvPr/>
          </p:nvSpPr>
          <p:spPr bwMode="auto">
            <a:xfrm>
              <a:off x="5129" y="2208"/>
              <a:ext cx="170" cy="19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Up Arrow 11"/>
          <p:cNvSpPr/>
          <p:nvPr/>
        </p:nvSpPr>
        <p:spPr>
          <a:xfrm>
            <a:off x="1239949" y="2514600"/>
            <a:ext cx="284051" cy="983029"/>
          </a:xfrm>
          <a:prstGeom prst="upArrow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457200" y="4382078"/>
            <a:ext cx="4211592" cy="2895600"/>
            <a:chOff x="609600" y="4110990"/>
            <a:chExt cx="4211592" cy="28956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505200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65208" y="4724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12113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09600" y="6248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Oval 18"/>
          <p:cNvSpPr/>
          <p:nvPr/>
        </p:nvSpPr>
        <p:spPr>
          <a:xfrm>
            <a:off x="2154243" y="560264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358627" y="5602641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792367" y="5602641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223779" y="5608715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737402" y="5610592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82863" y="5608715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017509" y="5608715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472560" y="5616855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483215" y="5610403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949859" y="5610403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23" idx="6"/>
            <a:endCxn id="29" idx="2"/>
          </p:cNvCxnSpPr>
          <p:nvPr/>
        </p:nvCxnSpPr>
        <p:spPr>
          <a:xfrm flipV="1">
            <a:off x="1830289" y="5656565"/>
            <a:ext cx="119570" cy="18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9" idx="6"/>
            <a:endCxn id="20" idx="2"/>
          </p:cNvCxnSpPr>
          <p:nvPr/>
        </p:nvCxnSpPr>
        <p:spPr>
          <a:xfrm>
            <a:off x="2247130" y="5648803"/>
            <a:ext cx="11149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4" idx="6"/>
            <a:endCxn id="21" idx="2"/>
          </p:cNvCxnSpPr>
          <p:nvPr/>
        </p:nvCxnSpPr>
        <p:spPr>
          <a:xfrm flipV="1">
            <a:off x="2675750" y="5648803"/>
            <a:ext cx="116617" cy="607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5" idx="6"/>
            <a:endCxn id="22" idx="2"/>
          </p:cNvCxnSpPr>
          <p:nvPr/>
        </p:nvCxnSpPr>
        <p:spPr>
          <a:xfrm>
            <a:off x="3110396" y="5654877"/>
            <a:ext cx="1133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8" idx="6"/>
            <a:endCxn id="23" idx="2"/>
          </p:cNvCxnSpPr>
          <p:nvPr/>
        </p:nvCxnSpPr>
        <p:spPr>
          <a:xfrm>
            <a:off x="1576102" y="5656565"/>
            <a:ext cx="161300" cy="18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9" idx="6"/>
            <a:endCxn id="19" idx="2"/>
          </p:cNvCxnSpPr>
          <p:nvPr/>
        </p:nvCxnSpPr>
        <p:spPr>
          <a:xfrm flipV="1">
            <a:off x="2042746" y="5648803"/>
            <a:ext cx="111497" cy="77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6"/>
            <a:endCxn id="24" idx="2"/>
          </p:cNvCxnSpPr>
          <p:nvPr/>
        </p:nvCxnSpPr>
        <p:spPr>
          <a:xfrm>
            <a:off x="2451514" y="5648803"/>
            <a:ext cx="131349" cy="607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1" idx="6"/>
            <a:endCxn id="25" idx="2"/>
          </p:cNvCxnSpPr>
          <p:nvPr/>
        </p:nvCxnSpPr>
        <p:spPr>
          <a:xfrm>
            <a:off x="2885254" y="5648803"/>
            <a:ext cx="132255" cy="607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2" idx="6"/>
            <a:endCxn id="26" idx="2"/>
          </p:cNvCxnSpPr>
          <p:nvPr/>
        </p:nvCxnSpPr>
        <p:spPr>
          <a:xfrm>
            <a:off x="3316666" y="5654877"/>
            <a:ext cx="155894" cy="81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985455" y="5233574"/>
            <a:ext cx="52055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fter committing to a wrong alternation,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annot get &lt;2 approximation!</a:t>
            </a:r>
          </a:p>
          <a:p>
            <a:endParaRPr lang="en-US" sz="2400" dirty="0"/>
          </a:p>
        </p:txBody>
      </p:sp>
      <p:sp>
        <p:nvSpPr>
          <p:cNvPr id="27" name="Rectangle 26"/>
          <p:cNvSpPr/>
          <p:nvPr/>
        </p:nvSpPr>
        <p:spPr>
          <a:xfrm>
            <a:off x="3352800" y="4995488"/>
            <a:ext cx="1315992" cy="15240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7228" y="4981323"/>
            <a:ext cx="1315992" cy="15240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693651" y="6553200"/>
            <a:ext cx="1659149" cy="15240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52973" y="3571747"/>
            <a:ext cx="282295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dirty="0" smtClean="0"/>
              <a:t>annot </a:t>
            </a:r>
            <a:r>
              <a:rPr lang="en-US" sz="2400" dirty="0" err="1" smtClean="0"/>
              <a:t>precompute</a:t>
            </a:r>
            <a:endParaRPr lang="en-US" sz="2400" dirty="0" smtClean="0"/>
          </a:p>
          <a:p>
            <a:r>
              <a:rPr lang="en-US" sz="2400" i="1" dirty="0"/>
              <a:t>a</a:t>
            </a:r>
            <a:r>
              <a:rPr lang="en-US" sz="2400" i="1" dirty="0" smtClean="0"/>
              <a:t>ny </a:t>
            </a:r>
            <a:r>
              <a:rPr lang="en-US" sz="2400" dirty="0" smtClean="0"/>
              <a:t>“partial solution”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638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" grpId="0" animBg="1"/>
      <p:bldP spid="5" grpId="0" animBg="1"/>
      <p:bldP spid="12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66" grpId="0"/>
      <p:bldP spid="27" grpId="0" animBg="1"/>
      <p:bldP spid="27" grpId="1" animBg="1"/>
      <p:bldP spid="40" grpId="0" animBg="1"/>
      <p:bldP spid="40" grpId="1" animBg="1"/>
      <p:bldP spid="42" grpId="0" animBg="1"/>
      <p:bldP spid="42" grpId="1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1524000"/>
            <a:ext cx="7122373" cy="3048000"/>
          </a:xfrm>
          <a:prstGeom prst="rect">
            <a:avLst/>
          </a:prstGeom>
        </p:spPr>
        <p:txBody>
          <a:bodyPr vert="horz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7000" b="1" dirty="0" smtClean="0"/>
              <a:t>DATA</a:t>
            </a:r>
            <a:endParaRPr lang="en-US" sz="17000" b="1" dirty="0"/>
          </a:p>
        </p:txBody>
      </p:sp>
    </p:spTree>
    <p:extLst>
      <p:ext uri="{BB962C8B-B14F-4D97-AF65-F5344CB8AC3E}">
        <p14:creationId xmlns:p14="http://schemas.microsoft.com/office/powerpoint/2010/main" val="27485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Solve-And-Sketch </a:t>
            </a:r>
            <a:r>
              <a:rPr lang="en-US" dirty="0" smtClean="0"/>
              <a:t>Framework</a:t>
            </a:r>
            <a:r>
              <a:rPr lang="en-US" dirty="0" smtClean="0">
                <a:solidFill>
                  <a:srgbClr val="FF0000"/>
                </a:solidFill>
              </a:rPr>
              <a:t>*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EMD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Partition the space hierarchically in a “nice way”</a:t>
            </a:r>
          </a:p>
          <a:p>
            <a:r>
              <a:rPr lang="en-US" dirty="0"/>
              <a:t>In each part</a:t>
            </a:r>
          </a:p>
          <a:p>
            <a:pPr lvl="1"/>
            <a:r>
              <a:rPr lang="en-US" dirty="0"/>
              <a:t>Compute a pseudo-solution for the local view</a:t>
            </a:r>
          </a:p>
          <a:p>
            <a:pPr lvl="1"/>
            <a:r>
              <a:rPr lang="en-US" dirty="0"/>
              <a:t>Sketch the pseudo-solution using small space</a:t>
            </a:r>
          </a:p>
          <a:p>
            <a:pPr lvl="1"/>
            <a:r>
              <a:rPr lang="en-US" dirty="0"/>
              <a:t>Send the sketch to be used in the next level/round</a:t>
            </a:r>
          </a:p>
          <a:p>
            <a:endParaRPr lang="en-US" dirty="0"/>
          </a:p>
        </p:txBody>
      </p: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188990" y="1406525"/>
            <a:ext cx="306387" cy="269875"/>
            <a:chOff x="4985" y="2208"/>
            <a:chExt cx="193" cy="170"/>
          </a:xfrm>
        </p:grpSpPr>
        <p:sp>
          <p:nvSpPr>
            <p:cNvPr id="6" name="Line 61"/>
            <p:cNvSpPr>
              <a:spLocks noChangeShapeType="1"/>
            </p:cNvSpPr>
            <p:nvPr/>
          </p:nvSpPr>
          <p:spPr bwMode="auto">
            <a:xfrm flipH="1">
              <a:off x="5033" y="2208"/>
              <a:ext cx="145" cy="17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2"/>
            <p:cNvSpPr>
              <a:spLocks noChangeShapeType="1"/>
            </p:cNvSpPr>
            <p:nvPr/>
          </p:nvSpPr>
          <p:spPr bwMode="auto">
            <a:xfrm>
              <a:off x="4985" y="2305"/>
              <a:ext cx="73" cy="73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2286000" y="2387218"/>
            <a:ext cx="1981200" cy="48825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905000" y="2280540"/>
            <a:ext cx="2514600" cy="61506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17109" y="1864742"/>
            <a:ext cx="1810111" cy="4462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300" b="1" dirty="0"/>
              <a:t>a</a:t>
            </a:r>
            <a:r>
              <a:rPr lang="en-US" sz="2300" b="1" dirty="0" smtClean="0"/>
              <a:t>ll</a:t>
            </a:r>
            <a:r>
              <a:rPr lang="en-US" sz="2300" dirty="0" smtClean="0"/>
              <a:t> </a:t>
            </a:r>
            <a:r>
              <a:rPr lang="en-US" sz="2300" b="1" dirty="0" smtClean="0"/>
              <a:t>solutions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240591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Sketching ALL local solutions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size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 smtClean="0"/>
                  <a:t>-net (“portal” points)</a:t>
                </a:r>
              </a:p>
              <a:p>
                <a:r>
                  <a:rPr lang="en-US" dirty="0" smtClean="0"/>
                  <a:t>Define “solution”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input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 smtClean="0"/>
                  <a:t> defines the flow (matching) at the portals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is the min-cost matching assuming flow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at portals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Goal: sketch entire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 smtClean="0"/>
                  <a:t> !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457200" y="4382078"/>
            <a:ext cx="4211592" cy="2895600"/>
            <a:chOff x="609600" y="4110990"/>
            <a:chExt cx="4211592" cy="28956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505200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665208" y="4724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12113" y="4110990"/>
              <a:ext cx="0" cy="289560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09600" y="6248400"/>
              <a:ext cx="4155984" cy="0"/>
            </a:xfrm>
            <a:prstGeom prst="line">
              <a:avLst/>
            </a:prstGeom>
            <a:ln w="5080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915394" y="5240537"/>
            <a:ext cx="1120766" cy="1041524"/>
            <a:chOff x="2133600" y="4419600"/>
            <a:chExt cx="1120766" cy="1041524"/>
          </a:xfrm>
        </p:grpSpPr>
        <p:sp>
          <p:nvSpPr>
            <p:cNvPr id="10" name="Multiply 9"/>
            <p:cNvSpPr/>
            <p:nvPr/>
          </p:nvSpPr>
          <p:spPr>
            <a:xfrm>
              <a:off x="2133600" y="5317565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1" name="Multiply 10"/>
            <p:cNvSpPr/>
            <p:nvPr/>
          </p:nvSpPr>
          <p:spPr>
            <a:xfrm>
              <a:off x="2144430" y="48973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2" name="Multiply 11"/>
            <p:cNvSpPr/>
            <p:nvPr/>
          </p:nvSpPr>
          <p:spPr>
            <a:xfrm>
              <a:off x="2140472" y="4424021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3" name="Multiply 12"/>
            <p:cNvSpPr/>
            <p:nvPr/>
          </p:nvSpPr>
          <p:spPr>
            <a:xfrm>
              <a:off x="264476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4" name="Multiply 13"/>
            <p:cNvSpPr/>
            <p:nvPr/>
          </p:nvSpPr>
          <p:spPr>
            <a:xfrm>
              <a:off x="265559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5" name="Multiply 14"/>
            <p:cNvSpPr/>
            <p:nvPr/>
          </p:nvSpPr>
          <p:spPr>
            <a:xfrm>
              <a:off x="265163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6" name="Multiply 15"/>
            <p:cNvSpPr/>
            <p:nvPr/>
          </p:nvSpPr>
          <p:spPr>
            <a:xfrm>
              <a:off x="3091136" y="5313144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" name="Multiply 16"/>
            <p:cNvSpPr/>
            <p:nvPr/>
          </p:nvSpPr>
          <p:spPr>
            <a:xfrm>
              <a:off x="3101966" y="4892923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8" name="Multiply 17"/>
            <p:cNvSpPr/>
            <p:nvPr/>
          </p:nvSpPr>
          <p:spPr>
            <a:xfrm>
              <a:off x="3098008" y="4419600"/>
              <a:ext cx="152400" cy="143559"/>
            </a:xfrm>
            <a:prstGeom prst="mathMultiply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388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Sketching solution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852" b="-19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We do not know if is possible…</a:t>
                </a:r>
              </a:p>
              <a:p>
                <a:r>
                  <a:rPr lang="en-US" dirty="0" smtClean="0"/>
                  <a:t>Approach ?</a:t>
                </a:r>
              </a:p>
              <a:p>
                <a:pPr lvl="1"/>
                <a:r>
                  <a:rPr lang="en-US" dirty="0" smtClean="0"/>
                  <a:t>Show “cool properties”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Prove: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 smtClean="0"/>
                  <a:t> with “cool properties” =&gt; </a:t>
                </a:r>
                <a:r>
                  <a:rPr lang="en-US" dirty="0" err="1" smtClean="0"/>
                  <a:t>sketchable</a:t>
                </a:r>
                <a:endParaRPr lang="en-US" dirty="0" smtClean="0"/>
              </a:p>
              <a:p>
                <a:r>
                  <a:rPr lang="en-US" dirty="0" smtClean="0"/>
                  <a:t>May require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even for (generic)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/>
                  <a:t>c</a:t>
                </a:r>
                <a:r>
                  <a:rPr lang="en-US" dirty="0" smtClean="0"/>
                  <a:t>onvex,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dirty="0" smtClean="0"/>
                  <a:t>-</a:t>
                </a:r>
                <a:r>
                  <a:rPr lang="en-US" dirty="0" err="1" smtClean="0"/>
                  <a:t>Lipshitz</a:t>
                </a:r>
                <a:r>
                  <a:rPr lang="en-US" dirty="0"/>
                  <a:t> </a:t>
                </a:r>
                <a:r>
                  <a:rPr lang="en-US" dirty="0" smtClean="0"/>
                  <a:t>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 smtClean="0"/>
                  <a:t> inputs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But can for: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lit/>
                      </m:rP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lit/>
                      </m:rP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lit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Sketch: store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’(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on well-chosen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03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perspective on EMD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EMD </a:t>
                </a:r>
                <a:r>
                  <a:rPr lang="ro-RO" dirty="0" smtClean="0"/>
                  <a:t>= </a:t>
                </a:r>
                <a:r>
                  <a:rPr lang="ro-RO" dirty="0" err="1" smtClean="0"/>
                  <a:t>bi-chromatic</a:t>
                </a:r>
                <a:r>
                  <a:rPr lang="ro-RO" dirty="0" smtClean="0"/>
                  <a:t> </a:t>
                </a:r>
                <a:r>
                  <a:rPr lang="ro-RO" dirty="0" err="1" smtClean="0"/>
                  <a:t>matching</a:t>
                </a:r>
                <a:endParaRPr lang="ro-RO" dirty="0" smtClean="0"/>
              </a:p>
              <a:p>
                <a:pPr lvl="1"/>
                <a:r>
                  <a:rPr lang="ro-RO" dirty="0" smtClean="0"/>
                  <a:t>c</a:t>
                </a:r>
                <a:r>
                  <a:rPr lang="en-US" dirty="0" err="1" smtClean="0"/>
                  <a:t>lassically</a:t>
                </a:r>
                <a:r>
                  <a:rPr lang="ro-RO" dirty="0" smtClean="0"/>
                  <a:t>, a </a:t>
                </a:r>
                <a:r>
                  <a:rPr lang="en-US" dirty="0" smtClean="0"/>
                  <a:t>big Linear Programming (LP)</a:t>
                </a:r>
              </a:p>
              <a:p>
                <a:endParaRPr lang="en-US" dirty="0"/>
              </a:p>
              <a:p>
                <a:r>
                  <a:rPr lang="en-US" dirty="0" smtClean="0"/>
                  <a:t>The framework decomposes the LP into many small ones</a:t>
                </a:r>
              </a:p>
              <a:p>
                <a:pPr lvl="1"/>
                <a:r>
                  <a:rPr lang="en-US" dirty="0"/>
                  <a:t>s</a:t>
                </a:r>
                <a:r>
                  <a:rPr lang="en-US" dirty="0" smtClean="0"/>
                  <a:t>mall ones have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ro-RO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𝑝𝑜𝑙𝑦</m:t>
                    </m:r>
                    <m:r>
                      <a:rPr lang="ro-RO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ro-RO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can use any generic LP solver!</a:t>
                </a:r>
              </a:p>
              <a:p>
                <a:pPr lvl="1"/>
                <a:r>
                  <a:rPr lang="en-US" dirty="0"/>
                  <a:t>recomposed hierarchically</a:t>
                </a:r>
              </a:p>
              <a:p>
                <a:pPr lvl="2"/>
                <a:r>
                  <a:rPr lang="en-US" dirty="0"/>
                  <a:t>~dynamic programming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667" t="-1111"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>
          <a:xfrm>
            <a:off x="6858000" y="3860042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689979" y="4890447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830704" y="4875663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924800" y="4850642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648200" y="5967483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385179" y="5967483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103961" y="5967482"/>
            <a:ext cx="457200" cy="35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>
          <a:xfrm flipH="1">
            <a:off x="5918579" y="4217159"/>
            <a:ext cx="1168021" cy="673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2"/>
            <a:endCxn id="6" idx="0"/>
          </p:cNvCxnSpPr>
          <p:nvPr/>
        </p:nvCxnSpPr>
        <p:spPr>
          <a:xfrm flipH="1">
            <a:off x="7059304" y="4217159"/>
            <a:ext cx="27296" cy="6585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2"/>
            <a:endCxn id="7" idx="0"/>
          </p:cNvCxnSpPr>
          <p:nvPr/>
        </p:nvCxnSpPr>
        <p:spPr>
          <a:xfrm>
            <a:off x="7086600" y="4217159"/>
            <a:ext cx="1066800" cy="6334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2"/>
            <a:endCxn id="8" idx="0"/>
          </p:cNvCxnSpPr>
          <p:nvPr/>
        </p:nvCxnSpPr>
        <p:spPr>
          <a:xfrm flipH="1">
            <a:off x="4876800" y="5247564"/>
            <a:ext cx="1041779" cy="719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2"/>
            <a:endCxn id="9" idx="0"/>
          </p:cNvCxnSpPr>
          <p:nvPr/>
        </p:nvCxnSpPr>
        <p:spPr>
          <a:xfrm flipH="1">
            <a:off x="5613779" y="5247564"/>
            <a:ext cx="304800" cy="719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10" idx="0"/>
          </p:cNvCxnSpPr>
          <p:nvPr/>
        </p:nvCxnSpPr>
        <p:spPr>
          <a:xfrm>
            <a:off x="5918579" y="5247564"/>
            <a:ext cx="413982" cy="71991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2"/>
          </p:cNvCxnSpPr>
          <p:nvPr/>
        </p:nvCxnSpPr>
        <p:spPr>
          <a:xfrm flipH="1">
            <a:off x="6858000" y="5232780"/>
            <a:ext cx="201304" cy="5254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463082" y="550360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3"/>
            <a:endCxn id="20" idx="6"/>
          </p:cNvCxnSpPr>
          <p:nvPr/>
        </p:nvCxnSpPr>
        <p:spPr>
          <a:xfrm flipH="1">
            <a:off x="7205630" y="629163"/>
            <a:ext cx="271055" cy="329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112743" y="912037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410856" y="596522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860769" y="173907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382982" y="2073892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238235" y="2043879"/>
            <a:ext cx="92887" cy="9232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907212" y="1205679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1" idx="3"/>
            <a:endCxn id="25" idx="7"/>
          </p:cNvCxnSpPr>
          <p:nvPr/>
        </p:nvCxnSpPr>
        <p:spPr>
          <a:xfrm flipH="1">
            <a:off x="7986496" y="675325"/>
            <a:ext cx="437963" cy="543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5"/>
            <a:endCxn id="23" idx="1"/>
          </p:cNvCxnSpPr>
          <p:nvPr/>
        </p:nvCxnSpPr>
        <p:spPr>
          <a:xfrm>
            <a:off x="7940053" y="1817882"/>
            <a:ext cx="456532" cy="26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496456" y="2394816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28" idx="1"/>
            <a:endCxn id="24" idx="4"/>
          </p:cNvCxnSpPr>
          <p:nvPr/>
        </p:nvCxnSpPr>
        <p:spPr>
          <a:xfrm flipH="1" flipV="1">
            <a:off x="7284679" y="2136203"/>
            <a:ext cx="225380" cy="2721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71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ym typeface="Symbol"/>
                  </a:rPr>
                  <a:t>Algorithmic </a:t>
                </a:r>
                <a:r>
                  <a:rPr lang="en-US" dirty="0">
                    <a:sym typeface="Symbol"/>
                  </a:rPr>
                  <a:t>tools for (modern) parallel </a:t>
                </a:r>
                <a:r>
                  <a:rPr lang="en-US" dirty="0" smtClean="0">
                    <a:sym typeface="Symbol"/>
                  </a:rPr>
                  <a:t>systems</a:t>
                </a:r>
              </a:p>
              <a:p>
                <a:pPr lvl="1"/>
                <a:r>
                  <a:rPr lang="en-US" dirty="0" smtClean="0">
                    <a:sym typeface="Symbol"/>
                  </a:rPr>
                  <a:t>Solve-And-Sketch framework for geometric graph problems</a:t>
                </a:r>
              </a:p>
              <a:p>
                <a:pPr lvl="1"/>
                <a:r>
                  <a:rPr lang="en-US" dirty="0" smtClean="0">
                    <a:sym typeface="Symbol"/>
                  </a:rPr>
                  <a:t>Useful strategy to get </a:t>
                </a:r>
                <a:r>
                  <a:rPr lang="en-US" i="1" dirty="0" smtClean="0">
                    <a:sym typeface="Symbol"/>
                  </a:rPr>
                  <a:t>regular</a:t>
                </a:r>
                <a:r>
                  <a:rPr lang="en-US" dirty="0" smtClean="0">
                    <a:sym typeface="Symbol"/>
                  </a:rPr>
                  <a:t> algorithms!</a:t>
                </a:r>
              </a:p>
              <a:p>
                <a:pPr lvl="2"/>
                <a:r>
                  <a:rPr lang="en-US" dirty="0" smtClean="0">
                    <a:sym typeface="Symbol"/>
                  </a:rPr>
                  <a:t>EMD: near-linear time, streaming-with-sorting algorithm</a:t>
                </a:r>
                <a:endParaRPr lang="en-US" dirty="0" smtClean="0"/>
              </a:p>
              <a:p>
                <a:r>
                  <a:rPr lang="en-US" dirty="0" smtClean="0"/>
                  <a:t>Open questions:</a:t>
                </a:r>
              </a:p>
              <a:p>
                <a:pPr lvl="1"/>
                <a:r>
                  <a:rPr lang="en-US" dirty="0" smtClean="0"/>
                  <a:t>EMD: more efficient sketches, actual matching, streaming</a:t>
                </a:r>
              </a:p>
              <a:p>
                <a:pPr lvl="1"/>
                <a:r>
                  <a:rPr lang="en-US" dirty="0" smtClean="0"/>
                  <a:t>Other problems?</a:t>
                </a:r>
              </a:p>
              <a:p>
                <a:pPr lvl="2"/>
                <a:r>
                  <a:rPr lang="en-US" dirty="0" smtClean="0"/>
                  <a:t>Which LPs are decomposable?</a:t>
                </a:r>
              </a:p>
              <a:p>
                <a:pPr lvl="1"/>
                <a:r>
                  <a:rPr lang="en-US" dirty="0" smtClean="0"/>
                  <a:t>Lower bounds?</a:t>
                </a:r>
              </a:p>
              <a:p>
                <a:pPr lvl="2"/>
                <a:r>
                  <a:rPr lang="ro-RO" dirty="0"/>
                  <a:t>e</a:t>
                </a:r>
                <a:r>
                  <a:rPr lang="ro-RO" dirty="0" smtClean="0"/>
                  <a:t>xact </a:t>
                </a:r>
                <a:r>
                  <a:rPr lang="en-US" dirty="0" smtClean="0"/>
                  <a:t>MST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sup>
                    </m:sSubSup>
                  </m:oMath>
                </a14:m>
                <a:r>
                  <a:rPr lang="en-US" dirty="0" smtClean="0"/>
                  <a:t> as hard as sparse connectivity (likely hard)</a:t>
                </a:r>
              </a:p>
              <a:p>
                <a:pPr lvl="1"/>
                <a:r>
                  <a:rPr lang="en-US" dirty="0" smtClean="0"/>
                  <a:t>Dynamic algorithms (data structures) 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4937760"/>
              </a:xfrm>
              <a:blipFill rotWithShape="0">
                <a:blip r:embed="rId2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74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228600" y="1087292"/>
            <a:ext cx="9753600" cy="4202572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0" b="1" dirty="0" smtClean="0"/>
              <a:t>DATA</a:t>
            </a:r>
            <a:endParaRPr lang="en-US" sz="25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105400"/>
            <a:ext cx="681394" cy="6813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5100069"/>
            <a:ext cx="681394" cy="6813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898" y="5067443"/>
            <a:ext cx="681394" cy="681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508" y="5067157"/>
            <a:ext cx="681394" cy="6813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908" y="5061826"/>
            <a:ext cx="681394" cy="681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806" y="5029200"/>
            <a:ext cx="681394" cy="68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04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Systems:</a:t>
            </a:r>
          </a:p>
          <a:p>
            <a:pPr lvl="1"/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[Dean-</a:t>
            </a:r>
            <a:r>
              <a:rPr lang="en-US" dirty="0" err="1" smtClean="0">
                <a:solidFill>
                  <a:srgbClr val="0070C0"/>
                </a:solidFill>
              </a:rPr>
              <a:t>Ghewamat</a:t>
            </a:r>
            <a:r>
              <a:rPr lang="en-US" dirty="0" smtClean="0">
                <a:solidFill>
                  <a:srgbClr val="0070C0"/>
                </a:solidFill>
              </a:rPr>
              <a:t> 2004]</a:t>
            </a:r>
          </a:p>
          <a:p>
            <a:pPr lvl="1"/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[White 2012]</a:t>
            </a:r>
          </a:p>
          <a:p>
            <a:pPr lvl="1"/>
            <a:r>
              <a:rPr lang="en-US" dirty="0" smtClean="0"/>
              <a:t>Dryad 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dirty="0" err="1" smtClean="0">
                <a:solidFill>
                  <a:srgbClr val="0070C0"/>
                </a:solidFill>
              </a:rPr>
              <a:t>Isard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etal</a:t>
            </a:r>
            <a:r>
              <a:rPr lang="en-US" dirty="0" smtClean="0">
                <a:solidFill>
                  <a:srgbClr val="0070C0"/>
                </a:solidFill>
              </a:rPr>
              <a:t> 2007]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A theory of (modern) parallel computing ?</a:t>
            </a:r>
          </a:p>
          <a:p>
            <a:pPr lvl="1"/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Algorithmic techniques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105400"/>
            <a:ext cx="681394" cy="6813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5100069"/>
            <a:ext cx="681394" cy="6813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898" y="5067443"/>
            <a:ext cx="681394" cy="6813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508" y="5067157"/>
            <a:ext cx="681394" cy="681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908" y="5061826"/>
            <a:ext cx="681394" cy="6813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806" y="5029200"/>
            <a:ext cx="681394" cy="68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22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𝑀</m:t>
                    </m:r>
                  </m:oMath>
                </a14:m>
                <a:r>
                  <a:rPr lang="en-US" dirty="0" smtClean="0"/>
                  <a:t> machines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space per machine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⋅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sym typeface="Symbol"/>
                  </a:rPr>
                  <a:t></a:t>
                </a:r>
                <a:r>
                  <a:rPr lang="en-US" dirty="0" smtClean="0"/>
                  <a:t> O(input size)</a:t>
                </a:r>
              </a:p>
              <a:p>
                <a:pPr lvl="1"/>
                <a:r>
                  <a:rPr lang="en-US" dirty="0"/>
                  <a:t>m</a:t>
                </a:r>
                <a:r>
                  <a:rPr lang="en-US" dirty="0" smtClean="0"/>
                  <a:t>inimal replication</a:t>
                </a:r>
              </a:p>
              <a:p>
                <a:r>
                  <a:rPr lang="en-US" dirty="0" smtClean="0"/>
                  <a:t>Input: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elements </a:t>
                </a:r>
              </a:p>
              <a:p>
                <a:r>
                  <a:rPr lang="en-US" dirty="0" smtClean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𝑖𝑛𝑝𝑢𝑡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𝑠𝑖𝑧𝑒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pPr lvl="1"/>
                <a:r>
                  <a:rPr lang="en-US" dirty="0"/>
                  <a:t>d</a:t>
                </a:r>
                <a:r>
                  <a:rPr lang="en-US" dirty="0" smtClean="0"/>
                  <a:t>oesn’t fit on a machine: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≪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Round: shuffle all (expensive!)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388828"/>
            <a:ext cx="681394" cy="6813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383497"/>
            <a:ext cx="681394" cy="6813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2350871"/>
            <a:ext cx="681394" cy="681394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030271" y="533400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679932" y="895077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978045" y="579562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427958" y="128407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950171" y="1618884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805424" y="158887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474401" y="75067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146113" y="113167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001000" y="1352511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76861" y="1572747"/>
            <a:ext cx="92887" cy="923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650677"/>
            <a:ext cx="681394" cy="68139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3645346"/>
            <a:ext cx="681394" cy="68139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3612720"/>
            <a:ext cx="681394" cy="681394"/>
          </a:xfrm>
          <a:prstGeom prst="rect">
            <a:avLst/>
          </a:prstGeom>
        </p:spPr>
      </p:pic>
      <p:cxnSp>
        <p:nvCxnSpPr>
          <p:cNvPr id="29" name="Straight Arrow Connector 28"/>
          <p:cNvCxnSpPr>
            <a:stCxn id="4" idx="2"/>
            <a:endCxn id="25" idx="0"/>
          </p:cNvCxnSpPr>
          <p:nvPr/>
        </p:nvCxnSpPr>
        <p:spPr>
          <a:xfrm>
            <a:off x="5674697" y="3070222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2"/>
            <a:endCxn id="26" idx="0"/>
          </p:cNvCxnSpPr>
          <p:nvPr/>
        </p:nvCxnSpPr>
        <p:spPr>
          <a:xfrm>
            <a:off x="5674697" y="3070222"/>
            <a:ext cx="1295400" cy="575124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4" idx="2"/>
            <a:endCxn id="27" idx="0"/>
          </p:cNvCxnSpPr>
          <p:nvPr/>
        </p:nvCxnSpPr>
        <p:spPr>
          <a:xfrm>
            <a:off x="5674697" y="3070222"/>
            <a:ext cx="2693298" cy="542498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" idx="2"/>
            <a:endCxn id="25" idx="0"/>
          </p:cNvCxnSpPr>
          <p:nvPr/>
        </p:nvCxnSpPr>
        <p:spPr>
          <a:xfrm flipH="1">
            <a:off x="5674697" y="3064891"/>
            <a:ext cx="1295400" cy="585786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5" idx="2"/>
            <a:endCxn id="26" idx="0"/>
          </p:cNvCxnSpPr>
          <p:nvPr/>
        </p:nvCxnSpPr>
        <p:spPr>
          <a:xfrm>
            <a:off x="6970097" y="3064891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2"/>
            <a:endCxn id="26" idx="0"/>
          </p:cNvCxnSpPr>
          <p:nvPr/>
        </p:nvCxnSpPr>
        <p:spPr>
          <a:xfrm flipH="1">
            <a:off x="6970097" y="3032265"/>
            <a:ext cx="1397898" cy="613081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5" idx="2"/>
            <a:endCxn id="27" idx="0"/>
          </p:cNvCxnSpPr>
          <p:nvPr/>
        </p:nvCxnSpPr>
        <p:spPr>
          <a:xfrm>
            <a:off x="6970097" y="3064891"/>
            <a:ext cx="1397898" cy="547829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7" idx="2"/>
            <a:endCxn id="25" idx="0"/>
          </p:cNvCxnSpPr>
          <p:nvPr/>
        </p:nvCxnSpPr>
        <p:spPr>
          <a:xfrm flipH="1">
            <a:off x="5674697" y="3032265"/>
            <a:ext cx="2693298" cy="618412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7" idx="2"/>
            <a:endCxn id="27" idx="0"/>
          </p:cNvCxnSpPr>
          <p:nvPr/>
        </p:nvCxnSpPr>
        <p:spPr>
          <a:xfrm>
            <a:off x="8367995" y="3032265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946077"/>
            <a:ext cx="681394" cy="68139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940746"/>
            <a:ext cx="681394" cy="681394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4908120"/>
            <a:ext cx="681394" cy="681394"/>
          </a:xfrm>
          <a:prstGeom prst="rect">
            <a:avLst/>
          </a:prstGeom>
        </p:spPr>
      </p:pic>
      <p:cxnSp>
        <p:nvCxnSpPr>
          <p:cNvPr id="57" name="Straight Arrow Connector 56"/>
          <p:cNvCxnSpPr>
            <a:endCxn id="54" idx="0"/>
          </p:cNvCxnSpPr>
          <p:nvPr/>
        </p:nvCxnSpPr>
        <p:spPr>
          <a:xfrm>
            <a:off x="5674697" y="4365622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5" idx="0"/>
          </p:cNvCxnSpPr>
          <p:nvPr/>
        </p:nvCxnSpPr>
        <p:spPr>
          <a:xfrm>
            <a:off x="5674697" y="4365622"/>
            <a:ext cx="1295400" cy="575124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56" idx="0"/>
          </p:cNvCxnSpPr>
          <p:nvPr/>
        </p:nvCxnSpPr>
        <p:spPr>
          <a:xfrm>
            <a:off x="5674697" y="4365622"/>
            <a:ext cx="2693298" cy="542498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54" idx="0"/>
          </p:cNvCxnSpPr>
          <p:nvPr/>
        </p:nvCxnSpPr>
        <p:spPr>
          <a:xfrm flipH="1">
            <a:off x="5674697" y="4360291"/>
            <a:ext cx="1295400" cy="585786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55" idx="0"/>
          </p:cNvCxnSpPr>
          <p:nvPr/>
        </p:nvCxnSpPr>
        <p:spPr>
          <a:xfrm>
            <a:off x="6970097" y="4360291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55" idx="0"/>
          </p:cNvCxnSpPr>
          <p:nvPr/>
        </p:nvCxnSpPr>
        <p:spPr>
          <a:xfrm flipH="1">
            <a:off x="6970097" y="4327665"/>
            <a:ext cx="1397898" cy="613081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56" idx="0"/>
          </p:cNvCxnSpPr>
          <p:nvPr/>
        </p:nvCxnSpPr>
        <p:spPr>
          <a:xfrm>
            <a:off x="6970097" y="4360291"/>
            <a:ext cx="1397898" cy="547829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54" idx="0"/>
          </p:cNvCxnSpPr>
          <p:nvPr/>
        </p:nvCxnSpPr>
        <p:spPr>
          <a:xfrm flipH="1">
            <a:off x="5674697" y="4327665"/>
            <a:ext cx="2693298" cy="618412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56" idx="0"/>
          </p:cNvCxnSpPr>
          <p:nvPr/>
        </p:nvCxnSpPr>
        <p:spPr>
          <a:xfrm>
            <a:off x="8367995" y="4327665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5334000" y="5779871"/>
            <a:ext cx="340697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410200" y="5627471"/>
            <a:ext cx="52899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674697" y="5779871"/>
            <a:ext cx="152400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7092780" y="5589514"/>
            <a:ext cx="152400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679932" y="5741914"/>
            <a:ext cx="290165" cy="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8229600" y="5779871"/>
            <a:ext cx="140813" cy="26684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8538879" y="5622140"/>
            <a:ext cx="0" cy="42457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6714581" y="5932271"/>
            <a:ext cx="219619" cy="9020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077200" y="6065693"/>
            <a:ext cx="293213" cy="17137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1698" y="6124199"/>
            <a:ext cx="6060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000" dirty="0" smtClean="0">
                <a:solidFill>
                  <a:srgbClr val="0070C0"/>
                </a:solidFill>
              </a:rPr>
              <a:t>[Goodrich-Sitchinava-Zhang’11, Beame-Koutris-Suciu’13]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1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7169E-6 L -0.17569 0.1709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85" y="8534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9.06568E-7 L -0.17813 0.1931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6" y="964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22849E-6 L -0.20607 0.1732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12" y="864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2951E-7 L -0.2526 0.2291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39" y="1144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07216E-6 L -2.77778E-7 0.2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88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3247E-6 L -0.10503 0.1276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0" y="638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014E-8 L -0.10781 0.1554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99" y="777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11748E-6 L 0.15104 0.30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2" y="15125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9806E-6 L 0.13402 0.137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686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25624E-6 L 0.1026 0.2153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22" y="107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119206"/>
            <a:ext cx="681394" cy="6813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Constraints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Main goal: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/>
                      </a:rPr>
                      <m:t>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/>
                      </a:rPr>
                      <m:t>𝑂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/>
                      </a:rPr>
                      <m:t>(1)</m:t>
                    </m:r>
                  </m:oMath>
                </a14:m>
                <a:r>
                  <a:rPr lang="en-US" dirty="0" smtClean="0"/>
                  <a:t> rounds</a:t>
                </a:r>
              </a:p>
              <a:p>
                <a:pPr lvl="1"/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sup>
                    </m:sSup>
                  </m:oMath>
                </a14:m>
                <a:endParaRPr lang="en-US" dirty="0" smtClean="0">
                  <a:sym typeface="Symbol"/>
                </a:endParaRPr>
              </a:p>
              <a:p>
                <a:pPr lvl="2"/>
                <a:r>
                  <a:rPr lang="en-US" dirty="0">
                    <a:sym typeface="Symbol"/>
                  </a:rPr>
                  <a:t>e</a:t>
                </a:r>
                <a:r>
                  <a:rPr lang="en-US" dirty="0" smtClean="0">
                    <a:sym typeface="Symbol"/>
                  </a:rPr>
                  <a:t>.g.,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 smtClean="0">
                    <a:sym typeface="Symbol"/>
                  </a:rPr>
                  <a:t> when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&gt;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𝑀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Local resources bounded by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in-communication per round</a:t>
                </a:r>
              </a:p>
              <a:p>
                <a:pPr lvl="1"/>
                <a:r>
                  <a:rPr lang="en-US" dirty="0"/>
                  <a:t>i</a:t>
                </a:r>
                <a:r>
                  <a:rPr lang="en-US" dirty="0" smtClean="0"/>
                  <a:t>deally: linear run-time/round</a:t>
                </a:r>
              </a:p>
              <a:p>
                <a:endParaRPr lang="en-US" dirty="0"/>
              </a:p>
              <a:p>
                <a:r>
                  <a:rPr lang="en-US" dirty="0" smtClean="0"/>
                  <a:t>Model culmination of:</a:t>
                </a:r>
                <a:endParaRPr lang="en-US" dirty="0"/>
              </a:p>
              <a:p>
                <a:pPr lvl="1"/>
                <a:r>
                  <a:rPr lang="en-US" dirty="0"/>
                  <a:t>Bulk-Synchronous </a:t>
                </a:r>
                <a:r>
                  <a:rPr lang="en-US" dirty="0" smtClean="0"/>
                  <a:t>Parallel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[Valiant’90]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pPr lvl="1"/>
                <a:r>
                  <a:rPr lang="en-US" dirty="0" smtClean="0"/>
                  <a:t>Map Reduce Framework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[Feldman-Muthukrishnan-Sidiropoulos-Stein-Svitkina’07, Karloff-Suri-Vassilvitskii’10, Goodrich-Sitchinava-Zhang’11]</a:t>
                </a:r>
              </a:p>
              <a:p>
                <a:pPr lvl="1"/>
                <a:r>
                  <a:rPr lang="en-US" dirty="0" smtClean="0"/>
                  <a:t>Massively Parallel Computing (MPC)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[Beame-Koutris-Suciu’13]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519" t="-2469" b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561957"/>
            <a:ext cx="681394" cy="68139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556626"/>
            <a:ext cx="681394" cy="68139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1524000"/>
            <a:ext cx="681394" cy="68139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823806"/>
            <a:ext cx="681394" cy="68139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818475"/>
            <a:ext cx="681394" cy="68139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2785849"/>
            <a:ext cx="681394" cy="681394"/>
          </a:xfrm>
          <a:prstGeom prst="rect">
            <a:avLst/>
          </a:prstGeom>
        </p:spPr>
      </p:pic>
      <p:cxnSp>
        <p:nvCxnSpPr>
          <p:cNvPr id="25" name="Straight Arrow Connector 24"/>
          <p:cNvCxnSpPr>
            <a:stCxn id="19" idx="2"/>
            <a:endCxn id="22" idx="0"/>
          </p:cNvCxnSpPr>
          <p:nvPr/>
        </p:nvCxnSpPr>
        <p:spPr>
          <a:xfrm>
            <a:off x="5674697" y="2243351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2"/>
            <a:endCxn id="23" idx="0"/>
          </p:cNvCxnSpPr>
          <p:nvPr/>
        </p:nvCxnSpPr>
        <p:spPr>
          <a:xfrm>
            <a:off x="5674697" y="2243351"/>
            <a:ext cx="1295400" cy="575124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2"/>
            <a:endCxn id="24" idx="0"/>
          </p:cNvCxnSpPr>
          <p:nvPr/>
        </p:nvCxnSpPr>
        <p:spPr>
          <a:xfrm>
            <a:off x="5674697" y="2243351"/>
            <a:ext cx="2693298" cy="542498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" idx="2"/>
            <a:endCxn id="22" idx="0"/>
          </p:cNvCxnSpPr>
          <p:nvPr/>
        </p:nvCxnSpPr>
        <p:spPr>
          <a:xfrm flipH="1">
            <a:off x="5674697" y="2238020"/>
            <a:ext cx="1295400" cy="585786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2"/>
            <a:endCxn id="23" idx="0"/>
          </p:cNvCxnSpPr>
          <p:nvPr/>
        </p:nvCxnSpPr>
        <p:spPr>
          <a:xfrm>
            <a:off x="6970097" y="2238020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1" idx="2"/>
            <a:endCxn id="23" idx="0"/>
          </p:cNvCxnSpPr>
          <p:nvPr/>
        </p:nvCxnSpPr>
        <p:spPr>
          <a:xfrm flipH="1">
            <a:off x="6970097" y="2205394"/>
            <a:ext cx="1397898" cy="613081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2"/>
            <a:endCxn id="24" idx="0"/>
          </p:cNvCxnSpPr>
          <p:nvPr/>
        </p:nvCxnSpPr>
        <p:spPr>
          <a:xfrm>
            <a:off x="6970097" y="2238020"/>
            <a:ext cx="1397898" cy="547829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1" idx="2"/>
            <a:endCxn id="22" idx="0"/>
          </p:cNvCxnSpPr>
          <p:nvPr/>
        </p:nvCxnSpPr>
        <p:spPr>
          <a:xfrm flipH="1">
            <a:off x="5674697" y="2205394"/>
            <a:ext cx="2693298" cy="618412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1" idx="2"/>
            <a:endCxn id="24" idx="0"/>
          </p:cNvCxnSpPr>
          <p:nvPr/>
        </p:nvCxnSpPr>
        <p:spPr>
          <a:xfrm>
            <a:off x="8367995" y="2205394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113875"/>
            <a:ext cx="681394" cy="68139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98" y="4081249"/>
            <a:ext cx="681394" cy="681394"/>
          </a:xfrm>
          <a:prstGeom prst="rect">
            <a:avLst/>
          </a:prstGeom>
        </p:spPr>
      </p:pic>
      <p:cxnSp>
        <p:nvCxnSpPr>
          <p:cNvPr id="37" name="Straight Arrow Connector 36"/>
          <p:cNvCxnSpPr>
            <a:endCxn id="34" idx="0"/>
          </p:cNvCxnSpPr>
          <p:nvPr/>
        </p:nvCxnSpPr>
        <p:spPr>
          <a:xfrm>
            <a:off x="5674697" y="3538751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5" idx="0"/>
          </p:cNvCxnSpPr>
          <p:nvPr/>
        </p:nvCxnSpPr>
        <p:spPr>
          <a:xfrm>
            <a:off x="5674697" y="3538751"/>
            <a:ext cx="1295400" cy="575124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6" idx="0"/>
          </p:cNvCxnSpPr>
          <p:nvPr/>
        </p:nvCxnSpPr>
        <p:spPr>
          <a:xfrm>
            <a:off x="5674697" y="3538751"/>
            <a:ext cx="2693298" cy="542498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4" idx="0"/>
          </p:cNvCxnSpPr>
          <p:nvPr/>
        </p:nvCxnSpPr>
        <p:spPr>
          <a:xfrm flipH="1">
            <a:off x="5674697" y="3533420"/>
            <a:ext cx="1295400" cy="585786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5" idx="0"/>
          </p:cNvCxnSpPr>
          <p:nvPr/>
        </p:nvCxnSpPr>
        <p:spPr>
          <a:xfrm>
            <a:off x="6970097" y="3533420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35" idx="0"/>
          </p:cNvCxnSpPr>
          <p:nvPr/>
        </p:nvCxnSpPr>
        <p:spPr>
          <a:xfrm flipH="1">
            <a:off x="6970097" y="3500794"/>
            <a:ext cx="1397898" cy="613081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36" idx="0"/>
          </p:cNvCxnSpPr>
          <p:nvPr/>
        </p:nvCxnSpPr>
        <p:spPr>
          <a:xfrm>
            <a:off x="6970097" y="3533420"/>
            <a:ext cx="1397898" cy="547829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34" idx="0"/>
          </p:cNvCxnSpPr>
          <p:nvPr/>
        </p:nvCxnSpPr>
        <p:spPr>
          <a:xfrm flipH="1">
            <a:off x="5674697" y="3500794"/>
            <a:ext cx="2693298" cy="618412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6" idx="0"/>
          </p:cNvCxnSpPr>
          <p:nvPr/>
        </p:nvCxnSpPr>
        <p:spPr>
          <a:xfrm>
            <a:off x="8367995" y="3500794"/>
            <a:ext cx="0" cy="580455"/>
          </a:xfrm>
          <a:prstGeom prst="straightConnector1">
            <a:avLst/>
          </a:prstGeom>
          <a:ln w="444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97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PRAMs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Good news: can reuse PRAM algorithms</a:t>
                </a:r>
              </a:p>
              <a:p>
                <a:pPr lvl="1"/>
                <a:r>
                  <a:rPr lang="en-US" dirty="0" smtClean="0"/>
                  <a:t>simulate with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R=O(parallel time)</a:t>
                </a:r>
                <a:r>
                  <a:rPr lang="en-US" dirty="0" smtClean="0"/>
                  <a:t> 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[KSV’10,GSZ’11]</a:t>
                </a:r>
                <a:endParaRPr lang="en-US" dirty="0" smtClean="0"/>
              </a:p>
              <a:p>
                <a:r>
                  <a:rPr lang="en-US" dirty="0" smtClean="0"/>
                  <a:t>Bad news: </a:t>
                </a:r>
                <a:r>
                  <a:rPr lang="en-US" dirty="0"/>
                  <a:t>o</a:t>
                </a:r>
                <a:r>
                  <a:rPr lang="en-US" dirty="0" smtClean="0"/>
                  <a:t>ften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logarithmic… </a:t>
                </a:r>
                <a:r>
                  <a:rPr lang="en-US" dirty="0" smtClean="0">
                    <a:sym typeface="Wingdings" panose="05000000000000000000" pitchFamily="2" charset="2"/>
                  </a:rPr>
                  <a:t></a:t>
                </a:r>
              </a:p>
              <a:p>
                <a:pPr lvl="1"/>
                <a:r>
                  <a:rPr lang="en-US" dirty="0">
                    <a:sym typeface="Wingdings" panose="05000000000000000000" pitchFamily="2" charset="2"/>
                  </a:rPr>
                  <a:t>e</a:t>
                </a:r>
                <a:r>
                  <a:rPr lang="en-US" dirty="0" smtClean="0">
                    <a:sym typeface="Wingdings" panose="05000000000000000000" pitchFamily="2" charset="2"/>
                  </a:rPr>
                  <a:t>.g., XOR </a:t>
                </a: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Ω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log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anose="05000000000000000000" pitchFamily="2" charset="2"/>
                  </a:rPr>
                  <a:t> on CRCW </a:t>
                </a:r>
                <a:r>
                  <a:rPr lang="en-US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[BH89]</a:t>
                </a:r>
                <a:endParaRPr lang="en-US" dirty="0" smtClean="0">
                  <a:sym typeface="Wingdings" panose="05000000000000000000" pitchFamily="2" charset="2"/>
                </a:endParaRPr>
              </a:p>
              <a:p>
                <a:endParaRPr lang="en-US" dirty="0" smtClean="0">
                  <a:sym typeface="Wingdings" panose="05000000000000000000" pitchFamily="2" charset="2"/>
                </a:endParaRPr>
              </a:p>
              <a:p>
                <a:r>
                  <a:rPr lang="en-US" dirty="0" err="1">
                    <a:sym typeface="Wingdings" panose="05000000000000000000" pitchFamily="2" charset="2"/>
                  </a:rPr>
                  <a:t>v</a:t>
                </a:r>
                <a:r>
                  <a:rPr lang="en-US" dirty="0" err="1" smtClean="0">
                    <a:sym typeface="Wingdings" panose="05000000000000000000" pitchFamily="2" charset="2"/>
                  </a:rPr>
                  <a:t>s</a:t>
                </a:r>
                <a:r>
                  <a:rPr lang="en-US" dirty="0" smtClean="0">
                    <a:sym typeface="Wingdings" panose="05000000000000000000" pitchFamily="2" charset="2"/>
                  </a:rPr>
                  <a:t> MPC: circuit with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𝛿</m:t>
                        </m:r>
                      </m:sup>
                    </m:sSup>
                  </m:oMath>
                </a14:m>
                <a:r>
                  <a:rPr lang="en-US" dirty="0" smtClean="0">
                    <a:sym typeface="Wingdings" panose="05000000000000000000" pitchFamily="2" charset="2"/>
                  </a:rPr>
                  <a:t> fan-in</a:t>
                </a:r>
              </a:p>
              <a:p>
                <a:pPr lvl="1"/>
                <a:r>
                  <a:rPr lang="en-US" dirty="0">
                    <a:sym typeface="Wingdings" panose="05000000000000000000" pitchFamily="2" charset="2"/>
                  </a:rPr>
                  <a:t>a</a:t>
                </a:r>
                <a:r>
                  <a:rPr lang="en-US" dirty="0" smtClean="0">
                    <a:sym typeface="Wingdings" panose="05000000000000000000" pitchFamily="2" charset="2"/>
                  </a:rPr>
                  <a:t>rbitrary function at a “gate”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𝑂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𝑆</m:t>
                                </m:r>
                              </m:sub>
                            </m:sSub>
                          </m:fName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𝑐𝑜𝑛𝑠𝑡</m:t>
                    </m:r>
                  </m:oMath>
                </a14:m>
                <a:r>
                  <a:rPr lang="en-US" dirty="0">
                    <a:sym typeface="Wingdings" panose="05000000000000000000" pitchFamily="2" charset="2"/>
                  </a:rPr>
                  <a:t> </a:t>
                </a:r>
                <a:r>
                  <a:rPr lang="en-US" dirty="0" smtClean="0">
                    <a:sym typeface="Wingdings" panose="05000000000000000000" pitchFamily="2" charset="2"/>
                  </a:rPr>
                  <a:t>for XOR</a:t>
                </a:r>
                <a:endParaRPr lang="en-US" dirty="0">
                  <a:sym typeface="Wingdings" panose="05000000000000000000" pitchFamily="2" charset="2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03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Between Log and </a:t>
            </a:r>
            <a:r>
              <a:rPr lang="en-US" dirty="0" err="1" smtClean="0"/>
              <a:t>const</a:t>
            </a:r>
            <a:r>
              <a:rPr lang="en-US" dirty="0" smtClean="0"/>
              <a:t>…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1"/>
                <a:r>
                  <a:rPr lang="en-US" dirty="0" smtClean="0"/>
                  <a:t>Graph s-t connectivity?</a:t>
                </a:r>
                <a:endParaRPr lang="en-US" b="0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 smtClean="0"/>
                  <a:t> on PRAM </a:t>
                </a:r>
              </a:p>
              <a:p>
                <a:pPr lvl="1"/>
                <a:r>
                  <a:rPr lang="en-US" dirty="0" smtClean="0"/>
                  <a:t>Big open question: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≪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dirty="0" smtClean="0"/>
                  <a:t>rounds ?</a:t>
                </a:r>
              </a:p>
              <a:p>
                <a:pPr lvl="1"/>
                <a:r>
                  <a:rPr lang="en-US" i="1" dirty="0" smtClean="0"/>
                  <a:t>Seems</a:t>
                </a:r>
                <a:r>
                  <a:rPr lang="en-US" dirty="0" smtClean="0"/>
                  <a:t> hard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[BKS13]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1633895" y="4940490"/>
            <a:ext cx="2105592" cy="1364776"/>
          </a:xfrm>
          <a:custGeom>
            <a:avLst/>
            <a:gdLst>
              <a:gd name="connsiteX0" fmla="*/ 440565 w 2105592"/>
              <a:gd name="connsiteY0" fmla="*/ 136477 h 1364776"/>
              <a:gd name="connsiteX1" fmla="*/ 304087 w 2105592"/>
              <a:gd name="connsiteY1" fmla="*/ 259307 h 1364776"/>
              <a:gd name="connsiteX2" fmla="*/ 167609 w 2105592"/>
              <a:gd name="connsiteY2" fmla="*/ 368489 h 1364776"/>
              <a:gd name="connsiteX3" fmla="*/ 85723 w 2105592"/>
              <a:gd name="connsiteY3" fmla="*/ 436728 h 1364776"/>
              <a:gd name="connsiteX4" fmla="*/ 31132 w 2105592"/>
              <a:gd name="connsiteY4" fmla="*/ 518614 h 1364776"/>
              <a:gd name="connsiteX5" fmla="*/ 17484 w 2105592"/>
              <a:gd name="connsiteY5" fmla="*/ 805217 h 1364776"/>
              <a:gd name="connsiteX6" fmla="*/ 44780 w 2105592"/>
              <a:gd name="connsiteY6" fmla="*/ 859809 h 1364776"/>
              <a:gd name="connsiteX7" fmla="*/ 58427 w 2105592"/>
              <a:gd name="connsiteY7" fmla="*/ 900752 h 1364776"/>
              <a:gd name="connsiteX8" fmla="*/ 153962 w 2105592"/>
              <a:gd name="connsiteY8" fmla="*/ 968991 h 1364776"/>
              <a:gd name="connsiteX9" fmla="*/ 208553 w 2105592"/>
              <a:gd name="connsiteY9" fmla="*/ 1023582 h 1364776"/>
              <a:gd name="connsiteX10" fmla="*/ 263144 w 2105592"/>
              <a:gd name="connsiteY10" fmla="*/ 1050877 h 1364776"/>
              <a:gd name="connsiteX11" fmla="*/ 304087 w 2105592"/>
              <a:gd name="connsiteY11" fmla="*/ 1078173 h 1364776"/>
              <a:gd name="connsiteX12" fmla="*/ 345030 w 2105592"/>
              <a:gd name="connsiteY12" fmla="*/ 1091820 h 1364776"/>
              <a:gd name="connsiteX13" fmla="*/ 413269 w 2105592"/>
              <a:gd name="connsiteY13" fmla="*/ 1119116 h 1364776"/>
              <a:gd name="connsiteX14" fmla="*/ 522451 w 2105592"/>
              <a:gd name="connsiteY14" fmla="*/ 1187355 h 1364776"/>
              <a:gd name="connsiteX15" fmla="*/ 604338 w 2105592"/>
              <a:gd name="connsiteY15" fmla="*/ 1214650 h 1364776"/>
              <a:gd name="connsiteX16" fmla="*/ 795406 w 2105592"/>
              <a:gd name="connsiteY16" fmla="*/ 1255594 h 1364776"/>
              <a:gd name="connsiteX17" fmla="*/ 890941 w 2105592"/>
              <a:gd name="connsiteY17" fmla="*/ 1269241 h 1364776"/>
              <a:gd name="connsiteX18" fmla="*/ 972827 w 2105592"/>
              <a:gd name="connsiteY18" fmla="*/ 1282889 h 1364776"/>
              <a:gd name="connsiteX19" fmla="*/ 1109305 w 2105592"/>
              <a:gd name="connsiteY19" fmla="*/ 1296537 h 1364776"/>
              <a:gd name="connsiteX20" fmla="*/ 1300374 w 2105592"/>
              <a:gd name="connsiteY20" fmla="*/ 1323832 h 1364776"/>
              <a:gd name="connsiteX21" fmla="*/ 1368612 w 2105592"/>
              <a:gd name="connsiteY21" fmla="*/ 1337480 h 1364776"/>
              <a:gd name="connsiteX22" fmla="*/ 1464147 w 2105592"/>
              <a:gd name="connsiteY22" fmla="*/ 1364776 h 1364776"/>
              <a:gd name="connsiteX23" fmla="*/ 1859932 w 2105592"/>
              <a:gd name="connsiteY23" fmla="*/ 1337480 h 1364776"/>
              <a:gd name="connsiteX24" fmla="*/ 1900875 w 2105592"/>
              <a:gd name="connsiteY24" fmla="*/ 1310185 h 1364776"/>
              <a:gd name="connsiteX25" fmla="*/ 1969114 w 2105592"/>
              <a:gd name="connsiteY25" fmla="*/ 1255594 h 1364776"/>
              <a:gd name="connsiteX26" fmla="*/ 2023705 w 2105592"/>
              <a:gd name="connsiteY26" fmla="*/ 1173707 h 1364776"/>
              <a:gd name="connsiteX27" fmla="*/ 2051001 w 2105592"/>
              <a:gd name="connsiteY27" fmla="*/ 1091820 h 1364776"/>
              <a:gd name="connsiteX28" fmla="*/ 2078296 w 2105592"/>
              <a:gd name="connsiteY28" fmla="*/ 1023582 h 1364776"/>
              <a:gd name="connsiteX29" fmla="*/ 2091944 w 2105592"/>
              <a:gd name="connsiteY29" fmla="*/ 955343 h 1364776"/>
              <a:gd name="connsiteX30" fmla="*/ 2105592 w 2105592"/>
              <a:gd name="connsiteY30" fmla="*/ 900752 h 1364776"/>
              <a:gd name="connsiteX31" fmla="*/ 2091944 w 2105592"/>
              <a:gd name="connsiteY31" fmla="*/ 668740 h 1364776"/>
              <a:gd name="connsiteX32" fmla="*/ 2010057 w 2105592"/>
              <a:gd name="connsiteY32" fmla="*/ 504967 h 1364776"/>
              <a:gd name="connsiteX33" fmla="*/ 1955466 w 2105592"/>
              <a:gd name="connsiteY33" fmla="*/ 423080 h 1364776"/>
              <a:gd name="connsiteX34" fmla="*/ 1914523 w 2105592"/>
              <a:gd name="connsiteY34" fmla="*/ 382137 h 1364776"/>
              <a:gd name="connsiteX35" fmla="*/ 1859932 w 2105592"/>
              <a:gd name="connsiteY35" fmla="*/ 313898 h 1364776"/>
              <a:gd name="connsiteX36" fmla="*/ 1805341 w 2105592"/>
              <a:gd name="connsiteY36" fmla="*/ 245659 h 1364776"/>
              <a:gd name="connsiteX37" fmla="*/ 1778045 w 2105592"/>
              <a:gd name="connsiteY37" fmla="*/ 204716 h 1364776"/>
              <a:gd name="connsiteX38" fmla="*/ 1696159 w 2105592"/>
              <a:gd name="connsiteY38" fmla="*/ 150125 h 1364776"/>
              <a:gd name="connsiteX39" fmla="*/ 1586977 w 2105592"/>
              <a:gd name="connsiteY39" fmla="*/ 109182 h 1364776"/>
              <a:gd name="connsiteX40" fmla="*/ 1491442 w 2105592"/>
              <a:gd name="connsiteY40" fmla="*/ 68238 h 1364776"/>
              <a:gd name="connsiteX41" fmla="*/ 1382260 w 2105592"/>
              <a:gd name="connsiteY41" fmla="*/ 40943 h 1364776"/>
              <a:gd name="connsiteX42" fmla="*/ 1245783 w 2105592"/>
              <a:gd name="connsiteY42" fmla="*/ 0 h 1364776"/>
              <a:gd name="connsiteX43" fmla="*/ 631633 w 2105592"/>
              <a:gd name="connsiteY43" fmla="*/ 13647 h 1364776"/>
              <a:gd name="connsiteX44" fmla="*/ 549747 w 2105592"/>
              <a:gd name="connsiteY44" fmla="*/ 40943 h 1364776"/>
              <a:gd name="connsiteX45" fmla="*/ 508804 w 2105592"/>
              <a:gd name="connsiteY45" fmla="*/ 54591 h 1364776"/>
              <a:gd name="connsiteX46" fmla="*/ 467860 w 2105592"/>
              <a:gd name="connsiteY46" fmla="*/ 95534 h 1364776"/>
              <a:gd name="connsiteX47" fmla="*/ 440565 w 2105592"/>
              <a:gd name="connsiteY47" fmla="*/ 136477 h 1364776"/>
              <a:gd name="connsiteX48" fmla="*/ 440565 w 2105592"/>
              <a:gd name="connsiteY48" fmla="*/ 136477 h 13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2105592" h="1364776">
                <a:moveTo>
                  <a:pt x="440565" y="136477"/>
                </a:moveTo>
                <a:cubicBezTo>
                  <a:pt x="417819" y="156949"/>
                  <a:pt x="528146" y="53920"/>
                  <a:pt x="304087" y="259307"/>
                </a:cubicBezTo>
                <a:cubicBezTo>
                  <a:pt x="183279" y="370047"/>
                  <a:pt x="256101" y="338992"/>
                  <a:pt x="167609" y="368489"/>
                </a:cubicBezTo>
                <a:cubicBezTo>
                  <a:pt x="131216" y="392752"/>
                  <a:pt x="114014" y="400354"/>
                  <a:pt x="85723" y="436728"/>
                </a:cubicBezTo>
                <a:cubicBezTo>
                  <a:pt x="65583" y="462623"/>
                  <a:pt x="31132" y="518614"/>
                  <a:pt x="31132" y="518614"/>
                </a:cubicBezTo>
                <a:cubicBezTo>
                  <a:pt x="-2621" y="653626"/>
                  <a:pt x="-11578" y="640538"/>
                  <a:pt x="17484" y="805217"/>
                </a:cubicBezTo>
                <a:cubicBezTo>
                  <a:pt x="21020" y="825253"/>
                  <a:pt x="36766" y="841109"/>
                  <a:pt x="44780" y="859809"/>
                </a:cubicBezTo>
                <a:cubicBezTo>
                  <a:pt x="50447" y="873032"/>
                  <a:pt x="50447" y="888782"/>
                  <a:pt x="58427" y="900752"/>
                </a:cubicBezTo>
                <a:cubicBezTo>
                  <a:pt x="99591" y="962498"/>
                  <a:pt x="97040" y="926299"/>
                  <a:pt x="153962" y="968991"/>
                </a:cubicBezTo>
                <a:cubicBezTo>
                  <a:pt x="174550" y="984432"/>
                  <a:pt x="187965" y="1008141"/>
                  <a:pt x="208553" y="1023582"/>
                </a:cubicBezTo>
                <a:cubicBezTo>
                  <a:pt x="224829" y="1035789"/>
                  <a:pt x="245480" y="1040783"/>
                  <a:pt x="263144" y="1050877"/>
                </a:cubicBezTo>
                <a:cubicBezTo>
                  <a:pt x="277385" y="1059015"/>
                  <a:pt x="289416" y="1070838"/>
                  <a:pt x="304087" y="1078173"/>
                </a:cubicBezTo>
                <a:cubicBezTo>
                  <a:pt x="316954" y="1084607"/>
                  <a:pt x="331560" y="1086769"/>
                  <a:pt x="345030" y="1091820"/>
                </a:cubicBezTo>
                <a:cubicBezTo>
                  <a:pt x="367969" y="1100422"/>
                  <a:pt x="391699" y="1107501"/>
                  <a:pt x="413269" y="1119116"/>
                </a:cubicBezTo>
                <a:cubicBezTo>
                  <a:pt x="451057" y="1139463"/>
                  <a:pt x="481736" y="1173784"/>
                  <a:pt x="522451" y="1187355"/>
                </a:cubicBezTo>
                <a:cubicBezTo>
                  <a:pt x="549747" y="1196453"/>
                  <a:pt x="576205" y="1208621"/>
                  <a:pt x="604338" y="1214650"/>
                </a:cubicBezTo>
                <a:cubicBezTo>
                  <a:pt x="668027" y="1228298"/>
                  <a:pt x="730925" y="1246383"/>
                  <a:pt x="795406" y="1255594"/>
                </a:cubicBezTo>
                <a:lnTo>
                  <a:pt x="890941" y="1269241"/>
                </a:lnTo>
                <a:cubicBezTo>
                  <a:pt x="918291" y="1273449"/>
                  <a:pt x="945369" y="1279457"/>
                  <a:pt x="972827" y="1282889"/>
                </a:cubicBezTo>
                <a:cubicBezTo>
                  <a:pt x="1018194" y="1288560"/>
                  <a:pt x="1063812" y="1291988"/>
                  <a:pt x="1109305" y="1296537"/>
                </a:cubicBezTo>
                <a:cubicBezTo>
                  <a:pt x="1226437" y="1325820"/>
                  <a:pt x="1100904" y="1297236"/>
                  <a:pt x="1300374" y="1323832"/>
                </a:cubicBezTo>
                <a:cubicBezTo>
                  <a:pt x="1323367" y="1326898"/>
                  <a:pt x="1345968" y="1332448"/>
                  <a:pt x="1368612" y="1337480"/>
                </a:cubicBezTo>
                <a:cubicBezTo>
                  <a:pt x="1420026" y="1348906"/>
                  <a:pt x="1418550" y="1349577"/>
                  <a:pt x="1464147" y="1364776"/>
                </a:cubicBezTo>
                <a:cubicBezTo>
                  <a:pt x="1596075" y="1355677"/>
                  <a:pt x="1728711" y="1353883"/>
                  <a:pt x="1859932" y="1337480"/>
                </a:cubicBezTo>
                <a:cubicBezTo>
                  <a:pt x="1876208" y="1335446"/>
                  <a:pt x="1887753" y="1320026"/>
                  <a:pt x="1900875" y="1310185"/>
                </a:cubicBezTo>
                <a:cubicBezTo>
                  <a:pt x="1924179" y="1292707"/>
                  <a:pt x="1949627" y="1277246"/>
                  <a:pt x="1969114" y="1255594"/>
                </a:cubicBezTo>
                <a:cubicBezTo>
                  <a:pt x="1991060" y="1231210"/>
                  <a:pt x="2023705" y="1173707"/>
                  <a:pt x="2023705" y="1173707"/>
                </a:cubicBezTo>
                <a:cubicBezTo>
                  <a:pt x="2032804" y="1146411"/>
                  <a:pt x="2041168" y="1118860"/>
                  <a:pt x="2051001" y="1091820"/>
                </a:cubicBezTo>
                <a:cubicBezTo>
                  <a:pt x="2059373" y="1068797"/>
                  <a:pt x="2071257" y="1047047"/>
                  <a:pt x="2078296" y="1023582"/>
                </a:cubicBezTo>
                <a:cubicBezTo>
                  <a:pt x="2084962" y="1001363"/>
                  <a:pt x="2086912" y="977987"/>
                  <a:pt x="2091944" y="955343"/>
                </a:cubicBezTo>
                <a:cubicBezTo>
                  <a:pt x="2096013" y="937033"/>
                  <a:pt x="2101043" y="918949"/>
                  <a:pt x="2105592" y="900752"/>
                </a:cubicBezTo>
                <a:cubicBezTo>
                  <a:pt x="2101043" y="823415"/>
                  <a:pt x="2101964" y="745560"/>
                  <a:pt x="2091944" y="668740"/>
                </a:cubicBezTo>
                <a:cubicBezTo>
                  <a:pt x="2082781" y="598491"/>
                  <a:pt x="2048106" y="562040"/>
                  <a:pt x="2010057" y="504967"/>
                </a:cubicBezTo>
                <a:cubicBezTo>
                  <a:pt x="2010052" y="504959"/>
                  <a:pt x="1955473" y="423087"/>
                  <a:pt x="1955466" y="423080"/>
                </a:cubicBezTo>
                <a:lnTo>
                  <a:pt x="1914523" y="382137"/>
                </a:lnTo>
                <a:cubicBezTo>
                  <a:pt x="1880218" y="279226"/>
                  <a:pt x="1930483" y="402087"/>
                  <a:pt x="1859932" y="313898"/>
                </a:cubicBezTo>
                <a:cubicBezTo>
                  <a:pt x="1784593" y="219724"/>
                  <a:pt x="1922678" y="323886"/>
                  <a:pt x="1805341" y="245659"/>
                </a:cubicBezTo>
                <a:cubicBezTo>
                  <a:pt x="1796242" y="232011"/>
                  <a:pt x="1790389" y="215517"/>
                  <a:pt x="1778045" y="204716"/>
                </a:cubicBezTo>
                <a:cubicBezTo>
                  <a:pt x="1753357" y="183114"/>
                  <a:pt x="1727281" y="160499"/>
                  <a:pt x="1696159" y="150125"/>
                </a:cubicBezTo>
                <a:cubicBezTo>
                  <a:pt x="1651142" y="135119"/>
                  <a:pt x="1635931" y="130939"/>
                  <a:pt x="1586977" y="109182"/>
                </a:cubicBezTo>
                <a:cubicBezTo>
                  <a:pt x="1527762" y="82864"/>
                  <a:pt x="1545858" y="83078"/>
                  <a:pt x="1491442" y="68238"/>
                </a:cubicBezTo>
                <a:cubicBezTo>
                  <a:pt x="1455250" y="58368"/>
                  <a:pt x="1415813" y="57720"/>
                  <a:pt x="1382260" y="40943"/>
                </a:cubicBezTo>
                <a:cubicBezTo>
                  <a:pt x="1302919" y="1272"/>
                  <a:pt x="1347737" y="16992"/>
                  <a:pt x="1245783" y="0"/>
                </a:cubicBezTo>
                <a:cubicBezTo>
                  <a:pt x="1041066" y="4549"/>
                  <a:pt x="836047" y="1623"/>
                  <a:pt x="631633" y="13647"/>
                </a:cubicBezTo>
                <a:cubicBezTo>
                  <a:pt x="602911" y="15337"/>
                  <a:pt x="577042" y="31844"/>
                  <a:pt x="549747" y="40943"/>
                </a:cubicBezTo>
                <a:lnTo>
                  <a:pt x="508804" y="54591"/>
                </a:lnTo>
                <a:cubicBezTo>
                  <a:pt x="495156" y="68239"/>
                  <a:pt x="480216" y="80707"/>
                  <a:pt x="467860" y="95534"/>
                </a:cubicBezTo>
                <a:cubicBezTo>
                  <a:pt x="457359" y="108135"/>
                  <a:pt x="452163" y="124879"/>
                  <a:pt x="440565" y="136477"/>
                </a:cubicBezTo>
                <a:lnTo>
                  <a:pt x="440565" y="136477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513073" y="5336275"/>
            <a:ext cx="887727" cy="655092"/>
          </a:xfrm>
          <a:custGeom>
            <a:avLst/>
            <a:gdLst>
              <a:gd name="connsiteX0" fmla="*/ 40943 w 684148"/>
              <a:gd name="connsiteY0" fmla="*/ 40943 h 624586"/>
              <a:gd name="connsiteX1" fmla="*/ 27296 w 684148"/>
              <a:gd name="connsiteY1" fmla="*/ 109182 h 624586"/>
              <a:gd name="connsiteX2" fmla="*/ 0 w 684148"/>
              <a:gd name="connsiteY2" fmla="*/ 218364 h 624586"/>
              <a:gd name="connsiteX3" fmla="*/ 27296 w 684148"/>
              <a:gd name="connsiteY3" fmla="*/ 477671 h 624586"/>
              <a:gd name="connsiteX4" fmla="*/ 68239 w 684148"/>
              <a:gd name="connsiteY4" fmla="*/ 491319 h 624586"/>
              <a:gd name="connsiteX5" fmla="*/ 109182 w 684148"/>
              <a:gd name="connsiteY5" fmla="*/ 518615 h 624586"/>
              <a:gd name="connsiteX6" fmla="*/ 177421 w 684148"/>
              <a:gd name="connsiteY6" fmla="*/ 545910 h 624586"/>
              <a:gd name="connsiteX7" fmla="*/ 272955 w 684148"/>
              <a:gd name="connsiteY7" fmla="*/ 586853 h 624586"/>
              <a:gd name="connsiteX8" fmla="*/ 341194 w 684148"/>
              <a:gd name="connsiteY8" fmla="*/ 600501 h 624586"/>
              <a:gd name="connsiteX9" fmla="*/ 395785 w 684148"/>
              <a:gd name="connsiteY9" fmla="*/ 614149 h 624586"/>
              <a:gd name="connsiteX10" fmla="*/ 668740 w 684148"/>
              <a:gd name="connsiteY10" fmla="*/ 559558 h 624586"/>
              <a:gd name="connsiteX11" fmla="*/ 682388 w 684148"/>
              <a:gd name="connsiteY11" fmla="*/ 504967 h 624586"/>
              <a:gd name="connsiteX12" fmla="*/ 668740 w 684148"/>
              <a:gd name="connsiteY12" fmla="*/ 122829 h 624586"/>
              <a:gd name="connsiteX13" fmla="*/ 586854 w 684148"/>
              <a:gd name="connsiteY13" fmla="*/ 68238 h 624586"/>
              <a:gd name="connsiteX14" fmla="*/ 464024 w 684148"/>
              <a:gd name="connsiteY14" fmla="*/ 27295 h 624586"/>
              <a:gd name="connsiteX15" fmla="*/ 423081 w 684148"/>
              <a:gd name="connsiteY15" fmla="*/ 13647 h 624586"/>
              <a:gd name="connsiteX16" fmla="*/ 341194 w 684148"/>
              <a:gd name="connsiteY16" fmla="*/ 0 h 624586"/>
              <a:gd name="connsiteX17" fmla="*/ 40943 w 684148"/>
              <a:gd name="connsiteY17" fmla="*/ 40943 h 62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84148" h="624586">
                <a:moveTo>
                  <a:pt x="40943" y="40943"/>
                </a:moveTo>
                <a:cubicBezTo>
                  <a:pt x="-11373" y="59140"/>
                  <a:pt x="32512" y="86579"/>
                  <a:pt x="27296" y="109182"/>
                </a:cubicBezTo>
                <a:cubicBezTo>
                  <a:pt x="18861" y="145735"/>
                  <a:pt x="0" y="218364"/>
                  <a:pt x="0" y="218364"/>
                </a:cubicBezTo>
                <a:cubicBezTo>
                  <a:pt x="9099" y="304800"/>
                  <a:pt x="6216" y="393353"/>
                  <a:pt x="27296" y="477671"/>
                </a:cubicBezTo>
                <a:cubicBezTo>
                  <a:pt x="30785" y="491627"/>
                  <a:pt x="55372" y="484885"/>
                  <a:pt x="68239" y="491319"/>
                </a:cubicBezTo>
                <a:cubicBezTo>
                  <a:pt x="82910" y="498655"/>
                  <a:pt x="94511" y="511280"/>
                  <a:pt x="109182" y="518615"/>
                </a:cubicBezTo>
                <a:cubicBezTo>
                  <a:pt x="131094" y="529571"/>
                  <a:pt x="155034" y="535960"/>
                  <a:pt x="177421" y="545910"/>
                </a:cubicBezTo>
                <a:cubicBezTo>
                  <a:pt x="227648" y="568233"/>
                  <a:pt x="224895" y="574838"/>
                  <a:pt x="272955" y="586853"/>
                </a:cubicBezTo>
                <a:cubicBezTo>
                  <a:pt x="295459" y="592479"/>
                  <a:pt x="318550" y="595469"/>
                  <a:pt x="341194" y="600501"/>
                </a:cubicBezTo>
                <a:cubicBezTo>
                  <a:pt x="359504" y="604570"/>
                  <a:pt x="377588" y="609600"/>
                  <a:pt x="395785" y="614149"/>
                </a:cubicBezTo>
                <a:cubicBezTo>
                  <a:pt x="524675" y="606988"/>
                  <a:pt x="622582" y="667261"/>
                  <a:pt x="668740" y="559558"/>
                </a:cubicBezTo>
                <a:cubicBezTo>
                  <a:pt x="676129" y="542318"/>
                  <a:pt x="677839" y="523164"/>
                  <a:pt x="682388" y="504967"/>
                </a:cubicBezTo>
                <a:cubicBezTo>
                  <a:pt x="677839" y="377588"/>
                  <a:pt x="695978" y="247345"/>
                  <a:pt x="668740" y="122829"/>
                </a:cubicBezTo>
                <a:cubicBezTo>
                  <a:pt x="661730" y="90782"/>
                  <a:pt x="617976" y="78612"/>
                  <a:pt x="586854" y="68238"/>
                </a:cubicBezTo>
                <a:lnTo>
                  <a:pt x="464024" y="27295"/>
                </a:lnTo>
                <a:cubicBezTo>
                  <a:pt x="450376" y="22746"/>
                  <a:pt x="437271" y="16012"/>
                  <a:pt x="423081" y="13647"/>
                </a:cubicBezTo>
                <a:lnTo>
                  <a:pt x="341194" y="0"/>
                </a:lnTo>
                <a:cubicBezTo>
                  <a:pt x="36415" y="14512"/>
                  <a:pt x="93259" y="22746"/>
                  <a:pt x="40943" y="4094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771480" y="5316388"/>
            <a:ext cx="831931" cy="988878"/>
          </a:xfrm>
          <a:custGeom>
            <a:avLst/>
            <a:gdLst>
              <a:gd name="connsiteX0" fmla="*/ 311708 w 831931"/>
              <a:gd name="connsiteY0" fmla="*/ 88125 h 674979"/>
              <a:gd name="connsiteX1" fmla="*/ 243469 w 831931"/>
              <a:gd name="connsiteY1" fmla="*/ 101773 h 674979"/>
              <a:gd name="connsiteX2" fmla="*/ 202526 w 831931"/>
              <a:gd name="connsiteY2" fmla="*/ 129069 h 674979"/>
              <a:gd name="connsiteX3" fmla="*/ 147935 w 831931"/>
              <a:gd name="connsiteY3" fmla="*/ 156364 h 674979"/>
              <a:gd name="connsiteX4" fmla="*/ 106992 w 831931"/>
              <a:gd name="connsiteY4" fmla="*/ 170012 h 674979"/>
              <a:gd name="connsiteX5" fmla="*/ 25105 w 831931"/>
              <a:gd name="connsiteY5" fmla="*/ 224603 h 674979"/>
              <a:gd name="connsiteX6" fmla="*/ 25105 w 831931"/>
              <a:gd name="connsiteY6" fmla="*/ 552149 h 674979"/>
              <a:gd name="connsiteX7" fmla="*/ 38753 w 831931"/>
              <a:gd name="connsiteY7" fmla="*/ 593093 h 674979"/>
              <a:gd name="connsiteX8" fmla="*/ 93344 w 831931"/>
              <a:gd name="connsiteY8" fmla="*/ 674979 h 674979"/>
              <a:gd name="connsiteX9" fmla="*/ 175230 w 831931"/>
              <a:gd name="connsiteY9" fmla="*/ 661331 h 674979"/>
              <a:gd name="connsiteX10" fmla="*/ 216174 w 831931"/>
              <a:gd name="connsiteY10" fmla="*/ 634036 h 674979"/>
              <a:gd name="connsiteX11" fmla="*/ 257117 w 831931"/>
              <a:gd name="connsiteY11" fmla="*/ 620388 h 674979"/>
              <a:gd name="connsiteX12" fmla="*/ 475481 w 831931"/>
              <a:gd name="connsiteY12" fmla="*/ 634036 h 674979"/>
              <a:gd name="connsiteX13" fmla="*/ 557368 w 831931"/>
              <a:gd name="connsiteY13" fmla="*/ 661331 h 674979"/>
              <a:gd name="connsiteX14" fmla="*/ 721141 w 831931"/>
              <a:gd name="connsiteY14" fmla="*/ 647684 h 674979"/>
              <a:gd name="connsiteX15" fmla="*/ 762084 w 831931"/>
              <a:gd name="connsiteY15" fmla="*/ 606740 h 674979"/>
              <a:gd name="connsiteX16" fmla="*/ 789380 w 831931"/>
              <a:gd name="connsiteY16" fmla="*/ 524854 h 674979"/>
              <a:gd name="connsiteX17" fmla="*/ 816675 w 831931"/>
              <a:gd name="connsiteY17" fmla="*/ 429319 h 674979"/>
              <a:gd name="connsiteX18" fmla="*/ 803027 w 831931"/>
              <a:gd name="connsiteY18" fmla="*/ 47182 h 674979"/>
              <a:gd name="connsiteX19" fmla="*/ 584663 w 831931"/>
              <a:gd name="connsiteY19" fmla="*/ 88125 h 674979"/>
              <a:gd name="connsiteX20" fmla="*/ 311708 w 831931"/>
              <a:gd name="connsiteY20" fmla="*/ 88125 h 674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31931" h="674979">
                <a:moveTo>
                  <a:pt x="311708" y="88125"/>
                </a:moveTo>
                <a:cubicBezTo>
                  <a:pt x="254843" y="90400"/>
                  <a:pt x="265189" y="93628"/>
                  <a:pt x="243469" y="101773"/>
                </a:cubicBezTo>
                <a:cubicBezTo>
                  <a:pt x="228111" y="107532"/>
                  <a:pt x="216767" y="120931"/>
                  <a:pt x="202526" y="129069"/>
                </a:cubicBezTo>
                <a:cubicBezTo>
                  <a:pt x="184862" y="139163"/>
                  <a:pt x="166635" y="148350"/>
                  <a:pt x="147935" y="156364"/>
                </a:cubicBezTo>
                <a:cubicBezTo>
                  <a:pt x="134712" y="162031"/>
                  <a:pt x="119568" y="163026"/>
                  <a:pt x="106992" y="170012"/>
                </a:cubicBezTo>
                <a:cubicBezTo>
                  <a:pt x="78315" y="185944"/>
                  <a:pt x="25105" y="224603"/>
                  <a:pt x="25105" y="224603"/>
                </a:cubicBezTo>
                <a:cubicBezTo>
                  <a:pt x="-17495" y="352400"/>
                  <a:pt x="2173" y="276974"/>
                  <a:pt x="25105" y="552149"/>
                </a:cubicBezTo>
                <a:cubicBezTo>
                  <a:pt x="26300" y="566486"/>
                  <a:pt x="31766" y="580517"/>
                  <a:pt x="38753" y="593093"/>
                </a:cubicBezTo>
                <a:cubicBezTo>
                  <a:pt x="54685" y="621770"/>
                  <a:pt x="93344" y="674979"/>
                  <a:pt x="93344" y="674979"/>
                </a:cubicBezTo>
                <a:cubicBezTo>
                  <a:pt x="120639" y="670430"/>
                  <a:pt x="148978" y="670082"/>
                  <a:pt x="175230" y="661331"/>
                </a:cubicBezTo>
                <a:cubicBezTo>
                  <a:pt x="190791" y="656144"/>
                  <a:pt x="201503" y="641371"/>
                  <a:pt x="216174" y="634036"/>
                </a:cubicBezTo>
                <a:cubicBezTo>
                  <a:pt x="229041" y="627602"/>
                  <a:pt x="243469" y="624937"/>
                  <a:pt x="257117" y="620388"/>
                </a:cubicBezTo>
                <a:cubicBezTo>
                  <a:pt x="329905" y="624937"/>
                  <a:pt x="403220" y="624182"/>
                  <a:pt x="475481" y="634036"/>
                </a:cubicBezTo>
                <a:cubicBezTo>
                  <a:pt x="503989" y="637923"/>
                  <a:pt x="557368" y="661331"/>
                  <a:pt x="557368" y="661331"/>
                </a:cubicBezTo>
                <a:cubicBezTo>
                  <a:pt x="611959" y="656782"/>
                  <a:pt x="668210" y="661799"/>
                  <a:pt x="721141" y="647684"/>
                </a:cubicBezTo>
                <a:cubicBezTo>
                  <a:pt x="739790" y="642711"/>
                  <a:pt x="752711" y="623612"/>
                  <a:pt x="762084" y="606740"/>
                </a:cubicBezTo>
                <a:cubicBezTo>
                  <a:pt x="776057" y="581589"/>
                  <a:pt x="780282" y="552149"/>
                  <a:pt x="789380" y="524854"/>
                </a:cubicBezTo>
                <a:cubicBezTo>
                  <a:pt x="808955" y="466128"/>
                  <a:pt x="799542" y="497852"/>
                  <a:pt x="816675" y="429319"/>
                </a:cubicBezTo>
                <a:cubicBezTo>
                  <a:pt x="812126" y="301940"/>
                  <a:pt x="861699" y="160335"/>
                  <a:pt x="803027" y="47182"/>
                </a:cubicBezTo>
                <a:cubicBezTo>
                  <a:pt x="742442" y="-69661"/>
                  <a:pt x="638129" y="64362"/>
                  <a:pt x="584663" y="88125"/>
                </a:cubicBezTo>
                <a:cubicBezTo>
                  <a:pt x="468219" y="139878"/>
                  <a:pt x="368573" y="85850"/>
                  <a:pt x="311708" y="8812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67200" y="5392045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97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problems: Geometric </a:t>
            </a:r>
            <a:r>
              <a:rPr lang="ro-RO" dirty="0" smtClean="0"/>
              <a:t>G</a:t>
            </a:r>
            <a:r>
              <a:rPr lang="en-US" dirty="0" err="1" smtClean="0"/>
              <a:t>raphs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Implicit graph 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points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pPr lvl="1"/>
                <a:r>
                  <a:rPr lang="en-US" dirty="0"/>
                  <a:t>d</a:t>
                </a:r>
                <a:r>
                  <a:rPr lang="en-US" dirty="0" smtClean="0"/>
                  <a:t>istance = Euclidean distance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Minimum Spanning Tree</a:t>
                </a:r>
              </a:p>
              <a:p>
                <a:pPr lvl="1"/>
                <a:r>
                  <a:rPr lang="en-US" dirty="0" smtClean="0"/>
                  <a:t>Agglomerative hierarchical clustering</a:t>
                </a:r>
                <a:r>
                  <a:rPr lang="ro-RO" dirty="0" smtClean="0"/>
                  <a:t> </a:t>
                </a:r>
              </a:p>
              <a:p>
                <a:pPr marL="274320" lvl="1" indent="0">
                  <a:buNone/>
                </a:pPr>
                <a:r>
                  <a:rPr lang="ro-RO" dirty="0">
                    <a:solidFill>
                      <a:srgbClr val="0070C0"/>
                    </a:solidFill>
                  </a:rPr>
                  <a:t>	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[Zahn’71</a:t>
                </a:r>
                <a:r>
                  <a:rPr lang="en-US" dirty="0">
                    <a:solidFill>
                      <a:srgbClr val="0070C0"/>
                    </a:solidFill>
                  </a:rPr>
                  <a:t>, Kleinberg-</a:t>
                </a:r>
                <a:r>
                  <a:rPr lang="en-US" dirty="0" err="1">
                    <a:solidFill>
                      <a:srgbClr val="0070C0"/>
                    </a:solidFill>
                  </a:rPr>
                  <a:t>Tardos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]</a:t>
                </a:r>
                <a:endParaRPr lang="en-US" dirty="0" smtClean="0"/>
              </a:p>
              <a:p>
                <a:r>
                  <a:rPr lang="en-US" dirty="0" smtClean="0"/>
                  <a:t>Earth-Mover Distance</a:t>
                </a:r>
              </a:p>
              <a:p>
                <a:r>
                  <a:rPr lang="en-US" dirty="0" err="1" smtClean="0"/>
                  <a:t>etc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667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7417539" y="2346544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3"/>
            <a:endCxn id="15" idx="6"/>
          </p:cNvCxnSpPr>
          <p:nvPr/>
        </p:nvCxnSpPr>
        <p:spPr>
          <a:xfrm flipH="1">
            <a:off x="7160087" y="2425347"/>
            <a:ext cx="271055" cy="329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067200" y="2708221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365313" y="239270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815226" y="353526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337439" y="3870076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192692" y="384006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861669" y="3001863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4" idx="5"/>
            <a:endCxn id="20" idx="1"/>
          </p:cNvCxnSpPr>
          <p:nvPr/>
        </p:nvCxnSpPr>
        <p:spPr>
          <a:xfrm>
            <a:off x="7496823" y="2425347"/>
            <a:ext cx="378449" cy="5900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3"/>
            <a:endCxn id="20" idx="7"/>
          </p:cNvCxnSpPr>
          <p:nvPr/>
        </p:nvCxnSpPr>
        <p:spPr>
          <a:xfrm flipH="1">
            <a:off x="7940953" y="2471509"/>
            <a:ext cx="437963" cy="543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4"/>
            <a:endCxn id="17" idx="7"/>
          </p:cNvCxnSpPr>
          <p:nvPr/>
        </p:nvCxnSpPr>
        <p:spPr>
          <a:xfrm flipH="1">
            <a:off x="7894510" y="3094187"/>
            <a:ext cx="13603" cy="4545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7" idx="3"/>
            <a:endCxn id="19" idx="7"/>
          </p:cNvCxnSpPr>
          <p:nvPr/>
        </p:nvCxnSpPr>
        <p:spPr>
          <a:xfrm flipH="1">
            <a:off x="7271976" y="3614066"/>
            <a:ext cx="556853" cy="239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7" idx="5"/>
            <a:endCxn id="18" idx="1"/>
          </p:cNvCxnSpPr>
          <p:nvPr/>
        </p:nvCxnSpPr>
        <p:spPr>
          <a:xfrm>
            <a:off x="7894510" y="3614066"/>
            <a:ext cx="456532" cy="26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450913" y="4191000"/>
            <a:ext cx="92887" cy="92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9" idx="1"/>
            <a:endCxn id="19" idx="4"/>
          </p:cNvCxnSpPr>
          <p:nvPr/>
        </p:nvCxnSpPr>
        <p:spPr>
          <a:xfrm flipH="1" flipV="1">
            <a:off x="7239136" y="3932387"/>
            <a:ext cx="225380" cy="2721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19" descr="two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7778" y="2286000"/>
            <a:ext cx="344487" cy="29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1" descr="two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511" y="2779510"/>
            <a:ext cx="411163" cy="354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9" descr="sev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376" y="3627302"/>
            <a:ext cx="411162" cy="354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5" descr="two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228" y="3368664"/>
            <a:ext cx="411162" cy="354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0096" y="3666295"/>
            <a:ext cx="355600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011" y="3993569"/>
            <a:ext cx="3175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059" y="2057400"/>
            <a:ext cx="304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194" y="2489283"/>
            <a:ext cx="2667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12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iangle-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angle-theme" id="{7C713AE3-E9A5-44E8-B7F2-39D55F020488}" vid="{475CF4C0-B35F-4163-BD8A-C463419BE3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4690</TotalTime>
  <Words>726</Words>
  <Application>Microsoft Office PowerPoint</Application>
  <PresentationFormat>On-screen Show (4:3)</PresentationFormat>
  <Paragraphs>207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Bookman Old Style</vt:lpstr>
      <vt:lpstr>Calibri</vt:lpstr>
      <vt:lpstr>Cambria Math</vt:lpstr>
      <vt:lpstr>Gill Sans MT</vt:lpstr>
      <vt:lpstr>Symbol</vt:lpstr>
      <vt:lpstr>Wingdings</vt:lpstr>
      <vt:lpstr>Wingdings 3</vt:lpstr>
      <vt:lpstr>triangle-theme</vt:lpstr>
      <vt:lpstr>Parallel Algorithms for Geometric Graph Problems</vt:lpstr>
      <vt:lpstr>PowerPoint Presentation</vt:lpstr>
      <vt:lpstr>PowerPoint Presentation</vt:lpstr>
      <vt:lpstr>Parallel Computing</vt:lpstr>
      <vt:lpstr>Computational Model</vt:lpstr>
      <vt:lpstr>Model Constraints</vt:lpstr>
      <vt:lpstr>What about PRAMs ?</vt:lpstr>
      <vt:lpstr>Between Log and const…</vt:lpstr>
      <vt:lpstr>Our problems: Geometric Graphs</vt:lpstr>
      <vt:lpstr>Our problems: Geometric Graphs</vt:lpstr>
      <vt:lpstr>Results: MST &amp; EMD algorithms</vt:lpstr>
      <vt:lpstr>Framework: Solve-And-Sketch</vt:lpstr>
      <vt:lpstr>MST algorithm: attempt 1</vt:lpstr>
      <vt:lpstr>Difficulties</vt:lpstr>
      <vt:lpstr>New Partition: Grid Distance</vt:lpstr>
      <vt:lpstr>MST Algorithm</vt:lpstr>
      <vt:lpstr>VS streaming</vt:lpstr>
      <vt:lpstr>Earth-Mover Distance</vt:lpstr>
      <vt:lpstr>Solve-And-Sketch Framework for EMD</vt:lpstr>
      <vt:lpstr>Solve-And-Sketch Framework* for EMD</vt:lpstr>
      <vt:lpstr>Sketching ALL local solutions</vt:lpstr>
      <vt:lpstr>Sketching solution function F</vt:lpstr>
      <vt:lpstr>A perspective on EMD</vt:lpstr>
      <vt:lpstr>Finale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Sketching: Lecture 1</dc:title>
  <dc:creator>Alexandr Andoni</dc:creator>
  <cp:lastModifiedBy>Alexandr Andoni</cp:lastModifiedBy>
  <cp:revision>363</cp:revision>
  <dcterms:created xsi:type="dcterms:W3CDTF">2011-08-05T18:23:10Z</dcterms:created>
  <dcterms:modified xsi:type="dcterms:W3CDTF">2014-06-07T20:21:04Z</dcterms:modified>
</cp:coreProperties>
</file>