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05" r:id="rId2"/>
    <p:sldId id="329" r:id="rId3"/>
    <p:sldId id="330" r:id="rId4"/>
    <p:sldId id="332" r:id="rId5"/>
    <p:sldId id="333" r:id="rId6"/>
    <p:sldId id="336" r:id="rId7"/>
    <p:sldId id="334" r:id="rId8"/>
    <p:sldId id="340" r:id="rId9"/>
    <p:sldId id="341" r:id="rId10"/>
    <p:sldId id="337" r:id="rId11"/>
    <p:sldId id="342" r:id="rId12"/>
    <p:sldId id="343" r:id="rId13"/>
    <p:sldId id="344" r:id="rId14"/>
    <p:sldId id="322" r:id="rId15"/>
  </p:sldIdLst>
  <p:sldSz cx="9144000" cy="6858000" type="screen4x3"/>
  <p:notesSz cx="6858000" cy="9144000"/>
  <p:embeddedFontLst>
    <p:embeddedFont>
      <p:font typeface="CMMI8" panose="020B0604020202020204"/>
      <p:regular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cmsy10" panose="020B0604020202020204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MEX10" panose="020B0604020202020204"/>
      <p:regular r:id="rId27"/>
    </p:embeddedFont>
    <p:embeddedFont>
      <p:font typeface="LCMSS8" panose="020B0604020202020204"/>
      <p:regular r:id="rId28"/>
    </p:embeddedFont>
    <p:embeddedFont>
      <p:font typeface="Cambria Math" panose="02040503050406030204" pitchFamily="18" charset="0"/>
      <p:regular r:id="rId29"/>
    </p:embeddedFont>
  </p:embeddedFontLst>
  <p:custDataLst>
    <p:tags r:id="rId3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BACC6"/>
    <a:srgbClr val="0033CC"/>
    <a:srgbClr val="CC9900"/>
    <a:srgbClr val="FF66FF"/>
    <a:srgbClr val="FF99FF"/>
    <a:srgbClr val="FFCCFF"/>
    <a:srgbClr val="CC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5971" autoAdjust="0"/>
  </p:normalViewPr>
  <p:slideViewPr>
    <p:cSldViewPr snapToGrid="0">
      <p:cViewPr varScale="1">
        <p:scale>
          <a:sx n="61" d="100"/>
          <a:sy n="61" d="100"/>
        </p:scale>
        <p:origin x="81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 snapToGrid="0">
      <p:cViewPr varScale="1">
        <p:scale>
          <a:sx n="56" d="100"/>
          <a:sy n="56" d="100"/>
        </p:scale>
        <p:origin x="-11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6D5171-5602-40CF-B85C-183FE539D7D7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1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13E05C-AD8D-4931-98D5-595B9A752ADD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3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3E05C-AD8D-4931-98D5-595B9A752ADD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0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71675" y="3605213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1675" y="3822700"/>
            <a:ext cx="6553200" cy="153511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6243638"/>
            <a:ext cx="43957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B5FF-BD1F-4078-895D-B936832CF10F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2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F38F0-B30C-4DD7-A94C-0A47C8519898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60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85FD-D47F-409C-8FDD-5F64DA9026C9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6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3657E-4346-4F96-8631-B2E2EDA7671B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007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F0CE-6452-4D8D-A45B-6896CA276913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82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45D1C-ECA6-4BC4-BB2E-1C0C67F65813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358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D9D4-8D76-4788-B51E-7A2024F719DE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366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301F-6906-42ED-96F0-99E31F85DEEF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88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7A48-CC05-4821-B628-232DB14E74C2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662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1E4E-9F78-4718-B2F1-52FC78C0BF80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5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E85D-51F2-43BB-9BB5-58CA936CFC32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76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9E19-D8F7-4497-B6B4-CD0622598DA7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37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7600" y="6248400"/>
            <a:ext cx="432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FD757F45-3EEC-48A6-8952-E5E162300110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4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805854" cy="1752600"/>
          </a:xfrm>
        </p:spPr>
        <p:txBody>
          <a:bodyPr/>
          <a:lstStyle/>
          <a:p>
            <a:r>
              <a:rPr lang="en-US" sz="4000" dirty="0" smtClean="0"/>
              <a:t>The Sketching Complexity of Graph Cuts</a:t>
            </a:r>
            <a:endParaRPr lang="en-US" sz="40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7701" y="3848100"/>
            <a:ext cx="6464300" cy="1720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Robert Krauthgamer, </a:t>
            </a:r>
            <a:r>
              <a:rPr lang="en-US" sz="2000" dirty="0" smtClean="0"/>
              <a:t>Weizmann Institute of Science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Bertinoro</a:t>
            </a:r>
            <a:r>
              <a:rPr lang="en-US" sz="2000" dirty="0" smtClean="0"/>
              <a:t> </a:t>
            </a:r>
            <a:r>
              <a:rPr lang="en-US" sz="2000" dirty="0" smtClean="0"/>
              <a:t>workshop, May </a:t>
            </a:r>
            <a:r>
              <a:rPr lang="en-US" sz="2000" dirty="0" smtClean="0"/>
              <a:t>2014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Joint work with </a:t>
            </a:r>
            <a:r>
              <a:rPr lang="en-US" sz="2000" dirty="0" err="1" smtClean="0"/>
              <a:t>Alexandr</a:t>
            </a:r>
            <a:r>
              <a:rPr lang="en-US" sz="2000" dirty="0" smtClean="0"/>
              <a:t> </a:t>
            </a:r>
            <a:r>
              <a:rPr lang="en-US" sz="2000" dirty="0" err="1" smtClean="0"/>
              <a:t>Andoni</a:t>
            </a:r>
            <a:r>
              <a:rPr lang="en-US" sz="2000" dirty="0" smtClean="0"/>
              <a:t> and David Woodruff</a:t>
            </a:r>
            <a:endParaRPr lang="en-US" sz="2000" dirty="0" smtClean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box.: </a:t>
            </a:r>
            <a:r>
              <a:rPr lang="en-US" dirty="0" smtClean="0">
                <a:latin typeface="CMEX10"/>
              </a:rPr>
              <a:t>A</a:t>
            </a:r>
            <a:r>
              <a:rPr lang="en-US" dirty="0" smtClean="0">
                <a:latin typeface="CMMI8"/>
              </a:rPr>
              <a:t>A</a:t>
            </a:r>
            <a:r>
              <a:rPr lang="en-US" dirty="0" smtClean="0">
                <a:latin typeface="LCMSS8"/>
              </a:rPr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</a:t>
            </a:r>
            <a:r>
              <a:rPr lang="en-US" dirty="0" smtClean="0"/>
              <a:t>Extensions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Polynomial time: use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-approximation of sparse cuts [Arora-Rao-Vazirani’04] (or </a:t>
                </a:r>
                <a:r>
                  <a:rPr lang="en-US" dirty="0" err="1" smtClean="0"/>
                  <a:t>polylog</a:t>
                </a:r>
                <a:r>
                  <a:rPr lang="en-US" dirty="0" smtClean="0"/>
                  <a:t>-approximation w/faster runtime)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Two passes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Unbounded weights: </a:t>
                </a:r>
              </a:p>
              <a:p>
                <a:pPr lvl="1"/>
                <a:r>
                  <a:rPr lang="en-US" dirty="0" smtClean="0"/>
                  <a:t>Compute </a:t>
                </a:r>
                <a:r>
                  <a:rPr lang="en-US" dirty="0"/>
                  <a:t>a </a:t>
                </a:r>
                <a:r>
                  <a:rPr lang="en-US" dirty="0" smtClean="0"/>
                  <a:t>maximum-weight </a:t>
                </a:r>
                <a:r>
                  <a:rPr lang="en-US" dirty="0"/>
                  <a:t>spanning tree (or </a:t>
                </a:r>
                <a:r>
                  <a:rPr lang="en-US" dirty="0" err="1"/>
                  <a:t>Gomory</a:t>
                </a:r>
                <a:r>
                  <a:rPr lang="en-US" dirty="0"/>
                  <a:t>-Hu </a:t>
                </a:r>
                <a:r>
                  <a:rPr lang="en-US" dirty="0" smtClean="0"/>
                  <a:t>tree) </a:t>
                </a:r>
              </a:p>
              <a:p>
                <a:pPr lvl="1"/>
                <a:r>
                  <a:rPr lang="en-US" dirty="0" smtClean="0"/>
                  <a:t>This tree </a:t>
                </a:r>
                <a:r>
                  <a:rPr lang="en-US" dirty="0" smtClean="0"/>
                  <a:t>yields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Proceed “in parallel” for each such guess, by contracting very heavy edges and discarding very light ones</a:t>
                </a:r>
                <a:r>
                  <a:rPr lang="en-US" dirty="0" smtClean="0"/>
                  <a:t>, </a:t>
                </a:r>
                <a:r>
                  <a:rPr lang="en-US" dirty="0"/>
                  <a:t>and applying the “basic” sketch 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63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Theorem 3.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-approximation of minimum-cut </a:t>
                </a:r>
                <a:r>
                  <a:rPr lang="en-US" dirty="0" smtClean="0"/>
                  <a:t>by a </a:t>
                </a:r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-pass algorithm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Known</a:t>
                </a:r>
                <a:r>
                  <a:rPr lang="en-US" dirty="0"/>
                  <a:t>: one pass (</a:t>
                </a:r>
                <a:r>
                  <a:rPr lang="en-US" dirty="0" smtClean="0"/>
                  <a:t>streaming/incremental)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type m:val="li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r>
                  <a:rPr lang="en-US" dirty="0" smtClean="0"/>
                  <a:t>Idea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cut-sparsifier </a:t>
                </a:r>
                <a:r>
                  <a:rPr lang="en-US" dirty="0"/>
                  <a:t>(using known algorithm), and identify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candidates approximate min-cuts [Karger’00]</a:t>
                </a:r>
              </a:p>
              <a:p>
                <a:pPr lvl="2"/>
                <a:r>
                  <a:rPr lang="en-US" dirty="0" smtClean="0"/>
                  <a:t>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In parallel, apply our sketching algorithm, implemented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passes</a:t>
                </a:r>
              </a:p>
              <a:p>
                <a:pPr lvl="2"/>
                <a:r>
                  <a:rPr lang="en-US" dirty="0" smtClean="0"/>
                  <a:t>Success probability amplified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repetitions</a:t>
                </a:r>
              </a:p>
              <a:p>
                <a:pPr lvl="2"/>
                <a:r>
                  <a:rPr lang="en-US" dirty="0" smtClean="0"/>
                  <a:t>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our sketch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-approximate each </a:t>
                </a:r>
                <a:r>
                  <a:rPr lang="en-US" dirty="0" smtClean="0"/>
                  <a:t>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candidates, and report </a:t>
                </a:r>
                <a:r>
                  <a:rPr lang="en-US" dirty="0" smtClean="0"/>
                  <a:t>minimum one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93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0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LB: First Attempt – One-way Comm.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Theorem 2.</a:t>
                </a:r>
                <a:r>
                  <a:rPr lang="en-US" dirty="0"/>
                  <a:t> </a:t>
                </a:r>
                <a:r>
                  <a:rPr lang="en-US" dirty="0"/>
                  <a:t> </a:t>
                </a:r>
                <a:r>
                  <a:rPr lang="en-US" dirty="0"/>
                  <a:t>Every randomized sketching achieving </a:t>
                </a:r>
                <a:r>
                  <a:rPr lang="en-US" dirty="0" err="1"/>
                  <a:t>w.h.p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 for all cuts, must have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</a:t>
                </a:r>
              </a:p>
              <a:p>
                <a:r>
                  <a:rPr lang="en-US" dirty="0" smtClean="0"/>
                  <a:t>Natural attempt: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But we’ve just seen Alice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can</a:t>
                </a:r>
                <a:r>
                  <a:rPr lang="en-US" dirty="0" smtClean="0"/>
                  <a:t> send only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 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Must then “use” multiple cuts (sets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Assume for simplicity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 bwMode="auto">
              <a:xfrm>
                <a:off x="1867878" y="2350971"/>
                <a:ext cx="1621692" cy="1517643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Alice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𝐺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7878" y="2350971"/>
                <a:ext cx="1621692" cy="151764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 bwMode="auto">
              <a:xfrm>
                <a:off x="6037507" y="2350971"/>
                <a:ext cx="1738801" cy="1517643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Bob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𝑆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⊂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𝐺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7507" y="2350971"/>
                <a:ext cx="1738801" cy="151764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3907692" y="3109792"/>
            <a:ext cx="1695939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1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LB: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Alice is given </a:t>
                </a:r>
                <a:r>
                  <a:rPr lang="en-US" dirty="0"/>
                  <a:t>a random bipartite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edge probability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½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Bob is given a random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dirty="0" smtClean="0"/>
                  <a:t>and a random subset</a:t>
                </a:r>
                <a:r>
                  <a:rPr lang="en-US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, and has to decide whether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 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Essentially a Gap-Hamming Distance, even for small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thus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communication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Suppose Alice sends to Bob a sketch of all cuts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Bob enumerates over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, and estimates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and finds a maximizer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factor larger than typical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and its estimator should “stand out”</a:t>
                </a:r>
              </a:p>
              <a:p>
                <a:pPr lvl="1"/>
                <a:r>
                  <a:rPr lang="en-US" dirty="0" smtClean="0"/>
                  <a:t>More precisely,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en-US" dirty="0" smtClean="0"/>
                  <a:t> will “mostly agree”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hence Bob can just test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44487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 r="-1185" b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0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Concrete: 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/>
                  <a:t>One pass? </a:t>
                </a:r>
              </a:p>
              <a:p>
                <a:r>
                  <a:rPr lang="en-US" dirty="0" smtClean="0"/>
                  <a:t>Avoid sparse-cut computations? </a:t>
                </a:r>
              </a:p>
              <a:p>
                <a:r>
                  <a:rPr lang="en-US" dirty="0" smtClean="0"/>
                  <a:t>Handle an (adaptive) sequence of queries?</a:t>
                </a:r>
              </a:p>
              <a:p>
                <a:r>
                  <a:rPr lang="en-US" dirty="0" smtClean="0"/>
                  <a:t>A sketch for spectral queries, i.e., quadratic forms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Abstract: </a:t>
                </a:r>
              </a:p>
              <a:p>
                <a:r>
                  <a:rPr lang="en-US" dirty="0" smtClean="0"/>
                  <a:t>Understand tradeoffs between different representations (graphical vs. data structure)</a:t>
                </a:r>
              </a:p>
              <a:p>
                <a:r>
                  <a:rPr lang="en-US" dirty="0" smtClean="0"/>
                  <a:t>Connections between distances/cuts/flows?</a:t>
                </a:r>
              </a:p>
              <a:p>
                <a:r>
                  <a:rPr lang="en-US" dirty="0" smtClean="0"/>
                  <a:t>Preserve other </a:t>
                </a:r>
                <a:r>
                  <a:rPr lang="en-US" dirty="0"/>
                  <a:t>combinatorial features (</a:t>
                </a:r>
                <a:r>
                  <a:rPr lang="en-US" dirty="0" smtClean="0"/>
                  <a:t>graphs)?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956234" y="5175612"/>
            <a:ext cx="3188670" cy="851297"/>
          </a:xfrm>
          <a:prstGeom prst="round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Thank You! 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5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Vast </a:t>
            </a:r>
            <a:r>
              <a:rPr lang="en-US" dirty="0"/>
              <a:t>literature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0070C0"/>
                </a:solidFill>
              </a:rPr>
              <a:t>“compression” (succinct representation) of graphs</a:t>
            </a:r>
          </a:p>
          <a:p>
            <a:pPr lvl="1"/>
            <a:r>
              <a:rPr lang="en-US" dirty="0" smtClean="0"/>
              <a:t>We focus on preserving specific features – distances, cuts, etc.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Edge </a:t>
            </a:r>
            <a:r>
              <a:rPr lang="en-US" dirty="0" err="1" smtClean="0">
                <a:solidFill>
                  <a:srgbClr val="0070C0"/>
                </a:solidFill>
              </a:rPr>
              <a:t>sparsification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dirty="0" smtClean="0"/>
              <a:t>Cut and spectral sparsifiers [</a:t>
            </a:r>
            <a:r>
              <a:rPr lang="en-US" dirty="0" err="1" smtClean="0"/>
              <a:t>Benczur-Karger</a:t>
            </a:r>
            <a:r>
              <a:rPr lang="en-US" dirty="0" smtClean="0"/>
              <a:t>, …, Batson-</a:t>
            </a:r>
            <a:r>
              <a:rPr lang="en-US" dirty="0" err="1" smtClean="0"/>
              <a:t>Spielman</a:t>
            </a:r>
            <a:r>
              <a:rPr lang="en-US" dirty="0" smtClean="0"/>
              <a:t>-</a:t>
            </a:r>
            <a:r>
              <a:rPr lang="en-US" dirty="0" err="1" smtClean="0"/>
              <a:t>Srivastava</a:t>
            </a:r>
            <a:r>
              <a:rPr lang="en-US" dirty="0" smtClean="0"/>
              <a:t>, …]</a:t>
            </a:r>
          </a:p>
          <a:p>
            <a:pPr lvl="1"/>
            <a:r>
              <a:rPr lang="en-US" dirty="0" smtClean="0"/>
              <a:t>Spanners and distance oracles [</a:t>
            </a:r>
            <a:r>
              <a:rPr lang="en-US" dirty="0" err="1" smtClean="0"/>
              <a:t>Peleg</a:t>
            </a:r>
            <a:r>
              <a:rPr lang="en-US" dirty="0" smtClean="0"/>
              <a:t>-Schaffer, …, </a:t>
            </a:r>
            <a:r>
              <a:rPr lang="en-US" dirty="0" err="1" smtClean="0"/>
              <a:t>Thorup</a:t>
            </a:r>
            <a:r>
              <a:rPr lang="en-US" dirty="0" smtClean="0"/>
              <a:t>-Zwick,…]</a:t>
            </a:r>
          </a:p>
          <a:p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>
              <a:solidFill>
                <a:srgbClr val="0070C0"/>
              </a:solidFill>
            </a:endParaRPr>
          </a:p>
          <a:p>
            <a:pPr lvl="3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537859" y="4068061"/>
            <a:ext cx="2634928" cy="374571"/>
          </a:xfrm>
          <a:prstGeom prst="wedgeRoundRectCallout">
            <a:avLst>
              <a:gd name="adj1" fmla="val -49851"/>
              <a:gd name="adj2" fmla="val -117014"/>
              <a:gd name="adj3" fmla="val 16667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data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structure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(w/fast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query)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74928" y="4070353"/>
            <a:ext cx="2272641" cy="374571"/>
          </a:xfrm>
          <a:prstGeom prst="wedgeRoundRectCallout">
            <a:avLst>
              <a:gd name="adj1" fmla="val -4130"/>
              <a:gd name="adj2" fmla="val -112095"/>
              <a:gd name="adj3" fmla="val 16667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graphical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representation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172316" y="1972869"/>
            <a:ext cx="2112474" cy="374571"/>
          </a:xfrm>
          <a:prstGeom prst="wedgeRoundRectCallout">
            <a:avLst>
              <a:gd name="adj1" fmla="val -27274"/>
              <a:gd name="adj2" fmla="val -9667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exactly/approximately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410435" y="4753884"/>
            <a:ext cx="2166396" cy="12118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Lossy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Compression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28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Cuts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Network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 with edge weights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 smtClean="0"/>
                  <a:t>. 	        (“huge” network)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about cuts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= weight of edges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57200" y="2763545"/>
            <a:ext cx="5231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G:</a:t>
            </a:r>
            <a:endParaRPr lang="he-IL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9" y="2541407"/>
            <a:ext cx="2877865" cy="20587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2" name="Flowchart: Connector 91"/>
          <p:cNvSpPr/>
          <p:nvPr/>
        </p:nvSpPr>
        <p:spPr>
          <a:xfrm>
            <a:off x="1452359" y="4391251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4" name="Flowchart: Connector 93"/>
          <p:cNvSpPr/>
          <p:nvPr/>
        </p:nvSpPr>
        <p:spPr>
          <a:xfrm>
            <a:off x="2476433" y="4442019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6" name="Flowchart: Connector 95"/>
          <p:cNvSpPr/>
          <p:nvPr/>
        </p:nvSpPr>
        <p:spPr>
          <a:xfrm>
            <a:off x="3423179" y="4305114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6" name="Flowchart: Connector 105"/>
          <p:cNvSpPr/>
          <p:nvPr/>
        </p:nvSpPr>
        <p:spPr>
          <a:xfrm>
            <a:off x="2196600" y="3689793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7" name="Flowchart: Connector 106"/>
          <p:cNvSpPr/>
          <p:nvPr/>
        </p:nvSpPr>
        <p:spPr>
          <a:xfrm>
            <a:off x="1598359" y="3511609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8" name="Flowchart: Connector 107"/>
          <p:cNvSpPr/>
          <p:nvPr/>
        </p:nvSpPr>
        <p:spPr>
          <a:xfrm>
            <a:off x="1132263" y="3513896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9" name="Flowchart: Connector 108"/>
          <p:cNvSpPr/>
          <p:nvPr/>
        </p:nvSpPr>
        <p:spPr>
          <a:xfrm>
            <a:off x="1074565" y="2997727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0" name="Flowchart: Connector 109"/>
          <p:cNvSpPr/>
          <p:nvPr/>
        </p:nvSpPr>
        <p:spPr>
          <a:xfrm>
            <a:off x="2013815" y="2596682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2" name="Flowchart: Connector 111"/>
          <p:cNvSpPr/>
          <p:nvPr/>
        </p:nvSpPr>
        <p:spPr>
          <a:xfrm>
            <a:off x="1960198" y="2906531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121049" y="2719761"/>
            <a:ext cx="1368481" cy="1828800"/>
          </a:xfrm>
          <a:custGeom>
            <a:avLst/>
            <a:gdLst>
              <a:gd name="connsiteX0" fmla="*/ 1357745 w 1368481"/>
              <a:gd name="connsiteY0" fmla="*/ 0 h 1828800"/>
              <a:gd name="connsiteX1" fmla="*/ 1293091 w 1368481"/>
              <a:gd name="connsiteY1" fmla="*/ 286327 h 1828800"/>
              <a:gd name="connsiteX2" fmla="*/ 794327 w 1368481"/>
              <a:gd name="connsiteY2" fmla="*/ 729673 h 1828800"/>
              <a:gd name="connsiteX3" fmla="*/ 609600 w 1368481"/>
              <a:gd name="connsiteY3" fmla="*/ 1182254 h 1828800"/>
              <a:gd name="connsiteX4" fmla="*/ 230909 w 1368481"/>
              <a:gd name="connsiteY4" fmla="*/ 1403927 h 1828800"/>
              <a:gd name="connsiteX5" fmla="*/ 0 w 1368481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481" h="1828800">
                <a:moveTo>
                  <a:pt x="1357745" y="0"/>
                </a:moveTo>
                <a:cubicBezTo>
                  <a:pt x="1372369" y="82357"/>
                  <a:pt x="1386994" y="164715"/>
                  <a:pt x="1293091" y="286327"/>
                </a:cubicBezTo>
                <a:cubicBezTo>
                  <a:pt x="1199188" y="407939"/>
                  <a:pt x="908242" y="580352"/>
                  <a:pt x="794327" y="729673"/>
                </a:cubicBezTo>
                <a:cubicBezTo>
                  <a:pt x="680412" y="878994"/>
                  <a:pt x="703503" y="1069878"/>
                  <a:pt x="609600" y="1182254"/>
                </a:cubicBezTo>
                <a:cubicBezTo>
                  <a:pt x="515697" y="1294630"/>
                  <a:pt x="332509" y="1296169"/>
                  <a:pt x="230909" y="1403927"/>
                </a:cubicBezTo>
                <a:cubicBezTo>
                  <a:pt x="129309" y="1511685"/>
                  <a:pt x="64654" y="1670242"/>
                  <a:pt x="0" y="1828800"/>
                </a:cubicBezTo>
              </a:path>
            </a:pathLst>
          </a:cu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7663" y="4564861"/>
            <a:ext cx="5231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S</a:t>
            </a:r>
            <a:endParaRPr lang="he-IL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26565" y="4561509"/>
            <a:ext cx="6032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sym typeface="Symbol"/>
              </a:rPr>
              <a:t>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S</a:t>
            </a:r>
            <a:endParaRPr lang="he-IL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59931" y="5576534"/>
            <a:ext cx="7544053" cy="442674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Goal: </a:t>
            </a: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Small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data </a:t>
            </a: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structure that can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answer “</a:t>
            </a: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cut queries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” (quickly)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98657" y="3384067"/>
                <a:ext cx="52316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57" y="3384067"/>
                <a:ext cx="52316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55243" y="3183359"/>
            <a:ext cx="160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preprocess</a:t>
            </a:r>
            <a:endParaRPr lang="he-I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54" y="2862724"/>
            <a:ext cx="1039673" cy="18461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62769" y="4713648"/>
            <a:ext cx="20266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data structure</a:t>
            </a:r>
            <a:endParaRPr lang="he-IL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96981" y="3393249"/>
                <a:ext cx="52316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981" y="3393249"/>
                <a:ext cx="52316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61995" y="3413843"/>
                <a:ext cx="1153588" cy="4397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lang="he-IL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995" y="3413843"/>
                <a:ext cx="1153588" cy="439736"/>
              </a:xfrm>
              <a:prstGeom prst="rect">
                <a:avLst/>
              </a:prstGeom>
              <a:blipFill rotWithShape="0">
                <a:blip r:embed="rId8"/>
                <a:stretch>
                  <a:fillRect r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76175" y="107538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17611" y="3159729"/>
            <a:ext cx="1241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query</a:t>
            </a:r>
            <a:endParaRPr lang="he-I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8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38" grpId="0"/>
      <p:bldP spid="5" grpId="0" animBg="1"/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Solutions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7883" y="1143000"/>
                <a:ext cx="8229600" cy="4987925"/>
              </a:xfrm>
            </p:spPr>
            <p:txBody>
              <a:bodyPr/>
              <a:lstStyle/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 smtClean="0"/>
                  <a:t>Naive</a:t>
                </a:r>
                <a:r>
                  <a:rPr lang="en-US" dirty="0" smtClean="0"/>
                  <a:t>: store a table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cut values </a:t>
                </a:r>
              </a:p>
              <a:p>
                <a:pPr lvl="1"/>
                <a:r>
                  <a:rPr lang="en-US" dirty="0" smtClean="0"/>
                  <a:t>Fast query time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O(1)</a:t>
                </a:r>
                <a:r>
                  <a:rPr lang="en-US" dirty="0" smtClean="0"/>
                  <a:t>, but prohibitive </a:t>
                </a:r>
                <a:r>
                  <a:rPr lang="en-US" dirty="0" smtClean="0"/>
                  <a:t>storage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Graphical</a:t>
                </a:r>
                <a:r>
                  <a:rPr lang="en-US" dirty="0"/>
                  <a:t>: store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itself</a:t>
                </a:r>
                <a:endParaRPr lang="en-US" dirty="0"/>
              </a:p>
              <a:p>
                <a:pPr lvl="1"/>
                <a:r>
                  <a:rPr lang="en-US" dirty="0" smtClean="0"/>
                  <a:t>Simple, but not fast or </a:t>
                </a:r>
                <a:r>
                  <a:rPr lang="en-US" dirty="0" smtClean="0"/>
                  <a:t>succinct</a:t>
                </a:r>
                <a:endParaRPr lang="en-US" dirty="0" smtClean="0"/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cut-</a:t>
                </a:r>
                <a:r>
                  <a:rPr lang="en-US" dirty="0" err="1" smtClean="0"/>
                  <a:t>sparsifier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(has approximately same cuts) </a:t>
                </a:r>
              </a:p>
              <a:p>
                <a:pPr lvl="1"/>
                <a:r>
                  <a:rPr lang="en-US" dirty="0" smtClean="0"/>
                  <a:t>Introduced by [Benczur-Karger’96], several </a:t>
                </a:r>
                <a:r>
                  <a:rPr lang="en-US" dirty="0" err="1" smtClean="0"/>
                  <a:t>followups</a:t>
                </a:r>
                <a:r>
                  <a:rPr lang="en-US" dirty="0" smtClean="0"/>
                  <a:t> [Spielman-Teng’04, Spielman-Srivastava’08, Batson-Spielman-Srivastava’09, Fung-Hariharan-Harvey-Panigrahi’11, Kapralov-Panigrahy’12]</a:t>
                </a:r>
              </a:p>
              <a:p>
                <a:pPr lvl="1"/>
                <a:r>
                  <a:rPr lang="en-US" dirty="0" smtClean="0"/>
                  <a:t>Storage: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words </a:t>
                </a:r>
                <a:r>
                  <a:rPr lang="en-US" dirty="0" smtClean="0"/>
                  <a:t>(using best </a:t>
                </a:r>
                <a:r>
                  <a:rPr lang="en-US" dirty="0" err="1" smtClean="0"/>
                  <a:t>sparsifier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Negative 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complete graph,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is d-regular [Alon’97]</a:t>
                </a:r>
              </a:p>
              <a:p>
                <a:pPr lvl="1"/>
                <a:r>
                  <a:rPr lang="en-US" dirty="0" smtClean="0"/>
                  <a:t>Also for spectral </a:t>
                </a:r>
                <a:r>
                  <a:rPr lang="en-US" dirty="0" err="1" smtClean="0"/>
                  <a:t>sparsifiers</a:t>
                </a:r>
                <a:r>
                  <a:rPr lang="en-US" dirty="0" smtClean="0"/>
                  <a:t> [</a:t>
                </a:r>
                <a:r>
                  <a:rPr lang="en-US" dirty="0"/>
                  <a:t>Batson-</a:t>
                </a:r>
                <a:r>
                  <a:rPr lang="en-US" dirty="0" err="1"/>
                  <a:t>Spielman</a:t>
                </a:r>
                <a:r>
                  <a:rPr lang="en-US" dirty="0"/>
                  <a:t>-Srivastava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883" y="1143000"/>
                <a:ext cx="8229600" cy="4987925"/>
              </a:xfrm>
              <a:blipFill rotWithShape="0">
                <a:blip r:embed="rId2"/>
                <a:stretch>
                  <a:fillRect l="-74" t="-611" b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33016" y="4939025"/>
                <a:ext cx="3663132" cy="442674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+mn-lt"/>
                    <a:cs typeface="Arial" pitchFamily="34" charset="0"/>
                  </a:rPr>
                  <a:t>Q: Improve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  <a:cs typeface="Arial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016" y="4939025"/>
                <a:ext cx="3663132" cy="442674"/>
              </a:xfrm>
              <a:prstGeom prst="roundRect">
                <a:avLst/>
              </a:prstGeom>
              <a:blipFill rotWithShape="0">
                <a:blip r:embed="rId3"/>
                <a:stretch>
                  <a:fillRect l="-993" r="-166" b="-1710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02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000" dirty="0" smtClean="0"/>
                  <a:t>We achieve storage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– linear dependence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 smtClean="0"/>
              </a:p>
              <a:p>
                <a:pPr lvl="2"/>
                <a:endParaRPr lang="en-US" dirty="0" smtClean="0"/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Theorem 1.</a:t>
                </a:r>
                <a:r>
                  <a:rPr lang="en-US" dirty="0" smtClean="0"/>
                  <a:t> There is a randomized sketch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that given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, outputs </a:t>
                </a:r>
                <a:r>
                  <a:rPr lang="en-US" dirty="0" err="1" smtClean="0"/>
                  <a:t>w.h.p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-approximation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be viewed as a relaxation of “usual” cut-</a:t>
                </a:r>
                <a:r>
                  <a:rPr lang="en-US" dirty="0" err="1" smtClean="0"/>
                  <a:t>sparsifier</a:t>
                </a:r>
                <a:endParaRPr lang="en-US" dirty="0"/>
              </a:p>
              <a:p>
                <a:pPr lvl="2"/>
                <a:r>
                  <a:rPr lang="en-US" dirty="0" smtClean="0"/>
                  <a:t>A sketch, not a graph</a:t>
                </a:r>
              </a:p>
              <a:p>
                <a:pPr lvl="2"/>
                <a:r>
                  <a:rPr lang="en-US" dirty="0" smtClean="0"/>
                  <a:t>A “for each” guarantee, not “for all”</a:t>
                </a:r>
              </a:p>
              <a:p>
                <a:pPr lvl="1"/>
                <a:r>
                  <a:rPr lang="en-US" dirty="0" smtClean="0"/>
                  <a:t>We further show the second relaxation is necessary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Theorem 2.</a:t>
                </a:r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Every </a:t>
                </a:r>
                <a:r>
                  <a:rPr lang="en-US" dirty="0" smtClean="0"/>
                  <a:t>randomized sketching </a:t>
                </a:r>
                <a:r>
                  <a:rPr lang="en-US" dirty="0" smtClean="0"/>
                  <a:t>achieving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-approximation for all </a:t>
                </a:r>
                <a:r>
                  <a:rPr lang="en-US" dirty="0" smtClean="0"/>
                  <a:t>cuts, </a:t>
                </a:r>
                <a:r>
                  <a:rPr lang="en-US" dirty="0" smtClean="0"/>
                  <a:t>must have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bits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Generalizes known lower bounds: </a:t>
                </a:r>
              </a:p>
              <a:p>
                <a:pPr lvl="2"/>
                <a:r>
                  <a:rPr lang="en-US" dirty="0" smtClean="0"/>
                  <a:t>For cut-</a:t>
                </a:r>
                <a:r>
                  <a:rPr lang="en-US" dirty="0" err="1" smtClean="0"/>
                  <a:t>sparsifiers</a:t>
                </a:r>
                <a:r>
                  <a:rPr lang="en-US" dirty="0" smtClean="0"/>
                  <a:t> (even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not </a:t>
                </a:r>
                <a:r>
                  <a:rPr lang="en-US" dirty="0" smtClean="0"/>
                  <a:t>regular)</a:t>
                </a:r>
              </a:p>
              <a:p>
                <a:pPr lvl="2"/>
                <a:r>
                  <a:rPr lang="en-US" dirty="0" smtClean="0"/>
                  <a:t>For spectral-</a:t>
                </a:r>
                <a:r>
                  <a:rPr lang="en-US" dirty="0" err="1" smtClean="0"/>
                  <a:t>sparsifier</a:t>
                </a:r>
                <a:r>
                  <a:rPr lang="en-US" dirty="0" smtClean="0"/>
                  <a:t> </a:t>
                </a:r>
                <a:r>
                  <a:rPr lang="en-US" dirty="0" smtClean="0"/>
                  <a:t>(even if sketch is not </a:t>
                </a:r>
                <a:r>
                  <a:rPr lang="en-US" dirty="0" smtClean="0"/>
                  <a:t>graphical)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46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02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UB: First </a:t>
            </a:r>
            <a:r>
              <a:rPr lang="en-US" dirty="0" smtClean="0"/>
              <a:t>Attempt – Edge Sampling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6561"/>
                <a:ext cx="8229600" cy="4987925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the complete graph</a:t>
                </a:r>
              </a:p>
              <a:p>
                <a:r>
                  <a:rPr lang="en-US" dirty="0" smtClean="0"/>
                  <a:t>Standard approach: subsample edges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Smaller probability fails:</a:t>
                </a:r>
              </a:p>
              <a:p>
                <a:pPr lvl="1"/>
                <a:r>
                  <a:rPr lang="en-US" dirty="0" smtClean="0"/>
                  <a:t>Even for “singleton cuts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we now </a:t>
                </a:r>
                <a:r>
                  <a:rPr lang="en-US" dirty="0" smtClean="0"/>
                  <a:t>expect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Concrete difficult </a:t>
                </a:r>
                <a:r>
                  <a:rPr lang="en-US" dirty="0"/>
                  <a:t>case: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For a random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Above argument </a:t>
                </a:r>
                <a:r>
                  <a:rPr lang="en-US" dirty="0" smtClean="0"/>
                  <a:t>for singleton cuts </a:t>
                </a:r>
                <a:r>
                  <a:rPr lang="en-US" dirty="0" smtClean="0"/>
                  <a:t>still holds</a:t>
                </a:r>
              </a:p>
              <a:p>
                <a:pPr lvl="2"/>
                <a:r>
                  <a:rPr lang="en-US" dirty="0" smtClean="0"/>
                  <a:t>They seem “most difficult” </a:t>
                </a:r>
              </a:p>
              <a:p>
                <a:pPr lvl="2"/>
                <a:r>
                  <a:rPr lang="en-US" dirty="0" smtClean="0"/>
                  <a:t>Because </a:t>
                </a:r>
                <a:r>
                  <a:rPr lang="en-US" dirty="0" smtClean="0"/>
                  <a:t>for </a:t>
                </a:r>
                <a:r>
                  <a:rPr lang="en-US" dirty="0"/>
                  <a:t>large sets, </a:t>
                </a:r>
                <a:r>
                  <a:rPr lang="en-US" dirty="0" smtClean="0"/>
                  <a:t>relative deviation (from expectation)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b="1" dirty="0" smtClean="0">
                    <a:solidFill>
                      <a:schemeClr val="tx2"/>
                    </a:solidFill>
                  </a:rPr>
                  <a:t>But</a:t>
                </a:r>
                <a:r>
                  <a:rPr lang="en-US" dirty="0" smtClean="0"/>
                  <a:t> vertex degrees can be stored using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O(n)</a:t>
                </a:r>
                <a:r>
                  <a:rPr lang="en-US" dirty="0" smtClean="0"/>
                  <a:t> words</a:t>
                </a:r>
              </a:p>
              <a:p>
                <a:pPr lvl="2"/>
                <a:r>
                  <a:rPr lang="en-US" dirty="0" smtClean="0"/>
                  <a:t>And this info handles all small sets (whenever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6561"/>
                <a:ext cx="8229600" cy="4987925"/>
              </a:xfrm>
              <a:blipFill rotWithShape="0">
                <a:blip r:embed="rId2"/>
                <a:stretch>
                  <a:fillRect t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91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32862" y="3102702"/>
            <a:ext cx="8706338" cy="2071077"/>
          </a:xfrm>
          <a:prstGeom prst="round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UB: Core Idea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unweighted</a:t>
                </a:r>
                <a:r>
                  <a:rPr lang="en-US" dirty="0" smtClean="0"/>
                  <a:t>, and let’s handle cuts of </a:t>
                </a:r>
                <a:r>
                  <a:rPr lang="en-US" dirty="0" smtClean="0"/>
                  <a:t>weight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Repeatedly cut the graph along cuts of </a:t>
                </a:r>
                <a:r>
                  <a:rPr lang="en-US" dirty="0" err="1" smtClean="0"/>
                  <a:t>sparsity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Store all cut </a:t>
                </a:r>
                <a:r>
                  <a:rPr lang="en-US" dirty="0" smtClean="0"/>
                  <a:t>edges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Their contribution to any desired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is easy to </a:t>
                </a:r>
                <a:r>
                  <a:rPr lang="en-US" dirty="0" smtClean="0"/>
                  <a:t>compute</a:t>
                </a:r>
              </a:p>
              <a:p>
                <a:pPr lvl="4"/>
                <a:endParaRPr lang="en-US" dirty="0" smtClean="0"/>
              </a:p>
              <a:p>
                <a:r>
                  <a:rPr lang="en-US" dirty="0" smtClean="0"/>
                  <a:t>Focus now on cuts inside </a:t>
                </a:r>
                <a:r>
                  <a:rPr lang="en-US" dirty="0" smtClean="0"/>
                  <a:t>one </a:t>
                </a:r>
                <a:r>
                  <a:rPr lang="en-US" dirty="0" smtClean="0"/>
                  <a:t>part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edges out of every vertex</a:t>
                </a:r>
              </a:p>
              <a:p>
                <a:pPr lvl="1"/>
                <a:r>
                  <a:rPr lang="en-US" dirty="0" smtClean="0"/>
                  <a:t>Store additionally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Assuming </a:t>
                </a:r>
                <a:r>
                  <a:rPr lang="en-US" dirty="0" err="1" smtClean="0"/>
                  <a:t>w.l.o.g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by the difference</a:t>
                </a:r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3"/>
                <a:endParaRPr lang="en-US" dirty="0" smtClean="0"/>
              </a:p>
              <a:p>
                <a:r>
                  <a:rPr lang="en-US" dirty="0" smtClean="0"/>
                  <a:t>Observation: Total </a:t>
                </a:r>
                <a:r>
                  <a:rPr lang="en-US" dirty="0" smtClean="0"/>
                  <a:t>sketch size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Observation: The </a:t>
                </a:r>
                <a:r>
                  <a:rPr lang="en-US" dirty="0" smtClean="0"/>
                  <a:t>estimator is </a:t>
                </a:r>
                <a:r>
                  <a:rPr lang="en-US" dirty="0" smtClean="0"/>
                  <a:t>unbiased, n</a:t>
                </a:r>
                <a:r>
                  <a:rPr lang="en-US" dirty="0" smtClean="0"/>
                  <a:t>eed to analyze variance…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 rotWithShape="0">
                <a:blip r:embed="rId2"/>
                <a:stretch>
                  <a:fillRect t="-611" r="-74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93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 smtClean="0"/>
                  <a:t> be the degree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 smtClean="0"/>
                  <a:t> into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 smtClean="0"/>
                  <a:t> be the sample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 edges out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, and write 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lvl="1" indent="0">
                  <a:buClr>
                    <a:schemeClr val="accent1"/>
                  </a:buClr>
                  <a:buSzPct val="6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3"/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 smtClean="0"/>
                  <a:t>variance comes from sampling of edges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3"/>
                <a:endParaRPr lang="en-US" dirty="0" smtClean="0"/>
              </a:p>
              <a:p>
                <a:r>
                  <a:rPr lang="en-US" dirty="0" smtClean="0"/>
                  <a:t>Plugging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9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32862" y="2250832"/>
            <a:ext cx="8706338" cy="2532183"/>
          </a:xfrm>
          <a:prstGeom prst="round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Case (Polynomial Weights)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-cut-sparsifer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Proceed “</a:t>
                </a:r>
                <a:r>
                  <a:rPr lang="en-US" dirty="0" smtClean="0"/>
                  <a:t>in parallel” for </a:t>
                </a:r>
                <a:r>
                  <a:rPr lang="en-US" dirty="0" smtClean="0"/>
                  <a:t>every “guess”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= power of 2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Assume for normalization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thus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:r>
                  <a:rPr lang="en-US" dirty="0" smtClean="0"/>
                  <a:t>Importance sampling</a:t>
                </a:r>
              </a:p>
              <a:p>
                <a:pPr lvl="1"/>
                <a:r>
                  <a:rPr lang="en-US" dirty="0" smtClean="0"/>
                  <a:t>Discard edges </a:t>
                </a:r>
                <a:r>
                  <a:rPr lang="en-US" dirty="0" smtClean="0"/>
                  <a:t>of weight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Surely not relevant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Sample other edges with probability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 and assign them </a:t>
                </a:r>
                <a:r>
                  <a:rPr lang="en-US" dirty="0" smtClean="0"/>
                  <a:t>new </a:t>
                </a:r>
                <a:r>
                  <a:rPr lang="en-US" dirty="0" smtClean="0"/>
                  <a:t>weight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An unbiased estimator, with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err="1" smtClean="0"/>
                  <a:t>W.h.p</a:t>
                </a:r>
                <a:r>
                  <a:rPr lang="en-US" dirty="0" smtClean="0"/>
                  <a:t>. the cut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</a:t>
                </a:r>
                <a:endParaRPr lang="en-US" dirty="0" smtClean="0"/>
              </a:p>
              <a:p>
                <a:r>
                  <a:rPr lang="en-US" dirty="0" smtClean="0"/>
                  <a:t>Break edges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 levels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estimate each </a:t>
                </a:r>
                <a:r>
                  <a:rPr lang="en-US" dirty="0" smtClean="0"/>
                  <a:t>level </a:t>
                </a:r>
                <a:r>
                  <a:rPr lang="en-US" dirty="0" smtClean="0"/>
                  <a:t>separately </a:t>
                </a:r>
                <a:r>
                  <a:rPr lang="en-US" dirty="0"/>
                  <a:t>(</a:t>
                </a:r>
                <a:r>
                  <a:rPr lang="en-US" dirty="0" smtClean="0"/>
                  <a:t>using </a:t>
                </a:r>
                <a:r>
                  <a:rPr lang="en-US" dirty="0" smtClean="0"/>
                  <a:t>sparse-cuts),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sum up </a:t>
                </a:r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 smtClean="0"/>
                  <a:t>each level, </a:t>
                </a:r>
                <a:r>
                  <a:rPr lang="en-US" dirty="0" smtClean="0"/>
                  <a:t>use weights – they are similar and thus our variance </a:t>
                </a:r>
                <a:r>
                  <a:rPr lang="en-US" dirty="0" smtClean="0"/>
                  <a:t>analysis </a:t>
                </a:r>
                <a:r>
                  <a:rPr lang="en-US" dirty="0" smtClean="0"/>
                  <a:t>still applies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 b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Sketching Complexity of Graph Cuts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96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409"/>
  <p:tag name="DEFAULTHEIGHT" val="267"/>
  <p:tag name="DEFAULTMAGNIFICATION" val="2"/>
  <p:tag name="FIRSTROBI@YOUEOIUFUVWXY5MI" val="40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Edge">
  <a:themeElements>
    <a:clrScheme name="Edge 12">
      <a:dk1>
        <a:srgbClr val="000000"/>
      </a:dk1>
      <a:lt1>
        <a:srgbClr val="FFFFFF"/>
      </a:lt1>
      <a:dk2>
        <a:srgbClr val="003399"/>
      </a:dk2>
      <a:lt2>
        <a:srgbClr val="99CCFF"/>
      </a:lt2>
      <a:accent1>
        <a:srgbClr val="0099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CA"/>
      </a:accent5>
      <a:accent6>
        <a:srgbClr val="E70000"/>
      </a:accent6>
      <a:hlink>
        <a:srgbClr val="800000"/>
      </a:hlink>
      <a:folHlink>
        <a:srgbClr val="B2B2B2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600" dirty="0" smtClean="0">
            <a:solidFill>
              <a:schemeClr val="tx1"/>
            </a:solidFill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msy10" pitchFamily="34" charset="0"/>
            <a:cs typeface="Arial" pitchFamily="34" charset="0"/>
          </a:defRPr>
        </a:defPPr>
      </a:lstStyle>
    </a:lnDef>
    <a:txDef>
      <a:spPr>
        <a:noFill/>
      </a:spPr>
      <a:bodyPr wrap="square" rtlCol="1">
        <a:spAutoFit/>
      </a:bodyPr>
      <a:lstStyle>
        <a:defPPr>
          <a:defRPr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1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2">
        <a:dk1>
          <a:srgbClr val="000000"/>
        </a:dk1>
        <a:lt1>
          <a:srgbClr val="FFFFFF"/>
        </a:lt1>
        <a:dk2>
          <a:srgbClr val="003399"/>
        </a:dk2>
        <a:lt2>
          <a:srgbClr val="99CCFF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14463</TotalTime>
  <Words>469</Words>
  <Application>Microsoft Office PowerPoint</Application>
  <PresentationFormat>On-screen Show (4:3)</PresentationFormat>
  <Paragraphs>204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CMMI8</vt:lpstr>
      <vt:lpstr>Garamond</vt:lpstr>
      <vt:lpstr>cmsy10</vt:lpstr>
      <vt:lpstr>Calibri</vt:lpstr>
      <vt:lpstr>Wingdings</vt:lpstr>
      <vt:lpstr>CMEX10</vt:lpstr>
      <vt:lpstr>LCMSS8</vt:lpstr>
      <vt:lpstr>Arial</vt:lpstr>
      <vt:lpstr>Symbol</vt:lpstr>
      <vt:lpstr>Cambria Math</vt:lpstr>
      <vt:lpstr>Edge</vt:lpstr>
      <vt:lpstr>The Sketching Complexity of Graph Cuts</vt:lpstr>
      <vt:lpstr>Compressing Graphs</vt:lpstr>
      <vt:lpstr>Sketching Cuts</vt:lpstr>
      <vt:lpstr>Known Solutions</vt:lpstr>
      <vt:lpstr>Our Results</vt:lpstr>
      <vt:lpstr>UB: First Attempt – Edge Sampling</vt:lpstr>
      <vt:lpstr>UB: Core Idea</vt:lpstr>
      <vt:lpstr>Variance Analysis</vt:lpstr>
      <vt:lpstr>General Case (Polynomial Weights)</vt:lpstr>
      <vt:lpstr>Further Extensions</vt:lpstr>
      <vt:lpstr>Example Application</vt:lpstr>
      <vt:lpstr>LB: First Attempt – One-way Comm.</vt:lpstr>
      <vt:lpstr>LB: Outline</vt:lpstr>
      <vt:lpstr>Concluding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Lossy Compression of Graphs, Networks and Metric spaces</dc:title>
  <dc:creator>Robi</dc:creator>
  <cp:lastModifiedBy>Robert Krauthgamer</cp:lastModifiedBy>
  <cp:revision>2538</cp:revision>
  <dcterms:created xsi:type="dcterms:W3CDTF">2007-03-21T04:46:41Z</dcterms:created>
  <dcterms:modified xsi:type="dcterms:W3CDTF">2014-05-26T23:46:25Z</dcterms:modified>
</cp:coreProperties>
</file>