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305" r:id="rId2"/>
    <p:sldId id="353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3" r:id="rId11"/>
    <p:sldId id="362" r:id="rId12"/>
    <p:sldId id="352" r:id="rId13"/>
    <p:sldId id="336" r:id="rId14"/>
    <p:sldId id="334" r:id="rId15"/>
    <p:sldId id="347" r:id="rId16"/>
    <p:sldId id="346" r:id="rId17"/>
    <p:sldId id="348" r:id="rId18"/>
    <p:sldId id="349" r:id="rId19"/>
    <p:sldId id="341" r:id="rId20"/>
    <p:sldId id="337" r:id="rId21"/>
    <p:sldId id="343" r:id="rId22"/>
    <p:sldId id="344" r:id="rId23"/>
    <p:sldId id="350" r:id="rId24"/>
    <p:sldId id="351" r:id="rId25"/>
    <p:sldId id="322" r:id="rId26"/>
    <p:sldId id="365" r:id="rId27"/>
    <p:sldId id="364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CMSS8" panose="020B0604020202020204"/>
      <p:regular r:id="rId35"/>
    </p:embeddedFont>
    <p:embeddedFont>
      <p:font typeface="CMEX10" panose="020B0604020202020204"/>
      <p:regular r:id="rId36"/>
    </p:embeddedFont>
    <p:embeddedFont>
      <p:font typeface="Garamond" panose="02020404030301010803" pitchFamily="18" charset="0"/>
      <p:regular r:id="rId37"/>
      <p:bold r:id="rId38"/>
      <p:italic r:id="rId39"/>
    </p:embeddedFont>
    <p:embeddedFont>
      <p:font typeface="Cambria Math" panose="02040503050406030204" pitchFamily="18" charset="0"/>
      <p:regular r:id="rId40"/>
    </p:embeddedFont>
    <p:embeddedFont>
      <p:font typeface="CMMI8" panose="020B0604020202020204"/>
      <p:regular r:id="rId41"/>
    </p:embeddedFont>
    <p:embeddedFont>
      <p:font typeface="cmsy10" panose="020B0604020202020204"/>
      <p:regular r:id="rId42"/>
    </p:embeddedFont>
  </p:embeddedFontLst>
  <p:custDataLst>
    <p:tags r:id="rId43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BACC6"/>
    <a:srgbClr val="0033CC"/>
    <a:srgbClr val="CC9900"/>
    <a:srgbClr val="FF66FF"/>
    <a:srgbClr val="FF99FF"/>
    <a:srgbClr val="FFCCFF"/>
    <a:srgbClr val="CC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5971" autoAdjust="0"/>
  </p:normalViewPr>
  <p:slideViewPr>
    <p:cSldViewPr snapToGrid="0">
      <p:cViewPr varScale="1">
        <p:scale>
          <a:sx n="61" d="100"/>
          <a:sy n="61" d="100"/>
        </p:scale>
        <p:origin x="1356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 snapToGrid="0">
      <p:cViewPr varScale="1">
        <p:scale>
          <a:sx n="56" d="100"/>
          <a:sy n="56" d="100"/>
        </p:scale>
        <p:origin x="-11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6D5171-5602-40CF-B85C-183FE539D7D7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1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13E05C-AD8D-4931-98D5-595B9A752ADD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3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3E05C-AD8D-4931-98D5-595B9A752ADD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0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\sum_{x\in S_C}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]{0.900000,0.000000,0.000000}\sum_{(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)\in S_C\times S_C}\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}{s}\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\chi\left[(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sampled edge}\right]}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14CF-84EF-A747-A3B9-1AB42252E6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3E05C-AD8D-4931-98D5-595B9A752ADD}" type="slidenum">
              <a:rPr lang="he-IL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2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71675" y="3605213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1675" y="3822700"/>
            <a:ext cx="6553200" cy="153511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6243638"/>
            <a:ext cx="43957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B5FF-BD1F-4078-895D-B936832CF10F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2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F38F0-B30C-4DD7-A94C-0A47C8519898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60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85FD-D47F-409C-8FDD-5F64DA9026C9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6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3657E-4346-4F96-8631-B2E2EDA7671B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007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F0CE-6452-4D8D-A45B-6896CA276913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82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45D1C-ECA6-4BC4-BB2E-1C0C67F65813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358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D9D4-8D76-4788-B51E-7A2024F719DE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366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301F-6906-42ED-96F0-99E31F85DEEF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88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7A48-CC05-4821-B628-232DB14E74C2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662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1E4E-9F78-4718-B2F1-52FC78C0BF80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5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E85D-51F2-43BB-9BB5-58CA936CFC32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76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9E19-D8F7-4497-B6B4-CD0622598DA7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37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7600" y="6248400"/>
            <a:ext cx="432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FD757F45-3EEC-48A6-8952-E5E162300110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4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805854" cy="1752600"/>
          </a:xfrm>
        </p:spPr>
        <p:txBody>
          <a:bodyPr/>
          <a:lstStyle/>
          <a:p>
            <a:r>
              <a:rPr lang="en-US" sz="4000" dirty="0"/>
              <a:t>On Sketching Quadratic Forms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7701" y="3848100"/>
            <a:ext cx="6464300" cy="1720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Robert </a:t>
            </a:r>
            <a:r>
              <a:rPr lang="en-US" sz="2000" b="1" dirty="0" smtClean="0">
                <a:solidFill>
                  <a:schemeClr val="tx2"/>
                </a:solidFill>
              </a:rPr>
              <a:t>Krauthgamer, </a:t>
            </a:r>
            <a:r>
              <a:rPr lang="en-US" sz="2000" dirty="0" smtClean="0"/>
              <a:t>Weizmann Institute of Science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Joint with: </a:t>
            </a:r>
            <a:r>
              <a:rPr lang="en-US" sz="2000" dirty="0">
                <a:solidFill>
                  <a:srgbClr val="0070C0"/>
                </a:solidFill>
              </a:rPr>
              <a:t>Alex </a:t>
            </a:r>
            <a:r>
              <a:rPr lang="en-US" sz="2000" dirty="0" err="1">
                <a:solidFill>
                  <a:srgbClr val="0070C0"/>
                </a:solidFill>
              </a:rPr>
              <a:t>Andoni</a:t>
            </a:r>
            <a:r>
              <a:rPr lang="en-US" sz="2000" dirty="0">
                <a:solidFill>
                  <a:srgbClr val="0070C0"/>
                </a:solidFill>
              </a:rPr>
              <a:t>, Jiecao Chen, </a:t>
            </a:r>
            <a:r>
              <a:rPr lang="en-US" sz="2000" dirty="0" smtClean="0">
                <a:solidFill>
                  <a:srgbClr val="0070C0"/>
                </a:solidFill>
              </a:rPr>
              <a:t>Bo </a:t>
            </a:r>
            <a:r>
              <a:rPr lang="en-US" sz="2000" dirty="0">
                <a:solidFill>
                  <a:srgbClr val="0070C0"/>
                </a:solidFill>
              </a:rPr>
              <a:t>Qin, David </a:t>
            </a:r>
            <a:r>
              <a:rPr lang="en-US" sz="2000" dirty="0" smtClean="0">
                <a:solidFill>
                  <a:srgbClr val="0070C0"/>
                </a:solidFill>
              </a:rPr>
              <a:t>Woodruff and Qin </a:t>
            </a:r>
            <a:r>
              <a:rPr lang="en-US" sz="2000" dirty="0" smtClean="0">
                <a:solidFill>
                  <a:srgbClr val="0070C0"/>
                </a:solidFill>
              </a:rPr>
              <a:t>Zhang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Sublinear</a:t>
            </a:r>
            <a:r>
              <a:rPr lang="en-US" sz="2000" dirty="0" smtClean="0"/>
              <a:t> Day at MIT, 2015-04-10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box.: </a:t>
            </a:r>
            <a:r>
              <a:rPr lang="en-US" dirty="0" smtClean="0">
                <a:latin typeface="CMEX10"/>
              </a:rPr>
              <a:t>A</a:t>
            </a:r>
            <a:r>
              <a:rPr lang="en-US" dirty="0" smtClean="0">
                <a:latin typeface="CMMI8"/>
              </a:rPr>
              <a:t>A</a:t>
            </a:r>
            <a:r>
              <a:rPr lang="en-US" dirty="0" smtClean="0">
                <a:latin typeface="LCMSS8"/>
              </a:rPr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 I 		[upper bounds]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386"/>
            <a:ext cx="8229600" cy="5031419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In “for each” model, can </a:t>
            </a:r>
            <a:r>
              <a:rPr lang="en-US" sz="2400" dirty="0" smtClean="0">
                <a:solidFill>
                  <a:schemeClr val="tx2"/>
                </a:solidFill>
              </a:rPr>
              <a:t>break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accent2"/>
                </a:solidFill>
              </a:rPr>
              <a:t>O(n/</a:t>
            </a:r>
            <a:r>
              <a:rPr lang="el-GR" sz="2400" dirty="0">
                <a:solidFill>
                  <a:schemeClr val="accent2"/>
                </a:solidFill>
              </a:rPr>
              <a:t>ε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r>
              <a:rPr lang="en-US" sz="2400" dirty="0" smtClean="0"/>
              <a:t> upper bound of [BSS]!</a:t>
            </a:r>
          </a:p>
          <a:p>
            <a:endParaRPr lang="en-US" sz="2400" dirty="0"/>
          </a:p>
          <a:p>
            <a:r>
              <a:rPr lang="en-US" sz="2400" dirty="0" smtClean="0"/>
              <a:t>For cut queries, can achieve </a:t>
            </a:r>
            <a:r>
              <a:rPr lang="en-US" sz="2400" dirty="0" smtClean="0">
                <a:solidFill>
                  <a:schemeClr val="accent2"/>
                </a:solidFill>
              </a:rPr>
              <a:t>Õ(n/</a:t>
            </a:r>
            <a:r>
              <a:rPr lang="el-GR" sz="2400" dirty="0" smtClean="0">
                <a:solidFill>
                  <a:schemeClr val="accent2"/>
                </a:solidFill>
              </a:rPr>
              <a:t>ε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r>
              <a:rPr lang="en-US" sz="2400" dirty="0" smtClean="0"/>
              <a:t> space </a:t>
            </a:r>
          </a:p>
          <a:p>
            <a:r>
              <a:rPr lang="en-US" sz="2400" dirty="0" smtClean="0"/>
              <a:t>For arbitrary queries, can achieve </a:t>
            </a:r>
            <a:r>
              <a:rPr lang="en-US" sz="2400" dirty="0">
                <a:solidFill>
                  <a:schemeClr val="accent2"/>
                </a:solidFill>
              </a:rPr>
              <a:t>Õ(n/</a:t>
            </a:r>
            <a:r>
              <a:rPr lang="el-GR" sz="2400" dirty="0" smtClean="0">
                <a:solidFill>
                  <a:schemeClr val="accent2"/>
                </a:solidFill>
              </a:rPr>
              <a:t>ε</a:t>
            </a:r>
            <a:r>
              <a:rPr lang="en-US" sz="2400" baseline="30000" dirty="0" smtClean="0">
                <a:solidFill>
                  <a:schemeClr val="accent2"/>
                </a:solidFill>
              </a:rPr>
              <a:t>1.6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r>
              <a:rPr lang="en-US" sz="2400" dirty="0" smtClean="0"/>
              <a:t> space</a:t>
            </a:r>
          </a:p>
          <a:p>
            <a:endParaRPr lang="en-US" sz="2600" dirty="0" smtClean="0"/>
          </a:p>
          <a:p>
            <a:r>
              <a:rPr lang="en-US" sz="2400" dirty="0" smtClean="0"/>
              <a:t>Provably </a:t>
            </a:r>
            <a:r>
              <a:rPr lang="en-US" sz="2400" dirty="0" smtClean="0">
                <a:solidFill>
                  <a:schemeClr val="tx2"/>
                </a:solidFill>
              </a:rPr>
              <a:t>separate</a:t>
            </a:r>
            <a:r>
              <a:rPr lang="en-US" sz="2400" dirty="0" smtClean="0"/>
              <a:t> the “for each” and “for all” models for Laplacians</a:t>
            </a:r>
          </a:p>
          <a:p>
            <a:endParaRPr lang="en-US" sz="2400" dirty="0"/>
          </a:p>
          <a:p>
            <a:r>
              <a:rPr lang="en-US" sz="2400" dirty="0"/>
              <a:t>Algorithms extend to SDD matrices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74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 II </a:t>
            </a:r>
            <a:r>
              <a:rPr lang="en-US" dirty="0" smtClean="0"/>
              <a:t>		[lower bounds]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4722"/>
                <a:ext cx="8229600" cy="4978153"/>
              </a:xfrm>
            </p:spPr>
            <p:txBody>
              <a:bodyPr/>
              <a:lstStyle/>
              <a:p>
                <a:r>
                  <a:rPr lang="en-US" sz="2400" dirty="0"/>
                  <a:t>In </a:t>
                </a:r>
                <a:r>
                  <a:rPr lang="en-US" sz="2400" dirty="0" smtClean="0"/>
                  <a:t>“</a:t>
                </a:r>
                <a:r>
                  <a:rPr lang="en-US" sz="2400" dirty="0"/>
                  <a:t>for </a:t>
                </a:r>
                <a:r>
                  <a:rPr lang="en-US" sz="2400" dirty="0" smtClean="0"/>
                  <a:t>all” model, a data structure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s(A)</a:t>
                </a:r>
                <a:r>
                  <a:rPr lang="en-US" sz="2400" dirty="0" smtClean="0"/>
                  <a:t> must use </a:t>
                </a:r>
                <a:r>
                  <a:rPr lang="el-GR" sz="2400" dirty="0" smtClean="0">
                    <a:solidFill>
                      <a:schemeClr val="accent2"/>
                    </a:solidFill>
                  </a:rPr>
                  <a:t>Ω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(n/</a:t>
                </a:r>
                <a:r>
                  <a:rPr lang="el-GR" sz="2400" dirty="0">
                    <a:solidFill>
                      <a:schemeClr val="accent2"/>
                    </a:solidFill>
                  </a:rPr>
                  <a:t>ε</a:t>
                </a:r>
                <a:r>
                  <a:rPr lang="en-US" sz="24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)</a:t>
                </a:r>
                <a:r>
                  <a:rPr lang="en-US" sz="2400" dirty="0" smtClean="0"/>
                  <a:t> bits of </a:t>
                </a:r>
                <a:r>
                  <a:rPr lang="en-US" sz="2400" dirty="0"/>
                  <a:t>space, even for cut queries</a:t>
                </a:r>
                <a:endParaRPr lang="en-US" sz="2400" dirty="0" smtClean="0"/>
              </a:p>
              <a:p>
                <a:pPr lvl="1"/>
                <a:r>
                  <a:rPr lang="en-US" sz="2000" dirty="0" smtClean="0">
                    <a:solidFill>
                      <a:schemeClr val="tx2"/>
                    </a:solidFill>
                  </a:rPr>
                  <a:t>Information-theoretic</a:t>
                </a:r>
                <a:r>
                  <a:rPr lang="en-US" sz="2000" dirty="0" smtClean="0"/>
                  <a:t> lower bound!!</a:t>
                </a:r>
              </a:p>
              <a:p>
                <a:pPr lvl="3"/>
                <a:endParaRPr lang="en-US" sz="2000" dirty="0" smtClean="0"/>
              </a:p>
              <a:p>
                <a:r>
                  <a:rPr lang="en-US" sz="2400" dirty="0" smtClean="0"/>
                  <a:t>Moreover: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cut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sparsifiers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require </a:t>
                </a:r>
                <a:r>
                  <a:rPr lang="el-GR" sz="2400" dirty="0">
                    <a:solidFill>
                      <a:schemeClr val="accent2"/>
                    </a:solidFill>
                  </a:rPr>
                  <a:t>Ω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(n/</a:t>
                </a:r>
                <a:r>
                  <a:rPr lang="el-GR" sz="2400" dirty="0">
                    <a:solidFill>
                      <a:schemeClr val="accent2"/>
                    </a:solidFill>
                  </a:rPr>
                  <a:t>ε</a:t>
                </a:r>
                <a:r>
                  <a:rPr lang="en-US" sz="2400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)</a:t>
                </a:r>
                <a:r>
                  <a:rPr lang="en-US" sz="2400" baseline="30000" dirty="0"/>
                  <a:t> </a:t>
                </a:r>
                <a:r>
                  <a:rPr lang="en-US" sz="2400" dirty="0" smtClean="0"/>
                  <a:t>edges </a:t>
                </a:r>
              </a:p>
              <a:p>
                <a:pPr marL="344487" lvl="1" indent="0">
                  <a:buNone/>
                </a:pPr>
                <a:r>
                  <a:rPr lang="en-US" sz="2000" dirty="0" smtClean="0"/>
                  <a:t>(weighted subgraph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H</a:t>
                </a:r>
                <a:r>
                  <a:rPr lang="en-US" sz="20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30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l-GR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𝑥𝑇𝐿𝐺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for all </a:t>
                </a:r>
                <a:r>
                  <a:rPr lang="en-US" sz="2000" dirty="0" smtClean="0"/>
                  <a:t>cuts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 smtClean="0"/>
                  <a:t>)</a:t>
                </a:r>
              </a:p>
              <a:p>
                <a:pPr lvl="3"/>
                <a:endParaRPr lang="en-US" sz="1800" dirty="0" smtClean="0"/>
              </a:p>
              <a:p>
                <a:r>
                  <a:rPr lang="en-US" sz="2400" dirty="0" smtClean="0"/>
                  <a:t>Previous bounds had additional assumptions: </a:t>
                </a:r>
              </a:p>
              <a:p>
                <a:pPr lvl="1"/>
                <a:r>
                  <a:rPr lang="en-US" sz="2000" dirty="0"/>
                  <a:t>[</a:t>
                </a:r>
                <a:r>
                  <a:rPr lang="en-US" sz="2000" dirty="0" err="1"/>
                  <a:t>Alon</a:t>
                </a:r>
                <a:r>
                  <a:rPr lang="en-US" sz="2000" dirty="0" smtClean="0"/>
                  <a:t>]: </a:t>
                </a:r>
                <a:r>
                  <a:rPr lang="en-US" sz="2000" dirty="0"/>
                  <a:t>If </a:t>
                </a:r>
                <a:r>
                  <a:rPr lang="en-US" sz="2000" dirty="0" smtClean="0"/>
                  <a:t>the </a:t>
                </a:r>
                <a:r>
                  <a:rPr lang="en-US" sz="2000" dirty="0" err="1" smtClean="0"/>
                  <a:t>sparsifier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H</a:t>
                </a:r>
                <a:r>
                  <a:rPr lang="en-US" sz="2000" dirty="0" smtClean="0"/>
                  <a:t> is (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) regular and (ii) all its edges have same weight, then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H </a:t>
                </a:r>
                <a:r>
                  <a:rPr lang="en-US" sz="2000" dirty="0" smtClean="0"/>
                  <a:t>must have </a:t>
                </a:r>
                <a:r>
                  <a:rPr lang="el-GR" sz="2000" dirty="0" smtClean="0">
                    <a:solidFill>
                      <a:schemeClr val="accent2"/>
                    </a:solidFill>
                  </a:rPr>
                  <a:t>Ω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(n/</a:t>
                </a:r>
                <a:r>
                  <a:rPr lang="el-GR" sz="2000" dirty="0">
                    <a:solidFill>
                      <a:schemeClr val="accent2"/>
                    </a:solidFill>
                  </a:rPr>
                  <a:t>ε</a:t>
                </a:r>
                <a:r>
                  <a:rPr lang="en-US" sz="20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</a:t>
                </a:r>
                <a:r>
                  <a:rPr lang="en-US" sz="2000" baseline="30000" dirty="0" smtClean="0"/>
                  <a:t> </a:t>
                </a:r>
                <a:r>
                  <a:rPr lang="en-US" sz="2000" dirty="0" smtClean="0"/>
                  <a:t>edges</a:t>
                </a:r>
              </a:p>
              <a:p>
                <a:pPr lvl="1"/>
                <a:r>
                  <a:rPr lang="en-US" sz="2000" dirty="0" smtClean="0"/>
                  <a:t>[BSS</a:t>
                </a:r>
                <a:r>
                  <a:rPr lang="en-US" sz="2000" dirty="0"/>
                  <a:t>]: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H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a spectral </a:t>
                </a:r>
                <a:r>
                  <a:rPr lang="en-US" sz="2000" dirty="0" err="1" smtClean="0"/>
                  <a:t>sparsifier</a:t>
                </a:r>
                <a:endParaRPr lang="en-US" sz="2000" dirty="0" smtClean="0"/>
              </a:p>
              <a:p>
                <a:r>
                  <a:rPr lang="en-US" sz="2400" dirty="0" smtClean="0"/>
                  <a:t>Our lower bound has no assumptions. Applies also to unweighted graphs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4722"/>
                <a:ext cx="8229600" cy="4978153"/>
              </a:xfrm>
              <a:blipFill rotWithShape="0">
                <a:blip r:embed="rId2"/>
                <a:stretch>
                  <a:fillRect l="-296" t="-857" b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35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Talk – Sketching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Upper bound in “for each” model</a:t>
            </a:r>
          </a:p>
          <a:p>
            <a:endParaRPr lang="en-US" sz="2400" dirty="0"/>
          </a:p>
          <a:p>
            <a:r>
              <a:rPr lang="en-US" sz="2400" dirty="0" smtClean="0"/>
              <a:t>Lower bound in “for all” model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26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UB: First Attempt – Edge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6561"/>
                <a:ext cx="8229600" cy="4987925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the complete graph</a:t>
                </a:r>
              </a:p>
              <a:p>
                <a:pPr lvl="1"/>
                <a:r>
                  <a:rPr lang="en-US" dirty="0"/>
                  <a:t>Same arguments hold for a random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Standard approach:</a:t>
                </a:r>
                <a:r>
                  <a:rPr lang="en-US" dirty="0" smtClean="0"/>
                  <a:t> subsample edges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Smaller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fails:</a:t>
                </a:r>
              </a:p>
              <a:p>
                <a:pPr lvl="1"/>
                <a:r>
                  <a:rPr lang="en-US" dirty="0" smtClean="0"/>
                  <a:t>Even for “singleton cuts”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we now expect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Concrete difficult </a:t>
                </a:r>
                <a:r>
                  <a:rPr lang="en-US" dirty="0"/>
                  <a:t>case: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 smtClean="0"/>
                  <a:t>Singleton cuts are indeed “most difficult” for concentration</a:t>
                </a:r>
              </a:p>
              <a:p>
                <a:endParaRPr lang="en-US" b="1" dirty="0" smtClean="0">
                  <a:solidFill>
                    <a:schemeClr val="tx2"/>
                  </a:solidFill>
                </a:endParaRPr>
              </a:p>
              <a:p>
                <a:r>
                  <a:rPr lang="en-US" b="1" dirty="0" smtClean="0">
                    <a:solidFill>
                      <a:schemeClr val="tx2"/>
                    </a:solidFill>
                  </a:rPr>
                  <a:t>But</a:t>
                </a:r>
                <a:r>
                  <a:rPr lang="en-US" dirty="0" smtClean="0"/>
                  <a:t> vertex degrees can be stored using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O(n)</a:t>
                </a:r>
                <a:r>
                  <a:rPr lang="en-US" dirty="0" smtClean="0"/>
                  <a:t> words</a:t>
                </a:r>
              </a:p>
              <a:p>
                <a:pPr lvl="1"/>
                <a:r>
                  <a:rPr lang="en-US" dirty="0" smtClean="0"/>
                  <a:t>And this info handles all small sets (whenever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6561"/>
                <a:ext cx="8229600" cy="4987925"/>
              </a:xfrm>
              <a:blipFill rotWithShape="0">
                <a:blip r:embed="rId2"/>
                <a:stretch>
                  <a:fillRect t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91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dirty="0" smtClean="0"/>
                  <a:t>Assume for 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unweighted, and cut weight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1) Decompose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along </a:t>
                </a:r>
                <a:r>
                  <a:rPr lang="en-US" dirty="0"/>
                  <a:t>sparse </a:t>
                </a:r>
                <a:r>
                  <a:rPr lang="en-US" dirty="0" smtClean="0"/>
                  <a:t>cuts:</a:t>
                </a:r>
              </a:p>
              <a:p>
                <a:pPr lvl="1"/>
                <a:r>
                  <a:rPr lang="en-US" dirty="0" smtClean="0"/>
                  <a:t>If any connected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has a cut of </a:t>
                </a:r>
                <a:r>
                  <a:rPr lang="en-US" dirty="0" err="1" smtClean="0"/>
                  <a:t>sparsity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⁡{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,|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|}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Store and remove all cut edges</a:t>
                </a:r>
              </a:p>
              <a:p>
                <a:pPr lvl="1"/>
                <a:r>
                  <a:rPr lang="en-US" dirty="0" smtClean="0"/>
                  <a:t>Repeat 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2) In remaining graph, store:</a:t>
                </a:r>
              </a:p>
              <a:p>
                <a:pPr lvl="1"/>
                <a:r>
                  <a:rPr lang="en-US" dirty="0" smtClean="0"/>
                  <a:t>The connected (dense) components </a:t>
                </a:r>
              </a:p>
              <a:p>
                <a:pPr lvl="1"/>
                <a:r>
                  <a:rPr lang="en-US" dirty="0"/>
                  <a:t>The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of every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sample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edges out of every vertex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separately</a:t>
                </a:r>
                <a:r>
                  <a:rPr lang="en-US" dirty="0" smtClean="0"/>
                  <a:t> for edges inside &amp; between components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 rotWithShape="0">
                <a:blip r:embed="rId2"/>
                <a:stretch>
                  <a:fillRect l="-741" t="-36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93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109024" y="1449198"/>
            <a:ext cx="6829712" cy="3091546"/>
          </a:xfrm>
          <a:custGeom>
            <a:avLst/>
            <a:gdLst>
              <a:gd name="connsiteX0" fmla="*/ 1136483 w 5588740"/>
              <a:gd name="connsiteY0" fmla="*/ 315686 h 3755571"/>
              <a:gd name="connsiteX1" fmla="*/ 1136483 w 5588740"/>
              <a:gd name="connsiteY1" fmla="*/ 315686 h 3755571"/>
              <a:gd name="connsiteX2" fmla="*/ 1005855 w 5588740"/>
              <a:gd name="connsiteY2" fmla="*/ 402771 h 3755571"/>
              <a:gd name="connsiteX3" fmla="*/ 962312 w 5588740"/>
              <a:gd name="connsiteY3" fmla="*/ 435428 h 3755571"/>
              <a:gd name="connsiteX4" fmla="*/ 918769 w 5588740"/>
              <a:gd name="connsiteY4" fmla="*/ 457200 h 3755571"/>
              <a:gd name="connsiteX5" fmla="*/ 875226 w 5588740"/>
              <a:gd name="connsiteY5" fmla="*/ 489857 h 3755571"/>
              <a:gd name="connsiteX6" fmla="*/ 842569 w 5588740"/>
              <a:gd name="connsiteY6" fmla="*/ 522514 h 3755571"/>
              <a:gd name="connsiteX7" fmla="*/ 788140 w 5588740"/>
              <a:gd name="connsiteY7" fmla="*/ 544286 h 3755571"/>
              <a:gd name="connsiteX8" fmla="*/ 755483 w 5588740"/>
              <a:gd name="connsiteY8" fmla="*/ 576943 h 3755571"/>
              <a:gd name="connsiteX9" fmla="*/ 668397 w 5588740"/>
              <a:gd name="connsiteY9" fmla="*/ 642257 h 3755571"/>
              <a:gd name="connsiteX10" fmla="*/ 559540 w 5588740"/>
              <a:gd name="connsiteY10" fmla="*/ 729343 h 3755571"/>
              <a:gd name="connsiteX11" fmla="*/ 494226 w 5588740"/>
              <a:gd name="connsiteY11" fmla="*/ 794657 h 3755571"/>
              <a:gd name="connsiteX12" fmla="*/ 461569 w 5588740"/>
              <a:gd name="connsiteY12" fmla="*/ 838200 h 3755571"/>
              <a:gd name="connsiteX13" fmla="*/ 418026 w 5588740"/>
              <a:gd name="connsiteY13" fmla="*/ 870857 h 3755571"/>
              <a:gd name="connsiteX14" fmla="*/ 352712 w 5588740"/>
              <a:gd name="connsiteY14" fmla="*/ 947057 h 3755571"/>
              <a:gd name="connsiteX15" fmla="*/ 330940 w 5588740"/>
              <a:gd name="connsiteY15" fmla="*/ 968828 h 3755571"/>
              <a:gd name="connsiteX16" fmla="*/ 265626 w 5588740"/>
              <a:gd name="connsiteY16" fmla="*/ 1077686 h 3755571"/>
              <a:gd name="connsiteX17" fmla="*/ 232969 w 5588740"/>
              <a:gd name="connsiteY17" fmla="*/ 1132114 h 3755571"/>
              <a:gd name="connsiteX18" fmla="*/ 178540 w 5588740"/>
              <a:gd name="connsiteY18" fmla="*/ 1208314 h 3755571"/>
              <a:gd name="connsiteX19" fmla="*/ 156769 w 5588740"/>
              <a:gd name="connsiteY19" fmla="*/ 1240971 h 3755571"/>
              <a:gd name="connsiteX20" fmla="*/ 113226 w 5588740"/>
              <a:gd name="connsiteY20" fmla="*/ 1317171 h 3755571"/>
              <a:gd name="connsiteX21" fmla="*/ 80569 w 5588740"/>
              <a:gd name="connsiteY21" fmla="*/ 1349828 h 3755571"/>
              <a:gd name="connsiteX22" fmla="*/ 47912 w 5588740"/>
              <a:gd name="connsiteY22" fmla="*/ 1415143 h 3755571"/>
              <a:gd name="connsiteX23" fmla="*/ 37026 w 5588740"/>
              <a:gd name="connsiteY23" fmla="*/ 1447800 h 3755571"/>
              <a:gd name="connsiteX24" fmla="*/ 15255 w 5588740"/>
              <a:gd name="connsiteY24" fmla="*/ 1491343 h 3755571"/>
              <a:gd name="connsiteX25" fmla="*/ 47912 w 5588740"/>
              <a:gd name="connsiteY25" fmla="*/ 2220686 h 3755571"/>
              <a:gd name="connsiteX26" fmla="*/ 47912 w 5588740"/>
              <a:gd name="connsiteY26" fmla="*/ 2220686 h 3755571"/>
              <a:gd name="connsiteX27" fmla="*/ 69683 w 5588740"/>
              <a:gd name="connsiteY27" fmla="*/ 2296886 h 3755571"/>
              <a:gd name="connsiteX28" fmla="*/ 124112 w 5588740"/>
              <a:gd name="connsiteY28" fmla="*/ 2383971 h 3755571"/>
              <a:gd name="connsiteX29" fmla="*/ 156769 w 5588740"/>
              <a:gd name="connsiteY29" fmla="*/ 2471057 h 3755571"/>
              <a:gd name="connsiteX30" fmla="*/ 189426 w 5588740"/>
              <a:gd name="connsiteY30" fmla="*/ 2503714 h 3755571"/>
              <a:gd name="connsiteX31" fmla="*/ 276512 w 5588740"/>
              <a:gd name="connsiteY31" fmla="*/ 2656114 h 3755571"/>
              <a:gd name="connsiteX32" fmla="*/ 320055 w 5588740"/>
              <a:gd name="connsiteY32" fmla="*/ 2721428 h 3755571"/>
              <a:gd name="connsiteX33" fmla="*/ 341826 w 5588740"/>
              <a:gd name="connsiteY33" fmla="*/ 2764971 h 3755571"/>
              <a:gd name="connsiteX34" fmla="*/ 407140 w 5588740"/>
              <a:gd name="connsiteY34" fmla="*/ 2830286 h 3755571"/>
              <a:gd name="connsiteX35" fmla="*/ 428912 w 5588740"/>
              <a:gd name="connsiteY35" fmla="*/ 2862943 h 3755571"/>
              <a:gd name="connsiteX36" fmla="*/ 472455 w 5588740"/>
              <a:gd name="connsiteY36" fmla="*/ 2895600 h 3755571"/>
              <a:gd name="connsiteX37" fmla="*/ 505112 w 5588740"/>
              <a:gd name="connsiteY37" fmla="*/ 2939143 h 3755571"/>
              <a:gd name="connsiteX38" fmla="*/ 581312 w 5588740"/>
              <a:gd name="connsiteY38" fmla="*/ 3015343 h 3755571"/>
              <a:gd name="connsiteX39" fmla="*/ 613969 w 5588740"/>
              <a:gd name="connsiteY39" fmla="*/ 3037114 h 3755571"/>
              <a:gd name="connsiteX40" fmla="*/ 657512 w 5588740"/>
              <a:gd name="connsiteY40" fmla="*/ 3080657 h 3755571"/>
              <a:gd name="connsiteX41" fmla="*/ 744597 w 5588740"/>
              <a:gd name="connsiteY41" fmla="*/ 3135086 h 3755571"/>
              <a:gd name="connsiteX42" fmla="*/ 777255 w 5588740"/>
              <a:gd name="connsiteY42" fmla="*/ 3167743 h 3755571"/>
              <a:gd name="connsiteX43" fmla="*/ 886112 w 5588740"/>
              <a:gd name="connsiteY43" fmla="*/ 3211286 h 3755571"/>
              <a:gd name="connsiteX44" fmla="*/ 984083 w 5588740"/>
              <a:gd name="connsiteY44" fmla="*/ 3276600 h 3755571"/>
              <a:gd name="connsiteX45" fmla="*/ 1049397 w 5588740"/>
              <a:gd name="connsiteY45" fmla="*/ 3320143 h 3755571"/>
              <a:gd name="connsiteX46" fmla="*/ 1114712 w 5588740"/>
              <a:gd name="connsiteY46" fmla="*/ 3341914 h 3755571"/>
              <a:gd name="connsiteX47" fmla="*/ 1190912 w 5588740"/>
              <a:gd name="connsiteY47" fmla="*/ 3374571 h 3755571"/>
              <a:gd name="connsiteX48" fmla="*/ 1256226 w 5588740"/>
              <a:gd name="connsiteY48" fmla="*/ 3396343 h 3755571"/>
              <a:gd name="connsiteX49" fmla="*/ 1332426 w 5588740"/>
              <a:gd name="connsiteY49" fmla="*/ 3429000 h 3755571"/>
              <a:gd name="connsiteX50" fmla="*/ 1550140 w 5588740"/>
              <a:gd name="connsiteY50" fmla="*/ 3494314 h 3755571"/>
              <a:gd name="connsiteX51" fmla="*/ 1626340 w 5588740"/>
              <a:gd name="connsiteY51" fmla="*/ 3505200 h 3755571"/>
              <a:gd name="connsiteX52" fmla="*/ 1756969 w 5588740"/>
              <a:gd name="connsiteY52" fmla="*/ 3548743 h 3755571"/>
              <a:gd name="connsiteX53" fmla="*/ 1985569 w 5588740"/>
              <a:gd name="connsiteY53" fmla="*/ 3603171 h 3755571"/>
              <a:gd name="connsiteX54" fmla="*/ 2061769 w 5588740"/>
              <a:gd name="connsiteY54" fmla="*/ 3624943 h 3755571"/>
              <a:gd name="connsiteX55" fmla="*/ 2181512 w 5588740"/>
              <a:gd name="connsiteY55" fmla="*/ 3646714 h 3755571"/>
              <a:gd name="connsiteX56" fmla="*/ 2246826 w 5588740"/>
              <a:gd name="connsiteY56" fmla="*/ 3668486 h 3755571"/>
              <a:gd name="connsiteX57" fmla="*/ 2355683 w 5588740"/>
              <a:gd name="connsiteY57" fmla="*/ 3679371 h 3755571"/>
              <a:gd name="connsiteX58" fmla="*/ 2431883 w 5588740"/>
              <a:gd name="connsiteY58" fmla="*/ 3690257 h 3755571"/>
              <a:gd name="connsiteX59" fmla="*/ 2486312 w 5588740"/>
              <a:gd name="connsiteY59" fmla="*/ 3701143 h 3755571"/>
              <a:gd name="connsiteX60" fmla="*/ 2595169 w 5588740"/>
              <a:gd name="connsiteY60" fmla="*/ 3733800 h 3755571"/>
              <a:gd name="connsiteX61" fmla="*/ 2714912 w 5588740"/>
              <a:gd name="connsiteY61" fmla="*/ 3744686 h 3755571"/>
              <a:gd name="connsiteX62" fmla="*/ 2801997 w 5588740"/>
              <a:gd name="connsiteY62" fmla="*/ 3755571 h 3755571"/>
              <a:gd name="connsiteX63" fmla="*/ 3542226 w 5588740"/>
              <a:gd name="connsiteY63" fmla="*/ 3744686 h 3755571"/>
              <a:gd name="connsiteX64" fmla="*/ 3640197 w 5588740"/>
              <a:gd name="connsiteY64" fmla="*/ 3733800 h 3755571"/>
              <a:gd name="connsiteX65" fmla="*/ 3683740 w 5588740"/>
              <a:gd name="connsiteY65" fmla="*/ 3712028 h 3755571"/>
              <a:gd name="connsiteX66" fmla="*/ 3727283 w 5588740"/>
              <a:gd name="connsiteY66" fmla="*/ 3701143 h 3755571"/>
              <a:gd name="connsiteX67" fmla="*/ 3836140 w 5588740"/>
              <a:gd name="connsiteY67" fmla="*/ 3657600 h 3755571"/>
              <a:gd name="connsiteX68" fmla="*/ 3955883 w 5588740"/>
              <a:gd name="connsiteY68" fmla="*/ 3624943 h 3755571"/>
              <a:gd name="connsiteX69" fmla="*/ 4053855 w 5588740"/>
              <a:gd name="connsiteY69" fmla="*/ 3581400 h 3755571"/>
              <a:gd name="connsiteX70" fmla="*/ 4151826 w 5588740"/>
              <a:gd name="connsiteY70" fmla="*/ 3548743 h 3755571"/>
              <a:gd name="connsiteX71" fmla="*/ 4195369 w 5588740"/>
              <a:gd name="connsiteY71" fmla="*/ 3516086 h 3755571"/>
              <a:gd name="connsiteX72" fmla="*/ 4315112 w 5588740"/>
              <a:gd name="connsiteY72" fmla="*/ 3472543 h 3755571"/>
              <a:gd name="connsiteX73" fmla="*/ 4423969 w 5588740"/>
              <a:gd name="connsiteY73" fmla="*/ 3407228 h 3755571"/>
              <a:gd name="connsiteX74" fmla="*/ 4750540 w 5588740"/>
              <a:gd name="connsiteY74" fmla="*/ 3211286 h 3755571"/>
              <a:gd name="connsiteX75" fmla="*/ 4935597 w 5588740"/>
              <a:gd name="connsiteY75" fmla="*/ 3058886 h 3755571"/>
              <a:gd name="connsiteX76" fmla="*/ 5120655 w 5588740"/>
              <a:gd name="connsiteY76" fmla="*/ 2928257 h 3755571"/>
              <a:gd name="connsiteX77" fmla="*/ 5327483 w 5588740"/>
              <a:gd name="connsiteY77" fmla="*/ 2612571 h 3755571"/>
              <a:gd name="connsiteX78" fmla="*/ 5468997 w 5588740"/>
              <a:gd name="connsiteY78" fmla="*/ 2394857 h 3755571"/>
              <a:gd name="connsiteX79" fmla="*/ 5490769 w 5588740"/>
              <a:gd name="connsiteY79" fmla="*/ 2329543 h 3755571"/>
              <a:gd name="connsiteX80" fmla="*/ 5523426 w 5588740"/>
              <a:gd name="connsiteY80" fmla="*/ 2242457 h 3755571"/>
              <a:gd name="connsiteX81" fmla="*/ 5556083 w 5588740"/>
              <a:gd name="connsiteY81" fmla="*/ 2100943 h 3755571"/>
              <a:gd name="connsiteX82" fmla="*/ 5588740 w 5588740"/>
              <a:gd name="connsiteY82" fmla="*/ 1861457 h 3755571"/>
              <a:gd name="connsiteX83" fmla="*/ 5556083 w 5588740"/>
              <a:gd name="connsiteY83" fmla="*/ 1306286 h 3755571"/>
              <a:gd name="connsiteX84" fmla="*/ 5534312 w 5588740"/>
              <a:gd name="connsiteY84" fmla="*/ 1230086 h 3755571"/>
              <a:gd name="connsiteX85" fmla="*/ 5468997 w 5588740"/>
              <a:gd name="connsiteY85" fmla="*/ 1055914 h 3755571"/>
              <a:gd name="connsiteX86" fmla="*/ 5316597 w 5588740"/>
              <a:gd name="connsiteY86" fmla="*/ 740228 h 3755571"/>
              <a:gd name="connsiteX87" fmla="*/ 5283940 w 5588740"/>
              <a:gd name="connsiteY87" fmla="*/ 674914 h 3755571"/>
              <a:gd name="connsiteX88" fmla="*/ 5229512 w 5588740"/>
              <a:gd name="connsiteY88" fmla="*/ 609600 h 3755571"/>
              <a:gd name="connsiteX89" fmla="*/ 5185969 w 5588740"/>
              <a:gd name="connsiteY89" fmla="*/ 566057 h 3755571"/>
              <a:gd name="connsiteX90" fmla="*/ 5153312 w 5588740"/>
              <a:gd name="connsiteY90" fmla="*/ 522514 h 3755571"/>
              <a:gd name="connsiteX91" fmla="*/ 5109769 w 5588740"/>
              <a:gd name="connsiteY91" fmla="*/ 489857 h 3755571"/>
              <a:gd name="connsiteX92" fmla="*/ 4902940 w 5588740"/>
              <a:gd name="connsiteY92" fmla="*/ 370114 h 3755571"/>
              <a:gd name="connsiteX93" fmla="*/ 4837626 w 5588740"/>
              <a:gd name="connsiteY93" fmla="*/ 337457 h 3755571"/>
              <a:gd name="connsiteX94" fmla="*/ 4750540 w 5588740"/>
              <a:gd name="connsiteY94" fmla="*/ 326571 h 3755571"/>
              <a:gd name="connsiteX95" fmla="*/ 4543712 w 5588740"/>
              <a:gd name="connsiteY95" fmla="*/ 272143 h 3755571"/>
              <a:gd name="connsiteX96" fmla="*/ 4434855 w 5588740"/>
              <a:gd name="connsiteY96" fmla="*/ 239486 h 3755571"/>
              <a:gd name="connsiteX97" fmla="*/ 4238912 w 5588740"/>
              <a:gd name="connsiteY97" fmla="*/ 206828 h 3755571"/>
              <a:gd name="connsiteX98" fmla="*/ 4010312 w 5588740"/>
              <a:gd name="connsiteY98" fmla="*/ 163286 h 3755571"/>
              <a:gd name="connsiteX99" fmla="*/ 3792597 w 5588740"/>
              <a:gd name="connsiteY99" fmla="*/ 141514 h 3755571"/>
              <a:gd name="connsiteX100" fmla="*/ 3694626 w 5588740"/>
              <a:gd name="connsiteY100" fmla="*/ 130628 h 3755571"/>
              <a:gd name="connsiteX101" fmla="*/ 3313626 w 5588740"/>
              <a:gd name="connsiteY101" fmla="*/ 54428 h 3755571"/>
              <a:gd name="connsiteX102" fmla="*/ 3182997 w 5588740"/>
              <a:gd name="connsiteY102" fmla="*/ 43543 h 3755571"/>
              <a:gd name="connsiteX103" fmla="*/ 3019712 w 5588740"/>
              <a:gd name="connsiteY103" fmla="*/ 32657 h 3755571"/>
              <a:gd name="connsiteX104" fmla="*/ 2921740 w 5588740"/>
              <a:gd name="connsiteY104" fmla="*/ 21771 h 3755571"/>
              <a:gd name="connsiteX105" fmla="*/ 2029112 w 5588740"/>
              <a:gd name="connsiteY105" fmla="*/ 0 h 3755571"/>
              <a:gd name="connsiteX106" fmla="*/ 1648112 w 5588740"/>
              <a:gd name="connsiteY106" fmla="*/ 21771 h 3755571"/>
              <a:gd name="connsiteX107" fmla="*/ 1571912 w 5588740"/>
              <a:gd name="connsiteY107" fmla="*/ 54428 h 3755571"/>
              <a:gd name="connsiteX108" fmla="*/ 1506597 w 5588740"/>
              <a:gd name="connsiteY108" fmla="*/ 76200 h 3755571"/>
              <a:gd name="connsiteX109" fmla="*/ 1430397 w 5588740"/>
              <a:gd name="connsiteY109" fmla="*/ 130628 h 3755571"/>
              <a:gd name="connsiteX110" fmla="*/ 1354197 w 5588740"/>
              <a:gd name="connsiteY110" fmla="*/ 174171 h 3755571"/>
              <a:gd name="connsiteX111" fmla="*/ 1321540 w 5588740"/>
              <a:gd name="connsiteY111" fmla="*/ 185057 h 3755571"/>
              <a:gd name="connsiteX112" fmla="*/ 1223569 w 5588740"/>
              <a:gd name="connsiteY112" fmla="*/ 239486 h 3755571"/>
              <a:gd name="connsiteX113" fmla="*/ 1158255 w 5588740"/>
              <a:gd name="connsiteY113" fmla="*/ 283028 h 3755571"/>
              <a:gd name="connsiteX114" fmla="*/ 1136483 w 5588740"/>
              <a:gd name="connsiteY114" fmla="*/ 315686 h 37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88740" h="3755571">
                <a:moveTo>
                  <a:pt x="1136483" y="315686"/>
                </a:moveTo>
                <a:lnTo>
                  <a:pt x="1136483" y="315686"/>
                </a:lnTo>
                <a:cubicBezTo>
                  <a:pt x="1092940" y="344714"/>
                  <a:pt x="1047720" y="371372"/>
                  <a:pt x="1005855" y="402771"/>
                </a:cubicBezTo>
                <a:cubicBezTo>
                  <a:pt x="991341" y="413657"/>
                  <a:pt x="977697" y="425812"/>
                  <a:pt x="962312" y="435428"/>
                </a:cubicBezTo>
                <a:cubicBezTo>
                  <a:pt x="948551" y="444029"/>
                  <a:pt x="932530" y="448599"/>
                  <a:pt x="918769" y="457200"/>
                </a:cubicBezTo>
                <a:cubicBezTo>
                  <a:pt x="903384" y="466816"/>
                  <a:pt x="889001" y="478050"/>
                  <a:pt x="875226" y="489857"/>
                </a:cubicBezTo>
                <a:cubicBezTo>
                  <a:pt x="863537" y="499876"/>
                  <a:pt x="855624" y="514355"/>
                  <a:pt x="842569" y="522514"/>
                </a:cubicBezTo>
                <a:cubicBezTo>
                  <a:pt x="825999" y="532871"/>
                  <a:pt x="806283" y="537029"/>
                  <a:pt x="788140" y="544286"/>
                </a:cubicBezTo>
                <a:cubicBezTo>
                  <a:pt x="777254" y="555172"/>
                  <a:pt x="767398" y="567195"/>
                  <a:pt x="755483" y="576943"/>
                </a:cubicBezTo>
                <a:cubicBezTo>
                  <a:pt x="727399" y="599920"/>
                  <a:pt x="694055" y="616599"/>
                  <a:pt x="668397" y="642257"/>
                </a:cubicBezTo>
                <a:cubicBezTo>
                  <a:pt x="591608" y="719046"/>
                  <a:pt x="630622" y="693801"/>
                  <a:pt x="559540" y="729343"/>
                </a:cubicBezTo>
                <a:cubicBezTo>
                  <a:pt x="452811" y="871649"/>
                  <a:pt x="589732" y="699151"/>
                  <a:pt x="494226" y="794657"/>
                </a:cubicBezTo>
                <a:cubicBezTo>
                  <a:pt x="481397" y="807486"/>
                  <a:pt x="474398" y="825371"/>
                  <a:pt x="461569" y="838200"/>
                </a:cubicBezTo>
                <a:cubicBezTo>
                  <a:pt x="448740" y="851029"/>
                  <a:pt x="431801" y="859050"/>
                  <a:pt x="418026" y="870857"/>
                </a:cubicBezTo>
                <a:cubicBezTo>
                  <a:pt x="377666" y="905451"/>
                  <a:pt x="388564" y="904035"/>
                  <a:pt x="352712" y="947057"/>
                </a:cubicBezTo>
                <a:cubicBezTo>
                  <a:pt x="346142" y="954941"/>
                  <a:pt x="338197" y="961571"/>
                  <a:pt x="330940" y="968828"/>
                </a:cubicBezTo>
                <a:cubicBezTo>
                  <a:pt x="292038" y="1046635"/>
                  <a:pt x="326926" y="981358"/>
                  <a:pt x="265626" y="1077686"/>
                </a:cubicBezTo>
                <a:cubicBezTo>
                  <a:pt x="254267" y="1095536"/>
                  <a:pt x="244183" y="1114172"/>
                  <a:pt x="232969" y="1132114"/>
                </a:cubicBezTo>
                <a:cubicBezTo>
                  <a:pt x="207318" y="1173155"/>
                  <a:pt x="210470" y="1163612"/>
                  <a:pt x="178540" y="1208314"/>
                </a:cubicBezTo>
                <a:cubicBezTo>
                  <a:pt x="170936" y="1218960"/>
                  <a:pt x="163260" y="1229612"/>
                  <a:pt x="156769" y="1240971"/>
                </a:cubicBezTo>
                <a:cubicBezTo>
                  <a:pt x="137413" y="1274844"/>
                  <a:pt x="137333" y="1288242"/>
                  <a:pt x="113226" y="1317171"/>
                </a:cubicBezTo>
                <a:cubicBezTo>
                  <a:pt x="103371" y="1328998"/>
                  <a:pt x="91455" y="1338942"/>
                  <a:pt x="80569" y="1349828"/>
                </a:cubicBezTo>
                <a:cubicBezTo>
                  <a:pt x="53720" y="1457221"/>
                  <a:pt x="89505" y="1345821"/>
                  <a:pt x="47912" y="1415143"/>
                </a:cubicBezTo>
                <a:cubicBezTo>
                  <a:pt x="42008" y="1424982"/>
                  <a:pt x="41546" y="1437253"/>
                  <a:pt x="37026" y="1447800"/>
                </a:cubicBezTo>
                <a:cubicBezTo>
                  <a:pt x="30634" y="1462715"/>
                  <a:pt x="22512" y="1476829"/>
                  <a:pt x="15255" y="1491343"/>
                </a:cubicBezTo>
                <a:cubicBezTo>
                  <a:pt x="26516" y="2178317"/>
                  <a:pt x="-43865" y="1945359"/>
                  <a:pt x="47912" y="2220686"/>
                </a:cubicBezTo>
                <a:lnTo>
                  <a:pt x="47912" y="2220686"/>
                </a:lnTo>
                <a:cubicBezTo>
                  <a:pt x="51400" y="2234640"/>
                  <a:pt x="61874" y="2281268"/>
                  <a:pt x="69683" y="2296886"/>
                </a:cubicBezTo>
                <a:cubicBezTo>
                  <a:pt x="82814" y="2323148"/>
                  <a:pt x="106840" y="2358063"/>
                  <a:pt x="124112" y="2383971"/>
                </a:cubicBezTo>
                <a:cubicBezTo>
                  <a:pt x="132878" y="2419037"/>
                  <a:pt x="134873" y="2440403"/>
                  <a:pt x="156769" y="2471057"/>
                </a:cubicBezTo>
                <a:cubicBezTo>
                  <a:pt x="165717" y="2483584"/>
                  <a:pt x="178540" y="2492828"/>
                  <a:pt x="189426" y="2503714"/>
                </a:cubicBezTo>
                <a:cubicBezTo>
                  <a:pt x="210823" y="2610698"/>
                  <a:pt x="183592" y="2516735"/>
                  <a:pt x="276512" y="2656114"/>
                </a:cubicBezTo>
                <a:cubicBezTo>
                  <a:pt x="291026" y="2677885"/>
                  <a:pt x="308353" y="2698024"/>
                  <a:pt x="320055" y="2721428"/>
                </a:cubicBezTo>
                <a:cubicBezTo>
                  <a:pt x="327312" y="2735942"/>
                  <a:pt x="331689" y="2752299"/>
                  <a:pt x="341826" y="2764971"/>
                </a:cubicBezTo>
                <a:cubicBezTo>
                  <a:pt x="361060" y="2789014"/>
                  <a:pt x="390061" y="2804668"/>
                  <a:pt x="407140" y="2830286"/>
                </a:cubicBezTo>
                <a:cubicBezTo>
                  <a:pt x="414397" y="2841172"/>
                  <a:pt x="419661" y="2853692"/>
                  <a:pt x="428912" y="2862943"/>
                </a:cubicBezTo>
                <a:cubicBezTo>
                  <a:pt x="441741" y="2875772"/>
                  <a:pt x="459626" y="2882771"/>
                  <a:pt x="472455" y="2895600"/>
                </a:cubicBezTo>
                <a:cubicBezTo>
                  <a:pt x="485284" y="2908429"/>
                  <a:pt x="492908" y="2925718"/>
                  <a:pt x="505112" y="2939143"/>
                </a:cubicBezTo>
                <a:cubicBezTo>
                  <a:pt x="529275" y="2965722"/>
                  <a:pt x="551424" y="2995418"/>
                  <a:pt x="581312" y="3015343"/>
                </a:cubicBezTo>
                <a:cubicBezTo>
                  <a:pt x="592198" y="3022600"/>
                  <a:pt x="604036" y="3028600"/>
                  <a:pt x="613969" y="3037114"/>
                </a:cubicBezTo>
                <a:cubicBezTo>
                  <a:pt x="629554" y="3050472"/>
                  <a:pt x="641091" y="3068341"/>
                  <a:pt x="657512" y="3080657"/>
                </a:cubicBezTo>
                <a:cubicBezTo>
                  <a:pt x="806193" y="3192167"/>
                  <a:pt x="588668" y="3001432"/>
                  <a:pt x="744597" y="3135086"/>
                </a:cubicBezTo>
                <a:cubicBezTo>
                  <a:pt x="756286" y="3145105"/>
                  <a:pt x="763700" y="3160444"/>
                  <a:pt x="777255" y="3167743"/>
                </a:cubicBezTo>
                <a:cubicBezTo>
                  <a:pt x="811665" y="3186271"/>
                  <a:pt x="886112" y="3211286"/>
                  <a:pt x="886112" y="3211286"/>
                </a:cubicBezTo>
                <a:cubicBezTo>
                  <a:pt x="968175" y="3293347"/>
                  <a:pt x="887081" y="3223689"/>
                  <a:pt x="984083" y="3276600"/>
                </a:cubicBezTo>
                <a:cubicBezTo>
                  <a:pt x="1007054" y="3289130"/>
                  <a:pt x="1025993" y="3308441"/>
                  <a:pt x="1049397" y="3320143"/>
                </a:cubicBezTo>
                <a:cubicBezTo>
                  <a:pt x="1069923" y="3330406"/>
                  <a:pt x="1093292" y="3333676"/>
                  <a:pt x="1114712" y="3341914"/>
                </a:cubicBezTo>
                <a:cubicBezTo>
                  <a:pt x="1140504" y="3351834"/>
                  <a:pt x="1165120" y="3364651"/>
                  <a:pt x="1190912" y="3374571"/>
                </a:cubicBezTo>
                <a:cubicBezTo>
                  <a:pt x="1212331" y="3382809"/>
                  <a:pt x="1234807" y="3388105"/>
                  <a:pt x="1256226" y="3396343"/>
                </a:cubicBezTo>
                <a:cubicBezTo>
                  <a:pt x="1282018" y="3406263"/>
                  <a:pt x="1306634" y="3419080"/>
                  <a:pt x="1332426" y="3429000"/>
                </a:cubicBezTo>
                <a:cubicBezTo>
                  <a:pt x="1378593" y="3446756"/>
                  <a:pt x="1535144" y="3492172"/>
                  <a:pt x="1550140" y="3494314"/>
                </a:cubicBezTo>
                <a:cubicBezTo>
                  <a:pt x="1575540" y="3497943"/>
                  <a:pt x="1601252" y="3499824"/>
                  <a:pt x="1626340" y="3505200"/>
                </a:cubicBezTo>
                <a:cubicBezTo>
                  <a:pt x="1743046" y="3530208"/>
                  <a:pt x="1661948" y="3518736"/>
                  <a:pt x="1756969" y="3548743"/>
                </a:cubicBezTo>
                <a:cubicBezTo>
                  <a:pt x="1903245" y="3594936"/>
                  <a:pt x="1872022" y="3586951"/>
                  <a:pt x="1985569" y="3603171"/>
                </a:cubicBezTo>
                <a:cubicBezTo>
                  <a:pt x="2010969" y="3610428"/>
                  <a:pt x="2036029" y="3619003"/>
                  <a:pt x="2061769" y="3624943"/>
                </a:cubicBezTo>
                <a:cubicBezTo>
                  <a:pt x="2115724" y="3637394"/>
                  <a:pt x="2130261" y="3632736"/>
                  <a:pt x="2181512" y="3646714"/>
                </a:cubicBezTo>
                <a:cubicBezTo>
                  <a:pt x="2203652" y="3652752"/>
                  <a:pt x="2224270" y="3664257"/>
                  <a:pt x="2246826" y="3668486"/>
                </a:cubicBezTo>
                <a:cubicBezTo>
                  <a:pt x="2282668" y="3675206"/>
                  <a:pt x="2319466" y="3675110"/>
                  <a:pt x="2355683" y="3679371"/>
                </a:cubicBezTo>
                <a:cubicBezTo>
                  <a:pt x="2381165" y="3682369"/>
                  <a:pt x="2406574" y="3686039"/>
                  <a:pt x="2431883" y="3690257"/>
                </a:cubicBezTo>
                <a:cubicBezTo>
                  <a:pt x="2450134" y="3693299"/>
                  <a:pt x="2468462" y="3696275"/>
                  <a:pt x="2486312" y="3701143"/>
                </a:cubicBezTo>
                <a:cubicBezTo>
                  <a:pt x="2515898" y="3709212"/>
                  <a:pt x="2561907" y="3729365"/>
                  <a:pt x="2595169" y="3733800"/>
                </a:cubicBezTo>
                <a:cubicBezTo>
                  <a:pt x="2634896" y="3739097"/>
                  <a:pt x="2675053" y="3740490"/>
                  <a:pt x="2714912" y="3744686"/>
                </a:cubicBezTo>
                <a:cubicBezTo>
                  <a:pt x="2744005" y="3747748"/>
                  <a:pt x="2772969" y="3751943"/>
                  <a:pt x="2801997" y="3755571"/>
                </a:cubicBezTo>
                <a:lnTo>
                  <a:pt x="3542226" y="3744686"/>
                </a:lnTo>
                <a:cubicBezTo>
                  <a:pt x="3575073" y="3743833"/>
                  <a:pt x="3608181" y="3741189"/>
                  <a:pt x="3640197" y="3733800"/>
                </a:cubicBezTo>
                <a:cubicBezTo>
                  <a:pt x="3656009" y="3730151"/>
                  <a:pt x="3668546" y="3717726"/>
                  <a:pt x="3683740" y="3712028"/>
                </a:cubicBezTo>
                <a:cubicBezTo>
                  <a:pt x="3697748" y="3706775"/>
                  <a:pt x="3712769" y="3704771"/>
                  <a:pt x="3727283" y="3701143"/>
                </a:cubicBezTo>
                <a:cubicBezTo>
                  <a:pt x="3776135" y="3676716"/>
                  <a:pt x="3776951" y="3673742"/>
                  <a:pt x="3836140" y="3657600"/>
                </a:cubicBezTo>
                <a:cubicBezTo>
                  <a:pt x="3922031" y="3634175"/>
                  <a:pt x="3861905" y="3662534"/>
                  <a:pt x="3955883" y="3624943"/>
                </a:cubicBezTo>
                <a:cubicBezTo>
                  <a:pt x="4050738" y="3587001"/>
                  <a:pt x="3943617" y="3618146"/>
                  <a:pt x="4053855" y="3581400"/>
                </a:cubicBezTo>
                <a:cubicBezTo>
                  <a:pt x="4103172" y="3564961"/>
                  <a:pt x="4100724" y="3577133"/>
                  <a:pt x="4151826" y="3548743"/>
                </a:cubicBezTo>
                <a:cubicBezTo>
                  <a:pt x="4167686" y="3539932"/>
                  <a:pt x="4179142" y="3524200"/>
                  <a:pt x="4195369" y="3516086"/>
                </a:cubicBezTo>
                <a:cubicBezTo>
                  <a:pt x="4342649" y="3442445"/>
                  <a:pt x="4185367" y="3541740"/>
                  <a:pt x="4315112" y="3472543"/>
                </a:cubicBezTo>
                <a:cubicBezTo>
                  <a:pt x="4352450" y="3452630"/>
                  <a:pt x="4386820" y="3427491"/>
                  <a:pt x="4423969" y="3407228"/>
                </a:cubicBezTo>
                <a:cubicBezTo>
                  <a:pt x="4574918" y="3324892"/>
                  <a:pt x="4594537" y="3339759"/>
                  <a:pt x="4750540" y="3211286"/>
                </a:cubicBezTo>
                <a:cubicBezTo>
                  <a:pt x="4812226" y="3160486"/>
                  <a:pt x="4870970" y="3105887"/>
                  <a:pt x="4935597" y="3058886"/>
                </a:cubicBezTo>
                <a:cubicBezTo>
                  <a:pt x="5052436" y="2973912"/>
                  <a:pt x="4946634" y="3171889"/>
                  <a:pt x="5120655" y="2928257"/>
                </a:cubicBezTo>
                <a:cubicBezTo>
                  <a:pt x="5238053" y="2763898"/>
                  <a:pt x="5134157" y="2912227"/>
                  <a:pt x="5327483" y="2612571"/>
                </a:cubicBezTo>
                <a:cubicBezTo>
                  <a:pt x="5342694" y="2588994"/>
                  <a:pt x="5463753" y="2410587"/>
                  <a:pt x="5468997" y="2394857"/>
                </a:cubicBezTo>
                <a:cubicBezTo>
                  <a:pt x="5476254" y="2373086"/>
                  <a:pt x="5483050" y="2351155"/>
                  <a:pt x="5490769" y="2329543"/>
                </a:cubicBezTo>
                <a:cubicBezTo>
                  <a:pt x="5501196" y="2300347"/>
                  <a:pt x="5514909" y="2272267"/>
                  <a:pt x="5523426" y="2242457"/>
                </a:cubicBezTo>
                <a:cubicBezTo>
                  <a:pt x="5536725" y="2195909"/>
                  <a:pt x="5547268" y="2148545"/>
                  <a:pt x="5556083" y="2100943"/>
                </a:cubicBezTo>
                <a:cubicBezTo>
                  <a:pt x="5566053" y="2047105"/>
                  <a:pt x="5580577" y="1926764"/>
                  <a:pt x="5588740" y="1861457"/>
                </a:cubicBezTo>
                <a:cubicBezTo>
                  <a:pt x="5577854" y="1676400"/>
                  <a:pt x="5572005" y="1490978"/>
                  <a:pt x="5556083" y="1306286"/>
                </a:cubicBezTo>
                <a:cubicBezTo>
                  <a:pt x="5553814" y="1279967"/>
                  <a:pt x="5542191" y="1255300"/>
                  <a:pt x="5534312" y="1230086"/>
                </a:cubicBezTo>
                <a:cubicBezTo>
                  <a:pt x="5491033" y="1091593"/>
                  <a:pt x="5516727" y="1175238"/>
                  <a:pt x="5468997" y="1055914"/>
                </a:cubicBezTo>
                <a:cubicBezTo>
                  <a:pt x="5386148" y="848794"/>
                  <a:pt x="5506185" y="1105861"/>
                  <a:pt x="5316597" y="740228"/>
                </a:cubicBezTo>
                <a:cubicBezTo>
                  <a:pt x="5305392" y="718619"/>
                  <a:pt x="5301152" y="692126"/>
                  <a:pt x="5283940" y="674914"/>
                </a:cubicBezTo>
                <a:cubicBezTo>
                  <a:pt x="5170698" y="561672"/>
                  <a:pt x="5320444" y="715688"/>
                  <a:pt x="5229512" y="609600"/>
                </a:cubicBezTo>
                <a:cubicBezTo>
                  <a:pt x="5216154" y="594015"/>
                  <a:pt x="5199486" y="581505"/>
                  <a:pt x="5185969" y="566057"/>
                </a:cubicBezTo>
                <a:cubicBezTo>
                  <a:pt x="5174022" y="552403"/>
                  <a:pt x="5166141" y="535343"/>
                  <a:pt x="5153312" y="522514"/>
                </a:cubicBezTo>
                <a:cubicBezTo>
                  <a:pt x="5140483" y="509685"/>
                  <a:pt x="5124719" y="500135"/>
                  <a:pt x="5109769" y="489857"/>
                </a:cubicBezTo>
                <a:cubicBezTo>
                  <a:pt x="4935966" y="370367"/>
                  <a:pt x="5037898" y="432402"/>
                  <a:pt x="4902940" y="370114"/>
                </a:cubicBezTo>
                <a:cubicBezTo>
                  <a:pt x="4880839" y="359914"/>
                  <a:pt x="4861031" y="344144"/>
                  <a:pt x="4837626" y="337457"/>
                </a:cubicBezTo>
                <a:cubicBezTo>
                  <a:pt x="4809497" y="329420"/>
                  <a:pt x="4779569" y="330200"/>
                  <a:pt x="4750540" y="326571"/>
                </a:cubicBezTo>
                <a:cubicBezTo>
                  <a:pt x="4537864" y="255679"/>
                  <a:pt x="4771891" y="329187"/>
                  <a:pt x="4543712" y="272143"/>
                </a:cubicBezTo>
                <a:cubicBezTo>
                  <a:pt x="4506960" y="262955"/>
                  <a:pt x="4471897" y="247424"/>
                  <a:pt x="4434855" y="239486"/>
                </a:cubicBezTo>
                <a:cubicBezTo>
                  <a:pt x="4370110" y="225612"/>
                  <a:pt x="4304086" y="218526"/>
                  <a:pt x="4238912" y="206828"/>
                </a:cubicBezTo>
                <a:cubicBezTo>
                  <a:pt x="4162562" y="193124"/>
                  <a:pt x="4087407" y="171852"/>
                  <a:pt x="4010312" y="163286"/>
                </a:cubicBezTo>
                <a:cubicBezTo>
                  <a:pt x="3770225" y="136609"/>
                  <a:pt x="4069821" y="169237"/>
                  <a:pt x="3792597" y="141514"/>
                </a:cubicBezTo>
                <a:cubicBezTo>
                  <a:pt x="3759902" y="138244"/>
                  <a:pt x="3727283" y="134257"/>
                  <a:pt x="3694626" y="130628"/>
                </a:cubicBezTo>
                <a:cubicBezTo>
                  <a:pt x="3566651" y="98634"/>
                  <a:pt x="3448105" y="65634"/>
                  <a:pt x="3313626" y="54428"/>
                </a:cubicBezTo>
                <a:lnTo>
                  <a:pt x="3182997" y="43543"/>
                </a:lnTo>
                <a:lnTo>
                  <a:pt x="3019712" y="32657"/>
                </a:lnTo>
                <a:cubicBezTo>
                  <a:pt x="2986967" y="29928"/>
                  <a:pt x="2954538" y="23759"/>
                  <a:pt x="2921740" y="21771"/>
                </a:cubicBezTo>
                <a:cubicBezTo>
                  <a:pt x="2656155" y="5675"/>
                  <a:pt x="2250210" y="3812"/>
                  <a:pt x="2029112" y="0"/>
                </a:cubicBezTo>
                <a:cubicBezTo>
                  <a:pt x="1942427" y="3096"/>
                  <a:pt x="1763437" y="-1293"/>
                  <a:pt x="1648112" y="21771"/>
                </a:cubicBezTo>
                <a:cubicBezTo>
                  <a:pt x="1613076" y="28778"/>
                  <a:pt x="1607311" y="40269"/>
                  <a:pt x="1571912" y="54428"/>
                </a:cubicBezTo>
                <a:cubicBezTo>
                  <a:pt x="1550604" y="62951"/>
                  <a:pt x="1506597" y="76200"/>
                  <a:pt x="1506597" y="76200"/>
                </a:cubicBezTo>
                <a:cubicBezTo>
                  <a:pt x="1453402" y="129395"/>
                  <a:pt x="1497263" y="92419"/>
                  <a:pt x="1430397" y="130628"/>
                </a:cubicBezTo>
                <a:cubicBezTo>
                  <a:pt x="1375727" y="161868"/>
                  <a:pt x="1419999" y="145970"/>
                  <a:pt x="1354197" y="174171"/>
                </a:cubicBezTo>
                <a:cubicBezTo>
                  <a:pt x="1343650" y="178691"/>
                  <a:pt x="1331571" y="179484"/>
                  <a:pt x="1321540" y="185057"/>
                </a:cubicBezTo>
                <a:cubicBezTo>
                  <a:pt x="1209248" y="247442"/>
                  <a:pt x="1297464" y="214854"/>
                  <a:pt x="1223569" y="239486"/>
                </a:cubicBezTo>
                <a:cubicBezTo>
                  <a:pt x="1184764" y="278289"/>
                  <a:pt x="1219765" y="247879"/>
                  <a:pt x="1158255" y="283028"/>
                </a:cubicBezTo>
                <a:cubicBezTo>
                  <a:pt x="1116632" y="306813"/>
                  <a:pt x="1140112" y="310243"/>
                  <a:pt x="1136483" y="31568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765122" y="1845553"/>
            <a:ext cx="2465510" cy="2282693"/>
          </a:xfrm>
          <a:custGeom>
            <a:avLst/>
            <a:gdLst>
              <a:gd name="connsiteX0" fmla="*/ 607274 w 2207474"/>
              <a:gd name="connsiteY0" fmla="*/ 21913 h 2744358"/>
              <a:gd name="connsiteX1" fmla="*/ 607274 w 2207474"/>
              <a:gd name="connsiteY1" fmla="*/ 21913 h 2744358"/>
              <a:gd name="connsiteX2" fmla="*/ 8560 w 2207474"/>
              <a:gd name="connsiteY2" fmla="*/ 1752741 h 2744358"/>
              <a:gd name="connsiteX3" fmla="*/ 62988 w 2207474"/>
              <a:gd name="connsiteY3" fmla="*/ 2122856 h 2744358"/>
              <a:gd name="connsiteX4" fmla="*/ 84760 w 2207474"/>
              <a:gd name="connsiteY4" fmla="*/ 2144627 h 2744358"/>
              <a:gd name="connsiteX5" fmla="*/ 128302 w 2207474"/>
              <a:gd name="connsiteY5" fmla="*/ 2231713 h 2744358"/>
              <a:gd name="connsiteX6" fmla="*/ 150074 w 2207474"/>
              <a:gd name="connsiteY6" fmla="*/ 2253484 h 2744358"/>
              <a:gd name="connsiteX7" fmla="*/ 215388 w 2207474"/>
              <a:gd name="connsiteY7" fmla="*/ 2318798 h 2744358"/>
              <a:gd name="connsiteX8" fmla="*/ 280702 w 2207474"/>
              <a:gd name="connsiteY8" fmla="*/ 2384113 h 2744358"/>
              <a:gd name="connsiteX9" fmla="*/ 302474 w 2207474"/>
              <a:gd name="connsiteY9" fmla="*/ 2416770 h 2744358"/>
              <a:gd name="connsiteX10" fmla="*/ 454874 w 2207474"/>
              <a:gd name="connsiteY10" fmla="*/ 2514741 h 2744358"/>
              <a:gd name="connsiteX11" fmla="*/ 509302 w 2207474"/>
              <a:gd name="connsiteY11" fmla="*/ 2558284 h 2744358"/>
              <a:gd name="connsiteX12" fmla="*/ 563731 w 2207474"/>
              <a:gd name="connsiteY12" fmla="*/ 2569170 h 2744358"/>
              <a:gd name="connsiteX13" fmla="*/ 694360 w 2207474"/>
              <a:gd name="connsiteY13" fmla="*/ 2623598 h 2744358"/>
              <a:gd name="connsiteX14" fmla="*/ 737902 w 2207474"/>
              <a:gd name="connsiteY14" fmla="*/ 2645370 h 2744358"/>
              <a:gd name="connsiteX15" fmla="*/ 814102 w 2207474"/>
              <a:gd name="connsiteY15" fmla="*/ 2667141 h 2744358"/>
              <a:gd name="connsiteX16" fmla="*/ 879417 w 2207474"/>
              <a:gd name="connsiteY16" fmla="*/ 2688913 h 2744358"/>
              <a:gd name="connsiteX17" fmla="*/ 933845 w 2207474"/>
              <a:gd name="connsiteY17" fmla="*/ 2699798 h 2744358"/>
              <a:gd name="connsiteX18" fmla="*/ 966502 w 2207474"/>
              <a:gd name="connsiteY18" fmla="*/ 2710684 h 2744358"/>
              <a:gd name="connsiteX19" fmla="*/ 1064474 w 2207474"/>
              <a:gd name="connsiteY19" fmla="*/ 2721570 h 2744358"/>
              <a:gd name="connsiteX20" fmla="*/ 1108017 w 2207474"/>
              <a:gd name="connsiteY20" fmla="*/ 2732456 h 2744358"/>
              <a:gd name="connsiteX21" fmla="*/ 1565217 w 2207474"/>
              <a:gd name="connsiteY21" fmla="*/ 2732456 h 2744358"/>
              <a:gd name="connsiteX22" fmla="*/ 1630531 w 2207474"/>
              <a:gd name="connsiteY22" fmla="*/ 2678027 h 2744358"/>
              <a:gd name="connsiteX23" fmla="*/ 1652302 w 2207474"/>
              <a:gd name="connsiteY23" fmla="*/ 2645370 h 2744358"/>
              <a:gd name="connsiteX24" fmla="*/ 1706731 w 2207474"/>
              <a:gd name="connsiteY24" fmla="*/ 2601827 h 2744358"/>
              <a:gd name="connsiteX25" fmla="*/ 1739388 w 2207474"/>
              <a:gd name="connsiteY25" fmla="*/ 2547398 h 2744358"/>
              <a:gd name="connsiteX26" fmla="*/ 1772045 w 2207474"/>
              <a:gd name="connsiteY26" fmla="*/ 2482084 h 2744358"/>
              <a:gd name="connsiteX27" fmla="*/ 1815588 w 2207474"/>
              <a:gd name="connsiteY27" fmla="*/ 2427656 h 2744358"/>
              <a:gd name="connsiteX28" fmla="*/ 1826474 w 2207474"/>
              <a:gd name="connsiteY28" fmla="*/ 2394998 h 2744358"/>
              <a:gd name="connsiteX29" fmla="*/ 1859131 w 2207474"/>
              <a:gd name="connsiteY29" fmla="*/ 2362341 h 2744358"/>
              <a:gd name="connsiteX30" fmla="*/ 1880902 w 2207474"/>
              <a:gd name="connsiteY30" fmla="*/ 2329684 h 2744358"/>
              <a:gd name="connsiteX31" fmla="*/ 1913560 w 2207474"/>
              <a:gd name="connsiteY31" fmla="*/ 2286141 h 2744358"/>
              <a:gd name="connsiteX32" fmla="*/ 1978874 w 2207474"/>
              <a:gd name="connsiteY32" fmla="*/ 2199056 h 2744358"/>
              <a:gd name="connsiteX33" fmla="*/ 1989760 w 2207474"/>
              <a:gd name="connsiteY33" fmla="*/ 2166398 h 2744358"/>
              <a:gd name="connsiteX34" fmla="*/ 2076845 w 2207474"/>
              <a:gd name="connsiteY34" fmla="*/ 2046656 h 2744358"/>
              <a:gd name="connsiteX35" fmla="*/ 2098617 w 2207474"/>
              <a:gd name="connsiteY35" fmla="*/ 1992227 h 2744358"/>
              <a:gd name="connsiteX36" fmla="*/ 2153045 w 2207474"/>
              <a:gd name="connsiteY36" fmla="*/ 1872484 h 2744358"/>
              <a:gd name="connsiteX37" fmla="*/ 2163931 w 2207474"/>
              <a:gd name="connsiteY37" fmla="*/ 1818056 h 2744358"/>
              <a:gd name="connsiteX38" fmla="*/ 2185702 w 2207474"/>
              <a:gd name="connsiteY38" fmla="*/ 1730970 h 2744358"/>
              <a:gd name="connsiteX39" fmla="*/ 2207474 w 2207474"/>
              <a:gd name="connsiteY39" fmla="*/ 1600341 h 2744358"/>
              <a:gd name="connsiteX40" fmla="*/ 2163931 w 2207474"/>
              <a:gd name="connsiteY40" fmla="*/ 1197570 h 2744358"/>
              <a:gd name="connsiteX41" fmla="*/ 2142160 w 2207474"/>
              <a:gd name="connsiteY41" fmla="*/ 1121370 h 2744358"/>
              <a:gd name="connsiteX42" fmla="*/ 2076845 w 2207474"/>
              <a:gd name="connsiteY42" fmla="*/ 925427 h 2744358"/>
              <a:gd name="connsiteX43" fmla="*/ 2011531 w 2207474"/>
              <a:gd name="connsiteY43" fmla="*/ 794798 h 2744358"/>
              <a:gd name="connsiteX44" fmla="*/ 1978874 w 2207474"/>
              <a:gd name="connsiteY44" fmla="*/ 718598 h 2744358"/>
              <a:gd name="connsiteX45" fmla="*/ 1957102 w 2207474"/>
              <a:gd name="connsiteY45" fmla="*/ 664170 h 2744358"/>
              <a:gd name="connsiteX46" fmla="*/ 1946217 w 2207474"/>
              <a:gd name="connsiteY46" fmla="*/ 631513 h 2744358"/>
              <a:gd name="connsiteX47" fmla="*/ 1924445 w 2207474"/>
              <a:gd name="connsiteY47" fmla="*/ 609741 h 2744358"/>
              <a:gd name="connsiteX48" fmla="*/ 1891788 w 2207474"/>
              <a:gd name="connsiteY48" fmla="*/ 533541 h 2744358"/>
              <a:gd name="connsiteX49" fmla="*/ 1837360 w 2207474"/>
              <a:gd name="connsiteY49" fmla="*/ 489998 h 2744358"/>
              <a:gd name="connsiteX50" fmla="*/ 1815588 w 2207474"/>
              <a:gd name="connsiteY50" fmla="*/ 468227 h 2744358"/>
              <a:gd name="connsiteX51" fmla="*/ 1782931 w 2207474"/>
              <a:gd name="connsiteY51" fmla="*/ 446456 h 2744358"/>
              <a:gd name="connsiteX52" fmla="*/ 1739388 w 2207474"/>
              <a:gd name="connsiteY52" fmla="*/ 402913 h 2744358"/>
              <a:gd name="connsiteX53" fmla="*/ 1695845 w 2207474"/>
              <a:gd name="connsiteY53" fmla="*/ 370256 h 2744358"/>
              <a:gd name="connsiteX54" fmla="*/ 1630531 w 2207474"/>
              <a:gd name="connsiteY54" fmla="*/ 304941 h 2744358"/>
              <a:gd name="connsiteX55" fmla="*/ 1597874 w 2207474"/>
              <a:gd name="connsiteY55" fmla="*/ 272284 h 2744358"/>
              <a:gd name="connsiteX56" fmla="*/ 1543445 w 2207474"/>
              <a:gd name="connsiteY56" fmla="*/ 239627 h 2744358"/>
              <a:gd name="connsiteX57" fmla="*/ 1499902 w 2207474"/>
              <a:gd name="connsiteY57" fmla="*/ 206970 h 2744358"/>
              <a:gd name="connsiteX58" fmla="*/ 1456360 w 2207474"/>
              <a:gd name="connsiteY58" fmla="*/ 185198 h 2744358"/>
              <a:gd name="connsiteX59" fmla="*/ 1391045 w 2207474"/>
              <a:gd name="connsiteY59" fmla="*/ 141656 h 2744358"/>
              <a:gd name="connsiteX60" fmla="*/ 1347502 w 2207474"/>
              <a:gd name="connsiteY60" fmla="*/ 119884 h 2744358"/>
              <a:gd name="connsiteX61" fmla="*/ 1303960 w 2207474"/>
              <a:gd name="connsiteY61" fmla="*/ 87227 h 2744358"/>
              <a:gd name="connsiteX62" fmla="*/ 1260417 w 2207474"/>
              <a:gd name="connsiteY62" fmla="*/ 76341 h 2744358"/>
              <a:gd name="connsiteX63" fmla="*/ 1195102 w 2207474"/>
              <a:gd name="connsiteY63" fmla="*/ 54570 h 2744358"/>
              <a:gd name="connsiteX64" fmla="*/ 1151560 w 2207474"/>
              <a:gd name="connsiteY64" fmla="*/ 43684 h 2744358"/>
              <a:gd name="connsiteX65" fmla="*/ 1118902 w 2207474"/>
              <a:gd name="connsiteY65" fmla="*/ 32798 h 2744358"/>
              <a:gd name="connsiteX66" fmla="*/ 1053588 w 2207474"/>
              <a:gd name="connsiteY66" fmla="*/ 21913 h 2744358"/>
              <a:gd name="connsiteX67" fmla="*/ 846760 w 2207474"/>
              <a:gd name="connsiteY67" fmla="*/ 141 h 2744358"/>
              <a:gd name="connsiteX68" fmla="*/ 607274 w 2207474"/>
              <a:gd name="connsiteY68" fmla="*/ 21913 h 27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07474" h="2744358">
                <a:moveTo>
                  <a:pt x="607274" y="21913"/>
                </a:moveTo>
                <a:lnTo>
                  <a:pt x="607274" y="21913"/>
                </a:lnTo>
                <a:cubicBezTo>
                  <a:pt x="407703" y="598856"/>
                  <a:pt x="179617" y="1166711"/>
                  <a:pt x="8560" y="1752741"/>
                </a:cubicBezTo>
                <a:cubicBezTo>
                  <a:pt x="-3601" y="1794403"/>
                  <a:pt x="-14427" y="2045445"/>
                  <a:pt x="62988" y="2122856"/>
                </a:cubicBezTo>
                <a:lnTo>
                  <a:pt x="84760" y="2144627"/>
                </a:lnTo>
                <a:cubicBezTo>
                  <a:pt x="99274" y="2173656"/>
                  <a:pt x="105352" y="2208764"/>
                  <a:pt x="128302" y="2231713"/>
                </a:cubicBezTo>
                <a:cubicBezTo>
                  <a:pt x="135559" y="2238970"/>
                  <a:pt x="144109" y="2245133"/>
                  <a:pt x="150074" y="2253484"/>
                </a:cubicBezTo>
                <a:cubicBezTo>
                  <a:pt x="198276" y="2320966"/>
                  <a:pt x="157430" y="2299480"/>
                  <a:pt x="215388" y="2318798"/>
                </a:cubicBezTo>
                <a:cubicBezTo>
                  <a:pt x="306299" y="2470319"/>
                  <a:pt x="199582" y="2319217"/>
                  <a:pt x="280702" y="2384113"/>
                </a:cubicBezTo>
                <a:cubicBezTo>
                  <a:pt x="290918" y="2392286"/>
                  <a:pt x="292749" y="2408018"/>
                  <a:pt x="302474" y="2416770"/>
                </a:cubicBezTo>
                <a:cubicBezTo>
                  <a:pt x="369074" y="2476709"/>
                  <a:pt x="383910" y="2479259"/>
                  <a:pt x="454874" y="2514741"/>
                </a:cubicBezTo>
                <a:cubicBezTo>
                  <a:pt x="470816" y="2530684"/>
                  <a:pt x="487329" y="2550044"/>
                  <a:pt x="509302" y="2558284"/>
                </a:cubicBezTo>
                <a:cubicBezTo>
                  <a:pt x="526626" y="2564781"/>
                  <a:pt x="545588" y="2565541"/>
                  <a:pt x="563731" y="2569170"/>
                </a:cubicBezTo>
                <a:cubicBezTo>
                  <a:pt x="647410" y="2624956"/>
                  <a:pt x="603235" y="2608412"/>
                  <a:pt x="694360" y="2623598"/>
                </a:cubicBezTo>
                <a:cubicBezTo>
                  <a:pt x="708874" y="2630855"/>
                  <a:pt x="722987" y="2638978"/>
                  <a:pt x="737902" y="2645370"/>
                </a:cubicBezTo>
                <a:cubicBezTo>
                  <a:pt x="766358" y="2657566"/>
                  <a:pt x="783411" y="2657934"/>
                  <a:pt x="814102" y="2667141"/>
                </a:cubicBezTo>
                <a:cubicBezTo>
                  <a:pt x="836084" y="2673735"/>
                  <a:pt x="857276" y="2682875"/>
                  <a:pt x="879417" y="2688913"/>
                </a:cubicBezTo>
                <a:cubicBezTo>
                  <a:pt x="897267" y="2693781"/>
                  <a:pt x="915895" y="2695311"/>
                  <a:pt x="933845" y="2699798"/>
                </a:cubicBezTo>
                <a:cubicBezTo>
                  <a:pt x="944977" y="2702581"/>
                  <a:pt x="955184" y="2708798"/>
                  <a:pt x="966502" y="2710684"/>
                </a:cubicBezTo>
                <a:cubicBezTo>
                  <a:pt x="998913" y="2716086"/>
                  <a:pt x="1031817" y="2717941"/>
                  <a:pt x="1064474" y="2721570"/>
                </a:cubicBezTo>
                <a:cubicBezTo>
                  <a:pt x="1078988" y="2725199"/>
                  <a:pt x="1093187" y="2730479"/>
                  <a:pt x="1108017" y="2732456"/>
                </a:cubicBezTo>
                <a:cubicBezTo>
                  <a:pt x="1280443" y="2755446"/>
                  <a:pt x="1354499" y="2739253"/>
                  <a:pt x="1565217" y="2732456"/>
                </a:cubicBezTo>
                <a:cubicBezTo>
                  <a:pt x="1597326" y="2711049"/>
                  <a:pt x="1604339" y="2709457"/>
                  <a:pt x="1630531" y="2678027"/>
                </a:cubicBezTo>
                <a:cubicBezTo>
                  <a:pt x="1638906" y="2667976"/>
                  <a:pt x="1644129" y="2655586"/>
                  <a:pt x="1652302" y="2645370"/>
                </a:cubicBezTo>
                <a:cubicBezTo>
                  <a:pt x="1670029" y="2623211"/>
                  <a:pt x="1682482" y="2617993"/>
                  <a:pt x="1706731" y="2601827"/>
                </a:cubicBezTo>
                <a:cubicBezTo>
                  <a:pt x="1737569" y="2509315"/>
                  <a:pt x="1694561" y="2622111"/>
                  <a:pt x="1739388" y="2547398"/>
                </a:cubicBezTo>
                <a:cubicBezTo>
                  <a:pt x="1787670" y="2466927"/>
                  <a:pt x="1705988" y="2564654"/>
                  <a:pt x="1772045" y="2482084"/>
                </a:cubicBezTo>
                <a:cubicBezTo>
                  <a:pt x="1799047" y="2448332"/>
                  <a:pt x="1793250" y="2472333"/>
                  <a:pt x="1815588" y="2427656"/>
                </a:cubicBezTo>
                <a:cubicBezTo>
                  <a:pt x="1820720" y="2417393"/>
                  <a:pt x="1820109" y="2404546"/>
                  <a:pt x="1826474" y="2394998"/>
                </a:cubicBezTo>
                <a:cubicBezTo>
                  <a:pt x="1835013" y="2382189"/>
                  <a:pt x="1849276" y="2374168"/>
                  <a:pt x="1859131" y="2362341"/>
                </a:cubicBezTo>
                <a:cubicBezTo>
                  <a:pt x="1867506" y="2352290"/>
                  <a:pt x="1873298" y="2340330"/>
                  <a:pt x="1880902" y="2329684"/>
                </a:cubicBezTo>
                <a:cubicBezTo>
                  <a:pt x="1891447" y="2314920"/>
                  <a:pt x="1903496" y="2301237"/>
                  <a:pt x="1913560" y="2286141"/>
                </a:cubicBezTo>
                <a:cubicBezTo>
                  <a:pt x="1967665" y="2204985"/>
                  <a:pt x="1921413" y="2256517"/>
                  <a:pt x="1978874" y="2199056"/>
                </a:cubicBezTo>
                <a:cubicBezTo>
                  <a:pt x="1982503" y="2188170"/>
                  <a:pt x="1983395" y="2175946"/>
                  <a:pt x="1989760" y="2166398"/>
                </a:cubicBezTo>
                <a:cubicBezTo>
                  <a:pt x="2049724" y="2076452"/>
                  <a:pt x="2007362" y="2220361"/>
                  <a:pt x="2076845" y="2046656"/>
                </a:cubicBezTo>
                <a:cubicBezTo>
                  <a:pt x="2084102" y="2028513"/>
                  <a:pt x="2090531" y="2010016"/>
                  <a:pt x="2098617" y="1992227"/>
                </a:cubicBezTo>
                <a:cubicBezTo>
                  <a:pt x="2119099" y="1947167"/>
                  <a:pt x="2139023" y="1919223"/>
                  <a:pt x="2153045" y="1872484"/>
                </a:cubicBezTo>
                <a:cubicBezTo>
                  <a:pt x="2158361" y="1854762"/>
                  <a:pt x="2159444" y="1836006"/>
                  <a:pt x="2163931" y="1818056"/>
                </a:cubicBezTo>
                <a:cubicBezTo>
                  <a:pt x="2187451" y="1723977"/>
                  <a:pt x="2161629" y="1867383"/>
                  <a:pt x="2185702" y="1730970"/>
                </a:cubicBezTo>
                <a:cubicBezTo>
                  <a:pt x="2193373" y="1687498"/>
                  <a:pt x="2207474" y="1600341"/>
                  <a:pt x="2207474" y="1600341"/>
                </a:cubicBezTo>
                <a:cubicBezTo>
                  <a:pt x="2194396" y="1436872"/>
                  <a:pt x="2194738" y="1343905"/>
                  <a:pt x="2163931" y="1197570"/>
                </a:cubicBezTo>
                <a:cubicBezTo>
                  <a:pt x="2158489" y="1171720"/>
                  <a:pt x="2150211" y="1146530"/>
                  <a:pt x="2142160" y="1121370"/>
                </a:cubicBezTo>
                <a:cubicBezTo>
                  <a:pt x="2121177" y="1055798"/>
                  <a:pt x="2107634" y="987006"/>
                  <a:pt x="2076845" y="925427"/>
                </a:cubicBezTo>
                <a:cubicBezTo>
                  <a:pt x="2055074" y="881884"/>
                  <a:pt x="2023339" y="842027"/>
                  <a:pt x="2011531" y="794798"/>
                </a:cubicBezTo>
                <a:cubicBezTo>
                  <a:pt x="1988876" y="704182"/>
                  <a:pt x="2016460" y="793771"/>
                  <a:pt x="1978874" y="718598"/>
                </a:cubicBezTo>
                <a:cubicBezTo>
                  <a:pt x="1970135" y="701121"/>
                  <a:pt x="1963963" y="682466"/>
                  <a:pt x="1957102" y="664170"/>
                </a:cubicBezTo>
                <a:cubicBezTo>
                  <a:pt x="1953073" y="653426"/>
                  <a:pt x="1952120" y="641352"/>
                  <a:pt x="1946217" y="631513"/>
                </a:cubicBezTo>
                <a:cubicBezTo>
                  <a:pt x="1940937" y="622712"/>
                  <a:pt x="1931702" y="616998"/>
                  <a:pt x="1924445" y="609741"/>
                </a:cubicBezTo>
                <a:cubicBezTo>
                  <a:pt x="1917207" y="588027"/>
                  <a:pt x="1906276" y="550099"/>
                  <a:pt x="1891788" y="533541"/>
                </a:cubicBezTo>
                <a:cubicBezTo>
                  <a:pt x="1876488" y="516056"/>
                  <a:pt x="1855001" y="505118"/>
                  <a:pt x="1837360" y="489998"/>
                </a:cubicBezTo>
                <a:cubicBezTo>
                  <a:pt x="1829568" y="483319"/>
                  <a:pt x="1823602" y="474638"/>
                  <a:pt x="1815588" y="468227"/>
                </a:cubicBezTo>
                <a:cubicBezTo>
                  <a:pt x="1805372" y="460054"/>
                  <a:pt x="1792864" y="454970"/>
                  <a:pt x="1782931" y="446456"/>
                </a:cubicBezTo>
                <a:cubicBezTo>
                  <a:pt x="1767346" y="433098"/>
                  <a:pt x="1754836" y="416430"/>
                  <a:pt x="1739388" y="402913"/>
                </a:cubicBezTo>
                <a:cubicBezTo>
                  <a:pt x="1725734" y="390966"/>
                  <a:pt x="1709330" y="382393"/>
                  <a:pt x="1695845" y="370256"/>
                </a:cubicBezTo>
                <a:cubicBezTo>
                  <a:pt x="1672959" y="349659"/>
                  <a:pt x="1652302" y="326713"/>
                  <a:pt x="1630531" y="304941"/>
                </a:cubicBezTo>
                <a:cubicBezTo>
                  <a:pt x="1619645" y="294055"/>
                  <a:pt x="1611075" y="280204"/>
                  <a:pt x="1597874" y="272284"/>
                </a:cubicBezTo>
                <a:cubicBezTo>
                  <a:pt x="1579731" y="261398"/>
                  <a:pt x="1561050" y="251363"/>
                  <a:pt x="1543445" y="239627"/>
                </a:cubicBezTo>
                <a:cubicBezTo>
                  <a:pt x="1528349" y="229563"/>
                  <a:pt x="1515287" y="216586"/>
                  <a:pt x="1499902" y="206970"/>
                </a:cubicBezTo>
                <a:cubicBezTo>
                  <a:pt x="1486141" y="198369"/>
                  <a:pt x="1470275" y="193547"/>
                  <a:pt x="1456360" y="185198"/>
                </a:cubicBezTo>
                <a:cubicBezTo>
                  <a:pt x="1433923" y="171736"/>
                  <a:pt x="1414449" y="153358"/>
                  <a:pt x="1391045" y="141656"/>
                </a:cubicBezTo>
                <a:cubicBezTo>
                  <a:pt x="1376531" y="134399"/>
                  <a:pt x="1361263" y="128485"/>
                  <a:pt x="1347502" y="119884"/>
                </a:cubicBezTo>
                <a:cubicBezTo>
                  <a:pt x="1332117" y="110268"/>
                  <a:pt x="1320187" y="95341"/>
                  <a:pt x="1303960" y="87227"/>
                </a:cubicBezTo>
                <a:cubicBezTo>
                  <a:pt x="1290578" y="80536"/>
                  <a:pt x="1274747" y="80640"/>
                  <a:pt x="1260417" y="76341"/>
                </a:cubicBezTo>
                <a:cubicBezTo>
                  <a:pt x="1238436" y="69747"/>
                  <a:pt x="1217083" y="61164"/>
                  <a:pt x="1195102" y="54570"/>
                </a:cubicBezTo>
                <a:cubicBezTo>
                  <a:pt x="1180772" y="50271"/>
                  <a:pt x="1165945" y="47794"/>
                  <a:pt x="1151560" y="43684"/>
                </a:cubicBezTo>
                <a:cubicBezTo>
                  <a:pt x="1140527" y="40532"/>
                  <a:pt x="1130104" y="35287"/>
                  <a:pt x="1118902" y="32798"/>
                </a:cubicBezTo>
                <a:cubicBezTo>
                  <a:pt x="1097356" y="28010"/>
                  <a:pt x="1075359" y="25541"/>
                  <a:pt x="1053588" y="21913"/>
                </a:cubicBezTo>
                <a:cubicBezTo>
                  <a:pt x="969907" y="-5982"/>
                  <a:pt x="1011290" y="4711"/>
                  <a:pt x="846760" y="141"/>
                </a:cubicBezTo>
                <a:cubicBezTo>
                  <a:pt x="774216" y="-1874"/>
                  <a:pt x="647188" y="18284"/>
                  <a:pt x="607274" y="2191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38512" y="1615523"/>
            <a:ext cx="2333942" cy="2206986"/>
          </a:xfrm>
          <a:custGeom>
            <a:avLst/>
            <a:gdLst>
              <a:gd name="connsiteX0" fmla="*/ 570457 w 2007371"/>
              <a:gd name="connsiteY0" fmla="*/ 0 h 2492829"/>
              <a:gd name="connsiteX1" fmla="*/ 570457 w 2007371"/>
              <a:gd name="connsiteY1" fmla="*/ 0 h 2492829"/>
              <a:gd name="connsiteX2" fmla="*/ 516029 w 2007371"/>
              <a:gd name="connsiteY2" fmla="*/ 76200 h 2492829"/>
              <a:gd name="connsiteX3" fmla="*/ 450714 w 2007371"/>
              <a:gd name="connsiteY3" fmla="*/ 97972 h 2492829"/>
              <a:gd name="connsiteX4" fmla="*/ 385400 w 2007371"/>
              <a:gd name="connsiteY4" fmla="*/ 163286 h 2492829"/>
              <a:gd name="connsiteX5" fmla="*/ 352743 w 2007371"/>
              <a:gd name="connsiteY5" fmla="*/ 195943 h 2492829"/>
              <a:gd name="connsiteX6" fmla="*/ 341857 w 2007371"/>
              <a:gd name="connsiteY6" fmla="*/ 228600 h 2492829"/>
              <a:gd name="connsiteX7" fmla="*/ 298314 w 2007371"/>
              <a:gd name="connsiteY7" fmla="*/ 283029 h 2492829"/>
              <a:gd name="connsiteX8" fmla="*/ 265657 w 2007371"/>
              <a:gd name="connsiteY8" fmla="*/ 337457 h 2492829"/>
              <a:gd name="connsiteX9" fmla="*/ 254771 w 2007371"/>
              <a:gd name="connsiteY9" fmla="*/ 370114 h 2492829"/>
              <a:gd name="connsiteX10" fmla="*/ 233000 w 2007371"/>
              <a:gd name="connsiteY10" fmla="*/ 413657 h 2492829"/>
              <a:gd name="connsiteX11" fmla="*/ 222114 w 2007371"/>
              <a:gd name="connsiteY11" fmla="*/ 446314 h 2492829"/>
              <a:gd name="connsiteX12" fmla="*/ 200343 w 2007371"/>
              <a:gd name="connsiteY12" fmla="*/ 478972 h 2492829"/>
              <a:gd name="connsiteX13" fmla="*/ 178571 w 2007371"/>
              <a:gd name="connsiteY13" fmla="*/ 544286 h 2492829"/>
              <a:gd name="connsiteX14" fmla="*/ 167686 w 2007371"/>
              <a:gd name="connsiteY14" fmla="*/ 576943 h 2492829"/>
              <a:gd name="connsiteX15" fmla="*/ 124143 w 2007371"/>
              <a:gd name="connsiteY15" fmla="*/ 664029 h 2492829"/>
              <a:gd name="connsiteX16" fmla="*/ 102371 w 2007371"/>
              <a:gd name="connsiteY16" fmla="*/ 729343 h 2492829"/>
              <a:gd name="connsiteX17" fmla="*/ 47943 w 2007371"/>
              <a:gd name="connsiteY17" fmla="*/ 849086 h 2492829"/>
              <a:gd name="connsiteX18" fmla="*/ 37057 w 2007371"/>
              <a:gd name="connsiteY18" fmla="*/ 914400 h 2492829"/>
              <a:gd name="connsiteX19" fmla="*/ 26171 w 2007371"/>
              <a:gd name="connsiteY19" fmla="*/ 947057 h 2492829"/>
              <a:gd name="connsiteX20" fmla="*/ 15286 w 2007371"/>
              <a:gd name="connsiteY20" fmla="*/ 1001486 h 2492829"/>
              <a:gd name="connsiteX21" fmla="*/ 15286 w 2007371"/>
              <a:gd name="connsiteY21" fmla="*/ 1567543 h 2492829"/>
              <a:gd name="connsiteX22" fmla="*/ 37057 w 2007371"/>
              <a:gd name="connsiteY22" fmla="*/ 1665514 h 2492829"/>
              <a:gd name="connsiteX23" fmla="*/ 47943 w 2007371"/>
              <a:gd name="connsiteY23" fmla="*/ 1730829 h 2492829"/>
              <a:gd name="connsiteX24" fmla="*/ 69714 w 2007371"/>
              <a:gd name="connsiteY24" fmla="*/ 1785257 h 2492829"/>
              <a:gd name="connsiteX25" fmla="*/ 80600 w 2007371"/>
              <a:gd name="connsiteY25" fmla="*/ 1817914 h 2492829"/>
              <a:gd name="connsiteX26" fmla="*/ 124143 w 2007371"/>
              <a:gd name="connsiteY26" fmla="*/ 1894114 h 2492829"/>
              <a:gd name="connsiteX27" fmla="*/ 156800 w 2007371"/>
              <a:gd name="connsiteY27" fmla="*/ 1970314 h 2492829"/>
              <a:gd name="connsiteX28" fmla="*/ 189457 w 2007371"/>
              <a:gd name="connsiteY28" fmla="*/ 2002972 h 2492829"/>
              <a:gd name="connsiteX29" fmla="*/ 211229 w 2007371"/>
              <a:gd name="connsiteY29" fmla="*/ 2046514 h 2492829"/>
              <a:gd name="connsiteX30" fmla="*/ 330971 w 2007371"/>
              <a:gd name="connsiteY30" fmla="*/ 2155372 h 2492829"/>
              <a:gd name="connsiteX31" fmla="*/ 363629 w 2007371"/>
              <a:gd name="connsiteY31" fmla="*/ 2188029 h 2492829"/>
              <a:gd name="connsiteX32" fmla="*/ 396286 w 2007371"/>
              <a:gd name="connsiteY32" fmla="*/ 2209800 h 2492829"/>
              <a:gd name="connsiteX33" fmla="*/ 450714 w 2007371"/>
              <a:gd name="connsiteY33" fmla="*/ 2264229 h 2492829"/>
              <a:gd name="connsiteX34" fmla="*/ 526914 w 2007371"/>
              <a:gd name="connsiteY34" fmla="*/ 2307772 h 2492829"/>
              <a:gd name="connsiteX35" fmla="*/ 548686 w 2007371"/>
              <a:gd name="connsiteY35" fmla="*/ 2329543 h 2492829"/>
              <a:gd name="connsiteX36" fmla="*/ 592229 w 2007371"/>
              <a:gd name="connsiteY36" fmla="*/ 2340429 h 2492829"/>
              <a:gd name="connsiteX37" fmla="*/ 646657 w 2007371"/>
              <a:gd name="connsiteY37" fmla="*/ 2373086 h 2492829"/>
              <a:gd name="connsiteX38" fmla="*/ 690200 w 2007371"/>
              <a:gd name="connsiteY38" fmla="*/ 2405743 h 2492829"/>
              <a:gd name="connsiteX39" fmla="*/ 733743 w 2007371"/>
              <a:gd name="connsiteY39" fmla="*/ 2416629 h 2492829"/>
              <a:gd name="connsiteX40" fmla="*/ 766400 w 2007371"/>
              <a:gd name="connsiteY40" fmla="*/ 2427514 h 2492829"/>
              <a:gd name="connsiteX41" fmla="*/ 853486 w 2007371"/>
              <a:gd name="connsiteY41" fmla="*/ 2471057 h 2492829"/>
              <a:gd name="connsiteX42" fmla="*/ 907914 w 2007371"/>
              <a:gd name="connsiteY42" fmla="*/ 2481943 h 2492829"/>
              <a:gd name="connsiteX43" fmla="*/ 951457 w 2007371"/>
              <a:gd name="connsiteY43" fmla="*/ 2492829 h 2492829"/>
              <a:gd name="connsiteX44" fmla="*/ 1343343 w 2007371"/>
              <a:gd name="connsiteY44" fmla="*/ 2481943 h 2492829"/>
              <a:gd name="connsiteX45" fmla="*/ 1408657 w 2007371"/>
              <a:gd name="connsiteY45" fmla="*/ 2438400 h 2492829"/>
              <a:gd name="connsiteX46" fmla="*/ 1430429 w 2007371"/>
              <a:gd name="connsiteY46" fmla="*/ 2394857 h 2492829"/>
              <a:gd name="connsiteX47" fmla="*/ 1495743 w 2007371"/>
              <a:gd name="connsiteY47" fmla="*/ 2362200 h 2492829"/>
              <a:gd name="connsiteX48" fmla="*/ 1561057 w 2007371"/>
              <a:gd name="connsiteY48" fmla="*/ 2318657 h 2492829"/>
              <a:gd name="connsiteX49" fmla="*/ 1604600 w 2007371"/>
              <a:gd name="connsiteY49" fmla="*/ 2286000 h 2492829"/>
              <a:gd name="connsiteX50" fmla="*/ 1637257 w 2007371"/>
              <a:gd name="connsiteY50" fmla="*/ 2242457 h 2492829"/>
              <a:gd name="connsiteX51" fmla="*/ 1669914 w 2007371"/>
              <a:gd name="connsiteY51" fmla="*/ 2209800 h 2492829"/>
              <a:gd name="connsiteX52" fmla="*/ 1713457 w 2007371"/>
              <a:gd name="connsiteY52" fmla="*/ 2144486 h 2492829"/>
              <a:gd name="connsiteX53" fmla="*/ 1735229 w 2007371"/>
              <a:gd name="connsiteY53" fmla="*/ 2100943 h 2492829"/>
              <a:gd name="connsiteX54" fmla="*/ 1800543 w 2007371"/>
              <a:gd name="connsiteY54" fmla="*/ 2002972 h 2492829"/>
              <a:gd name="connsiteX55" fmla="*/ 1844086 w 2007371"/>
              <a:gd name="connsiteY55" fmla="*/ 1948543 h 2492829"/>
              <a:gd name="connsiteX56" fmla="*/ 1854971 w 2007371"/>
              <a:gd name="connsiteY56" fmla="*/ 1915886 h 2492829"/>
              <a:gd name="connsiteX57" fmla="*/ 1898514 w 2007371"/>
              <a:gd name="connsiteY57" fmla="*/ 1828800 h 2492829"/>
              <a:gd name="connsiteX58" fmla="*/ 1909400 w 2007371"/>
              <a:gd name="connsiteY58" fmla="*/ 1774372 h 2492829"/>
              <a:gd name="connsiteX59" fmla="*/ 1920286 w 2007371"/>
              <a:gd name="connsiteY59" fmla="*/ 1741714 h 2492829"/>
              <a:gd name="connsiteX60" fmla="*/ 1931171 w 2007371"/>
              <a:gd name="connsiteY60" fmla="*/ 1687286 h 2492829"/>
              <a:gd name="connsiteX61" fmla="*/ 1952943 w 2007371"/>
              <a:gd name="connsiteY61" fmla="*/ 1621972 h 2492829"/>
              <a:gd name="connsiteX62" fmla="*/ 1963829 w 2007371"/>
              <a:gd name="connsiteY62" fmla="*/ 1589314 h 2492829"/>
              <a:gd name="connsiteX63" fmla="*/ 1974714 w 2007371"/>
              <a:gd name="connsiteY63" fmla="*/ 1545772 h 2492829"/>
              <a:gd name="connsiteX64" fmla="*/ 1985600 w 2007371"/>
              <a:gd name="connsiteY64" fmla="*/ 1382486 h 2492829"/>
              <a:gd name="connsiteX65" fmla="*/ 1996486 w 2007371"/>
              <a:gd name="connsiteY65" fmla="*/ 1349829 h 2492829"/>
              <a:gd name="connsiteX66" fmla="*/ 2007371 w 2007371"/>
              <a:gd name="connsiteY66" fmla="*/ 1273629 h 2492829"/>
              <a:gd name="connsiteX67" fmla="*/ 1996486 w 2007371"/>
              <a:gd name="connsiteY67" fmla="*/ 881743 h 2492829"/>
              <a:gd name="connsiteX68" fmla="*/ 1985600 w 2007371"/>
              <a:gd name="connsiteY68" fmla="*/ 827314 h 2492829"/>
              <a:gd name="connsiteX69" fmla="*/ 1942057 w 2007371"/>
              <a:gd name="connsiteY69" fmla="*/ 751114 h 2492829"/>
              <a:gd name="connsiteX70" fmla="*/ 1909400 w 2007371"/>
              <a:gd name="connsiteY70" fmla="*/ 696686 h 2492829"/>
              <a:gd name="connsiteX71" fmla="*/ 1854971 w 2007371"/>
              <a:gd name="connsiteY71" fmla="*/ 642257 h 2492829"/>
              <a:gd name="connsiteX72" fmla="*/ 1822314 w 2007371"/>
              <a:gd name="connsiteY72" fmla="*/ 609600 h 2492829"/>
              <a:gd name="connsiteX73" fmla="*/ 1767886 w 2007371"/>
              <a:gd name="connsiteY73" fmla="*/ 544286 h 2492829"/>
              <a:gd name="connsiteX74" fmla="*/ 1746114 w 2007371"/>
              <a:gd name="connsiteY74" fmla="*/ 511629 h 2492829"/>
              <a:gd name="connsiteX75" fmla="*/ 1702571 w 2007371"/>
              <a:gd name="connsiteY75" fmla="*/ 478972 h 2492829"/>
              <a:gd name="connsiteX76" fmla="*/ 1648143 w 2007371"/>
              <a:gd name="connsiteY76" fmla="*/ 402772 h 2492829"/>
              <a:gd name="connsiteX77" fmla="*/ 1561057 w 2007371"/>
              <a:gd name="connsiteY77" fmla="*/ 337457 h 2492829"/>
              <a:gd name="connsiteX78" fmla="*/ 1473971 w 2007371"/>
              <a:gd name="connsiteY78" fmla="*/ 283029 h 2492829"/>
              <a:gd name="connsiteX79" fmla="*/ 1332457 w 2007371"/>
              <a:gd name="connsiteY79" fmla="*/ 195943 h 2492829"/>
              <a:gd name="connsiteX80" fmla="*/ 1278029 w 2007371"/>
              <a:gd name="connsiteY80" fmla="*/ 163286 h 2492829"/>
              <a:gd name="connsiteX81" fmla="*/ 1234486 w 2007371"/>
              <a:gd name="connsiteY81" fmla="*/ 152400 h 2492829"/>
              <a:gd name="connsiteX82" fmla="*/ 1136514 w 2007371"/>
              <a:gd name="connsiteY82" fmla="*/ 97972 h 2492829"/>
              <a:gd name="connsiteX83" fmla="*/ 1038543 w 2007371"/>
              <a:gd name="connsiteY83" fmla="*/ 76200 h 2492829"/>
              <a:gd name="connsiteX84" fmla="*/ 984114 w 2007371"/>
              <a:gd name="connsiteY84" fmla="*/ 65314 h 2492829"/>
              <a:gd name="connsiteX85" fmla="*/ 951457 w 2007371"/>
              <a:gd name="connsiteY85" fmla="*/ 54429 h 2492829"/>
              <a:gd name="connsiteX86" fmla="*/ 897029 w 2007371"/>
              <a:gd name="connsiteY86" fmla="*/ 43543 h 2492829"/>
              <a:gd name="connsiteX87" fmla="*/ 864371 w 2007371"/>
              <a:gd name="connsiteY87" fmla="*/ 32657 h 2492829"/>
              <a:gd name="connsiteX88" fmla="*/ 820829 w 2007371"/>
              <a:gd name="connsiteY88" fmla="*/ 21772 h 2492829"/>
              <a:gd name="connsiteX89" fmla="*/ 570457 w 2007371"/>
              <a:gd name="connsiteY89" fmla="*/ 0 h 249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007371" h="2492829">
                <a:moveTo>
                  <a:pt x="570457" y="0"/>
                </a:moveTo>
                <a:lnTo>
                  <a:pt x="570457" y="0"/>
                </a:lnTo>
                <a:cubicBezTo>
                  <a:pt x="552314" y="25400"/>
                  <a:pt x="540187" y="56434"/>
                  <a:pt x="516029" y="76200"/>
                </a:cubicBezTo>
                <a:cubicBezTo>
                  <a:pt x="498267" y="90732"/>
                  <a:pt x="450714" y="97972"/>
                  <a:pt x="450714" y="97972"/>
                </a:cubicBezTo>
                <a:lnTo>
                  <a:pt x="385400" y="163286"/>
                </a:lnTo>
                <a:lnTo>
                  <a:pt x="352743" y="195943"/>
                </a:lnTo>
                <a:cubicBezTo>
                  <a:pt x="349114" y="206829"/>
                  <a:pt x="346989" y="218337"/>
                  <a:pt x="341857" y="228600"/>
                </a:cubicBezTo>
                <a:cubicBezTo>
                  <a:pt x="328124" y="256065"/>
                  <a:pt x="318565" y="262778"/>
                  <a:pt x="298314" y="283029"/>
                </a:cubicBezTo>
                <a:cubicBezTo>
                  <a:pt x="267481" y="375535"/>
                  <a:pt x="310483" y="262750"/>
                  <a:pt x="265657" y="337457"/>
                </a:cubicBezTo>
                <a:cubicBezTo>
                  <a:pt x="259753" y="347296"/>
                  <a:pt x="259291" y="359567"/>
                  <a:pt x="254771" y="370114"/>
                </a:cubicBezTo>
                <a:cubicBezTo>
                  <a:pt x="248379" y="385029"/>
                  <a:pt x="239392" y="398742"/>
                  <a:pt x="233000" y="413657"/>
                </a:cubicBezTo>
                <a:cubicBezTo>
                  <a:pt x="228480" y="424204"/>
                  <a:pt x="227246" y="436051"/>
                  <a:pt x="222114" y="446314"/>
                </a:cubicBezTo>
                <a:cubicBezTo>
                  <a:pt x="216263" y="458016"/>
                  <a:pt x="205657" y="467016"/>
                  <a:pt x="200343" y="478972"/>
                </a:cubicBezTo>
                <a:cubicBezTo>
                  <a:pt x="191023" y="499943"/>
                  <a:pt x="185828" y="522515"/>
                  <a:pt x="178571" y="544286"/>
                </a:cubicBezTo>
                <a:cubicBezTo>
                  <a:pt x="174942" y="555172"/>
                  <a:pt x="172818" y="566680"/>
                  <a:pt x="167686" y="576943"/>
                </a:cubicBezTo>
                <a:cubicBezTo>
                  <a:pt x="153172" y="605972"/>
                  <a:pt x="134406" y="633240"/>
                  <a:pt x="124143" y="664029"/>
                </a:cubicBezTo>
                <a:cubicBezTo>
                  <a:pt x="116886" y="685800"/>
                  <a:pt x="112634" y="708817"/>
                  <a:pt x="102371" y="729343"/>
                </a:cubicBezTo>
                <a:cubicBezTo>
                  <a:pt x="89591" y="754904"/>
                  <a:pt x="56402" y="811021"/>
                  <a:pt x="47943" y="849086"/>
                </a:cubicBezTo>
                <a:cubicBezTo>
                  <a:pt x="43155" y="870632"/>
                  <a:pt x="41845" y="892854"/>
                  <a:pt x="37057" y="914400"/>
                </a:cubicBezTo>
                <a:cubicBezTo>
                  <a:pt x="34568" y="925601"/>
                  <a:pt x="28954" y="935925"/>
                  <a:pt x="26171" y="947057"/>
                </a:cubicBezTo>
                <a:cubicBezTo>
                  <a:pt x="21684" y="965007"/>
                  <a:pt x="18914" y="983343"/>
                  <a:pt x="15286" y="1001486"/>
                </a:cubicBezTo>
                <a:cubicBezTo>
                  <a:pt x="-7453" y="1251608"/>
                  <a:pt x="-2594" y="1147348"/>
                  <a:pt x="15286" y="1567543"/>
                </a:cubicBezTo>
                <a:cubicBezTo>
                  <a:pt x="17155" y="1611470"/>
                  <a:pt x="24859" y="1628921"/>
                  <a:pt x="37057" y="1665514"/>
                </a:cubicBezTo>
                <a:cubicBezTo>
                  <a:pt x="40686" y="1687286"/>
                  <a:pt x="42136" y="1709535"/>
                  <a:pt x="47943" y="1730829"/>
                </a:cubicBezTo>
                <a:cubicBezTo>
                  <a:pt x="53084" y="1749681"/>
                  <a:pt x="62853" y="1766961"/>
                  <a:pt x="69714" y="1785257"/>
                </a:cubicBezTo>
                <a:cubicBezTo>
                  <a:pt x="73743" y="1796001"/>
                  <a:pt x="76080" y="1807367"/>
                  <a:pt x="80600" y="1817914"/>
                </a:cubicBezTo>
                <a:cubicBezTo>
                  <a:pt x="97175" y="1856589"/>
                  <a:pt x="102276" y="1861314"/>
                  <a:pt x="124143" y="1894114"/>
                </a:cubicBezTo>
                <a:cubicBezTo>
                  <a:pt x="133027" y="1920765"/>
                  <a:pt x="139986" y="1946774"/>
                  <a:pt x="156800" y="1970314"/>
                </a:cubicBezTo>
                <a:cubicBezTo>
                  <a:pt x="165748" y="1982841"/>
                  <a:pt x="180509" y="1990445"/>
                  <a:pt x="189457" y="2002972"/>
                </a:cubicBezTo>
                <a:cubicBezTo>
                  <a:pt x="198889" y="2016177"/>
                  <a:pt x="200953" y="2033955"/>
                  <a:pt x="211229" y="2046514"/>
                </a:cubicBezTo>
                <a:cubicBezTo>
                  <a:pt x="288058" y="2140414"/>
                  <a:pt x="264855" y="2098700"/>
                  <a:pt x="330971" y="2155372"/>
                </a:cubicBezTo>
                <a:cubicBezTo>
                  <a:pt x="342660" y="2165391"/>
                  <a:pt x="351802" y="2178174"/>
                  <a:pt x="363629" y="2188029"/>
                </a:cubicBezTo>
                <a:cubicBezTo>
                  <a:pt x="373680" y="2196404"/>
                  <a:pt x="386440" y="2201185"/>
                  <a:pt x="396286" y="2209800"/>
                </a:cubicBezTo>
                <a:cubicBezTo>
                  <a:pt x="415595" y="2226696"/>
                  <a:pt x="427765" y="2252755"/>
                  <a:pt x="450714" y="2264229"/>
                </a:cubicBezTo>
                <a:cubicBezTo>
                  <a:pt x="480519" y="2279131"/>
                  <a:pt x="501266" y="2287254"/>
                  <a:pt x="526914" y="2307772"/>
                </a:cubicBezTo>
                <a:cubicBezTo>
                  <a:pt x="534928" y="2314183"/>
                  <a:pt x="539506" y="2324953"/>
                  <a:pt x="548686" y="2329543"/>
                </a:cubicBezTo>
                <a:cubicBezTo>
                  <a:pt x="562068" y="2336234"/>
                  <a:pt x="577715" y="2336800"/>
                  <a:pt x="592229" y="2340429"/>
                </a:cubicBezTo>
                <a:cubicBezTo>
                  <a:pt x="610372" y="2351315"/>
                  <a:pt x="629053" y="2361350"/>
                  <a:pt x="646657" y="2373086"/>
                </a:cubicBezTo>
                <a:cubicBezTo>
                  <a:pt x="661753" y="2383150"/>
                  <a:pt x="673973" y="2397629"/>
                  <a:pt x="690200" y="2405743"/>
                </a:cubicBezTo>
                <a:cubicBezTo>
                  <a:pt x="703582" y="2412434"/>
                  <a:pt x="719358" y="2412519"/>
                  <a:pt x="733743" y="2416629"/>
                </a:cubicBezTo>
                <a:cubicBezTo>
                  <a:pt x="744776" y="2419781"/>
                  <a:pt x="755514" y="2423886"/>
                  <a:pt x="766400" y="2427514"/>
                </a:cubicBezTo>
                <a:cubicBezTo>
                  <a:pt x="803161" y="2452022"/>
                  <a:pt x="805064" y="2456530"/>
                  <a:pt x="853486" y="2471057"/>
                </a:cubicBezTo>
                <a:cubicBezTo>
                  <a:pt x="871208" y="2476373"/>
                  <a:pt x="889853" y="2477929"/>
                  <a:pt x="907914" y="2481943"/>
                </a:cubicBezTo>
                <a:cubicBezTo>
                  <a:pt x="922519" y="2485189"/>
                  <a:pt x="936943" y="2489200"/>
                  <a:pt x="951457" y="2492829"/>
                </a:cubicBezTo>
                <a:cubicBezTo>
                  <a:pt x="1082086" y="2489200"/>
                  <a:pt x="1213580" y="2497391"/>
                  <a:pt x="1343343" y="2481943"/>
                </a:cubicBezTo>
                <a:cubicBezTo>
                  <a:pt x="1369325" y="2478850"/>
                  <a:pt x="1408657" y="2438400"/>
                  <a:pt x="1408657" y="2438400"/>
                </a:cubicBezTo>
                <a:cubicBezTo>
                  <a:pt x="1415914" y="2423886"/>
                  <a:pt x="1420040" y="2407323"/>
                  <a:pt x="1430429" y="2394857"/>
                </a:cubicBezTo>
                <a:cubicBezTo>
                  <a:pt x="1455424" y="2364863"/>
                  <a:pt x="1465768" y="2378853"/>
                  <a:pt x="1495743" y="2362200"/>
                </a:cubicBezTo>
                <a:cubicBezTo>
                  <a:pt x="1518616" y="2349493"/>
                  <a:pt x="1540124" y="2334356"/>
                  <a:pt x="1561057" y="2318657"/>
                </a:cubicBezTo>
                <a:cubicBezTo>
                  <a:pt x="1575571" y="2307771"/>
                  <a:pt x="1591771" y="2298829"/>
                  <a:pt x="1604600" y="2286000"/>
                </a:cubicBezTo>
                <a:cubicBezTo>
                  <a:pt x="1617429" y="2273171"/>
                  <a:pt x="1625450" y="2256232"/>
                  <a:pt x="1637257" y="2242457"/>
                </a:cubicBezTo>
                <a:cubicBezTo>
                  <a:pt x="1647276" y="2230768"/>
                  <a:pt x="1659028" y="2220686"/>
                  <a:pt x="1669914" y="2209800"/>
                </a:cubicBezTo>
                <a:cubicBezTo>
                  <a:pt x="1693266" y="2139747"/>
                  <a:pt x="1662493" y="2215835"/>
                  <a:pt x="1713457" y="2144486"/>
                </a:cubicBezTo>
                <a:cubicBezTo>
                  <a:pt x="1722889" y="2131281"/>
                  <a:pt x="1727348" y="2115128"/>
                  <a:pt x="1735229" y="2100943"/>
                </a:cubicBezTo>
                <a:cubicBezTo>
                  <a:pt x="1772045" y="2034674"/>
                  <a:pt x="1759629" y="2060253"/>
                  <a:pt x="1800543" y="2002972"/>
                </a:cubicBezTo>
                <a:cubicBezTo>
                  <a:pt x="1834875" y="1954906"/>
                  <a:pt x="1807674" y="1984953"/>
                  <a:pt x="1844086" y="1948543"/>
                </a:cubicBezTo>
                <a:cubicBezTo>
                  <a:pt x="1847714" y="1937657"/>
                  <a:pt x="1849839" y="1926149"/>
                  <a:pt x="1854971" y="1915886"/>
                </a:cubicBezTo>
                <a:cubicBezTo>
                  <a:pt x="1888670" y="1848488"/>
                  <a:pt x="1870260" y="1922981"/>
                  <a:pt x="1898514" y="1828800"/>
                </a:cubicBezTo>
                <a:cubicBezTo>
                  <a:pt x="1903830" y="1811078"/>
                  <a:pt x="1904913" y="1792322"/>
                  <a:pt x="1909400" y="1774372"/>
                </a:cubicBezTo>
                <a:cubicBezTo>
                  <a:pt x="1912183" y="1763240"/>
                  <a:pt x="1917503" y="1752846"/>
                  <a:pt x="1920286" y="1741714"/>
                </a:cubicBezTo>
                <a:cubicBezTo>
                  <a:pt x="1924773" y="1723764"/>
                  <a:pt x="1926303" y="1705136"/>
                  <a:pt x="1931171" y="1687286"/>
                </a:cubicBezTo>
                <a:cubicBezTo>
                  <a:pt x="1937209" y="1665146"/>
                  <a:pt x="1945686" y="1643743"/>
                  <a:pt x="1952943" y="1621972"/>
                </a:cubicBezTo>
                <a:cubicBezTo>
                  <a:pt x="1956572" y="1611086"/>
                  <a:pt x="1961046" y="1600446"/>
                  <a:pt x="1963829" y="1589314"/>
                </a:cubicBezTo>
                <a:lnTo>
                  <a:pt x="1974714" y="1545772"/>
                </a:lnTo>
                <a:cubicBezTo>
                  <a:pt x="1978343" y="1491343"/>
                  <a:pt x="1979576" y="1436702"/>
                  <a:pt x="1985600" y="1382486"/>
                </a:cubicBezTo>
                <a:cubicBezTo>
                  <a:pt x="1986867" y="1371082"/>
                  <a:pt x="1994236" y="1361081"/>
                  <a:pt x="1996486" y="1349829"/>
                </a:cubicBezTo>
                <a:cubicBezTo>
                  <a:pt x="2001518" y="1324669"/>
                  <a:pt x="2003743" y="1299029"/>
                  <a:pt x="2007371" y="1273629"/>
                </a:cubicBezTo>
                <a:cubicBezTo>
                  <a:pt x="2003743" y="1143000"/>
                  <a:pt x="2002853" y="1012267"/>
                  <a:pt x="1996486" y="881743"/>
                </a:cubicBezTo>
                <a:cubicBezTo>
                  <a:pt x="1995585" y="863263"/>
                  <a:pt x="1991451" y="844867"/>
                  <a:pt x="1985600" y="827314"/>
                </a:cubicBezTo>
                <a:cubicBezTo>
                  <a:pt x="1974982" y="795459"/>
                  <a:pt x="1959121" y="778416"/>
                  <a:pt x="1942057" y="751114"/>
                </a:cubicBezTo>
                <a:cubicBezTo>
                  <a:pt x="1930843" y="733172"/>
                  <a:pt x="1922617" y="713207"/>
                  <a:pt x="1909400" y="696686"/>
                </a:cubicBezTo>
                <a:cubicBezTo>
                  <a:pt x="1893371" y="676650"/>
                  <a:pt x="1873114" y="660400"/>
                  <a:pt x="1854971" y="642257"/>
                </a:cubicBezTo>
                <a:lnTo>
                  <a:pt x="1822314" y="609600"/>
                </a:lnTo>
                <a:cubicBezTo>
                  <a:pt x="1801525" y="547228"/>
                  <a:pt x="1827198" y="603597"/>
                  <a:pt x="1767886" y="544286"/>
                </a:cubicBezTo>
                <a:cubicBezTo>
                  <a:pt x="1758635" y="535035"/>
                  <a:pt x="1755365" y="520880"/>
                  <a:pt x="1746114" y="511629"/>
                </a:cubicBezTo>
                <a:cubicBezTo>
                  <a:pt x="1733285" y="498800"/>
                  <a:pt x="1717085" y="489858"/>
                  <a:pt x="1702571" y="478972"/>
                </a:cubicBezTo>
                <a:cubicBezTo>
                  <a:pt x="1691705" y="462672"/>
                  <a:pt x="1659573" y="413163"/>
                  <a:pt x="1648143" y="402772"/>
                </a:cubicBezTo>
                <a:cubicBezTo>
                  <a:pt x="1621294" y="378363"/>
                  <a:pt x="1590086" y="359229"/>
                  <a:pt x="1561057" y="337457"/>
                </a:cubicBezTo>
                <a:cubicBezTo>
                  <a:pt x="1504534" y="295064"/>
                  <a:pt x="1533740" y="312913"/>
                  <a:pt x="1473971" y="283029"/>
                </a:cubicBezTo>
                <a:cubicBezTo>
                  <a:pt x="1400994" y="210052"/>
                  <a:pt x="1485740" y="287913"/>
                  <a:pt x="1332457" y="195943"/>
                </a:cubicBezTo>
                <a:cubicBezTo>
                  <a:pt x="1314314" y="185057"/>
                  <a:pt x="1297363" y="171879"/>
                  <a:pt x="1278029" y="163286"/>
                </a:cubicBezTo>
                <a:cubicBezTo>
                  <a:pt x="1264357" y="157210"/>
                  <a:pt x="1248494" y="157653"/>
                  <a:pt x="1234486" y="152400"/>
                </a:cubicBezTo>
                <a:cubicBezTo>
                  <a:pt x="1192551" y="136674"/>
                  <a:pt x="1178087" y="118759"/>
                  <a:pt x="1136514" y="97972"/>
                </a:cubicBezTo>
                <a:cubicBezTo>
                  <a:pt x="1109094" y="84262"/>
                  <a:pt x="1064826" y="80979"/>
                  <a:pt x="1038543" y="76200"/>
                </a:cubicBezTo>
                <a:cubicBezTo>
                  <a:pt x="1020339" y="72890"/>
                  <a:pt x="1002064" y="69801"/>
                  <a:pt x="984114" y="65314"/>
                </a:cubicBezTo>
                <a:cubicBezTo>
                  <a:pt x="972982" y="62531"/>
                  <a:pt x="962589" y="57212"/>
                  <a:pt x="951457" y="54429"/>
                </a:cubicBezTo>
                <a:cubicBezTo>
                  <a:pt x="933507" y="49942"/>
                  <a:pt x="914979" y="48030"/>
                  <a:pt x="897029" y="43543"/>
                </a:cubicBezTo>
                <a:cubicBezTo>
                  <a:pt x="885897" y="40760"/>
                  <a:pt x="875404" y="35809"/>
                  <a:pt x="864371" y="32657"/>
                </a:cubicBezTo>
                <a:cubicBezTo>
                  <a:pt x="849986" y="28547"/>
                  <a:pt x="835343" y="25400"/>
                  <a:pt x="820829" y="21772"/>
                </a:cubicBezTo>
                <a:cubicBezTo>
                  <a:pt x="559582" y="33130"/>
                  <a:pt x="612186" y="3629"/>
                  <a:pt x="570457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23880" y="3756972"/>
            <a:ext cx="1055968" cy="740228"/>
          </a:xfrm>
          <a:custGeom>
            <a:avLst/>
            <a:gdLst>
              <a:gd name="connsiteX0" fmla="*/ 250371 w 1055968"/>
              <a:gd name="connsiteY0" fmla="*/ 65314 h 740228"/>
              <a:gd name="connsiteX1" fmla="*/ 250371 w 1055968"/>
              <a:gd name="connsiteY1" fmla="*/ 65314 h 740228"/>
              <a:gd name="connsiteX2" fmla="*/ 185057 w 1055968"/>
              <a:gd name="connsiteY2" fmla="*/ 141514 h 740228"/>
              <a:gd name="connsiteX3" fmla="*/ 141514 w 1055968"/>
              <a:gd name="connsiteY3" fmla="*/ 185057 h 740228"/>
              <a:gd name="connsiteX4" fmla="*/ 108857 w 1055968"/>
              <a:gd name="connsiteY4" fmla="*/ 217714 h 740228"/>
              <a:gd name="connsiteX5" fmla="*/ 65314 w 1055968"/>
              <a:gd name="connsiteY5" fmla="*/ 272143 h 740228"/>
              <a:gd name="connsiteX6" fmla="*/ 32657 w 1055968"/>
              <a:gd name="connsiteY6" fmla="*/ 326571 h 740228"/>
              <a:gd name="connsiteX7" fmla="*/ 0 w 1055968"/>
              <a:gd name="connsiteY7" fmla="*/ 402771 h 740228"/>
              <a:gd name="connsiteX8" fmla="*/ 10886 w 1055968"/>
              <a:gd name="connsiteY8" fmla="*/ 446314 h 740228"/>
              <a:gd name="connsiteX9" fmla="*/ 76200 w 1055968"/>
              <a:gd name="connsiteY9" fmla="*/ 533400 h 740228"/>
              <a:gd name="connsiteX10" fmla="*/ 141514 w 1055968"/>
              <a:gd name="connsiteY10" fmla="*/ 576943 h 740228"/>
              <a:gd name="connsiteX11" fmla="*/ 174171 w 1055968"/>
              <a:gd name="connsiteY11" fmla="*/ 587828 h 740228"/>
              <a:gd name="connsiteX12" fmla="*/ 293914 w 1055968"/>
              <a:gd name="connsiteY12" fmla="*/ 620486 h 740228"/>
              <a:gd name="connsiteX13" fmla="*/ 359229 w 1055968"/>
              <a:gd name="connsiteY13" fmla="*/ 631371 h 740228"/>
              <a:gd name="connsiteX14" fmla="*/ 391886 w 1055968"/>
              <a:gd name="connsiteY14" fmla="*/ 642257 h 740228"/>
              <a:gd name="connsiteX15" fmla="*/ 424543 w 1055968"/>
              <a:gd name="connsiteY15" fmla="*/ 664028 h 740228"/>
              <a:gd name="connsiteX16" fmla="*/ 489857 w 1055968"/>
              <a:gd name="connsiteY16" fmla="*/ 685800 h 740228"/>
              <a:gd name="connsiteX17" fmla="*/ 566057 w 1055968"/>
              <a:gd name="connsiteY17" fmla="*/ 718457 h 740228"/>
              <a:gd name="connsiteX18" fmla="*/ 631371 w 1055968"/>
              <a:gd name="connsiteY18" fmla="*/ 740228 h 740228"/>
              <a:gd name="connsiteX19" fmla="*/ 881743 w 1055968"/>
              <a:gd name="connsiteY19" fmla="*/ 729343 h 740228"/>
              <a:gd name="connsiteX20" fmla="*/ 947057 w 1055968"/>
              <a:gd name="connsiteY20" fmla="*/ 707571 h 740228"/>
              <a:gd name="connsiteX21" fmla="*/ 990600 w 1055968"/>
              <a:gd name="connsiteY21" fmla="*/ 664028 h 740228"/>
              <a:gd name="connsiteX22" fmla="*/ 1023257 w 1055968"/>
              <a:gd name="connsiteY22" fmla="*/ 598714 h 740228"/>
              <a:gd name="connsiteX23" fmla="*/ 1045029 w 1055968"/>
              <a:gd name="connsiteY23" fmla="*/ 511628 h 740228"/>
              <a:gd name="connsiteX24" fmla="*/ 1045029 w 1055968"/>
              <a:gd name="connsiteY24" fmla="*/ 283028 h 740228"/>
              <a:gd name="connsiteX25" fmla="*/ 1034143 w 1055968"/>
              <a:gd name="connsiteY25" fmla="*/ 250371 h 740228"/>
              <a:gd name="connsiteX26" fmla="*/ 1012371 w 1055968"/>
              <a:gd name="connsiteY26" fmla="*/ 228600 h 740228"/>
              <a:gd name="connsiteX27" fmla="*/ 979714 w 1055968"/>
              <a:gd name="connsiteY27" fmla="*/ 163286 h 740228"/>
              <a:gd name="connsiteX28" fmla="*/ 957943 w 1055968"/>
              <a:gd name="connsiteY28" fmla="*/ 119743 h 740228"/>
              <a:gd name="connsiteX29" fmla="*/ 903514 w 1055968"/>
              <a:gd name="connsiteY29" fmla="*/ 76200 h 740228"/>
              <a:gd name="connsiteX30" fmla="*/ 849086 w 1055968"/>
              <a:gd name="connsiteY30" fmla="*/ 43543 h 740228"/>
              <a:gd name="connsiteX31" fmla="*/ 827314 w 1055968"/>
              <a:gd name="connsiteY31" fmla="*/ 21771 h 740228"/>
              <a:gd name="connsiteX32" fmla="*/ 740229 w 1055968"/>
              <a:gd name="connsiteY32" fmla="*/ 0 h 740228"/>
              <a:gd name="connsiteX33" fmla="*/ 555171 w 1055968"/>
              <a:gd name="connsiteY33" fmla="*/ 10886 h 740228"/>
              <a:gd name="connsiteX34" fmla="*/ 522514 w 1055968"/>
              <a:gd name="connsiteY34" fmla="*/ 21771 h 740228"/>
              <a:gd name="connsiteX35" fmla="*/ 348343 w 1055968"/>
              <a:gd name="connsiteY35" fmla="*/ 43543 h 740228"/>
              <a:gd name="connsiteX36" fmla="*/ 315686 w 1055968"/>
              <a:gd name="connsiteY36" fmla="*/ 54428 h 740228"/>
              <a:gd name="connsiteX37" fmla="*/ 250371 w 1055968"/>
              <a:gd name="connsiteY37" fmla="*/ 87086 h 740228"/>
              <a:gd name="connsiteX38" fmla="*/ 250371 w 1055968"/>
              <a:gd name="connsiteY38" fmla="*/ 65314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5968" h="740228">
                <a:moveTo>
                  <a:pt x="250371" y="65314"/>
                </a:moveTo>
                <a:lnTo>
                  <a:pt x="250371" y="65314"/>
                </a:lnTo>
                <a:cubicBezTo>
                  <a:pt x="228600" y="90714"/>
                  <a:pt x="207560" y="116760"/>
                  <a:pt x="185057" y="141514"/>
                </a:cubicBezTo>
                <a:cubicBezTo>
                  <a:pt x="171249" y="156702"/>
                  <a:pt x="156028" y="170543"/>
                  <a:pt x="141514" y="185057"/>
                </a:cubicBezTo>
                <a:cubicBezTo>
                  <a:pt x="130628" y="195943"/>
                  <a:pt x="117396" y="204905"/>
                  <a:pt x="108857" y="217714"/>
                </a:cubicBezTo>
                <a:cubicBezTo>
                  <a:pt x="81393" y="258911"/>
                  <a:pt x="96337" y="241120"/>
                  <a:pt x="65314" y="272143"/>
                </a:cubicBezTo>
                <a:cubicBezTo>
                  <a:pt x="40047" y="347949"/>
                  <a:pt x="72504" y="266801"/>
                  <a:pt x="32657" y="326571"/>
                </a:cubicBezTo>
                <a:cubicBezTo>
                  <a:pt x="14724" y="353471"/>
                  <a:pt x="9676" y="373745"/>
                  <a:pt x="0" y="402771"/>
                </a:cubicBezTo>
                <a:cubicBezTo>
                  <a:pt x="3629" y="417285"/>
                  <a:pt x="4195" y="432932"/>
                  <a:pt x="10886" y="446314"/>
                </a:cubicBezTo>
                <a:cubicBezTo>
                  <a:pt x="19889" y="464320"/>
                  <a:pt x="51708" y="515031"/>
                  <a:pt x="76200" y="533400"/>
                </a:cubicBezTo>
                <a:cubicBezTo>
                  <a:pt x="97133" y="549100"/>
                  <a:pt x="116691" y="568669"/>
                  <a:pt x="141514" y="576943"/>
                </a:cubicBezTo>
                <a:lnTo>
                  <a:pt x="174171" y="587828"/>
                </a:lnTo>
                <a:cubicBezTo>
                  <a:pt x="220043" y="633700"/>
                  <a:pt x="182970" y="605694"/>
                  <a:pt x="293914" y="620486"/>
                </a:cubicBezTo>
                <a:cubicBezTo>
                  <a:pt x="315792" y="623403"/>
                  <a:pt x="337457" y="627743"/>
                  <a:pt x="359229" y="631371"/>
                </a:cubicBezTo>
                <a:cubicBezTo>
                  <a:pt x="370115" y="635000"/>
                  <a:pt x="381623" y="637125"/>
                  <a:pt x="391886" y="642257"/>
                </a:cubicBezTo>
                <a:cubicBezTo>
                  <a:pt x="403588" y="648108"/>
                  <a:pt x="412588" y="658715"/>
                  <a:pt x="424543" y="664028"/>
                </a:cubicBezTo>
                <a:cubicBezTo>
                  <a:pt x="445514" y="673349"/>
                  <a:pt x="489857" y="685800"/>
                  <a:pt x="489857" y="685800"/>
                </a:cubicBezTo>
                <a:cubicBezTo>
                  <a:pt x="528289" y="724231"/>
                  <a:pt x="495116" y="699109"/>
                  <a:pt x="566057" y="718457"/>
                </a:cubicBezTo>
                <a:cubicBezTo>
                  <a:pt x="588197" y="724495"/>
                  <a:pt x="631371" y="740228"/>
                  <a:pt x="631371" y="740228"/>
                </a:cubicBezTo>
                <a:cubicBezTo>
                  <a:pt x="714828" y="736600"/>
                  <a:pt x="798650" y="737939"/>
                  <a:pt x="881743" y="729343"/>
                </a:cubicBezTo>
                <a:cubicBezTo>
                  <a:pt x="904570" y="726982"/>
                  <a:pt x="947057" y="707571"/>
                  <a:pt x="947057" y="707571"/>
                </a:cubicBezTo>
                <a:cubicBezTo>
                  <a:pt x="961571" y="693057"/>
                  <a:pt x="984109" y="683501"/>
                  <a:pt x="990600" y="664028"/>
                </a:cubicBezTo>
                <a:cubicBezTo>
                  <a:pt x="1017962" y="581944"/>
                  <a:pt x="981053" y="683123"/>
                  <a:pt x="1023257" y="598714"/>
                </a:cubicBezTo>
                <a:cubicBezTo>
                  <a:pt x="1034415" y="576397"/>
                  <a:pt x="1040888" y="532332"/>
                  <a:pt x="1045029" y="511628"/>
                </a:cubicBezTo>
                <a:cubicBezTo>
                  <a:pt x="1055946" y="391536"/>
                  <a:pt x="1062877" y="399040"/>
                  <a:pt x="1045029" y="283028"/>
                </a:cubicBezTo>
                <a:cubicBezTo>
                  <a:pt x="1043284" y="271687"/>
                  <a:pt x="1040047" y="260210"/>
                  <a:pt x="1034143" y="250371"/>
                </a:cubicBezTo>
                <a:cubicBezTo>
                  <a:pt x="1028862" y="241570"/>
                  <a:pt x="1019628" y="235857"/>
                  <a:pt x="1012371" y="228600"/>
                </a:cubicBezTo>
                <a:cubicBezTo>
                  <a:pt x="992413" y="168724"/>
                  <a:pt x="1013478" y="222374"/>
                  <a:pt x="979714" y="163286"/>
                </a:cubicBezTo>
                <a:cubicBezTo>
                  <a:pt x="971663" y="149197"/>
                  <a:pt x="966944" y="133245"/>
                  <a:pt x="957943" y="119743"/>
                </a:cubicBezTo>
                <a:cubicBezTo>
                  <a:pt x="942923" y="97213"/>
                  <a:pt x="924312" y="92838"/>
                  <a:pt x="903514" y="76200"/>
                </a:cubicBezTo>
                <a:cubicBezTo>
                  <a:pt x="860821" y="42045"/>
                  <a:pt x="905800" y="62447"/>
                  <a:pt x="849086" y="43543"/>
                </a:cubicBezTo>
                <a:cubicBezTo>
                  <a:pt x="841829" y="36286"/>
                  <a:pt x="836843" y="25583"/>
                  <a:pt x="827314" y="21771"/>
                </a:cubicBezTo>
                <a:cubicBezTo>
                  <a:pt x="799532" y="10658"/>
                  <a:pt x="740229" y="0"/>
                  <a:pt x="740229" y="0"/>
                </a:cubicBezTo>
                <a:cubicBezTo>
                  <a:pt x="678543" y="3629"/>
                  <a:pt x="616657" y="4738"/>
                  <a:pt x="555171" y="10886"/>
                </a:cubicBezTo>
                <a:cubicBezTo>
                  <a:pt x="543754" y="12028"/>
                  <a:pt x="533855" y="20026"/>
                  <a:pt x="522514" y="21771"/>
                </a:cubicBezTo>
                <a:cubicBezTo>
                  <a:pt x="424630" y="36830"/>
                  <a:pt x="429693" y="25465"/>
                  <a:pt x="348343" y="43543"/>
                </a:cubicBezTo>
                <a:cubicBezTo>
                  <a:pt x="337142" y="46032"/>
                  <a:pt x="326572" y="50800"/>
                  <a:pt x="315686" y="54428"/>
                </a:cubicBezTo>
                <a:cubicBezTo>
                  <a:pt x="283758" y="75714"/>
                  <a:pt x="286428" y="78072"/>
                  <a:pt x="250371" y="87086"/>
                </a:cubicBezTo>
                <a:cubicBezTo>
                  <a:pt x="246851" y="87966"/>
                  <a:pt x="250371" y="68943"/>
                  <a:pt x="250371" y="6531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658049" y="1830202"/>
            <a:ext cx="2270088" cy="70782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8049" y="2593040"/>
            <a:ext cx="2573391" cy="769148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87945" y="2308252"/>
            <a:ext cx="3043495" cy="1422202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87945" y="3578396"/>
            <a:ext cx="3238735" cy="15390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504014" y="2308252"/>
            <a:ext cx="985879" cy="5940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31276" y="2308252"/>
            <a:ext cx="1537202" cy="131764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96156" y="2919170"/>
            <a:ext cx="1316836" cy="18636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0"/>
            <a:endCxn id="5" idx="36"/>
          </p:cNvCxnSpPr>
          <p:nvPr/>
        </p:nvCxnSpPr>
        <p:spPr>
          <a:xfrm flipH="1" flipV="1">
            <a:off x="4169841" y="3403042"/>
            <a:ext cx="3402613" cy="74907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0"/>
            <a:endCxn id="7" idx="23"/>
          </p:cNvCxnSpPr>
          <p:nvPr/>
        </p:nvCxnSpPr>
        <p:spPr>
          <a:xfrm flipH="1">
            <a:off x="5568909" y="4152117"/>
            <a:ext cx="2003545" cy="11648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1814" y="4152117"/>
            <a:ext cx="2561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ense components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stCxn id="18" idx="0"/>
            <a:endCxn id="6" idx="48"/>
          </p:cNvCxnSpPr>
          <p:nvPr/>
        </p:nvCxnSpPr>
        <p:spPr>
          <a:xfrm flipH="1" flipV="1">
            <a:off x="7053531" y="3668309"/>
            <a:ext cx="518923" cy="48380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48927" y="2643700"/>
            <a:ext cx="1602373" cy="1392943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354603" y="3730453"/>
            <a:ext cx="1283107" cy="3899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2919" y="2112075"/>
            <a:ext cx="975559" cy="19617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76836" y="3527973"/>
            <a:ext cx="888286" cy="73839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74894" y="1830201"/>
            <a:ext cx="1471533" cy="60213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29710" y="2013986"/>
            <a:ext cx="863791" cy="19617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 rot="10434592">
            <a:off x="989356" y="333399"/>
            <a:ext cx="7629678" cy="2527029"/>
          </a:xfrm>
          <a:prstGeom prst="arc">
            <a:avLst>
              <a:gd name="adj1" fmla="val 11361939"/>
              <a:gd name="adj2" fmla="val 21523122"/>
            </a:avLst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7200" y="412039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libri" panose="020F0502020204030204" pitchFamily="34" charset="0"/>
              </a:rPr>
              <a:t>C</a:t>
            </a:r>
            <a:endParaRPr lang="en-US" sz="2800" i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9596" y="1368536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libri" panose="020F0502020204030204" pitchFamily="34" charset="0"/>
              </a:rPr>
              <a:t>S</a:t>
            </a:r>
            <a:endParaRPr lang="en-US" sz="2800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40535" y="1348087"/>
                <a:ext cx="176933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535" y="1348087"/>
                <a:ext cx="1769331" cy="453137"/>
              </a:xfrm>
              <a:prstGeom prst="rect">
                <a:avLst/>
              </a:prstGeom>
              <a:blipFill rotWithShape="0"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57200" y="4977078"/>
            <a:ext cx="5939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The graph is decomposed into dense components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5378220"/>
            <a:ext cx="5684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Edges between components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are stored explicitly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833" y="5785791"/>
            <a:ext cx="510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Edges inside each component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are sampled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40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/>
      <p:bldP spid="28" grpId="0" animBg="1"/>
      <p:bldP spid="32" grpId="0"/>
      <p:bldP spid="33" grpId="0"/>
      <p:bldP spid="34" grpId="0"/>
      <p:bldP spid="23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dirty="0" smtClean="0"/>
                  <a:t>The sketch stores:</a:t>
                </a:r>
              </a:p>
              <a:p>
                <a:pPr lvl="1"/>
                <a:r>
                  <a:rPr lang="en-US" dirty="0" smtClean="0"/>
                  <a:t>Edges across sparse cuts</a:t>
                </a:r>
              </a:p>
              <a:p>
                <a:pPr lvl="1"/>
                <a:r>
                  <a:rPr lang="en-US" dirty="0" smtClean="0"/>
                  <a:t>Connected components and vertex degrees</a:t>
                </a:r>
              </a:p>
              <a:p>
                <a:pPr lvl="1"/>
                <a:r>
                  <a:rPr lang="en-US" dirty="0" smtClean="0"/>
                  <a:t>Sample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edges out of every </a:t>
                </a:r>
                <a:r>
                  <a:rPr lang="en-US" dirty="0" smtClean="0"/>
                  <a:t>vertex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Lemma.</a:t>
                </a:r>
                <a:r>
                  <a:rPr lang="en-US" dirty="0" smtClean="0"/>
                  <a:t> Total number of edges across sparse cuts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cut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 edges</a:t>
                </a:r>
              </a:p>
              <a:p>
                <a:pPr lvl="2"/>
                <a:r>
                  <a:rPr lang="en-US" dirty="0" smtClean="0"/>
                  <a:t>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the smaller side</a:t>
                </a:r>
              </a:p>
              <a:p>
                <a:pPr lvl="1"/>
                <a:r>
                  <a:rPr lang="en-US" dirty="0" smtClean="0"/>
                  <a:t>“Charge” stored edges to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sym typeface="Wingdings" panose="05000000000000000000" pitchFamily="2" charset="2"/>
                  </a:rPr>
                  <a:t>per </a:t>
                </a:r>
                <a:r>
                  <a:rPr lang="en-US" dirty="0" smtClean="0">
                    <a:sym typeface="Wingdings" panose="05000000000000000000" pitchFamily="2" charset="2"/>
                  </a:rPr>
                  <a:t>vertex, it’s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edges,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times</a:t>
                </a:r>
              </a:p>
              <a:p>
                <a:pPr lvl="1"/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Sketch size (so far):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words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 rotWithShape="0">
                <a:blip r:embed="rId2"/>
                <a:stretch>
                  <a:fillRect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75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Procedure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by the sum of:</a:t>
                </a:r>
              </a:p>
              <a:p>
                <a:r>
                  <a:rPr lang="en-US" dirty="0" smtClean="0"/>
                  <a:t>Number of </a:t>
                </a:r>
                <a:r>
                  <a:rPr lang="en-US" dirty="0"/>
                  <a:t>edges </a:t>
                </a:r>
                <a:r>
                  <a:rPr lang="en-US" dirty="0" smtClean="0"/>
                  <a:t>from “our sparse-cuts” inside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[sum of degrees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] – [estimate of # of edges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 smtClean="0"/>
                  <a:t>Formally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sampled</m:t>
                            </m:r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Key Idea: </a:t>
                </a:r>
              </a:p>
              <a:p>
                <a:r>
                  <a:rPr lang="en-US" dirty="0" smtClean="0"/>
                  <a:t>Estimating # of edges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inside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has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less variance </a:t>
                </a:r>
                <a:r>
                  <a:rPr lang="en-US" dirty="0" smtClean="0"/>
                  <a:t>than estimating directly # of edges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across </a:t>
                </a:r>
                <a:r>
                  <a:rPr lang="en-US" dirty="0" smtClean="0"/>
                  <a:t>the cut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Why? </a:t>
                </a:r>
              </a:p>
              <a:p>
                <a:pPr lvl="1"/>
                <a:r>
                  <a:rPr lang="en-US" dirty="0" smtClean="0"/>
                  <a:t>Number of cross-cut edges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could all be incident to one vertex</a:t>
                </a:r>
              </a:p>
              <a:p>
                <a:pPr lvl="1"/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sampled edges from that vertex (for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approximation)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No such problem for internal edges!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916613" y="990600"/>
            <a:ext cx="1547446" cy="519351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exact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916613" y="1517766"/>
            <a:ext cx="890953" cy="2891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637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Inside Edges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7032"/>
                <a:ext cx="8229600" cy="4987925"/>
              </a:xfrm>
            </p:spPr>
            <p:txBody>
              <a:bodyPr/>
              <a:lstStyle/>
              <a:p>
                <a:r>
                  <a:rPr lang="en-US" dirty="0" smtClean="0"/>
                  <a:t>Estimate is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sampled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 smtClean="0"/>
                  <a:t>Unbiased estimator</a:t>
                </a:r>
              </a:p>
              <a:p>
                <a:pPr lvl="1"/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Lemma.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is small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cut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 	(not a sparse cut inside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cut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	(by our “guess”)</a:t>
                </a:r>
              </a:p>
              <a:p>
                <a:pPr lvl="1"/>
                <a:r>
                  <a:rPr lang="en-US" dirty="0" smtClean="0"/>
                  <a:t> Hence,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Lemma.</a:t>
                </a:r>
                <a:r>
                  <a:rPr lang="en-US" dirty="0" smtClean="0"/>
                  <a:t> Second summation has standard deviation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The # of edges inside can be large too,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but it cannot be all incident to a single vertex.  </a:t>
                </a:r>
              </a:p>
              <a:p>
                <a:pPr lvl="1"/>
                <a:r>
                  <a:rPr lang="en-US" dirty="0" smtClean="0"/>
                  <a:t>It can only be large,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but over all these vertices, we sample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edges!</a:t>
                </a:r>
              </a:p>
              <a:p>
                <a:r>
                  <a:rPr lang="en-US" dirty="0" smtClean="0"/>
                  <a:t>Actual proof requires attentive </a:t>
                </a:r>
                <a:r>
                  <a:rPr lang="en-US" dirty="0"/>
                  <a:t>variance calculation 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Finish: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Chebyshev’s</a:t>
                </a:r>
                <a:r>
                  <a:rPr lang="en-US" dirty="0" smtClean="0"/>
                  <a:t> inequality + amplification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repetitions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7032"/>
                <a:ext cx="8229600" cy="4987925"/>
              </a:xfrm>
              <a:blipFill rotWithShape="0">
                <a:blip r:embed="rId2"/>
                <a:stretch>
                  <a:fillRect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73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32862" y="2250832"/>
            <a:ext cx="8706338" cy="2532183"/>
          </a:xfrm>
          <a:prstGeom prst="round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Scheme (Polynomial Weights)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-cut-sparsifier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Proceed “in parallel” for every guess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= power of 2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Assume </a:t>
                </a:r>
                <a:r>
                  <a:rPr lang="en-US" dirty="0"/>
                  <a:t>for normalization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thus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Importance sampling</a:t>
                </a:r>
              </a:p>
              <a:p>
                <a:pPr lvl="1"/>
                <a:r>
                  <a:rPr lang="en-US" dirty="0" smtClean="0"/>
                  <a:t>Discard edges of weight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Surely not relevant</a:t>
                </a:r>
              </a:p>
              <a:p>
                <a:pPr lvl="1"/>
                <a:r>
                  <a:rPr lang="en-US" dirty="0" smtClean="0"/>
                  <a:t>Sample other edges with probability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 and assign them new weight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An unbiased estimator, with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err="1" smtClean="0"/>
                  <a:t>W.h.p</a:t>
                </a:r>
                <a:r>
                  <a:rPr lang="en-US" dirty="0" smtClean="0"/>
                  <a:t>. the cut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</a:t>
                </a:r>
              </a:p>
              <a:p>
                <a:r>
                  <a:rPr lang="en-US" dirty="0" smtClean="0"/>
                  <a:t>Break edges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 levels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Estimate each level separately </a:t>
                </a:r>
                <a:r>
                  <a:rPr lang="en-US" dirty="0"/>
                  <a:t>(</a:t>
                </a:r>
                <a:r>
                  <a:rPr lang="en-US" dirty="0" smtClean="0"/>
                  <a:t>using sparse-cuts etc.), and sum up </a:t>
                </a:r>
              </a:p>
              <a:p>
                <a:pPr lvl="1"/>
                <a:r>
                  <a:rPr lang="en-US" dirty="0" smtClean="0"/>
                  <a:t>Inside each </a:t>
                </a:r>
                <a:r>
                  <a:rPr lang="en-US" dirty="0"/>
                  <a:t>level,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do use weights </a:t>
                </a:r>
                <a:r>
                  <a:rPr lang="en-US" dirty="0" smtClean="0"/>
                  <a:t>– our variance analysis still applies!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221411" y="897501"/>
            <a:ext cx="1914769" cy="1298377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sketch size increases by log n factor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 flipH="1">
            <a:off x="6721353" y="1546690"/>
            <a:ext cx="500058" cy="1570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5541110" y="686187"/>
            <a:ext cx="1707659" cy="908864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sketch size O(n)</a:t>
            </a: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4912093" y="1140619"/>
            <a:ext cx="629017" cy="1805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96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Forms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a real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matrix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For query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, output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Laplacian</a:t>
                </a:r>
                <a:r>
                  <a:rPr lang="en-US" sz="2400" dirty="0" smtClean="0"/>
                  <a:t> of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then</a:t>
                </a:r>
              </a:p>
              <a:p>
                <a:pPr lvl="1"/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-25000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– </m:t>
                          </m:r>
                          <m:r>
                            <a:rPr lang="en-US" sz="2400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-25000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 baseline="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lvl="1"/>
                <a:endParaRPr lang="en-US" sz="2000" dirty="0" smtClean="0"/>
              </a:p>
              <a:p>
                <a:pPr lvl="1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, these give you cut values</a:t>
                </a:r>
                <a:endParaRPr lang="en-US" sz="2000" baseline="300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5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Extensions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Construction time?</a:t>
                </a:r>
              </a:p>
              <a:p>
                <a:pPr lvl="1"/>
                <a:r>
                  <a:rPr lang="en-US" dirty="0"/>
                  <a:t>Requires </a:t>
                </a:r>
                <a:r>
                  <a:rPr lang="en-US" dirty="0" smtClean="0"/>
                  <a:t>computing </a:t>
                </a:r>
                <a:r>
                  <a:rPr lang="en-US" dirty="0"/>
                  <a:t>sparse cuts… NP-hard problem</a:t>
                </a:r>
                <a:r>
                  <a:rPr lang="en-US" dirty="0" smtClean="0"/>
                  <a:t>!</a:t>
                </a:r>
              </a:p>
              <a:p>
                <a:pPr lvl="1"/>
                <a:r>
                  <a:rPr lang="en-US" dirty="0" smtClean="0"/>
                  <a:t>OK to compute approximate sparse cuts!</a:t>
                </a:r>
              </a:p>
              <a:p>
                <a:pPr lvl="2"/>
                <a:r>
                  <a:rPr lang="el-GR" dirty="0" smtClean="0">
                    <a:solidFill>
                      <a:srgbClr val="FF0000"/>
                    </a:solidFill>
                  </a:rPr>
                  <a:t>α</a:t>
                </a:r>
                <a:r>
                  <a:rPr lang="el-GR" dirty="0" smtClean="0"/>
                  <a:t>-</a:t>
                </a:r>
                <a:r>
                  <a:rPr lang="en-US" dirty="0" smtClean="0"/>
                  <a:t>approximation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 sketch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Can use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-approximation </a:t>
                </a:r>
                <a:r>
                  <a:rPr lang="en-US" dirty="0"/>
                  <a:t>by [Arora-Rao-Vazirani’04</a:t>
                </a:r>
                <a:r>
                  <a:rPr lang="en-US" dirty="0" smtClean="0"/>
                  <a:t>], or faster </a:t>
                </a:r>
                <a:r>
                  <a:rPr lang="en-US" dirty="0" err="1" smtClean="0"/>
                  <a:t>polylog</a:t>
                </a:r>
                <a:r>
                  <a:rPr lang="en-US" dirty="0" smtClean="0"/>
                  <a:t>-approximation by [Madry’10]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Unbounded weights: </a:t>
                </a:r>
              </a:p>
              <a:p>
                <a:pPr lvl="1"/>
                <a:r>
                  <a:rPr lang="en-US" dirty="0" smtClean="0"/>
                  <a:t>A maximum-weight </a:t>
                </a:r>
                <a:r>
                  <a:rPr lang="en-US" dirty="0"/>
                  <a:t>spanning </a:t>
                </a:r>
                <a:r>
                  <a:rPr lang="en-US" dirty="0" smtClean="0"/>
                  <a:t>tree yields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-approx.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Proceed “in parallel” for each such guess, by contracting very heavy edges and discarding very light ones, </a:t>
                </a:r>
                <a:r>
                  <a:rPr lang="en-US" dirty="0"/>
                  <a:t>and applying the “basic” sketch </a:t>
                </a:r>
                <a:endParaRPr lang="en-US" dirty="0" smtClean="0"/>
              </a:p>
              <a:p>
                <a:pPr lvl="2"/>
                <a:endParaRPr lang="en-US" dirty="0" smtClean="0"/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General (spectral) queries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63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 </a:t>
            </a:r>
            <a:r>
              <a:rPr lang="en-US" dirty="0"/>
              <a:t>First </a:t>
            </a:r>
            <a:r>
              <a:rPr lang="en-US" dirty="0" smtClean="0"/>
              <a:t>Attempt: </a:t>
            </a:r>
            <a:r>
              <a:rPr lang="en-US" dirty="0"/>
              <a:t>One-way Comm.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Theorem.</a:t>
                </a:r>
                <a:r>
                  <a:rPr lang="en-US" dirty="0" smtClean="0"/>
                  <a:t>  A randomized </a:t>
                </a:r>
                <a:r>
                  <a:rPr lang="en-US" dirty="0"/>
                  <a:t>sketching achieving </a:t>
                </a:r>
                <a:r>
                  <a:rPr lang="en-US" dirty="0" err="1"/>
                  <a:t>w.h.p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 for all cuts, must have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</a:t>
                </a:r>
              </a:p>
              <a:p>
                <a:r>
                  <a:rPr lang="en-US" dirty="0" smtClean="0"/>
                  <a:t>Natural attempt: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But we’ve just seen Alice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can</a:t>
                </a:r>
                <a:r>
                  <a:rPr lang="en-US" dirty="0" smtClean="0"/>
                  <a:t> send only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 </a:t>
                </a:r>
              </a:p>
              <a:p>
                <a:r>
                  <a:rPr lang="en-US" dirty="0" smtClean="0"/>
                  <a:t>Must then use (exponentially) many cuts (sets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Assume for simplicity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867878" y="2350971"/>
                <a:ext cx="1621692" cy="1517643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Alice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𝐺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7878" y="2350971"/>
                <a:ext cx="1621692" cy="151764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037507" y="2350971"/>
                <a:ext cx="1738801" cy="1517643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Bob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𝑆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⊂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𝐺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7507" y="2350971"/>
                <a:ext cx="1738801" cy="151764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3907692" y="3109792"/>
            <a:ext cx="1695939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8378" y="2704128"/>
                <a:ext cx="1351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sketch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378" y="2704128"/>
                <a:ext cx="135171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 Outline: a Hard Comm.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2277117"/>
              </a:xfrm>
            </p:spPr>
            <p:txBody>
              <a:bodyPr/>
              <a:lstStyle/>
              <a:p>
                <a:r>
                  <a:rPr lang="en-US" dirty="0" smtClean="0"/>
                  <a:t>Alice is given </a:t>
                </a:r>
                <a:r>
                  <a:rPr lang="en-US" dirty="0"/>
                  <a:t>a random bipartite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edge probability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½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Bob is given a random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dirty="0" smtClean="0"/>
                  <a:t>and a random subset</a:t>
                </a:r>
                <a:r>
                  <a:rPr lang="en-US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, and has to decide whether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 is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 or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“Essentially” a Gap-Hamming Problem between (random)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communication, even for small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[Chakrabarti-Regev’11,…,</a:t>
                </a:r>
                <a:r>
                  <a:rPr lang="de-DE" dirty="0" smtClean="0"/>
                  <a:t>Braverman-Garg-Pankratov-Weinstein‘13]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2277117"/>
              </a:xfrm>
              <a:blipFill rotWithShape="0">
                <a:blip r:embed="rId3"/>
                <a:stretch>
                  <a:fillRect t="-1340" r="-1185" b="-1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2751015" y="3618520"/>
            <a:ext cx="953477" cy="2297723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08795" y="4462601"/>
                <a:ext cx="402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795" y="4462601"/>
                <a:ext cx="402161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88118" y="5845908"/>
                <a:ext cx="3606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118" y="5845908"/>
                <a:ext cx="36064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4489938" y="3602911"/>
            <a:ext cx="953477" cy="2297723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7041" y="5838114"/>
                <a:ext cx="4262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041" y="5838114"/>
                <a:ext cx="42620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65236" y="3857555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169143" y="4061624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3165236" y="5627195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3157420" y="4650935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656852" y="4005859"/>
            <a:ext cx="621322" cy="109728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4911970" y="3869276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15877" y="4073345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911970" y="5638916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04154" y="4662656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19" idx="5"/>
            <a:endCxn id="21" idx="3"/>
          </p:cNvCxnSpPr>
          <p:nvPr/>
        </p:nvCxnSpPr>
        <p:spPr bwMode="auto">
          <a:xfrm flipV="1">
            <a:off x="3235469" y="4151394"/>
            <a:ext cx="1693799" cy="5775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19" idx="5"/>
            <a:endCxn id="23" idx="4"/>
          </p:cNvCxnSpPr>
          <p:nvPr/>
        </p:nvCxnSpPr>
        <p:spPr bwMode="auto">
          <a:xfrm>
            <a:off x="3235469" y="4728984"/>
            <a:ext cx="1714405" cy="2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9" idx="5"/>
            <a:endCxn id="22" idx="3"/>
          </p:cNvCxnSpPr>
          <p:nvPr/>
        </p:nvCxnSpPr>
        <p:spPr bwMode="auto">
          <a:xfrm>
            <a:off x="3235469" y="4728984"/>
            <a:ext cx="1689892" cy="9879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24514" y="4253539"/>
                <a:ext cx="413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14" y="4253539"/>
                <a:ext cx="41312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stCxn id="17" idx="7"/>
            <a:endCxn id="20" idx="7"/>
          </p:cNvCxnSpPr>
          <p:nvPr/>
        </p:nvCxnSpPr>
        <p:spPr bwMode="auto">
          <a:xfrm flipV="1">
            <a:off x="3247192" y="3882667"/>
            <a:ext cx="1742827" cy="1923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endCxn id="20" idx="1"/>
          </p:cNvCxnSpPr>
          <p:nvPr/>
        </p:nvCxnSpPr>
        <p:spPr bwMode="auto">
          <a:xfrm flipV="1">
            <a:off x="3210956" y="3882667"/>
            <a:ext cx="1714405" cy="242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0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 Outline: a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Alice sends to Bob a sketch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(good for all cuts)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Bob estimates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, to find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maximizer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has its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slightly larger than </a:t>
                </a:r>
                <a:r>
                  <a:rPr lang="en-US" dirty="0" smtClean="0"/>
                  <a:t>a typical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(by factor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), </a:t>
                </a:r>
                <a:r>
                  <a:rPr lang="en-US" dirty="0"/>
                  <a:t>and its estimator should “stand out”</a:t>
                </a:r>
              </a:p>
              <a:p>
                <a:pPr lvl="2"/>
                <a:r>
                  <a:rPr lang="en-US" dirty="0" smtClean="0"/>
                  <a:t>More precisely,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en-US" dirty="0" smtClean="0"/>
                  <a:t> will have “large agreement”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Bob just tests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344487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751015" y="3618520"/>
            <a:ext cx="953477" cy="2297723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489938" y="3602911"/>
            <a:ext cx="953477" cy="2297723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913709" y="3996675"/>
            <a:ext cx="621322" cy="109728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1914" y="3791057"/>
                <a:ext cx="5050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914" y="3791057"/>
                <a:ext cx="50501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78710" y="5119932"/>
                <a:ext cx="7981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710" y="5119932"/>
                <a:ext cx="798167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 bwMode="auto">
          <a:xfrm>
            <a:off x="2932075" y="4207295"/>
            <a:ext cx="621322" cy="1097280"/>
          </a:xfrm>
          <a:prstGeom prst="ellipse">
            <a:avLst/>
          </a:prstGeom>
          <a:solidFill>
            <a:srgbClr val="FFC000">
              <a:alpha val="47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08795" y="4462601"/>
                <a:ext cx="402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795" y="4462601"/>
                <a:ext cx="402161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88118" y="5845908"/>
                <a:ext cx="3606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118" y="5845908"/>
                <a:ext cx="36064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27041" y="5838114"/>
                <a:ext cx="4262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041" y="5838114"/>
                <a:ext cx="42620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165236" y="3857555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3169143" y="4061624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3165236" y="5627195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3157420" y="4650935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56852" y="4005859"/>
            <a:ext cx="621322" cy="109728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911970" y="3869276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915877" y="4073345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4911970" y="5638916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904154" y="4662656"/>
            <a:ext cx="91440" cy="9144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>
            <a:stCxn id="34" idx="5"/>
            <a:endCxn id="37" idx="3"/>
          </p:cNvCxnSpPr>
          <p:nvPr/>
        </p:nvCxnSpPr>
        <p:spPr bwMode="auto">
          <a:xfrm flipV="1">
            <a:off x="3235469" y="4151394"/>
            <a:ext cx="1693799" cy="5775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34" idx="5"/>
            <a:endCxn id="39" idx="4"/>
          </p:cNvCxnSpPr>
          <p:nvPr/>
        </p:nvCxnSpPr>
        <p:spPr bwMode="auto">
          <a:xfrm>
            <a:off x="3235469" y="4728984"/>
            <a:ext cx="1714405" cy="2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34" idx="5"/>
            <a:endCxn id="38" idx="3"/>
          </p:cNvCxnSpPr>
          <p:nvPr/>
        </p:nvCxnSpPr>
        <p:spPr bwMode="auto">
          <a:xfrm>
            <a:off x="3235469" y="4728984"/>
            <a:ext cx="1689892" cy="9879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24514" y="4253539"/>
                <a:ext cx="413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14" y="4253539"/>
                <a:ext cx="413125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32" idx="7"/>
            <a:endCxn id="36" idx="7"/>
          </p:cNvCxnSpPr>
          <p:nvPr/>
        </p:nvCxnSpPr>
        <p:spPr bwMode="auto">
          <a:xfrm flipV="1">
            <a:off x="3247192" y="3882667"/>
            <a:ext cx="1742827" cy="1923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36" idx="1"/>
          </p:cNvCxnSpPr>
          <p:nvPr/>
        </p:nvCxnSpPr>
        <p:spPr bwMode="auto">
          <a:xfrm flipV="1">
            <a:off x="3210956" y="3882667"/>
            <a:ext cx="1714405" cy="242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66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 for Cut-</a:t>
            </a:r>
            <a:r>
              <a:rPr lang="en-US" dirty="0" err="1" smtClean="0"/>
              <a:t>Sparsifiers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Corollary.</a:t>
                </a:r>
                <a:r>
                  <a:rPr lang="en-US" dirty="0" smtClean="0"/>
                  <a:t>  A cut-</a:t>
                </a:r>
                <a:r>
                  <a:rPr lang="en-US" dirty="0" err="1" smtClean="0"/>
                  <a:t>sparsifier</a:t>
                </a:r>
                <a:r>
                  <a:rPr lang="en-US" dirty="0" smtClean="0"/>
                  <a:t> graph achieving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 </a:t>
                </a:r>
                <a:r>
                  <a:rPr lang="en-US" dirty="0" smtClean="0"/>
                  <a:t>requires </a:t>
                </a:r>
                <a:r>
                  <a:rPr lang="en-US" dirty="0"/>
                  <a:t>(in worst-case)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edges.</a:t>
                </a:r>
              </a:p>
              <a:p>
                <a:r>
                  <a:rPr lang="en-US" dirty="0" smtClean="0"/>
                  <a:t>Idea: use cut-</a:t>
                </a:r>
                <a:r>
                  <a:rPr lang="en-US" dirty="0" err="1" smtClean="0"/>
                  <a:t>sparsifier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as a sketch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Naive encoding of an edge (+ weight) takes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 </a:t>
                </a:r>
              </a:p>
              <a:p>
                <a:pPr lvl="1"/>
                <a:r>
                  <a:rPr lang="en-US" dirty="0" smtClean="0"/>
                  <a:t>Implies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Tailor a more sophisticated encoding for “our” scenario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867878" y="2350971"/>
                <a:ext cx="1621692" cy="1517643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Alice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𝐺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7878" y="2350971"/>
                <a:ext cx="1621692" cy="151764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037507" y="2350971"/>
                <a:ext cx="1738801" cy="1517643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Bob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𝑆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⊂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𝐺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7507" y="2350971"/>
                <a:ext cx="1738801" cy="151764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3907692" y="3109792"/>
            <a:ext cx="1695939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8378" y="2704128"/>
                <a:ext cx="1386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sketch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378" y="2704128"/>
                <a:ext cx="1386918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5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Concrete: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Graphical sketch? One pass? </a:t>
            </a:r>
          </a:p>
          <a:p>
            <a:r>
              <a:rPr lang="en-US" dirty="0" smtClean="0"/>
              <a:t>Avoid sparse-cut computations? </a:t>
            </a:r>
          </a:p>
          <a:p>
            <a:r>
              <a:rPr lang="en-US" dirty="0" smtClean="0"/>
              <a:t>Handle adaptive queries?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High-level directions: </a:t>
            </a:r>
          </a:p>
          <a:p>
            <a:r>
              <a:rPr lang="en-US" dirty="0" smtClean="0"/>
              <a:t>Tradeoffs between representations (graphical vs. data structure)</a:t>
            </a:r>
          </a:p>
          <a:p>
            <a:r>
              <a:rPr lang="en-US" dirty="0" smtClean="0"/>
              <a:t>Connections between distances/cuts/flows?</a:t>
            </a:r>
          </a:p>
          <a:p>
            <a:r>
              <a:rPr lang="en-US" dirty="0" smtClean="0"/>
              <a:t>Sketching of other </a:t>
            </a:r>
            <a:r>
              <a:rPr lang="en-US" dirty="0"/>
              <a:t>combinatorial features (</a:t>
            </a:r>
            <a:r>
              <a:rPr lang="en-US" dirty="0" smtClean="0"/>
              <a:t>graphs)?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956234" y="5175612"/>
            <a:ext cx="3188670" cy="851297"/>
          </a:xfrm>
          <a:prstGeom prst="round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Thank You! 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5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96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Theorem 3. </a:t>
                </a:r>
                <a:r>
                  <a:rPr lang="en-US" dirty="0"/>
                  <a:t>Can compute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sketch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sketch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that suffice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-approximate the global min-cut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Previous approaches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dependence </a:t>
                </a:r>
                <a:endParaRPr lang="en-US" dirty="0" smtClean="0"/>
              </a:p>
              <a:p>
                <a:r>
                  <a:rPr lang="en-US" dirty="0" smtClean="0"/>
                  <a:t>Idea: </a:t>
                </a:r>
              </a:p>
              <a:p>
                <a:pPr lvl="1"/>
                <a:r>
                  <a:rPr lang="en-US" dirty="0" smtClean="0"/>
                  <a:t>Store in parallel for each graph</a:t>
                </a:r>
              </a:p>
              <a:p>
                <a:pPr lvl="2"/>
                <a:r>
                  <a:rPr lang="en-US" dirty="0"/>
                  <a:t>Our (relaxed) sketch, of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even after amplification</a:t>
                </a:r>
              </a:p>
              <a:p>
                <a:pPr lvl="2"/>
                <a:r>
                  <a:rPr lang="en-US" dirty="0" smtClean="0"/>
                  <a:t>A (classic)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-cut-sparsifier, of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In union of the classic </a:t>
                </a:r>
                <a:r>
                  <a:rPr lang="en-US" dirty="0" err="1" smtClean="0"/>
                  <a:t>sparsifiers</a:t>
                </a:r>
                <a:r>
                  <a:rPr lang="en-US" dirty="0" smtClean="0"/>
                  <a:t>, identify near-minimum cuts (factor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), yielding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candidates </a:t>
                </a:r>
                <a:r>
                  <a:rPr lang="en-US" dirty="0"/>
                  <a:t>[Karger’00]</a:t>
                </a:r>
              </a:p>
              <a:p>
                <a:pPr lvl="1"/>
                <a:r>
                  <a:rPr lang="en-US" dirty="0" smtClean="0"/>
                  <a:t>Use relaxed sketch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-approximate each candidate, and report the minimum one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 general, the sketch is useful for polynomial number of non-adaptive queries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4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a Quadratic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02546"/>
                <a:ext cx="8229600" cy="4525963"/>
              </a:xfrm>
            </p:spPr>
            <p:txBody>
              <a:bodyPr/>
              <a:lstStyle/>
              <a:p>
                <a:r>
                  <a:rPr lang="en-US" sz="2400" dirty="0" smtClean="0"/>
                  <a:t>Given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 smtClean="0"/>
                  <a:t>, compute a small summary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s(A)</a:t>
                </a:r>
                <a:r>
                  <a:rPr lang="en-US" sz="2400" dirty="0" smtClean="0"/>
                  <a:t> so that given a query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 smtClean="0"/>
                  <a:t>, can produce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utput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∈(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l-GR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“For all” model: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s(A)</a:t>
                </a:r>
                <a:r>
                  <a:rPr lang="en-US" sz="2400" dirty="0" smtClean="0"/>
                  <a:t> is correct simultaneously for all queries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x</a:t>
                </a:r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“For each” model: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s(A)</a:t>
                </a:r>
                <a:r>
                  <a:rPr lang="en-US" sz="2400" dirty="0" smtClean="0"/>
                  <a:t> is correct on every fixed query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 smtClean="0"/>
                  <a:t> with probability 2/3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02546"/>
                <a:ext cx="8229600" cy="4525963"/>
              </a:xfrm>
              <a:blipFill rotWithShape="0">
                <a:blip r:embed="rId2"/>
                <a:stretch>
                  <a:fillRect l="-296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72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Sketch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s(A)</a:t>
            </a:r>
            <a:r>
              <a:rPr lang="en-US" dirty="0"/>
              <a:t> of </a:t>
            </a:r>
            <a:r>
              <a:rPr lang="en-US" dirty="0" smtClean="0"/>
              <a:t>Small Size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2542"/>
                <a:ext cx="8229600" cy="4969276"/>
              </a:xfrm>
            </p:spPr>
            <p:txBody>
              <a:bodyPr/>
              <a:lstStyle/>
              <a:p>
                <a:r>
                  <a:rPr lang="en-US" sz="2400" dirty="0" smtClean="0"/>
                  <a:t>If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A</a:t>
                </a:r>
                <a:r>
                  <a:rPr lang="en-US" sz="2400" dirty="0" smtClean="0"/>
                  <a:t> is an arbitrary </a:t>
                </a:r>
                <a:r>
                  <a:rPr lang="en-US" sz="2400" dirty="0"/>
                  <a:t>matrix</a:t>
                </a:r>
                <a:r>
                  <a:rPr lang="en-US" sz="2400" dirty="0" smtClean="0"/>
                  <a:t>,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s(A)</a:t>
                </a:r>
                <a:r>
                  <a:rPr lang="en-US" sz="2400" dirty="0" smtClean="0"/>
                  <a:t> needs size </a:t>
                </a:r>
                <a:r>
                  <a:rPr lang="el-GR" sz="2400" dirty="0" smtClean="0">
                    <a:solidFill>
                      <a:schemeClr val="accent2"/>
                    </a:solidFill>
                  </a:rPr>
                  <a:t>Ω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(n</a:t>
                </a:r>
                <a:r>
                  <a:rPr lang="en-US" sz="24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)</a:t>
                </a:r>
                <a:r>
                  <a:rPr lang="en-US" sz="2400" dirty="0" smtClean="0"/>
                  <a:t> </a:t>
                </a:r>
              </a:p>
              <a:p>
                <a:pPr lvl="1"/>
                <a:endParaRPr lang="en-US" sz="2000" dirty="0" smtClean="0"/>
              </a:p>
              <a:p>
                <a:pPr lvl="1"/>
                <a:r>
                  <a:rPr lang="en-US" sz="2000" dirty="0" smtClean="0"/>
                  <a:t>WLOG,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A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symmetric</a:t>
                </a:r>
              </a:p>
              <a:p>
                <a:pPr lvl="1"/>
                <a:endParaRPr lang="en-US" sz="2000" dirty="0" smtClean="0"/>
              </a:p>
              <a:p>
                <a:pPr lvl="1"/>
                <a:r>
                  <a:rPr lang="en-US" sz="2000" dirty="0" smtClean="0"/>
                  <a:t>Let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A</a:t>
                </a:r>
                <a:r>
                  <a:rPr lang="en-US" sz="2000" dirty="0" smtClean="0"/>
                  <a:t> be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0</a:t>
                </a:r>
                <a:r>
                  <a:rPr lang="en-US" sz="2000" dirty="0" smtClean="0"/>
                  <a:t> on the diagonal, </a:t>
                </a:r>
              </a:p>
              <a:p>
                <a:pPr marL="344487" lvl="1" indent="0">
                  <a:buNone/>
                </a:pPr>
                <a:r>
                  <a:rPr lang="en-US" sz="2000" dirty="0" smtClean="0"/>
                  <a:t>	random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0-1</a:t>
                </a:r>
                <a:r>
                  <a:rPr lang="en-US" sz="2000" dirty="0" smtClean="0"/>
                  <a:t> in off-diagonal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 smtClean="0"/>
                  <a:t>Query: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𝑒𝑖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𝑒𝑗</m:t>
                    </m:r>
                  </m:oMath>
                </a14:m>
                <a:endParaRPr lang="en-US" sz="2000" baseline="-25000" dirty="0" smtClean="0">
                  <a:solidFill>
                    <a:schemeClr val="accent2"/>
                  </a:solidFill>
                </a:endParaRPr>
              </a:p>
              <a:p>
                <a:pPr lvl="1"/>
                <a:endParaRPr lang="en-US" sz="2000" baseline="-250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Lower bound holds even in “for each” model</a:t>
                </a: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2542"/>
                <a:ext cx="8229600" cy="4969276"/>
              </a:xfrm>
              <a:blipFill rotWithShape="0">
                <a:blip r:embed="rId2"/>
                <a:stretch>
                  <a:fillRect l="-296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38614" y="2973750"/>
                <a:ext cx="2332498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14" y="2973750"/>
                <a:ext cx="2332498" cy="9782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06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PSD Matrices?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1969"/>
                <a:ext cx="8229600" cy="5037741"/>
              </a:xfrm>
            </p:spPr>
            <p:txBody>
              <a:bodyPr/>
              <a:lstStyle/>
              <a:p>
                <a:r>
                  <a:rPr lang="en-US" sz="2400" dirty="0" smtClean="0"/>
                  <a:t>For positive </a:t>
                </a:r>
                <a:r>
                  <a:rPr lang="en-US" sz="2400" dirty="0" err="1" smtClean="0"/>
                  <a:t>semidefinite</a:t>
                </a:r>
                <a:r>
                  <a:rPr lang="en-US" sz="2400" dirty="0" smtClean="0"/>
                  <a:t> matrix, write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3000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aseline="30000" dirty="0"/>
              </a:p>
              <a:p>
                <a:pPr lvl="3"/>
                <a:endParaRPr lang="en-US" sz="1800" dirty="0" smtClean="0">
                  <a:solidFill>
                    <a:schemeClr val="tx2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By dimension </a:t>
                </a:r>
                <a:r>
                  <a:rPr lang="en-US" sz="2400" dirty="0">
                    <a:solidFill>
                      <a:schemeClr val="tx2"/>
                    </a:solidFill>
                  </a:rPr>
                  <a:t>reduction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(Johnson-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Lindenstrauss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variant):</a:t>
                </a:r>
                <a:r>
                  <a:rPr lang="en-US" sz="2400" dirty="0" smtClean="0"/>
                  <a:t> for random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1/</a:t>
                </a:r>
                <a:r>
                  <a:rPr lang="el-GR" sz="2400" dirty="0" smtClean="0">
                    <a:solidFill>
                      <a:schemeClr val="accent2"/>
                    </a:solidFill>
                  </a:rPr>
                  <a:t>ε</a:t>
                </a:r>
                <a:r>
                  <a:rPr lang="en-US" sz="2400" baseline="30000" dirty="0" smtClean="0">
                    <a:solidFill>
                      <a:schemeClr val="accent2"/>
                    </a:solidFill>
                  </a:rPr>
                  <a:t>2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x </a:t>
                </a:r>
                <a:r>
                  <a:rPr lang="en-US" sz="2400" i="1" dirty="0" smtClean="0">
                    <a:solidFill>
                      <a:schemeClr val="accent2"/>
                    </a:solidFill>
                  </a:rPr>
                  <a:t>n</a:t>
                </a:r>
                <a:r>
                  <a:rPr lang="en-US" sz="2400" dirty="0" smtClean="0"/>
                  <a:t> matrix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T</a:t>
                </a:r>
                <a:r>
                  <a:rPr lang="en-US" sz="2400" dirty="0" smtClean="0"/>
                  <a:t> of </a:t>
                </a:r>
                <a:r>
                  <a:rPr lang="en-US" sz="2400" dirty="0" err="1" smtClean="0"/>
                  <a:t>i.i.d</a:t>
                </a:r>
                <a:r>
                  <a:rPr lang="en-US" sz="2400" dirty="0" smtClean="0"/>
                  <a:t>. entries from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{±</a:t>
                </a:r>
                <a:r>
                  <a:rPr lang="el-GR" sz="2400" dirty="0" smtClean="0">
                    <a:solidFill>
                      <a:schemeClr val="accent2"/>
                    </a:solidFill>
                  </a:rPr>
                  <a:t>ε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}</a:t>
                </a:r>
                <a:r>
                  <a:rPr lang="en-US" sz="2400" dirty="0" smtClean="0"/>
                  <a:t>,</a:t>
                </a:r>
              </a:p>
              <a:p>
                <a:pPr lvl="1"/>
                <a:r>
                  <a:rPr lang="en-US" sz="2000" dirty="0" smtClean="0"/>
                  <a:t>“For each” guarantee: for every fixed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 smtClean="0"/>
                  <a:t>, with prob.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≥2/3</a:t>
                </a:r>
                <a:r>
                  <a:rPr lang="en-US" sz="2000" dirty="0" smtClean="0"/>
                  <a:t>,</a:t>
                </a: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)‖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		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 </a:t>
                </a:r>
                <a:endParaRPr lang="en-US" sz="2400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sz="2000" dirty="0" smtClean="0"/>
                  <a:t>Sketch is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s(A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=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T*A</a:t>
                </a:r>
                <a:r>
                  <a:rPr lang="en-US" sz="2000" dirty="0" smtClean="0"/>
                  <a:t> </a:t>
                </a:r>
                <a:endParaRPr lang="en-US" sz="2200" dirty="0"/>
              </a:p>
              <a:p>
                <a:pPr lvl="3"/>
                <a:endParaRPr lang="en-US" sz="1800" dirty="0" smtClean="0"/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Corollary.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O(n/ε</a:t>
                </a:r>
                <a:r>
                  <a:rPr lang="en-US" sz="2400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)</a:t>
                </a:r>
                <a:r>
                  <a:rPr lang="en-US" sz="2400" dirty="0"/>
                  <a:t> words of space suffice for PSD </a:t>
                </a:r>
                <a:r>
                  <a:rPr lang="en-US" sz="2400" dirty="0" smtClean="0"/>
                  <a:t>matrices </a:t>
                </a:r>
                <a:r>
                  <a:rPr lang="en-US" sz="2400" dirty="0"/>
                  <a:t>for PSD matrices (in “for each” model</a:t>
                </a:r>
                <a:r>
                  <a:rPr lang="en-US" sz="2400" dirty="0" smtClean="0"/>
                  <a:t>)</a:t>
                </a:r>
                <a:endParaRPr lang="en-US" sz="1800" dirty="0"/>
              </a:p>
              <a:p>
                <a:r>
                  <a:rPr lang="en-US" sz="2400" dirty="0" smtClean="0"/>
                  <a:t>Can show a matching bound </a:t>
                </a:r>
                <a:r>
                  <a:rPr lang="el-GR" sz="2400" dirty="0" smtClean="0">
                    <a:solidFill>
                      <a:schemeClr val="accent2"/>
                    </a:solidFill>
                  </a:rPr>
                  <a:t>Ω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(n/</a:t>
                </a:r>
                <a:r>
                  <a:rPr lang="el-GR" sz="2400" dirty="0">
                    <a:solidFill>
                      <a:schemeClr val="accent2"/>
                    </a:solidFill>
                  </a:rPr>
                  <a:t>ε</a:t>
                </a:r>
                <a:r>
                  <a:rPr lang="en-US" sz="24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)</a:t>
                </a:r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1969"/>
                <a:ext cx="8229600" cy="5037741"/>
              </a:xfrm>
              <a:blipFill rotWithShape="0">
                <a:blip r:embed="rId2"/>
                <a:stretch>
                  <a:fillRect l="-29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31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8535881" cy="1143000"/>
          </a:xfrm>
        </p:spPr>
        <p:txBody>
          <a:bodyPr/>
          <a:lstStyle/>
          <a:p>
            <a:r>
              <a:rPr lang="en-US" dirty="0" smtClean="0"/>
              <a:t>“For all” Guarantee for PSD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093"/>
            <a:ext cx="8229600" cy="4960398"/>
          </a:xfrm>
        </p:spPr>
        <p:txBody>
          <a:bodyPr/>
          <a:lstStyle/>
          <a:p>
            <a:r>
              <a:rPr lang="en-US" sz="2400" dirty="0" smtClean="0"/>
              <a:t>Even if </a:t>
            </a:r>
            <a:r>
              <a:rPr lang="en-US" sz="2400" dirty="0">
                <a:solidFill>
                  <a:schemeClr val="accent2"/>
                </a:solidFill>
              </a:rPr>
              <a:t>A</a:t>
            </a:r>
            <a:r>
              <a:rPr lang="en-US" sz="2400" dirty="0"/>
              <a:t> is </a:t>
            </a:r>
            <a:r>
              <a:rPr lang="en-US" sz="2400" dirty="0" smtClean="0"/>
              <a:t>PSD, </a:t>
            </a:r>
            <a:r>
              <a:rPr lang="en-US" sz="2400" dirty="0">
                <a:solidFill>
                  <a:schemeClr val="accent2"/>
                </a:solidFill>
              </a:rPr>
              <a:t>s(A)</a:t>
            </a:r>
            <a:r>
              <a:rPr lang="en-US" sz="2400" dirty="0"/>
              <a:t> must </a:t>
            </a:r>
            <a:r>
              <a:rPr lang="en-US" sz="2400" dirty="0" smtClean="0"/>
              <a:t>be of size </a:t>
            </a:r>
            <a:r>
              <a:rPr lang="el-GR" sz="2400" dirty="0" smtClean="0">
                <a:solidFill>
                  <a:schemeClr val="accent2"/>
                </a:solidFill>
              </a:rPr>
              <a:t>Ω</a:t>
            </a:r>
            <a:r>
              <a:rPr lang="en-US" sz="2400" dirty="0" smtClean="0">
                <a:solidFill>
                  <a:schemeClr val="accent2"/>
                </a:solidFill>
              </a:rPr>
              <a:t>(n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r>
              <a:rPr lang="en-US" sz="2400" dirty="0" smtClean="0"/>
              <a:t> in “for all” model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Proof idea:</a:t>
            </a:r>
          </a:p>
          <a:p>
            <a:r>
              <a:rPr lang="en-US" sz="2400" dirty="0" smtClean="0"/>
              <a:t>Consider a net of </a:t>
            </a:r>
            <a:r>
              <a:rPr lang="en-US" sz="2400" dirty="0" err="1" smtClean="0">
                <a:solidFill>
                  <a:schemeClr val="accent2"/>
                </a:solidFill>
              </a:rPr>
              <a:t>exp</a:t>
            </a:r>
            <a:r>
              <a:rPr lang="en-US" sz="2400" dirty="0" smtClean="0">
                <a:solidFill>
                  <a:schemeClr val="accent2"/>
                </a:solidFill>
              </a:rPr>
              <a:t>(n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r>
              <a:rPr lang="en-US" sz="2400" dirty="0" smtClean="0"/>
              <a:t> projection matrices onto </a:t>
            </a:r>
            <a:r>
              <a:rPr lang="en-US" sz="2400" dirty="0" smtClean="0">
                <a:solidFill>
                  <a:schemeClr val="accent2"/>
                </a:solidFill>
              </a:rPr>
              <a:t>n/2</a:t>
            </a:r>
            <a:r>
              <a:rPr lang="en-US" sz="2400" dirty="0" smtClean="0"/>
              <a:t>-dimensional subspaces</a:t>
            </a:r>
          </a:p>
          <a:p>
            <a:endParaRPr lang="en-US" sz="2400" dirty="0"/>
          </a:p>
          <a:p>
            <a:r>
              <a:rPr lang="en-US" sz="2400" dirty="0" smtClean="0"/>
              <a:t>For all </a:t>
            </a:r>
            <a:r>
              <a:rPr lang="en-US" sz="2400" dirty="0" smtClean="0">
                <a:solidFill>
                  <a:schemeClr val="accent2"/>
                </a:solidFill>
              </a:rPr>
              <a:t>P,Q</a:t>
            </a:r>
            <a:r>
              <a:rPr lang="en-US" sz="2400" dirty="0" smtClean="0"/>
              <a:t> in the net, </a:t>
            </a:r>
            <a:r>
              <a:rPr lang="en-US" sz="2400" dirty="0" smtClean="0">
                <a:solidFill>
                  <a:schemeClr val="accent2"/>
                </a:solidFill>
              </a:rPr>
              <a:t>||P-Q||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2 </a:t>
            </a:r>
            <a:r>
              <a:rPr lang="en-US" sz="2400" dirty="0" smtClean="0">
                <a:solidFill>
                  <a:schemeClr val="accent2"/>
                </a:solidFill>
              </a:rPr>
              <a:t>&gt; 1/4</a:t>
            </a:r>
            <a:r>
              <a:rPr lang="en-US" sz="2400" dirty="0" smtClean="0"/>
              <a:t> </a:t>
            </a:r>
          </a:p>
          <a:p>
            <a:endParaRPr lang="en-US" sz="2400" baseline="-25000" dirty="0"/>
          </a:p>
          <a:p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chemeClr val="accent2"/>
                </a:solidFill>
              </a:rPr>
              <a:t>x</a:t>
            </a:r>
            <a:r>
              <a:rPr lang="en-US" sz="2400" dirty="0" smtClean="0"/>
              <a:t> with </a:t>
            </a:r>
            <a:r>
              <a:rPr lang="en-US" sz="2400" dirty="0" smtClean="0">
                <a:solidFill>
                  <a:schemeClr val="accent2"/>
                </a:solidFill>
              </a:rPr>
              <a:t>||</a:t>
            </a:r>
            <a:r>
              <a:rPr lang="en-US" sz="2400" dirty="0" err="1" smtClean="0">
                <a:solidFill>
                  <a:schemeClr val="accent2"/>
                </a:solidFill>
              </a:rPr>
              <a:t>Px</a:t>
            </a:r>
            <a:r>
              <a:rPr lang="en-US" sz="2400" dirty="0" smtClean="0">
                <a:solidFill>
                  <a:schemeClr val="accent2"/>
                </a:solidFill>
              </a:rPr>
              <a:t>||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2 </a:t>
            </a:r>
            <a:r>
              <a:rPr lang="en-US" sz="2400" dirty="0" smtClean="0">
                <a:solidFill>
                  <a:schemeClr val="accent2"/>
                </a:solidFill>
              </a:rPr>
              <a:t>&gt; 1/16</a:t>
            </a:r>
            <a:r>
              <a:rPr lang="en-US" sz="2400" dirty="0" smtClean="0"/>
              <a:t>  but  </a:t>
            </a:r>
            <a:r>
              <a:rPr lang="en-US" sz="2400" dirty="0" smtClean="0">
                <a:solidFill>
                  <a:schemeClr val="accent2"/>
                </a:solidFill>
              </a:rPr>
              <a:t>||</a:t>
            </a:r>
            <a:r>
              <a:rPr lang="en-US" sz="2400" dirty="0" err="1" smtClean="0">
                <a:solidFill>
                  <a:schemeClr val="accent2"/>
                </a:solidFill>
              </a:rPr>
              <a:t>Qx</a:t>
            </a:r>
            <a:r>
              <a:rPr lang="en-US" sz="2400" dirty="0" smtClean="0">
                <a:solidFill>
                  <a:schemeClr val="accent2"/>
                </a:solidFill>
              </a:rPr>
              <a:t>||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2 </a:t>
            </a:r>
            <a:r>
              <a:rPr lang="en-US" sz="2400" dirty="0" smtClean="0">
                <a:solidFill>
                  <a:schemeClr val="accent2"/>
                </a:solidFill>
              </a:rPr>
              <a:t>= 0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Thus, </a:t>
            </a:r>
            <a:r>
              <a:rPr lang="en-US" sz="2400" dirty="0"/>
              <a:t>can </a:t>
            </a:r>
            <a:r>
              <a:rPr lang="en-US" sz="2400" dirty="0" smtClean="0"/>
              <a:t>recover </a:t>
            </a:r>
            <a:r>
              <a:rPr lang="en-US" sz="2400" dirty="0" smtClean="0">
                <a:solidFill>
                  <a:schemeClr val="accent2"/>
                </a:solidFill>
              </a:rPr>
              <a:t>A</a:t>
            </a:r>
            <a:r>
              <a:rPr lang="en-US" sz="2400" dirty="0" smtClean="0"/>
              <a:t> from this “encoding”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7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general matrices</a:t>
                </a:r>
                <a:r>
                  <a:rPr lang="en-US" sz="2400" dirty="0" smtClean="0"/>
                  <a:t>, can’t even do “for each”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PSD matrices</a:t>
                </a:r>
                <a:r>
                  <a:rPr lang="en-US" sz="2400" dirty="0" smtClean="0"/>
                  <a:t>:  “for each” is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O(n/</a:t>
                </a:r>
                <a:r>
                  <a:rPr lang="el-GR" sz="2400" dirty="0">
                    <a:solidFill>
                      <a:schemeClr val="accent2"/>
                    </a:solidFill>
                  </a:rPr>
                  <a:t>ε</a:t>
                </a:r>
                <a:r>
                  <a:rPr lang="en-US" sz="24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)</a:t>
                </a:r>
                <a:r>
                  <a:rPr lang="en-US" sz="2400" baseline="30000" dirty="0" smtClean="0"/>
                  <a:t> </a:t>
                </a:r>
                <a:r>
                  <a:rPr lang="en-US" sz="2400" dirty="0" smtClean="0"/>
                  <a:t> vs. “for all”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O(n</a:t>
                </a:r>
                <a:r>
                  <a:rPr lang="en-US" sz="24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)</a:t>
                </a:r>
                <a:r>
                  <a:rPr lang="en-US" sz="2400" baseline="30000" dirty="0" smtClean="0"/>
                  <a:t> 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Do better for important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matrices</a:t>
                </a:r>
                <a:r>
                  <a:rPr lang="en-US" sz="2400" dirty="0" smtClean="0"/>
                  <a:t> 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queries</a:t>
                </a:r>
                <a:r>
                  <a:rPr lang="en-US" sz="2400" dirty="0" smtClean="0"/>
                  <a:t>? </a:t>
                </a:r>
              </a:p>
              <a:p>
                <a:pPr lvl="1"/>
                <a:r>
                  <a:rPr lang="en-US" sz="2000" dirty="0" smtClean="0">
                    <a:solidFill>
                      <a:srgbClr val="0070C0"/>
                    </a:solidFill>
                  </a:rPr>
                  <a:t>Laplacian matrices</a:t>
                </a:r>
                <a:r>
                  <a:rPr lang="en-US" sz="2000" dirty="0" smtClean="0"/>
                  <a:t>?</a:t>
                </a:r>
              </a:p>
              <a:p>
                <a:pPr lvl="1"/>
                <a:r>
                  <a:rPr lang="en-US" sz="2000" dirty="0" smtClean="0"/>
                  <a:t>Or more generally SDD (symmetric diagonally dominant) matrices</a:t>
                </a:r>
              </a:p>
              <a:p>
                <a:pPr lvl="1"/>
                <a:r>
                  <a:rPr lang="en-US" sz="2000" dirty="0" smtClean="0">
                    <a:solidFill>
                      <a:srgbClr val="0070C0"/>
                    </a:solidFill>
                  </a:rPr>
                  <a:t>Cut queries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85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98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Laplacians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48509"/>
                <a:ext cx="8229600" cy="4880499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Corollary of [BK,FHHP,GRV,SS,KP,BSS]:</a:t>
                </a:r>
                <a:r>
                  <a:rPr lang="en-US" sz="2400" dirty="0" smtClean="0"/>
                  <a:t> Can achieve the “for all” guarantee with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O(n/</a:t>
                </a:r>
                <a:r>
                  <a:rPr lang="el-GR" sz="2400" dirty="0">
                    <a:solidFill>
                      <a:schemeClr val="accent2"/>
                    </a:solidFill>
                  </a:rPr>
                  <a:t>ε</a:t>
                </a:r>
                <a:r>
                  <a:rPr lang="en-US" sz="24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)</a:t>
                </a:r>
                <a:r>
                  <a:rPr lang="en-US" sz="2400" baseline="30000" dirty="0" smtClean="0"/>
                  <a:t> </a:t>
                </a:r>
                <a:r>
                  <a:rPr lang="en-US" sz="2400" dirty="0" smtClean="0"/>
                  <a:t>words of space!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Spectral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sparsifier</a:t>
                </a:r>
                <a:r>
                  <a:rPr lang="en-US" sz="2400" dirty="0" smtClean="0"/>
                  <a:t>:</a:t>
                </a:r>
              </a:p>
              <a:p>
                <a:pPr lvl="1"/>
                <a:r>
                  <a:rPr lang="en-US" sz="2000" dirty="0" smtClean="0"/>
                  <a:t>Judiciously choose a reweighted subgraph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H</a:t>
                </a:r>
                <a:r>
                  <a:rPr lang="en-US" sz="2000" dirty="0" smtClean="0"/>
                  <a:t> of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O(n/</a:t>
                </a:r>
                <a:r>
                  <a:rPr lang="el-GR" sz="2000" dirty="0">
                    <a:solidFill>
                      <a:schemeClr val="accent2"/>
                    </a:solidFill>
                  </a:rPr>
                  <a:t>ε</a:t>
                </a:r>
                <a:r>
                  <a:rPr lang="en-US" sz="20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</a:t>
                </a:r>
                <a:r>
                  <a:rPr lang="en-US" sz="2000" baseline="30000" dirty="0" smtClean="0"/>
                  <a:t> </a:t>
                </a:r>
                <a:r>
                  <a:rPr lang="en-US" sz="2000" dirty="0" smtClean="0"/>
                  <a:t>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30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l-GR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𝑥𝑇𝐿𝐺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 for all x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48509"/>
                <a:ext cx="8229600" cy="4880499"/>
              </a:xfrm>
              <a:blipFill rotWithShape="0">
                <a:blip r:embed="rId2"/>
                <a:stretch>
                  <a:fillRect l="-296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0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Intriguing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Can one do better than [BSS]? </a:t>
            </a:r>
          </a:p>
          <a:p>
            <a:endParaRPr lang="en-US" sz="2400" dirty="0"/>
          </a:p>
          <a:p>
            <a:r>
              <a:rPr lang="en-US" sz="2400" dirty="0" smtClean="0"/>
              <a:t>[BSS]: </a:t>
            </a:r>
            <a:r>
              <a:rPr lang="en-US" sz="2400" dirty="0" smtClean="0">
                <a:solidFill>
                  <a:srgbClr val="0070C0"/>
                </a:solidFill>
              </a:rPr>
              <a:t>Cannot </a:t>
            </a:r>
            <a:r>
              <a:rPr lang="en-US" sz="2400" dirty="0">
                <a:solidFill>
                  <a:srgbClr val="0070C0"/>
                </a:solidFill>
              </a:rPr>
              <a:t>do </a:t>
            </a:r>
            <a:r>
              <a:rPr lang="en-US" sz="2400" dirty="0" smtClean="0">
                <a:solidFill>
                  <a:srgbClr val="0070C0"/>
                </a:solidFill>
              </a:rPr>
              <a:t>better!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/>
              <a:t>Namely, </a:t>
            </a:r>
            <a:r>
              <a:rPr lang="en-US" sz="2000" dirty="0" smtClean="0">
                <a:solidFill>
                  <a:schemeClr val="accent2"/>
                </a:solidFill>
              </a:rPr>
              <a:t>O(n/</a:t>
            </a:r>
            <a:r>
              <a:rPr lang="el-GR" sz="2000" dirty="0">
                <a:solidFill>
                  <a:schemeClr val="accent2"/>
                </a:solidFill>
              </a:rPr>
              <a:t>ε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r>
              <a:rPr lang="en-US" sz="2000" baseline="30000" dirty="0"/>
              <a:t> </a:t>
            </a:r>
            <a:r>
              <a:rPr lang="en-US" sz="2000" dirty="0" smtClean="0"/>
              <a:t>edges is optimal size </a:t>
            </a:r>
          </a:p>
          <a:p>
            <a:pPr lvl="1"/>
            <a:r>
              <a:rPr lang="en-US" sz="2000" dirty="0" smtClean="0"/>
              <a:t>Assumptions: for general queries </a:t>
            </a:r>
            <a:r>
              <a:rPr lang="en-US" sz="2000" dirty="0" smtClean="0">
                <a:solidFill>
                  <a:schemeClr val="accent2"/>
                </a:solidFill>
              </a:rPr>
              <a:t>x</a:t>
            </a:r>
            <a:r>
              <a:rPr lang="en-US" sz="2000" dirty="0" smtClean="0"/>
              <a:t>, and using a subgraph </a:t>
            </a:r>
            <a:r>
              <a:rPr lang="en-US" sz="2000" dirty="0" smtClean="0">
                <a:solidFill>
                  <a:schemeClr val="accent2"/>
                </a:solidFill>
              </a:rPr>
              <a:t>H</a:t>
            </a:r>
            <a:r>
              <a:rPr lang="en-US" sz="2000" dirty="0" smtClean="0"/>
              <a:t>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Unknown:</a:t>
            </a:r>
          </a:p>
          <a:p>
            <a:r>
              <a:rPr lang="en-US" sz="2400" dirty="0" smtClean="0"/>
              <a:t>What about for cut queries? </a:t>
            </a:r>
          </a:p>
          <a:p>
            <a:r>
              <a:rPr lang="en-US" sz="2400" dirty="0" smtClean="0"/>
              <a:t>What about the “for each” model?</a:t>
            </a:r>
          </a:p>
          <a:p>
            <a:r>
              <a:rPr lang="en-US" sz="2400" dirty="0"/>
              <a:t>What about an arbitrary data structure</a:t>
            </a:r>
            <a:r>
              <a:rPr lang="en-US" sz="2400" dirty="0" smtClean="0"/>
              <a:t>?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On Sketching Quadratic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98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409"/>
  <p:tag name="DEFAULTHEIGHT" val="267"/>
  <p:tag name="DEFAULTMAGNIFICATION" val="2"/>
  <p:tag name="FIRSTROBI@YOUEOIUFUVWXY5MI" val="40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Edge">
  <a:themeElements>
    <a:clrScheme name="Edge 12">
      <a:dk1>
        <a:srgbClr val="000000"/>
      </a:dk1>
      <a:lt1>
        <a:srgbClr val="FFFFFF"/>
      </a:lt1>
      <a:dk2>
        <a:srgbClr val="003399"/>
      </a:dk2>
      <a:lt2>
        <a:srgbClr val="99CCFF"/>
      </a:lt2>
      <a:accent1>
        <a:srgbClr val="0099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CA"/>
      </a:accent5>
      <a:accent6>
        <a:srgbClr val="E70000"/>
      </a:accent6>
      <a:hlink>
        <a:srgbClr val="800000"/>
      </a:hlink>
      <a:folHlink>
        <a:srgbClr val="B2B2B2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600" dirty="0" smtClean="0">
            <a:solidFill>
              <a:schemeClr val="tx1"/>
            </a:solidFill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msy10" pitchFamily="34" charset="0"/>
            <a:cs typeface="Arial" pitchFamily="34" charset="0"/>
          </a:defRPr>
        </a:defPPr>
      </a:lstStyle>
    </a:lnDef>
    <a:txDef>
      <a:spPr>
        <a:noFill/>
      </a:spPr>
      <a:bodyPr wrap="square" rtlCol="1">
        <a:spAutoFit/>
      </a:bodyPr>
      <a:lstStyle>
        <a:defPPr>
          <a:defRPr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1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2">
        <a:dk1>
          <a:srgbClr val="000000"/>
        </a:dk1>
        <a:lt1>
          <a:srgbClr val="FFFFFF"/>
        </a:lt1>
        <a:dk2>
          <a:srgbClr val="003399"/>
        </a:dk2>
        <a:lt2>
          <a:srgbClr val="99CCFF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17305</TotalTime>
  <Words>1216</Words>
  <Application>Microsoft Office PowerPoint</Application>
  <PresentationFormat>On-screen Show (4:3)</PresentationFormat>
  <Paragraphs>321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Calibri</vt:lpstr>
      <vt:lpstr>Wingdings</vt:lpstr>
      <vt:lpstr>LCMSS8</vt:lpstr>
      <vt:lpstr>CMEX10</vt:lpstr>
      <vt:lpstr>Garamond</vt:lpstr>
      <vt:lpstr>Arial</vt:lpstr>
      <vt:lpstr>Cambria Math</vt:lpstr>
      <vt:lpstr>CMMI8</vt:lpstr>
      <vt:lpstr>cmsy10</vt:lpstr>
      <vt:lpstr>Edge</vt:lpstr>
      <vt:lpstr>On Sketching Quadratic Forms</vt:lpstr>
      <vt:lpstr>Quadratic Forms</vt:lpstr>
      <vt:lpstr>Sketching a Quadratic Form</vt:lpstr>
      <vt:lpstr>Goal: Sketch s(A) of Small Size </vt:lpstr>
      <vt:lpstr>What about PSD Matrices?</vt:lpstr>
      <vt:lpstr>“For all” Guarantee for PSD Matrices</vt:lpstr>
      <vt:lpstr>Interim Summary</vt:lpstr>
      <vt:lpstr>Sketching Laplacians</vt:lpstr>
      <vt:lpstr>Many Intriguing Questions…</vt:lpstr>
      <vt:lpstr>Main Results I   [upper bounds]</vt:lpstr>
      <vt:lpstr>Main Results II   [lower bounds]</vt:lpstr>
      <vt:lpstr>Rest of Talk – Sketching Cuts</vt:lpstr>
      <vt:lpstr>UB: First Attempt – Edge Sampling</vt:lpstr>
      <vt:lpstr>Core Idea</vt:lpstr>
      <vt:lpstr>Illustration</vt:lpstr>
      <vt:lpstr>Sketch Size</vt:lpstr>
      <vt:lpstr>Estimation Procedure </vt:lpstr>
      <vt:lpstr>Analysis of Inside Edges</vt:lpstr>
      <vt:lpstr>Actual Scheme (Polynomial Weights)</vt:lpstr>
      <vt:lpstr>Further Extensions</vt:lpstr>
      <vt:lpstr>LB First Attempt: One-way Comm.</vt:lpstr>
      <vt:lpstr>LB Outline: a Hard Comm. Problem</vt:lpstr>
      <vt:lpstr>LB Outline: a Reduction</vt:lpstr>
      <vt:lpstr>LB for Cut-Sparsifiers</vt:lpstr>
      <vt:lpstr>Future Questions</vt:lpstr>
      <vt:lpstr>PowerPoint Presentation</vt:lpstr>
      <vt:lpstr>Example Application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Lossy Compression of Graphs, Networks and Metric spaces</dc:title>
  <dc:creator>Robi</dc:creator>
  <cp:lastModifiedBy>Robert Krauthgamer</cp:lastModifiedBy>
  <cp:revision>2645</cp:revision>
  <dcterms:created xsi:type="dcterms:W3CDTF">2007-03-21T04:46:41Z</dcterms:created>
  <dcterms:modified xsi:type="dcterms:W3CDTF">2015-04-11T23:51:45Z</dcterms:modified>
</cp:coreProperties>
</file>