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05" r:id="rId2"/>
    <p:sldId id="329" r:id="rId3"/>
    <p:sldId id="330" r:id="rId4"/>
    <p:sldId id="331" r:id="rId5"/>
    <p:sldId id="332" r:id="rId6"/>
    <p:sldId id="333" r:id="rId7"/>
    <p:sldId id="313" r:id="rId8"/>
    <p:sldId id="315" r:id="rId9"/>
    <p:sldId id="316" r:id="rId10"/>
    <p:sldId id="314" r:id="rId11"/>
    <p:sldId id="317" r:id="rId12"/>
    <p:sldId id="318" r:id="rId13"/>
    <p:sldId id="319" r:id="rId14"/>
    <p:sldId id="334" r:id="rId15"/>
    <p:sldId id="33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36" r:id="rId25"/>
    <p:sldId id="346" r:id="rId26"/>
    <p:sldId id="323" r:id="rId27"/>
    <p:sldId id="324" r:id="rId28"/>
    <p:sldId id="325" r:id="rId29"/>
    <p:sldId id="326" r:id="rId30"/>
    <p:sldId id="327" r:id="rId31"/>
    <p:sldId id="328" r:id="rId32"/>
    <p:sldId id="322" r:id="rId33"/>
  </p:sldIdLst>
  <p:sldSz cx="9144000" cy="6858000" type="screen4x3"/>
  <p:notesSz cx="6858000" cy="9144000"/>
  <p:embeddedFontLst>
    <p:embeddedFont>
      <p:font typeface="MT Extra" panose="05050102010205020202" pitchFamily="18" charset="2"/>
      <p:regular r:id="rId36"/>
    </p:embeddedFont>
    <p:embeddedFont>
      <p:font typeface="CMEX10" panose="020B0604020202020204"/>
      <p:regular r:id="rId37"/>
    </p:embeddedFont>
    <p:embeddedFont>
      <p:font typeface="cmsy10" panose="020B0604020202020204"/>
      <p:regular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cmmi10" panose="020B0604020202020204"/>
      <p:regular r:id="rId42"/>
    </p:embeddedFont>
    <p:embeddedFont>
      <p:font typeface="Gulim" panose="020B0600000101010101" pitchFamily="34" charset="-127"/>
      <p:regular r:id="rId43"/>
    </p:embeddedFont>
    <p:embeddedFont>
      <p:font typeface="CMMI8" panose="020B0604020202020204"/>
      <p:regular r:id="rId44"/>
    </p:embeddedFont>
    <p:embeddedFont>
      <p:font typeface="LCMSS8" panose="020B0604020202020204"/>
      <p:regular r:id="rId45"/>
    </p:embeddedFon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FFF99"/>
    <a:srgbClr val="0033CC"/>
    <a:srgbClr val="CC9900"/>
    <a:srgbClr val="FF66FF"/>
    <a:srgbClr val="FF99FF"/>
    <a:srgbClr val="FFCCFF"/>
    <a:srgbClr val="CC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93515" autoAdjust="0"/>
  </p:normalViewPr>
  <p:slideViewPr>
    <p:cSldViewPr snapToGrid="0">
      <p:cViewPr varScale="1">
        <p:scale>
          <a:sx n="61" d="100"/>
          <a:sy n="61" d="100"/>
        </p:scale>
        <p:origin x="13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15"/>
    </p:cViewPr>
  </p:sorterViewPr>
  <p:notesViewPr>
    <p:cSldViewPr snapToGrid="0"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D5171-5602-40CF-B85C-183FE539D7D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3E05C-AD8D-4931-98D5-595B9A752AD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9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71675" y="36052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1675" y="3822700"/>
            <a:ext cx="6553200" cy="153511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6243638"/>
            <a:ext cx="43957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5FF-BD1F-4078-895D-B936832CF10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38F0-B30C-4DD7-A94C-0A47C8519898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6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85FD-D47F-409C-8FDD-5F64DA9026C9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6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657E-4346-4F96-8631-B2E2EDA7671B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0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F0CE-6452-4D8D-A45B-6896CA2769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5D1C-ECA6-4BC4-BB2E-1C0C67F658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58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D9D4-8D76-4788-B51E-7A2024F719DE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6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301F-6906-42ED-96F0-99E31F85DEE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8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7A48-CC05-4821-B628-232DB14E74C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6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E4E-9F78-4718-B2F1-52FC78C0BF8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E85D-51F2-43BB-9BB5-58CA936CFC3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6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9E19-D8F7-4497-B6B4-CD0622598DA7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7600" y="6248400"/>
            <a:ext cx="432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FD757F45-3EEC-48A6-8952-E5E16230011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0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805854" cy="1752600"/>
          </a:xfrm>
        </p:spPr>
        <p:txBody>
          <a:bodyPr/>
          <a:lstStyle/>
          <a:p>
            <a:r>
              <a:rPr lang="en-US" sz="4000" dirty="0"/>
              <a:t>Vertex Sparsification of Cuts, Flows, and Distances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701" y="3848100"/>
            <a:ext cx="6464300" cy="172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Robert Krauthgamer, </a:t>
            </a:r>
            <a:r>
              <a:rPr lang="en-US" sz="2000" dirty="0" smtClean="0"/>
              <a:t>Weizmann Institute of Science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WorKer</a:t>
            </a:r>
            <a:r>
              <a:rPr lang="en-US" sz="2000" dirty="0" smtClean="0"/>
              <a:t> 2015, </a:t>
            </a:r>
            <a:r>
              <a:rPr lang="en-US" sz="2000" dirty="0" err="1" smtClean="0"/>
              <a:t>Nordfjordeid</a:t>
            </a:r>
            <a:endParaRPr lang="en-US" sz="2000" dirty="0" smtClean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smtClean="0"/>
              <a:t>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for General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185"/>
            <a:ext cx="8229600" cy="4987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Theorem 2.</a:t>
            </a:r>
            <a:r>
              <a:rPr lang="en-US" dirty="0"/>
              <a:t> For every </a:t>
            </a:r>
            <a:r>
              <a:rPr lang="en-US" dirty="0" smtClean="0">
                <a:solidFill>
                  <a:srgbClr val="C00000"/>
                </a:solidFill>
              </a:rPr>
              <a:t>k&gt;5</a:t>
            </a:r>
            <a:r>
              <a:rPr lang="en-US" dirty="0" smtClean="0"/>
              <a:t> </a:t>
            </a:r>
            <a:r>
              <a:rPr lang="en-US" dirty="0"/>
              <a:t>there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-terminal network, whose mimicking networks must have size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 smtClean="0">
                <a:solidFill>
                  <a:srgbClr val="C00000"/>
                </a:solidFill>
                <a:latin typeface="Arial"/>
                <a:sym typeface="Symbol"/>
              </a:rPr>
              <a:t>(k)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Proved independently by </a:t>
            </a:r>
            <a:r>
              <a:rPr lang="en-US" dirty="0"/>
              <a:t>[</a:t>
            </a:r>
            <a:r>
              <a:rPr lang="en-US" dirty="0" smtClean="0"/>
              <a:t>Khan-Raghavendra’14]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Proof Sketch:</a:t>
            </a:r>
            <a:r>
              <a:rPr lang="en-US" dirty="0" smtClean="0"/>
              <a:t> consider a bipartite graph </a:t>
            </a:r>
          </a:p>
          <a:p>
            <a:pPr lvl="1"/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Lemma 2a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Each </a:t>
            </a:r>
            <a:r>
              <a:rPr lang="en-US" dirty="0" err="1" smtClean="0">
                <a:solidFill>
                  <a:srgbClr val="C00000"/>
                </a:solidFill>
              </a:rPr>
              <a:t>mincut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(S)</a:t>
            </a:r>
            <a:r>
              <a:rPr lang="en-US" dirty="0" smtClean="0"/>
              <a:t> </a:t>
            </a:r>
            <a:r>
              <a:rPr lang="en-US" dirty="0"/>
              <a:t>is obtained uniquely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u</a:t>
            </a:r>
            <a:r>
              <a:rPr lang="en-US" baseline="-25000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vs. the rest)</a:t>
            </a:r>
          </a:p>
          <a:p>
            <a:pPr lvl="1"/>
            <a:r>
              <a:rPr lang="en-US" dirty="0" smtClean="0"/>
              <a:t>Thus, each green edge belongs to only </a:t>
            </a:r>
            <a:r>
              <a:rPr lang="en-US" dirty="0"/>
              <a:t>one cut.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Intuition for next step:</a:t>
            </a:r>
            <a:r>
              <a:rPr lang="en-US" dirty="0" smtClean="0"/>
              <a:t> Graphs </a:t>
            </a:r>
            <a:r>
              <a:rPr lang="en-US" dirty="0" smtClean="0">
                <a:solidFill>
                  <a:schemeClr val="accent6"/>
                </a:solidFill>
              </a:rPr>
              <a:t>G’</a:t>
            </a:r>
            <a:r>
              <a:rPr lang="en-US" dirty="0" smtClean="0"/>
              <a:t> with few edges have insufficient “degrees of freedom” to create these 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>
                <a:solidFill>
                  <a:srgbClr val="C00000"/>
                </a:solidFill>
                <a:sym typeface="Symbol"/>
              </a:rPr>
              <a:t>(k)</a:t>
            </a:r>
            <a:r>
              <a:rPr lang="en-US" dirty="0" smtClean="0"/>
              <a:t> cuts. Use linear algebra…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4754" y="2700383"/>
                <a:ext cx="2809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54" y="2700383"/>
                <a:ext cx="280988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3267" y="2700383"/>
                <a:ext cx="12953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∖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67" y="2700383"/>
                <a:ext cx="129539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330003" y="3155852"/>
            <a:ext cx="2276245" cy="1657350"/>
            <a:chOff x="3330003" y="3155852"/>
            <a:chExt cx="2276245" cy="16573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148" y="3155852"/>
              <a:ext cx="1943100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72385" y="3351816"/>
                  <a:ext cx="28098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385" y="3351816"/>
                  <a:ext cx="2809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72385" y="3938231"/>
                  <a:ext cx="280988" cy="4008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385" y="3938231"/>
                  <a:ext cx="280988" cy="40081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60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64754" y="3505047"/>
                  <a:ext cx="18480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𝒄</m:t>
                        </m:r>
                        <m:d>
                          <m:d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</m:d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754" y="3505047"/>
                  <a:ext cx="1848051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330003" y="3867052"/>
                  <a:ext cx="18480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𝝐</m:t>
                        </m:r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0003" y="3867052"/>
                  <a:ext cx="1848051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5836706" y="2603173"/>
                <a:ext cx="940707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06" y="2603173"/>
                <a:ext cx="940707" cy="645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67262" y="3401246"/>
                <a:ext cx="114299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62" y="3401246"/>
                <a:ext cx="114299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5248442" y="3168085"/>
            <a:ext cx="309087" cy="1439402"/>
            <a:chOff x="2925987" y="3168085"/>
            <a:chExt cx="309087" cy="1439402"/>
          </a:xfrm>
        </p:grpSpPr>
        <p:sp>
          <p:nvSpPr>
            <p:cNvPr id="21" name="Flowchart: Connector 20"/>
            <p:cNvSpPr/>
            <p:nvPr/>
          </p:nvSpPr>
          <p:spPr>
            <a:xfrm>
              <a:off x="3012523" y="3168085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015444" y="3435831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021552" y="3741746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026639" y="4500673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026639" y="4277027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925987" y="3846754"/>
                  <a:ext cx="30908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987" y="3846754"/>
                  <a:ext cx="309087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643026" y="3315742"/>
            <a:ext cx="310759" cy="977390"/>
            <a:chOff x="1174633" y="3315742"/>
            <a:chExt cx="310759" cy="977390"/>
          </a:xfrm>
        </p:grpSpPr>
        <p:sp>
          <p:nvSpPr>
            <p:cNvPr id="27" name="Flowchart: Connector 26"/>
            <p:cNvSpPr/>
            <p:nvPr/>
          </p:nvSpPr>
          <p:spPr>
            <a:xfrm>
              <a:off x="1273224" y="3315742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273224" y="3484548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1273224" y="4186318"/>
              <a:ext cx="117957" cy="106814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74633" y="3839615"/>
                  <a:ext cx="30908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633" y="3839615"/>
                  <a:ext cx="309087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176305" y="3502939"/>
                  <a:ext cx="30908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305" y="3502939"/>
                  <a:ext cx="309087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9139" y="3568899"/>
                <a:ext cx="2809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139" y="3568899"/>
                <a:ext cx="280988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 –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371115" cy="4987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Lemma </a:t>
            </a:r>
            <a:r>
              <a:rPr lang="en-US" dirty="0" smtClean="0">
                <a:solidFill>
                  <a:srgbClr val="0070C0"/>
                </a:solidFill>
              </a:rPr>
              <a:t>2b.</a:t>
            </a:r>
            <a:r>
              <a:rPr lang="en-US" dirty="0" smtClean="0"/>
              <a:t> The </a:t>
            </a:r>
            <a:r>
              <a:rPr lang="en-US" dirty="0" err="1"/>
              <a:t>cutset</a:t>
            </a:r>
            <a:r>
              <a:rPr lang="en-US" dirty="0"/>
              <a:t>-edge incidence matrix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/>
              <a:t> has </a:t>
            </a:r>
            <a:r>
              <a:rPr lang="en-US" dirty="0">
                <a:solidFill>
                  <a:srgbClr val="C00000"/>
                </a:solidFill>
              </a:rPr>
              <a:t>rank(A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¸</a:t>
            </a:r>
            <a:r>
              <a:rPr lang="en-US" dirty="0">
                <a:solidFill>
                  <a:srgbClr val="C00000"/>
                </a:solidFill>
              </a:rPr>
              <a:t> 2</a:t>
            </a:r>
            <a:r>
              <a:rPr lang="en-US" baseline="30000" dirty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>
                <a:solidFill>
                  <a:srgbClr val="C00000"/>
                </a:solidFill>
                <a:sym typeface="Symbol"/>
              </a:rPr>
              <a:t>(k)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Lemma 2c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WHP, after perturbing capacities to </a:t>
            </a:r>
            <a:r>
              <a:rPr lang="en-US" spc="-900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ˆ</a:t>
            </a:r>
            <a:r>
              <a:rPr lang="en-US" dirty="0" smtClean="0"/>
              <a:t> (add </a:t>
            </a:r>
            <a:r>
              <a:rPr lang="en-US" dirty="0" smtClean="0">
                <a:solidFill>
                  <a:srgbClr val="C00000"/>
                </a:solidFill>
              </a:rPr>
              <a:t>noise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[0,</a:t>
            </a:r>
            <a:r>
              <a:rPr lang="en-US" dirty="0" smtClean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), every </a:t>
            </a:r>
            <a:r>
              <a:rPr lang="en-US" dirty="0"/>
              <a:t>mimicking network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G',c</a:t>
            </a:r>
            <a:r>
              <a:rPr lang="en-US" dirty="0" smtClean="0">
                <a:solidFill>
                  <a:srgbClr val="C00000"/>
                </a:solidFill>
              </a:rPr>
              <a:t>')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>
                <a:solidFill>
                  <a:srgbClr val="C00000"/>
                </a:solidFill>
              </a:rPr>
              <a:t>E(G')|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C00000"/>
                </a:solidFill>
              </a:rPr>
              <a:t> rank(A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Difficulty:</a:t>
            </a:r>
            <a:r>
              <a:rPr lang="en-US" dirty="0" smtClean="0"/>
              <a:t> Infinitely-many possible </a:t>
            </a:r>
            <a:r>
              <a:rPr lang="en-US" dirty="0" smtClean="0">
                <a:solidFill>
                  <a:srgbClr val="C00000"/>
                </a:solidFill>
              </a:rPr>
              <a:t>c’</a:t>
            </a:r>
            <a:r>
              <a:rPr lang="en-US" dirty="0" smtClean="0"/>
              <a:t>, </a:t>
            </a:r>
            <a:r>
              <a:rPr lang="en-US" dirty="0"/>
              <a:t>cannot take union </a:t>
            </a:r>
            <a:r>
              <a:rPr lang="en-US" dirty="0" smtClean="0"/>
              <a:t>bound…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Workaround: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Fix </a:t>
            </a:r>
            <a:r>
              <a:rPr lang="en-US" dirty="0" smtClean="0">
                <a:solidFill>
                  <a:srgbClr val="C00000"/>
                </a:solidFill>
              </a:rPr>
              <a:t>G’</a:t>
            </a:r>
            <a:r>
              <a:rPr lang="en-US" dirty="0" smtClean="0"/>
              <a:t> (without capacities </a:t>
            </a:r>
            <a:r>
              <a:rPr lang="en-US" dirty="0">
                <a:solidFill>
                  <a:srgbClr val="C00000"/>
                </a:solidFill>
              </a:rPr>
              <a:t>c’</a:t>
            </a:r>
            <a:r>
              <a:rPr lang="en-US" dirty="0"/>
              <a:t>) and a </a:t>
            </a:r>
            <a:r>
              <a:rPr lang="en-US" dirty="0" smtClean="0"/>
              <a:t>matrix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’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Pr</a:t>
            </a:r>
            <a:r>
              <a:rPr lang="en-US" dirty="0" smtClean="0">
                <a:solidFill>
                  <a:srgbClr val="C00000"/>
                </a:solidFill>
              </a:rPr>
              <a:t>[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9</a:t>
            </a:r>
            <a:r>
              <a:rPr lang="en-US" dirty="0" smtClean="0">
                <a:solidFill>
                  <a:srgbClr val="C00000"/>
                </a:solidFill>
              </a:rPr>
              <a:t>c’ such that (</a:t>
            </a:r>
            <a:r>
              <a:rPr lang="en-US" dirty="0" err="1" smtClean="0">
                <a:solidFill>
                  <a:srgbClr val="C00000"/>
                </a:solidFill>
              </a:rPr>
              <a:t>G’,c</a:t>
            </a:r>
            <a:r>
              <a:rPr lang="en-US" dirty="0" smtClean="0">
                <a:solidFill>
                  <a:srgbClr val="C00000"/>
                </a:solidFill>
              </a:rPr>
              <a:t>’) </a:t>
            </a:r>
            <a:r>
              <a:rPr lang="en-US" dirty="0" err="1" smtClean="0">
                <a:solidFill>
                  <a:srgbClr val="C00000"/>
                </a:solidFill>
              </a:rPr>
              <a:t>mimicks</a:t>
            </a:r>
            <a:r>
              <a:rPr lang="en-US" dirty="0" smtClean="0">
                <a:solidFill>
                  <a:srgbClr val="C00000"/>
                </a:solidFill>
              </a:rPr>
              <a:t> (G,</a:t>
            </a:r>
            <a:r>
              <a:rPr lang="en-US" spc="-900" dirty="0">
                <a:solidFill>
                  <a:srgbClr val="C00000"/>
                </a:solidFill>
              </a:rPr>
              <a:t> c</a:t>
            </a:r>
            <a:r>
              <a:rPr lang="en-US" dirty="0">
                <a:solidFill>
                  <a:srgbClr val="C00000"/>
                </a:solidFill>
              </a:rPr>
              <a:t>ˆ</a:t>
            </a:r>
            <a:r>
              <a:rPr lang="en-US" dirty="0" smtClean="0">
                <a:solidFill>
                  <a:srgbClr val="C00000"/>
                </a:solidFill>
              </a:rPr>
              <a:t>) ] = 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Union bound over finitely many </a:t>
            </a:r>
            <a:r>
              <a:rPr lang="en-US" dirty="0" smtClean="0">
                <a:solidFill>
                  <a:srgbClr val="C00000"/>
                </a:solidFill>
              </a:rPr>
              <a:t>G’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’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81278" y="1532391"/>
            <a:ext cx="6578788" cy="2164073"/>
            <a:chOff x="1249132" y="704041"/>
            <a:chExt cx="6578788" cy="2164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51348" y="1135330"/>
                  <a:ext cx="3167407" cy="98405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he-IL" sz="1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1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he-IL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{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baseline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mincut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}</m:t>
                                      </m:r>
                                    </m:sub>
                                  </m:sSub>
                                </m:e>
                                <m:e/>
                              </m:mr>
                              <m:mr>
                                <m:e/>
                                <m:e/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he-IL" sz="1800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348" y="1135330"/>
                  <a:ext cx="3167407" cy="9840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825608" y="1464636"/>
                  <a:ext cx="60331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1800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608" y="1464636"/>
                  <a:ext cx="60331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27021" y="1227888"/>
                  <a:ext cx="1300899" cy="8175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 b="0" i="0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mincut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he-IL" sz="1800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021" y="1227888"/>
                  <a:ext cx="1300899" cy="8175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07833" y="1240504"/>
                  <a:ext cx="1300899" cy="8175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he-IL" sz="1800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833" y="1240504"/>
                  <a:ext cx="1300899" cy="8175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 bwMode="auto">
            <a:xfrm rot="5400000">
              <a:off x="3303937" y="925007"/>
              <a:ext cx="473173" cy="2690310"/>
            </a:xfrm>
            <a:prstGeom prst="rightBrace">
              <a:avLst>
                <a:gd name="adj1" fmla="val 62500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52433" y="2468004"/>
                  <a:ext cx="63159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2433" y="2468004"/>
                  <a:ext cx="63159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 bwMode="auto">
            <a:xfrm>
              <a:off x="3535051" y="1015584"/>
              <a:ext cx="0" cy="2609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2086757" y="1676921"/>
              <a:ext cx="369598" cy="3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335833" y="704041"/>
                  <a:ext cx="80127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e-IL" sz="1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833" y="704041"/>
                  <a:ext cx="80127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49132" y="1464636"/>
                  <a:ext cx="100866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⊂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he-IL" sz="1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132" y="1464636"/>
                  <a:ext cx="100866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80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Theorem 3.</a:t>
            </a:r>
            <a:r>
              <a:rPr lang="en-US" dirty="0"/>
              <a:t> </a:t>
            </a:r>
            <a:r>
              <a:rPr lang="en-US" dirty="0" smtClean="0"/>
              <a:t>Every (randomized) data structure that stores the terminal-cut values of a network </a:t>
            </a:r>
            <a:r>
              <a:rPr lang="en-US" dirty="0"/>
              <a:t>requires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 smtClean="0">
                <a:solidFill>
                  <a:srgbClr val="C00000"/>
                </a:solidFill>
                <a:latin typeface="Arial"/>
                <a:sym typeface="Symbol"/>
              </a:rPr>
              <a:t>(k)</a:t>
            </a:r>
            <a:r>
              <a:rPr lang="en-US" dirty="0" smtClean="0"/>
              <a:t> memory words.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Thus, naively listing all 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k</a:t>
            </a:r>
            <a:r>
              <a:rPr lang="en-US" dirty="0" smtClean="0"/>
              <a:t> cut values achieves optimal storage.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Proof Sketch: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 the same bipartite graph. </a:t>
            </a:r>
          </a:p>
          <a:p>
            <a:r>
              <a:rPr lang="en-US" dirty="0" smtClean="0"/>
              <a:t>“Plant” </a:t>
            </a:r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arbitrary bits by perturbing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/>
              <a:t> edge capacities. </a:t>
            </a:r>
          </a:p>
          <a:p>
            <a:r>
              <a:rPr lang="en-US" dirty="0" smtClean="0"/>
              <a:t>Since </a:t>
            </a:r>
            <a:r>
              <a:rPr lang="en-US" dirty="0">
                <a:solidFill>
                  <a:srgbClr val="C00000"/>
                </a:solidFill>
              </a:rPr>
              <a:t>rank(A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bits </a:t>
            </a:r>
            <a:r>
              <a:rPr lang="en-US" dirty="0" smtClean="0"/>
              <a:t>can be recovered from the </a:t>
            </a:r>
            <a:r>
              <a:rPr lang="en-US" dirty="0" err="1" smtClean="0"/>
              <a:t>mincut</a:t>
            </a:r>
            <a:r>
              <a:rPr lang="en-US" dirty="0" smtClean="0"/>
              <a:t> values. </a:t>
            </a:r>
          </a:p>
          <a:p>
            <a:r>
              <a:rPr lang="en-US" dirty="0" smtClean="0"/>
              <a:t>Hence, data structure must have </a:t>
            </a:r>
            <a:r>
              <a:rPr lang="en-US" dirty="0" smtClean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rgbClr val="C00000"/>
                </a:solidFill>
              </a:rPr>
              <a:t>(r)</a:t>
            </a:r>
            <a:r>
              <a:rPr lang="en-US" dirty="0" smtClean="0"/>
              <a:t> bits.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26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Questions About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the (still) </a:t>
            </a:r>
            <a:r>
              <a:rPr lang="en-US" dirty="0" smtClean="0">
                <a:solidFill>
                  <a:srgbClr val="0070C0"/>
                </a:solidFill>
              </a:rPr>
              <a:t>exponential gap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Perhaps show the directed case is significantly different?</a:t>
            </a:r>
          </a:p>
          <a:p>
            <a:endParaRPr lang="en-US" dirty="0" smtClean="0"/>
          </a:p>
          <a:p>
            <a:r>
              <a:rPr lang="en-US" dirty="0" smtClean="0"/>
              <a:t>Extend the </a:t>
            </a:r>
            <a:r>
              <a:rPr lang="en-US" dirty="0"/>
              <a:t>planar </a:t>
            </a:r>
            <a:r>
              <a:rPr lang="en-US" dirty="0" smtClean="0"/>
              <a:t>upper bound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rgbClr val="0070C0"/>
                </a:solidFill>
              </a:rPr>
              <a:t>excluded-minor</a:t>
            </a:r>
            <a:r>
              <a:rPr lang="en-US" dirty="0" smtClean="0"/>
              <a:t> graphs? 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rgbClr val="0070C0"/>
                </a:solidFill>
              </a:rPr>
              <a:t>vertex-cuts </a:t>
            </a:r>
            <a:r>
              <a:rPr lang="en-US" dirty="0" smtClean="0"/>
              <a:t>or directed networks?</a:t>
            </a:r>
          </a:p>
          <a:p>
            <a:endParaRPr lang="en-US" dirty="0" smtClean="0"/>
          </a:p>
          <a:p>
            <a:r>
              <a:rPr lang="en-US" dirty="0" smtClean="0"/>
              <a:t>Extend to multi-commodity flows?</a:t>
            </a:r>
          </a:p>
          <a:p>
            <a:pPr lvl="1"/>
            <a:r>
              <a:rPr lang="en-US" dirty="0" smtClean="0"/>
              <a:t>A stronger requirement than cuts</a:t>
            </a:r>
          </a:p>
          <a:p>
            <a:endParaRPr lang="en-US" dirty="0" smtClean="0"/>
          </a:p>
          <a:p>
            <a:r>
              <a:rPr lang="en-US" dirty="0" smtClean="0"/>
              <a:t>Smaller </a:t>
            </a:r>
            <a:r>
              <a:rPr lang="en-US" dirty="0"/>
              <a:t>network size </a:t>
            </a:r>
            <a:r>
              <a:rPr lang="en-US" dirty="0" smtClean="0"/>
              <a:t>by allowing </a:t>
            </a:r>
            <a:r>
              <a:rPr lang="en-US" dirty="0">
                <a:solidFill>
                  <a:srgbClr val="0070C0"/>
                </a:solidFill>
              </a:rPr>
              <a:t>approximation</a:t>
            </a:r>
            <a:r>
              <a:rPr lang="en-US" dirty="0"/>
              <a:t> of </a:t>
            </a:r>
            <a:r>
              <a:rPr lang="en-US" dirty="0" smtClean="0"/>
              <a:t>cuts? </a:t>
            </a:r>
            <a:endParaRPr lang="en-US" dirty="0"/>
          </a:p>
          <a:p>
            <a:pPr lvl="1"/>
            <a:r>
              <a:rPr lang="en-US" dirty="0" smtClean="0"/>
              <a:t>We already know size is some function </a:t>
            </a:r>
            <a:r>
              <a:rPr lang="en-US" dirty="0" smtClean="0">
                <a:solidFill>
                  <a:srgbClr val="C00000"/>
                </a:solidFill>
              </a:rPr>
              <a:t>s(k)</a:t>
            </a:r>
            <a:r>
              <a:rPr lang="en-US" dirty="0" smtClean="0"/>
              <a:t>, independent of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Our lower bound is not “robust”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9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Vertex-</a:t>
            </a:r>
            <a:r>
              <a:rPr lang="en-US" dirty="0" err="1" smtClean="0"/>
              <a:t>Sparsifiers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 smtClean="0">
                <a:solidFill>
                  <a:srgbClr val="0070C0"/>
                </a:solidFill>
              </a:rPr>
              <a:t>Quality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= approximation-factor guarantee for all cuts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Extreme case: </a:t>
            </a:r>
            <a:r>
              <a:rPr lang="en-US" dirty="0" smtClean="0"/>
              <a:t>retain only terminals, i.e. </a:t>
            </a:r>
            <a:r>
              <a:rPr lang="en-US" dirty="0" smtClean="0">
                <a:solidFill>
                  <a:srgbClr val="C00000"/>
                </a:solidFill>
              </a:rPr>
              <a:t>s(k</a:t>
            </a:r>
            <a:r>
              <a:rPr lang="en-US" dirty="0">
                <a:solidFill>
                  <a:srgbClr val="C00000"/>
                </a:solidFill>
              </a:rPr>
              <a:t>)=k </a:t>
            </a:r>
            <a:r>
              <a:rPr lang="en-US" dirty="0" smtClean="0"/>
              <a:t>[</a:t>
            </a:r>
            <a:r>
              <a:rPr lang="en-US" dirty="0"/>
              <a:t>Moitra’09</a:t>
            </a:r>
            <a:r>
              <a:rPr lang="en-US" dirty="0" smtClean="0"/>
              <a:t>]</a:t>
            </a:r>
            <a:endParaRPr lang="en-US" dirty="0"/>
          </a:p>
          <a:p>
            <a:pPr lvl="2"/>
            <a:r>
              <a:rPr lang="en-US" dirty="0" smtClean="0"/>
              <a:t>Quality </a:t>
            </a:r>
            <a:r>
              <a:rPr lang="en-US" dirty="0" smtClean="0">
                <a:solidFill>
                  <a:schemeClr val="accent6"/>
                </a:solidFill>
              </a:rPr>
              <a:t>O(log </a:t>
            </a:r>
            <a:r>
              <a:rPr lang="en-US" dirty="0">
                <a:solidFill>
                  <a:schemeClr val="accent6"/>
                </a:solidFill>
              </a:rPr>
              <a:t>k/</a:t>
            </a:r>
            <a:r>
              <a:rPr lang="en-US" dirty="0" err="1">
                <a:solidFill>
                  <a:schemeClr val="accent6"/>
                </a:solidFill>
              </a:rPr>
              <a:t>loglog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k)</a:t>
            </a:r>
            <a:r>
              <a:rPr lang="en-US" dirty="0" smtClean="0"/>
              <a:t> is possible [Charikar-Leighton-Li-Moitra’10</a:t>
            </a:r>
            <a:r>
              <a:rPr lang="en-US" dirty="0"/>
              <a:t>, Makarychev-Makarychev’10, Englert-Gupta-K.-Raecke-TalgamCohen-Talwar’10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And </a:t>
            </a:r>
            <a:r>
              <a:rPr lang="el-GR" dirty="0" smtClean="0">
                <a:solidFill>
                  <a:schemeClr val="accent6"/>
                </a:solidFill>
              </a:rPr>
              <a:t>Ω</a:t>
            </a:r>
            <a:r>
              <a:rPr lang="en-US" dirty="0" smtClean="0">
                <a:solidFill>
                  <a:schemeClr val="accent6"/>
                </a:solidFill>
              </a:rPr>
              <a:t>((log k)</a:t>
            </a:r>
            <a:r>
              <a:rPr lang="en-US" baseline="30000" dirty="0" smtClean="0">
                <a:solidFill>
                  <a:schemeClr val="accent6"/>
                </a:solidFill>
              </a:rPr>
              <a:t>1/2</a:t>
            </a:r>
            <a:r>
              <a:rPr lang="en-US" dirty="0" smtClean="0">
                <a:solidFill>
                  <a:schemeClr val="accent6"/>
                </a:solidFill>
              </a:rPr>
              <a:t>/</a:t>
            </a:r>
            <a:r>
              <a:rPr lang="en-US" dirty="0" err="1" smtClean="0">
                <a:solidFill>
                  <a:schemeClr val="accent6"/>
                </a:solidFill>
              </a:rPr>
              <a:t>loglog</a:t>
            </a:r>
            <a:r>
              <a:rPr lang="en-US" dirty="0" smtClean="0">
                <a:solidFill>
                  <a:schemeClr val="accent6"/>
                </a:solidFill>
              </a:rPr>
              <a:t> k) </a:t>
            </a:r>
            <a:r>
              <a:rPr lang="en-US" dirty="0" smtClean="0"/>
              <a:t>is required [</a:t>
            </a:r>
            <a:r>
              <a:rPr lang="en-US" dirty="0"/>
              <a:t>Makarychev-Makarychev’10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Goal: </a:t>
            </a:r>
            <a:r>
              <a:rPr lang="en-US" dirty="0" smtClean="0"/>
              <a:t>constant-factor quality using network </a:t>
            </a:r>
            <a:r>
              <a:rPr lang="en-US" dirty="0"/>
              <a:t>size </a:t>
            </a:r>
            <a:r>
              <a:rPr lang="en-US" dirty="0" smtClean="0">
                <a:solidFill>
                  <a:srgbClr val="C00000"/>
                </a:solidFill>
              </a:rPr>
              <a:t>&lt;&lt; 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baseline="500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?</a:t>
            </a:r>
            <a:endParaRPr lang="en-US" dirty="0"/>
          </a:p>
          <a:p>
            <a:pPr lvl="1"/>
            <a:r>
              <a:rPr lang="en-US" dirty="0" smtClean="0"/>
              <a:t>Maybe even (</a:t>
            </a:r>
            <a:r>
              <a:rPr lang="en-US" dirty="0" smtClean="0">
                <a:solidFill>
                  <a:srgbClr val="C00000"/>
                </a:solidFill>
              </a:rPr>
              <a:t>1+</a:t>
            </a:r>
            <a:r>
              <a:rPr lang="en-US" dirty="0" smtClean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/>
              <a:t>)-quality using size </a:t>
            </a:r>
            <a:r>
              <a:rPr lang="en-US" dirty="0">
                <a:solidFill>
                  <a:srgbClr val="C00000"/>
                </a:solidFill>
              </a:rPr>
              <a:t>s’(k,</a:t>
            </a:r>
            <a:r>
              <a:rPr lang="en-US" dirty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Theorem [Chuzhoy’12].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O(1)</a:t>
            </a:r>
            <a:r>
              <a:rPr lang="en-US" dirty="0" smtClean="0"/>
              <a:t>-quality using network size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baseline="30000" dirty="0" smtClean="0">
                <a:solidFill>
                  <a:schemeClr val="accent6"/>
                </a:solidFill>
              </a:rPr>
              <a:t>O(log </a:t>
            </a:r>
            <a:r>
              <a:rPr lang="en-US" baseline="30000" dirty="0" err="1" smtClean="0">
                <a:solidFill>
                  <a:schemeClr val="accent6"/>
                </a:solidFill>
              </a:rPr>
              <a:t>log</a:t>
            </a:r>
            <a:r>
              <a:rPr lang="en-US" baseline="30000" dirty="0" smtClean="0">
                <a:solidFill>
                  <a:schemeClr val="accent6"/>
                </a:solidFill>
              </a:rPr>
              <a:t> C)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 is total capacity of edges incident to terminals</a:t>
            </a:r>
          </a:p>
          <a:p>
            <a:pPr lvl="1"/>
            <a:r>
              <a:rPr lang="en-US" dirty="0" smtClean="0"/>
              <a:t>Note: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 might grow with </a:t>
            </a:r>
            <a:r>
              <a:rPr lang="en-US" dirty="0" smtClean="0">
                <a:solidFill>
                  <a:srgbClr val="FF0000"/>
                </a:solidFill>
              </a:rPr>
              <a:t>n=|V|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1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[Andoni-Gupta-K.’14]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Theorem </a:t>
            </a:r>
            <a:r>
              <a:rPr lang="en-US" dirty="0" smtClean="0">
                <a:solidFill>
                  <a:srgbClr val="0070C0"/>
                </a:solidFill>
              </a:rPr>
              <a:t>4.</a:t>
            </a:r>
            <a:r>
              <a:rPr lang="en-US" dirty="0" smtClean="0"/>
              <a:t> Bipartite</a:t>
            </a:r>
            <a:r>
              <a:rPr lang="en-US" baseline="30000" dirty="0" smtClean="0"/>
              <a:t>*</a:t>
            </a:r>
            <a:r>
              <a:rPr lang="en-US" dirty="0" smtClean="0"/>
              <a:t> networks admit (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n-US" dirty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/>
              <a:t>)-quality </a:t>
            </a:r>
            <a:r>
              <a:rPr lang="en-US" dirty="0" err="1" smtClean="0"/>
              <a:t>sparsifiers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size </a:t>
            </a:r>
            <a:r>
              <a:rPr lang="en-US" dirty="0" smtClean="0">
                <a:solidFill>
                  <a:srgbClr val="FF0000"/>
                </a:solidFill>
              </a:rPr>
              <a:t>poly(k/</a:t>
            </a:r>
            <a:r>
              <a:rPr lang="en-US" dirty="0" smtClean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Bipartite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= the non-terminals form an independent set</a:t>
            </a:r>
          </a:p>
          <a:p>
            <a:pPr lvl="1"/>
            <a:r>
              <a:rPr lang="en-US" dirty="0" smtClean="0"/>
              <a:t>Bypasses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>
                <a:solidFill>
                  <a:srgbClr val="C00000"/>
                </a:solidFill>
                <a:sym typeface="Symbol"/>
              </a:rPr>
              <a:t>(k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/>
              <a:t> bound we saw for exact sparsifiers (even in bipartite)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Theorem </a:t>
            </a:r>
            <a:r>
              <a:rPr lang="en-US" dirty="0" smtClean="0">
                <a:solidFill>
                  <a:srgbClr val="0070C0"/>
                </a:solidFill>
              </a:rPr>
              <a:t>5. </a:t>
            </a:r>
            <a:r>
              <a:rPr lang="en-US" dirty="0" smtClean="0"/>
              <a:t>Networks of treewidth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dirty="0" smtClean="0"/>
              <a:t> admit </a:t>
            </a:r>
            <a:r>
              <a:rPr lang="en-US" dirty="0" smtClean="0">
                <a:solidFill>
                  <a:schemeClr val="accent2"/>
                </a:solidFill>
              </a:rPr>
              <a:t>O(log w/</a:t>
            </a:r>
            <a:r>
              <a:rPr lang="en-US" dirty="0" err="1" smtClean="0">
                <a:solidFill>
                  <a:schemeClr val="accent2"/>
                </a:solidFill>
              </a:rPr>
              <a:t>loglog</a:t>
            </a:r>
            <a:r>
              <a:rPr lang="en-US" dirty="0" smtClean="0">
                <a:solidFill>
                  <a:schemeClr val="accent2"/>
                </a:solidFill>
              </a:rPr>
              <a:t> w)</a:t>
            </a:r>
            <a:r>
              <a:rPr lang="en-US" dirty="0" smtClean="0"/>
              <a:t>-quality (flow) sparsifiers of size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dirty="0" err="1" smtClean="0">
                <a:solidFill>
                  <a:schemeClr val="accent2"/>
                </a:solidFill>
              </a:rPr>
              <a:t>w</a:t>
            </a:r>
            <a:r>
              <a:rPr lang="en-US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</a:t>
            </a:r>
            <a:r>
              <a:rPr lang="en-US" dirty="0" err="1" smtClean="0">
                <a:solidFill>
                  <a:schemeClr val="accent2"/>
                </a:solidFill>
              </a:rPr>
              <a:t>poly</a:t>
            </a:r>
            <a:r>
              <a:rPr lang="en-US" dirty="0" smtClean="0">
                <a:solidFill>
                  <a:schemeClr val="accent2"/>
                </a:solidFill>
              </a:rPr>
              <a:t>(k))</a:t>
            </a:r>
            <a:r>
              <a:rPr lang="en-US" dirty="0" smtClean="0"/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Theorem </a:t>
            </a:r>
            <a:r>
              <a:rPr lang="en-US" dirty="0" smtClean="0">
                <a:solidFill>
                  <a:srgbClr val="0070C0"/>
                </a:solidFill>
              </a:rPr>
              <a:t>6. </a:t>
            </a:r>
            <a:r>
              <a:rPr lang="en-US" dirty="0" smtClean="0"/>
              <a:t>Series-parallel networks admit exact (quality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) (</a:t>
            </a:r>
            <a:r>
              <a:rPr lang="en-US" dirty="0"/>
              <a:t>flow) sparsifiers of size </a:t>
            </a:r>
            <a:r>
              <a:rPr lang="en-US" dirty="0" smtClean="0">
                <a:solidFill>
                  <a:schemeClr val="accent2"/>
                </a:solidFill>
              </a:rPr>
              <a:t>O(k)</a:t>
            </a:r>
            <a:r>
              <a:rPr lang="en-US" dirty="0" smtClean="0"/>
              <a:t>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6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Idea: Structure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Edge sampling</a:t>
            </a:r>
            <a:r>
              <a:rPr lang="en-US" dirty="0" smtClean="0"/>
              <a:t> useful for </a:t>
            </a:r>
            <a:r>
              <a:rPr lang="en-US" i="1" dirty="0" smtClean="0"/>
              <a:t>edge</a:t>
            </a:r>
            <a:r>
              <a:rPr lang="en-US" dirty="0"/>
              <a:t>-</a:t>
            </a:r>
            <a:r>
              <a:rPr lang="en-US" dirty="0" smtClean="0"/>
              <a:t>sparsifiers [BK’96,SS’11]</a:t>
            </a:r>
          </a:p>
          <a:p>
            <a:r>
              <a:rPr lang="en-US" dirty="0" smtClean="0"/>
              <a:t>But does not work here, need to sample entire </a:t>
            </a:r>
            <a:r>
              <a:rPr lang="en-US" i="1" dirty="0" smtClean="0"/>
              <a:t>sub-structures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81393" y="3622395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81068" y="3585014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685" y="3900927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5"/>
            <a:endCxn id="8" idx="2"/>
          </p:cNvCxnSpPr>
          <p:nvPr/>
        </p:nvCxnSpPr>
        <p:spPr>
          <a:xfrm>
            <a:off x="2792891" y="3752477"/>
            <a:ext cx="1531794" cy="224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  <a:endCxn id="24" idx="6"/>
          </p:cNvCxnSpPr>
          <p:nvPr/>
        </p:nvCxnSpPr>
        <p:spPr>
          <a:xfrm flipH="1" flipV="1">
            <a:off x="4455313" y="3585014"/>
            <a:ext cx="1625755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  <a:endCxn id="7" idx="3"/>
          </p:cNvCxnSpPr>
          <p:nvPr/>
        </p:nvCxnSpPr>
        <p:spPr>
          <a:xfrm flipV="1">
            <a:off x="4455313" y="3715096"/>
            <a:ext cx="1644885" cy="2620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24685" y="3073043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38372" y="2678994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24685" y="4296674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24685" y="3508814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37231" y="4756706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5" idx="6"/>
            <a:endCxn id="24" idx="2"/>
          </p:cNvCxnSpPr>
          <p:nvPr/>
        </p:nvCxnSpPr>
        <p:spPr>
          <a:xfrm flipV="1">
            <a:off x="2812021" y="3585014"/>
            <a:ext cx="1512664" cy="1135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7"/>
            <a:endCxn id="21" idx="2"/>
          </p:cNvCxnSpPr>
          <p:nvPr/>
        </p:nvCxnSpPr>
        <p:spPr>
          <a:xfrm flipV="1">
            <a:off x="2792891" y="3149243"/>
            <a:ext cx="1531794" cy="495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6"/>
            <a:endCxn id="7" idx="1"/>
          </p:cNvCxnSpPr>
          <p:nvPr/>
        </p:nvCxnSpPr>
        <p:spPr>
          <a:xfrm>
            <a:off x="4455313" y="3149243"/>
            <a:ext cx="1644885" cy="4580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22" idx="2"/>
          </p:cNvCxnSpPr>
          <p:nvPr/>
        </p:nvCxnSpPr>
        <p:spPr>
          <a:xfrm flipV="1">
            <a:off x="2746707" y="2755194"/>
            <a:ext cx="1591665" cy="867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4"/>
            <a:endCxn id="23" idx="2"/>
          </p:cNvCxnSpPr>
          <p:nvPr/>
        </p:nvCxnSpPr>
        <p:spPr>
          <a:xfrm>
            <a:off x="2746707" y="3774795"/>
            <a:ext cx="1577978" cy="598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4"/>
            <a:endCxn id="25" idx="1"/>
          </p:cNvCxnSpPr>
          <p:nvPr/>
        </p:nvCxnSpPr>
        <p:spPr>
          <a:xfrm>
            <a:off x="2746707" y="3774795"/>
            <a:ext cx="1609654" cy="1004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" idx="0"/>
            <a:endCxn id="22" idx="6"/>
          </p:cNvCxnSpPr>
          <p:nvPr/>
        </p:nvCxnSpPr>
        <p:spPr>
          <a:xfrm flipH="1" flipV="1">
            <a:off x="4469000" y="2755194"/>
            <a:ext cx="1677382" cy="829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7" idx="4"/>
          </p:cNvCxnSpPr>
          <p:nvPr/>
        </p:nvCxnSpPr>
        <p:spPr>
          <a:xfrm flipV="1">
            <a:off x="4448729" y="3737414"/>
            <a:ext cx="1697653" cy="10416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6"/>
            <a:endCxn id="7" idx="4"/>
          </p:cNvCxnSpPr>
          <p:nvPr/>
        </p:nvCxnSpPr>
        <p:spPr>
          <a:xfrm flipV="1">
            <a:off x="4455313" y="3737414"/>
            <a:ext cx="1691069" cy="635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14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>
                <a:solidFill>
                  <a:schemeClr val="tx2"/>
                </a:solidFill>
              </a:rPr>
              <a:t>non-terminal vertices</a:t>
            </a:r>
            <a:r>
              <a:rPr lang="en-US" dirty="0" smtClean="0"/>
              <a:t>, together with incident edges</a:t>
            </a:r>
          </a:p>
          <a:p>
            <a:pPr lvl="1"/>
            <a:r>
              <a:rPr lang="en-US" dirty="0"/>
              <a:t>reweight edges accordingly</a:t>
            </a:r>
          </a:p>
        </p:txBody>
      </p:sp>
      <p:sp>
        <p:nvSpPr>
          <p:cNvPr id="4" name="Oval 3"/>
          <p:cNvSpPr/>
          <p:nvPr/>
        </p:nvSpPr>
        <p:spPr>
          <a:xfrm>
            <a:off x="3002729" y="4701066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5157" y="5586693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49939" y="4839141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4" idx="5"/>
            <a:endCxn id="6" idx="2"/>
          </p:cNvCxnSpPr>
          <p:nvPr/>
        </p:nvCxnSpPr>
        <p:spPr>
          <a:xfrm>
            <a:off x="3102668" y="3921660"/>
            <a:ext cx="2247271" cy="9936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6"/>
            <a:endCxn id="13" idx="6"/>
          </p:cNvCxnSpPr>
          <p:nvPr/>
        </p:nvCxnSpPr>
        <p:spPr>
          <a:xfrm flipV="1">
            <a:off x="3125785" y="4243988"/>
            <a:ext cx="2356812" cy="1418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5" idx="6"/>
          </p:cNvCxnSpPr>
          <p:nvPr/>
        </p:nvCxnSpPr>
        <p:spPr>
          <a:xfrm flipH="1">
            <a:off x="3125785" y="4969223"/>
            <a:ext cx="2243284" cy="693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27304" y="3556663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5622" y="2786130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51969" y="4167788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1806" y="5586693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6"/>
            <a:endCxn id="13" idx="2"/>
          </p:cNvCxnSpPr>
          <p:nvPr/>
        </p:nvCxnSpPr>
        <p:spPr>
          <a:xfrm flipV="1">
            <a:off x="3133357" y="4243988"/>
            <a:ext cx="2218612" cy="533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7"/>
            <a:endCxn id="10" idx="2"/>
          </p:cNvCxnSpPr>
          <p:nvPr/>
        </p:nvCxnSpPr>
        <p:spPr>
          <a:xfrm flipV="1">
            <a:off x="3114227" y="3632863"/>
            <a:ext cx="2213077" cy="10905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5" idx="7"/>
          </p:cNvCxnSpPr>
          <p:nvPr/>
        </p:nvCxnSpPr>
        <p:spPr>
          <a:xfrm flipH="1">
            <a:off x="3106655" y="3686745"/>
            <a:ext cx="2239779" cy="1922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4" idx="6"/>
            <a:endCxn id="11" idx="3"/>
          </p:cNvCxnSpPr>
          <p:nvPr/>
        </p:nvCxnSpPr>
        <p:spPr>
          <a:xfrm flipV="1">
            <a:off x="3121798" y="2916212"/>
            <a:ext cx="2212954" cy="951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54" idx="6"/>
          </p:cNvCxnSpPr>
          <p:nvPr/>
        </p:nvCxnSpPr>
        <p:spPr>
          <a:xfrm flipH="1">
            <a:off x="3121798" y="3578981"/>
            <a:ext cx="2224636" cy="288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4"/>
            <a:endCxn id="14" idx="1"/>
          </p:cNvCxnSpPr>
          <p:nvPr/>
        </p:nvCxnSpPr>
        <p:spPr>
          <a:xfrm>
            <a:off x="3068043" y="4853466"/>
            <a:ext cx="2312893" cy="755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3" idx="7"/>
            <a:endCxn id="11" idx="1"/>
          </p:cNvCxnSpPr>
          <p:nvPr/>
        </p:nvCxnSpPr>
        <p:spPr>
          <a:xfrm flipV="1">
            <a:off x="3083538" y="2808448"/>
            <a:ext cx="2251214" cy="1185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3"/>
            <a:endCxn id="5" idx="5"/>
          </p:cNvCxnSpPr>
          <p:nvPr/>
        </p:nvCxnSpPr>
        <p:spPr>
          <a:xfrm flipH="1">
            <a:off x="3106655" y="5716775"/>
            <a:ext cx="22742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  <a:endCxn id="54" idx="5"/>
          </p:cNvCxnSpPr>
          <p:nvPr/>
        </p:nvCxnSpPr>
        <p:spPr>
          <a:xfrm flipH="1" flipV="1">
            <a:off x="3102668" y="3921660"/>
            <a:ext cx="2268431" cy="268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972040" y="2904684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91170" y="3791578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2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in Bipartite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>
                <a:solidFill>
                  <a:schemeClr val="tx2"/>
                </a:solidFill>
              </a:rPr>
              <a:t>non-terminal vertices</a:t>
            </a:r>
            <a:r>
              <a:rPr lang="en-US" dirty="0" smtClean="0"/>
              <a:t>, </a:t>
            </a:r>
            <a:r>
              <a:rPr lang="en-US" dirty="0"/>
              <a:t>together with incident edges</a:t>
            </a:r>
          </a:p>
          <a:p>
            <a:pPr lvl="1"/>
            <a:r>
              <a:rPr lang="en-US" dirty="0" smtClean="0"/>
              <a:t>reweight edges accordingly</a:t>
            </a:r>
          </a:p>
          <a:p>
            <a:r>
              <a:rPr lang="en-US" dirty="0" smtClean="0"/>
              <a:t>Uniform sampling does not 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02727" y="4701070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5155" y="5586697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49937" y="4839145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4" idx="5"/>
            <a:endCxn id="6" idx="2"/>
          </p:cNvCxnSpPr>
          <p:nvPr/>
        </p:nvCxnSpPr>
        <p:spPr>
          <a:xfrm>
            <a:off x="3102666" y="3921664"/>
            <a:ext cx="2247271" cy="99368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6"/>
            <a:endCxn id="13" idx="3"/>
          </p:cNvCxnSpPr>
          <p:nvPr/>
        </p:nvCxnSpPr>
        <p:spPr>
          <a:xfrm flipV="1">
            <a:off x="3125783" y="4297874"/>
            <a:ext cx="2245314" cy="136502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5" idx="6"/>
          </p:cNvCxnSpPr>
          <p:nvPr/>
        </p:nvCxnSpPr>
        <p:spPr>
          <a:xfrm flipH="1">
            <a:off x="3125783" y="4969227"/>
            <a:ext cx="2243284" cy="6936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27302" y="3556667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5620" y="2786134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51967" y="4167792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1804" y="5586697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6"/>
            <a:endCxn id="13" idx="2"/>
          </p:cNvCxnSpPr>
          <p:nvPr/>
        </p:nvCxnSpPr>
        <p:spPr>
          <a:xfrm flipV="1">
            <a:off x="3133355" y="4243992"/>
            <a:ext cx="2218612" cy="53327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7"/>
            <a:endCxn id="10" idx="2"/>
          </p:cNvCxnSpPr>
          <p:nvPr/>
        </p:nvCxnSpPr>
        <p:spPr>
          <a:xfrm flipV="1">
            <a:off x="3114225" y="3632867"/>
            <a:ext cx="2213077" cy="10905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5" idx="7"/>
          </p:cNvCxnSpPr>
          <p:nvPr/>
        </p:nvCxnSpPr>
        <p:spPr>
          <a:xfrm flipH="1">
            <a:off x="3106653" y="3686749"/>
            <a:ext cx="2239779" cy="1922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4" idx="6"/>
            <a:endCxn id="11" idx="3"/>
          </p:cNvCxnSpPr>
          <p:nvPr/>
        </p:nvCxnSpPr>
        <p:spPr>
          <a:xfrm flipV="1">
            <a:off x="3121796" y="2916216"/>
            <a:ext cx="2212954" cy="95156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54" idx="6"/>
          </p:cNvCxnSpPr>
          <p:nvPr/>
        </p:nvCxnSpPr>
        <p:spPr>
          <a:xfrm flipH="1">
            <a:off x="3121796" y="3578985"/>
            <a:ext cx="2224636" cy="288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4"/>
            <a:endCxn id="14" idx="1"/>
          </p:cNvCxnSpPr>
          <p:nvPr/>
        </p:nvCxnSpPr>
        <p:spPr>
          <a:xfrm>
            <a:off x="3068041" y="4853470"/>
            <a:ext cx="2312893" cy="755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3" idx="7"/>
            <a:endCxn id="11" idx="1"/>
          </p:cNvCxnSpPr>
          <p:nvPr/>
        </p:nvCxnSpPr>
        <p:spPr>
          <a:xfrm flipV="1">
            <a:off x="3083536" y="2808452"/>
            <a:ext cx="2251214" cy="1185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3"/>
            <a:endCxn id="5" idx="5"/>
          </p:cNvCxnSpPr>
          <p:nvPr/>
        </p:nvCxnSpPr>
        <p:spPr>
          <a:xfrm flipH="1">
            <a:off x="3106653" y="5716779"/>
            <a:ext cx="22742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  <a:endCxn id="54" idx="5"/>
          </p:cNvCxnSpPr>
          <p:nvPr/>
        </p:nvCxnSpPr>
        <p:spPr>
          <a:xfrm flipH="1" flipV="1">
            <a:off x="3102666" y="3921664"/>
            <a:ext cx="2268431" cy="26844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972038" y="2904688"/>
            <a:ext cx="130628" cy="152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91168" y="3791582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030912">
            <a:off x="2155555" y="1513264"/>
            <a:ext cx="4130426" cy="1974824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0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has sampling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sampled, reweight edges by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Expectation is</a:t>
                </a:r>
                <a:r>
                  <a:rPr lang="ro-RO" dirty="0" smtClean="0"/>
                  <a:t> </a:t>
                </a:r>
                <a:r>
                  <a:rPr lang="en-US" dirty="0" smtClean="0"/>
                  <a:t>right:</a:t>
                </a:r>
                <a:endParaRPr lang="en-US" dirty="0"/>
              </a:p>
              <a:p>
                <a:pPr lvl="1"/>
                <a:r>
                  <a:rPr lang="en-US" dirty="0" smtClean="0"/>
                  <a:t>Consider a </a:t>
                </a: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)}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)}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394350" y="2922955"/>
            <a:ext cx="2443744" cy="16393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0474" y="2692122"/>
                <a:ext cx="2434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indicator (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w.p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)</a:t>
                </a:r>
                <a:endParaRPr lang="en-US" sz="24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74" y="2692122"/>
                <a:ext cx="243444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750" t="-10667" r="-275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936098" y="5316853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40085" y="5747751"/>
            <a:ext cx="130628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95349" y="5379902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9" idx="5"/>
            <a:endCxn id="11" idx="2"/>
          </p:cNvCxnSpPr>
          <p:nvPr/>
        </p:nvCxnSpPr>
        <p:spPr>
          <a:xfrm>
            <a:off x="2052230" y="4778746"/>
            <a:ext cx="2243119" cy="67735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6"/>
            <a:endCxn id="17" idx="3"/>
          </p:cNvCxnSpPr>
          <p:nvPr/>
        </p:nvCxnSpPr>
        <p:spPr>
          <a:xfrm flipV="1">
            <a:off x="2070713" y="5089825"/>
            <a:ext cx="2243766" cy="7341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3"/>
            <a:endCxn id="10" idx="6"/>
          </p:cNvCxnSpPr>
          <p:nvPr/>
        </p:nvCxnSpPr>
        <p:spPr>
          <a:xfrm flipH="1">
            <a:off x="2070713" y="5509984"/>
            <a:ext cx="2243766" cy="31396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03105" y="4609248"/>
            <a:ext cx="130628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14479" y="4096489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5349" y="4959743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06734" y="5747751"/>
            <a:ext cx="130628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9" idx="6"/>
            <a:endCxn id="17" idx="2"/>
          </p:cNvCxnSpPr>
          <p:nvPr/>
        </p:nvCxnSpPr>
        <p:spPr>
          <a:xfrm flipV="1">
            <a:off x="2066726" y="5035943"/>
            <a:ext cx="2228623" cy="35711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7"/>
            <a:endCxn id="15" idx="2"/>
          </p:cNvCxnSpPr>
          <p:nvPr/>
        </p:nvCxnSpPr>
        <p:spPr>
          <a:xfrm flipV="1">
            <a:off x="2047596" y="4685448"/>
            <a:ext cx="2255509" cy="6537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0" idx="7"/>
          </p:cNvCxnSpPr>
          <p:nvPr/>
        </p:nvCxnSpPr>
        <p:spPr>
          <a:xfrm flipH="1">
            <a:off x="2051583" y="4739330"/>
            <a:ext cx="2270652" cy="1030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6"/>
            <a:endCxn id="16" idx="3"/>
          </p:cNvCxnSpPr>
          <p:nvPr/>
        </p:nvCxnSpPr>
        <p:spPr>
          <a:xfrm flipV="1">
            <a:off x="2071360" y="4226571"/>
            <a:ext cx="2262249" cy="49829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1"/>
            <a:endCxn id="29" idx="6"/>
          </p:cNvCxnSpPr>
          <p:nvPr/>
        </p:nvCxnSpPr>
        <p:spPr>
          <a:xfrm flipH="1">
            <a:off x="2071360" y="4631566"/>
            <a:ext cx="2250875" cy="93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8" idx="1"/>
          </p:cNvCxnSpPr>
          <p:nvPr/>
        </p:nvCxnSpPr>
        <p:spPr>
          <a:xfrm>
            <a:off x="2001412" y="5469253"/>
            <a:ext cx="2324452" cy="30081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8" idx="7"/>
            <a:endCxn id="16" idx="1"/>
          </p:cNvCxnSpPr>
          <p:nvPr/>
        </p:nvCxnSpPr>
        <p:spPr>
          <a:xfrm flipV="1">
            <a:off x="2047596" y="4118807"/>
            <a:ext cx="2286013" cy="4009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10" idx="5"/>
          </p:cNvCxnSpPr>
          <p:nvPr/>
        </p:nvCxnSpPr>
        <p:spPr>
          <a:xfrm flipH="1">
            <a:off x="2051583" y="5877833"/>
            <a:ext cx="2274281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1"/>
            <a:endCxn id="29" idx="5"/>
          </p:cNvCxnSpPr>
          <p:nvPr/>
        </p:nvCxnSpPr>
        <p:spPr>
          <a:xfrm flipH="1" flipV="1">
            <a:off x="2052230" y="4778746"/>
            <a:ext cx="2262249" cy="20331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36098" y="4136581"/>
            <a:ext cx="130628" cy="152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40732" y="4648664"/>
            <a:ext cx="130628" cy="152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70203" y="4438287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03" y="4438287"/>
                <a:ext cx="42934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Brace 52"/>
          <p:cNvSpPr/>
          <p:nvPr/>
        </p:nvSpPr>
        <p:spPr>
          <a:xfrm>
            <a:off x="1569864" y="4051423"/>
            <a:ext cx="318266" cy="940976"/>
          </a:xfrm>
          <a:prstGeom prst="leftBrace">
            <a:avLst>
              <a:gd name="adj1" fmla="val 37674"/>
              <a:gd name="adj2" fmla="val 4916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>
            <a:off x="1569864" y="5063857"/>
            <a:ext cx="318266" cy="940976"/>
          </a:xfrm>
          <a:prstGeom prst="leftBrace">
            <a:avLst>
              <a:gd name="adj1" fmla="val 37674"/>
              <a:gd name="adj2" fmla="val 4916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82774" y="5286086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74" y="5286086"/>
                <a:ext cx="4430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92203" y="4243775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3" y="4243775"/>
                <a:ext cx="42934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82633" y="4464988"/>
                <a:ext cx="151618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633" y="4464988"/>
                <a:ext cx="1516184" cy="1015663"/>
              </a:xfrm>
              <a:prstGeom prst="rect">
                <a:avLst/>
              </a:prstGeom>
              <a:blipFill rotWithShape="0">
                <a:blip r:embed="rId7"/>
                <a:stretch>
                  <a:fillRect t="-4790" r="-241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0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52" grpId="0"/>
      <p:bldP spid="53" grpId="0" animBg="1"/>
      <p:bldP spid="54" grpId="0" animBg="1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Sparsification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Vast </a:t>
            </a:r>
            <a:r>
              <a:rPr lang="en-US" dirty="0"/>
              <a:t>literature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0070C0"/>
                </a:solidFill>
              </a:rPr>
              <a:t>“compression” (succinct representation) of graphs</a:t>
            </a:r>
          </a:p>
          <a:p>
            <a:pPr lvl="1"/>
            <a:r>
              <a:rPr lang="en-US" dirty="0" smtClean="0"/>
              <a:t>We focus on preserving specific features – distances, cuts,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Edge sparsification:</a:t>
            </a:r>
          </a:p>
          <a:p>
            <a:pPr lvl="1"/>
            <a:r>
              <a:rPr lang="en-US" dirty="0" smtClean="0"/>
              <a:t>Cut and spectral sparsifiers [</a:t>
            </a:r>
            <a:r>
              <a:rPr lang="en-US" dirty="0" err="1" smtClean="0"/>
              <a:t>Benczur-Karger</a:t>
            </a:r>
            <a:r>
              <a:rPr lang="en-US" dirty="0" smtClean="0"/>
              <a:t>, …, Batson-</a:t>
            </a:r>
            <a:r>
              <a:rPr lang="en-US" dirty="0" err="1" smtClean="0"/>
              <a:t>Spielman</a:t>
            </a:r>
            <a:r>
              <a:rPr lang="en-US" dirty="0" smtClean="0"/>
              <a:t>-Srivastava]</a:t>
            </a:r>
          </a:p>
          <a:p>
            <a:pPr lvl="1"/>
            <a:r>
              <a:rPr lang="en-US" dirty="0" smtClean="0"/>
              <a:t>Spanners and distance oracles [Peleg-Schaffer, …, </a:t>
            </a:r>
            <a:r>
              <a:rPr lang="en-US" dirty="0" err="1" smtClean="0"/>
              <a:t>Thorup</a:t>
            </a:r>
            <a:r>
              <a:rPr lang="en-US" dirty="0" smtClean="0"/>
              <a:t>-Zwick,…]</a:t>
            </a:r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Vertex sparsification</a:t>
            </a:r>
            <a:r>
              <a:rPr lang="en-US" dirty="0" smtClean="0"/>
              <a:t> (keep only the “terminal” vertices)</a:t>
            </a:r>
          </a:p>
          <a:p>
            <a:pPr lvl="1"/>
            <a:r>
              <a:rPr lang="en-US" dirty="0" smtClean="0"/>
              <a:t>Cut/</a:t>
            </a:r>
            <a:r>
              <a:rPr lang="en-US" dirty="0" err="1" smtClean="0"/>
              <a:t>multicommodity</a:t>
            </a:r>
            <a:r>
              <a:rPr lang="en-US" dirty="0" smtClean="0"/>
              <a:t>-flow sparsifier [</a:t>
            </a:r>
            <a:r>
              <a:rPr lang="en-US" dirty="0" err="1" smtClean="0"/>
              <a:t>Moitra</a:t>
            </a:r>
            <a:r>
              <a:rPr lang="en-US" dirty="0" smtClean="0"/>
              <a:t>,…,Chuzhoy]</a:t>
            </a:r>
          </a:p>
          <a:p>
            <a:pPr lvl="1"/>
            <a:r>
              <a:rPr lang="en-US" dirty="0" smtClean="0"/>
              <a:t>Distances [Gupta, Coppersmith-Elkin]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537859" y="4068061"/>
            <a:ext cx="1504857" cy="374571"/>
          </a:xfrm>
          <a:prstGeom prst="wedgeRoundRectCallout">
            <a:avLst>
              <a:gd name="adj1" fmla="val -49851"/>
              <a:gd name="adj2" fmla="val -117014"/>
              <a:gd name="adj3" fmla="val 16667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Fast query time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74928" y="4070353"/>
            <a:ext cx="2272641" cy="374571"/>
          </a:xfrm>
          <a:prstGeom prst="wedgeRoundRectCallout">
            <a:avLst>
              <a:gd name="adj1" fmla="val -4130"/>
              <a:gd name="adj2" fmla="val -112095"/>
              <a:gd name="adj3" fmla="val 16667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Graphical representation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130268" y="4737845"/>
            <a:ext cx="1048694" cy="374571"/>
          </a:xfrm>
          <a:prstGeom prst="wedgeRoundRectCallout">
            <a:avLst>
              <a:gd name="adj1" fmla="val -20835"/>
              <a:gd name="adj2" fmla="val 9223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or mostly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172316" y="1972869"/>
            <a:ext cx="2112474" cy="374571"/>
          </a:xfrm>
          <a:prstGeom prst="wedgeRoundRectCallout">
            <a:avLst>
              <a:gd name="adj1" fmla="val -27274"/>
              <a:gd name="adj2" fmla="val -9667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exactly/approximately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8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4739"/>
                <a:ext cx="7886700" cy="4351338"/>
              </a:xfrm>
            </p:spPr>
            <p:txBody>
              <a:bodyPr/>
              <a:lstStyle/>
              <a:p>
                <a:r>
                  <a:rPr lang="en-US" dirty="0" smtClean="0"/>
                  <a:t>Want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concentrates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small i.e.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Issue: contribution can come from just a few terms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4739"/>
                <a:ext cx="7886700" cy="4351338"/>
              </a:xfrm>
              <a:blipFill rotWithShape="0">
                <a:blip r:embed="rId3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7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830" y="1143000"/>
                <a:ext cx="8229600" cy="49879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)}</m:t>
                            </m:r>
                          </m:e>
                        </m:func>
                      </m:e>
                    </m:nary>
                  </m:oMath>
                </a14:m>
                <a:endParaRPr lang="en-US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b="0" dirty="0" smtClean="0">
                    <a:solidFill>
                      <a:srgbClr val="0070C0"/>
                    </a:solidFill>
                  </a:rPr>
                  <a:t>Idea 1:</a:t>
                </a:r>
                <a:r>
                  <a:rPr lang="en-US" b="0" dirty="0" smtClean="0"/>
                  <a:t>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/>
                  <a:t>proportional to contribution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issue: contribution depends on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 smtClean="0"/>
                  <a:t>, but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/>
                  <a:t>cannot</a:t>
                </a:r>
              </a:p>
              <a:p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b="0" dirty="0" smtClean="0">
                    <a:solidFill>
                      <a:srgbClr val="0070C0"/>
                    </a:solidFill>
                  </a:rPr>
                  <a:t>Idea 2:</a:t>
                </a:r>
                <a:r>
                  <a:rPr lang="en-US" b="0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 smtClean="0"/>
                  <a:t>, large contribution comes from </a:t>
                </a:r>
                <a:r>
                  <a:rPr lang="en-US" dirty="0"/>
                  <a:t>one pair of </a:t>
                </a:r>
                <a:r>
                  <a:rPr lang="en-US" dirty="0" smtClean="0"/>
                  <a:t>terminals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 (up to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lvl="1"/>
                <a:r>
                  <a:rPr lang="en-US" dirty="0" smtClean="0"/>
                  <a:t>enough to “take care” of all pairs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830" y="1143000"/>
                <a:ext cx="8229600" cy="4987925"/>
              </a:xfrm>
              <a:blipFill rotWithShape="0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1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func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  (</a:t>
                </a:r>
                <a:r>
                  <a:rPr lang="en-US" dirty="0" err="1" smtClean="0"/>
                  <a:t>thresholded</a:t>
                </a:r>
                <a:r>
                  <a:rPr lang="en-US" dirty="0" smtClean="0"/>
                  <a:t> at 1)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 idea: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over-estimates the contribution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concentration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 </a:t>
                </a:r>
                <a:r>
                  <a:rPr lang="en-US" dirty="0"/>
                  <a:t>Apply union bound over all </a:t>
                </a:r>
                <a:r>
                  <a:rPr lang="en-US" dirty="0" smtClean="0"/>
                  <a:t>choices of cuts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3)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1446402" y="1611453"/>
            <a:ext cx="193347" cy="428916"/>
          </a:xfrm>
          <a:prstGeom prst="leftBrace">
            <a:avLst>
              <a:gd name="adj1" fmla="val 106537"/>
              <a:gd name="adj2" fmla="val 5105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688473" y="871165"/>
            <a:ext cx="264009" cy="1955598"/>
          </a:xfrm>
          <a:prstGeom prst="leftBrace">
            <a:avLst>
              <a:gd name="adj1" fmla="val 106537"/>
              <a:gd name="adj2" fmla="val 5105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233" y="2023956"/>
                <a:ext cx="202418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oversampling</a:t>
                </a:r>
              </a:p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factor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3" y="2023956"/>
                <a:ext cx="2024185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602" t="-3546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8537" y="2053853"/>
                <a:ext cx="397743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if there were only two terminals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,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ow important would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 be ?</a:t>
                </a:r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37" y="2053853"/>
                <a:ext cx="3977435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1531" t="-4255" r="-613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4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to </a:t>
            </a:r>
            <a:r>
              <a:rPr lang="en-US" dirty="0" smtClean="0">
                <a:solidFill>
                  <a:schemeClr val="tx2"/>
                </a:solidFill>
              </a:rPr>
              <a:t>general networks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Want to beat size </a:t>
            </a:r>
            <a:r>
              <a:rPr lang="en-US" dirty="0" smtClean="0">
                <a:solidFill>
                  <a:schemeClr val="accent2"/>
                </a:solidFill>
                <a:latin typeface="Garamond"/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baseline="50000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(exact </a:t>
            </a:r>
            <a:r>
              <a:rPr lang="en-US" dirty="0" err="1" smtClean="0"/>
              <a:t>sparsification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sample other </a:t>
            </a:r>
            <a:r>
              <a:rPr lang="en-US" dirty="0" smtClean="0"/>
              <a:t>structures (flow </a:t>
            </a:r>
            <a:r>
              <a:rPr lang="en-US" dirty="0"/>
              <a:t>paths</a:t>
            </a:r>
            <a:r>
              <a:rPr lang="en-US" dirty="0" smtClean="0"/>
              <a:t>??)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tx2"/>
                </a:solidFill>
              </a:rPr>
              <a:t>flow-sparsifiers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In bipartite networks: </a:t>
            </a:r>
            <a:r>
              <a:rPr lang="en-US" dirty="0" smtClean="0">
                <a:sym typeface="Wingdings" panose="05000000000000000000" pitchFamily="2" charset="2"/>
              </a:rPr>
              <a:t>  (</a:t>
            </a:r>
            <a:r>
              <a:rPr lang="en-US" dirty="0" smtClean="0"/>
              <a:t>our technique extends)</a:t>
            </a:r>
          </a:p>
          <a:p>
            <a:pPr lvl="1"/>
            <a:r>
              <a:rPr lang="en-US" dirty="0" smtClean="0"/>
              <a:t>In general networks:  no bound </a:t>
            </a:r>
            <a:r>
              <a:rPr lang="en-US" dirty="0">
                <a:solidFill>
                  <a:srgbClr val="C00000"/>
                </a:solidFill>
              </a:rPr>
              <a:t>s’(k,</a:t>
            </a:r>
            <a:r>
              <a:rPr lang="en-US" b="1" dirty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known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positive indication:</a:t>
            </a:r>
            <a:r>
              <a:rPr lang="en-US" dirty="0" smtClean="0"/>
              <a:t>  can build there is a data structure of size </a:t>
            </a:r>
            <a:r>
              <a:rPr lang="en-US" dirty="0" smtClean="0">
                <a:solidFill>
                  <a:schemeClr val="accent2"/>
                </a:solidFill>
                <a:latin typeface="Garamond"/>
              </a:rPr>
              <a:t>(1/</a:t>
            </a:r>
            <a:r>
              <a:rPr lang="en-US" b="1" dirty="0">
                <a:solidFill>
                  <a:srgbClr val="C00000"/>
                </a:solidFill>
                <a:latin typeface="cmmi10"/>
              </a:rPr>
              <a:t>²</a:t>
            </a:r>
            <a:r>
              <a:rPr lang="en-US" dirty="0" smtClean="0">
                <a:solidFill>
                  <a:schemeClr val="accent2"/>
                </a:solidFill>
                <a:latin typeface="Garamond"/>
              </a:rPr>
              <a:t>)</a:t>
            </a:r>
            <a:r>
              <a:rPr lang="en-US" baseline="30000" dirty="0" smtClean="0">
                <a:solidFill>
                  <a:schemeClr val="accent2"/>
                </a:solidFill>
              </a:rPr>
              <a:t>k</a:t>
            </a:r>
            <a:r>
              <a:rPr lang="en-US" baseline="5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/>
              <a:t> (“big </a:t>
            </a:r>
            <a:r>
              <a:rPr lang="en-US" dirty="0"/>
              <a:t>table</a:t>
            </a:r>
            <a:r>
              <a:rPr lang="en-US" dirty="0" smtClean="0"/>
              <a:t>” with all values)</a:t>
            </a:r>
            <a:endParaRPr lang="en-US" baseline="50000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4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</a:t>
            </a:r>
            <a:r>
              <a:rPr lang="en-US" dirty="0" err="1" smtClean="0"/>
              <a:t>Gomory</a:t>
            </a:r>
            <a:r>
              <a:rPr lang="en-US" dirty="0" smtClean="0"/>
              <a:t>-Hu Trees?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[Gomory-Hu’61].</a:t>
                </a:r>
                <a:r>
                  <a:rPr lang="en-US" dirty="0" smtClean="0"/>
                  <a:t> In every </a:t>
                </a:r>
                <a:r>
                  <a:rPr lang="en-US" dirty="0"/>
                  <a:t>network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G</a:t>
                </a:r>
                <a:r>
                  <a:rPr lang="en-US" dirty="0" smtClean="0"/>
                  <a:t>, all the minimum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 smtClean="0"/>
                  <a:t>-cuts can be represented by a tree (on the same vertex set)</a:t>
                </a:r>
              </a:p>
              <a:p>
                <a:pPr lvl="1"/>
                <a:r>
                  <a:rPr lang="en-US" dirty="0" smtClean="0"/>
                  <a:t>Surprising redundancy!  size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O(n)</a:t>
                </a:r>
                <a:r>
                  <a:rPr lang="en-US" dirty="0" smtClean="0"/>
                  <a:t> vs</a:t>
                </a:r>
                <a:r>
                  <a:rPr lang="en-US" dirty="0"/>
                  <a:t>. the original graph’s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Desirable extensions: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3</a:t>
                </a:r>
                <a:r>
                  <a:rPr lang="en-US" dirty="0" smtClean="0"/>
                  <a:t>-way: represent all minimum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{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s,t,u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}</a:t>
                </a:r>
                <a:r>
                  <a:rPr lang="en-US" dirty="0" smtClean="0"/>
                  <a:t>-cuts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/>
                  <a:t>-sets: represent all minimum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{s</a:t>
                </a:r>
                <a:r>
                  <a:rPr lang="en-US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,..,s</a:t>
                </a:r>
                <a:r>
                  <a:rPr lang="en-US" baseline="-25000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}-{t</a:t>
                </a:r>
                <a:r>
                  <a:rPr lang="en-US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,…,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}</a:t>
                </a:r>
                <a:r>
                  <a:rPr lang="en-US" dirty="0" smtClean="0"/>
                  <a:t> cuts</a:t>
                </a:r>
              </a:p>
              <a:p>
                <a:pPr lvl="1"/>
                <a:r>
                  <a:rPr lang="en-US" dirty="0" smtClean="0"/>
                  <a:t>Any redundancy at all?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7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Chitnis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Kamma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-K.].</a:t>
                </a:r>
                <a:r>
                  <a:rPr lang="en-US" dirty="0" smtClean="0"/>
                  <a:t> The number of distinct 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3</a:t>
                </a:r>
                <a:r>
                  <a:rPr lang="en-US" dirty="0" smtClean="0"/>
                  <a:t>-way </a:t>
                </a:r>
                <a:r>
                  <a:rPr lang="en-US" dirty="0"/>
                  <a:t>cuts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/>
                  <a:t>-set </a:t>
                </a:r>
                <a:r>
                  <a:rPr lang="en-US" dirty="0"/>
                  <a:t>cuts is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chemeClr val="accent2"/>
                    </a:solidFill>
                  </a:rPr>
                  <a:t>2p-1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These bounds are tight</a:t>
                </a:r>
              </a:p>
              <a:p>
                <a:r>
                  <a:rPr lang="en-US" dirty="0" smtClean="0"/>
                  <a:t>But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non-constructive</a:t>
                </a:r>
                <a:r>
                  <a:rPr lang="en-US" dirty="0" smtClean="0"/>
                  <a:t> and provide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no compression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3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Gomory</a:t>
            </a:r>
            <a:r>
              <a:rPr lang="en-US" dirty="0" smtClean="0"/>
              <a:t>-Hu Tree for Terminals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Corollary of [Gomory-Hu’61].</a:t>
                </a:r>
                <a:r>
                  <a:rPr lang="en-US" dirty="0" smtClean="0"/>
                  <a:t> Can represent all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terminal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 smtClean="0"/>
                  <a:t>-cuts (i.e.,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 using size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O(k)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Question:</a:t>
                </a:r>
                <a:r>
                  <a:rPr lang="en-US" dirty="0" smtClean="0"/>
                  <a:t> Does it extend to all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3</a:t>
                </a:r>
                <a:r>
                  <a:rPr lang="en-US" dirty="0" smtClean="0"/>
                  <a:t>-way cuts? All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/>
                  <a:t>-set cuts?</a:t>
                </a:r>
                <a:endParaRPr lang="en-US" dirty="0"/>
              </a:p>
              <a:p>
                <a:pPr lvl="1"/>
                <a:r>
                  <a:rPr lang="en-US" dirty="0" smtClean="0"/>
                  <a:t>Want a bound that depends only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k</a:t>
                </a:r>
                <a:r>
                  <a:rPr lang="en-US" dirty="0" smtClean="0"/>
                  <a:t> (not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Observe: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dirty="0" smtClean="0"/>
                  <a:t>-set cuts is a special case of mimicking networks</a:t>
                </a:r>
              </a:p>
              <a:p>
                <a:endParaRPr lang="en-US" dirty="0"/>
              </a:p>
              <a:p>
                <a:r>
                  <a:rPr lang="en-US" dirty="0" smtClean="0"/>
                  <a:t>Our bounds on number of distinct cuts extend</a:t>
                </a:r>
              </a:p>
              <a:p>
                <a:r>
                  <a:rPr lang="en-US" dirty="0" smtClean="0"/>
                  <a:t>But they are non-constructive…</a:t>
                </a:r>
              </a:p>
              <a:p>
                <a:r>
                  <a:rPr lang="en-US" dirty="0" smtClean="0"/>
                  <a:t>Currently looking at (information-theoretic) lower bounds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4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Graph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with edge </a:t>
            </a:r>
            <a:r>
              <a:rPr lang="en-US" b="1" dirty="0" smtClean="0">
                <a:solidFill>
                  <a:srgbClr val="0070C0"/>
                </a:solidFill>
              </a:rPr>
              <a:t>lengths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latin typeface="cmmi10"/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:E(G)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R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/>
              <a:t>. 	</a:t>
            </a:r>
            <a:r>
              <a:rPr lang="en-US" dirty="0"/>
              <a:t> </a:t>
            </a:r>
            <a:r>
              <a:rPr lang="en-US" dirty="0" smtClean="0"/>
              <a:t>       (“huge” network)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terminals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½</a:t>
            </a:r>
            <a:r>
              <a:rPr lang="en-US" dirty="0" smtClean="0">
                <a:solidFill>
                  <a:srgbClr val="C00000"/>
                </a:solidFill>
              </a:rPr>
              <a:t>V(G)</a:t>
            </a:r>
            <a:r>
              <a:rPr lang="en-US" dirty="0" smtClean="0"/>
              <a:t>  				  (“important” vertices)</a:t>
            </a:r>
          </a:p>
          <a:p>
            <a:pPr lvl="2"/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care about </a:t>
            </a:r>
            <a:r>
              <a:rPr lang="en-US" dirty="0" smtClean="0">
                <a:solidFill>
                  <a:srgbClr val="0070C0"/>
                </a:solidFill>
              </a:rPr>
              <a:t>terminal distances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= shortest-path distance according to </a:t>
            </a:r>
            <a:r>
              <a:rPr lang="en-US" dirty="0">
                <a:solidFill>
                  <a:srgbClr val="C00000"/>
                </a:solidFill>
                <a:latin typeface="cmmi10"/>
              </a:rPr>
              <a:t>l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842600" y="2509573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16" y="2093764"/>
            <a:ext cx="2877865" cy="20587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" name="Flowchart: Connector 91"/>
          <p:cNvSpPr/>
          <p:nvPr/>
        </p:nvSpPr>
        <p:spPr>
          <a:xfrm>
            <a:off x="3805896" y="3943608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4829970" y="399437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5309684" y="32822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5776716" y="3857471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2" name="Flowchart: Connector 101"/>
          <p:cNvSpPr/>
          <p:nvPr/>
        </p:nvSpPr>
        <p:spPr>
          <a:xfrm>
            <a:off x="5723099" y="2724160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3" name="Flowchart: Connector 102"/>
          <p:cNvSpPr/>
          <p:nvPr/>
        </p:nvSpPr>
        <p:spPr>
          <a:xfrm>
            <a:off x="5408652" y="23972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4" name="Flowchart: Connector 103"/>
          <p:cNvSpPr/>
          <p:nvPr/>
        </p:nvSpPr>
        <p:spPr>
          <a:xfrm>
            <a:off x="5218764" y="2403837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5" name="Flowchart: Connector 104"/>
          <p:cNvSpPr/>
          <p:nvPr/>
        </p:nvSpPr>
        <p:spPr>
          <a:xfrm>
            <a:off x="4934999" y="287013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6" name="Flowchart: Connector 105"/>
          <p:cNvSpPr/>
          <p:nvPr/>
        </p:nvSpPr>
        <p:spPr>
          <a:xfrm>
            <a:off x="4550137" y="3242150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7" name="Flowchart: Connector 106"/>
          <p:cNvSpPr/>
          <p:nvPr/>
        </p:nvSpPr>
        <p:spPr>
          <a:xfrm>
            <a:off x="3951896" y="306396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8" name="Flowchart: Connector 107"/>
          <p:cNvSpPr/>
          <p:nvPr/>
        </p:nvSpPr>
        <p:spPr>
          <a:xfrm>
            <a:off x="3485800" y="3066253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9" name="Flowchart: Connector 108"/>
          <p:cNvSpPr/>
          <p:nvPr/>
        </p:nvSpPr>
        <p:spPr>
          <a:xfrm>
            <a:off x="3428102" y="25500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0" name="Flowchart: Connector 109"/>
          <p:cNvSpPr/>
          <p:nvPr/>
        </p:nvSpPr>
        <p:spPr>
          <a:xfrm>
            <a:off x="4367352" y="2149039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1" name="Flowchart: Connector 110"/>
          <p:cNvSpPr/>
          <p:nvPr/>
        </p:nvSpPr>
        <p:spPr>
          <a:xfrm>
            <a:off x="5025642" y="2156497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2" name="Flowchart: Connector 111"/>
          <p:cNvSpPr/>
          <p:nvPr/>
        </p:nvSpPr>
        <p:spPr>
          <a:xfrm>
            <a:off x="4313735" y="2458888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6066810" y="244327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7" name="Flowchart: Connector 96"/>
          <p:cNvSpPr/>
          <p:nvPr/>
        </p:nvSpPr>
        <p:spPr>
          <a:xfrm>
            <a:off x="4059130" y="244327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8" name="Flowchart: Connector 97"/>
          <p:cNvSpPr/>
          <p:nvPr/>
        </p:nvSpPr>
        <p:spPr>
          <a:xfrm>
            <a:off x="4657371" y="2777567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9" name="Flowchart: Connector 98"/>
          <p:cNvSpPr/>
          <p:nvPr/>
        </p:nvSpPr>
        <p:spPr>
          <a:xfrm>
            <a:off x="4829970" y="3191963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0" name="Flowchart: Connector 99"/>
          <p:cNvSpPr/>
          <p:nvPr/>
        </p:nvSpPr>
        <p:spPr>
          <a:xfrm>
            <a:off x="4075039" y="363968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1" name="Flowchart: Connector 100"/>
          <p:cNvSpPr/>
          <p:nvPr/>
        </p:nvSpPr>
        <p:spPr>
          <a:xfrm>
            <a:off x="5589944" y="3804064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9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Distance-Preserving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501744" cy="49879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distance-preserving minor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G,</a:t>
            </a:r>
            <a:r>
              <a:rPr lang="en-US" dirty="0" err="1">
                <a:solidFill>
                  <a:srgbClr val="C00000"/>
                </a:solidFill>
                <a:latin typeface="cmmi10"/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/>
              <a:t>is a minor </a:t>
            </a:r>
            <a:r>
              <a:rPr lang="en-US" dirty="0" smtClean="0">
                <a:solidFill>
                  <a:srgbClr val="C00000"/>
                </a:solidFill>
              </a:rPr>
              <a:t>G’</a:t>
            </a:r>
            <a:r>
              <a:rPr lang="en-US" dirty="0"/>
              <a:t> </a:t>
            </a:r>
            <a:r>
              <a:rPr lang="en-US" dirty="0" smtClean="0"/>
              <a:t>with edge-lengths </a:t>
            </a:r>
            <a:r>
              <a:rPr lang="en-US" dirty="0">
                <a:solidFill>
                  <a:srgbClr val="C00000"/>
                </a:solidFill>
                <a:latin typeface="cmmi10"/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’ </a:t>
            </a:r>
            <a:r>
              <a:rPr lang="en-US" dirty="0" smtClean="0"/>
              <a:t>that contains the same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terminals </a:t>
            </a:r>
            <a:r>
              <a:rPr lang="en-US" dirty="0" smtClean="0"/>
              <a:t>and</a:t>
            </a: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K,	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=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G</a:t>
            </a:r>
            <a:r>
              <a:rPr lang="en-US" b="1" baseline="-25000" dirty="0" smtClean="0">
                <a:solidFill>
                  <a:srgbClr val="C00000"/>
                </a:solidFill>
              </a:rPr>
              <a:t>’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</a:rPr>
              <a:t>).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Why require a minor</a:t>
            </a:r>
            <a:r>
              <a:rPr lang="en-US" dirty="0" smtClean="0"/>
              <a:t>? To avoid a trivial solution…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118" name="Right Arrow 117"/>
          <p:cNvSpPr/>
          <p:nvPr/>
        </p:nvSpPr>
        <p:spPr bwMode="auto">
          <a:xfrm>
            <a:off x="5172077" y="3093160"/>
            <a:ext cx="428625" cy="258645"/>
          </a:xfrm>
          <a:prstGeom prst="rightArrow">
            <a:avLst/>
          </a:prstGeom>
          <a:solidFill>
            <a:schemeClr val="accent2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05260" y="2425770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84994" y="2385817"/>
            <a:ext cx="643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G’: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1840529" y="2371166"/>
            <a:ext cx="2820996" cy="1774462"/>
            <a:chOff x="3056417" y="1294056"/>
            <a:chExt cx="2820996" cy="1774462"/>
          </a:xfrm>
        </p:grpSpPr>
        <p:cxnSp>
          <p:nvCxnSpPr>
            <p:cNvPr id="164" name="Straight Connector 163"/>
            <p:cNvCxnSpPr>
              <a:endCxn id="175" idx="2"/>
            </p:cNvCxnSpPr>
            <p:nvPr/>
          </p:nvCxnSpPr>
          <p:spPr bwMode="auto">
            <a:xfrm flipV="1">
              <a:off x="5021081" y="2363081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>
              <a:endCxn id="176" idx="2"/>
            </p:cNvCxnSpPr>
            <p:nvPr/>
          </p:nvCxnSpPr>
          <p:spPr bwMode="auto">
            <a:xfrm>
              <a:off x="5021081" y="2630388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>
              <a:stCxn id="171" idx="6"/>
              <a:endCxn id="172" idx="2"/>
            </p:cNvCxnSpPr>
            <p:nvPr/>
          </p:nvCxnSpPr>
          <p:spPr bwMode="auto">
            <a:xfrm flipV="1">
              <a:off x="3308417" y="1687363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>
              <a:stCxn id="171" idx="6"/>
            </p:cNvCxnSpPr>
            <p:nvPr/>
          </p:nvCxnSpPr>
          <p:spPr bwMode="auto">
            <a:xfrm>
              <a:off x="3308417" y="1954670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>
              <a:endCxn id="173" idx="2"/>
            </p:cNvCxnSpPr>
            <p:nvPr/>
          </p:nvCxnSpPr>
          <p:spPr bwMode="auto">
            <a:xfrm flipV="1">
              <a:off x="4164749" y="1420056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>
              <a:endCxn id="174" idx="2"/>
            </p:cNvCxnSpPr>
            <p:nvPr/>
          </p:nvCxnSpPr>
          <p:spPr bwMode="auto">
            <a:xfrm>
              <a:off x="4164749" y="1687363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164749" y="2288784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" name="Flowchart: Connector 170"/>
            <p:cNvSpPr/>
            <p:nvPr/>
          </p:nvSpPr>
          <p:spPr>
            <a:xfrm>
              <a:off x="3056417" y="1828670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3912749" y="1561363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4769081" y="1294056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4765988" y="1873493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5625413" y="2237081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5622320" y="2816518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920840" y="1482832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A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36597" y="2178415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C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404551" y="1542974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242497" y="1298933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358128" y="1605147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5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326464" y="2177410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511800" y="1871214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9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141175" y="2217202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8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214469" y="2538308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4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909656" y="214399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23933" y="2085328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B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4769081" y="2493802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6255477" y="2908521"/>
            <a:ext cx="2123100" cy="498518"/>
            <a:chOff x="3306947" y="3952681"/>
            <a:chExt cx="2123100" cy="498518"/>
          </a:xfrm>
        </p:grpSpPr>
        <p:cxnSp>
          <p:nvCxnSpPr>
            <p:cNvPr id="200" name="Straight Connector 199"/>
            <p:cNvCxnSpPr>
              <a:stCxn id="202" idx="6"/>
              <a:endCxn id="203" idx="2"/>
            </p:cNvCxnSpPr>
            <p:nvPr/>
          </p:nvCxnSpPr>
          <p:spPr bwMode="auto">
            <a:xfrm>
              <a:off x="3558947" y="4258104"/>
              <a:ext cx="683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Connector 200"/>
            <p:cNvCxnSpPr>
              <a:endCxn id="204" idx="2"/>
            </p:cNvCxnSpPr>
            <p:nvPr/>
          </p:nvCxnSpPr>
          <p:spPr bwMode="auto">
            <a:xfrm>
              <a:off x="4494497" y="4258104"/>
              <a:ext cx="683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Flowchart: Connector 201"/>
            <p:cNvSpPr/>
            <p:nvPr/>
          </p:nvSpPr>
          <p:spPr>
            <a:xfrm>
              <a:off x="330694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3" name="Flowchart: Connector 202"/>
            <p:cNvSpPr/>
            <p:nvPr/>
          </p:nvSpPr>
          <p:spPr>
            <a:xfrm>
              <a:off x="424249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4" name="Flowchart: Connector 203"/>
            <p:cNvSpPr/>
            <p:nvPr/>
          </p:nvSpPr>
          <p:spPr>
            <a:xfrm>
              <a:off x="517804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318131" y="4055229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A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3681" y="4072342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B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189231" y="4081867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C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69547" y="3952681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9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746887" y="3966270"/>
              <a:ext cx="49561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12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 bwMode="auto">
          <a:xfrm>
            <a:off x="6031276" y="1809309"/>
            <a:ext cx="664141" cy="374571"/>
          </a:xfrm>
          <a:prstGeom prst="wedgeRoundRectCallout">
            <a:avLst>
              <a:gd name="adj1" fmla="val -172561"/>
              <a:gd name="adj2" fmla="val 213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557736" y="4855365"/>
            <a:ext cx="1227585" cy="1182200"/>
            <a:chOff x="1512679" y="4289293"/>
            <a:chExt cx="1636780" cy="1576266"/>
          </a:xfrm>
        </p:grpSpPr>
        <p:sp>
          <p:nvSpPr>
            <p:cNvPr id="48" name="Oval 47"/>
            <p:cNvSpPr/>
            <p:nvPr/>
          </p:nvSpPr>
          <p:spPr>
            <a:xfrm>
              <a:off x="2253500" y="485198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Oval 48"/>
            <p:cNvSpPr/>
            <p:nvPr/>
          </p:nvSpPr>
          <p:spPr>
            <a:xfrm>
              <a:off x="1512679" y="4289293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Oval 49"/>
            <p:cNvSpPr/>
            <p:nvPr/>
          </p:nvSpPr>
          <p:spPr>
            <a:xfrm>
              <a:off x="2910578" y="4306133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Oval 50"/>
            <p:cNvSpPr/>
            <p:nvPr/>
          </p:nvSpPr>
          <p:spPr>
            <a:xfrm>
              <a:off x="2230619" y="5623444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2" name="Straight Connector 51"/>
            <p:cNvCxnSpPr>
              <a:stCxn id="49" idx="5"/>
              <a:endCxn id="48" idx="1"/>
            </p:cNvCxnSpPr>
            <p:nvPr/>
          </p:nvCxnSpPr>
          <p:spPr>
            <a:xfrm>
              <a:off x="1716577" y="4495951"/>
              <a:ext cx="568555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3"/>
              <a:endCxn id="48" idx="7"/>
            </p:cNvCxnSpPr>
            <p:nvPr/>
          </p:nvCxnSpPr>
          <p:spPr>
            <a:xfrm flipH="1">
              <a:off x="2437868" y="4512791"/>
              <a:ext cx="507693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4"/>
              <a:endCxn id="51" idx="0"/>
            </p:cNvCxnSpPr>
            <p:nvPr/>
          </p:nvCxnSpPr>
          <p:spPr>
            <a:xfrm flipH="1">
              <a:off x="2350060" y="5067980"/>
              <a:ext cx="11440" cy="555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703619" y="4529988"/>
                  <a:ext cx="22976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619" y="4529988"/>
                  <a:ext cx="22976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85714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570291" y="4559020"/>
                  <a:ext cx="22976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0291" y="4559020"/>
                  <a:ext cx="22976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571" r="-82143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036640" y="5161046"/>
                  <a:ext cx="22976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640" y="5161046"/>
                  <a:ext cx="22976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57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788589" y="4595074"/>
            <a:ext cx="1227585" cy="1388433"/>
            <a:chOff x="5743532" y="4018117"/>
            <a:chExt cx="1636780" cy="1851245"/>
          </a:xfrm>
        </p:grpSpPr>
        <p:sp>
          <p:nvSpPr>
            <p:cNvPr id="59" name="Oval 58"/>
            <p:cNvSpPr/>
            <p:nvPr/>
          </p:nvSpPr>
          <p:spPr>
            <a:xfrm>
              <a:off x="5743532" y="4293096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Oval 59"/>
            <p:cNvSpPr/>
            <p:nvPr/>
          </p:nvSpPr>
          <p:spPr>
            <a:xfrm>
              <a:off x="7141431" y="4309936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Oval 60"/>
            <p:cNvSpPr/>
            <p:nvPr/>
          </p:nvSpPr>
          <p:spPr>
            <a:xfrm>
              <a:off x="6461472" y="5627247"/>
              <a:ext cx="238881" cy="2421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2" name="Straight Connector 61"/>
            <p:cNvCxnSpPr>
              <a:stCxn id="59" idx="6"/>
              <a:endCxn id="60" idx="2"/>
            </p:cNvCxnSpPr>
            <p:nvPr/>
          </p:nvCxnSpPr>
          <p:spPr>
            <a:xfrm>
              <a:off x="5982413" y="4414154"/>
              <a:ext cx="1159018" cy="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0" idx="3"/>
              <a:endCxn id="61" idx="7"/>
            </p:cNvCxnSpPr>
            <p:nvPr/>
          </p:nvCxnSpPr>
          <p:spPr>
            <a:xfrm flipH="1">
              <a:off x="6665370" y="4516594"/>
              <a:ext cx="511044" cy="1146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372200" y="4018117"/>
                  <a:ext cx="45942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4018117"/>
                  <a:ext cx="4594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44526" y="4860512"/>
                  <a:ext cx="45942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4526" y="4860512"/>
                  <a:ext cx="45942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ight Arrow 66"/>
          <p:cNvSpPr/>
          <p:nvPr/>
        </p:nvSpPr>
        <p:spPr bwMode="auto">
          <a:xfrm>
            <a:off x="5249646" y="5269402"/>
            <a:ext cx="428625" cy="258645"/>
          </a:xfrm>
          <a:prstGeom prst="rightArrow">
            <a:avLst/>
          </a:prstGeom>
          <a:solidFill>
            <a:schemeClr val="accent2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9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[K.-Nguyen-Zondiner’14]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31824"/>
                  </p:ext>
                </p:extLst>
              </p:nvPr>
            </p:nvGraphicFramePr>
            <p:xfrm>
              <a:off x="899592" y="2424280"/>
              <a:ext cx="7272807" cy="2743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13123"/>
                    <a:gridCol w="2013123"/>
                    <a:gridCol w="3246561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Bounds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0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1" i="1" smtClean="0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30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3000" b="1" i="1" smtClean="0">
                                  <a:latin typeface="Cambria Math"/>
                                  <a:ea typeface="Cambria Math"/>
                                </a:rPr>
                                <m:t>𝓕</m:t>
                              </m:r>
                              <m:r>
                                <a:rPr lang="en-US" sz="30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he-IL" sz="3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 rtl="0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Graph Family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1" smtClean="0">
                                  <a:latin typeface="Cambria Math"/>
                                  <a:ea typeface="Cambria Math"/>
                                </a:rPr>
                                <m:t>𝓕</m:t>
                              </m:r>
                            </m:oMath>
                          </a14:m>
                          <a:endParaRPr lang="he-IL" sz="3000" dirty="0"/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 rtl="0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Trees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General Graphs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Planar Graphs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𝑝𝑘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Treewidth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b="0" i="1" smtClean="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lang="he-IL" sz="3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31824"/>
                  </p:ext>
                </p:extLst>
              </p:nvPr>
            </p:nvGraphicFramePr>
            <p:xfrm>
              <a:off x="899592" y="2424280"/>
              <a:ext cx="7272807" cy="2743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13123"/>
                    <a:gridCol w="2013123"/>
                    <a:gridCol w="3246561"/>
                  </a:tblGrid>
                  <a:tr h="5486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" t="-14444" r="-80758" b="-4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rtl="0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4015" t="-14444" b="-434444"/>
                          </a:stretch>
                        </a:blipFill>
                      </a:tcPr>
                    </a:tc>
                  </a:tr>
                  <a:tr h="5486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" t="-114444" r="-80758" b="-3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rtl="0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Trees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" t="-214444" r="-261515" b="-2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03" t="-214444" r="-161515" b="-2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General Graphs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" t="-314444" r="-261515" b="-1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03" t="-314444" r="-161515" b="-1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3000" dirty="0" smtClean="0"/>
                            <a:t>Planar Graphs</a:t>
                          </a:r>
                          <a:endParaRPr lang="he-IL" sz="3000" dirty="0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" t="-414444" r="-261515" b="-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03" t="-414444" r="-161515" b="-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4015" t="-414444" b="-344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8284029" cy="90351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We ask: </a:t>
            </a:r>
            <a:r>
              <a:rPr lang="en-US" dirty="0"/>
              <a:t>What is the smallest </a:t>
            </a:r>
            <a:r>
              <a:rPr lang="en-US" dirty="0">
                <a:solidFill>
                  <a:schemeClr val="accent6"/>
                </a:solidFill>
              </a:rPr>
              <a:t>f*(k)</a:t>
            </a:r>
            <a:r>
              <a:rPr lang="en-US" dirty="0"/>
              <a:t> such that every </a:t>
            </a:r>
            <a:r>
              <a:rPr lang="en-US" dirty="0">
                <a:solidFill>
                  <a:schemeClr val="accent6"/>
                </a:solidFill>
              </a:rPr>
              <a:t>k</a:t>
            </a:r>
            <a:r>
              <a:rPr lang="en-US" dirty="0"/>
              <a:t>-terminal graph </a:t>
            </a:r>
            <a:r>
              <a:rPr lang="en-US" dirty="0">
                <a:solidFill>
                  <a:schemeClr val="accent6"/>
                </a:solidFill>
              </a:rPr>
              <a:t>G</a:t>
            </a:r>
            <a:r>
              <a:rPr lang="en-US" dirty="0"/>
              <a:t> admits a distance-preserving minor </a:t>
            </a:r>
            <a:r>
              <a:rPr lang="en-US" dirty="0">
                <a:solidFill>
                  <a:schemeClr val="accent6"/>
                </a:solidFill>
              </a:rPr>
              <a:t>G’</a:t>
            </a:r>
            <a:r>
              <a:rPr lang="en-US" dirty="0"/>
              <a:t> with </a:t>
            </a:r>
            <a:r>
              <a:rPr lang="en-US" dirty="0">
                <a:solidFill>
                  <a:schemeClr val="accent6"/>
                </a:solidFill>
              </a:rPr>
              <a:t>|V(G’)|≤f*(k)</a:t>
            </a:r>
            <a:r>
              <a:rPr lang="en-US" dirty="0"/>
              <a:t> ?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51114" y="4082142"/>
            <a:ext cx="8153400" cy="123008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9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𝑶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[Folklore]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11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43000"/>
                <a:ext cx="8403772" cy="49879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Naive algorithm</a:t>
                </a:r>
                <a:r>
                  <a:rPr lang="en-US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the graph </a:t>
                </a:r>
                <a:r>
                  <a:rPr lang="en-US" dirty="0"/>
                  <a:t>induced by </a:t>
                </a:r>
                <a:r>
                  <a:rPr lang="en-US" dirty="0" smtClean="0"/>
                  <a:t>shortest paths </a:t>
                </a:r>
                <a:r>
                  <a:rPr lang="en-US" dirty="0"/>
                  <a:t>between </a:t>
                </a:r>
                <a:r>
                  <a:rPr lang="en-US" dirty="0" smtClean="0"/>
                  <a:t>the terminals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Eliminate </a:t>
                </a:r>
                <a:r>
                  <a:rPr lang="en-US" dirty="0"/>
                  <a:t>all non-terminals with degree </a:t>
                </a:r>
                <a:r>
                  <a:rPr lang="en-US" dirty="0" smtClean="0"/>
                  <a:t>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Analysis: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shortest-paths between terminals  </a:t>
                </a:r>
                <a:r>
                  <a:rPr lang="en-US" b="1" dirty="0" smtClean="0"/>
                  <a:t>→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pairs</a:t>
                </a:r>
                <a:r>
                  <a:rPr lang="en-US" dirty="0" smtClean="0"/>
                  <a:t> of paths </a:t>
                </a:r>
                <a:endParaRPr lang="en-US" dirty="0"/>
              </a:p>
              <a:p>
                <a:pPr lvl="1"/>
                <a:r>
                  <a:rPr lang="en-US" dirty="0" smtClean="0"/>
                  <a:t>Each pair incurs at </a:t>
                </a:r>
                <a:r>
                  <a:rPr lang="en-US" dirty="0"/>
                  <a:t>most two </a:t>
                </a:r>
                <a:r>
                  <a:rPr lang="en-US" dirty="0" smtClean="0"/>
                  <a:t>vertices of degree&gt;2 (“intersections”)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Thus, number </a:t>
                </a:r>
                <a:r>
                  <a:rPr lang="en-US" dirty="0"/>
                  <a:t>of non-terminals is at most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43000"/>
                <a:ext cx="8403772" cy="4987925"/>
              </a:xfrm>
              <a:blipFill rotWithShape="0">
                <a:blip r:embed="rId3"/>
                <a:stretch>
                  <a:fillRect l="-725"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cxnSp>
        <p:nvCxnSpPr>
          <p:cNvPr id="7" name="Straight Connector 6"/>
          <p:cNvCxnSpPr>
            <a:cxnSpLocks noChangeAspect="1"/>
            <a:stCxn id="12" idx="6"/>
          </p:cNvCxnSpPr>
          <p:nvPr/>
        </p:nvCxnSpPr>
        <p:spPr>
          <a:xfrm>
            <a:off x="2425697" y="4000565"/>
            <a:ext cx="776389" cy="454387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E579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  <a:stCxn id="13" idx="6"/>
          </p:cNvCxnSpPr>
          <p:nvPr/>
        </p:nvCxnSpPr>
        <p:spPr>
          <a:xfrm flipV="1">
            <a:off x="2446905" y="4698154"/>
            <a:ext cx="760483" cy="598555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2060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3542800" y="4596326"/>
            <a:ext cx="1435800" cy="0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E579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  <a:endCxn id="14" idx="2"/>
          </p:cNvCxnSpPr>
          <p:nvPr/>
        </p:nvCxnSpPr>
        <p:spPr>
          <a:xfrm flipV="1">
            <a:off x="5559024" y="4000565"/>
            <a:ext cx="1157978" cy="454389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E579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  <a:endCxn id="15" idx="2"/>
          </p:cNvCxnSpPr>
          <p:nvPr/>
        </p:nvCxnSpPr>
        <p:spPr>
          <a:xfrm>
            <a:off x="5559024" y="4698150"/>
            <a:ext cx="1157978" cy="598559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2060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2246536" y="3909772"/>
            <a:ext cx="179161" cy="1815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267744" y="5205916"/>
            <a:ext cx="179161" cy="1815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717002" y="3909772"/>
            <a:ext cx="179161" cy="1815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717002" y="5205916"/>
            <a:ext cx="179161" cy="1815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3542800" y="4698150"/>
            <a:ext cx="1435800" cy="0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2060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3419888" y="3927167"/>
                <a:ext cx="27001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88" y="3927167"/>
                <a:ext cx="270018" cy="392415"/>
              </a:xfrm>
              <a:prstGeom prst="rect">
                <a:avLst/>
              </a:prstGeom>
              <a:blipFill rotWithShape="1">
                <a:blip r:embed="rId4"/>
                <a:stretch>
                  <a:fillRect r="-52273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5148064" y="3927167"/>
                <a:ext cx="162018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27167"/>
                <a:ext cx="162018" cy="392415"/>
              </a:xfrm>
              <a:prstGeom prst="rect">
                <a:avLst/>
              </a:prstGeom>
              <a:blipFill rotWithShape="1">
                <a:blip r:embed="rId5"/>
                <a:stretch>
                  <a:fillRect r="-144444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>
            <a:spLocks noChangeAspect="1"/>
          </p:cNvSpPr>
          <p:nvPr/>
        </p:nvSpPr>
        <p:spPr>
          <a:xfrm>
            <a:off x="3419888" y="4575254"/>
            <a:ext cx="162000" cy="162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436112" y="4575254"/>
            <a:ext cx="162000" cy="162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Network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with edge capacities </a:t>
            </a:r>
            <a:r>
              <a:rPr lang="en-US" dirty="0" smtClean="0">
                <a:solidFill>
                  <a:srgbClr val="C00000"/>
                </a:solidFill>
              </a:rPr>
              <a:t>c:E(G)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R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/>
              <a:t>. 	</a:t>
            </a:r>
            <a:r>
              <a:rPr lang="en-US" dirty="0"/>
              <a:t> </a:t>
            </a:r>
            <a:r>
              <a:rPr lang="en-US" dirty="0" smtClean="0"/>
              <a:t>       (“huge” network)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terminals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½</a:t>
            </a:r>
            <a:r>
              <a:rPr lang="en-US" dirty="0" smtClean="0">
                <a:solidFill>
                  <a:srgbClr val="C00000"/>
                </a:solidFill>
              </a:rPr>
              <a:t>V(G)</a:t>
            </a:r>
            <a:r>
              <a:rPr lang="en-US" dirty="0" smtClean="0"/>
              <a:t>  				  (“important” vertices)</a:t>
            </a:r>
          </a:p>
          <a:p>
            <a:pPr lvl="2"/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care about </a:t>
            </a:r>
            <a:r>
              <a:rPr lang="en-US" dirty="0" smtClean="0">
                <a:solidFill>
                  <a:srgbClr val="0070C0"/>
                </a:solidFill>
              </a:rPr>
              <a:t>terminal cuts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mincut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(S)</a:t>
            </a:r>
            <a:r>
              <a:rPr lang="en-US" dirty="0" smtClean="0"/>
              <a:t> = minimum-capacity cut separating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½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 </a:t>
            </a:r>
            <a:r>
              <a:rPr lang="en-US" dirty="0" err="1" smtClean="0"/>
              <a:t>and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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dirty="0" err="1" smtClean="0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(Equivalent to the maximum flow between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err="1" smtClean="0"/>
              <a:t>and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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.)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842600" y="2509573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16" y="2093764"/>
            <a:ext cx="2877865" cy="20587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" name="Flowchart: Connector 91"/>
          <p:cNvSpPr/>
          <p:nvPr/>
        </p:nvSpPr>
        <p:spPr>
          <a:xfrm>
            <a:off x="3805896" y="3943608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4829970" y="399437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5309684" y="32822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5776716" y="3857471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2" name="Flowchart: Connector 101"/>
          <p:cNvSpPr/>
          <p:nvPr/>
        </p:nvSpPr>
        <p:spPr>
          <a:xfrm>
            <a:off x="5723099" y="2724160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3" name="Flowchart: Connector 102"/>
          <p:cNvSpPr/>
          <p:nvPr/>
        </p:nvSpPr>
        <p:spPr>
          <a:xfrm>
            <a:off x="5408652" y="23972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4" name="Flowchart: Connector 103"/>
          <p:cNvSpPr/>
          <p:nvPr/>
        </p:nvSpPr>
        <p:spPr>
          <a:xfrm>
            <a:off x="5218764" y="2403837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5" name="Flowchart: Connector 104"/>
          <p:cNvSpPr/>
          <p:nvPr/>
        </p:nvSpPr>
        <p:spPr>
          <a:xfrm>
            <a:off x="4934999" y="287013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6" name="Flowchart: Connector 105"/>
          <p:cNvSpPr/>
          <p:nvPr/>
        </p:nvSpPr>
        <p:spPr>
          <a:xfrm>
            <a:off x="4550137" y="3242150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7" name="Flowchart: Connector 106"/>
          <p:cNvSpPr/>
          <p:nvPr/>
        </p:nvSpPr>
        <p:spPr>
          <a:xfrm>
            <a:off x="3951896" y="3063966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8" name="Flowchart: Connector 107"/>
          <p:cNvSpPr/>
          <p:nvPr/>
        </p:nvSpPr>
        <p:spPr>
          <a:xfrm>
            <a:off x="3485800" y="3066253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9" name="Flowchart: Connector 108"/>
          <p:cNvSpPr/>
          <p:nvPr/>
        </p:nvSpPr>
        <p:spPr>
          <a:xfrm>
            <a:off x="3428102" y="2550084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0" name="Flowchart: Connector 109"/>
          <p:cNvSpPr/>
          <p:nvPr/>
        </p:nvSpPr>
        <p:spPr>
          <a:xfrm>
            <a:off x="4367352" y="2149039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1" name="Flowchart: Connector 110"/>
          <p:cNvSpPr/>
          <p:nvPr/>
        </p:nvSpPr>
        <p:spPr>
          <a:xfrm>
            <a:off x="5025642" y="2156497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2" name="Flowchart: Connector 111"/>
          <p:cNvSpPr/>
          <p:nvPr/>
        </p:nvSpPr>
        <p:spPr>
          <a:xfrm>
            <a:off x="4313735" y="2458888"/>
            <a:ext cx="107234" cy="10681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74586" y="2272118"/>
            <a:ext cx="1368481" cy="1828800"/>
          </a:xfrm>
          <a:custGeom>
            <a:avLst/>
            <a:gdLst>
              <a:gd name="connsiteX0" fmla="*/ 1357745 w 1368481"/>
              <a:gd name="connsiteY0" fmla="*/ 0 h 1828800"/>
              <a:gd name="connsiteX1" fmla="*/ 1293091 w 1368481"/>
              <a:gd name="connsiteY1" fmla="*/ 286327 h 1828800"/>
              <a:gd name="connsiteX2" fmla="*/ 794327 w 1368481"/>
              <a:gd name="connsiteY2" fmla="*/ 729673 h 1828800"/>
              <a:gd name="connsiteX3" fmla="*/ 609600 w 1368481"/>
              <a:gd name="connsiteY3" fmla="*/ 1182254 h 1828800"/>
              <a:gd name="connsiteX4" fmla="*/ 230909 w 1368481"/>
              <a:gd name="connsiteY4" fmla="*/ 1403927 h 1828800"/>
              <a:gd name="connsiteX5" fmla="*/ 0 w 1368481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481" h="1828800">
                <a:moveTo>
                  <a:pt x="1357745" y="0"/>
                </a:moveTo>
                <a:cubicBezTo>
                  <a:pt x="1372369" y="82357"/>
                  <a:pt x="1386994" y="164715"/>
                  <a:pt x="1293091" y="286327"/>
                </a:cubicBezTo>
                <a:cubicBezTo>
                  <a:pt x="1199188" y="407939"/>
                  <a:pt x="908242" y="580352"/>
                  <a:pt x="794327" y="729673"/>
                </a:cubicBezTo>
                <a:cubicBezTo>
                  <a:pt x="680412" y="878994"/>
                  <a:pt x="703503" y="1069878"/>
                  <a:pt x="609600" y="1182254"/>
                </a:cubicBezTo>
                <a:cubicBezTo>
                  <a:pt x="515697" y="1294630"/>
                  <a:pt x="332509" y="1296169"/>
                  <a:pt x="230909" y="1403927"/>
                </a:cubicBezTo>
                <a:cubicBezTo>
                  <a:pt x="129309" y="1511685"/>
                  <a:pt x="64654" y="1670242"/>
                  <a:pt x="0" y="1828800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6066810" y="244327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7" name="Flowchart: Connector 96"/>
          <p:cNvSpPr/>
          <p:nvPr/>
        </p:nvSpPr>
        <p:spPr>
          <a:xfrm>
            <a:off x="4059130" y="244327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8" name="Flowchart: Connector 97"/>
          <p:cNvSpPr/>
          <p:nvPr/>
        </p:nvSpPr>
        <p:spPr>
          <a:xfrm>
            <a:off x="4657371" y="2777567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9" name="Flowchart: Connector 98"/>
          <p:cNvSpPr/>
          <p:nvPr/>
        </p:nvSpPr>
        <p:spPr>
          <a:xfrm>
            <a:off x="4829970" y="3191963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0" name="Flowchart: Connector 99"/>
          <p:cNvSpPr/>
          <p:nvPr/>
        </p:nvSpPr>
        <p:spPr>
          <a:xfrm>
            <a:off x="4075039" y="3639680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1" name="Flowchart: Connector 100"/>
          <p:cNvSpPr/>
          <p:nvPr/>
        </p:nvSpPr>
        <p:spPr>
          <a:xfrm>
            <a:off x="5589944" y="3804064"/>
            <a:ext cx="107234" cy="106814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91900" y="2442998"/>
            <a:ext cx="584100" cy="1467608"/>
            <a:chOff x="7921848" y="2442998"/>
            <a:chExt cx="584100" cy="1467608"/>
          </a:xfrm>
          <a:solidFill>
            <a:schemeClr val="accent2"/>
          </a:solidFill>
        </p:grpSpPr>
        <p:sp>
          <p:nvSpPr>
            <p:cNvPr id="116" name="Flowchart: Connector 115"/>
            <p:cNvSpPr/>
            <p:nvPr/>
          </p:nvSpPr>
          <p:spPr>
            <a:xfrm>
              <a:off x="8398714" y="2442998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7921848" y="3803792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6925" y="2442998"/>
            <a:ext cx="878074" cy="1303224"/>
            <a:chOff x="5803190" y="2442998"/>
            <a:chExt cx="878074" cy="1303224"/>
          </a:xfrm>
          <a:solidFill>
            <a:srgbClr val="FFFF00"/>
          </a:solidFill>
        </p:grpSpPr>
        <p:sp>
          <p:nvSpPr>
            <p:cNvPr id="120" name="Flowchart: Connector 119"/>
            <p:cNvSpPr/>
            <p:nvPr/>
          </p:nvSpPr>
          <p:spPr>
            <a:xfrm>
              <a:off x="5803190" y="2442998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6401431" y="2777295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6574030" y="3191691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5819099" y="3639408"/>
              <a:ext cx="107234" cy="106814"/>
            </a:xfrm>
            <a:prstGeom prst="flowChartConnector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8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>
                        <a:latin typeface="Cambria Math"/>
                      </a:rPr>
                      <m:t>𝛀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𝐤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in planar graphs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11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 of our original proof: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 is a 2-D grid (with specific edge-lengths and terminals)</a:t>
            </a:r>
          </a:p>
          <a:p>
            <a:pPr lvl="1"/>
            <a:r>
              <a:rPr lang="en-US" dirty="0" smtClean="0"/>
              <a:t>Main lemma: Any </a:t>
            </a:r>
            <a:r>
              <a:rPr lang="en-US" dirty="0" smtClean="0">
                <a:solidFill>
                  <a:schemeClr val="accent6"/>
                </a:solidFill>
              </a:rPr>
              <a:t>G’</a:t>
            </a:r>
            <a:r>
              <a:rPr lang="en-US" dirty="0" smtClean="0"/>
              <a:t> must have a planar separator of size </a:t>
            </a:r>
            <a:r>
              <a:rPr lang="en-US" dirty="0" smtClean="0">
                <a:solidFill>
                  <a:schemeClr val="accent6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chemeClr val="accent6"/>
                </a:solidFill>
              </a:rPr>
              <a:t>(k)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Using the planar separator theorem, </a:t>
            </a:r>
            <a:r>
              <a:rPr lang="en-US" dirty="0" smtClean="0">
                <a:solidFill>
                  <a:schemeClr val="accent6"/>
                </a:solidFill>
              </a:rPr>
              <a:t>|V(G’)| </a:t>
            </a:r>
            <a:r>
              <a:rPr lang="en-US" dirty="0" smtClean="0">
                <a:solidFill>
                  <a:schemeClr val="accent6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chemeClr val="accent6"/>
                </a:solidFill>
              </a:rPr>
              <a:t>(k</a:t>
            </a:r>
            <a:r>
              <a:rPr lang="en-US" baseline="30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More elementary proof: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 is just a </a:t>
            </a:r>
            <a:r>
              <a:rPr lang="en-US" dirty="0" smtClean="0">
                <a:solidFill>
                  <a:schemeClr val="accent6"/>
                </a:solidFill>
              </a:rPr>
              <a:t>(k/4)</a:t>
            </a:r>
            <a:r>
              <a:rPr lang="en-US" dirty="0" smtClean="0">
                <a:solidFill>
                  <a:schemeClr val="accent6"/>
                </a:solidFill>
                <a:latin typeface="cmsy10"/>
              </a:rPr>
              <a:t>£</a:t>
            </a:r>
            <a:r>
              <a:rPr lang="en-US" dirty="0" smtClean="0">
                <a:solidFill>
                  <a:schemeClr val="accent6"/>
                </a:solidFill>
              </a:rPr>
              <a:t>(k/4)</a:t>
            </a:r>
            <a:r>
              <a:rPr lang="en-US" dirty="0" smtClean="0"/>
              <a:t> grid</a:t>
            </a:r>
          </a:p>
          <a:p>
            <a:pPr lvl="1"/>
            <a:r>
              <a:rPr lang="en-US" dirty="0" smtClean="0"/>
              <a:t>Terminals: the boundary vertices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>
                <a:solidFill>
                  <a:schemeClr val="accent6"/>
                </a:solidFill>
              </a:rPr>
              <a:t>G</a:t>
            </a:r>
            <a:r>
              <a:rPr lang="en-US" dirty="0" smtClean="0">
                <a:solidFill>
                  <a:schemeClr val="accent6"/>
                </a:solidFill>
              </a:rPr>
              <a:t>’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n-US" dirty="0"/>
              <a:t>horizontal</a:t>
            </a:r>
            <a:r>
              <a:rPr lang="en-US" dirty="0" smtClean="0"/>
              <a:t>” shortest-paths (from left to</a:t>
            </a:r>
          </a:p>
          <a:p>
            <a:pPr marL="344487" lvl="1" indent="0">
              <a:buNone/>
            </a:pPr>
            <a:r>
              <a:rPr lang="en-US" dirty="0" smtClean="0"/>
              <a:t>     right terminals) do not intersect</a:t>
            </a:r>
          </a:p>
          <a:p>
            <a:pPr lvl="1"/>
            <a:r>
              <a:rPr lang="en-US" dirty="0" smtClean="0"/>
              <a:t>Same for “vertical” shortest-paths</a:t>
            </a:r>
          </a:p>
          <a:p>
            <a:pPr lvl="1"/>
            <a:r>
              <a:rPr lang="en-US" dirty="0" smtClean="0"/>
              <a:t>Every horizontal path must intersect every vertical path</a:t>
            </a:r>
          </a:p>
          <a:p>
            <a:pPr lvl="1"/>
            <a:r>
              <a:rPr lang="en-US" dirty="0" smtClean="0"/>
              <a:t>These </a:t>
            </a:r>
            <a:r>
              <a:rPr lang="en-US" b="1" dirty="0" smtClean="0">
                <a:solidFill>
                  <a:schemeClr val="accent6"/>
                </a:solidFill>
              </a:rPr>
              <a:t>Θ(k</a:t>
            </a:r>
            <a:r>
              <a:rPr lang="en-US" b="1" baseline="30000" dirty="0" smtClean="0">
                <a:solidFill>
                  <a:schemeClr val="accent6"/>
                </a:solidFill>
              </a:rPr>
              <a:t>2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intersection points must be distinct</a:t>
            </a:r>
          </a:p>
          <a:p>
            <a:r>
              <a:rPr lang="en-US" dirty="0" smtClean="0"/>
              <a:t>Proof extends to </a:t>
            </a:r>
            <a:r>
              <a:rPr lang="en-US" b="1" dirty="0" smtClean="0">
                <a:solidFill>
                  <a:schemeClr val="accent6"/>
                </a:solidFill>
              </a:rPr>
              <a:t>(1+</a:t>
            </a:r>
            <a:r>
              <a:rPr lang="el-GR" b="1" dirty="0" smtClean="0">
                <a:solidFill>
                  <a:schemeClr val="accent6"/>
                </a:solidFill>
              </a:rPr>
              <a:t>ε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-approximation, proving </a:t>
            </a:r>
            <a:r>
              <a:rPr lang="en-US" b="1" dirty="0" smtClean="0">
                <a:solidFill>
                  <a:schemeClr val="accent6"/>
                </a:solidFill>
              </a:rPr>
              <a:t>|V(G’)| </a:t>
            </a:r>
            <a:r>
              <a:rPr lang="en-US" b="1" dirty="0" smtClean="0">
                <a:solidFill>
                  <a:schemeClr val="accent6"/>
                </a:solidFill>
                <a:latin typeface="cmsy10"/>
              </a:rPr>
              <a:t>¸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Symbol"/>
                <a:sym typeface="Symbol"/>
              </a:rPr>
              <a:t></a:t>
            </a:r>
            <a:r>
              <a:rPr lang="en-US" b="1" dirty="0" smtClean="0">
                <a:solidFill>
                  <a:schemeClr val="accent6"/>
                </a:solidFill>
              </a:rPr>
              <a:t>(1/</a:t>
            </a:r>
            <a:r>
              <a:rPr lang="el-GR" b="1" dirty="0" smtClean="0">
                <a:solidFill>
                  <a:schemeClr val="accent6"/>
                </a:solidFill>
              </a:rPr>
              <a:t>ε</a:t>
            </a:r>
            <a:r>
              <a:rPr lang="en-US" b="1" baseline="30000" dirty="0" smtClean="0">
                <a:solidFill>
                  <a:schemeClr val="accent6"/>
                </a:solidFill>
              </a:rPr>
              <a:t>2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240029" y="2559457"/>
            <a:ext cx="2619207" cy="2268957"/>
            <a:chOff x="1823168" y="1552989"/>
            <a:chExt cx="5238413" cy="4537914"/>
          </a:xfrm>
        </p:grpSpPr>
        <p:sp>
          <p:nvSpPr>
            <p:cNvPr id="7" name="TextBox 6"/>
            <p:cNvSpPr txBox="1"/>
            <p:nvPr/>
          </p:nvSpPr>
          <p:spPr>
            <a:xfrm>
              <a:off x="4923722" y="1552989"/>
              <a:ext cx="718641" cy="3046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Gulim"/>
                  <a:ea typeface="Gulim"/>
                </a:rPr>
                <a:t> </a:t>
              </a:r>
              <a:endParaRPr lang="he-IL" dirty="0"/>
            </a:p>
          </p:txBody>
        </p:sp>
        <p:sp>
          <p:nvSpPr>
            <p:cNvPr id="8" name="TextBox 7"/>
            <p:cNvSpPr txBox="1">
              <a:spLocks noChangeAspect="1"/>
            </p:cNvSpPr>
            <p:nvPr/>
          </p:nvSpPr>
          <p:spPr>
            <a:xfrm>
              <a:off x="2847557" y="5765234"/>
              <a:ext cx="256098" cy="272924"/>
            </a:xfrm>
            <a:prstGeom prst="rect">
              <a:avLst/>
            </a:prstGeom>
            <a:noFill/>
          </p:spPr>
          <p:txBody>
            <a:bodyPr wrap="square" rtlCol="1">
              <a:normAutofit fontScale="25000" lnSpcReduction="20000"/>
            </a:bodyPr>
            <a:lstStyle/>
            <a:p>
              <a:endParaRPr lang="he-IL" sz="1200" dirty="0"/>
            </a:p>
          </p:txBody>
        </p:sp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2119464" y="5248049"/>
              <a:ext cx="256098" cy="272924"/>
            </a:xfrm>
            <a:prstGeom prst="rect">
              <a:avLst/>
            </a:prstGeom>
            <a:noFill/>
          </p:spPr>
          <p:txBody>
            <a:bodyPr wrap="square" rtlCol="1">
              <a:normAutofit fontScale="25000" lnSpcReduction="20000"/>
            </a:bodyPr>
            <a:lstStyle/>
            <a:p>
              <a:endParaRPr lang="he-IL" sz="1200" dirty="0"/>
            </a:p>
          </p:txBody>
        </p:sp>
        <p:grpSp>
          <p:nvGrpSpPr>
            <p:cNvPr id="10" name="Group 158"/>
            <p:cNvGrpSpPr>
              <a:grpSpLocks noChangeAspect="1"/>
            </p:cNvGrpSpPr>
            <p:nvPr/>
          </p:nvGrpSpPr>
          <p:grpSpPr>
            <a:xfrm>
              <a:off x="1919194" y="1837025"/>
              <a:ext cx="5046362" cy="4174071"/>
              <a:chOff x="324299" y="730389"/>
              <a:chExt cx="5562110" cy="5060196"/>
            </a:xfrm>
          </p:grpSpPr>
          <p:cxnSp>
            <p:nvCxnSpPr>
              <p:cNvPr id="67" name="Straight Connector 66"/>
              <p:cNvCxnSpPr>
                <a:stCxn id="37" idx="4"/>
                <a:endCxn id="53" idx="0"/>
              </p:cNvCxnSpPr>
              <p:nvPr/>
            </p:nvCxnSpPr>
            <p:spPr>
              <a:xfrm>
                <a:off x="2933867" y="1670563"/>
                <a:ext cx="0" cy="1899510"/>
              </a:xfrm>
              <a:prstGeom prst="lin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38" idx="4"/>
                <a:endCxn id="58" idx="0"/>
              </p:cNvCxnSpPr>
              <p:nvPr/>
            </p:nvCxnSpPr>
            <p:spPr>
              <a:xfrm flipH="1">
                <a:off x="4068373" y="1670563"/>
                <a:ext cx="17" cy="1899465"/>
              </a:xfrm>
              <a:prstGeom prst="lin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19" idx="6"/>
                <a:endCxn id="21" idx="2"/>
              </p:cNvCxnSpPr>
              <p:nvPr/>
            </p:nvCxnSpPr>
            <p:spPr>
              <a:xfrm>
                <a:off x="3039706" y="2201418"/>
                <a:ext cx="1716501" cy="0"/>
              </a:xfrm>
              <a:prstGeom prst="lin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4"/>
                <a:endCxn id="63" idx="0"/>
              </p:cNvCxnSpPr>
              <p:nvPr/>
            </p:nvCxnSpPr>
            <p:spPr>
              <a:xfrm>
                <a:off x="324299" y="4632125"/>
                <a:ext cx="0" cy="1061709"/>
              </a:xfrm>
              <a:prstGeom prst="lin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157"/>
              <p:cNvGrpSpPr/>
              <p:nvPr/>
            </p:nvGrpSpPr>
            <p:grpSpPr>
              <a:xfrm>
                <a:off x="324299" y="730389"/>
                <a:ext cx="5562110" cy="5060196"/>
                <a:chOff x="324299" y="730389"/>
                <a:chExt cx="5562110" cy="5060196"/>
              </a:xfrm>
            </p:grpSpPr>
            <p:cxnSp>
              <p:nvCxnSpPr>
                <p:cNvPr id="72" name="Straight Connector 71"/>
                <p:cNvCxnSpPr>
                  <a:stCxn id="32" idx="6"/>
                  <a:endCxn id="14" idx="2"/>
                </p:cNvCxnSpPr>
                <p:nvPr/>
              </p:nvCxnSpPr>
              <p:spPr>
                <a:xfrm>
                  <a:off x="3039706" y="5162980"/>
                  <a:ext cx="1716501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49" idx="4"/>
                  <a:endCxn id="30" idx="0"/>
                </p:cNvCxnSpPr>
                <p:nvPr/>
              </p:nvCxnSpPr>
              <p:spPr>
                <a:xfrm>
                  <a:off x="4068389" y="4632126"/>
                  <a:ext cx="0" cy="1061708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45" idx="6"/>
                  <a:endCxn id="36" idx="2"/>
                </p:cNvCxnSpPr>
                <p:nvPr/>
              </p:nvCxnSpPr>
              <p:spPr>
                <a:xfrm>
                  <a:off x="430138" y="1573813"/>
                  <a:ext cx="1364827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2" idx="6"/>
                  <a:endCxn id="11" idx="2"/>
                </p:cNvCxnSpPr>
                <p:nvPr/>
              </p:nvCxnSpPr>
              <p:spPr>
                <a:xfrm>
                  <a:off x="4967885" y="5790585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37" idx="6"/>
                  <a:endCxn id="61" idx="2"/>
                </p:cNvCxnSpPr>
                <p:nvPr/>
              </p:nvCxnSpPr>
              <p:spPr>
                <a:xfrm>
                  <a:off x="3039706" y="1573813"/>
                  <a:ext cx="1716501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48" idx="4"/>
                  <a:endCxn id="29" idx="0"/>
                </p:cNvCxnSpPr>
                <p:nvPr/>
              </p:nvCxnSpPr>
              <p:spPr>
                <a:xfrm>
                  <a:off x="2933867" y="4632128"/>
                  <a:ext cx="0" cy="1061706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53" idx="4"/>
                  <a:endCxn id="48" idx="0"/>
                </p:cNvCxnSpPr>
                <p:nvPr/>
              </p:nvCxnSpPr>
              <p:spPr>
                <a:xfrm>
                  <a:off x="2933867" y="3763572"/>
                  <a:ext cx="0" cy="675056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41" idx="4"/>
                  <a:endCxn id="37" idx="0"/>
                </p:cNvCxnSpPr>
                <p:nvPr/>
              </p:nvCxnSpPr>
              <p:spPr>
                <a:xfrm>
                  <a:off x="2933867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56" idx="4"/>
                  <a:endCxn id="27" idx="0"/>
                </p:cNvCxnSpPr>
                <p:nvPr/>
              </p:nvCxnSpPr>
              <p:spPr>
                <a:xfrm>
                  <a:off x="1112549" y="4632115"/>
                  <a:ext cx="0" cy="1061719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4"/>
                  <a:endCxn id="34" idx="0"/>
                </p:cNvCxnSpPr>
                <p:nvPr/>
              </p:nvCxnSpPr>
              <p:spPr>
                <a:xfrm>
                  <a:off x="1900805" y="4632130"/>
                  <a:ext cx="0" cy="106170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44" idx="6"/>
                  <a:endCxn id="40" idx="2"/>
                </p:cNvCxnSpPr>
                <p:nvPr/>
              </p:nvCxnSpPr>
              <p:spPr>
                <a:xfrm>
                  <a:off x="430138" y="730389"/>
                  <a:ext cx="1364827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46" idx="6"/>
                  <a:endCxn id="18" idx="2"/>
                </p:cNvCxnSpPr>
                <p:nvPr/>
              </p:nvCxnSpPr>
              <p:spPr>
                <a:xfrm flipV="1">
                  <a:off x="430138" y="2201418"/>
                  <a:ext cx="1364827" cy="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43" idx="6"/>
                  <a:endCxn id="15" idx="2"/>
                </p:cNvCxnSpPr>
                <p:nvPr/>
              </p:nvCxnSpPr>
              <p:spPr>
                <a:xfrm>
                  <a:off x="430138" y="3038944"/>
                  <a:ext cx="1364827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64" idx="6"/>
                  <a:endCxn id="52" idx="2"/>
                </p:cNvCxnSpPr>
                <p:nvPr/>
              </p:nvCxnSpPr>
              <p:spPr>
                <a:xfrm flipV="1">
                  <a:off x="430138" y="3666823"/>
                  <a:ext cx="1364827" cy="4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66" idx="6"/>
                  <a:endCxn id="47" idx="2"/>
                </p:cNvCxnSpPr>
                <p:nvPr/>
              </p:nvCxnSpPr>
              <p:spPr>
                <a:xfrm>
                  <a:off x="430138" y="4535375"/>
                  <a:ext cx="1364827" cy="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65" idx="6"/>
                  <a:endCxn id="31" idx="2"/>
                </p:cNvCxnSpPr>
                <p:nvPr/>
              </p:nvCxnSpPr>
              <p:spPr>
                <a:xfrm>
                  <a:off x="430138" y="5162978"/>
                  <a:ext cx="1364827" cy="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63" idx="6"/>
                  <a:endCxn id="34" idx="2"/>
                </p:cNvCxnSpPr>
                <p:nvPr/>
              </p:nvCxnSpPr>
              <p:spPr>
                <a:xfrm>
                  <a:off x="430138" y="5790585"/>
                  <a:ext cx="1364827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64" idx="4"/>
                  <a:endCxn id="66" idx="0"/>
                </p:cNvCxnSpPr>
                <p:nvPr/>
              </p:nvCxnSpPr>
              <p:spPr>
                <a:xfrm>
                  <a:off x="324299" y="3763576"/>
                  <a:ext cx="0" cy="675049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44" idx="4"/>
                  <a:endCxn id="45" idx="0"/>
                </p:cNvCxnSpPr>
                <p:nvPr/>
              </p:nvCxnSpPr>
              <p:spPr>
                <a:xfrm>
                  <a:off x="324299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stCxn id="45" idx="4"/>
                  <a:endCxn id="46" idx="0"/>
                </p:cNvCxnSpPr>
                <p:nvPr/>
              </p:nvCxnSpPr>
              <p:spPr>
                <a:xfrm>
                  <a:off x="324299" y="1670563"/>
                  <a:ext cx="0" cy="434106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57" idx="4"/>
                  <a:endCxn id="56" idx="0"/>
                </p:cNvCxnSpPr>
                <p:nvPr/>
              </p:nvCxnSpPr>
              <p:spPr>
                <a:xfrm>
                  <a:off x="1112549" y="3763551"/>
                  <a:ext cx="0" cy="675064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52" idx="4"/>
                  <a:endCxn id="47" idx="0"/>
                </p:cNvCxnSpPr>
                <p:nvPr/>
              </p:nvCxnSpPr>
              <p:spPr>
                <a:xfrm>
                  <a:off x="1900805" y="3763572"/>
                  <a:ext cx="0" cy="675057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35" idx="4"/>
                  <a:endCxn id="57" idx="0"/>
                </p:cNvCxnSpPr>
                <p:nvPr/>
              </p:nvCxnSpPr>
              <p:spPr>
                <a:xfrm>
                  <a:off x="1112549" y="1670563"/>
                  <a:ext cx="0" cy="1899488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stCxn id="36" idx="4"/>
                  <a:endCxn id="52" idx="0"/>
                </p:cNvCxnSpPr>
                <p:nvPr/>
              </p:nvCxnSpPr>
              <p:spPr>
                <a:xfrm>
                  <a:off x="1900805" y="1670563"/>
                  <a:ext cx="0" cy="189951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39" idx="4"/>
                  <a:endCxn id="35" idx="0"/>
                </p:cNvCxnSpPr>
                <p:nvPr/>
              </p:nvCxnSpPr>
              <p:spPr>
                <a:xfrm>
                  <a:off x="1112549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40" idx="4"/>
                  <a:endCxn id="36" idx="0"/>
                </p:cNvCxnSpPr>
                <p:nvPr/>
              </p:nvCxnSpPr>
              <p:spPr>
                <a:xfrm>
                  <a:off x="1900805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40" idx="6"/>
                  <a:endCxn id="41" idx="2"/>
                </p:cNvCxnSpPr>
                <p:nvPr/>
              </p:nvCxnSpPr>
              <p:spPr>
                <a:xfrm>
                  <a:off x="2006644" y="730389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36" idx="6"/>
                  <a:endCxn id="37" idx="2"/>
                </p:cNvCxnSpPr>
                <p:nvPr/>
              </p:nvCxnSpPr>
              <p:spPr>
                <a:xfrm>
                  <a:off x="2006644" y="1573813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18" idx="6"/>
                  <a:endCxn id="19" idx="2"/>
                </p:cNvCxnSpPr>
                <p:nvPr/>
              </p:nvCxnSpPr>
              <p:spPr>
                <a:xfrm>
                  <a:off x="2006644" y="2201418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stCxn id="15" idx="6"/>
                  <a:endCxn id="59" idx="2"/>
                </p:cNvCxnSpPr>
                <p:nvPr/>
              </p:nvCxnSpPr>
              <p:spPr>
                <a:xfrm flipV="1">
                  <a:off x="2006644" y="3038942"/>
                  <a:ext cx="821383" cy="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>
                  <a:stCxn id="52" idx="6"/>
                  <a:endCxn id="53" idx="2"/>
                </p:cNvCxnSpPr>
                <p:nvPr/>
              </p:nvCxnSpPr>
              <p:spPr>
                <a:xfrm>
                  <a:off x="2006644" y="3666823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47" idx="6"/>
                  <a:endCxn id="48" idx="2"/>
                </p:cNvCxnSpPr>
                <p:nvPr/>
              </p:nvCxnSpPr>
              <p:spPr>
                <a:xfrm flipV="1">
                  <a:off x="2006644" y="4535379"/>
                  <a:ext cx="821383" cy="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stCxn id="31" idx="6"/>
                  <a:endCxn id="32" idx="2"/>
                </p:cNvCxnSpPr>
                <p:nvPr/>
              </p:nvCxnSpPr>
              <p:spPr>
                <a:xfrm>
                  <a:off x="2006644" y="5162980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>
                  <a:stCxn id="34" idx="6"/>
                  <a:endCxn id="29" idx="2"/>
                </p:cNvCxnSpPr>
                <p:nvPr/>
              </p:nvCxnSpPr>
              <p:spPr>
                <a:xfrm>
                  <a:off x="2006644" y="5790585"/>
                  <a:ext cx="8213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stCxn id="51" idx="4"/>
                  <a:endCxn id="12" idx="0"/>
                </p:cNvCxnSpPr>
                <p:nvPr/>
              </p:nvCxnSpPr>
              <p:spPr>
                <a:xfrm>
                  <a:off x="4862046" y="4632120"/>
                  <a:ext cx="0" cy="1061714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50" idx="4"/>
                  <a:endCxn id="11" idx="0"/>
                </p:cNvCxnSpPr>
                <p:nvPr/>
              </p:nvCxnSpPr>
              <p:spPr>
                <a:xfrm>
                  <a:off x="5886409" y="4632125"/>
                  <a:ext cx="0" cy="1061709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58" idx="4"/>
                  <a:endCxn id="49" idx="0"/>
                </p:cNvCxnSpPr>
                <p:nvPr/>
              </p:nvCxnSpPr>
              <p:spPr>
                <a:xfrm>
                  <a:off x="4068373" y="3763527"/>
                  <a:ext cx="17" cy="675098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stCxn id="55" idx="4"/>
                  <a:endCxn id="51" idx="0"/>
                </p:cNvCxnSpPr>
                <p:nvPr/>
              </p:nvCxnSpPr>
              <p:spPr>
                <a:xfrm>
                  <a:off x="4862046" y="3763573"/>
                  <a:ext cx="0" cy="675047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stCxn id="54" idx="4"/>
                  <a:endCxn id="50" idx="0"/>
                </p:cNvCxnSpPr>
                <p:nvPr/>
              </p:nvCxnSpPr>
              <p:spPr>
                <a:xfrm>
                  <a:off x="5886409" y="3763573"/>
                  <a:ext cx="0" cy="675052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61" idx="4"/>
                  <a:endCxn id="55" idx="0"/>
                </p:cNvCxnSpPr>
                <p:nvPr/>
              </p:nvCxnSpPr>
              <p:spPr>
                <a:xfrm>
                  <a:off x="4862047" y="1670563"/>
                  <a:ext cx="0" cy="189951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22" idx="4"/>
                  <a:endCxn id="54" idx="0"/>
                </p:cNvCxnSpPr>
                <p:nvPr/>
              </p:nvCxnSpPr>
              <p:spPr>
                <a:xfrm>
                  <a:off x="5886409" y="1670562"/>
                  <a:ext cx="0" cy="189951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42" idx="4"/>
                  <a:endCxn id="38" idx="0"/>
                </p:cNvCxnSpPr>
                <p:nvPr/>
              </p:nvCxnSpPr>
              <p:spPr>
                <a:xfrm>
                  <a:off x="4068390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23" idx="4"/>
                  <a:endCxn id="61" idx="0"/>
                </p:cNvCxnSpPr>
                <p:nvPr/>
              </p:nvCxnSpPr>
              <p:spPr>
                <a:xfrm>
                  <a:off x="4862047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62" idx="4"/>
                  <a:endCxn id="22" idx="0"/>
                </p:cNvCxnSpPr>
                <p:nvPr/>
              </p:nvCxnSpPr>
              <p:spPr>
                <a:xfrm>
                  <a:off x="5886409" y="827138"/>
                  <a:ext cx="0" cy="64992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23" idx="6"/>
                  <a:endCxn id="62" idx="2"/>
                </p:cNvCxnSpPr>
                <p:nvPr/>
              </p:nvCxnSpPr>
              <p:spPr>
                <a:xfrm>
                  <a:off x="4967886" y="730389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61" idx="6"/>
                  <a:endCxn id="22" idx="2"/>
                </p:cNvCxnSpPr>
                <p:nvPr/>
              </p:nvCxnSpPr>
              <p:spPr>
                <a:xfrm>
                  <a:off x="4967886" y="1573813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21" idx="6"/>
                  <a:endCxn id="20" idx="2"/>
                </p:cNvCxnSpPr>
                <p:nvPr/>
              </p:nvCxnSpPr>
              <p:spPr>
                <a:xfrm>
                  <a:off x="4967886" y="2201418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7" idx="6"/>
                  <a:endCxn id="16" idx="2"/>
                </p:cNvCxnSpPr>
                <p:nvPr/>
              </p:nvCxnSpPr>
              <p:spPr>
                <a:xfrm>
                  <a:off x="4967885" y="3038944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55" idx="6"/>
                  <a:endCxn id="54" idx="2"/>
                </p:cNvCxnSpPr>
                <p:nvPr/>
              </p:nvCxnSpPr>
              <p:spPr>
                <a:xfrm>
                  <a:off x="4967885" y="3666823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51" idx="6"/>
                  <a:endCxn id="50" idx="2"/>
                </p:cNvCxnSpPr>
                <p:nvPr/>
              </p:nvCxnSpPr>
              <p:spPr>
                <a:xfrm>
                  <a:off x="4967885" y="4535371"/>
                  <a:ext cx="812683" cy="5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>
                  <a:stCxn id="14" idx="6"/>
                  <a:endCxn id="13" idx="2"/>
                </p:cNvCxnSpPr>
                <p:nvPr/>
              </p:nvCxnSpPr>
              <p:spPr>
                <a:xfrm>
                  <a:off x="4967885" y="5162980"/>
                  <a:ext cx="812683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41" idx="6"/>
                  <a:endCxn id="23" idx="2"/>
                </p:cNvCxnSpPr>
                <p:nvPr/>
              </p:nvCxnSpPr>
              <p:spPr>
                <a:xfrm>
                  <a:off x="3039706" y="730389"/>
                  <a:ext cx="1716501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>
                  <a:stCxn id="59" idx="6"/>
                  <a:endCxn id="17" idx="2"/>
                </p:cNvCxnSpPr>
                <p:nvPr/>
              </p:nvCxnSpPr>
              <p:spPr>
                <a:xfrm>
                  <a:off x="3039706" y="3038943"/>
                  <a:ext cx="1716501" cy="1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>
                  <a:stCxn id="53" idx="6"/>
                  <a:endCxn id="55" idx="2"/>
                </p:cNvCxnSpPr>
                <p:nvPr/>
              </p:nvCxnSpPr>
              <p:spPr>
                <a:xfrm>
                  <a:off x="3039706" y="3666823"/>
                  <a:ext cx="1716501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>
                  <a:stCxn id="48" idx="6"/>
                  <a:endCxn id="51" idx="2"/>
                </p:cNvCxnSpPr>
                <p:nvPr/>
              </p:nvCxnSpPr>
              <p:spPr>
                <a:xfrm flipV="1">
                  <a:off x="3039706" y="4535371"/>
                  <a:ext cx="1716501" cy="8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>
                  <a:stCxn id="29" idx="6"/>
                  <a:endCxn id="12" idx="2"/>
                </p:cNvCxnSpPr>
                <p:nvPr/>
              </p:nvCxnSpPr>
              <p:spPr>
                <a:xfrm>
                  <a:off x="3039706" y="5790585"/>
                  <a:ext cx="1716501" cy="0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>
                  <a:stCxn id="46" idx="4"/>
                  <a:endCxn id="64" idx="0"/>
                </p:cNvCxnSpPr>
                <p:nvPr/>
              </p:nvCxnSpPr>
              <p:spPr>
                <a:xfrm>
                  <a:off x="324299" y="2298169"/>
                  <a:ext cx="0" cy="1271907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869530" y="5931288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940152" y="5931288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869530" y="5413587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940152" y="5413587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253492" y="3661506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869530" y="3661506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940152" y="3661506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253492" y="297064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190763" y="297064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869530" y="2970645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940152" y="297064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869530" y="2452944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940152" y="1757217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538327" y="3661506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538327" y="297064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220087" y="3661506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538327" y="5931288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38327" y="5413587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190763" y="5931288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220087" y="5931288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53492" y="5413587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190763" y="5413587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220087" y="5413587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253492" y="5931288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538327" y="2452944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253492" y="2452944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190763" y="2452944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220087" y="2452944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538327" y="1757217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253492" y="1757217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190763" y="1757217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220087" y="1757217"/>
              <a:ext cx="192051" cy="15961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823168" y="3661506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823168" y="1757217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823168" y="2452944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823168" y="2970646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253492" y="4895891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190763" y="4895890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220087" y="4895888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869530" y="4895887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940152" y="4895883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253492" y="4179433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190763" y="4179433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869530" y="4179433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940152" y="4179433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38327" y="4895879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538327" y="417941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220072" y="4179396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190763" y="366150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220087" y="2970645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940152" y="2452944"/>
              <a:ext cx="192051" cy="15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69530" y="1757217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823168" y="5931288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823168" y="4179436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823168" y="5413586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823168" y="4895887"/>
              <a:ext cx="192051" cy="159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4" name="Freeform 133"/>
          <p:cNvSpPr/>
          <p:nvPr/>
        </p:nvSpPr>
        <p:spPr bwMode="auto">
          <a:xfrm>
            <a:off x="6283780" y="3305628"/>
            <a:ext cx="2495550" cy="374650"/>
          </a:xfrm>
          <a:custGeom>
            <a:avLst/>
            <a:gdLst>
              <a:gd name="connsiteX0" fmla="*/ 0 w 2495550"/>
              <a:gd name="connsiteY0" fmla="*/ 0 h 374650"/>
              <a:gd name="connsiteX1" fmla="*/ 158750 w 2495550"/>
              <a:gd name="connsiteY1" fmla="*/ 6350 h 374650"/>
              <a:gd name="connsiteX2" fmla="*/ 196850 w 2495550"/>
              <a:gd name="connsiteY2" fmla="*/ 12700 h 374650"/>
              <a:gd name="connsiteX3" fmla="*/ 387350 w 2495550"/>
              <a:gd name="connsiteY3" fmla="*/ 6350 h 374650"/>
              <a:gd name="connsiteX4" fmla="*/ 463550 w 2495550"/>
              <a:gd name="connsiteY4" fmla="*/ 0 h 374650"/>
              <a:gd name="connsiteX5" fmla="*/ 552450 w 2495550"/>
              <a:gd name="connsiteY5" fmla="*/ 6350 h 374650"/>
              <a:gd name="connsiteX6" fmla="*/ 577850 w 2495550"/>
              <a:gd name="connsiteY6" fmla="*/ 12700 h 374650"/>
              <a:gd name="connsiteX7" fmla="*/ 723900 w 2495550"/>
              <a:gd name="connsiteY7" fmla="*/ 19050 h 374650"/>
              <a:gd name="connsiteX8" fmla="*/ 742950 w 2495550"/>
              <a:gd name="connsiteY8" fmla="*/ 31750 h 374650"/>
              <a:gd name="connsiteX9" fmla="*/ 762000 w 2495550"/>
              <a:gd name="connsiteY9" fmla="*/ 76200 h 374650"/>
              <a:gd name="connsiteX10" fmla="*/ 768350 w 2495550"/>
              <a:gd name="connsiteY10" fmla="*/ 127000 h 374650"/>
              <a:gd name="connsiteX11" fmla="*/ 774700 w 2495550"/>
              <a:gd name="connsiteY11" fmla="*/ 146050 h 374650"/>
              <a:gd name="connsiteX12" fmla="*/ 762000 w 2495550"/>
              <a:gd name="connsiteY12" fmla="*/ 298450 h 374650"/>
              <a:gd name="connsiteX13" fmla="*/ 768350 w 2495550"/>
              <a:gd name="connsiteY13" fmla="*/ 355600 h 374650"/>
              <a:gd name="connsiteX14" fmla="*/ 787400 w 2495550"/>
              <a:gd name="connsiteY14" fmla="*/ 361950 h 374650"/>
              <a:gd name="connsiteX15" fmla="*/ 806450 w 2495550"/>
              <a:gd name="connsiteY15" fmla="*/ 374650 h 374650"/>
              <a:gd name="connsiteX16" fmla="*/ 882650 w 2495550"/>
              <a:gd name="connsiteY16" fmla="*/ 368300 h 374650"/>
              <a:gd name="connsiteX17" fmla="*/ 901700 w 2495550"/>
              <a:gd name="connsiteY17" fmla="*/ 361950 h 374650"/>
              <a:gd name="connsiteX18" fmla="*/ 933450 w 2495550"/>
              <a:gd name="connsiteY18" fmla="*/ 355600 h 374650"/>
              <a:gd name="connsiteX19" fmla="*/ 1009650 w 2495550"/>
              <a:gd name="connsiteY19" fmla="*/ 349250 h 374650"/>
              <a:gd name="connsiteX20" fmla="*/ 1054100 w 2495550"/>
              <a:gd name="connsiteY20" fmla="*/ 342900 h 374650"/>
              <a:gd name="connsiteX21" fmla="*/ 1123950 w 2495550"/>
              <a:gd name="connsiteY21" fmla="*/ 336550 h 374650"/>
              <a:gd name="connsiteX22" fmla="*/ 1606550 w 2495550"/>
              <a:gd name="connsiteY22" fmla="*/ 349250 h 374650"/>
              <a:gd name="connsiteX23" fmla="*/ 1689100 w 2495550"/>
              <a:gd name="connsiteY23" fmla="*/ 342900 h 374650"/>
              <a:gd name="connsiteX24" fmla="*/ 1714500 w 2495550"/>
              <a:gd name="connsiteY24" fmla="*/ 298450 h 374650"/>
              <a:gd name="connsiteX25" fmla="*/ 1720850 w 2495550"/>
              <a:gd name="connsiteY25" fmla="*/ 228600 h 374650"/>
              <a:gd name="connsiteX26" fmla="*/ 1727200 w 2495550"/>
              <a:gd name="connsiteY26" fmla="*/ 133350 h 374650"/>
              <a:gd name="connsiteX27" fmla="*/ 1733550 w 2495550"/>
              <a:gd name="connsiteY27" fmla="*/ 107950 h 374650"/>
              <a:gd name="connsiteX28" fmla="*/ 1739900 w 2495550"/>
              <a:gd name="connsiteY28" fmla="*/ 88900 h 374650"/>
              <a:gd name="connsiteX29" fmla="*/ 1765300 w 2495550"/>
              <a:gd name="connsiteY29" fmla="*/ 82550 h 374650"/>
              <a:gd name="connsiteX30" fmla="*/ 1797050 w 2495550"/>
              <a:gd name="connsiteY30" fmla="*/ 19050 h 374650"/>
              <a:gd name="connsiteX31" fmla="*/ 1860550 w 2495550"/>
              <a:gd name="connsiteY31" fmla="*/ 25400 h 374650"/>
              <a:gd name="connsiteX32" fmla="*/ 1911350 w 2495550"/>
              <a:gd name="connsiteY32" fmla="*/ 31750 h 374650"/>
              <a:gd name="connsiteX33" fmla="*/ 2000250 w 2495550"/>
              <a:gd name="connsiteY33" fmla="*/ 38100 h 374650"/>
              <a:gd name="connsiteX34" fmla="*/ 2025650 w 2495550"/>
              <a:gd name="connsiteY34" fmla="*/ 44450 h 374650"/>
              <a:gd name="connsiteX35" fmla="*/ 2146300 w 2495550"/>
              <a:gd name="connsiteY35" fmla="*/ 31750 h 374650"/>
              <a:gd name="connsiteX36" fmla="*/ 2362200 w 2495550"/>
              <a:gd name="connsiteY36" fmla="*/ 25400 h 374650"/>
              <a:gd name="connsiteX37" fmla="*/ 2495550 w 2495550"/>
              <a:gd name="connsiteY37" fmla="*/ 190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95550" h="374650">
                <a:moveTo>
                  <a:pt x="0" y="0"/>
                </a:moveTo>
                <a:cubicBezTo>
                  <a:pt x="52917" y="2117"/>
                  <a:pt x="105901" y="2940"/>
                  <a:pt x="158750" y="6350"/>
                </a:cubicBezTo>
                <a:cubicBezTo>
                  <a:pt x="171598" y="7179"/>
                  <a:pt x="183975" y="12700"/>
                  <a:pt x="196850" y="12700"/>
                </a:cubicBezTo>
                <a:cubicBezTo>
                  <a:pt x="260385" y="12700"/>
                  <a:pt x="323850" y="8467"/>
                  <a:pt x="387350" y="6350"/>
                </a:cubicBezTo>
                <a:cubicBezTo>
                  <a:pt x="412750" y="4233"/>
                  <a:pt x="438062" y="0"/>
                  <a:pt x="463550" y="0"/>
                </a:cubicBezTo>
                <a:cubicBezTo>
                  <a:pt x="493259" y="0"/>
                  <a:pt x="522923" y="3069"/>
                  <a:pt x="552450" y="6350"/>
                </a:cubicBezTo>
                <a:cubicBezTo>
                  <a:pt x="561124" y="7314"/>
                  <a:pt x="569147" y="12055"/>
                  <a:pt x="577850" y="12700"/>
                </a:cubicBezTo>
                <a:cubicBezTo>
                  <a:pt x="626446" y="16300"/>
                  <a:pt x="675217" y="16933"/>
                  <a:pt x="723900" y="19050"/>
                </a:cubicBezTo>
                <a:cubicBezTo>
                  <a:pt x="730250" y="23283"/>
                  <a:pt x="737554" y="26354"/>
                  <a:pt x="742950" y="31750"/>
                </a:cubicBezTo>
                <a:cubicBezTo>
                  <a:pt x="755868" y="44668"/>
                  <a:pt x="759085" y="58712"/>
                  <a:pt x="762000" y="76200"/>
                </a:cubicBezTo>
                <a:cubicBezTo>
                  <a:pt x="764805" y="93033"/>
                  <a:pt x="765297" y="110210"/>
                  <a:pt x="768350" y="127000"/>
                </a:cubicBezTo>
                <a:cubicBezTo>
                  <a:pt x="769547" y="133586"/>
                  <a:pt x="772583" y="139700"/>
                  <a:pt x="774700" y="146050"/>
                </a:cubicBezTo>
                <a:cubicBezTo>
                  <a:pt x="767870" y="200690"/>
                  <a:pt x="762000" y="239134"/>
                  <a:pt x="762000" y="298450"/>
                </a:cubicBezTo>
                <a:cubicBezTo>
                  <a:pt x="762000" y="317617"/>
                  <a:pt x="761231" y="337804"/>
                  <a:pt x="768350" y="355600"/>
                </a:cubicBezTo>
                <a:cubicBezTo>
                  <a:pt x="770836" y="361815"/>
                  <a:pt x="781413" y="358957"/>
                  <a:pt x="787400" y="361950"/>
                </a:cubicBezTo>
                <a:cubicBezTo>
                  <a:pt x="794226" y="365363"/>
                  <a:pt x="800100" y="370417"/>
                  <a:pt x="806450" y="374650"/>
                </a:cubicBezTo>
                <a:cubicBezTo>
                  <a:pt x="831850" y="372533"/>
                  <a:pt x="857386" y="371669"/>
                  <a:pt x="882650" y="368300"/>
                </a:cubicBezTo>
                <a:cubicBezTo>
                  <a:pt x="889285" y="367415"/>
                  <a:pt x="895206" y="363573"/>
                  <a:pt x="901700" y="361950"/>
                </a:cubicBezTo>
                <a:cubicBezTo>
                  <a:pt x="912171" y="359332"/>
                  <a:pt x="922731" y="356861"/>
                  <a:pt x="933450" y="355600"/>
                </a:cubicBezTo>
                <a:cubicBezTo>
                  <a:pt x="958763" y="352622"/>
                  <a:pt x="984302" y="351918"/>
                  <a:pt x="1009650" y="349250"/>
                </a:cubicBezTo>
                <a:cubicBezTo>
                  <a:pt x="1024535" y="347683"/>
                  <a:pt x="1039224" y="344553"/>
                  <a:pt x="1054100" y="342900"/>
                </a:cubicBezTo>
                <a:cubicBezTo>
                  <a:pt x="1077336" y="340318"/>
                  <a:pt x="1100667" y="338667"/>
                  <a:pt x="1123950" y="336550"/>
                </a:cubicBezTo>
                <a:cubicBezTo>
                  <a:pt x="1316147" y="345702"/>
                  <a:pt x="1363145" y="349250"/>
                  <a:pt x="1606550" y="349250"/>
                </a:cubicBezTo>
                <a:cubicBezTo>
                  <a:pt x="1634148" y="349250"/>
                  <a:pt x="1661583" y="345017"/>
                  <a:pt x="1689100" y="342900"/>
                </a:cubicBezTo>
                <a:cubicBezTo>
                  <a:pt x="1695916" y="332676"/>
                  <a:pt x="1712198" y="309959"/>
                  <a:pt x="1714500" y="298450"/>
                </a:cubicBezTo>
                <a:cubicBezTo>
                  <a:pt x="1719085" y="275525"/>
                  <a:pt x="1719057" y="251910"/>
                  <a:pt x="1720850" y="228600"/>
                </a:cubicBezTo>
                <a:cubicBezTo>
                  <a:pt x="1723291" y="196873"/>
                  <a:pt x="1723869" y="164996"/>
                  <a:pt x="1727200" y="133350"/>
                </a:cubicBezTo>
                <a:cubicBezTo>
                  <a:pt x="1728114" y="124671"/>
                  <a:pt x="1731152" y="116341"/>
                  <a:pt x="1733550" y="107950"/>
                </a:cubicBezTo>
                <a:cubicBezTo>
                  <a:pt x="1735389" y="101514"/>
                  <a:pt x="1734673" y="93081"/>
                  <a:pt x="1739900" y="88900"/>
                </a:cubicBezTo>
                <a:cubicBezTo>
                  <a:pt x="1746715" y="83448"/>
                  <a:pt x="1756833" y="84667"/>
                  <a:pt x="1765300" y="82550"/>
                </a:cubicBezTo>
                <a:cubicBezTo>
                  <a:pt x="1779851" y="24346"/>
                  <a:pt x="1763477" y="41432"/>
                  <a:pt x="1797050" y="19050"/>
                </a:cubicBezTo>
                <a:lnTo>
                  <a:pt x="1860550" y="25400"/>
                </a:lnTo>
                <a:cubicBezTo>
                  <a:pt x="1877511" y="27285"/>
                  <a:pt x="1894355" y="30205"/>
                  <a:pt x="1911350" y="31750"/>
                </a:cubicBezTo>
                <a:cubicBezTo>
                  <a:pt x="1940937" y="34440"/>
                  <a:pt x="1970617" y="35983"/>
                  <a:pt x="2000250" y="38100"/>
                </a:cubicBezTo>
                <a:cubicBezTo>
                  <a:pt x="2008717" y="40217"/>
                  <a:pt x="2016931" y="44829"/>
                  <a:pt x="2025650" y="44450"/>
                </a:cubicBezTo>
                <a:cubicBezTo>
                  <a:pt x="2066051" y="42693"/>
                  <a:pt x="2105879" y="32939"/>
                  <a:pt x="2146300" y="31750"/>
                </a:cubicBezTo>
                <a:lnTo>
                  <a:pt x="2362200" y="25400"/>
                </a:lnTo>
                <a:cubicBezTo>
                  <a:pt x="2465879" y="17994"/>
                  <a:pt x="2421391" y="19050"/>
                  <a:pt x="2495550" y="190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6290130" y="3673928"/>
            <a:ext cx="2501900" cy="857250"/>
          </a:xfrm>
          <a:custGeom>
            <a:avLst/>
            <a:gdLst>
              <a:gd name="connsiteX0" fmla="*/ 0 w 2501900"/>
              <a:gd name="connsiteY0" fmla="*/ 590550 h 857250"/>
              <a:gd name="connsiteX1" fmla="*/ 203200 w 2501900"/>
              <a:gd name="connsiteY1" fmla="*/ 596900 h 857250"/>
              <a:gd name="connsiteX2" fmla="*/ 298450 w 2501900"/>
              <a:gd name="connsiteY2" fmla="*/ 590550 h 857250"/>
              <a:gd name="connsiteX3" fmla="*/ 317500 w 2501900"/>
              <a:gd name="connsiteY3" fmla="*/ 603250 h 857250"/>
              <a:gd name="connsiteX4" fmla="*/ 330200 w 2501900"/>
              <a:gd name="connsiteY4" fmla="*/ 647700 h 857250"/>
              <a:gd name="connsiteX5" fmla="*/ 349250 w 2501900"/>
              <a:gd name="connsiteY5" fmla="*/ 685800 h 857250"/>
              <a:gd name="connsiteX6" fmla="*/ 355600 w 2501900"/>
              <a:gd name="connsiteY6" fmla="*/ 742950 h 857250"/>
              <a:gd name="connsiteX7" fmla="*/ 361950 w 2501900"/>
              <a:gd name="connsiteY7" fmla="*/ 844550 h 857250"/>
              <a:gd name="connsiteX8" fmla="*/ 387350 w 2501900"/>
              <a:gd name="connsiteY8" fmla="*/ 857250 h 857250"/>
              <a:gd name="connsiteX9" fmla="*/ 444500 w 2501900"/>
              <a:gd name="connsiteY9" fmla="*/ 838200 h 857250"/>
              <a:gd name="connsiteX10" fmla="*/ 552450 w 2501900"/>
              <a:gd name="connsiteY10" fmla="*/ 825500 h 857250"/>
              <a:gd name="connsiteX11" fmla="*/ 679450 w 2501900"/>
              <a:gd name="connsiteY11" fmla="*/ 825500 h 857250"/>
              <a:gd name="connsiteX12" fmla="*/ 717550 w 2501900"/>
              <a:gd name="connsiteY12" fmla="*/ 838200 h 857250"/>
              <a:gd name="connsiteX13" fmla="*/ 1047750 w 2501900"/>
              <a:gd name="connsiteY13" fmla="*/ 850900 h 857250"/>
              <a:gd name="connsiteX14" fmla="*/ 1155700 w 2501900"/>
              <a:gd name="connsiteY14" fmla="*/ 838200 h 857250"/>
              <a:gd name="connsiteX15" fmla="*/ 1174750 w 2501900"/>
              <a:gd name="connsiteY15" fmla="*/ 825500 h 857250"/>
              <a:gd name="connsiteX16" fmla="*/ 1187450 w 2501900"/>
              <a:gd name="connsiteY16" fmla="*/ 768350 h 857250"/>
              <a:gd name="connsiteX17" fmla="*/ 1181100 w 2501900"/>
              <a:gd name="connsiteY17" fmla="*/ 736600 h 857250"/>
              <a:gd name="connsiteX18" fmla="*/ 1187450 w 2501900"/>
              <a:gd name="connsiteY18" fmla="*/ 679450 h 857250"/>
              <a:gd name="connsiteX19" fmla="*/ 1200150 w 2501900"/>
              <a:gd name="connsiteY19" fmla="*/ 654050 h 857250"/>
              <a:gd name="connsiteX20" fmla="*/ 1187450 w 2501900"/>
              <a:gd name="connsiteY20" fmla="*/ 635000 h 857250"/>
              <a:gd name="connsiteX21" fmla="*/ 1174750 w 2501900"/>
              <a:gd name="connsiteY21" fmla="*/ 596900 h 857250"/>
              <a:gd name="connsiteX22" fmla="*/ 1168400 w 2501900"/>
              <a:gd name="connsiteY22" fmla="*/ 463550 h 857250"/>
              <a:gd name="connsiteX23" fmla="*/ 1155700 w 2501900"/>
              <a:gd name="connsiteY23" fmla="*/ 425450 h 857250"/>
              <a:gd name="connsiteX24" fmla="*/ 1162050 w 2501900"/>
              <a:gd name="connsiteY24" fmla="*/ 387350 h 857250"/>
              <a:gd name="connsiteX25" fmla="*/ 1168400 w 2501900"/>
              <a:gd name="connsiteY25" fmla="*/ 368300 h 857250"/>
              <a:gd name="connsiteX26" fmla="*/ 1187450 w 2501900"/>
              <a:gd name="connsiteY26" fmla="*/ 285750 h 857250"/>
              <a:gd name="connsiteX27" fmla="*/ 1206500 w 2501900"/>
              <a:gd name="connsiteY27" fmla="*/ 247650 h 857250"/>
              <a:gd name="connsiteX28" fmla="*/ 1225550 w 2501900"/>
              <a:gd name="connsiteY28" fmla="*/ 203200 h 857250"/>
              <a:gd name="connsiteX29" fmla="*/ 1212850 w 2501900"/>
              <a:gd name="connsiteY29" fmla="*/ 165100 h 857250"/>
              <a:gd name="connsiteX30" fmla="*/ 1187450 w 2501900"/>
              <a:gd name="connsiteY30" fmla="*/ 107950 h 857250"/>
              <a:gd name="connsiteX31" fmla="*/ 1181100 w 2501900"/>
              <a:gd name="connsiteY31" fmla="*/ 88900 h 857250"/>
              <a:gd name="connsiteX32" fmla="*/ 1174750 w 2501900"/>
              <a:gd name="connsiteY32" fmla="*/ 69850 h 857250"/>
              <a:gd name="connsiteX33" fmla="*/ 1181100 w 2501900"/>
              <a:gd name="connsiteY33" fmla="*/ 19050 h 857250"/>
              <a:gd name="connsiteX34" fmla="*/ 1200150 w 2501900"/>
              <a:gd name="connsiteY34" fmla="*/ 12700 h 857250"/>
              <a:gd name="connsiteX35" fmla="*/ 1276350 w 2501900"/>
              <a:gd name="connsiteY35" fmla="*/ 25400 h 857250"/>
              <a:gd name="connsiteX36" fmla="*/ 1504950 w 2501900"/>
              <a:gd name="connsiteY36" fmla="*/ 12700 h 857250"/>
              <a:gd name="connsiteX37" fmla="*/ 1625600 w 2501900"/>
              <a:gd name="connsiteY37" fmla="*/ 0 h 857250"/>
              <a:gd name="connsiteX38" fmla="*/ 1695450 w 2501900"/>
              <a:gd name="connsiteY38" fmla="*/ 6350 h 857250"/>
              <a:gd name="connsiteX39" fmla="*/ 1701800 w 2501900"/>
              <a:gd name="connsiteY39" fmla="*/ 25400 h 857250"/>
              <a:gd name="connsiteX40" fmla="*/ 1714500 w 2501900"/>
              <a:gd name="connsiteY40" fmla="*/ 146050 h 857250"/>
              <a:gd name="connsiteX41" fmla="*/ 1727200 w 2501900"/>
              <a:gd name="connsiteY41" fmla="*/ 222250 h 857250"/>
              <a:gd name="connsiteX42" fmla="*/ 1790700 w 2501900"/>
              <a:gd name="connsiteY42" fmla="*/ 234950 h 857250"/>
              <a:gd name="connsiteX43" fmla="*/ 1879600 w 2501900"/>
              <a:gd name="connsiteY43" fmla="*/ 241300 h 857250"/>
              <a:gd name="connsiteX44" fmla="*/ 1955800 w 2501900"/>
              <a:gd name="connsiteY44" fmla="*/ 247650 h 857250"/>
              <a:gd name="connsiteX45" fmla="*/ 1981200 w 2501900"/>
              <a:gd name="connsiteY45" fmla="*/ 254000 h 857250"/>
              <a:gd name="connsiteX46" fmla="*/ 2000250 w 2501900"/>
              <a:gd name="connsiteY46" fmla="*/ 260350 h 857250"/>
              <a:gd name="connsiteX47" fmla="*/ 2038350 w 2501900"/>
              <a:gd name="connsiteY47" fmla="*/ 266700 h 857250"/>
              <a:gd name="connsiteX48" fmla="*/ 2063750 w 2501900"/>
              <a:gd name="connsiteY48" fmla="*/ 304800 h 857250"/>
              <a:gd name="connsiteX49" fmla="*/ 2082800 w 2501900"/>
              <a:gd name="connsiteY49" fmla="*/ 368300 h 857250"/>
              <a:gd name="connsiteX50" fmla="*/ 2089150 w 2501900"/>
              <a:gd name="connsiteY50" fmla="*/ 425450 h 857250"/>
              <a:gd name="connsiteX51" fmla="*/ 2101850 w 2501900"/>
              <a:gd name="connsiteY51" fmla="*/ 546100 h 857250"/>
              <a:gd name="connsiteX52" fmla="*/ 2108200 w 2501900"/>
              <a:gd name="connsiteY52" fmla="*/ 565150 h 857250"/>
              <a:gd name="connsiteX53" fmla="*/ 2114550 w 2501900"/>
              <a:gd name="connsiteY53" fmla="*/ 596900 h 857250"/>
              <a:gd name="connsiteX54" fmla="*/ 2133600 w 2501900"/>
              <a:gd name="connsiteY54" fmla="*/ 609600 h 857250"/>
              <a:gd name="connsiteX55" fmla="*/ 2216150 w 2501900"/>
              <a:gd name="connsiteY55" fmla="*/ 603250 h 857250"/>
              <a:gd name="connsiteX56" fmla="*/ 2286000 w 2501900"/>
              <a:gd name="connsiteY56" fmla="*/ 596900 h 857250"/>
              <a:gd name="connsiteX57" fmla="*/ 2349500 w 2501900"/>
              <a:gd name="connsiteY57" fmla="*/ 603250 h 857250"/>
              <a:gd name="connsiteX58" fmla="*/ 2368550 w 2501900"/>
              <a:gd name="connsiteY58" fmla="*/ 609600 h 857250"/>
              <a:gd name="connsiteX59" fmla="*/ 2501900 w 2501900"/>
              <a:gd name="connsiteY59" fmla="*/ 6159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01900" h="857250">
                <a:moveTo>
                  <a:pt x="0" y="590550"/>
                </a:moveTo>
                <a:cubicBezTo>
                  <a:pt x="89176" y="620275"/>
                  <a:pt x="29543" y="605371"/>
                  <a:pt x="203200" y="596900"/>
                </a:cubicBezTo>
                <a:cubicBezTo>
                  <a:pt x="234983" y="595350"/>
                  <a:pt x="266700" y="592667"/>
                  <a:pt x="298450" y="590550"/>
                </a:cubicBezTo>
                <a:cubicBezTo>
                  <a:pt x="304800" y="594783"/>
                  <a:pt x="312732" y="597291"/>
                  <a:pt x="317500" y="603250"/>
                </a:cubicBezTo>
                <a:cubicBezTo>
                  <a:pt x="320883" y="607479"/>
                  <a:pt x="329693" y="645925"/>
                  <a:pt x="330200" y="647700"/>
                </a:cubicBezTo>
                <a:cubicBezTo>
                  <a:pt x="336773" y="670704"/>
                  <a:pt x="335335" y="664928"/>
                  <a:pt x="349250" y="685800"/>
                </a:cubicBezTo>
                <a:cubicBezTo>
                  <a:pt x="351367" y="704850"/>
                  <a:pt x="354072" y="723844"/>
                  <a:pt x="355600" y="742950"/>
                </a:cubicBezTo>
                <a:cubicBezTo>
                  <a:pt x="358306" y="776775"/>
                  <a:pt x="352868" y="811855"/>
                  <a:pt x="361950" y="844550"/>
                </a:cubicBezTo>
                <a:cubicBezTo>
                  <a:pt x="364484" y="853671"/>
                  <a:pt x="378883" y="853017"/>
                  <a:pt x="387350" y="857250"/>
                </a:cubicBezTo>
                <a:lnTo>
                  <a:pt x="444500" y="838200"/>
                </a:lnTo>
                <a:cubicBezTo>
                  <a:pt x="491734" y="822455"/>
                  <a:pt x="456874" y="832327"/>
                  <a:pt x="552450" y="825500"/>
                </a:cubicBezTo>
                <a:cubicBezTo>
                  <a:pt x="602409" y="808847"/>
                  <a:pt x="582519" y="812857"/>
                  <a:pt x="679450" y="825500"/>
                </a:cubicBezTo>
                <a:cubicBezTo>
                  <a:pt x="692725" y="827231"/>
                  <a:pt x="704184" y="837457"/>
                  <a:pt x="717550" y="838200"/>
                </a:cubicBezTo>
                <a:cubicBezTo>
                  <a:pt x="903737" y="848544"/>
                  <a:pt x="793708" y="843428"/>
                  <a:pt x="1047750" y="850900"/>
                </a:cubicBezTo>
                <a:cubicBezTo>
                  <a:pt x="1061797" y="849897"/>
                  <a:pt x="1126835" y="852633"/>
                  <a:pt x="1155700" y="838200"/>
                </a:cubicBezTo>
                <a:cubicBezTo>
                  <a:pt x="1162526" y="834787"/>
                  <a:pt x="1168400" y="829733"/>
                  <a:pt x="1174750" y="825500"/>
                </a:cubicBezTo>
                <a:cubicBezTo>
                  <a:pt x="1181298" y="805855"/>
                  <a:pt x="1187450" y="790701"/>
                  <a:pt x="1187450" y="768350"/>
                </a:cubicBezTo>
                <a:cubicBezTo>
                  <a:pt x="1187450" y="757557"/>
                  <a:pt x="1183217" y="747183"/>
                  <a:pt x="1181100" y="736600"/>
                </a:cubicBezTo>
                <a:cubicBezTo>
                  <a:pt x="1183217" y="717550"/>
                  <a:pt x="1183140" y="698126"/>
                  <a:pt x="1187450" y="679450"/>
                </a:cubicBezTo>
                <a:cubicBezTo>
                  <a:pt x="1189579" y="670226"/>
                  <a:pt x="1200150" y="663516"/>
                  <a:pt x="1200150" y="654050"/>
                </a:cubicBezTo>
                <a:cubicBezTo>
                  <a:pt x="1200150" y="646418"/>
                  <a:pt x="1190550" y="641974"/>
                  <a:pt x="1187450" y="635000"/>
                </a:cubicBezTo>
                <a:cubicBezTo>
                  <a:pt x="1182013" y="622767"/>
                  <a:pt x="1178983" y="609600"/>
                  <a:pt x="1174750" y="596900"/>
                </a:cubicBezTo>
                <a:cubicBezTo>
                  <a:pt x="1172633" y="552450"/>
                  <a:pt x="1173314" y="507778"/>
                  <a:pt x="1168400" y="463550"/>
                </a:cubicBezTo>
                <a:cubicBezTo>
                  <a:pt x="1166922" y="450245"/>
                  <a:pt x="1155700" y="425450"/>
                  <a:pt x="1155700" y="425450"/>
                </a:cubicBezTo>
                <a:cubicBezTo>
                  <a:pt x="1157817" y="412750"/>
                  <a:pt x="1159257" y="399919"/>
                  <a:pt x="1162050" y="387350"/>
                </a:cubicBezTo>
                <a:cubicBezTo>
                  <a:pt x="1163502" y="380816"/>
                  <a:pt x="1167087" y="374864"/>
                  <a:pt x="1168400" y="368300"/>
                </a:cubicBezTo>
                <a:cubicBezTo>
                  <a:pt x="1173000" y="345298"/>
                  <a:pt x="1173275" y="307012"/>
                  <a:pt x="1187450" y="285750"/>
                </a:cubicBezTo>
                <a:cubicBezTo>
                  <a:pt x="1211856" y="249141"/>
                  <a:pt x="1190726" y="284456"/>
                  <a:pt x="1206500" y="247650"/>
                </a:cubicBezTo>
                <a:cubicBezTo>
                  <a:pt x="1230040" y="192723"/>
                  <a:pt x="1210658" y="247876"/>
                  <a:pt x="1225550" y="203200"/>
                </a:cubicBezTo>
                <a:cubicBezTo>
                  <a:pt x="1221317" y="190500"/>
                  <a:pt x="1220276" y="176239"/>
                  <a:pt x="1212850" y="165100"/>
                </a:cubicBezTo>
                <a:cubicBezTo>
                  <a:pt x="1192724" y="134911"/>
                  <a:pt x="1202563" y="153290"/>
                  <a:pt x="1187450" y="107950"/>
                </a:cubicBezTo>
                <a:lnTo>
                  <a:pt x="1181100" y="88900"/>
                </a:lnTo>
                <a:lnTo>
                  <a:pt x="1174750" y="69850"/>
                </a:lnTo>
                <a:cubicBezTo>
                  <a:pt x="1176867" y="52917"/>
                  <a:pt x="1174169" y="34644"/>
                  <a:pt x="1181100" y="19050"/>
                </a:cubicBezTo>
                <a:cubicBezTo>
                  <a:pt x="1183818" y="12933"/>
                  <a:pt x="1193457" y="12700"/>
                  <a:pt x="1200150" y="12700"/>
                </a:cubicBezTo>
                <a:cubicBezTo>
                  <a:pt x="1229880" y="12700"/>
                  <a:pt x="1249599" y="18712"/>
                  <a:pt x="1276350" y="25400"/>
                </a:cubicBezTo>
                <a:lnTo>
                  <a:pt x="1504950" y="12700"/>
                </a:lnTo>
                <a:cubicBezTo>
                  <a:pt x="1529722" y="10865"/>
                  <a:pt x="1599389" y="2912"/>
                  <a:pt x="1625600" y="0"/>
                </a:cubicBezTo>
                <a:cubicBezTo>
                  <a:pt x="1648883" y="2117"/>
                  <a:pt x="1673270" y="-1043"/>
                  <a:pt x="1695450" y="6350"/>
                </a:cubicBezTo>
                <a:cubicBezTo>
                  <a:pt x="1701800" y="8467"/>
                  <a:pt x="1700896" y="18768"/>
                  <a:pt x="1701800" y="25400"/>
                </a:cubicBezTo>
                <a:cubicBezTo>
                  <a:pt x="1707264" y="65468"/>
                  <a:pt x="1707852" y="106161"/>
                  <a:pt x="1714500" y="146050"/>
                </a:cubicBezTo>
                <a:cubicBezTo>
                  <a:pt x="1718733" y="171450"/>
                  <a:pt x="1702218" y="216005"/>
                  <a:pt x="1727200" y="222250"/>
                </a:cubicBezTo>
                <a:cubicBezTo>
                  <a:pt x="1751019" y="228205"/>
                  <a:pt x="1764751" y="232355"/>
                  <a:pt x="1790700" y="234950"/>
                </a:cubicBezTo>
                <a:cubicBezTo>
                  <a:pt x="1820261" y="237906"/>
                  <a:pt x="1849979" y="239021"/>
                  <a:pt x="1879600" y="241300"/>
                </a:cubicBezTo>
                <a:lnTo>
                  <a:pt x="1955800" y="247650"/>
                </a:lnTo>
                <a:cubicBezTo>
                  <a:pt x="1964267" y="249767"/>
                  <a:pt x="1972809" y="251602"/>
                  <a:pt x="1981200" y="254000"/>
                </a:cubicBezTo>
                <a:cubicBezTo>
                  <a:pt x="1987636" y="255839"/>
                  <a:pt x="1993716" y="258898"/>
                  <a:pt x="2000250" y="260350"/>
                </a:cubicBezTo>
                <a:cubicBezTo>
                  <a:pt x="2012819" y="263143"/>
                  <a:pt x="2025650" y="264583"/>
                  <a:pt x="2038350" y="266700"/>
                </a:cubicBezTo>
                <a:cubicBezTo>
                  <a:pt x="2046817" y="279400"/>
                  <a:pt x="2058923" y="290320"/>
                  <a:pt x="2063750" y="304800"/>
                </a:cubicBezTo>
                <a:cubicBezTo>
                  <a:pt x="2079210" y="351179"/>
                  <a:pt x="2073203" y="329913"/>
                  <a:pt x="2082800" y="368300"/>
                </a:cubicBezTo>
                <a:cubicBezTo>
                  <a:pt x="2084917" y="387350"/>
                  <a:pt x="2087333" y="406369"/>
                  <a:pt x="2089150" y="425450"/>
                </a:cubicBezTo>
                <a:cubicBezTo>
                  <a:pt x="2092649" y="462194"/>
                  <a:pt x="2094299" y="508346"/>
                  <a:pt x="2101850" y="546100"/>
                </a:cubicBezTo>
                <a:cubicBezTo>
                  <a:pt x="2103163" y="552664"/>
                  <a:pt x="2106577" y="558656"/>
                  <a:pt x="2108200" y="565150"/>
                </a:cubicBezTo>
                <a:cubicBezTo>
                  <a:pt x="2110818" y="575621"/>
                  <a:pt x="2109195" y="587529"/>
                  <a:pt x="2114550" y="596900"/>
                </a:cubicBezTo>
                <a:cubicBezTo>
                  <a:pt x="2118336" y="603526"/>
                  <a:pt x="2127250" y="605367"/>
                  <a:pt x="2133600" y="609600"/>
                </a:cubicBezTo>
                <a:lnTo>
                  <a:pt x="2216150" y="603250"/>
                </a:lnTo>
                <a:cubicBezTo>
                  <a:pt x="2239449" y="601308"/>
                  <a:pt x="2262621" y="596900"/>
                  <a:pt x="2286000" y="596900"/>
                </a:cubicBezTo>
                <a:cubicBezTo>
                  <a:pt x="2307272" y="596900"/>
                  <a:pt x="2328333" y="601133"/>
                  <a:pt x="2349500" y="603250"/>
                </a:cubicBezTo>
                <a:cubicBezTo>
                  <a:pt x="2355850" y="605367"/>
                  <a:pt x="2361964" y="608403"/>
                  <a:pt x="2368550" y="609600"/>
                </a:cubicBezTo>
                <a:cubicBezTo>
                  <a:pt x="2422247" y="619363"/>
                  <a:pt x="2441641" y="615950"/>
                  <a:pt x="2501900" y="6159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7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[Kamma-K.-Nguyen’14]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Theorem 8.</a:t>
            </a:r>
            <a:r>
              <a:rPr lang="en-US" dirty="0" smtClean="0"/>
              <a:t> Every </a:t>
            </a:r>
            <a:r>
              <a:rPr lang="en-US" dirty="0" smtClean="0">
                <a:solidFill>
                  <a:schemeClr val="accent6"/>
                </a:solidFill>
              </a:rPr>
              <a:t>k</a:t>
            </a:r>
            <a:r>
              <a:rPr lang="en-US" dirty="0" smtClean="0"/>
              <a:t>-terminal graph </a:t>
            </a:r>
            <a:r>
              <a:rPr lang="en-US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 with edge-lengths </a:t>
            </a:r>
            <a:r>
              <a:rPr lang="en-US" dirty="0">
                <a:solidFill>
                  <a:schemeClr val="accent6"/>
                </a:solidFill>
                <a:latin typeface="cmmi10"/>
              </a:rPr>
              <a:t>l</a:t>
            </a:r>
            <a:r>
              <a:rPr lang="en-US" dirty="0" smtClean="0"/>
              <a:t> admits </a:t>
            </a:r>
            <a:r>
              <a:rPr lang="en-US" dirty="0"/>
              <a:t>a </a:t>
            </a:r>
            <a:r>
              <a:rPr lang="en-US" dirty="0" err="1" smtClean="0">
                <a:solidFill>
                  <a:schemeClr val="accent6"/>
                </a:solidFill>
              </a:rPr>
              <a:t>polylog</a:t>
            </a:r>
            <a:r>
              <a:rPr lang="en-US" dirty="0" smtClean="0">
                <a:solidFill>
                  <a:schemeClr val="accent6"/>
                </a:solidFill>
              </a:rPr>
              <a:t>(k)</a:t>
            </a:r>
            <a:r>
              <a:rPr lang="en-US" dirty="0"/>
              <a:t> </a:t>
            </a:r>
            <a:r>
              <a:rPr lang="en-US" dirty="0" smtClean="0"/>
              <a:t>distance-approximating minor of size </a:t>
            </a:r>
            <a:r>
              <a:rPr lang="en-US" dirty="0" smtClean="0">
                <a:solidFill>
                  <a:schemeClr val="accent6"/>
                </a:solidFill>
              </a:rPr>
              <a:t>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I.e., a minor </a:t>
            </a:r>
            <a:r>
              <a:rPr lang="en-US" dirty="0" smtClean="0">
                <a:solidFill>
                  <a:schemeClr val="accent6"/>
                </a:solidFill>
              </a:rPr>
              <a:t>G’</a:t>
            </a:r>
            <a:r>
              <a:rPr lang="en-US" dirty="0" smtClean="0"/>
              <a:t> containing </a:t>
            </a:r>
            <a:r>
              <a:rPr lang="en-US" dirty="0" smtClean="0">
                <a:solidFill>
                  <a:schemeClr val="tx2"/>
                </a:solidFill>
              </a:rPr>
              <a:t>only the terminals</a:t>
            </a:r>
            <a:r>
              <a:rPr lang="en-US" dirty="0" smtClean="0"/>
              <a:t> with new edge-lengths </a:t>
            </a:r>
            <a:r>
              <a:rPr lang="en-US" dirty="0" smtClean="0">
                <a:solidFill>
                  <a:schemeClr val="accent6"/>
                </a:solidFill>
                <a:latin typeface="cmmi10"/>
              </a:rPr>
              <a:t>l</a:t>
            </a:r>
            <a:r>
              <a:rPr lang="en-US" dirty="0" smtClean="0">
                <a:solidFill>
                  <a:schemeClr val="accent6"/>
                </a:solidFill>
              </a:rPr>
              <a:t>’</a:t>
            </a:r>
            <a:r>
              <a:rPr lang="en-US" dirty="0" smtClean="0"/>
              <a:t> whose terminal-distances approximate </a:t>
            </a:r>
            <a:r>
              <a:rPr lang="en-US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 within </a:t>
            </a:r>
            <a:r>
              <a:rPr lang="en-US" dirty="0"/>
              <a:t>factor </a:t>
            </a:r>
            <a:r>
              <a:rPr lang="en-US" dirty="0" err="1" smtClean="0">
                <a:solidFill>
                  <a:schemeClr val="accent6"/>
                </a:solidFill>
              </a:rPr>
              <a:t>polylog</a:t>
            </a:r>
            <a:r>
              <a:rPr lang="en-US" dirty="0" smtClean="0">
                <a:solidFill>
                  <a:schemeClr val="accent6"/>
                </a:solidFill>
              </a:rPr>
              <a:t>(k)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Previously:</a:t>
            </a:r>
          </a:p>
          <a:p>
            <a:pPr lvl="1"/>
            <a:r>
              <a:rPr lang="en-US" dirty="0" smtClean="0"/>
              <a:t>Approximation factor </a:t>
            </a:r>
            <a:r>
              <a:rPr lang="en-US" dirty="0" smtClean="0">
                <a:solidFill>
                  <a:schemeClr val="accent6"/>
                </a:solidFill>
              </a:rPr>
              <a:t>k</a:t>
            </a:r>
            <a:r>
              <a:rPr lang="en-US" dirty="0" smtClean="0"/>
              <a:t> is easy </a:t>
            </a:r>
          </a:p>
          <a:p>
            <a:pPr lvl="1"/>
            <a:r>
              <a:rPr lang="en-US" dirty="0" smtClean="0"/>
              <a:t>Probabilistic approximation factor </a:t>
            </a:r>
            <a:r>
              <a:rPr lang="en-US" dirty="0" smtClean="0">
                <a:solidFill>
                  <a:schemeClr val="accent6"/>
                </a:solidFill>
              </a:rPr>
              <a:t>O(log k)</a:t>
            </a:r>
            <a:r>
              <a:rPr lang="en-US" dirty="0" smtClean="0"/>
              <a:t> (i.e., by a </a:t>
            </a:r>
            <a:r>
              <a:rPr lang="en-US" dirty="0" smtClean="0">
                <a:solidFill>
                  <a:schemeClr val="tx2"/>
                </a:solidFill>
              </a:rPr>
              <a:t>convex combination of minors</a:t>
            </a:r>
            <a:r>
              <a:rPr lang="en-US" dirty="0" smtClean="0"/>
              <a:t>) [Englert-Gupta-K</a:t>
            </a:r>
            <a:r>
              <a:rPr lang="en-US" dirty="0"/>
              <a:t>.-Raecke-TalgamCohen-Talwar’10]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3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About distances:</a:t>
            </a:r>
            <a:endParaRPr lang="en-US" b="1" dirty="0"/>
          </a:p>
          <a:p>
            <a:r>
              <a:rPr lang="en-US" dirty="0" smtClean="0"/>
              <a:t>Close the </a:t>
            </a:r>
            <a:r>
              <a:rPr lang="en-US" dirty="0" smtClean="0">
                <a:solidFill>
                  <a:srgbClr val="0070C0"/>
                </a:solidFill>
              </a:rPr>
              <a:t>gap</a:t>
            </a:r>
            <a:r>
              <a:rPr lang="en-US" dirty="0" smtClean="0"/>
              <a:t> (for exact version) between </a:t>
            </a:r>
            <a:r>
              <a:rPr lang="en-US" dirty="0" smtClean="0">
                <a:solidFill>
                  <a:schemeClr val="accent6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chemeClr val="accent6"/>
                </a:solidFill>
              </a:rPr>
              <a:t>(k</a:t>
            </a:r>
            <a:r>
              <a:rPr lang="en-US" baseline="30000" dirty="0" smtClean="0">
                <a:solidFill>
                  <a:schemeClr val="accent6"/>
                </a:solidFill>
              </a:rPr>
              <a:t>2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/>
                </a:solidFill>
              </a:rPr>
              <a:t>O(k</a:t>
            </a:r>
            <a:r>
              <a:rPr lang="en-US" baseline="30000" dirty="0" smtClean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general and for planar graphs</a:t>
            </a:r>
          </a:p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accent6"/>
                </a:solidFill>
              </a:rPr>
              <a:t>1+</a:t>
            </a:r>
            <a:r>
              <a:rPr lang="el-GR" dirty="0" smtClean="0">
                <a:solidFill>
                  <a:schemeClr val="accent6"/>
                </a:solidFill>
              </a:rPr>
              <a:t>ε</a:t>
            </a:r>
            <a:r>
              <a:rPr lang="en-US" dirty="0" smtClean="0"/>
              <a:t> approximation?</a:t>
            </a: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Other extreme:</a:t>
            </a:r>
            <a:r>
              <a:rPr lang="en-US" dirty="0" smtClean="0"/>
              <a:t> Best approximation using a minor of size </a:t>
            </a:r>
            <a:r>
              <a:rPr lang="en-US" dirty="0" smtClean="0">
                <a:solidFill>
                  <a:schemeClr val="accent6"/>
                </a:solidFill>
              </a:rPr>
              <a:t>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Prove a lower bound of </a:t>
            </a:r>
            <a:r>
              <a:rPr lang="en-US" dirty="0" smtClean="0">
                <a:solidFill>
                  <a:schemeClr val="accent6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chemeClr val="accent6"/>
                </a:solidFill>
              </a:rPr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loglog</a:t>
            </a:r>
            <a:r>
              <a:rPr lang="en-US" dirty="0" smtClean="0">
                <a:solidFill>
                  <a:schemeClr val="accent6"/>
                </a:solidFill>
              </a:rPr>
              <a:t> k)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smtClean="0">
                <a:solidFill>
                  <a:schemeClr val="tx2"/>
                </a:solidFill>
              </a:rPr>
              <a:t>High-level plan:</a:t>
            </a:r>
            <a:endParaRPr lang="en-US" b="1" dirty="0" smtClean="0"/>
          </a:p>
          <a:p>
            <a:r>
              <a:rPr lang="en-US" b="1" dirty="0" smtClean="0"/>
              <a:t>Maintain other </a:t>
            </a:r>
            <a:r>
              <a:rPr lang="en-US" b="1" dirty="0"/>
              <a:t>combinatorial </a:t>
            </a:r>
            <a:r>
              <a:rPr lang="en-US" b="1" dirty="0" smtClean="0"/>
              <a:t>properties</a:t>
            </a:r>
          </a:p>
          <a:p>
            <a:r>
              <a:rPr lang="en-US" b="1" dirty="0" smtClean="0"/>
              <a:t>Discover redundancies (exploit them by data structures?)</a:t>
            </a:r>
          </a:p>
          <a:p>
            <a:r>
              <a:rPr lang="en-US" b="1" dirty="0" smtClean="0"/>
              <a:t>Matching lower bounds (information-theoretic?)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06486" y="5147696"/>
            <a:ext cx="3188670" cy="851297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Thank You!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Mimicking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03772" cy="49879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mimicking </a:t>
            </a:r>
            <a:r>
              <a:rPr lang="en-US" dirty="0">
                <a:solidFill>
                  <a:srgbClr val="0070C0"/>
                </a:solidFill>
              </a:rPr>
              <a:t>network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G,c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is a network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G’,c</a:t>
            </a:r>
            <a:r>
              <a:rPr lang="en-US" dirty="0">
                <a:solidFill>
                  <a:srgbClr val="C00000"/>
                </a:solidFill>
              </a:rPr>
              <a:t>’)</a:t>
            </a:r>
            <a:r>
              <a:rPr lang="en-US" dirty="0"/>
              <a:t> with same </a:t>
            </a:r>
            <a:r>
              <a:rPr lang="en-US" dirty="0" smtClean="0"/>
              <a:t>terminals and 	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, 	</a:t>
            </a:r>
            <a:r>
              <a:rPr lang="en-US" dirty="0" err="1">
                <a:solidFill>
                  <a:srgbClr val="C00000"/>
                </a:solidFill>
              </a:rPr>
              <a:t>mincut</a:t>
            </a:r>
            <a:r>
              <a:rPr lang="en-US" b="1" baseline="-25000" dirty="0" err="1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(S) = </a:t>
            </a:r>
            <a:r>
              <a:rPr lang="en-US" dirty="0" err="1">
                <a:solidFill>
                  <a:srgbClr val="C00000"/>
                </a:solidFill>
              </a:rPr>
              <a:t>mincut</a:t>
            </a:r>
            <a:r>
              <a:rPr lang="en-US" b="1" baseline="-25000" dirty="0" err="1">
                <a:solidFill>
                  <a:srgbClr val="C00000"/>
                </a:solidFill>
              </a:rPr>
              <a:t>G</a:t>
            </a:r>
            <a:r>
              <a:rPr lang="en-US" b="1" baseline="-25000" dirty="0">
                <a:solidFill>
                  <a:srgbClr val="C00000"/>
                </a:solidFill>
              </a:rPr>
              <a:t>’</a:t>
            </a:r>
            <a:r>
              <a:rPr lang="en-US" dirty="0">
                <a:solidFill>
                  <a:srgbClr val="C00000"/>
                </a:solidFill>
              </a:rPr>
              <a:t>(S).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Theorem </a:t>
            </a:r>
            <a:r>
              <a:rPr lang="en-US" dirty="0"/>
              <a:t>[Hagerup-Katajainen-Nishimura-Ragde’95]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> Every </a:t>
            </a:r>
            <a:r>
              <a:rPr lang="en-US" dirty="0" smtClean="0">
                <a:solidFill>
                  <a:srgbClr val="C00000"/>
                </a:solidFill>
              </a:rPr>
              <a:t>k-terminal</a:t>
            </a:r>
            <a:r>
              <a:rPr lang="en-US" dirty="0" smtClean="0"/>
              <a:t> network has a mimicking network of 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2</a:t>
            </a:r>
            <a:r>
              <a:rPr lang="en-US" b="1" baseline="50000" dirty="0" smtClean="0">
                <a:solidFill>
                  <a:srgbClr val="C00000"/>
                </a:solidFill>
                <a:latin typeface="Arial"/>
              </a:rPr>
              <a:t>k</a:t>
            </a:r>
            <a:r>
              <a:rPr lang="en-US" dirty="0" smtClean="0"/>
              <a:t> vertices.</a:t>
            </a:r>
          </a:p>
          <a:p>
            <a:pPr lvl="1"/>
            <a:r>
              <a:rPr lang="en-US" dirty="0" smtClean="0"/>
              <a:t>Pro</a:t>
            </a:r>
            <a:r>
              <a:rPr lang="en-US" dirty="0"/>
              <a:t>: independent of </a:t>
            </a:r>
            <a:r>
              <a:rPr lang="en-US" b="1" dirty="0" smtClean="0">
                <a:solidFill>
                  <a:srgbClr val="C00000"/>
                </a:solidFill>
              </a:rPr>
              <a:t>n=|V(G)|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Con: more wasteful than listing the 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k</a:t>
            </a:r>
            <a:r>
              <a:rPr lang="en-US" dirty="0" smtClean="0"/>
              <a:t> cut values</a:t>
            </a:r>
          </a:p>
          <a:p>
            <a:pPr lvl="1"/>
            <a:r>
              <a:rPr lang="en-US" dirty="0"/>
              <a:t>(Originally proved for directed networks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Intuition:</a:t>
            </a:r>
            <a:r>
              <a:rPr lang="en-US" dirty="0" smtClean="0"/>
              <a:t> There are 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k</a:t>
            </a:r>
            <a:r>
              <a:rPr lang="en-US" dirty="0" smtClean="0"/>
              <a:t> relevant cuts (choices for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), which jointly partition </a:t>
            </a:r>
            <a:r>
              <a:rPr lang="en-US" dirty="0"/>
              <a:t>the </a:t>
            </a:r>
            <a:r>
              <a:rPr lang="en-US" dirty="0" smtClean="0"/>
              <a:t>vertices to 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baseline="500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“buckets”; merge each bucket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118" name="Right Arrow 117"/>
          <p:cNvSpPr/>
          <p:nvPr/>
        </p:nvSpPr>
        <p:spPr bwMode="auto">
          <a:xfrm>
            <a:off x="4758409" y="2668606"/>
            <a:ext cx="428625" cy="258645"/>
          </a:xfrm>
          <a:prstGeom prst="rightArrow">
            <a:avLst/>
          </a:prstGeom>
          <a:solidFill>
            <a:schemeClr val="accent2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1592" y="2001216"/>
            <a:ext cx="5231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1326" y="1961263"/>
            <a:ext cx="643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G’: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1426861" y="1946612"/>
            <a:ext cx="2820996" cy="1774462"/>
            <a:chOff x="3056417" y="1294056"/>
            <a:chExt cx="2820996" cy="1774462"/>
          </a:xfrm>
        </p:grpSpPr>
        <p:cxnSp>
          <p:nvCxnSpPr>
            <p:cNvPr id="164" name="Straight Connector 163"/>
            <p:cNvCxnSpPr>
              <a:endCxn id="175" idx="2"/>
            </p:cNvCxnSpPr>
            <p:nvPr/>
          </p:nvCxnSpPr>
          <p:spPr bwMode="auto">
            <a:xfrm flipV="1">
              <a:off x="5021081" y="2363081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>
              <a:endCxn id="176" idx="2"/>
            </p:cNvCxnSpPr>
            <p:nvPr/>
          </p:nvCxnSpPr>
          <p:spPr bwMode="auto">
            <a:xfrm>
              <a:off x="5021081" y="2630388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>
              <a:stCxn id="171" idx="6"/>
              <a:endCxn id="172" idx="2"/>
            </p:cNvCxnSpPr>
            <p:nvPr/>
          </p:nvCxnSpPr>
          <p:spPr bwMode="auto">
            <a:xfrm flipV="1">
              <a:off x="3308417" y="1687363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>
              <a:stCxn id="171" idx="6"/>
            </p:cNvCxnSpPr>
            <p:nvPr/>
          </p:nvCxnSpPr>
          <p:spPr bwMode="auto">
            <a:xfrm>
              <a:off x="3308417" y="1954670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>
              <a:endCxn id="173" idx="2"/>
            </p:cNvCxnSpPr>
            <p:nvPr/>
          </p:nvCxnSpPr>
          <p:spPr bwMode="auto">
            <a:xfrm flipV="1">
              <a:off x="4164749" y="1420056"/>
              <a:ext cx="604332" cy="267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>
              <a:endCxn id="174" idx="2"/>
            </p:cNvCxnSpPr>
            <p:nvPr/>
          </p:nvCxnSpPr>
          <p:spPr bwMode="auto">
            <a:xfrm>
              <a:off x="4164749" y="1687363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164749" y="2288784"/>
              <a:ext cx="601239" cy="3121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" name="Flowchart: Connector 170"/>
            <p:cNvSpPr/>
            <p:nvPr/>
          </p:nvSpPr>
          <p:spPr>
            <a:xfrm>
              <a:off x="3056417" y="1828670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3912749" y="1561363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4769081" y="1294056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4765988" y="1873493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5625413" y="2237081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5622320" y="2816518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920840" y="1482832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A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36597" y="2178415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C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404551" y="1542974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242497" y="1298933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358128" y="1605147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5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326464" y="2177410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511800" y="1871214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9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141175" y="2217202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8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214469" y="2538308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4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909656" y="214399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23933" y="2085328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B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4769081" y="2493802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841809" y="2483967"/>
            <a:ext cx="2123100" cy="498518"/>
            <a:chOff x="3306947" y="3952681"/>
            <a:chExt cx="2123100" cy="498518"/>
          </a:xfrm>
        </p:grpSpPr>
        <p:cxnSp>
          <p:nvCxnSpPr>
            <p:cNvPr id="200" name="Straight Connector 199"/>
            <p:cNvCxnSpPr>
              <a:stCxn id="202" idx="6"/>
              <a:endCxn id="203" idx="2"/>
            </p:cNvCxnSpPr>
            <p:nvPr/>
          </p:nvCxnSpPr>
          <p:spPr bwMode="auto">
            <a:xfrm>
              <a:off x="3558947" y="4258104"/>
              <a:ext cx="683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Connector 200"/>
            <p:cNvCxnSpPr>
              <a:endCxn id="204" idx="2"/>
            </p:cNvCxnSpPr>
            <p:nvPr/>
          </p:nvCxnSpPr>
          <p:spPr bwMode="auto">
            <a:xfrm>
              <a:off x="4494497" y="4258104"/>
              <a:ext cx="683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Flowchart: Connector 201"/>
            <p:cNvSpPr/>
            <p:nvPr/>
          </p:nvSpPr>
          <p:spPr>
            <a:xfrm>
              <a:off x="330694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3" name="Flowchart: Connector 202"/>
            <p:cNvSpPr/>
            <p:nvPr/>
          </p:nvSpPr>
          <p:spPr>
            <a:xfrm>
              <a:off x="424249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4" name="Flowchart: Connector 203"/>
            <p:cNvSpPr/>
            <p:nvPr/>
          </p:nvSpPr>
          <p:spPr>
            <a:xfrm>
              <a:off x="5178047" y="4132104"/>
              <a:ext cx="252000" cy="2520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318131" y="4055229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A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253681" y="4072342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B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189231" y="4081867"/>
              <a:ext cx="2408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C</a:t>
              </a:r>
              <a:endParaRPr lang="he-IL" sz="1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69547" y="3952681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746887" y="3966270"/>
              <a:ext cx="333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he-IL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 bwMode="auto">
          <a:xfrm>
            <a:off x="4161496" y="1883132"/>
            <a:ext cx="664141" cy="374571"/>
          </a:xfrm>
          <a:prstGeom prst="wedgeRoundRectCallout">
            <a:avLst>
              <a:gd name="adj1" fmla="val -105359"/>
              <a:gd name="adj2" fmla="val -10248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0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Narrow the </a:t>
            </a:r>
            <a:r>
              <a:rPr lang="en-US" dirty="0" smtClean="0">
                <a:solidFill>
                  <a:srgbClr val="0070C0"/>
                </a:solidFill>
              </a:rPr>
              <a:t>doubly-exponential gap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Better bounds for specific </a:t>
            </a:r>
            <a:r>
              <a:rPr lang="en-US" dirty="0" smtClean="0">
                <a:solidFill>
                  <a:srgbClr val="0070C0"/>
                </a:solidFill>
              </a:rPr>
              <a:t>graph families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Represent these cut values </a:t>
            </a:r>
            <a:r>
              <a:rPr lang="en-US" dirty="0" smtClean="0">
                <a:solidFill>
                  <a:srgbClr val="0070C0"/>
                </a:solidFill>
              </a:rPr>
              <a:t>more succinctly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Anything better than a list of 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values?</a:t>
            </a:r>
          </a:p>
          <a:p>
            <a:pPr lvl="1"/>
            <a:r>
              <a:rPr lang="en-US" dirty="0"/>
              <a:t>Remark: function </a:t>
            </a:r>
            <a:r>
              <a:rPr lang="en-US" dirty="0" err="1">
                <a:solidFill>
                  <a:srgbClr val="C00000"/>
                </a:solidFill>
              </a:rPr>
              <a:t>mincut</a:t>
            </a:r>
            <a:r>
              <a:rPr lang="en-US" baseline="-25000" dirty="0" err="1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(.)</a:t>
            </a:r>
            <a:r>
              <a:rPr lang="en-US" dirty="0"/>
              <a:t> is </a:t>
            </a:r>
            <a:r>
              <a:rPr lang="en-US" dirty="0" err="1" smtClean="0"/>
              <a:t>submodular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9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211891"/>
              </p:ext>
            </p:extLst>
          </p:nvPr>
        </p:nvGraphicFramePr>
        <p:xfrm>
          <a:off x="457200" y="11430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Graph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Upper Bound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Symbol"/>
                          <a:sym typeface="Symbol"/>
                        </a:rPr>
                        <a:t>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+mn-lt"/>
                          <a:sym typeface="Symbol"/>
                        </a:rPr>
                        <a:t>(k)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Here &amp;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indep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. by [KR]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Garamond"/>
                        </a:rPr>
                        <a:t>2</a:t>
                      </a:r>
                      <a:r>
                        <a:rPr lang="en-US" baseline="30000" dirty="0" smtClean="0">
                          <a:latin typeface="+mn-lt"/>
                        </a:rPr>
                        <a:t>2</a:t>
                      </a:r>
                      <a:r>
                        <a:rPr lang="en-US" baseline="50000" dirty="0" smtClean="0">
                          <a:latin typeface="+mn-lt"/>
                        </a:rPr>
                        <a:t>k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l" rtl="0"/>
                      <a:r>
                        <a:rPr lang="en-US" dirty="0" smtClean="0"/>
                        <a:t>[HKNR]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Star 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k+1</a:t>
                      </a:r>
                    </a:p>
                    <a:p>
                      <a:pPr algn="l" rtl="0"/>
                      <a:r>
                        <a:rPr lang="en-US" dirty="0" smtClean="0"/>
                        <a:t>[CSWZ]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Planar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|</a:t>
                      </a:r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E(G’)|≥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Symbol"/>
                          <a:sym typeface="Symbol"/>
                        </a:rPr>
                        <a:t>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+mn-lt"/>
                          <a:sym typeface="Symbol"/>
                        </a:rPr>
                        <a:t>(k</a:t>
                      </a:r>
                      <a:r>
                        <a:rPr lang="en-US" b="0" baseline="30000" dirty="0" smtClean="0">
                          <a:solidFill>
                            <a:srgbClr val="0070C0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rgbClr val="0070C0"/>
                          </a:solidFill>
                          <a:latin typeface="+mn-lt"/>
                          <a:sym typeface="Symbol"/>
                        </a:rPr>
                        <a:t>)</a:t>
                      </a:r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ramond"/>
                        </a:rPr>
                        <a:t>O(k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2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ramond"/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2k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Here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Bounded treewidth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O(k)</a:t>
                      </a:r>
                    </a:p>
                    <a:p>
                      <a:pPr algn="l" rtl="0"/>
                      <a:r>
                        <a:rPr lang="en-US" dirty="0" smtClean="0"/>
                        <a:t>[CSWZ]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</a:t>
            </a:r>
            <a:r>
              <a:rPr lang="en-US" sz="3600" dirty="0" smtClean="0"/>
              <a:t>[K.-Rika’13]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47893"/>
            <a:ext cx="8229600" cy="20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/>
              <a:t>[Chaudhuri-Subrahmanyam-Wagner-Zaroliagis’98]</a:t>
            </a:r>
          </a:p>
          <a:p>
            <a:pPr marL="0" indent="0" algn="r">
              <a:buNone/>
            </a:pPr>
            <a:r>
              <a:rPr lang="en-US" sz="1800" dirty="0" smtClean="0"/>
              <a:t>[Hagerup-Katajainen-Nishimura-Ragde’95]</a:t>
            </a:r>
          </a:p>
          <a:p>
            <a:pPr marL="0" indent="0" algn="r">
              <a:buNone/>
            </a:pPr>
            <a:r>
              <a:rPr lang="en-US" sz="1800" dirty="0" smtClean="0"/>
              <a:t>[Khan-Raghavendra’14]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Theorem [No succinct representation]: </a:t>
            </a:r>
            <a:r>
              <a:rPr lang="en-US" dirty="0" smtClean="0"/>
              <a:t>Any storage of the terminal-cut </a:t>
            </a:r>
            <a:r>
              <a:rPr lang="en-US" dirty="0"/>
              <a:t>values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Symbol"/>
                <a:sym typeface="Symbol"/>
              </a:rPr>
              <a:t></a:t>
            </a:r>
            <a:r>
              <a:rPr lang="en-US" baseline="30000" dirty="0">
                <a:solidFill>
                  <a:srgbClr val="C00000"/>
                </a:solidFill>
                <a:sym typeface="Symbol"/>
              </a:rPr>
              <a:t>(k)</a:t>
            </a:r>
            <a:r>
              <a:rPr lang="en-US" dirty="0"/>
              <a:t> machine words</a:t>
            </a:r>
            <a:r>
              <a:rPr lang="en-US" dirty="0" smtClean="0"/>
              <a:t>.		      (word = </a:t>
            </a:r>
            <a:r>
              <a:rPr lang="en-US" dirty="0" smtClean="0">
                <a:solidFill>
                  <a:srgbClr val="C00000"/>
                </a:solidFill>
              </a:rPr>
              <a:t>log n</a:t>
            </a:r>
            <a:r>
              <a:rPr lang="en-US" dirty="0" smtClean="0"/>
              <a:t> bits)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39429" y="2847277"/>
            <a:ext cx="5555166" cy="520391"/>
            <a:chOff x="3239429" y="2847277"/>
            <a:chExt cx="5555166" cy="520391"/>
          </a:xfrm>
        </p:grpSpPr>
        <p:sp>
          <p:nvSpPr>
            <p:cNvPr id="3" name="Rectangle 2"/>
            <p:cNvSpPr/>
            <p:nvPr/>
          </p:nvSpPr>
          <p:spPr bwMode="auto">
            <a:xfrm>
              <a:off x="6021659" y="2854712"/>
              <a:ext cx="2772936" cy="5129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39429" y="2847277"/>
              <a:ext cx="2665141" cy="5129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289932" y="2798958"/>
            <a:ext cx="8404304" cy="127101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9429" y="1594703"/>
            <a:ext cx="5555166" cy="512956"/>
            <a:chOff x="3239429" y="1546302"/>
            <a:chExt cx="5555166" cy="512956"/>
          </a:xfrm>
        </p:grpSpPr>
        <p:sp>
          <p:nvSpPr>
            <p:cNvPr id="10" name="Rectangle 9"/>
            <p:cNvSpPr/>
            <p:nvPr/>
          </p:nvSpPr>
          <p:spPr bwMode="auto">
            <a:xfrm>
              <a:off x="8573429" y="1546302"/>
              <a:ext cx="221166" cy="5129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39429" y="1546302"/>
              <a:ext cx="2665141" cy="5129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 for Planar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Theorem 1.</a:t>
            </a:r>
            <a:r>
              <a:rPr lang="en-US" dirty="0"/>
              <a:t> Every planar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-terminal </a:t>
            </a:r>
            <a:r>
              <a:rPr lang="en-US" dirty="0"/>
              <a:t>network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admits </a:t>
            </a:r>
            <a:r>
              <a:rPr lang="en-US" dirty="0"/>
              <a:t>a mimicking network </a:t>
            </a:r>
            <a:r>
              <a:rPr lang="en-US" dirty="0" smtClean="0"/>
              <a:t>of </a:t>
            </a:r>
            <a:r>
              <a:rPr lang="en-US" dirty="0"/>
              <a:t>size 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O(k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Garamond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Arial"/>
              </a:rPr>
              <a:t>2k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; furthermore, this </a:t>
            </a:r>
            <a:r>
              <a:rPr lang="en-US" dirty="0" smtClean="0">
                <a:solidFill>
                  <a:srgbClr val="C00000"/>
                </a:solidFill>
              </a:rPr>
              <a:t>G’ </a:t>
            </a:r>
            <a:r>
              <a:rPr lang="en-US" dirty="0" smtClean="0"/>
              <a:t>is a </a:t>
            </a:r>
            <a:r>
              <a:rPr lang="en-US" dirty="0"/>
              <a:t>minor of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.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Algorithm: merge vertices whenever possible, similarly to [HKNR]</a:t>
            </a:r>
          </a:p>
          <a:p>
            <a:pPr lvl="2"/>
            <a:r>
              <a:rPr lang="en-US" dirty="0" smtClean="0"/>
              <a:t>Precisely, remove cuts then contract every </a:t>
            </a:r>
            <a:r>
              <a:rPr lang="en-US" dirty="0" smtClean="0">
                <a:solidFill>
                  <a:schemeClr val="tx2"/>
                </a:solidFill>
              </a:rPr>
              <a:t>CC</a:t>
            </a:r>
            <a:r>
              <a:rPr lang="en-US" dirty="0" smtClean="0"/>
              <a:t> (yields a planar graph)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 be the </a:t>
            </a:r>
            <a:r>
              <a:rPr lang="en-US" dirty="0" err="1" smtClean="0"/>
              <a:t>cutset</a:t>
            </a:r>
            <a:r>
              <a:rPr lang="en-US" dirty="0" smtClean="0"/>
              <a:t> realizing </a:t>
            </a:r>
            <a:r>
              <a:rPr lang="en-US" dirty="0" err="1" smtClean="0">
                <a:solidFill>
                  <a:srgbClr val="C00000"/>
                </a:solidFill>
              </a:rPr>
              <a:t>mincut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(S)</a:t>
            </a:r>
            <a:r>
              <a:rPr lang="en-US" dirty="0" smtClean="0"/>
              <a:t> [</a:t>
            </a:r>
            <a:r>
              <a:rPr lang="en-US" dirty="0" err="1" smtClean="0"/>
              <a:t>wlog</a:t>
            </a:r>
            <a:r>
              <a:rPr lang="en-US" dirty="0" smtClean="0"/>
              <a:t> </a:t>
            </a:r>
            <a:r>
              <a:rPr lang="en-US" dirty="0"/>
              <a:t>it’s </a:t>
            </a:r>
            <a:r>
              <a:rPr lang="en-US" dirty="0" smtClean="0"/>
              <a:t>unique]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Lemma </a:t>
            </a:r>
            <a:r>
              <a:rPr lang="en-US" dirty="0">
                <a:solidFill>
                  <a:srgbClr val="0070C0"/>
                </a:solidFill>
              </a:rPr>
              <a:t>1a.</a:t>
            </a:r>
            <a:r>
              <a:rPr lang="en-US" dirty="0"/>
              <a:t> Removing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/>
              <a:t> breaks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into 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CCs </a:t>
            </a:r>
          </a:p>
          <a:p>
            <a:pPr lvl="1"/>
            <a:r>
              <a:rPr lang="en-US" dirty="0" smtClean="0"/>
              <a:t>That is, for </a:t>
            </a:r>
            <a:r>
              <a:rPr lang="en-US" dirty="0"/>
              <a:t>all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½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,	 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>
                <a:solidFill>
                  <a:srgbClr val="C00000"/>
                </a:solidFill>
              </a:rPr>
              <a:t>CC(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>
                <a:solidFill>
                  <a:srgbClr val="C00000"/>
                </a:solidFill>
              </a:rPr>
              <a:t>E</a:t>
            </a:r>
            <a:r>
              <a:rPr lang="en-US" baseline="-25000" dirty="0" err="1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)| 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·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Idea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a CC containing no terminals can be </a:t>
            </a:r>
            <a:r>
              <a:rPr lang="en-US" dirty="0" smtClean="0"/>
              <a:t>merged with another </a:t>
            </a:r>
            <a:r>
              <a:rPr lang="en-US" dirty="0"/>
              <a:t>CC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5801" y="4110349"/>
            <a:ext cx="5101033" cy="1288953"/>
            <a:chOff x="1792001" y="1465919"/>
            <a:chExt cx="5101033" cy="1288953"/>
          </a:xfrm>
        </p:grpSpPr>
        <p:sp>
          <p:nvSpPr>
            <p:cNvPr id="7" name="Rectangle 6"/>
            <p:cNvSpPr/>
            <p:nvPr/>
          </p:nvSpPr>
          <p:spPr bwMode="auto">
            <a:xfrm>
              <a:off x="2532375" y="1592823"/>
              <a:ext cx="4229099" cy="1162049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2001" y="1465919"/>
              <a:ext cx="5231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latin typeface="+mn-lt"/>
                </a:rPr>
                <a:t>V:</a:t>
              </a:r>
              <a:endParaRPr lang="he-IL" sz="2400" b="1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2610118" y="1597372"/>
              <a:ext cx="364902" cy="11575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846070" y="1597372"/>
              <a:ext cx="730354" cy="4374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792569" y="2176122"/>
              <a:ext cx="852152" cy="578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76424" y="1592822"/>
              <a:ext cx="199286" cy="11620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3949521" y="1597372"/>
              <a:ext cx="231820" cy="11575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7" idx="3"/>
            </p:cNvCxnSpPr>
            <p:nvPr/>
          </p:nvCxnSpPr>
          <p:spPr bwMode="auto">
            <a:xfrm flipH="1">
              <a:off x="5851302" y="2173848"/>
              <a:ext cx="910172" cy="581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4359564" y="1597372"/>
              <a:ext cx="526416" cy="115712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194480" y="1935319"/>
              <a:ext cx="65682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solidFill>
                    <a:schemeClr val="tx2"/>
                  </a:solidFill>
                  <a:latin typeface="+mn-lt"/>
                </a:rPr>
                <a:t>. . .</a:t>
              </a:r>
              <a:endParaRPr lang="en-US" sz="2500" b="1" dirty="0">
                <a:solidFill>
                  <a:schemeClr val="tx2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78219" y="1643539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219" y="1643539"/>
                  <a:ext cx="85418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63633" y="2279694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633" y="2279694"/>
                  <a:ext cx="85418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437383" y="1665530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383" y="1665530"/>
                  <a:ext cx="85418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84006" y="1502047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006" y="1502047"/>
                  <a:ext cx="8541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38850" y="2385165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850" y="2385165"/>
                  <a:ext cx="8541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946789" y="2173846"/>
                  <a:ext cx="854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789" y="2173846"/>
                  <a:ext cx="85418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9958" y="4969162"/>
                <a:ext cx="1763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58" y="4969162"/>
                <a:ext cx="1763763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138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10113" y="4497034"/>
                <a:ext cx="854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113" y="4497034"/>
                <a:ext cx="85418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50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Cutsets</a:t>
            </a:r>
            <a:r>
              <a:rPr lang="en-US" dirty="0" smtClean="0"/>
              <a:t>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Lemma </a:t>
            </a:r>
            <a:r>
              <a:rPr lang="en-US" dirty="0">
                <a:solidFill>
                  <a:srgbClr val="0070C0"/>
                </a:solidFill>
              </a:rPr>
              <a:t>1b.</a:t>
            </a:r>
            <a:r>
              <a:rPr lang="en-US" dirty="0"/>
              <a:t> For </a:t>
            </a:r>
            <a:r>
              <a:rPr lang="en-US" dirty="0" smtClean="0"/>
              <a:t>all </a:t>
            </a:r>
            <a:r>
              <a:rPr lang="en-US" dirty="0" smtClean="0">
                <a:solidFill>
                  <a:srgbClr val="C00000"/>
                </a:solidFill>
              </a:rPr>
              <a:t>S,T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½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		|CC(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(E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baseline="-25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))| 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>
                <a:solidFill>
                  <a:srgbClr val="C00000"/>
                </a:solidFill>
              </a:rPr>
              <a:t> |CC(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>
                <a:solidFill>
                  <a:srgbClr val="C00000"/>
                </a:solidFill>
              </a:rPr>
              <a:t>E</a:t>
            </a:r>
            <a:r>
              <a:rPr lang="en-US" baseline="-25000" dirty="0" err="1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)| + |CC(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>
                <a:solidFill>
                  <a:srgbClr val="C00000"/>
                </a:solidFill>
              </a:rPr>
              <a:t>E</a:t>
            </a:r>
            <a:r>
              <a:rPr lang="en-US" baseline="-25000" dirty="0" err="1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)| + </a:t>
            </a:r>
            <a:r>
              <a:rPr lang="en-US" dirty="0" smtClean="0">
                <a:solidFill>
                  <a:srgbClr val="C00000"/>
                </a:solidFill>
              </a:rPr>
              <a:t>k 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 3k.</a:t>
            </a:r>
            <a:endParaRPr lang="en-US" dirty="0">
              <a:solidFill>
                <a:srgbClr val="C00000"/>
              </a:solidFill>
            </a:endParaRPr>
          </a:p>
          <a:p>
            <a:pPr marL="344487" lvl="1" indent="0">
              <a:buNone/>
            </a:pPr>
            <a:r>
              <a:rPr lang="en-US" dirty="0" smtClean="0"/>
              <a:t>(even without planarity)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Idea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Every CC must either contain a terminal or be (exactly) a CC of </a:t>
            </a:r>
            <a:r>
              <a:rPr lang="en-US" dirty="0" err="1" smtClean="0">
                <a:solidFill>
                  <a:srgbClr val="C00000"/>
                </a:solidFill>
              </a:rPr>
              <a:t>G</a:t>
            </a:r>
            <a:r>
              <a:rPr lang="en-US" dirty="0" err="1" smtClean="0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or of </a:t>
            </a:r>
            <a:r>
              <a:rPr lang="en-US" dirty="0" err="1" smtClean="0">
                <a:solidFill>
                  <a:srgbClr val="C00000"/>
                </a:solidFill>
              </a:rPr>
              <a:t>G</a:t>
            </a:r>
            <a:r>
              <a:rPr lang="en-US" dirty="0" err="1" smtClean="0">
                <a:solidFill>
                  <a:srgbClr val="C00000"/>
                </a:solidFill>
                <a:latin typeface="cmsy10"/>
              </a:rPr>
              <a:t>n</a:t>
            </a:r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. Otherwise, we can “improve” one of the cuts.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034356" y="2814243"/>
            <a:ext cx="2528058" cy="149212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89442" y="2814242"/>
            <a:ext cx="1566863" cy="1492124"/>
            <a:chOff x="2489442" y="2814242"/>
            <a:chExt cx="1566863" cy="1492124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2489442" y="2814243"/>
              <a:ext cx="0" cy="1492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999029" y="2814242"/>
              <a:ext cx="0" cy="1492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03127" y="2814243"/>
              <a:ext cx="0" cy="1492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056305" y="2814243"/>
              <a:ext cx="0" cy="1492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Connector 40"/>
          <p:cNvCxnSpPr/>
          <p:nvPr/>
        </p:nvCxnSpPr>
        <p:spPr bwMode="auto">
          <a:xfrm>
            <a:off x="2034356" y="3306981"/>
            <a:ext cx="252805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034356" y="3792758"/>
            <a:ext cx="2528058" cy="47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2034356" y="3316506"/>
            <a:ext cx="2528058" cy="476252"/>
          </a:xfrm>
          <a:prstGeom prst="rect">
            <a:avLst/>
          </a:prstGeom>
          <a:solidFill>
            <a:schemeClr val="accent6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34355" y="2869162"/>
                <a:ext cx="426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55" y="2869162"/>
                <a:ext cx="42688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10297" y="3369966"/>
                <a:ext cx="854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297" y="3369966"/>
                <a:ext cx="85418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49880" y="3869763"/>
                <a:ext cx="549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0" y="3869763"/>
                <a:ext cx="5493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65942" y="2860113"/>
                <a:ext cx="59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42" y="2860113"/>
                <a:ext cx="5903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5058" y="3874049"/>
                <a:ext cx="396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58" y="3874049"/>
                <a:ext cx="3969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49284" y="4378255"/>
                <a:ext cx="1576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84" y="4378255"/>
                <a:ext cx="15762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71606" y="3408796"/>
                <a:ext cx="140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606" y="3408796"/>
                <a:ext cx="140603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 bwMode="auto">
          <a:xfrm>
            <a:off x="2489441" y="2827610"/>
            <a:ext cx="509587" cy="1466851"/>
          </a:xfrm>
          <a:prstGeom prst="rect">
            <a:avLst/>
          </a:prstGeom>
          <a:solidFill>
            <a:schemeClr val="tx2">
              <a:alpha val="3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23831" y="3337146"/>
                <a:ext cx="854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31" y="3337146"/>
                <a:ext cx="85418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8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/>
      <p:bldP spid="54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Planarity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spc="-1000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be the </a:t>
            </a:r>
            <a:r>
              <a:rPr lang="en-US" dirty="0" smtClean="0">
                <a:solidFill>
                  <a:srgbClr val="0070C0"/>
                </a:solidFill>
              </a:rPr>
              <a:t>dual edges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a union of cycles (called circuit), at </a:t>
            </a:r>
            <a:r>
              <a:rPr lang="en-US" dirty="0"/>
              <a:t>most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of them by Lemma 1a.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Lemma 1c.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union </a:t>
            </a:r>
            <a:r>
              <a:rPr lang="en-US" b="1" dirty="0" smtClean="0">
                <a:solidFill>
                  <a:srgbClr val="C00000"/>
                </a:solidFill>
                <a:latin typeface="MT Extra"/>
                <a:sym typeface="MT Extra"/>
              </a:rPr>
              <a:t></a:t>
            </a:r>
            <a:r>
              <a:rPr lang="en-US" b="1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(E</a:t>
            </a:r>
            <a:r>
              <a:rPr lang="en-US" spc="-1000" baseline="-25000" dirty="0" smtClean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*)</a:t>
            </a:r>
            <a:r>
              <a:rPr lang="en-US" dirty="0"/>
              <a:t> </a:t>
            </a:r>
            <a:r>
              <a:rPr lang="en-US" dirty="0" smtClean="0"/>
              <a:t>partitions </a:t>
            </a:r>
            <a:r>
              <a:rPr lang="en-US" dirty="0"/>
              <a:t>the plane into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O(k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r>
              <a:rPr lang="en-US" baseline="30000" dirty="0" smtClean="0">
                <a:solidFill>
                  <a:srgbClr val="C00000"/>
                </a:solidFill>
              </a:rPr>
              <a:t>2k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“connected regions”.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Idea:</a:t>
            </a:r>
            <a:r>
              <a:rPr lang="en-US" dirty="0" smtClean="0"/>
              <a:t> By Euler’s formula, it suffices to sum up all vertex degrees </a:t>
            </a:r>
            <a:r>
              <a:rPr lang="en-US" dirty="0" smtClean="0">
                <a:solidFill>
                  <a:srgbClr val="C00000"/>
                </a:solidFill>
              </a:rPr>
              <a:t>&gt;2</a:t>
            </a:r>
            <a:r>
              <a:rPr lang="en-US" dirty="0" smtClean="0"/>
              <a:t>. These are “attributed” to some intersection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spc="-1000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spc="-1000" baseline="-25000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. </a:t>
            </a:r>
            <a:r>
              <a:rPr lang="en-US" dirty="0"/>
              <a:t>Every pair </a:t>
            </a:r>
            <a:r>
              <a:rPr lang="en-US" dirty="0" smtClean="0">
                <a:solidFill>
                  <a:srgbClr val="FF0000"/>
                </a:solidFill>
              </a:rPr>
              <a:t>S,T</a:t>
            </a:r>
            <a:r>
              <a:rPr lang="en-US" dirty="0" smtClean="0"/>
              <a:t> “contributes”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O(k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by </a:t>
            </a:r>
            <a:r>
              <a:rPr lang="en-US" dirty="0"/>
              <a:t>Lemma 1b and Euler’s </a:t>
            </a:r>
            <a:r>
              <a:rPr lang="en-US" dirty="0" smtClean="0"/>
              <a:t>formula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Vertex Sparsification of Cuts, Flows, and Distances</a:t>
            </a:r>
            <a:endParaRPr lang="en-US" altLang="en-US" dirty="0"/>
          </a:p>
        </p:txBody>
      </p:sp>
      <p:sp>
        <p:nvSpPr>
          <p:cNvPr id="66" name="Freeform 65"/>
          <p:cNvSpPr/>
          <p:nvPr/>
        </p:nvSpPr>
        <p:spPr bwMode="auto">
          <a:xfrm>
            <a:off x="3867299" y="3322217"/>
            <a:ext cx="1925472" cy="1762093"/>
          </a:xfrm>
          <a:custGeom>
            <a:avLst/>
            <a:gdLst>
              <a:gd name="connsiteX0" fmla="*/ 275058 w 2260959"/>
              <a:gd name="connsiteY0" fmla="*/ 513651 h 3196532"/>
              <a:gd name="connsiteX1" fmla="*/ 868947 w 2260959"/>
              <a:gd name="connsiteY1" fmla="*/ 23457 h 3196532"/>
              <a:gd name="connsiteX2" fmla="*/ 1623091 w 2260959"/>
              <a:gd name="connsiteY2" fmla="*/ 174286 h 3196532"/>
              <a:gd name="connsiteX3" fmla="*/ 1764493 w 2260959"/>
              <a:gd name="connsiteY3" fmla="*/ 1003845 h 3196532"/>
              <a:gd name="connsiteX4" fmla="*/ 2235833 w 2260959"/>
              <a:gd name="connsiteY4" fmla="*/ 1833404 h 3196532"/>
              <a:gd name="connsiteX5" fmla="*/ 2085004 w 2260959"/>
              <a:gd name="connsiteY5" fmla="*/ 2691243 h 3196532"/>
              <a:gd name="connsiteX6" fmla="*/ 1151751 w 2260959"/>
              <a:gd name="connsiteY6" fmla="*/ 3172010 h 3196532"/>
              <a:gd name="connsiteX7" fmla="*/ 209070 w 2260959"/>
              <a:gd name="connsiteY7" fmla="*/ 3002327 h 3196532"/>
              <a:gd name="connsiteX8" fmla="*/ 1681 w 2260959"/>
              <a:gd name="connsiteY8" fmla="*/ 1955952 h 3196532"/>
              <a:gd name="connsiteX9" fmla="*/ 275058 w 2260959"/>
              <a:gd name="connsiteY9" fmla="*/ 513651 h 31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959" h="3196532">
                <a:moveTo>
                  <a:pt x="275058" y="513651"/>
                </a:moveTo>
                <a:cubicBezTo>
                  <a:pt x="419602" y="191568"/>
                  <a:pt x="644275" y="80018"/>
                  <a:pt x="868947" y="23457"/>
                </a:cubicBezTo>
                <a:cubicBezTo>
                  <a:pt x="1093619" y="-33104"/>
                  <a:pt x="1473833" y="10888"/>
                  <a:pt x="1623091" y="174286"/>
                </a:cubicBezTo>
                <a:cubicBezTo>
                  <a:pt x="1772349" y="337684"/>
                  <a:pt x="1662369" y="727325"/>
                  <a:pt x="1764493" y="1003845"/>
                </a:cubicBezTo>
                <a:cubicBezTo>
                  <a:pt x="1866617" y="1280365"/>
                  <a:pt x="2182415" y="1552171"/>
                  <a:pt x="2235833" y="1833404"/>
                </a:cubicBezTo>
                <a:cubicBezTo>
                  <a:pt x="2289251" y="2114637"/>
                  <a:pt x="2265684" y="2468142"/>
                  <a:pt x="2085004" y="2691243"/>
                </a:cubicBezTo>
                <a:cubicBezTo>
                  <a:pt x="1904324" y="2914344"/>
                  <a:pt x="1464406" y="3120163"/>
                  <a:pt x="1151751" y="3172010"/>
                </a:cubicBezTo>
                <a:cubicBezTo>
                  <a:pt x="839096" y="3223857"/>
                  <a:pt x="400748" y="3205003"/>
                  <a:pt x="209070" y="3002327"/>
                </a:cubicBezTo>
                <a:cubicBezTo>
                  <a:pt x="17392" y="2799651"/>
                  <a:pt x="-7746" y="2369160"/>
                  <a:pt x="1681" y="1955952"/>
                </a:cubicBezTo>
                <a:cubicBezTo>
                  <a:pt x="11108" y="1542744"/>
                  <a:pt x="130514" y="835734"/>
                  <a:pt x="275058" y="513651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1669" y="2982916"/>
            <a:ext cx="5642065" cy="2173137"/>
            <a:chOff x="1551669" y="3831839"/>
            <a:chExt cx="5642065" cy="2173137"/>
          </a:xfrm>
        </p:grpSpPr>
        <p:sp>
          <p:nvSpPr>
            <p:cNvPr id="60" name="Freeform 59"/>
            <p:cNvSpPr/>
            <p:nvPr/>
          </p:nvSpPr>
          <p:spPr bwMode="auto">
            <a:xfrm>
              <a:off x="2521674" y="4738256"/>
              <a:ext cx="1606277" cy="1188527"/>
            </a:xfrm>
            <a:custGeom>
              <a:avLst/>
              <a:gdLst>
                <a:gd name="connsiteX0" fmla="*/ 110863 w 1886149"/>
                <a:gd name="connsiteY0" fmla="*/ 351279 h 2156052"/>
                <a:gd name="connsiteX1" fmla="*/ 440801 w 1886149"/>
                <a:gd name="connsiteY1" fmla="*/ 21340 h 2156052"/>
                <a:gd name="connsiteX2" fmla="*/ 1798261 w 1886149"/>
                <a:gd name="connsiteY2" fmla="*/ 143889 h 2156052"/>
                <a:gd name="connsiteX3" fmla="*/ 1694566 w 1886149"/>
                <a:gd name="connsiteY3" fmla="*/ 1039435 h 2156052"/>
                <a:gd name="connsiteX4" fmla="*/ 1223226 w 1886149"/>
                <a:gd name="connsiteY4" fmla="*/ 2114091 h 2156052"/>
                <a:gd name="connsiteX5" fmla="*/ 280545 w 1886149"/>
                <a:gd name="connsiteY5" fmla="*/ 1821860 h 2156052"/>
                <a:gd name="connsiteX6" fmla="*/ 7168 w 1886149"/>
                <a:gd name="connsiteY6" fmla="*/ 747204 h 2156052"/>
                <a:gd name="connsiteX7" fmla="*/ 110863 w 1886149"/>
                <a:gd name="connsiteY7" fmla="*/ 351279 h 21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6149" h="2156052">
                  <a:moveTo>
                    <a:pt x="110863" y="351279"/>
                  </a:moveTo>
                  <a:cubicBezTo>
                    <a:pt x="183135" y="230302"/>
                    <a:pt x="159568" y="55905"/>
                    <a:pt x="440801" y="21340"/>
                  </a:cubicBezTo>
                  <a:cubicBezTo>
                    <a:pt x="722034" y="-13225"/>
                    <a:pt x="1589300" y="-25794"/>
                    <a:pt x="1798261" y="143889"/>
                  </a:cubicBezTo>
                  <a:cubicBezTo>
                    <a:pt x="2007222" y="313571"/>
                    <a:pt x="1790405" y="711068"/>
                    <a:pt x="1694566" y="1039435"/>
                  </a:cubicBezTo>
                  <a:cubicBezTo>
                    <a:pt x="1598727" y="1367802"/>
                    <a:pt x="1458896" y="1983687"/>
                    <a:pt x="1223226" y="2114091"/>
                  </a:cubicBezTo>
                  <a:cubicBezTo>
                    <a:pt x="987556" y="2244495"/>
                    <a:pt x="483221" y="2049674"/>
                    <a:pt x="280545" y="1821860"/>
                  </a:cubicBezTo>
                  <a:cubicBezTo>
                    <a:pt x="77869" y="1594046"/>
                    <a:pt x="35448" y="998586"/>
                    <a:pt x="7168" y="747204"/>
                  </a:cubicBezTo>
                  <a:cubicBezTo>
                    <a:pt x="-21112" y="495823"/>
                    <a:pt x="38591" y="472256"/>
                    <a:pt x="110863" y="351279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4550707" y="3831839"/>
              <a:ext cx="1855129" cy="1118334"/>
            </a:xfrm>
            <a:custGeom>
              <a:avLst/>
              <a:gdLst>
                <a:gd name="connsiteX0" fmla="*/ 1122378 w 2178360"/>
                <a:gd name="connsiteY0" fmla="*/ 593903 h 2028718"/>
                <a:gd name="connsiteX1" fmla="*/ 1650279 w 2178360"/>
                <a:gd name="connsiteY1" fmla="*/ 15 h 2028718"/>
                <a:gd name="connsiteX2" fmla="*/ 2178180 w 2178360"/>
                <a:gd name="connsiteY2" fmla="*/ 612757 h 2028718"/>
                <a:gd name="connsiteX3" fmla="*/ 1593718 w 2178360"/>
                <a:gd name="connsiteY3" fmla="*/ 1593145 h 2028718"/>
                <a:gd name="connsiteX4" fmla="*/ 443648 w 2178360"/>
                <a:gd name="connsiteY4" fmla="*/ 2026778 h 2028718"/>
                <a:gd name="connsiteX5" fmla="*/ 588 w 2178360"/>
                <a:gd name="connsiteY5" fmla="*/ 1442316 h 2028718"/>
                <a:gd name="connsiteX6" fmla="*/ 519062 w 2178360"/>
                <a:gd name="connsiteY6" fmla="*/ 707025 h 2028718"/>
                <a:gd name="connsiteX7" fmla="*/ 1122378 w 2178360"/>
                <a:gd name="connsiteY7" fmla="*/ 593903 h 20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360" h="2028718">
                  <a:moveTo>
                    <a:pt x="1122378" y="593903"/>
                  </a:moveTo>
                  <a:cubicBezTo>
                    <a:pt x="1310914" y="476068"/>
                    <a:pt x="1474312" y="-3127"/>
                    <a:pt x="1650279" y="15"/>
                  </a:cubicBezTo>
                  <a:cubicBezTo>
                    <a:pt x="1826246" y="3157"/>
                    <a:pt x="2187607" y="347235"/>
                    <a:pt x="2178180" y="612757"/>
                  </a:cubicBezTo>
                  <a:cubicBezTo>
                    <a:pt x="2168753" y="878279"/>
                    <a:pt x="1882807" y="1357475"/>
                    <a:pt x="1593718" y="1593145"/>
                  </a:cubicBezTo>
                  <a:cubicBezTo>
                    <a:pt x="1304629" y="1828815"/>
                    <a:pt x="709170" y="2051916"/>
                    <a:pt x="443648" y="2026778"/>
                  </a:cubicBezTo>
                  <a:cubicBezTo>
                    <a:pt x="178126" y="2001640"/>
                    <a:pt x="-11981" y="1662275"/>
                    <a:pt x="588" y="1442316"/>
                  </a:cubicBezTo>
                  <a:cubicBezTo>
                    <a:pt x="13157" y="1222357"/>
                    <a:pt x="332097" y="848427"/>
                    <a:pt x="519062" y="707025"/>
                  </a:cubicBezTo>
                  <a:cubicBezTo>
                    <a:pt x="706027" y="565623"/>
                    <a:pt x="933842" y="711738"/>
                    <a:pt x="1122378" y="59390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735748" y="4213822"/>
              <a:ext cx="1277694" cy="1033601"/>
            </a:xfrm>
            <a:custGeom>
              <a:avLst/>
              <a:gdLst>
                <a:gd name="connsiteX0" fmla="*/ 214732 w 1500315"/>
                <a:gd name="connsiteY0" fmla="*/ 111946 h 1875008"/>
                <a:gd name="connsiteX1" fmla="*/ 1364802 w 1500315"/>
                <a:gd name="connsiteY1" fmla="*/ 102519 h 1875008"/>
                <a:gd name="connsiteX2" fmla="*/ 1421363 w 1500315"/>
                <a:gd name="connsiteY2" fmla="*/ 922651 h 1875008"/>
                <a:gd name="connsiteX3" fmla="*/ 855755 w 1500315"/>
                <a:gd name="connsiteY3" fmla="*/ 1874758 h 1875008"/>
                <a:gd name="connsiteX4" fmla="*/ 54477 w 1500315"/>
                <a:gd name="connsiteY4" fmla="*/ 1007492 h 1875008"/>
                <a:gd name="connsiteX5" fmla="*/ 214732 w 1500315"/>
                <a:gd name="connsiteY5" fmla="*/ 111946 h 187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315" h="1875008">
                  <a:moveTo>
                    <a:pt x="214732" y="111946"/>
                  </a:moveTo>
                  <a:cubicBezTo>
                    <a:pt x="433119" y="-38883"/>
                    <a:pt x="1163697" y="-32598"/>
                    <a:pt x="1364802" y="102519"/>
                  </a:cubicBezTo>
                  <a:cubicBezTo>
                    <a:pt x="1565907" y="237636"/>
                    <a:pt x="1506204" y="627278"/>
                    <a:pt x="1421363" y="922651"/>
                  </a:cubicBezTo>
                  <a:cubicBezTo>
                    <a:pt x="1336522" y="1218024"/>
                    <a:pt x="1083569" y="1860618"/>
                    <a:pt x="855755" y="1874758"/>
                  </a:cubicBezTo>
                  <a:cubicBezTo>
                    <a:pt x="627941" y="1888898"/>
                    <a:pt x="161314" y="1301294"/>
                    <a:pt x="54477" y="1007492"/>
                  </a:cubicBezTo>
                  <a:cubicBezTo>
                    <a:pt x="-52360" y="713690"/>
                    <a:pt x="-3655" y="262775"/>
                    <a:pt x="214732" y="111946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003104" y="4763659"/>
              <a:ext cx="2190630" cy="1241317"/>
            </a:xfrm>
            <a:custGeom>
              <a:avLst/>
              <a:gdLst>
                <a:gd name="connsiteX0" fmla="*/ 1549159 w 2572317"/>
                <a:gd name="connsiteY0" fmla="*/ 27788 h 2251816"/>
                <a:gd name="connsiteX1" fmla="*/ 2472986 w 2572317"/>
                <a:gd name="connsiteY1" fmla="*/ 131483 h 2251816"/>
                <a:gd name="connsiteX2" fmla="*/ 2444705 w 2572317"/>
                <a:gd name="connsiteY2" fmla="*/ 1121297 h 2251816"/>
                <a:gd name="connsiteX3" fmla="*/ 1568013 w 2572317"/>
                <a:gd name="connsiteY3" fmla="*/ 2177099 h 2251816"/>
                <a:gd name="connsiteX4" fmla="*/ 672466 w 2572317"/>
                <a:gd name="connsiteY4" fmla="*/ 2092258 h 2251816"/>
                <a:gd name="connsiteX5" fmla="*/ 12590 w 2572317"/>
                <a:gd name="connsiteY5" fmla="*/ 1507796 h 2251816"/>
                <a:gd name="connsiteX6" fmla="*/ 304821 w 2572317"/>
                <a:gd name="connsiteY6" fmla="*/ 800786 h 2251816"/>
                <a:gd name="connsiteX7" fmla="*/ 1096672 w 2572317"/>
                <a:gd name="connsiteY7" fmla="*/ 291738 h 2251816"/>
                <a:gd name="connsiteX8" fmla="*/ 1549159 w 2572317"/>
                <a:gd name="connsiteY8" fmla="*/ 27788 h 22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317" h="2251816">
                  <a:moveTo>
                    <a:pt x="1549159" y="27788"/>
                  </a:moveTo>
                  <a:cubicBezTo>
                    <a:pt x="1778545" y="1079"/>
                    <a:pt x="2323728" y="-50768"/>
                    <a:pt x="2472986" y="131483"/>
                  </a:cubicBezTo>
                  <a:cubicBezTo>
                    <a:pt x="2622244" y="313734"/>
                    <a:pt x="2595534" y="780361"/>
                    <a:pt x="2444705" y="1121297"/>
                  </a:cubicBezTo>
                  <a:cubicBezTo>
                    <a:pt x="2293876" y="1462233"/>
                    <a:pt x="1863386" y="2015272"/>
                    <a:pt x="1568013" y="2177099"/>
                  </a:cubicBezTo>
                  <a:cubicBezTo>
                    <a:pt x="1272640" y="2338926"/>
                    <a:pt x="931703" y="2203808"/>
                    <a:pt x="672466" y="2092258"/>
                  </a:cubicBezTo>
                  <a:cubicBezTo>
                    <a:pt x="413229" y="1980708"/>
                    <a:pt x="73864" y="1723041"/>
                    <a:pt x="12590" y="1507796"/>
                  </a:cubicBezTo>
                  <a:cubicBezTo>
                    <a:pt x="-48684" y="1292551"/>
                    <a:pt x="124141" y="1003462"/>
                    <a:pt x="304821" y="800786"/>
                  </a:cubicBezTo>
                  <a:cubicBezTo>
                    <a:pt x="485501" y="598110"/>
                    <a:pt x="889282" y="420571"/>
                    <a:pt x="1096672" y="291738"/>
                  </a:cubicBezTo>
                  <a:cubicBezTo>
                    <a:pt x="1304062" y="162905"/>
                    <a:pt x="1319773" y="54497"/>
                    <a:pt x="1549159" y="27788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1551669" y="4625167"/>
              <a:ext cx="1773143" cy="1209197"/>
            </a:xfrm>
            <a:custGeom>
              <a:avLst/>
              <a:gdLst>
                <a:gd name="connsiteX0" fmla="*/ 1336987 w 2082089"/>
                <a:gd name="connsiteY0" fmla="*/ 23787 h 2193549"/>
                <a:gd name="connsiteX1" fmla="*/ 1959156 w 2082089"/>
                <a:gd name="connsiteY1" fmla="*/ 391432 h 2193549"/>
                <a:gd name="connsiteX2" fmla="*/ 2053424 w 2082089"/>
                <a:gd name="connsiteY2" fmla="*/ 1484942 h 2193549"/>
                <a:gd name="connsiteX3" fmla="*/ 1600937 w 2082089"/>
                <a:gd name="connsiteY3" fmla="*/ 1937428 h 2193549"/>
                <a:gd name="connsiteX4" fmla="*/ 856220 w 2082089"/>
                <a:gd name="connsiteY4" fmla="*/ 2191952 h 2193549"/>
                <a:gd name="connsiteX5" fmla="*/ 215197 w 2082089"/>
                <a:gd name="connsiteY5" fmla="*/ 2003416 h 2193549"/>
                <a:gd name="connsiteX6" fmla="*/ 7807 w 2082089"/>
                <a:gd name="connsiteY6" fmla="*/ 1258698 h 2193549"/>
                <a:gd name="connsiteX7" fmla="*/ 441440 w 2082089"/>
                <a:gd name="connsiteY7" fmla="*/ 438566 h 2193549"/>
                <a:gd name="connsiteX8" fmla="*/ 875073 w 2082089"/>
                <a:gd name="connsiteY8" fmla="*/ 80348 h 2193549"/>
                <a:gd name="connsiteX9" fmla="*/ 1336987 w 2082089"/>
                <a:gd name="connsiteY9" fmla="*/ 23787 h 219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089" h="2193549">
                  <a:moveTo>
                    <a:pt x="1336987" y="23787"/>
                  </a:moveTo>
                  <a:cubicBezTo>
                    <a:pt x="1517668" y="75634"/>
                    <a:pt x="1839750" y="147906"/>
                    <a:pt x="1959156" y="391432"/>
                  </a:cubicBezTo>
                  <a:cubicBezTo>
                    <a:pt x="2078562" y="634958"/>
                    <a:pt x="2113127" y="1227276"/>
                    <a:pt x="2053424" y="1484942"/>
                  </a:cubicBezTo>
                  <a:cubicBezTo>
                    <a:pt x="1993721" y="1742608"/>
                    <a:pt x="1800471" y="1819593"/>
                    <a:pt x="1600937" y="1937428"/>
                  </a:cubicBezTo>
                  <a:cubicBezTo>
                    <a:pt x="1401403" y="2055263"/>
                    <a:pt x="1087177" y="2180954"/>
                    <a:pt x="856220" y="2191952"/>
                  </a:cubicBezTo>
                  <a:cubicBezTo>
                    <a:pt x="625263" y="2202950"/>
                    <a:pt x="356599" y="2158958"/>
                    <a:pt x="215197" y="2003416"/>
                  </a:cubicBezTo>
                  <a:cubicBezTo>
                    <a:pt x="73795" y="1847874"/>
                    <a:pt x="-29900" y="1519506"/>
                    <a:pt x="7807" y="1258698"/>
                  </a:cubicBezTo>
                  <a:cubicBezTo>
                    <a:pt x="45514" y="997890"/>
                    <a:pt x="296896" y="634958"/>
                    <a:pt x="441440" y="438566"/>
                  </a:cubicBezTo>
                  <a:cubicBezTo>
                    <a:pt x="585984" y="242174"/>
                    <a:pt x="725815" y="149478"/>
                    <a:pt x="875073" y="80348"/>
                  </a:cubicBezTo>
                  <a:cubicBezTo>
                    <a:pt x="1024331" y="11218"/>
                    <a:pt x="1156306" y="-28060"/>
                    <a:pt x="1336987" y="23787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074444" y="4171140"/>
              <a:ext cx="1833086" cy="1533299"/>
            </a:xfrm>
            <a:custGeom>
              <a:avLst/>
              <a:gdLst>
                <a:gd name="connsiteX0" fmla="*/ 78756 w 2152476"/>
                <a:gd name="connsiteY0" fmla="*/ 596109 h 2781488"/>
                <a:gd name="connsiteX1" fmla="*/ 531243 w 2152476"/>
                <a:gd name="connsiteY1" fmla="*/ 2220 h 2781488"/>
                <a:gd name="connsiteX2" fmla="*/ 1916983 w 2152476"/>
                <a:gd name="connsiteY2" fmla="*/ 435853 h 2781488"/>
                <a:gd name="connsiteX3" fmla="*/ 2086665 w 2152476"/>
                <a:gd name="connsiteY3" fmla="*/ 1453948 h 2781488"/>
                <a:gd name="connsiteX4" fmla="*/ 1219399 w 2152476"/>
                <a:gd name="connsiteY4" fmla="*/ 2698286 h 2781488"/>
                <a:gd name="connsiteX5" fmla="*/ 597230 w 2152476"/>
                <a:gd name="connsiteY5" fmla="*/ 2556884 h 2781488"/>
                <a:gd name="connsiteX6" fmla="*/ 50476 w 2152476"/>
                <a:gd name="connsiteY6" fmla="*/ 1670764 h 2781488"/>
                <a:gd name="connsiteX7" fmla="*/ 78756 w 2152476"/>
                <a:gd name="connsiteY7" fmla="*/ 596109 h 278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476" h="2781488">
                  <a:moveTo>
                    <a:pt x="78756" y="596109"/>
                  </a:moveTo>
                  <a:cubicBezTo>
                    <a:pt x="158884" y="318018"/>
                    <a:pt x="224872" y="28929"/>
                    <a:pt x="531243" y="2220"/>
                  </a:cubicBezTo>
                  <a:cubicBezTo>
                    <a:pt x="837614" y="-24489"/>
                    <a:pt x="1657746" y="193898"/>
                    <a:pt x="1916983" y="435853"/>
                  </a:cubicBezTo>
                  <a:cubicBezTo>
                    <a:pt x="2176220" y="677808"/>
                    <a:pt x="2202929" y="1076876"/>
                    <a:pt x="2086665" y="1453948"/>
                  </a:cubicBezTo>
                  <a:cubicBezTo>
                    <a:pt x="1970401" y="1831020"/>
                    <a:pt x="1467638" y="2514463"/>
                    <a:pt x="1219399" y="2698286"/>
                  </a:cubicBezTo>
                  <a:cubicBezTo>
                    <a:pt x="971160" y="2882109"/>
                    <a:pt x="792050" y="2728138"/>
                    <a:pt x="597230" y="2556884"/>
                  </a:cubicBezTo>
                  <a:cubicBezTo>
                    <a:pt x="402410" y="2385630"/>
                    <a:pt x="136888" y="2002273"/>
                    <a:pt x="50476" y="1670764"/>
                  </a:cubicBezTo>
                  <a:cubicBezTo>
                    <a:pt x="-35936" y="1339255"/>
                    <a:pt x="-1372" y="874200"/>
                    <a:pt x="78756" y="596109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4413276" y="4494696"/>
              <a:ext cx="1273808" cy="1262979"/>
            </a:xfrm>
            <a:custGeom>
              <a:avLst/>
              <a:gdLst>
                <a:gd name="connsiteX0" fmla="*/ 264914 w 1495751"/>
                <a:gd name="connsiteY0" fmla="*/ 474014 h 2291113"/>
                <a:gd name="connsiteX1" fmla="*/ 1264155 w 1495751"/>
                <a:gd name="connsiteY1" fmla="*/ 21527 h 2291113"/>
                <a:gd name="connsiteX2" fmla="*/ 1443264 w 1495751"/>
                <a:gd name="connsiteY2" fmla="*/ 1049049 h 2291113"/>
                <a:gd name="connsiteX3" fmla="*/ 528864 w 1495751"/>
                <a:gd name="connsiteY3" fmla="*/ 2246253 h 2291113"/>
                <a:gd name="connsiteX4" fmla="*/ 10390 w 1495751"/>
                <a:gd name="connsiteY4" fmla="*/ 1888035 h 2291113"/>
                <a:gd name="connsiteX5" fmla="*/ 264914 w 1495751"/>
                <a:gd name="connsiteY5" fmla="*/ 474014 h 22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751" h="2291113">
                  <a:moveTo>
                    <a:pt x="264914" y="474014"/>
                  </a:moveTo>
                  <a:cubicBezTo>
                    <a:pt x="473875" y="162929"/>
                    <a:pt x="1067763" y="-74312"/>
                    <a:pt x="1264155" y="21527"/>
                  </a:cubicBezTo>
                  <a:cubicBezTo>
                    <a:pt x="1460547" y="117366"/>
                    <a:pt x="1565812" y="678261"/>
                    <a:pt x="1443264" y="1049049"/>
                  </a:cubicBezTo>
                  <a:cubicBezTo>
                    <a:pt x="1320716" y="1419837"/>
                    <a:pt x="767676" y="2106422"/>
                    <a:pt x="528864" y="2246253"/>
                  </a:cubicBezTo>
                  <a:cubicBezTo>
                    <a:pt x="290052" y="2386084"/>
                    <a:pt x="52811" y="2180266"/>
                    <a:pt x="10390" y="1888035"/>
                  </a:cubicBezTo>
                  <a:cubicBezTo>
                    <a:pt x="-32031" y="1595804"/>
                    <a:pt x="55953" y="785099"/>
                    <a:pt x="264914" y="474014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msy10" pitchFamily="34" charset="0"/>
                <a:cs typeface="Arial" pitchFamily="34" charset="0"/>
              </a:endParaRPr>
            </a:p>
          </p:txBody>
        </p:sp>
      </p:grpSp>
      <p:sp>
        <p:nvSpPr>
          <p:cNvPr id="69" name="Freeform 68"/>
          <p:cNvSpPr/>
          <p:nvPr/>
        </p:nvSpPr>
        <p:spPr bwMode="auto">
          <a:xfrm>
            <a:off x="2364597" y="3090135"/>
            <a:ext cx="1626390" cy="1113128"/>
          </a:xfrm>
          <a:custGeom>
            <a:avLst/>
            <a:gdLst>
              <a:gd name="connsiteX0" fmla="*/ 51556 w 1909766"/>
              <a:gd name="connsiteY0" fmla="*/ 597838 h 2019275"/>
              <a:gd name="connsiteX1" fmla="*/ 1060224 w 1909766"/>
              <a:gd name="connsiteY1" fmla="*/ 3949 h 2019275"/>
              <a:gd name="connsiteX2" fmla="*/ 1908636 w 1909766"/>
              <a:gd name="connsiteY2" fmla="*/ 861789 h 2019275"/>
              <a:gd name="connsiteX3" fmla="*/ 881114 w 1909766"/>
              <a:gd name="connsiteY3" fmla="*/ 1908164 h 2019275"/>
              <a:gd name="connsiteX4" fmla="*/ 221238 w 1909766"/>
              <a:gd name="connsiteY4" fmla="*/ 1842176 h 2019275"/>
              <a:gd name="connsiteX5" fmla="*/ 51556 w 1909766"/>
              <a:gd name="connsiteY5" fmla="*/ 597838 h 20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6" h="2019275">
                <a:moveTo>
                  <a:pt x="51556" y="597838"/>
                </a:moveTo>
                <a:cubicBezTo>
                  <a:pt x="191387" y="291467"/>
                  <a:pt x="750711" y="-40043"/>
                  <a:pt x="1060224" y="3949"/>
                </a:cubicBezTo>
                <a:cubicBezTo>
                  <a:pt x="1369737" y="47941"/>
                  <a:pt x="1938488" y="544420"/>
                  <a:pt x="1908636" y="861789"/>
                </a:cubicBezTo>
                <a:cubicBezTo>
                  <a:pt x="1878784" y="1179158"/>
                  <a:pt x="1162347" y="1744766"/>
                  <a:pt x="881114" y="1908164"/>
                </a:cubicBezTo>
                <a:cubicBezTo>
                  <a:pt x="599881" y="2071562"/>
                  <a:pt x="356355" y="2058992"/>
                  <a:pt x="221238" y="1842176"/>
                </a:cubicBezTo>
                <a:cubicBezTo>
                  <a:pt x="86121" y="1625360"/>
                  <a:pt x="-88275" y="904209"/>
                  <a:pt x="51556" y="59783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368938" y="3060972"/>
            <a:ext cx="1084973" cy="962221"/>
          </a:xfrm>
          <a:custGeom>
            <a:avLst/>
            <a:gdLst>
              <a:gd name="connsiteX0" fmla="*/ 11 w 1274014"/>
              <a:gd name="connsiteY0" fmla="*/ 332742 h 1745521"/>
              <a:gd name="connsiteX1" fmla="*/ 235681 w 1274014"/>
              <a:gd name="connsiteY1" fmla="*/ 21657 h 1745521"/>
              <a:gd name="connsiteX2" fmla="*/ 829569 w 1274014"/>
              <a:gd name="connsiteY2" fmla="*/ 181913 h 1745521"/>
              <a:gd name="connsiteX3" fmla="*/ 1263202 w 1274014"/>
              <a:gd name="connsiteY3" fmla="*/ 1416824 h 1745521"/>
              <a:gd name="connsiteX4" fmla="*/ 377083 w 1274014"/>
              <a:gd name="connsiteY4" fmla="*/ 1718482 h 1745521"/>
              <a:gd name="connsiteX5" fmla="*/ 226254 w 1274014"/>
              <a:gd name="connsiteY5" fmla="*/ 888923 h 1745521"/>
              <a:gd name="connsiteX6" fmla="*/ 11 w 1274014"/>
              <a:gd name="connsiteY6" fmla="*/ 332742 h 17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14" h="1745521">
                <a:moveTo>
                  <a:pt x="11" y="332742"/>
                </a:moveTo>
                <a:cubicBezTo>
                  <a:pt x="1582" y="188198"/>
                  <a:pt x="97421" y="46795"/>
                  <a:pt x="235681" y="21657"/>
                </a:cubicBezTo>
                <a:cubicBezTo>
                  <a:pt x="373941" y="-3481"/>
                  <a:pt x="658316" y="-50615"/>
                  <a:pt x="829569" y="181913"/>
                </a:cubicBezTo>
                <a:cubicBezTo>
                  <a:pt x="1000823" y="414441"/>
                  <a:pt x="1338616" y="1160729"/>
                  <a:pt x="1263202" y="1416824"/>
                </a:cubicBezTo>
                <a:cubicBezTo>
                  <a:pt x="1187788" y="1672919"/>
                  <a:pt x="549908" y="1806465"/>
                  <a:pt x="377083" y="1718482"/>
                </a:cubicBezTo>
                <a:cubicBezTo>
                  <a:pt x="204258" y="1630499"/>
                  <a:pt x="287528" y="1115166"/>
                  <a:pt x="226254" y="888923"/>
                </a:cubicBezTo>
                <a:cubicBezTo>
                  <a:pt x="164980" y="662680"/>
                  <a:pt x="-1560" y="477286"/>
                  <a:pt x="11" y="332742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msy10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68938" y="3031254"/>
            <a:ext cx="1105595" cy="1012334"/>
            <a:chOff x="3368938" y="3880177"/>
            <a:chExt cx="1105595" cy="1012334"/>
          </a:xfrm>
        </p:grpSpPr>
        <p:sp>
          <p:nvSpPr>
            <p:cNvPr id="34" name="Flowchart: Connector 33"/>
            <p:cNvSpPr/>
            <p:nvPr/>
          </p:nvSpPr>
          <p:spPr>
            <a:xfrm>
              <a:off x="3368938" y="4161976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291889" y="4738256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557296" y="4709809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4239019" y="4236490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4036629" y="4813234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966743" y="3919796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3489122" y="4334523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4383211" y="4566285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4330342" y="4383739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534783" y="4502376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123630" y="4054148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3648618" y="3880177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3389049" y="3949236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875420" y="4833630"/>
              <a:ext cx="91322" cy="58881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7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409"/>
  <p:tag name="DEFAULTHEIGHT" val="267"/>
  <p:tag name="DEFAULTMAGNIFICATION" val="2"/>
  <p:tag name="FIRSTROBI@YOUEOIUFUVWXY5MI" val="4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12">
      <a:dk1>
        <a:srgbClr val="000000"/>
      </a:dk1>
      <a:lt1>
        <a:srgbClr val="FFFFFF"/>
      </a:lt1>
      <a:dk2>
        <a:srgbClr val="003399"/>
      </a:dk2>
      <a:lt2>
        <a:srgbClr val="99CCFF"/>
      </a:lt2>
      <a:accent1>
        <a:srgbClr val="0099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0000"/>
      </a:accent6>
      <a:hlink>
        <a:srgbClr val="80000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600" dirty="0" smtClean="0">
            <a:solidFill>
              <a:schemeClr val="tx1"/>
            </a:solidFill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msy10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FFFFF"/>
        </a:lt1>
        <a:dk2>
          <a:srgbClr val="003399"/>
        </a:dk2>
        <a:lt2>
          <a:srgbClr val="99CCFF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14598</TotalTime>
  <Words>2271</Words>
  <Application>Microsoft Office PowerPoint</Application>
  <PresentationFormat>On-screen Show (4:3)</PresentationFormat>
  <Paragraphs>528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MT Extra</vt:lpstr>
      <vt:lpstr>Wingdings</vt:lpstr>
      <vt:lpstr>CMEX10</vt:lpstr>
      <vt:lpstr>cmsy10</vt:lpstr>
      <vt:lpstr>Garamond</vt:lpstr>
      <vt:lpstr>cmmi10</vt:lpstr>
      <vt:lpstr>Gulim</vt:lpstr>
      <vt:lpstr>CMMI8</vt:lpstr>
      <vt:lpstr>Symbol</vt:lpstr>
      <vt:lpstr>Arial</vt:lpstr>
      <vt:lpstr>LCMSS8</vt:lpstr>
      <vt:lpstr>Cambria Math</vt:lpstr>
      <vt:lpstr>Calibri</vt:lpstr>
      <vt:lpstr>Edge</vt:lpstr>
      <vt:lpstr>Vertex Sparsification of Cuts, Flows, and Distances</vt:lpstr>
      <vt:lpstr>Graph Sparsification</vt:lpstr>
      <vt:lpstr>Terminal Cuts</vt:lpstr>
      <vt:lpstr>Mimicking Networks</vt:lpstr>
      <vt:lpstr>Natural Questions </vt:lpstr>
      <vt:lpstr>Our Results [K.-Rika’13] </vt:lpstr>
      <vt:lpstr>Upper Bound for Planar Graphs</vt:lpstr>
      <vt:lpstr>Two Cutsets Together</vt:lpstr>
      <vt:lpstr>Leveraging Planarity</vt:lpstr>
      <vt:lpstr>Lower Bound for General Graphs</vt:lpstr>
      <vt:lpstr>Lower Bounds – Techniques</vt:lpstr>
      <vt:lpstr>Succinct Representation</vt:lpstr>
      <vt:lpstr>Further Questions About Cuts</vt:lpstr>
      <vt:lpstr>Approximate Vertex-Sparsifiers</vt:lpstr>
      <vt:lpstr>Our Results [Andoni-Gupta-K.’14]</vt:lpstr>
      <vt:lpstr>Main Idea: Structure Sampling</vt:lpstr>
      <vt:lpstr>Sampling in Bipartite Graphs</vt:lpstr>
      <vt:lpstr>Sampling in Bipartite Graphs</vt:lpstr>
      <vt:lpstr>Non-uniform Sampling</vt:lpstr>
      <vt:lpstr>How to choose p_v ?</vt:lpstr>
      <vt:lpstr>Importance sampling</vt:lpstr>
      <vt:lpstr>Actual Sampling</vt:lpstr>
      <vt:lpstr>Open Questions</vt:lpstr>
      <vt:lpstr>Generalizing Gomory-Hu Trees?</vt:lpstr>
      <vt:lpstr>Gomory-Hu Tree for Terminals</vt:lpstr>
      <vt:lpstr>Terminal Distances</vt:lpstr>
      <vt:lpstr>Distance-Preserving Minor</vt:lpstr>
      <vt:lpstr>Our Results [K.-Nguyen-Zondiner’14]</vt:lpstr>
      <vt:lpstr>f^∗ (k)≤O(k^4) [Folklore]</vt:lpstr>
      <vt:lpstr>f^∗ (k)≥Ω(k^2) in planar graphs</vt:lpstr>
      <vt:lpstr>Our Results [Kamma-K.-Nguyen’14]</vt:lpstr>
      <vt:lpstr>Further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for  Edit Distance Estimation</dc:title>
  <dc:creator>Robi</dc:creator>
  <cp:lastModifiedBy>Robert Krauthgamer</cp:lastModifiedBy>
  <cp:revision>2436</cp:revision>
  <dcterms:created xsi:type="dcterms:W3CDTF">2007-03-21T04:46:41Z</dcterms:created>
  <dcterms:modified xsi:type="dcterms:W3CDTF">2015-06-02T13:14:20Z</dcterms:modified>
</cp:coreProperties>
</file>