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1" r:id="rId1"/>
    <p:sldMasterId id="2147483724" r:id="rId2"/>
  </p:sldMasterIdLst>
  <p:notesMasterIdLst>
    <p:notesMasterId r:id="rId24"/>
  </p:notesMasterIdLst>
  <p:sldIdLst>
    <p:sldId id="323" r:id="rId3"/>
    <p:sldId id="351" r:id="rId4"/>
    <p:sldId id="295" r:id="rId5"/>
    <p:sldId id="324" r:id="rId6"/>
    <p:sldId id="325" r:id="rId7"/>
    <p:sldId id="326" r:id="rId8"/>
    <p:sldId id="327" r:id="rId9"/>
    <p:sldId id="270" r:id="rId10"/>
    <p:sldId id="322" r:id="rId11"/>
    <p:sldId id="330" r:id="rId12"/>
    <p:sldId id="329" r:id="rId13"/>
    <p:sldId id="292" r:id="rId14"/>
    <p:sldId id="354" r:id="rId15"/>
    <p:sldId id="271" r:id="rId16"/>
    <p:sldId id="264" r:id="rId17"/>
    <p:sldId id="332" r:id="rId18"/>
    <p:sldId id="331" r:id="rId19"/>
    <p:sldId id="352" r:id="rId20"/>
    <p:sldId id="359" r:id="rId21"/>
    <p:sldId id="357" r:id="rId22"/>
    <p:sldId id="353" r:id="rId23"/>
  </p:sldIdLst>
  <p:sldSz cx="9144000" cy="6858000" type="screen4x3"/>
  <p:notesSz cx="6858000" cy="9144000"/>
  <p:custDataLst>
    <p:tags r:id="rId25"/>
  </p:custDataLst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FF"/>
    <a:srgbClr val="CC3300"/>
    <a:srgbClr val="FF0000"/>
    <a:srgbClr val="DBB9E5"/>
    <a:srgbClr val="990000"/>
    <a:srgbClr val="66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88387" autoAdjust="0"/>
  </p:normalViewPr>
  <p:slideViewPr>
    <p:cSldViewPr snapToGrid="0">
      <p:cViewPr varScale="1">
        <p:scale>
          <a:sx n="68" d="100"/>
          <a:sy n="68" d="100"/>
        </p:scale>
        <p:origin x="1179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/>
            </a:lvl1pPr>
          </a:lstStyle>
          <a:p>
            <a:pPr>
              <a:defRPr/>
            </a:pPr>
            <a:fld id="{3C4520EC-48F3-4FBE-8781-E7C261DBD4E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75B8CE3-B9B5-478A-9488-63D6646A06A7}" type="slidenum">
              <a:rPr lang="ar-SA" altLang="en-US"/>
              <a:pPr algn="l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D6A0D927-D5DC-45F5-AAE3-721336BD1A47}" type="slidenum">
              <a:rPr lang="he-IL" altLang="en-US"/>
              <a:pPr algn="l"/>
              <a:t>17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Another explanation (Omer): there is BIG failure (rehash) amd SMALL (more than constant # of moves).</a:t>
            </a:r>
          </a:p>
          <a:p>
            <a:pPr algn="l" rtl="0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For both use Queue.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F2DF31AC-B188-414B-BF6A-8C3637162B00}" type="slidenum">
              <a:rPr lang="he-IL" altLang="en-US"/>
              <a:pPr algn="l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8C467B92-A4B3-4923-8D26-23438FEFDDB1}" type="slidenum">
              <a:rPr lang="he-IL" altLang="en-US"/>
              <a:pPr algn="l"/>
              <a:t>8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778A798B-C0AA-437F-87E0-AFAACD95D044}" type="slidenum">
              <a:rPr lang="he-IL" altLang="en-US"/>
              <a:pPr algn="l"/>
              <a:t>9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A09FE954-F03C-42CD-BE86-6570FE451143}" type="slidenum">
              <a:rPr lang="he-IL" altLang="en-US"/>
              <a:pPr algn="l"/>
              <a:t>11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CB3711A7-F527-40FD-B011-C02AB8A99364}" type="slidenum">
              <a:rPr lang="he-IL" altLang="en-US"/>
              <a:pPr algn="l"/>
              <a:t>12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052B603D-29FC-4720-B471-89CC101C5DF6}" type="slidenum">
              <a:rPr lang="he-IL" altLang="en-US"/>
              <a:pPr algn="l"/>
              <a:t>14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 sz="1100"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D16F3D89-E537-4301-9F47-9D8A906DED26}" type="slidenum">
              <a:rPr lang="he-IL" altLang="en-US"/>
              <a:pPr algn="l"/>
              <a:t>15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n = 10, epsilon = 0.2, so r = 12</a:t>
            </a:r>
          </a:p>
          <a:p>
            <a:pPr algn="l" rtl="0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log_2 10 = 3.3, so |Q| = 4, 0.7 for stash</a:t>
            </a:r>
          </a:p>
          <a:p>
            <a:pPr algn="l" rtl="0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L = 3 for simplicity (can explain 2.5 orally)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12C7DC3A-C272-4676-BDB8-3ED465ED0FBF}" type="slidenum">
              <a:rPr lang="he-IL" altLang="en-US"/>
              <a:pPr algn="l"/>
              <a:t>16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7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74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50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80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68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87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8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2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892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84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5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3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3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05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05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342900" algn="ctr" rtl="1" fontAlgn="base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685800" algn="ctr" rtl="1" fontAlgn="base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028700" algn="ctr" rtl="1" fontAlgn="base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371600" algn="ctr" rtl="1" fontAlgn="base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800"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>
                <a:solidFill>
                  <a:schemeClr val="accent2"/>
                </a:solidFill>
              </a:rPr>
              <a:t>Randomized Algorithms</a:t>
            </a:r>
            <a:br>
              <a:rPr lang="en-US" altLang="he-IL" dirty="0">
                <a:solidFill>
                  <a:schemeClr val="tx1"/>
                </a:solidFill>
              </a:rPr>
            </a:br>
            <a:endParaRPr lang="en-US" altLang="he-IL" sz="3600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67100"/>
            <a:ext cx="6400800" cy="1752600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he-IL" b="1">
                <a:solidFill>
                  <a:srgbClr val="FF3300"/>
                </a:solidFill>
              </a:rPr>
              <a:t>Lecturer:</a:t>
            </a:r>
            <a:r>
              <a:rPr lang="en-US" altLang="he-IL" sz="4000" b="1">
                <a:solidFill>
                  <a:srgbClr val="D60093"/>
                </a:solidFill>
              </a:rPr>
              <a:t> </a:t>
            </a:r>
            <a:r>
              <a:rPr lang="en-US" altLang="he-IL" b="1">
                <a:solidFill>
                  <a:srgbClr val="FF3300"/>
                </a:solidFill>
              </a:rPr>
              <a:t>Moni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207248"/>
            <a:ext cx="12954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464544" y="4881563"/>
            <a:ext cx="5099050" cy="1179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800000"/>
                </a:solidFill>
                <a:latin typeface="+mn-lt"/>
                <a:cs typeface="+mn-cs"/>
              </a:rPr>
              <a:t>Lecture </a:t>
            </a:r>
            <a:r>
              <a:rPr lang="he-IL" altLang="en-US" sz="3600" b="1" dirty="0">
                <a:solidFill>
                  <a:srgbClr val="800000"/>
                </a:solidFill>
                <a:latin typeface="+mn-lt"/>
                <a:cs typeface="+mn-cs"/>
              </a:rPr>
              <a:t>11</a:t>
            </a:r>
            <a:b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</a:br>
            <a:endParaRPr lang="en-US" altLang="en-US" b="1" dirty="0">
              <a:solidFill>
                <a:srgbClr val="003399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Cuckoo Hashing: Insertion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What happens if we are not successful?</a:t>
            </a:r>
          </a:p>
          <a:p>
            <a:pPr>
              <a:defRPr/>
            </a:pPr>
            <a:r>
              <a:rPr lang="en-US" dirty="0"/>
              <a:t>Unsuccessful stems from two reasons</a:t>
            </a:r>
          </a:p>
          <a:p>
            <a:pPr lvl="1">
              <a:defRPr/>
            </a:pPr>
            <a:r>
              <a:rPr lang="en-US" dirty="0"/>
              <a:t>Not enough space</a:t>
            </a:r>
          </a:p>
          <a:p>
            <a:pPr lvl="2">
              <a:defRPr/>
            </a:pPr>
            <a:r>
              <a:rPr lang="en-US" dirty="0"/>
              <a:t>The path goes into loops</a:t>
            </a:r>
          </a:p>
          <a:p>
            <a:pPr lvl="1">
              <a:defRPr/>
            </a:pPr>
            <a:r>
              <a:rPr lang="en-US" dirty="0"/>
              <a:t>Too long chains</a:t>
            </a:r>
          </a:p>
          <a:p>
            <a:pPr>
              <a:defRPr/>
            </a:pPr>
            <a:r>
              <a:rPr lang="en-US" dirty="0"/>
              <a:t>Can detect both by a </a:t>
            </a:r>
            <a:r>
              <a:rPr lang="en-US" b="1" dirty="0"/>
              <a:t>time limit</a:t>
            </a:r>
            <a:r>
              <a:rPr lang="en-US" dirty="0"/>
              <a:t>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10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9707"/>
            <a:ext cx="8229600" cy="660400"/>
          </a:xfrm>
        </p:spPr>
        <p:txBody>
          <a:bodyPr/>
          <a:lstStyle/>
          <a:p>
            <a:pPr rtl="0" eaLnBrk="1" hangingPunct="1"/>
            <a:r>
              <a:rPr lang="en-US" altLang="en-US" sz="4000" dirty="0"/>
              <a:t>Cuckoo Hashing: Deletion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09700"/>
            <a:ext cx="6616700" cy="4356100"/>
          </a:xfrm>
        </p:spPr>
        <p:txBody>
          <a:bodyPr/>
          <a:lstStyle/>
          <a:p>
            <a:pPr eaLnBrk="1" hangingPunct="1"/>
            <a:r>
              <a:rPr lang="en-US" altLang="en-US" sz="3000"/>
              <a:t>Extremely simple: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>
                <a:solidFill>
                  <a:srgbClr val="008000"/>
                </a:solidFill>
              </a:rPr>
              <a:t>2</a:t>
            </a:r>
            <a:r>
              <a:rPr lang="en-US" altLang="en-US"/>
              <a:t> tables: </a:t>
            </a:r>
            <a:r>
              <a:rPr lang="en-US" altLang="en-US" i="1">
                <a:solidFill>
                  <a:srgbClr val="FF0000"/>
                </a:solidFill>
              </a:rPr>
              <a:t>T</a:t>
            </a:r>
            <a:r>
              <a:rPr lang="en-US" altLang="en-US" i="1" baseline="-15000">
                <a:solidFill>
                  <a:srgbClr val="FF0000"/>
                </a:solidFill>
              </a:rPr>
              <a:t>1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T</a:t>
            </a:r>
            <a:r>
              <a:rPr lang="en-US" altLang="en-US" i="1" baseline="-15000">
                <a:solidFill>
                  <a:srgbClr val="FF0000"/>
                </a:solidFill>
              </a:rPr>
              <a:t>2</a:t>
            </a:r>
            <a:r>
              <a:rPr lang="en-US" altLang="en-US"/>
              <a:t> </a:t>
            </a:r>
          </a:p>
          <a:p>
            <a:pPr lvl="2" eaLnBrk="1" hangingPunct="1"/>
            <a:r>
              <a:rPr lang="en-US" altLang="en-US" sz="2800"/>
              <a:t>Each of size </a:t>
            </a:r>
            <a:r>
              <a:rPr lang="en-US" altLang="en-US" sz="2800" i="1">
                <a:solidFill>
                  <a:srgbClr val="008000"/>
                </a:solidFill>
              </a:rPr>
              <a:t>r = (1+</a:t>
            </a:r>
            <a:r>
              <a:rPr lang="el-GR" altLang="en-US" sz="2800" i="1">
                <a:solidFill>
                  <a:srgbClr val="008000"/>
                </a:solidFill>
              </a:rPr>
              <a:t>ε</a:t>
            </a:r>
            <a:r>
              <a:rPr lang="en-US" altLang="en-US" sz="2800" i="1">
                <a:solidFill>
                  <a:srgbClr val="008000"/>
                </a:solidFill>
              </a:rPr>
              <a:t>)n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>
                <a:solidFill>
                  <a:srgbClr val="008000"/>
                </a:solidFill>
              </a:rPr>
              <a:t>2</a:t>
            </a:r>
            <a:r>
              <a:rPr lang="en-US" altLang="en-US"/>
              <a:t> hash functions: </a:t>
            </a:r>
            <a:br>
              <a:rPr lang="en-US" altLang="en-US"/>
            </a:br>
            <a:r>
              <a:rPr lang="en-US" altLang="en-US" i="1">
                <a:solidFill>
                  <a:srgbClr val="FF0000"/>
                </a:solidFill>
              </a:rPr>
              <a:t>h</a:t>
            </a:r>
            <a:r>
              <a:rPr lang="en-US" altLang="en-US" i="1" baseline="-15000">
                <a:solidFill>
                  <a:srgbClr val="FF0000"/>
                </a:solidFill>
              </a:rPr>
              <a:t>1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h</a:t>
            </a:r>
            <a:r>
              <a:rPr lang="en-US" altLang="en-US" i="1" baseline="-15000">
                <a:solidFill>
                  <a:srgbClr val="FF0000"/>
                </a:solidFill>
              </a:rPr>
              <a:t>2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3000"/>
              <a:t>As in Lookup: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/>
              <a:t>Check in </a:t>
            </a:r>
            <a:r>
              <a:rPr lang="en-US" altLang="en-US" i="1">
                <a:solidFill>
                  <a:srgbClr val="FF0000"/>
                </a:solidFill>
              </a:rPr>
              <a:t>T</a:t>
            </a:r>
            <a:r>
              <a:rPr lang="en-US" altLang="en-US" i="1" baseline="-15000">
                <a:solidFill>
                  <a:srgbClr val="FF0000"/>
                </a:solidFill>
              </a:rPr>
              <a:t>1</a:t>
            </a:r>
            <a:r>
              <a:rPr lang="en-US" altLang="en-US"/>
              <a:t> </a:t>
            </a:r>
            <a:r>
              <a:rPr lang="en-US" altLang="en-US" b="1"/>
              <a:t>and</a:t>
            </a:r>
            <a:r>
              <a:rPr lang="en-US" altLang="en-US"/>
              <a:t> </a:t>
            </a:r>
            <a:r>
              <a:rPr lang="en-US" altLang="en-US" i="1">
                <a:solidFill>
                  <a:srgbClr val="FF0000"/>
                </a:solidFill>
              </a:rPr>
              <a:t>T</a:t>
            </a:r>
            <a:r>
              <a:rPr lang="en-US" altLang="en-US" i="1" baseline="-15000">
                <a:solidFill>
                  <a:srgbClr val="FF0000"/>
                </a:solidFill>
              </a:rPr>
              <a:t>2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/>
              <a:t> </a:t>
            </a:r>
            <a:r>
              <a:rPr lang="en-US" altLang="en-US" b="1"/>
              <a:t>Remove</a:t>
            </a:r>
            <a:r>
              <a:rPr lang="en-US" altLang="en-US"/>
              <a:t> wherever found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702300" y="2822575"/>
            <a:ext cx="449263" cy="3048000"/>
            <a:chOff x="2176" y="2098"/>
            <a:chExt cx="283" cy="1920"/>
          </a:xfrm>
        </p:grpSpPr>
        <p:grpSp>
          <p:nvGrpSpPr>
            <p:cNvPr id="42016" name="Group 23"/>
            <p:cNvGrpSpPr>
              <a:grpSpLocks/>
            </p:cNvGrpSpPr>
            <p:nvPr/>
          </p:nvGrpSpPr>
          <p:grpSpPr bwMode="auto">
            <a:xfrm>
              <a:off x="2210" y="2098"/>
              <a:ext cx="249" cy="1704"/>
              <a:chOff x="2210" y="2214"/>
              <a:chExt cx="249" cy="1704"/>
            </a:xfrm>
          </p:grpSpPr>
          <p:grpSp>
            <p:nvGrpSpPr>
              <p:cNvPr id="42018" name="Group 12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42020" name="Rectangle 5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1" name="Rectangle 6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2" name="Rectangle 7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3" name="Rectangle 8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4" name="Rectangle 9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5" name="Rectangle 10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26" name="Rectangle 11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2019" name="Text Box 21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42017" name="Text Box 35"/>
            <p:cNvSpPr txBox="1">
              <a:spLocks noChangeArrowheads="1"/>
            </p:cNvSpPr>
            <p:nvPr/>
          </p:nvSpPr>
          <p:spPr bwMode="auto">
            <a:xfrm>
              <a:off x="2176" y="3768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T</a:t>
              </a:r>
              <a:r>
                <a:rPr lang="en-US" altLang="en-US" sz="2000" i="1" baseline="-15000"/>
                <a:t>1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7099300" y="2822575"/>
            <a:ext cx="449263" cy="3041650"/>
            <a:chOff x="3056" y="2098"/>
            <a:chExt cx="283" cy="1916"/>
          </a:xfrm>
        </p:grpSpPr>
        <p:grpSp>
          <p:nvGrpSpPr>
            <p:cNvPr id="42005" name="Group 24"/>
            <p:cNvGrpSpPr>
              <a:grpSpLocks/>
            </p:cNvGrpSpPr>
            <p:nvPr/>
          </p:nvGrpSpPr>
          <p:grpSpPr bwMode="auto">
            <a:xfrm>
              <a:off x="3090" y="2098"/>
              <a:ext cx="249" cy="1704"/>
              <a:chOff x="2210" y="2214"/>
              <a:chExt cx="249" cy="1704"/>
            </a:xfrm>
          </p:grpSpPr>
          <p:grpSp>
            <p:nvGrpSpPr>
              <p:cNvPr id="42007" name="Group 25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42009" name="Rectangle 26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1" name="Rectangle 28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2" name="Rectangle 29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3" name="Rectangle 30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4" name="Rectangle 31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2015" name="Rectangle 32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2008" name="Text Box 33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42006" name="Text Box 36"/>
            <p:cNvSpPr txBox="1">
              <a:spLocks noChangeArrowheads="1"/>
            </p:cNvSpPr>
            <p:nvPr/>
          </p:nvSpPr>
          <p:spPr bwMode="auto">
            <a:xfrm>
              <a:off x="3056" y="3764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T</a:t>
              </a:r>
              <a:r>
                <a:rPr lang="en-US" altLang="en-US" sz="2000" i="1" baseline="-15000"/>
                <a:t>2</a:t>
              </a:r>
            </a:p>
          </p:txBody>
        </p:sp>
      </p:grpSp>
      <p:sp>
        <p:nvSpPr>
          <p:cNvPr id="81960" name="Text Box 40"/>
          <p:cNvSpPr txBox="1">
            <a:spLocks noChangeArrowheads="1"/>
          </p:cNvSpPr>
          <p:nvPr/>
        </p:nvSpPr>
        <p:spPr bwMode="auto">
          <a:xfrm>
            <a:off x="4673600" y="3536950"/>
            <a:ext cx="85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h</a:t>
            </a:r>
            <a:r>
              <a:rPr lang="en-US" altLang="en-US" sz="2400" i="1" baseline="-25000">
                <a:latin typeface="Book Antiqua" panose="02040602050305030304" pitchFamily="18" charset="0"/>
                <a:cs typeface="David" panose="020E0502060401010101" pitchFamily="34" charset="-79"/>
              </a:rPr>
              <a:t>1</a:t>
            </a: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(x)</a:t>
            </a:r>
          </a:p>
        </p:txBody>
      </p:sp>
      <p:sp>
        <p:nvSpPr>
          <p:cNvPr id="81961" name="Text Box 41"/>
          <p:cNvSpPr txBox="1">
            <a:spLocks noChangeArrowheads="1"/>
          </p:cNvSpPr>
          <p:nvPr/>
        </p:nvSpPr>
        <p:spPr bwMode="auto">
          <a:xfrm>
            <a:off x="7715250" y="3019425"/>
            <a:ext cx="92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h</a:t>
            </a:r>
            <a:r>
              <a:rPr lang="en-US" altLang="en-US" sz="2400" i="1" baseline="-25000">
                <a:latin typeface="Book Antiqua" panose="02040602050305030304" pitchFamily="18" charset="0"/>
                <a:cs typeface="David" panose="020E0502060401010101" pitchFamily="34" charset="-79"/>
              </a:rPr>
              <a:t>2</a:t>
            </a: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(x)</a:t>
            </a:r>
          </a:p>
        </p:txBody>
      </p:sp>
      <p:sp>
        <p:nvSpPr>
          <p:cNvPr id="81964" name="Line 44"/>
          <p:cNvSpPr>
            <a:spLocks noChangeShapeType="1"/>
          </p:cNvSpPr>
          <p:nvPr/>
        </p:nvSpPr>
        <p:spPr bwMode="auto">
          <a:xfrm>
            <a:off x="5480050" y="37909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5" name="Line 45"/>
          <p:cNvSpPr>
            <a:spLocks noChangeShapeType="1"/>
          </p:cNvSpPr>
          <p:nvPr/>
        </p:nvSpPr>
        <p:spPr bwMode="auto">
          <a:xfrm flipH="1">
            <a:off x="7543800" y="3257550"/>
            <a:ext cx="24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5734050" y="35274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1971" name="Text Box 51"/>
          <p:cNvSpPr txBox="1">
            <a:spLocks noChangeArrowheads="1"/>
          </p:cNvSpPr>
          <p:nvPr/>
        </p:nvSpPr>
        <p:spPr bwMode="auto">
          <a:xfrm>
            <a:off x="5722938" y="38052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81972" name="Text Box 52"/>
          <p:cNvSpPr txBox="1">
            <a:spLocks noChangeArrowheads="1"/>
          </p:cNvSpPr>
          <p:nvPr/>
        </p:nvSpPr>
        <p:spPr bwMode="auto">
          <a:xfrm>
            <a:off x="5737225" y="32543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81973" name="Text Box 53"/>
          <p:cNvSpPr txBox="1">
            <a:spLocks noChangeArrowheads="1"/>
          </p:cNvSpPr>
          <p:nvPr/>
        </p:nvSpPr>
        <p:spPr bwMode="auto">
          <a:xfrm>
            <a:off x="5732463" y="27162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81974" name="Text Box 54"/>
          <p:cNvSpPr txBox="1">
            <a:spLocks noChangeArrowheads="1"/>
          </p:cNvSpPr>
          <p:nvPr/>
        </p:nvSpPr>
        <p:spPr bwMode="auto">
          <a:xfrm>
            <a:off x="7132638" y="353695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81975" name="Text Box 55"/>
          <p:cNvSpPr txBox="1">
            <a:spLocks noChangeArrowheads="1"/>
          </p:cNvSpPr>
          <p:nvPr/>
        </p:nvSpPr>
        <p:spPr bwMode="auto">
          <a:xfrm>
            <a:off x="7132638" y="298608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1976" name="Text Box 56"/>
          <p:cNvSpPr txBox="1">
            <a:spLocks noChangeArrowheads="1"/>
          </p:cNvSpPr>
          <p:nvPr/>
        </p:nvSpPr>
        <p:spPr bwMode="auto">
          <a:xfrm>
            <a:off x="7132638" y="32289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81977" name="Text Box 57"/>
          <p:cNvSpPr txBox="1">
            <a:spLocks noChangeArrowheads="1"/>
          </p:cNvSpPr>
          <p:nvPr/>
        </p:nvSpPr>
        <p:spPr bwMode="auto">
          <a:xfrm>
            <a:off x="7135813" y="51165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81978" name="Text Box 58"/>
          <p:cNvSpPr txBox="1">
            <a:spLocks noChangeArrowheads="1"/>
          </p:cNvSpPr>
          <p:nvPr/>
        </p:nvSpPr>
        <p:spPr bwMode="auto">
          <a:xfrm>
            <a:off x="5737225" y="35337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1979" name="Text Box 59"/>
          <p:cNvSpPr txBox="1">
            <a:spLocks noChangeArrowheads="1"/>
          </p:cNvSpPr>
          <p:nvPr/>
        </p:nvSpPr>
        <p:spPr bwMode="auto">
          <a:xfrm>
            <a:off x="6062663" y="4329113"/>
            <a:ext cx="1104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000" i="1">
                <a:cs typeface="Times New Roman" panose="02020603050405020304" pitchFamily="18" charset="0"/>
              </a:rPr>
              <a:t>Where is</a:t>
            </a:r>
            <a:r>
              <a:rPr lang="en-US" altLang="en-US" sz="2000" b="1" i="1">
                <a:cs typeface="Times New Roman" panose="02020603050405020304" pitchFamily="18" charset="0"/>
              </a:rPr>
              <a:t> </a:t>
            </a: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000" i="1"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1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1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1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1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1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1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1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1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1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19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500" fill="hold"/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5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0" grpId="0"/>
      <p:bldP spid="81961" grpId="0"/>
      <p:bldP spid="81968" grpId="0"/>
      <p:bldP spid="81968" grpId="1"/>
      <p:bldP spid="81971" grpId="0"/>
      <p:bldP spid="81972" grpId="0"/>
      <p:bldP spid="81973" grpId="0"/>
      <p:bldP spid="81974" grpId="0"/>
      <p:bldP spid="81975" grpId="0"/>
      <p:bldP spid="81976" grpId="0"/>
      <p:bldP spid="81977" grpId="0"/>
      <p:bldP spid="81978" grpId="0"/>
      <p:bldP spid="81978" grpId="1"/>
      <p:bldP spid="81979" grpId="0"/>
      <p:bldP spid="81979" grpId="1"/>
      <p:bldP spid="81979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338"/>
            <a:ext cx="9144000" cy="762000"/>
          </a:xfrm>
        </p:spPr>
        <p:txBody>
          <a:bodyPr/>
          <a:lstStyle/>
          <a:p>
            <a:pPr rtl="0" eaLnBrk="1" hangingPunct="1"/>
            <a:r>
              <a:rPr lang="en-US" altLang="en-US" sz="3800"/>
              <a:t>The Cuckoo Graph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5538" y="920750"/>
            <a:ext cx="5207000" cy="111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600"/>
              <a:t>Set </a:t>
            </a:r>
            <a:r>
              <a:rPr lang="en-US" altLang="en-US" sz="2600" i="1">
                <a:solidFill>
                  <a:srgbClr val="008000"/>
                </a:solidFill>
              </a:rPr>
              <a:t>S</a:t>
            </a:r>
            <a:r>
              <a:rPr lang="en-US" altLang="en-US" sz="1000" i="1">
                <a:solidFill>
                  <a:srgbClr val="008000"/>
                </a:solidFill>
              </a:rPr>
              <a:t> </a:t>
            </a:r>
            <a:r>
              <a:rPr lang="en-US" altLang="en-US" sz="2400">
                <a:solidFill>
                  <a:srgbClr val="008000"/>
                </a:solidFill>
                <a:latin typeface="Batang" pitchFamily="18" charset="-127"/>
                <a:ea typeface="Batang" pitchFamily="18" charset="-127"/>
              </a:rPr>
              <a:t>⊂</a:t>
            </a:r>
            <a:r>
              <a:rPr lang="en-US" altLang="en-US" sz="1000" i="1">
                <a:solidFill>
                  <a:srgbClr val="00800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altLang="en-US" sz="2600" b="1">
                <a:solidFill>
                  <a:srgbClr val="008000"/>
                </a:solidFill>
                <a:latin typeface="cmsy10" pitchFamily="34" charset="0"/>
              </a:rPr>
              <a:t>U</a:t>
            </a:r>
            <a:r>
              <a:rPr lang="en-US" altLang="en-US" sz="2600"/>
              <a:t>  containing </a:t>
            </a:r>
            <a:r>
              <a:rPr lang="en-US" altLang="en-US" sz="2600" i="1">
                <a:solidFill>
                  <a:srgbClr val="008000"/>
                </a:solidFill>
              </a:rPr>
              <a:t>n</a:t>
            </a:r>
            <a:r>
              <a:rPr lang="en-US" altLang="en-US" sz="2600"/>
              <a:t> elements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US" altLang="en-US" sz="2600" i="1">
                <a:solidFill>
                  <a:srgbClr val="008000"/>
                </a:solidFill>
              </a:rPr>
              <a:t>h</a:t>
            </a:r>
            <a:r>
              <a:rPr lang="en-US" altLang="en-US" sz="2600" i="1" baseline="-15000">
                <a:solidFill>
                  <a:srgbClr val="008000"/>
                </a:solidFill>
              </a:rPr>
              <a:t>1</a:t>
            </a:r>
            <a:r>
              <a:rPr lang="en-US" altLang="en-US" sz="2600" i="1">
                <a:solidFill>
                  <a:srgbClr val="008000"/>
                </a:solidFill>
              </a:rPr>
              <a:t>,h</a:t>
            </a:r>
            <a:r>
              <a:rPr lang="en-US" altLang="en-US" sz="2600" i="1" baseline="-15000">
                <a:solidFill>
                  <a:srgbClr val="008000"/>
                </a:solidFill>
              </a:rPr>
              <a:t>2</a:t>
            </a:r>
            <a:r>
              <a:rPr lang="en-US" altLang="en-US" sz="2600" i="1">
                <a:solidFill>
                  <a:srgbClr val="008000"/>
                </a:solidFill>
              </a:rPr>
              <a:t> : </a:t>
            </a:r>
            <a:r>
              <a:rPr lang="en-US" altLang="en-US" sz="2600" b="1">
                <a:solidFill>
                  <a:srgbClr val="008000"/>
                </a:solidFill>
                <a:latin typeface="cmsy10" pitchFamily="34" charset="0"/>
              </a:rPr>
              <a:t>U</a:t>
            </a:r>
            <a:r>
              <a:rPr lang="en-US" altLang="en-US" sz="2600" i="1">
                <a:solidFill>
                  <a:srgbClr val="008000"/>
                </a:solidFill>
                <a:sym typeface="Wingdings 3" panose="05040102010807070707" pitchFamily="18" charset="2"/>
              </a:rPr>
              <a:t></a:t>
            </a:r>
            <a:r>
              <a:rPr lang="en-US" altLang="en-US" sz="2600" i="1">
                <a:solidFill>
                  <a:srgbClr val="008000"/>
                </a:solidFill>
              </a:rPr>
              <a:t> {0,...,r-1}</a:t>
            </a: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2338388" y="3498850"/>
            <a:ext cx="6024562" cy="2012950"/>
            <a:chOff x="1563" y="2636"/>
            <a:chExt cx="3795" cy="1268"/>
          </a:xfrm>
        </p:grpSpPr>
        <p:sp>
          <p:nvSpPr>
            <p:cNvPr id="44100" name="Rectangle 69"/>
            <p:cNvSpPr>
              <a:spLocks noChangeArrowheads="1"/>
            </p:cNvSpPr>
            <p:nvPr/>
          </p:nvSpPr>
          <p:spPr bwMode="auto">
            <a:xfrm>
              <a:off x="1675" y="2636"/>
              <a:ext cx="3560" cy="1241"/>
            </a:xfrm>
            <a:prstGeom prst="rect">
              <a:avLst/>
            </a:prstGeom>
            <a:solidFill>
              <a:srgbClr val="FF99CC">
                <a:alpha val="3999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101" name="Text Box 43"/>
            <p:cNvSpPr txBox="1">
              <a:spLocks noChangeArrowheads="1"/>
            </p:cNvSpPr>
            <p:nvPr/>
          </p:nvSpPr>
          <p:spPr bwMode="auto">
            <a:xfrm>
              <a:off x="1563" y="2663"/>
              <a:ext cx="37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800" i="1">
                  <a:solidFill>
                    <a:srgbClr val="008000"/>
                  </a:solidFill>
                </a:rPr>
                <a:t>S</a:t>
              </a:r>
              <a:r>
                <a:rPr lang="en-US" altLang="en-US" sz="2800"/>
                <a:t> is successfully stored</a:t>
              </a:r>
              <a:r>
                <a:rPr lang="en-US" altLang="en-US" sz="2800">
                  <a:latin typeface="Arial Narrow" panose="020B0606020202030204" pitchFamily="34" charset="0"/>
                </a:rPr>
                <a:t> </a:t>
              </a:r>
            </a:p>
          </p:txBody>
        </p:sp>
        <p:sp>
          <p:nvSpPr>
            <p:cNvPr id="44102" name="Text Box 44"/>
            <p:cNvSpPr txBox="1">
              <a:spLocks noChangeArrowheads="1"/>
            </p:cNvSpPr>
            <p:nvPr/>
          </p:nvSpPr>
          <p:spPr bwMode="auto">
            <a:xfrm>
              <a:off x="1575" y="3303"/>
              <a:ext cx="3783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800"/>
                <a:t>Every connected component in the cuckoo graph has </a:t>
              </a:r>
              <a:r>
                <a:rPr lang="en-US" altLang="en-US" sz="2800" b="1"/>
                <a:t>at most </a:t>
              </a:r>
              <a:r>
                <a:rPr lang="en-US" altLang="en-US" sz="2800" b="1" i="1">
                  <a:solidFill>
                    <a:srgbClr val="008000"/>
                  </a:solidFill>
                </a:rPr>
                <a:t>one</a:t>
              </a:r>
              <a:r>
                <a:rPr lang="en-US" altLang="en-US" sz="2800"/>
                <a:t> cycle</a:t>
              </a:r>
            </a:p>
          </p:txBody>
        </p:sp>
        <p:sp>
          <p:nvSpPr>
            <p:cNvPr id="44103" name="AutoShape 45"/>
            <p:cNvSpPr>
              <a:spLocks noChangeArrowheads="1"/>
            </p:cNvSpPr>
            <p:nvPr/>
          </p:nvSpPr>
          <p:spPr bwMode="auto">
            <a:xfrm>
              <a:off x="3268" y="3016"/>
              <a:ext cx="269" cy="280"/>
            </a:xfrm>
            <a:prstGeom prst="upDownArrow">
              <a:avLst>
                <a:gd name="adj1" fmla="val 50000"/>
                <a:gd name="adj2" fmla="val 20818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27043" name="Rectangle 67"/>
          <p:cNvSpPr>
            <a:spLocks noChangeArrowheads="1"/>
          </p:cNvSpPr>
          <p:nvPr/>
        </p:nvSpPr>
        <p:spPr bwMode="auto">
          <a:xfrm>
            <a:off x="2395538" y="1920875"/>
            <a:ext cx="44958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Bipartite graph with </a:t>
            </a:r>
            <a:r>
              <a:rPr lang="en-US" altLang="en-US" sz="2400" i="1">
                <a:solidFill>
                  <a:srgbClr val="008000"/>
                </a:solidFill>
              </a:rPr>
              <a:t>|L|=|R|=r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Edge </a:t>
            </a:r>
            <a:r>
              <a:rPr lang="en-US" altLang="en-US" sz="2400" b="1">
                <a:solidFill>
                  <a:srgbClr val="008000"/>
                </a:solidFill>
              </a:rPr>
              <a:t>(</a:t>
            </a:r>
            <a:r>
              <a:rPr lang="en-US" altLang="en-US" sz="2400" b="1" i="1">
                <a:solidFill>
                  <a:srgbClr val="008000"/>
                </a:solidFill>
              </a:rPr>
              <a:t>h</a:t>
            </a:r>
            <a:r>
              <a:rPr lang="en-US" altLang="en-US" sz="2400" b="1" i="1" baseline="-15000">
                <a:solidFill>
                  <a:srgbClr val="008000"/>
                </a:solidFill>
              </a:rPr>
              <a:t>1</a:t>
            </a:r>
            <a:r>
              <a:rPr lang="en-US" altLang="en-US" sz="2400" b="1" i="1">
                <a:solidFill>
                  <a:srgbClr val="008000"/>
                </a:solidFill>
              </a:rPr>
              <a:t>(x), h</a:t>
            </a:r>
            <a:r>
              <a:rPr lang="en-US" altLang="en-US" sz="2400" b="1" i="1" baseline="-15000">
                <a:solidFill>
                  <a:srgbClr val="008000"/>
                </a:solidFill>
              </a:rPr>
              <a:t>2</a:t>
            </a:r>
            <a:r>
              <a:rPr lang="en-US" altLang="en-US" sz="2400" b="1" i="1">
                <a:solidFill>
                  <a:srgbClr val="008000"/>
                </a:solidFill>
              </a:rPr>
              <a:t>(x))</a:t>
            </a:r>
            <a:r>
              <a:rPr lang="en-US" altLang="en-US" sz="2400" b="1" i="1"/>
              <a:t> </a:t>
            </a:r>
            <a:r>
              <a:rPr lang="en-US" altLang="en-US" sz="2400"/>
              <a:t>for every </a:t>
            </a:r>
            <a:r>
              <a:rPr lang="en-US" altLang="en-US" sz="2800" i="1">
                <a:solidFill>
                  <a:srgbClr val="008000"/>
                </a:solidFill>
              </a:rPr>
              <a:t>x</a:t>
            </a:r>
            <a:r>
              <a:rPr lang="en-US" altLang="en-US" sz="2400">
                <a:solidFill>
                  <a:srgbClr val="008000"/>
                </a:solidFill>
                <a:latin typeface="SimSun" panose="02010600030101010101" pitchFamily="2" charset="-122"/>
                <a:ea typeface="SimSun" panose="02010600030101010101" pitchFamily="2" charset="-122"/>
                <a:sym typeface="Wingdings 3" panose="05040102010807070707" pitchFamily="18" charset="2"/>
              </a:rPr>
              <a:t>∈</a:t>
            </a:r>
            <a:r>
              <a:rPr lang="en-US" altLang="en-US" sz="2800" i="1">
                <a:solidFill>
                  <a:srgbClr val="008000"/>
                </a:solidFill>
              </a:rPr>
              <a:t>S</a:t>
            </a:r>
            <a:r>
              <a:rPr lang="en-US" altLang="en-US" sz="2600"/>
              <a:t> </a:t>
            </a:r>
          </a:p>
        </p:txBody>
      </p: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1652588" y="1765300"/>
            <a:ext cx="457200" cy="3743325"/>
            <a:chOff x="3355" y="863"/>
            <a:chExt cx="288" cy="2358"/>
          </a:xfrm>
        </p:grpSpPr>
        <p:sp>
          <p:nvSpPr>
            <p:cNvPr id="44085" name="Oval 75"/>
            <p:cNvSpPr>
              <a:spLocks noChangeArrowheads="1"/>
            </p:cNvSpPr>
            <p:nvPr/>
          </p:nvSpPr>
          <p:spPr bwMode="auto">
            <a:xfrm>
              <a:off x="3355" y="863"/>
              <a:ext cx="288" cy="2358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6" name="Oval 76"/>
            <p:cNvSpPr>
              <a:spLocks noChangeArrowheads="1"/>
            </p:cNvSpPr>
            <p:nvPr/>
          </p:nvSpPr>
          <p:spPr bwMode="auto">
            <a:xfrm>
              <a:off x="3469" y="1049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7" name="Oval 77"/>
            <p:cNvSpPr>
              <a:spLocks noChangeArrowheads="1"/>
            </p:cNvSpPr>
            <p:nvPr/>
          </p:nvSpPr>
          <p:spPr bwMode="auto">
            <a:xfrm>
              <a:off x="3469" y="1196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8" name="Oval 78"/>
            <p:cNvSpPr>
              <a:spLocks noChangeArrowheads="1"/>
            </p:cNvSpPr>
            <p:nvPr/>
          </p:nvSpPr>
          <p:spPr bwMode="auto">
            <a:xfrm>
              <a:off x="3469" y="1344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9" name="Oval 79"/>
            <p:cNvSpPr>
              <a:spLocks noChangeArrowheads="1"/>
            </p:cNvSpPr>
            <p:nvPr/>
          </p:nvSpPr>
          <p:spPr bwMode="auto">
            <a:xfrm>
              <a:off x="3469" y="1492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0" name="Oval 80"/>
            <p:cNvSpPr>
              <a:spLocks noChangeArrowheads="1"/>
            </p:cNvSpPr>
            <p:nvPr/>
          </p:nvSpPr>
          <p:spPr bwMode="auto">
            <a:xfrm>
              <a:off x="3469" y="1639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1" name="Oval 81"/>
            <p:cNvSpPr>
              <a:spLocks noChangeArrowheads="1"/>
            </p:cNvSpPr>
            <p:nvPr/>
          </p:nvSpPr>
          <p:spPr bwMode="auto">
            <a:xfrm>
              <a:off x="3469" y="1787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2" name="Oval 82"/>
            <p:cNvSpPr>
              <a:spLocks noChangeArrowheads="1"/>
            </p:cNvSpPr>
            <p:nvPr/>
          </p:nvSpPr>
          <p:spPr bwMode="auto">
            <a:xfrm>
              <a:off x="3469" y="1935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3" name="Oval 83"/>
            <p:cNvSpPr>
              <a:spLocks noChangeArrowheads="1"/>
            </p:cNvSpPr>
            <p:nvPr/>
          </p:nvSpPr>
          <p:spPr bwMode="auto">
            <a:xfrm>
              <a:off x="3469" y="2082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4" name="Oval 84"/>
            <p:cNvSpPr>
              <a:spLocks noChangeArrowheads="1"/>
            </p:cNvSpPr>
            <p:nvPr/>
          </p:nvSpPr>
          <p:spPr bwMode="auto">
            <a:xfrm>
              <a:off x="3469" y="2230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5" name="Oval 85"/>
            <p:cNvSpPr>
              <a:spLocks noChangeArrowheads="1"/>
            </p:cNvSpPr>
            <p:nvPr/>
          </p:nvSpPr>
          <p:spPr bwMode="auto">
            <a:xfrm>
              <a:off x="3469" y="2378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6" name="Oval 86"/>
            <p:cNvSpPr>
              <a:spLocks noChangeArrowheads="1"/>
            </p:cNvSpPr>
            <p:nvPr/>
          </p:nvSpPr>
          <p:spPr bwMode="auto">
            <a:xfrm>
              <a:off x="3469" y="2525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7" name="Oval 87"/>
            <p:cNvSpPr>
              <a:spLocks noChangeArrowheads="1"/>
            </p:cNvSpPr>
            <p:nvPr/>
          </p:nvSpPr>
          <p:spPr bwMode="auto">
            <a:xfrm>
              <a:off x="3469" y="2673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8" name="Oval 88"/>
            <p:cNvSpPr>
              <a:spLocks noChangeArrowheads="1"/>
            </p:cNvSpPr>
            <p:nvPr/>
          </p:nvSpPr>
          <p:spPr bwMode="auto">
            <a:xfrm>
              <a:off x="3469" y="2821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99" name="Oval 89"/>
            <p:cNvSpPr>
              <a:spLocks noChangeArrowheads="1"/>
            </p:cNvSpPr>
            <p:nvPr/>
          </p:nvSpPr>
          <p:spPr bwMode="auto">
            <a:xfrm>
              <a:off x="3469" y="2969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557213" y="1765300"/>
            <a:ext cx="457200" cy="3743325"/>
            <a:chOff x="3355" y="863"/>
            <a:chExt cx="288" cy="2358"/>
          </a:xfrm>
        </p:grpSpPr>
        <p:sp>
          <p:nvSpPr>
            <p:cNvPr id="44070" name="Oval 91"/>
            <p:cNvSpPr>
              <a:spLocks noChangeArrowheads="1"/>
            </p:cNvSpPr>
            <p:nvPr/>
          </p:nvSpPr>
          <p:spPr bwMode="auto">
            <a:xfrm>
              <a:off x="3355" y="863"/>
              <a:ext cx="288" cy="2358"/>
            </a:xfrm>
            <a:prstGeom prst="ellipse">
              <a:avLst/>
            </a:prstGeom>
            <a:solidFill>
              <a:srgbClr val="33CC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1" name="Oval 92"/>
            <p:cNvSpPr>
              <a:spLocks noChangeArrowheads="1"/>
            </p:cNvSpPr>
            <p:nvPr/>
          </p:nvSpPr>
          <p:spPr bwMode="auto">
            <a:xfrm>
              <a:off x="3469" y="1049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2" name="Oval 93"/>
            <p:cNvSpPr>
              <a:spLocks noChangeArrowheads="1"/>
            </p:cNvSpPr>
            <p:nvPr/>
          </p:nvSpPr>
          <p:spPr bwMode="auto">
            <a:xfrm>
              <a:off x="3469" y="1196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3" name="Oval 94"/>
            <p:cNvSpPr>
              <a:spLocks noChangeArrowheads="1"/>
            </p:cNvSpPr>
            <p:nvPr/>
          </p:nvSpPr>
          <p:spPr bwMode="auto">
            <a:xfrm>
              <a:off x="3469" y="1344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4" name="Oval 95"/>
            <p:cNvSpPr>
              <a:spLocks noChangeArrowheads="1"/>
            </p:cNvSpPr>
            <p:nvPr/>
          </p:nvSpPr>
          <p:spPr bwMode="auto">
            <a:xfrm>
              <a:off x="3469" y="1492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5" name="Oval 96"/>
            <p:cNvSpPr>
              <a:spLocks noChangeArrowheads="1"/>
            </p:cNvSpPr>
            <p:nvPr/>
          </p:nvSpPr>
          <p:spPr bwMode="auto">
            <a:xfrm>
              <a:off x="3469" y="1639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6" name="Oval 97"/>
            <p:cNvSpPr>
              <a:spLocks noChangeArrowheads="1"/>
            </p:cNvSpPr>
            <p:nvPr/>
          </p:nvSpPr>
          <p:spPr bwMode="auto">
            <a:xfrm>
              <a:off x="3469" y="1787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7" name="Oval 98"/>
            <p:cNvSpPr>
              <a:spLocks noChangeArrowheads="1"/>
            </p:cNvSpPr>
            <p:nvPr/>
          </p:nvSpPr>
          <p:spPr bwMode="auto">
            <a:xfrm>
              <a:off x="3469" y="1935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8" name="Oval 99"/>
            <p:cNvSpPr>
              <a:spLocks noChangeArrowheads="1"/>
            </p:cNvSpPr>
            <p:nvPr/>
          </p:nvSpPr>
          <p:spPr bwMode="auto">
            <a:xfrm>
              <a:off x="3469" y="2082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79" name="Oval 100"/>
            <p:cNvSpPr>
              <a:spLocks noChangeArrowheads="1"/>
            </p:cNvSpPr>
            <p:nvPr/>
          </p:nvSpPr>
          <p:spPr bwMode="auto">
            <a:xfrm>
              <a:off x="3469" y="2230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0" name="Oval 101"/>
            <p:cNvSpPr>
              <a:spLocks noChangeArrowheads="1"/>
            </p:cNvSpPr>
            <p:nvPr/>
          </p:nvSpPr>
          <p:spPr bwMode="auto">
            <a:xfrm>
              <a:off x="3469" y="2378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1" name="Oval 102"/>
            <p:cNvSpPr>
              <a:spLocks noChangeArrowheads="1"/>
            </p:cNvSpPr>
            <p:nvPr/>
          </p:nvSpPr>
          <p:spPr bwMode="auto">
            <a:xfrm>
              <a:off x="3469" y="2525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2" name="Oval 103"/>
            <p:cNvSpPr>
              <a:spLocks noChangeArrowheads="1"/>
            </p:cNvSpPr>
            <p:nvPr/>
          </p:nvSpPr>
          <p:spPr bwMode="auto">
            <a:xfrm>
              <a:off x="3469" y="2673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3" name="Oval 104"/>
            <p:cNvSpPr>
              <a:spLocks noChangeArrowheads="1"/>
            </p:cNvSpPr>
            <p:nvPr/>
          </p:nvSpPr>
          <p:spPr bwMode="auto">
            <a:xfrm>
              <a:off x="3469" y="2821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84" name="Oval 105"/>
            <p:cNvSpPr>
              <a:spLocks noChangeArrowheads="1"/>
            </p:cNvSpPr>
            <p:nvPr/>
          </p:nvSpPr>
          <p:spPr bwMode="auto">
            <a:xfrm>
              <a:off x="3469" y="2969"/>
              <a:ext cx="56" cy="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27082" name="Oval 106"/>
          <p:cNvSpPr>
            <a:spLocks noChangeAspect="1" noChangeArrowheads="1"/>
          </p:cNvSpPr>
          <p:nvPr/>
        </p:nvSpPr>
        <p:spPr bwMode="auto">
          <a:xfrm>
            <a:off x="728663" y="4156075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3" name="Oval 107"/>
          <p:cNvSpPr>
            <a:spLocks noChangeAspect="1" noChangeArrowheads="1"/>
          </p:cNvSpPr>
          <p:nvPr/>
        </p:nvSpPr>
        <p:spPr bwMode="auto">
          <a:xfrm>
            <a:off x="728663" y="3455988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4" name="Oval 108"/>
          <p:cNvSpPr>
            <a:spLocks noChangeAspect="1" noChangeArrowheads="1"/>
          </p:cNvSpPr>
          <p:nvPr/>
        </p:nvSpPr>
        <p:spPr bwMode="auto">
          <a:xfrm>
            <a:off x="728663" y="2984500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5" name="Oval 109"/>
          <p:cNvSpPr>
            <a:spLocks noChangeAspect="1" noChangeArrowheads="1"/>
          </p:cNvSpPr>
          <p:nvPr/>
        </p:nvSpPr>
        <p:spPr bwMode="auto">
          <a:xfrm>
            <a:off x="728663" y="5094288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6" name="Oval 110"/>
          <p:cNvSpPr>
            <a:spLocks noChangeAspect="1" noChangeArrowheads="1"/>
          </p:cNvSpPr>
          <p:nvPr/>
        </p:nvSpPr>
        <p:spPr bwMode="auto">
          <a:xfrm>
            <a:off x="723900" y="2284413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7" name="Oval 111"/>
          <p:cNvSpPr>
            <a:spLocks noChangeAspect="1" noChangeArrowheads="1"/>
          </p:cNvSpPr>
          <p:nvPr/>
        </p:nvSpPr>
        <p:spPr bwMode="auto">
          <a:xfrm>
            <a:off x="1819275" y="2751138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8" name="Oval 112"/>
          <p:cNvSpPr>
            <a:spLocks noChangeAspect="1" noChangeArrowheads="1"/>
          </p:cNvSpPr>
          <p:nvPr/>
        </p:nvSpPr>
        <p:spPr bwMode="auto">
          <a:xfrm>
            <a:off x="1819275" y="3689350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89" name="Oval 113"/>
          <p:cNvSpPr>
            <a:spLocks noChangeAspect="1" noChangeArrowheads="1"/>
          </p:cNvSpPr>
          <p:nvPr/>
        </p:nvSpPr>
        <p:spPr bwMode="auto">
          <a:xfrm>
            <a:off x="1819275" y="4394200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90" name="Oval 114"/>
          <p:cNvSpPr>
            <a:spLocks noChangeAspect="1" noChangeArrowheads="1"/>
          </p:cNvSpPr>
          <p:nvPr/>
        </p:nvSpPr>
        <p:spPr bwMode="auto">
          <a:xfrm>
            <a:off x="1824038" y="4627563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7091" name="Line 115"/>
          <p:cNvSpPr>
            <a:spLocks noChangeShapeType="1"/>
          </p:cNvSpPr>
          <p:nvPr/>
        </p:nvSpPr>
        <p:spPr bwMode="auto">
          <a:xfrm flipV="1">
            <a:off x="773113" y="2114550"/>
            <a:ext cx="1073150" cy="2222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2" name="Line 116"/>
          <p:cNvSpPr>
            <a:spLocks noChangeShapeType="1"/>
          </p:cNvSpPr>
          <p:nvPr/>
        </p:nvSpPr>
        <p:spPr bwMode="auto">
          <a:xfrm flipH="1" flipV="1">
            <a:off x="823913" y="2578100"/>
            <a:ext cx="1041400" cy="2222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3" name="Line 117"/>
          <p:cNvSpPr>
            <a:spLocks noChangeShapeType="1"/>
          </p:cNvSpPr>
          <p:nvPr/>
        </p:nvSpPr>
        <p:spPr bwMode="auto">
          <a:xfrm flipV="1">
            <a:off x="811213" y="2800350"/>
            <a:ext cx="1054100" cy="2286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4" name="Line 118"/>
          <p:cNvSpPr>
            <a:spLocks noChangeShapeType="1"/>
          </p:cNvSpPr>
          <p:nvPr/>
        </p:nvSpPr>
        <p:spPr bwMode="auto">
          <a:xfrm>
            <a:off x="792163" y="3511550"/>
            <a:ext cx="1054100" cy="16192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5" name="Line 119"/>
          <p:cNvSpPr>
            <a:spLocks noChangeShapeType="1"/>
          </p:cNvSpPr>
          <p:nvPr/>
        </p:nvSpPr>
        <p:spPr bwMode="auto">
          <a:xfrm flipH="1">
            <a:off x="773113" y="3746500"/>
            <a:ext cx="1085850" cy="4635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6" name="Line 120"/>
          <p:cNvSpPr>
            <a:spLocks noChangeShapeType="1"/>
          </p:cNvSpPr>
          <p:nvPr/>
        </p:nvSpPr>
        <p:spPr bwMode="auto">
          <a:xfrm flipV="1">
            <a:off x="804863" y="3987800"/>
            <a:ext cx="1028700" cy="2349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7" name="Line 121"/>
          <p:cNvSpPr>
            <a:spLocks noChangeShapeType="1"/>
          </p:cNvSpPr>
          <p:nvPr/>
        </p:nvSpPr>
        <p:spPr bwMode="auto">
          <a:xfrm flipV="1">
            <a:off x="817563" y="4451350"/>
            <a:ext cx="1028700" cy="2159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8" name="Line 122"/>
          <p:cNvSpPr>
            <a:spLocks noChangeShapeType="1"/>
          </p:cNvSpPr>
          <p:nvPr/>
        </p:nvSpPr>
        <p:spPr bwMode="auto">
          <a:xfrm flipH="1" flipV="1">
            <a:off x="823913" y="4667250"/>
            <a:ext cx="1041400" cy="190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99" name="Line 123"/>
          <p:cNvSpPr>
            <a:spLocks noChangeShapeType="1"/>
          </p:cNvSpPr>
          <p:nvPr/>
        </p:nvSpPr>
        <p:spPr bwMode="auto">
          <a:xfrm flipV="1">
            <a:off x="785813" y="4686300"/>
            <a:ext cx="1092200" cy="4572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100" name="Line 124"/>
          <p:cNvSpPr>
            <a:spLocks noChangeShapeType="1"/>
          </p:cNvSpPr>
          <p:nvPr/>
        </p:nvSpPr>
        <p:spPr bwMode="auto">
          <a:xfrm flipV="1">
            <a:off x="754063" y="4464050"/>
            <a:ext cx="1120775" cy="67627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101" name="Oval 125"/>
          <p:cNvSpPr>
            <a:spLocks noChangeAspect="1" noChangeArrowheads="1"/>
          </p:cNvSpPr>
          <p:nvPr/>
        </p:nvSpPr>
        <p:spPr bwMode="auto">
          <a:xfrm>
            <a:off x="728663" y="4622800"/>
            <a:ext cx="107950" cy="10795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5" name="Group 131"/>
          <p:cNvGrpSpPr>
            <a:grpSpLocks/>
          </p:cNvGrpSpPr>
          <p:nvPr/>
        </p:nvGrpSpPr>
        <p:grpSpPr bwMode="auto">
          <a:xfrm>
            <a:off x="2520950" y="5670550"/>
            <a:ext cx="4999038" cy="692150"/>
            <a:chOff x="848" y="1668"/>
            <a:chExt cx="3149" cy="436"/>
          </a:xfrm>
        </p:grpSpPr>
        <p:sp>
          <p:nvSpPr>
            <p:cNvPr id="44068" name="Rectangle 132"/>
            <p:cNvSpPr>
              <a:spLocks noChangeArrowheads="1"/>
            </p:cNvSpPr>
            <p:nvPr/>
          </p:nvSpPr>
          <p:spPr bwMode="auto">
            <a:xfrm>
              <a:off x="848" y="1668"/>
              <a:ext cx="3149" cy="436"/>
            </a:xfrm>
            <a:prstGeom prst="rect">
              <a:avLst/>
            </a:prstGeom>
            <a:solidFill>
              <a:srgbClr val="FF99CC">
                <a:alpha val="3999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4069" name="Text Box 43"/>
            <p:cNvSpPr txBox="1">
              <a:spLocks noChangeArrowheads="1"/>
            </p:cNvSpPr>
            <p:nvPr/>
          </p:nvSpPr>
          <p:spPr bwMode="auto">
            <a:xfrm>
              <a:off x="957" y="1723"/>
              <a:ext cx="294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800" b="1"/>
                <a:t>Expected</a:t>
              </a:r>
              <a:r>
                <a:rPr lang="en-US" altLang="en-US" sz="2800"/>
                <a:t> insertion time: </a:t>
              </a:r>
              <a:r>
                <a:rPr lang="en-US" altLang="en-US" sz="2800" b="1" i="1">
                  <a:solidFill>
                    <a:srgbClr val="008000"/>
                  </a:solidFill>
                </a:rPr>
                <a:t>O(1)</a:t>
              </a:r>
              <a:r>
                <a:rPr lang="en-US" altLang="en-US" sz="2800">
                  <a:latin typeface="Arial Narrow" panose="020B0606020202030204" pitchFamily="34" charset="0"/>
                </a:rPr>
                <a:t> </a:t>
              </a:r>
            </a:p>
          </p:txBody>
        </p:sp>
      </p:grpSp>
      <p:sp>
        <p:nvSpPr>
          <p:cNvPr id="127110" name="Rectangle 134"/>
          <p:cNvSpPr>
            <a:spLocks noChangeArrowheads="1"/>
          </p:cNvSpPr>
          <p:nvPr/>
        </p:nvSpPr>
        <p:spPr bwMode="auto">
          <a:xfrm>
            <a:off x="2403475" y="3013075"/>
            <a:ext cx="13033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i="1" dirty="0">
                <a:solidFill>
                  <a:srgbClr val="FF0000"/>
                </a:solidFill>
              </a:rPr>
              <a:t>Claims:</a:t>
            </a:r>
          </a:p>
        </p:txBody>
      </p:sp>
      <p:sp>
        <p:nvSpPr>
          <p:cNvPr id="127111" name="AutoShape 135"/>
          <p:cNvSpPr>
            <a:spLocks noChangeArrowheads="1"/>
          </p:cNvSpPr>
          <p:nvPr/>
        </p:nvSpPr>
        <p:spPr bwMode="auto">
          <a:xfrm>
            <a:off x="6821488" y="1103313"/>
            <a:ext cx="2101850" cy="1847850"/>
          </a:xfrm>
          <a:prstGeom prst="cloudCallout">
            <a:avLst>
              <a:gd name="adj1" fmla="val -34500"/>
              <a:gd name="adj2" fmla="val 121468"/>
            </a:avLst>
          </a:prstGeom>
          <a:gradFill rotWithShape="1">
            <a:gsLst>
              <a:gs pos="0">
                <a:srgbClr val="5E7676">
                  <a:alpha val="70000"/>
                </a:srgbClr>
              </a:gs>
              <a:gs pos="100000">
                <a:srgbClr val="CCFFFF"/>
              </a:gs>
            </a:gsLst>
            <a:lin ang="5400000" scaled="1"/>
          </a:gradFill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18000" tIns="18000" rIns="18000" bIns="18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3399"/>
                </a:solidFill>
              </a:rPr>
              <a:t>Insertion algorithm achieves this</a:t>
            </a:r>
          </a:p>
        </p:txBody>
      </p:sp>
      <p:sp>
        <p:nvSpPr>
          <p:cNvPr id="44064" name="Oval 5"/>
          <p:cNvSpPr>
            <a:spLocks noChangeArrowheads="1"/>
          </p:cNvSpPr>
          <p:nvPr/>
        </p:nvSpPr>
        <p:spPr bwMode="auto">
          <a:xfrm>
            <a:off x="458788" y="6038850"/>
            <a:ext cx="98425" cy="123825"/>
          </a:xfrm>
          <a:prstGeom prst="ellipse">
            <a:avLst/>
          </a:prstGeom>
          <a:solidFill>
            <a:schemeClr val="tx1"/>
          </a:solidFill>
          <a:ln w="28575" algn="ctr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4063" y="5908675"/>
            <a:ext cx="127317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</a:rPr>
              <a:t>occupied</a:t>
            </a:r>
          </a:p>
        </p:txBody>
      </p:sp>
      <p:sp>
        <p:nvSpPr>
          <p:cNvPr id="44066" name="Oval 69"/>
          <p:cNvSpPr>
            <a:spLocks noChangeArrowheads="1"/>
          </p:cNvSpPr>
          <p:nvPr/>
        </p:nvSpPr>
        <p:spPr bwMode="auto">
          <a:xfrm>
            <a:off x="458788" y="6448425"/>
            <a:ext cx="98425" cy="123825"/>
          </a:xfrm>
          <a:prstGeom prst="ellips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23900" y="6318250"/>
            <a:ext cx="12731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</a:rPr>
              <a:t>vacant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27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27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27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27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27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27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27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127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127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12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2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2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2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2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7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27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2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7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82" grpId="0" animBg="1"/>
      <p:bldP spid="127083" grpId="0" animBg="1"/>
      <p:bldP spid="127084" grpId="0" animBg="1"/>
      <p:bldP spid="127085" grpId="0" animBg="1"/>
      <p:bldP spid="127086" grpId="0" animBg="1"/>
      <p:bldP spid="127087" grpId="0" animBg="1"/>
      <p:bldP spid="127088" grpId="0" animBg="1"/>
      <p:bldP spid="127089" grpId="0" animBg="1"/>
      <p:bldP spid="127090" grpId="0" animBg="1"/>
      <p:bldP spid="127101" grpId="0" animBg="1"/>
      <p:bldP spid="1271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5069-8039-464B-9FF8-DA6A8AD36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Why?</a:t>
            </a:r>
            <a:endParaRPr lang="en-I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A2F14-3810-41F2-A93C-2AEB1B85A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dense component: </a:t>
            </a:r>
            <a:r>
              <a:rPr lang="en-US" sz="2800" b="1" dirty="0"/>
              <a:t>simply not enough places to put the elements</a:t>
            </a:r>
          </a:p>
          <a:p>
            <a:r>
              <a:rPr lang="en-US" sz="2800" dirty="0"/>
              <a:t>No dense component:</a:t>
            </a:r>
          </a:p>
          <a:p>
            <a:pPr lvl="1"/>
            <a:r>
              <a:rPr lang="en-US" sz="2800" dirty="0"/>
              <a:t>Tree: put elements towards the leaves</a:t>
            </a:r>
          </a:p>
          <a:p>
            <a:pPr lvl="2"/>
            <a:r>
              <a:rPr lang="en-US" sz="2400" dirty="0"/>
              <a:t>Can pick any node as the root</a:t>
            </a:r>
          </a:p>
          <a:p>
            <a:pPr lvl="2"/>
            <a:r>
              <a:rPr lang="en-US" sz="2400" dirty="0"/>
              <a:t>The root remains vacant </a:t>
            </a:r>
          </a:p>
          <a:p>
            <a:pPr lvl="1"/>
            <a:r>
              <a:rPr lang="en-US" sz="2800" dirty="0"/>
              <a:t>Cycle: two possibilities </a:t>
            </a:r>
          </a:p>
          <a:p>
            <a:pPr lvl="1"/>
            <a:r>
              <a:rPr lang="en-US" sz="2800" dirty="0"/>
              <a:t>Cycle plus trees: make the nodes on cycles the roots of the trees 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2512591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14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96888" y="152400"/>
            <a:ext cx="8229600" cy="571500"/>
          </a:xfrm>
        </p:spPr>
        <p:txBody>
          <a:bodyPr/>
          <a:lstStyle/>
          <a:p>
            <a:pPr rtl="0" eaLnBrk="1" hangingPunct="1"/>
            <a:r>
              <a:rPr lang="en-US" altLang="en-US"/>
              <a:t>Cuckoo Hashing: Properties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33463"/>
            <a:ext cx="8432800" cy="4889500"/>
          </a:xfrm>
        </p:spPr>
        <p:txBody>
          <a:bodyPr/>
          <a:lstStyle/>
          <a:p>
            <a:pPr eaLnBrk="1" hangingPunct="1"/>
            <a:r>
              <a:rPr lang="en-US" altLang="en-US" sz="3000"/>
              <a:t>Many attractive properties: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2600">
                <a:solidFill>
                  <a:srgbClr val="008000"/>
                </a:solidFill>
              </a:rPr>
              <a:t>Lookup and deletion</a:t>
            </a:r>
            <a:r>
              <a:rPr lang="en-US" altLang="en-US" sz="2600"/>
              <a:t> in </a:t>
            </a:r>
            <a:r>
              <a:rPr lang="en-US" altLang="en-US" sz="2600" b="1">
                <a:solidFill>
                  <a:srgbClr val="FF0000"/>
                </a:solidFill>
              </a:rPr>
              <a:t>2</a:t>
            </a:r>
            <a:r>
              <a:rPr lang="en-US" altLang="en-US" sz="2600">
                <a:solidFill>
                  <a:srgbClr val="FF0000"/>
                </a:solidFill>
              </a:rPr>
              <a:t> accesses</a:t>
            </a:r>
            <a:r>
              <a:rPr lang="en-US" altLang="en-US" sz="2600"/>
              <a:t> </a:t>
            </a:r>
            <a:r>
              <a:rPr lang="en-US" altLang="en-US" sz="2600" b="1" i="1"/>
              <a:t>in the worst case</a:t>
            </a:r>
          </a:p>
          <a:p>
            <a:pPr lvl="2" eaLnBrk="1" hangingPunct="1"/>
            <a:r>
              <a:rPr lang="en-US" altLang="en-US"/>
              <a:t>May be done in parallel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2600">
                <a:solidFill>
                  <a:srgbClr val="008000"/>
                </a:solidFill>
              </a:rPr>
              <a:t>Insertion</a:t>
            </a:r>
            <a:r>
              <a:rPr lang="en-US" altLang="en-US" sz="2600"/>
              <a:t> takes </a:t>
            </a:r>
            <a:r>
              <a:rPr lang="en-US" altLang="en-US" sz="2600" b="1" i="1"/>
              <a:t>amortized</a:t>
            </a:r>
            <a:r>
              <a:rPr lang="en-US" altLang="en-US" sz="2600"/>
              <a:t> constant time</a:t>
            </a:r>
          </a:p>
          <a:p>
            <a:pPr lvl="1" eaLnBrk="1" hangingPunct="1"/>
            <a:r>
              <a:rPr lang="en-US" altLang="en-US" sz="2600" i="1"/>
              <a:t>Reasonable</a:t>
            </a:r>
            <a:r>
              <a:rPr lang="en-US" altLang="en-US" sz="2600"/>
              <a:t> memory utilization</a:t>
            </a:r>
          </a:p>
          <a:p>
            <a:pPr lvl="1" eaLnBrk="1" hangingPunct="1"/>
            <a:r>
              <a:rPr lang="en-US" altLang="en-US" sz="2600"/>
              <a:t>No dynamic memory allocation</a:t>
            </a:r>
          </a:p>
          <a:p>
            <a:pPr eaLnBrk="1" hangingPunct="1"/>
            <a:r>
              <a:rPr lang="en-US" altLang="en-US" sz="3000"/>
              <a:t>Lots of </a:t>
            </a:r>
            <a:r>
              <a:rPr lang="en-US" altLang="en-US" sz="3000" b="1"/>
              <a:t>Generalizations</a:t>
            </a:r>
          </a:p>
          <a:p>
            <a:pPr eaLnBrk="1" hangingPunct="1"/>
            <a:r>
              <a:rPr lang="en-US" altLang="en-US" sz="3000"/>
              <a:t>Lots of applications to related problems</a:t>
            </a:r>
          </a:p>
          <a:p>
            <a:pPr eaLnBrk="1" hangingPunct="1"/>
            <a:r>
              <a:rPr lang="en-US" altLang="en-US" sz="3000"/>
              <a:t>Growing evidence of practicality on current architectures</a:t>
            </a:r>
            <a:endParaRPr lang="en-US" altLang="en-US" sz="3000">
              <a:solidFill>
                <a:srgbClr val="008080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086600" y="2909888"/>
            <a:ext cx="1587500" cy="1479550"/>
            <a:chOff x="1628" y="3108"/>
            <a:chExt cx="1000" cy="932"/>
          </a:xfrm>
        </p:grpSpPr>
        <p:sp>
          <p:nvSpPr>
            <p:cNvPr id="46089" name="AutoShape 9"/>
            <p:cNvSpPr>
              <a:spLocks noChangeArrowheads="1"/>
            </p:cNvSpPr>
            <p:nvPr/>
          </p:nvSpPr>
          <p:spPr bwMode="auto">
            <a:xfrm>
              <a:off x="1628" y="3108"/>
              <a:ext cx="1000" cy="932"/>
            </a:xfrm>
            <a:prstGeom prst="wedgeRectCallout">
              <a:avLst>
                <a:gd name="adj1" fmla="val -53000"/>
                <a:gd name="adj2" fmla="val 62662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22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pic>
          <p:nvPicPr>
            <p:cNvPr id="46090" name="Picture 7" descr="Copy of AMD opteron SE new procesors 001_xtrevie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9" y="3112"/>
              <a:ext cx="998" cy="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305550" y="5002213"/>
            <a:ext cx="2206625" cy="1643062"/>
            <a:chOff x="3972" y="2908"/>
            <a:chExt cx="1390" cy="1035"/>
          </a:xfrm>
        </p:grpSpPr>
        <p:pic>
          <p:nvPicPr>
            <p:cNvPr id="46087" name="Picture 6" descr="Copy (2) of 200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51868">
              <a:off x="3972" y="2908"/>
              <a:ext cx="1390" cy="10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088" name="AutoShape 11"/>
            <p:cNvSpPr>
              <a:spLocks noChangeArrowheads="1"/>
            </p:cNvSpPr>
            <p:nvPr/>
          </p:nvSpPr>
          <p:spPr bwMode="auto">
            <a:xfrm rot="270755">
              <a:off x="4142" y="2968"/>
              <a:ext cx="1040" cy="823"/>
            </a:xfrm>
            <a:prstGeom prst="wedgeRectCallout">
              <a:avLst>
                <a:gd name="adj1" fmla="val 690"/>
                <a:gd name="adj2" fmla="val -66153"/>
              </a:avLst>
            </a:prstGeom>
            <a:solidFill>
              <a:srgbClr val="008080">
                <a:alpha val="1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6505575" y="1714500"/>
            <a:ext cx="1724025" cy="549275"/>
            <a:chOff x="2998" y="2798"/>
            <a:chExt cx="1086" cy="346"/>
          </a:xfrm>
        </p:grpSpPr>
        <p:sp>
          <p:nvSpPr>
            <p:cNvPr id="48240" name="Oval 91"/>
            <p:cNvSpPr>
              <a:spLocks noChangeAspect="1" noChangeArrowheads="1"/>
            </p:cNvSpPr>
            <p:nvPr/>
          </p:nvSpPr>
          <p:spPr bwMode="auto">
            <a:xfrm flipH="1">
              <a:off x="3383" y="2889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66FF66"/>
                </a:gs>
                <a:gs pos="100000">
                  <a:srgbClr val="2F762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241" name="Text Box 92"/>
            <p:cNvSpPr txBox="1">
              <a:spLocks noChangeArrowheads="1"/>
            </p:cNvSpPr>
            <p:nvPr/>
          </p:nvSpPr>
          <p:spPr bwMode="auto">
            <a:xfrm>
              <a:off x="2998" y="2798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2</a:t>
              </a:r>
              <a:endParaRPr lang="en-US" altLang="en-US" sz="3000" i="1" baseline="-15000"/>
            </a:p>
          </p:txBody>
        </p:sp>
      </p:grpSp>
      <p:grpSp>
        <p:nvGrpSpPr>
          <p:cNvPr id="3" name="Group 93"/>
          <p:cNvGrpSpPr>
            <a:grpSpLocks/>
          </p:cNvGrpSpPr>
          <p:nvPr/>
        </p:nvGrpSpPr>
        <p:grpSpPr bwMode="auto">
          <a:xfrm>
            <a:off x="6521450" y="1727200"/>
            <a:ext cx="1724025" cy="549275"/>
            <a:chOff x="3466" y="2096"/>
            <a:chExt cx="1086" cy="346"/>
          </a:xfrm>
        </p:grpSpPr>
        <p:sp>
          <p:nvSpPr>
            <p:cNvPr id="48238" name="Oval 94"/>
            <p:cNvSpPr>
              <a:spLocks noChangeAspect="1" noChangeArrowheads="1"/>
            </p:cNvSpPr>
            <p:nvPr/>
          </p:nvSpPr>
          <p:spPr bwMode="auto">
            <a:xfrm flipH="1">
              <a:off x="3845" y="2183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00CCFF"/>
                </a:gs>
                <a:gs pos="100000">
                  <a:srgbClr val="005E76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239" name="Text Box 95"/>
            <p:cNvSpPr txBox="1">
              <a:spLocks noChangeArrowheads="1"/>
            </p:cNvSpPr>
            <p:nvPr/>
          </p:nvSpPr>
          <p:spPr bwMode="auto">
            <a:xfrm>
              <a:off x="3466" y="2096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6</a:t>
              </a:r>
              <a:endParaRPr lang="en-US" altLang="en-US" sz="3000" i="1" baseline="-15000"/>
            </a:p>
          </p:txBody>
        </p:sp>
      </p:grpSp>
      <p:grpSp>
        <p:nvGrpSpPr>
          <p:cNvPr id="4" name="Group 147"/>
          <p:cNvGrpSpPr>
            <a:grpSpLocks/>
          </p:cNvGrpSpPr>
          <p:nvPr/>
        </p:nvGrpSpPr>
        <p:grpSpPr bwMode="auto">
          <a:xfrm>
            <a:off x="6521450" y="1724025"/>
            <a:ext cx="1790700" cy="1063625"/>
            <a:chOff x="4060" y="2806"/>
            <a:chExt cx="1128" cy="670"/>
          </a:xfrm>
        </p:grpSpPr>
        <p:grpSp>
          <p:nvGrpSpPr>
            <p:cNvPr id="48232" name="Group 141"/>
            <p:cNvGrpSpPr>
              <a:grpSpLocks/>
            </p:cNvGrpSpPr>
            <p:nvPr/>
          </p:nvGrpSpPr>
          <p:grpSpPr bwMode="auto">
            <a:xfrm>
              <a:off x="4102" y="2806"/>
              <a:ext cx="1086" cy="346"/>
              <a:chOff x="3832" y="2258"/>
              <a:chExt cx="1086" cy="346"/>
            </a:xfrm>
          </p:grpSpPr>
          <p:sp>
            <p:nvSpPr>
              <p:cNvPr id="48236" name="Oval 142"/>
              <p:cNvSpPr>
                <a:spLocks noChangeAspect="1" noChangeArrowheads="1"/>
              </p:cNvSpPr>
              <p:nvPr/>
            </p:nvSpPr>
            <p:spPr bwMode="auto">
              <a:xfrm flipH="1">
                <a:off x="4163" y="2353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993366"/>
                  </a:gs>
                  <a:gs pos="100000">
                    <a:srgbClr val="47182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237" name="Text Box 143"/>
              <p:cNvSpPr txBox="1">
                <a:spLocks noChangeArrowheads="1"/>
              </p:cNvSpPr>
              <p:nvPr/>
            </p:nvSpPr>
            <p:spPr bwMode="auto">
              <a:xfrm>
                <a:off x="3832" y="2258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1</a:t>
                </a:r>
                <a:r>
                  <a:rPr lang="en-US" altLang="en-US" sz="3000" i="1"/>
                  <a:t>(   ) = 10</a:t>
                </a:r>
                <a:endParaRPr lang="en-US" altLang="en-US" sz="3000" i="1" baseline="-15000"/>
              </a:p>
            </p:txBody>
          </p:sp>
        </p:grpSp>
        <p:grpSp>
          <p:nvGrpSpPr>
            <p:cNvPr id="48233" name="Group 144"/>
            <p:cNvGrpSpPr>
              <a:grpSpLocks/>
            </p:cNvGrpSpPr>
            <p:nvPr/>
          </p:nvGrpSpPr>
          <p:grpSpPr bwMode="auto">
            <a:xfrm>
              <a:off x="4060" y="3130"/>
              <a:ext cx="1086" cy="346"/>
              <a:chOff x="2866" y="2636"/>
              <a:chExt cx="1086" cy="346"/>
            </a:xfrm>
          </p:grpSpPr>
          <p:sp>
            <p:nvSpPr>
              <p:cNvPr id="48234" name="Text Box 145"/>
              <p:cNvSpPr txBox="1">
                <a:spLocks noChangeArrowheads="1"/>
              </p:cNvSpPr>
              <p:nvPr/>
            </p:nvSpPr>
            <p:spPr bwMode="auto">
              <a:xfrm>
                <a:off x="2866" y="2636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2</a:t>
                </a:r>
                <a:r>
                  <a:rPr lang="en-US" altLang="en-US" sz="3000" i="1"/>
                  <a:t>(   ) = 6</a:t>
                </a:r>
                <a:endParaRPr lang="en-US" altLang="en-US" sz="3000" i="1" baseline="-15000"/>
              </a:p>
            </p:txBody>
          </p:sp>
          <p:sp>
            <p:nvSpPr>
              <p:cNvPr id="48235" name="Oval 146"/>
              <p:cNvSpPr>
                <a:spLocks noChangeAspect="1" noChangeArrowheads="1"/>
              </p:cNvSpPr>
              <p:nvPr/>
            </p:nvSpPr>
            <p:spPr bwMode="auto">
              <a:xfrm flipH="1">
                <a:off x="3225" y="2731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7676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6534150" y="2251075"/>
            <a:ext cx="1724025" cy="549275"/>
            <a:chOff x="2614" y="2024"/>
            <a:chExt cx="1086" cy="346"/>
          </a:xfrm>
        </p:grpSpPr>
        <p:sp>
          <p:nvSpPr>
            <p:cNvPr id="48230" name="Text Box 109"/>
            <p:cNvSpPr txBox="1">
              <a:spLocks noChangeArrowheads="1"/>
            </p:cNvSpPr>
            <p:nvPr/>
          </p:nvSpPr>
          <p:spPr bwMode="auto">
            <a:xfrm>
              <a:off x="2614" y="2024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2</a:t>
              </a:r>
              <a:r>
                <a:rPr lang="en-US" altLang="en-US" sz="3000" i="1"/>
                <a:t>(   ) = 8</a:t>
              </a:r>
              <a:endParaRPr lang="en-US" altLang="en-US" sz="3000" i="1" baseline="-15000"/>
            </a:p>
          </p:txBody>
        </p:sp>
        <p:sp>
          <p:nvSpPr>
            <p:cNvPr id="48231" name="Oval 110"/>
            <p:cNvSpPr>
              <a:spLocks noChangeAspect="1" noChangeArrowheads="1"/>
            </p:cNvSpPr>
            <p:nvPr/>
          </p:nvSpPr>
          <p:spPr bwMode="auto">
            <a:xfrm flipH="1">
              <a:off x="2979" y="2109"/>
              <a:ext cx="181" cy="1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126"/>
          <p:cNvGrpSpPr>
            <a:grpSpLocks/>
          </p:cNvGrpSpPr>
          <p:nvPr/>
        </p:nvGrpSpPr>
        <p:grpSpPr bwMode="auto">
          <a:xfrm>
            <a:off x="6496050" y="1736725"/>
            <a:ext cx="1749425" cy="2152650"/>
            <a:chOff x="4172" y="2406"/>
            <a:chExt cx="1102" cy="1356"/>
          </a:xfrm>
        </p:grpSpPr>
        <p:grpSp>
          <p:nvGrpSpPr>
            <p:cNvPr id="48218" name="Group 114"/>
            <p:cNvGrpSpPr>
              <a:grpSpLocks/>
            </p:cNvGrpSpPr>
            <p:nvPr/>
          </p:nvGrpSpPr>
          <p:grpSpPr bwMode="auto">
            <a:xfrm>
              <a:off x="4172" y="3416"/>
              <a:ext cx="1086" cy="346"/>
              <a:chOff x="4342" y="2342"/>
              <a:chExt cx="1086" cy="346"/>
            </a:xfrm>
          </p:grpSpPr>
          <p:sp>
            <p:nvSpPr>
              <p:cNvPr id="48228" name="Text Box 115"/>
              <p:cNvSpPr txBox="1">
                <a:spLocks noChangeArrowheads="1"/>
              </p:cNvSpPr>
              <p:nvPr/>
            </p:nvSpPr>
            <p:spPr bwMode="auto">
              <a:xfrm>
                <a:off x="4342" y="2342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2</a:t>
                </a:r>
                <a:r>
                  <a:rPr lang="en-US" altLang="en-US" sz="3000" i="1"/>
                  <a:t>(   ) = 8</a:t>
                </a:r>
                <a:endParaRPr lang="en-US" altLang="en-US" sz="3000" i="1" baseline="-15000"/>
              </a:p>
            </p:txBody>
          </p:sp>
          <p:sp>
            <p:nvSpPr>
              <p:cNvPr id="48229" name="Oval 116"/>
              <p:cNvSpPr>
                <a:spLocks noChangeAspect="1" noChangeArrowheads="1"/>
              </p:cNvSpPr>
              <p:nvPr/>
            </p:nvSpPr>
            <p:spPr bwMode="auto">
              <a:xfrm flipH="1">
                <a:off x="4703" y="2441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00CCFF"/>
                  </a:gs>
                  <a:gs pos="100000">
                    <a:srgbClr val="005E7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8219" name="Group 117"/>
            <p:cNvGrpSpPr>
              <a:grpSpLocks/>
            </p:cNvGrpSpPr>
            <p:nvPr/>
          </p:nvGrpSpPr>
          <p:grpSpPr bwMode="auto">
            <a:xfrm>
              <a:off x="4188" y="3080"/>
              <a:ext cx="1086" cy="346"/>
              <a:chOff x="1642" y="2504"/>
              <a:chExt cx="1086" cy="346"/>
            </a:xfrm>
          </p:grpSpPr>
          <p:sp>
            <p:nvSpPr>
              <p:cNvPr id="48226" name="Oval 118"/>
              <p:cNvSpPr>
                <a:spLocks noChangeAspect="1" noChangeArrowheads="1"/>
              </p:cNvSpPr>
              <p:nvPr/>
            </p:nvSpPr>
            <p:spPr bwMode="auto">
              <a:xfrm flipH="1">
                <a:off x="2025" y="2603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76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227" name="Text Box 119"/>
              <p:cNvSpPr txBox="1">
                <a:spLocks noChangeArrowheads="1"/>
              </p:cNvSpPr>
              <p:nvPr/>
            </p:nvSpPr>
            <p:spPr bwMode="auto">
              <a:xfrm>
                <a:off x="1642" y="2504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1</a:t>
                </a:r>
                <a:r>
                  <a:rPr lang="en-US" altLang="en-US" sz="3000" i="1"/>
                  <a:t>(   ) = 6</a:t>
                </a:r>
                <a:endParaRPr lang="en-US" altLang="en-US" sz="3000" i="1" baseline="-15000"/>
              </a:p>
            </p:txBody>
          </p:sp>
        </p:grpSp>
        <p:grpSp>
          <p:nvGrpSpPr>
            <p:cNvPr id="48220" name="Group 120"/>
            <p:cNvGrpSpPr>
              <a:grpSpLocks/>
            </p:cNvGrpSpPr>
            <p:nvPr/>
          </p:nvGrpSpPr>
          <p:grpSpPr bwMode="auto">
            <a:xfrm>
              <a:off x="4172" y="2406"/>
              <a:ext cx="1086" cy="346"/>
              <a:chOff x="3796" y="2240"/>
              <a:chExt cx="1086" cy="346"/>
            </a:xfrm>
          </p:grpSpPr>
          <p:sp>
            <p:nvSpPr>
              <p:cNvPr id="48224" name="Text Box 121"/>
              <p:cNvSpPr txBox="1">
                <a:spLocks noChangeArrowheads="1"/>
              </p:cNvSpPr>
              <p:nvPr/>
            </p:nvSpPr>
            <p:spPr bwMode="auto">
              <a:xfrm>
                <a:off x="3796" y="2240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1</a:t>
                </a:r>
                <a:r>
                  <a:rPr lang="en-US" altLang="en-US" sz="3000" i="1"/>
                  <a:t>(   ) = 2</a:t>
                </a:r>
                <a:endParaRPr lang="en-US" altLang="en-US" sz="3000" i="1" baseline="-15000"/>
              </a:p>
            </p:txBody>
          </p:sp>
          <p:sp>
            <p:nvSpPr>
              <p:cNvPr id="48225" name="Oval 122"/>
              <p:cNvSpPr>
                <a:spLocks noChangeAspect="1" noChangeArrowheads="1"/>
              </p:cNvSpPr>
              <p:nvPr/>
            </p:nvSpPr>
            <p:spPr bwMode="auto">
              <a:xfrm flipH="1">
                <a:off x="4185" y="2325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000080"/>
                  </a:gs>
                  <a:gs pos="100000">
                    <a:srgbClr val="00003B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8221" name="Group 123"/>
            <p:cNvGrpSpPr>
              <a:grpSpLocks/>
            </p:cNvGrpSpPr>
            <p:nvPr/>
          </p:nvGrpSpPr>
          <p:grpSpPr bwMode="auto">
            <a:xfrm>
              <a:off x="4172" y="2748"/>
              <a:ext cx="1086" cy="346"/>
              <a:chOff x="4216" y="2288"/>
              <a:chExt cx="1086" cy="346"/>
            </a:xfrm>
          </p:grpSpPr>
          <p:sp>
            <p:nvSpPr>
              <p:cNvPr id="48222" name="Oval 124"/>
              <p:cNvSpPr>
                <a:spLocks noChangeAspect="1" noChangeArrowheads="1"/>
              </p:cNvSpPr>
              <p:nvPr/>
            </p:nvSpPr>
            <p:spPr bwMode="auto">
              <a:xfrm flipH="1">
                <a:off x="4583" y="2379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66FF66"/>
                  </a:gs>
                  <a:gs pos="100000">
                    <a:srgbClr val="2F762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223" name="Text Box 125"/>
              <p:cNvSpPr txBox="1">
                <a:spLocks noChangeArrowheads="1"/>
              </p:cNvSpPr>
              <p:nvPr/>
            </p:nvSpPr>
            <p:spPr bwMode="auto">
              <a:xfrm>
                <a:off x="4216" y="2288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2</a:t>
                </a:r>
                <a:r>
                  <a:rPr lang="en-US" altLang="en-US" sz="3000" i="1"/>
                  <a:t>(   ) = 4</a:t>
                </a:r>
                <a:endParaRPr lang="en-US" altLang="en-US" sz="3000" i="1" baseline="-15000"/>
              </a:p>
            </p:txBody>
          </p:sp>
        </p:grpSp>
      </p:grpSp>
      <p:grpSp>
        <p:nvGrpSpPr>
          <p:cNvPr id="13" name="Group 133"/>
          <p:cNvGrpSpPr>
            <a:grpSpLocks/>
          </p:cNvGrpSpPr>
          <p:nvPr/>
        </p:nvGrpSpPr>
        <p:grpSpPr bwMode="auto">
          <a:xfrm>
            <a:off x="6470650" y="1724025"/>
            <a:ext cx="1774825" cy="1066800"/>
            <a:chOff x="4044" y="2774"/>
            <a:chExt cx="1118" cy="672"/>
          </a:xfrm>
        </p:grpSpPr>
        <p:grpSp>
          <p:nvGrpSpPr>
            <p:cNvPr id="48212" name="Group 127"/>
            <p:cNvGrpSpPr>
              <a:grpSpLocks/>
            </p:cNvGrpSpPr>
            <p:nvPr/>
          </p:nvGrpSpPr>
          <p:grpSpPr bwMode="auto">
            <a:xfrm>
              <a:off x="4076" y="2774"/>
              <a:ext cx="1086" cy="346"/>
              <a:chOff x="3760" y="2120"/>
              <a:chExt cx="1086" cy="346"/>
            </a:xfrm>
          </p:grpSpPr>
          <p:sp>
            <p:nvSpPr>
              <p:cNvPr id="48216" name="Oval 128"/>
              <p:cNvSpPr>
                <a:spLocks noChangeAspect="1" noChangeArrowheads="1"/>
              </p:cNvSpPr>
              <p:nvPr/>
            </p:nvSpPr>
            <p:spPr bwMode="auto">
              <a:xfrm flipH="1">
                <a:off x="4143" y="2211"/>
                <a:ext cx="181" cy="186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217" name="Text Box 129"/>
              <p:cNvSpPr txBox="1">
                <a:spLocks noChangeArrowheads="1"/>
              </p:cNvSpPr>
              <p:nvPr/>
            </p:nvSpPr>
            <p:spPr bwMode="auto">
              <a:xfrm>
                <a:off x="3760" y="2120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1</a:t>
                </a:r>
                <a:r>
                  <a:rPr lang="en-US" altLang="en-US" sz="3000" i="1"/>
                  <a:t>(   ) = 4</a:t>
                </a:r>
                <a:endParaRPr lang="en-US" altLang="en-US" sz="3000" i="1" baseline="-15000"/>
              </a:p>
            </p:txBody>
          </p:sp>
        </p:grpSp>
        <p:grpSp>
          <p:nvGrpSpPr>
            <p:cNvPr id="48213" name="Group 130"/>
            <p:cNvGrpSpPr>
              <a:grpSpLocks/>
            </p:cNvGrpSpPr>
            <p:nvPr/>
          </p:nvGrpSpPr>
          <p:grpSpPr bwMode="auto">
            <a:xfrm>
              <a:off x="4044" y="3100"/>
              <a:ext cx="1086" cy="346"/>
              <a:chOff x="4294" y="2240"/>
              <a:chExt cx="1086" cy="346"/>
            </a:xfrm>
          </p:grpSpPr>
          <p:sp>
            <p:nvSpPr>
              <p:cNvPr id="48214" name="Oval 131"/>
              <p:cNvSpPr>
                <a:spLocks noChangeAspect="1" noChangeArrowheads="1"/>
              </p:cNvSpPr>
              <p:nvPr/>
            </p:nvSpPr>
            <p:spPr bwMode="auto">
              <a:xfrm flipH="1">
                <a:off x="4683" y="2327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FF99CC"/>
                  </a:gs>
                  <a:gs pos="100000">
                    <a:srgbClr val="76475E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215" name="Text Box 132"/>
              <p:cNvSpPr txBox="1">
                <a:spLocks noChangeArrowheads="1"/>
              </p:cNvSpPr>
              <p:nvPr/>
            </p:nvSpPr>
            <p:spPr bwMode="auto">
              <a:xfrm>
                <a:off x="4294" y="2240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2</a:t>
                </a:r>
                <a:r>
                  <a:rPr lang="en-US" altLang="en-US" sz="3000" i="1"/>
                  <a:t>(   ) = 1</a:t>
                </a:r>
                <a:endParaRPr lang="en-US" altLang="en-US" sz="3000" i="1" baseline="-15000"/>
              </a:p>
            </p:txBody>
          </p:sp>
        </p:grpSp>
      </p:grpSp>
      <p:grpSp>
        <p:nvGrpSpPr>
          <p:cNvPr id="16" name="Group 140"/>
          <p:cNvGrpSpPr>
            <a:grpSpLocks/>
          </p:cNvGrpSpPr>
          <p:nvPr/>
        </p:nvGrpSpPr>
        <p:grpSpPr bwMode="auto">
          <a:xfrm>
            <a:off x="6521450" y="1708150"/>
            <a:ext cx="1765300" cy="1101725"/>
            <a:chOff x="4180" y="2748"/>
            <a:chExt cx="1112" cy="694"/>
          </a:xfrm>
        </p:grpSpPr>
        <p:grpSp>
          <p:nvGrpSpPr>
            <p:cNvPr id="48206" name="Group 134"/>
            <p:cNvGrpSpPr>
              <a:grpSpLocks/>
            </p:cNvGrpSpPr>
            <p:nvPr/>
          </p:nvGrpSpPr>
          <p:grpSpPr bwMode="auto">
            <a:xfrm>
              <a:off x="4180" y="2748"/>
              <a:ext cx="1086" cy="346"/>
              <a:chOff x="4060" y="2138"/>
              <a:chExt cx="1086" cy="346"/>
            </a:xfrm>
          </p:grpSpPr>
          <p:sp>
            <p:nvSpPr>
              <p:cNvPr id="48210" name="Text Box 135"/>
              <p:cNvSpPr txBox="1">
                <a:spLocks noChangeArrowheads="1"/>
              </p:cNvSpPr>
              <p:nvPr/>
            </p:nvSpPr>
            <p:spPr bwMode="auto">
              <a:xfrm>
                <a:off x="4060" y="2138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1</a:t>
                </a:r>
                <a:r>
                  <a:rPr lang="en-US" altLang="en-US" sz="3000" i="1"/>
                  <a:t>(   ) = 8</a:t>
                </a:r>
                <a:endParaRPr lang="en-US" altLang="en-US" sz="3000" i="1" baseline="-15000"/>
              </a:p>
            </p:txBody>
          </p:sp>
          <p:sp>
            <p:nvSpPr>
              <p:cNvPr id="48211" name="Oval 136"/>
              <p:cNvSpPr>
                <a:spLocks noChangeAspect="1" noChangeArrowheads="1"/>
              </p:cNvSpPr>
              <p:nvPr/>
            </p:nvSpPr>
            <p:spPr bwMode="auto">
              <a:xfrm flipH="1">
                <a:off x="4435" y="2225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339966"/>
                  </a:gs>
                  <a:gs pos="100000">
                    <a:srgbClr val="18472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8207" name="Group 137"/>
            <p:cNvGrpSpPr>
              <a:grpSpLocks/>
            </p:cNvGrpSpPr>
            <p:nvPr/>
          </p:nvGrpSpPr>
          <p:grpSpPr bwMode="auto">
            <a:xfrm>
              <a:off x="4206" y="3096"/>
              <a:ext cx="1086" cy="346"/>
              <a:chOff x="4396" y="2234"/>
              <a:chExt cx="1086" cy="346"/>
            </a:xfrm>
          </p:grpSpPr>
          <p:sp>
            <p:nvSpPr>
              <p:cNvPr id="48208" name="Oval 138"/>
              <p:cNvSpPr>
                <a:spLocks noChangeAspect="1" noChangeArrowheads="1"/>
              </p:cNvSpPr>
              <p:nvPr/>
            </p:nvSpPr>
            <p:spPr bwMode="auto">
              <a:xfrm flipH="1">
                <a:off x="4719" y="2331"/>
                <a:ext cx="181" cy="186"/>
              </a:xfrm>
              <a:prstGeom prst="ellipse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3B3B3B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209" name="Text Box 139"/>
              <p:cNvSpPr txBox="1">
                <a:spLocks noChangeArrowheads="1"/>
              </p:cNvSpPr>
              <p:nvPr/>
            </p:nvSpPr>
            <p:spPr bwMode="auto">
              <a:xfrm>
                <a:off x="4396" y="2234"/>
                <a:ext cx="108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3000" i="1"/>
                  <a:t>h</a:t>
                </a:r>
                <a:r>
                  <a:rPr lang="en-US" altLang="en-US" sz="3000" i="1" baseline="-15000"/>
                  <a:t>2</a:t>
                </a:r>
                <a:r>
                  <a:rPr lang="en-US" altLang="en-US" sz="3000" i="1"/>
                  <a:t>(   ) = 10</a:t>
                </a:r>
                <a:endParaRPr lang="en-US" altLang="en-US" sz="3000" i="1" baseline="-15000"/>
              </a:p>
            </p:txBody>
          </p:sp>
        </p:grpSp>
      </p:grpSp>
      <p:grpSp>
        <p:nvGrpSpPr>
          <p:cNvPr id="19" name="Group 99"/>
          <p:cNvGrpSpPr>
            <a:grpSpLocks/>
          </p:cNvGrpSpPr>
          <p:nvPr/>
        </p:nvGrpSpPr>
        <p:grpSpPr bwMode="auto">
          <a:xfrm>
            <a:off x="6597650" y="1714500"/>
            <a:ext cx="1724025" cy="549275"/>
            <a:chOff x="3772" y="2150"/>
            <a:chExt cx="1086" cy="346"/>
          </a:xfrm>
        </p:grpSpPr>
        <p:sp>
          <p:nvSpPr>
            <p:cNvPr id="48204" name="Oval 100"/>
            <p:cNvSpPr>
              <a:spLocks noChangeAspect="1" noChangeArrowheads="1"/>
            </p:cNvSpPr>
            <p:nvPr/>
          </p:nvSpPr>
          <p:spPr bwMode="auto">
            <a:xfrm flipH="1">
              <a:off x="4107" y="2239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7676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205" name="Text Box 101"/>
            <p:cNvSpPr txBox="1">
              <a:spLocks noChangeArrowheads="1"/>
            </p:cNvSpPr>
            <p:nvPr/>
          </p:nvSpPr>
          <p:spPr bwMode="auto">
            <a:xfrm>
              <a:off x="3772" y="2150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10</a:t>
              </a:r>
              <a:endParaRPr lang="en-US" altLang="en-US" sz="3000" i="1" baseline="-15000"/>
            </a:p>
          </p:txBody>
        </p:sp>
      </p:grpSp>
      <p:grpSp>
        <p:nvGrpSpPr>
          <p:cNvPr id="20" name="Group 102"/>
          <p:cNvGrpSpPr>
            <a:grpSpLocks/>
          </p:cNvGrpSpPr>
          <p:nvPr/>
        </p:nvGrpSpPr>
        <p:grpSpPr bwMode="auto">
          <a:xfrm>
            <a:off x="6508750" y="1724025"/>
            <a:ext cx="1724025" cy="549275"/>
            <a:chOff x="3760" y="2120"/>
            <a:chExt cx="1086" cy="346"/>
          </a:xfrm>
        </p:grpSpPr>
        <p:sp>
          <p:nvSpPr>
            <p:cNvPr id="48202" name="Oval 103"/>
            <p:cNvSpPr>
              <a:spLocks noChangeAspect="1" noChangeArrowheads="1"/>
            </p:cNvSpPr>
            <p:nvPr/>
          </p:nvSpPr>
          <p:spPr bwMode="auto">
            <a:xfrm flipH="1">
              <a:off x="4143" y="2211"/>
              <a:ext cx="181" cy="1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203" name="Text Box 104"/>
            <p:cNvSpPr txBox="1">
              <a:spLocks noChangeArrowheads="1"/>
            </p:cNvSpPr>
            <p:nvPr/>
          </p:nvSpPr>
          <p:spPr bwMode="auto">
            <a:xfrm>
              <a:off x="3760" y="2120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4</a:t>
              </a:r>
              <a:endParaRPr lang="en-US" altLang="en-US" sz="3000" i="1" baseline="-15000"/>
            </a:p>
          </p:txBody>
        </p:sp>
      </p:grpSp>
      <p:grpSp>
        <p:nvGrpSpPr>
          <p:cNvPr id="21" name="Group 105"/>
          <p:cNvGrpSpPr>
            <a:grpSpLocks/>
          </p:cNvGrpSpPr>
          <p:nvPr/>
        </p:nvGrpSpPr>
        <p:grpSpPr bwMode="auto">
          <a:xfrm>
            <a:off x="6518275" y="1717675"/>
            <a:ext cx="1724025" cy="549275"/>
            <a:chOff x="3772" y="2126"/>
            <a:chExt cx="1086" cy="346"/>
          </a:xfrm>
        </p:grpSpPr>
        <p:sp>
          <p:nvSpPr>
            <p:cNvPr id="48200" name="Oval 106"/>
            <p:cNvSpPr>
              <a:spLocks noChangeAspect="1" noChangeArrowheads="1"/>
            </p:cNvSpPr>
            <p:nvPr/>
          </p:nvSpPr>
          <p:spPr bwMode="auto">
            <a:xfrm flipH="1">
              <a:off x="4155" y="2219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FF99CC"/>
                </a:gs>
                <a:gs pos="100000">
                  <a:srgbClr val="76475E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201" name="Text Box 107"/>
            <p:cNvSpPr txBox="1">
              <a:spLocks noChangeArrowheads="1"/>
            </p:cNvSpPr>
            <p:nvPr/>
          </p:nvSpPr>
          <p:spPr bwMode="auto">
            <a:xfrm>
              <a:off x="3772" y="2126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4</a:t>
              </a:r>
              <a:endParaRPr lang="en-US" altLang="en-US" sz="3000" i="1" baseline="-15000"/>
            </a:p>
          </p:txBody>
        </p:sp>
      </p:grpSp>
      <p:grpSp>
        <p:nvGrpSpPr>
          <p:cNvPr id="22" name="Group 111"/>
          <p:cNvGrpSpPr>
            <a:grpSpLocks/>
          </p:cNvGrpSpPr>
          <p:nvPr/>
        </p:nvGrpSpPr>
        <p:grpSpPr bwMode="auto">
          <a:xfrm>
            <a:off x="6543675" y="1717675"/>
            <a:ext cx="1724025" cy="549275"/>
            <a:chOff x="4072" y="1928"/>
            <a:chExt cx="1086" cy="346"/>
          </a:xfrm>
        </p:grpSpPr>
        <p:sp>
          <p:nvSpPr>
            <p:cNvPr id="48198" name="Text Box 112"/>
            <p:cNvSpPr txBox="1">
              <a:spLocks noChangeArrowheads="1"/>
            </p:cNvSpPr>
            <p:nvPr/>
          </p:nvSpPr>
          <p:spPr bwMode="auto">
            <a:xfrm>
              <a:off x="4072" y="1928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8</a:t>
              </a:r>
              <a:endParaRPr lang="en-US" altLang="en-US" sz="3000" i="1" baseline="-15000"/>
            </a:p>
          </p:txBody>
        </p:sp>
        <p:sp>
          <p:nvSpPr>
            <p:cNvPr id="48199" name="Oval 113"/>
            <p:cNvSpPr>
              <a:spLocks noChangeAspect="1" noChangeArrowheads="1"/>
            </p:cNvSpPr>
            <p:nvPr/>
          </p:nvSpPr>
          <p:spPr bwMode="auto">
            <a:xfrm flipH="1">
              <a:off x="4443" y="2019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3B3B3B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23" name="Group 87"/>
          <p:cNvGrpSpPr>
            <a:grpSpLocks/>
          </p:cNvGrpSpPr>
          <p:nvPr/>
        </p:nvGrpSpPr>
        <p:grpSpPr bwMode="auto">
          <a:xfrm>
            <a:off x="6521450" y="1708150"/>
            <a:ext cx="1724025" cy="549275"/>
            <a:chOff x="1642" y="2504"/>
            <a:chExt cx="1086" cy="346"/>
          </a:xfrm>
        </p:grpSpPr>
        <p:sp>
          <p:nvSpPr>
            <p:cNvPr id="48196" name="Oval 88"/>
            <p:cNvSpPr>
              <a:spLocks noChangeAspect="1" noChangeArrowheads="1"/>
            </p:cNvSpPr>
            <p:nvPr/>
          </p:nvSpPr>
          <p:spPr bwMode="auto">
            <a:xfrm flipH="1">
              <a:off x="2025" y="2603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97" name="Text Box 89"/>
            <p:cNvSpPr txBox="1">
              <a:spLocks noChangeArrowheads="1"/>
            </p:cNvSpPr>
            <p:nvPr/>
          </p:nvSpPr>
          <p:spPr bwMode="auto">
            <a:xfrm>
              <a:off x="1642" y="2504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1</a:t>
              </a:r>
              <a:r>
                <a:rPr lang="en-US" altLang="en-US" sz="3000" i="1"/>
                <a:t>(   ) = 6</a:t>
              </a:r>
              <a:endParaRPr lang="en-US" altLang="en-US" sz="3000" i="1" baseline="-15000"/>
            </a:p>
          </p:txBody>
        </p:sp>
      </p:grpSp>
      <p:grpSp>
        <p:nvGrpSpPr>
          <p:cNvPr id="24" name="Group 96"/>
          <p:cNvGrpSpPr>
            <a:grpSpLocks/>
          </p:cNvGrpSpPr>
          <p:nvPr/>
        </p:nvGrpSpPr>
        <p:grpSpPr bwMode="auto">
          <a:xfrm>
            <a:off x="6508750" y="2289175"/>
            <a:ext cx="1724025" cy="549275"/>
            <a:chOff x="3778" y="1904"/>
            <a:chExt cx="1086" cy="346"/>
          </a:xfrm>
        </p:grpSpPr>
        <p:sp>
          <p:nvSpPr>
            <p:cNvPr id="48194" name="Oval 97"/>
            <p:cNvSpPr>
              <a:spLocks noChangeAspect="1" noChangeArrowheads="1"/>
            </p:cNvSpPr>
            <p:nvPr/>
          </p:nvSpPr>
          <p:spPr bwMode="auto">
            <a:xfrm flipH="1">
              <a:off x="4149" y="1991"/>
              <a:ext cx="181" cy="186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95" name="Text Box 98"/>
            <p:cNvSpPr txBox="1">
              <a:spLocks noChangeArrowheads="1"/>
            </p:cNvSpPr>
            <p:nvPr/>
          </p:nvSpPr>
          <p:spPr bwMode="auto">
            <a:xfrm>
              <a:off x="3778" y="1904"/>
              <a:ext cx="10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3000" i="1"/>
                <a:t>h</a:t>
              </a:r>
              <a:r>
                <a:rPr lang="en-US" altLang="en-US" sz="3000" i="1" baseline="-15000"/>
                <a:t>2</a:t>
              </a:r>
              <a:r>
                <a:rPr lang="en-US" altLang="en-US" sz="3000" i="1"/>
                <a:t>(   ) = 4</a:t>
              </a:r>
              <a:endParaRPr lang="en-US" altLang="en-US" sz="3000" i="1" baseline="-15000"/>
            </a:p>
          </p:txBody>
        </p:sp>
      </p:grpSp>
      <p:sp>
        <p:nvSpPr>
          <p:cNvPr id="4814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762000"/>
          </a:xfrm>
        </p:spPr>
        <p:txBody>
          <a:bodyPr/>
          <a:lstStyle/>
          <a:p>
            <a:pPr rtl="0" eaLnBrk="1" hangingPunct="1"/>
            <a:r>
              <a:rPr lang="en-US" altLang="en-US"/>
              <a:t>Animation of Insertions</a:t>
            </a:r>
          </a:p>
        </p:txBody>
      </p:sp>
      <p:grpSp>
        <p:nvGrpSpPr>
          <p:cNvPr id="25" name="Group 29"/>
          <p:cNvGrpSpPr>
            <a:grpSpLocks/>
          </p:cNvGrpSpPr>
          <p:nvPr/>
        </p:nvGrpSpPr>
        <p:grpSpPr bwMode="auto">
          <a:xfrm>
            <a:off x="3413125" y="1714500"/>
            <a:ext cx="461963" cy="4278313"/>
            <a:chOff x="1718" y="744"/>
            <a:chExt cx="291" cy="2695"/>
          </a:xfrm>
        </p:grpSpPr>
        <p:sp>
          <p:nvSpPr>
            <p:cNvPr id="48182" name="AutoShape 23"/>
            <p:cNvSpPr>
              <a:spLocks noChangeAspect="1" noChangeArrowheads="1"/>
            </p:cNvSpPr>
            <p:nvPr/>
          </p:nvSpPr>
          <p:spPr bwMode="auto">
            <a:xfrm>
              <a:off x="1718" y="314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3" name="AutoShape 24"/>
            <p:cNvSpPr>
              <a:spLocks noChangeAspect="1" noChangeArrowheads="1"/>
            </p:cNvSpPr>
            <p:nvPr/>
          </p:nvSpPr>
          <p:spPr bwMode="auto">
            <a:xfrm>
              <a:off x="1718" y="292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4" name="AutoShape 25"/>
            <p:cNvSpPr>
              <a:spLocks noChangeAspect="1" noChangeArrowheads="1"/>
            </p:cNvSpPr>
            <p:nvPr/>
          </p:nvSpPr>
          <p:spPr bwMode="auto">
            <a:xfrm>
              <a:off x="1718" y="270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5" name="AutoShape 26"/>
            <p:cNvSpPr>
              <a:spLocks noChangeAspect="1" noChangeArrowheads="1"/>
            </p:cNvSpPr>
            <p:nvPr/>
          </p:nvSpPr>
          <p:spPr bwMode="auto">
            <a:xfrm>
              <a:off x="1718" y="2492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6" name="AutoShape 27"/>
            <p:cNvSpPr>
              <a:spLocks noChangeAspect="1" noChangeArrowheads="1"/>
            </p:cNvSpPr>
            <p:nvPr/>
          </p:nvSpPr>
          <p:spPr bwMode="auto">
            <a:xfrm>
              <a:off x="1718" y="2275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7" name="AutoShape 28"/>
            <p:cNvSpPr>
              <a:spLocks noChangeAspect="1" noChangeArrowheads="1"/>
            </p:cNvSpPr>
            <p:nvPr/>
          </p:nvSpPr>
          <p:spPr bwMode="auto">
            <a:xfrm>
              <a:off x="1718" y="205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8" name="AutoShape 19"/>
            <p:cNvSpPr>
              <a:spLocks noChangeAspect="1" noChangeArrowheads="1"/>
            </p:cNvSpPr>
            <p:nvPr/>
          </p:nvSpPr>
          <p:spPr bwMode="auto">
            <a:xfrm>
              <a:off x="1718" y="183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9" name="AutoShape 18"/>
            <p:cNvSpPr>
              <a:spLocks noChangeAspect="1" noChangeArrowheads="1"/>
            </p:cNvSpPr>
            <p:nvPr/>
          </p:nvSpPr>
          <p:spPr bwMode="auto">
            <a:xfrm>
              <a:off x="1718" y="161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90" name="AutoShape 17"/>
            <p:cNvSpPr>
              <a:spLocks noChangeAspect="1" noChangeArrowheads="1"/>
            </p:cNvSpPr>
            <p:nvPr/>
          </p:nvSpPr>
          <p:spPr bwMode="auto">
            <a:xfrm>
              <a:off x="1718" y="139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91" name="AutoShape 16"/>
            <p:cNvSpPr>
              <a:spLocks noChangeAspect="1" noChangeArrowheads="1"/>
            </p:cNvSpPr>
            <p:nvPr/>
          </p:nvSpPr>
          <p:spPr bwMode="auto">
            <a:xfrm>
              <a:off x="1718" y="1180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92" name="AutoShape 12"/>
            <p:cNvSpPr>
              <a:spLocks noChangeAspect="1" noChangeArrowheads="1"/>
            </p:cNvSpPr>
            <p:nvPr/>
          </p:nvSpPr>
          <p:spPr bwMode="auto">
            <a:xfrm>
              <a:off x="1718" y="963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93" name="AutoShape 15"/>
            <p:cNvSpPr>
              <a:spLocks noChangeAspect="1" noChangeArrowheads="1"/>
            </p:cNvSpPr>
            <p:nvPr/>
          </p:nvSpPr>
          <p:spPr bwMode="auto">
            <a:xfrm>
              <a:off x="1718" y="74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26" name="Group 30"/>
          <p:cNvGrpSpPr>
            <a:grpSpLocks/>
          </p:cNvGrpSpPr>
          <p:nvPr/>
        </p:nvGrpSpPr>
        <p:grpSpPr bwMode="auto">
          <a:xfrm>
            <a:off x="5000625" y="1714500"/>
            <a:ext cx="461963" cy="4278313"/>
            <a:chOff x="1718" y="744"/>
            <a:chExt cx="291" cy="2695"/>
          </a:xfrm>
        </p:grpSpPr>
        <p:sp>
          <p:nvSpPr>
            <p:cNvPr id="48170" name="AutoShape 31"/>
            <p:cNvSpPr>
              <a:spLocks noChangeAspect="1" noChangeArrowheads="1"/>
            </p:cNvSpPr>
            <p:nvPr/>
          </p:nvSpPr>
          <p:spPr bwMode="auto">
            <a:xfrm>
              <a:off x="1718" y="314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1" name="AutoShape 32"/>
            <p:cNvSpPr>
              <a:spLocks noChangeAspect="1" noChangeArrowheads="1"/>
            </p:cNvSpPr>
            <p:nvPr/>
          </p:nvSpPr>
          <p:spPr bwMode="auto">
            <a:xfrm>
              <a:off x="1718" y="292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2" name="AutoShape 33"/>
            <p:cNvSpPr>
              <a:spLocks noChangeAspect="1" noChangeArrowheads="1"/>
            </p:cNvSpPr>
            <p:nvPr/>
          </p:nvSpPr>
          <p:spPr bwMode="auto">
            <a:xfrm>
              <a:off x="1718" y="270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3" name="AutoShape 34"/>
            <p:cNvSpPr>
              <a:spLocks noChangeAspect="1" noChangeArrowheads="1"/>
            </p:cNvSpPr>
            <p:nvPr/>
          </p:nvSpPr>
          <p:spPr bwMode="auto">
            <a:xfrm>
              <a:off x="1718" y="2492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4" name="AutoShape 35"/>
            <p:cNvSpPr>
              <a:spLocks noChangeAspect="1" noChangeArrowheads="1"/>
            </p:cNvSpPr>
            <p:nvPr/>
          </p:nvSpPr>
          <p:spPr bwMode="auto">
            <a:xfrm>
              <a:off x="1718" y="2275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5" name="AutoShape 36"/>
            <p:cNvSpPr>
              <a:spLocks noChangeAspect="1" noChangeArrowheads="1"/>
            </p:cNvSpPr>
            <p:nvPr/>
          </p:nvSpPr>
          <p:spPr bwMode="auto">
            <a:xfrm>
              <a:off x="1718" y="2056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6" name="AutoShape 37"/>
            <p:cNvSpPr>
              <a:spLocks noChangeAspect="1" noChangeArrowheads="1"/>
            </p:cNvSpPr>
            <p:nvPr/>
          </p:nvSpPr>
          <p:spPr bwMode="auto">
            <a:xfrm>
              <a:off x="1718" y="183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7" name="AutoShape 38"/>
            <p:cNvSpPr>
              <a:spLocks noChangeAspect="1" noChangeArrowheads="1"/>
            </p:cNvSpPr>
            <p:nvPr/>
          </p:nvSpPr>
          <p:spPr bwMode="auto">
            <a:xfrm>
              <a:off x="1718" y="161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8" name="AutoShape 39"/>
            <p:cNvSpPr>
              <a:spLocks noChangeAspect="1" noChangeArrowheads="1"/>
            </p:cNvSpPr>
            <p:nvPr/>
          </p:nvSpPr>
          <p:spPr bwMode="auto">
            <a:xfrm>
              <a:off x="1718" y="139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79" name="AutoShape 40"/>
            <p:cNvSpPr>
              <a:spLocks noChangeAspect="1" noChangeArrowheads="1"/>
            </p:cNvSpPr>
            <p:nvPr/>
          </p:nvSpPr>
          <p:spPr bwMode="auto">
            <a:xfrm>
              <a:off x="1718" y="1180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0" name="AutoShape 41"/>
            <p:cNvSpPr>
              <a:spLocks noChangeAspect="1" noChangeArrowheads="1"/>
            </p:cNvSpPr>
            <p:nvPr/>
          </p:nvSpPr>
          <p:spPr bwMode="auto">
            <a:xfrm>
              <a:off x="1718" y="963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81" name="AutoShape 42"/>
            <p:cNvSpPr>
              <a:spLocks noChangeAspect="1" noChangeArrowheads="1"/>
            </p:cNvSpPr>
            <p:nvPr/>
          </p:nvSpPr>
          <p:spPr bwMode="auto">
            <a:xfrm>
              <a:off x="1718" y="744"/>
              <a:ext cx="291" cy="293"/>
            </a:xfrm>
            <a:prstGeom prst="cube">
              <a:avLst>
                <a:gd name="adj" fmla="val 25000"/>
              </a:avLst>
            </a:prstGeom>
            <a:solidFill>
              <a:schemeClr val="accent1">
                <a:alpha val="7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27" name="Group 48"/>
          <p:cNvGrpSpPr>
            <a:grpSpLocks/>
          </p:cNvGrpSpPr>
          <p:nvPr/>
        </p:nvGrpSpPr>
        <p:grpSpPr bwMode="auto">
          <a:xfrm>
            <a:off x="827088" y="3490913"/>
            <a:ext cx="1503362" cy="465137"/>
            <a:chOff x="438" y="860"/>
            <a:chExt cx="947" cy="293"/>
          </a:xfrm>
        </p:grpSpPr>
        <p:sp>
          <p:nvSpPr>
            <p:cNvPr id="48166" name="AutoShape 22"/>
            <p:cNvSpPr>
              <a:spLocks noChangeAspect="1" noChangeArrowheads="1"/>
            </p:cNvSpPr>
            <p:nvPr/>
          </p:nvSpPr>
          <p:spPr bwMode="auto">
            <a:xfrm>
              <a:off x="438" y="860"/>
              <a:ext cx="291" cy="293"/>
            </a:xfrm>
            <a:prstGeom prst="cube">
              <a:avLst>
                <a:gd name="adj" fmla="val 25000"/>
              </a:avLst>
            </a:prstGeom>
            <a:solidFill>
              <a:srgbClr val="CCFFCC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67" name="AutoShape 43"/>
            <p:cNvSpPr>
              <a:spLocks noChangeAspect="1" noChangeArrowheads="1"/>
            </p:cNvSpPr>
            <p:nvPr/>
          </p:nvSpPr>
          <p:spPr bwMode="auto">
            <a:xfrm>
              <a:off x="654" y="860"/>
              <a:ext cx="291" cy="293"/>
            </a:xfrm>
            <a:prstGeom prst="cube">
              <a:avLst>
                <a:gd name="adj" fmla="val 25000"/>
              </a:avLst>
            </a:prstGeom>
            <a:solidFill>
              <a:srgbClr val="CCFFCC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68" name="AutoShape 44"/>
            <p:cNvSpPr>
              <a:spLocks noChangeAspect="1" noChangeArrowheads="1"/>
            </p:cNvSpPr>
            <p:nvPr/>
          </p:nvSpPr>
          <p:spPr bwMode="auto">
            <a:xfrm>
              <a:off x="874" y="860"/>
              <a:ext cx="291" cy="293"/>
            </a:xfrm>
            <a:prstGeom prst="cube">
              <a:avLst>
                <a:gd name="adj" fmla="val 25000"/>
              </a:avLst>
            </a:prstGeom>
            <a:solidFill>
              <a:srgbClr val="CCFFCC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69" name="AutoShape 47"/>
            <p:cNvSpPr>
              <a:spLocks noChangeAspect="1" noChangeArrowheads="1"/>
            </p:cNvSpPr>
            <p:nvPr/>
          </p:nvSpPr>
          <p:spPr bwMode="auto">
            <a:xfrm>
              <a:off x="1094" y="860"/>
              <a:ext cx="291" cy="293"/>
            </a:xfrm>
            <a:prstGeom prst="cube">
              <a:avLst>
                <a:gd name="adj" fmla="val 25000"/>
              </a:avLst>
            </a:prstGeom>
            <a:solidFill>
              <a:srgbClr val="CCFFCC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75825" name="AutoShape 49"/>
          <p:cNvSpPr>
            <a:spLocks noChangeArrowheads="1"/>
          </p:cNvSpPr>
          <p:nvPr/>
        </p:nvSpPr>
        <p:spPr bwMode="auto">
          <a:xfrm>
            <a:off x="866775" y="2066925"/>
            <a:ext cx="1544638" cy="996950"/>
          </a:xfrm>
          <a:prstGeom prst="downArrow">
            <a:avLst>
              <a:gd name="adj1" fmla="val 50000"/>
              <a:gd name="adj2" fmla="val 25000"/>
            </a:avLst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3" name="Oval 57"/>
          <p:cNvSpPr>
            <a:spLocks noChangeAspect="1" noChangeArrowheads="1"/>
          </p:cNvSpPr>
          <p:nvPr/>
        </p:nvSpPr>
        <p:spPr bwMode="auto">
          <a:xfrm flipH="1">
            <a:off x="1512888" y="2338388"/>
            <a:ext cx="287337" cy="295275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5E7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1" name="Oval 55"/>
          <p:cNvSpPr>
            <a:spLocks noChangeAspect="1" noChangeArrowheads="1"/>
          </p:cNvSpPr>
          <p:nvPr/>
        </p:nvSpPr>
        <p:spPr bwMode="auto">
          <a:xfrm flipH="1">
            <a:off x="1519238" y="2316163"/>
            <a:ext cx="287337" cy="295275"/>
          </a:xfrm>
          <a:prstGeom prst="ellipse">
            <a:avLst/>
          </a:prstGeom>
          <a:gradFill rotWithShape="1">
            <a:gsLst>
              <a:gs pos="0">
                <a:srgbClr val="808080"/>
              </a:gs>
              <a:gs pos="100000">
                <a:srgbClr val="3B3B3B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28" name="Oval 52"/>
          <p:cNvSpPr>
            <a:spLocks noChangeAspect="1" noChangeArrowheads="1"/>
          </p:cNvSpPr>
          <p:nvPr/>
        </p:nvSpPr>
        <p:spPr bwMode="auto">
          <a:xfrm flipH="1">
            <a:off x="1516063" y="2335213"/>
            <a:ext cx="287337" cy="295275"/>
          </a:xfrm>
          <a:prstGeom prst="ellipse">
            <a:avLst/>
          </a:prstGeom>
          <a:gradFill rotWithShape="1">
            <a:gsLst>
              <a:gs pos="0">
                <a:srgbClr val="993366"/>
              </a:gs>
              <a:gs pos="100000">
                <a:srgbClr val="47182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0" name="Oval 54"/>
          <p:cNvSpPr>
            <a:spLocks noChangeAspect="1" noChangeArrowheads="1"/>
          </p:cNvSpPr>
          <p:nvPr/>
        </p:nvSpPr>
        <p:spPr bwMode="auto">
          <a:xfrm flipH="1">
            <a:off x="1509713" y="2332038"/>
            <a:ext cx="287337" cy="295275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790" name="Oval 14"/>
          <p:cNvSpPr>
            <a:spLocks noChangeAspect="1" noChangeArrowheads="1"/>
          </p:cNvSpPr>
          <p:nvPr/>
        </p:nvSpPr>
        <p:spPr bwMode="auto">
          <a:xfrm flipH="1">
            <a:off x="1531938" y="2351088"/>
            <a:ext cx="287337" cy="295275"/>
          </a:xfrm>
          <a:prstGeom prst="ellipse">
            <a:avLst/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27" name="Oval 51"/>
          <p:cNvSpPr>
            <a:spLocks noChangeAspect="1" noChangeArrowheads="1"/>
          </p:cNvSpPr>
          <p:nvPr/>
        </p:nvSpPr>
        <p:spPr bwMode="auto">
          <a:xfrm flipH="1">
            <a:off x="1519238" y="2322513"/>
            <a:ext cx="287337" cy="295275"/>
          </a:xfrm>
          <a:prstGeom prst="ellipse">
            <a:avLst/>
          </a:prstGeom>
          <a:gradFill rotWithShape="1">
            <a:gsLst>
              <a:gs pos="0">
                <a:srgbClr val="339966"/>
              </a:gs>
              <a:gs pos="100000">
                <a:srgbClr val="18472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2" name="Oval 56"/>
          <p:cNvSpPr>
            <a:spLocks noChangeAspect="1" noChangeArrowheads="1"/>
          </p:cNvSpPr>
          <p:nvPr/>
        </p:nvSpPr>
        <p:spPr bwMode="auto">
          <a:xfrm flipH="1">
            <a:off x="1519238" y="2338388"/>
            <a:ext cx="287337" cy="295275"/>
          </a:xfrm>
          <a:prstGeom prst="ellipse">
            <a:avLst/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5" name="Oval 59"/>
          <p:cNvSpPr>
            <a:spLocks noChangeAspect="1" noChangeArrowheads="1"/>
          </p:cNvSpPr>
          <p:nvPr/>
        </p:nvSpPr>
        <p:spPr bwMode="auto">
          <a:xfrm flipH="1">
            <a:off x="1512888" y="2335213"/>
            <a:ext cx="287337" cy="29527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4" name="Oval 58"/>
          <p:cNvSpPr>
            <a:spLocks noChangeAspect="1" noChangeArrowheads="1"/>
          </p:cNvSpPr>
          <p:nvPr/>
        </p:nvSpPr>
        <p:spPr bwMode="auto">
          <a:xfrm flipH="1">
            <a:off x="1512888" y="2325688"/>
            <a:ext cx="287337" cy="295275"/>
          </a:xfrm>
          <a:prstGeom prst="ellipse">
            <a:avLst/>
          </a:prstGeom>
          <a:gradFill rotWithShape="1">
            <a:gsLst>
              <a:gs pos="0">
                <a:srgbClr val="000080"/>
              </a:gs>
              <a:gs pos="100000">
                <a:srgbClr val="00003B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29" name="Oval 53"/>
          <p:cNvSpPr>
            <a:spLocks noChangeAspect="1" noChangeArrowheads="1"/>
          </p:cNvSpPr>
          <p:nvPr/>
        </p:nvSpPr>
        <p:spPr bwMode="auto">
          <a:xfrm flipH="1">
            <a:off x="1512888" y="2325688"/>
            <a:ext cx="287337" cy="29527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5836" name="Text Box 60"/>
          <p:cNvSpPr txBox="1">
            <a:spLocks noChangeArrowheads="1"/>
          </p:cNvSpPr>
          <p:nvPr/>
        </p:nvSpPr>
        <p:spPr bwMode="auto">
          <a:xfrm>
            <a:off x="3302000" y="1092200"/>
            <a:ext cx="7239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000" i="1"/>
              <a:t>T</a:t>
            </a:r>
            <a:r>
              <a:rPr lang="en-US" altLang="en-US" sz="3000" i="1" baseline="-15000"/>
              <a:t>1</a:t>
            </a:r>
          </a:p>
        </p:txBody>
      </p:sp>
      <p:sp>
        <p:nvSpPr>
          <p:cNvPr id="75837" name="Text Box 61"/>
          <p:cNvSpPr txBox="1">
            <a:spLocks noChangeArrowheads="1"/>
          </p:cNvSpPr>
          <p:nvPr/>
        </p:nvSpPr>
        <p:spPr bwMode="auto">
          <a:xfrm>
            <a:off x="4902200" y="1092200"/>
            <a:ext cx="7239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000" i="1"/>
              <a:t>T</a:t>
            </a:r>
            <a:r>
              <a:rPr lang="en-US" altLang="en-US" sz="3000" i="1" baseline="-15000"/>
              <a:t>2</a:t>
            </a:r>
          </a:p>
        </p:txBody>
      </p:sp>
      <p:sp>
        <p:nvSpPr>
          <p:cNvPr id="75838" name="Text Box 62"/>
          <p:cNvSpPr txBox="1">
            <a:spLocks noChangeArrowheads="1"/>
          </p:cNvSpPr>
          <p:nvPr/>
        </p:nvSpPr>
        <p:spPr bwMode="auto">
          <a:xfrm>
            <a:off x="3035300" y="1816100"/>
            <a:ext cx="4826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0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1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2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3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4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5</a:t>
            </a:r>
          </a:p>
          <a:p>
            <a:pPr algn="ctr">
              <a:spcBef>
                <a:spcPct val="10000"/>
              </a:spcBef>
              <a:buFontTx/>
              <a:buNone/>
            </a:pPr>
            <a:endParaRPr lang="en-US" altLang="en-US" sz="500" i="1">
              <a:solidFill>
                <a:schemeClr val="bg2"/>
              </a:solidFill>
            </a:endParaRP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6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7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8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9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10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75839" name="Text Box 63"/>
          <p:cNvSpPr txBox="1">
            <a:spLocks noChangeArrowheads="1"/>
          </p:cNvSpPr>
          <p:nvPr/>
        </p:nvSpPr>
        <p:spPr bwMode="auto">
          <a:xfrm>
            <a:off x="4597400" y="1828800"/>
            <a:ext cx="4826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0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1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2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3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4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5</a:t>
            </a:r>
          </a:p>
          <a:p>
            <a:pPr algn="ctr">
              <a:spcBef>
                <a:spcPct val="10000"/>
              </a:spcBef>
              <a:buFontTx/>
              <a:buNone/>
            </a:pPr>
            <a:endParaRPr lang="en-US" altLang="en-US" sz="500" i="1">
              <a:solidFill>
                <a:schemeClr val="bg2"/>
              </a:solidFill>
            </a:endParaRP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6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7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8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9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10</a:t>
            </a:r>
          </a:p>
          <a:p>
            <a:pPr algn="ctr">
              <a:spcBef>
                <a:spcPct val="10000"/>
              </a:spcBef>
              <a:buFontTx/>
              <a:buNone/>
            </a:pPr>
            <a:r>
              <a:rPr lang="en-US" altLang="en-US" sz="2000" i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75840" name="Text Box 64"/>
          <p:cNvSpPr txBox="1">
            <a:spLocks noChangeArrowheads="1"/>
          </p:cNvSpPr>
          <p:nvPr/>
        </p:nvSpPr>
        <p:spPr bwMode="auto">
          <a:xfrm>
            <a:off x="660400" y="3873500"/>
            <a:ext cx="11557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500" i="1"/>
              <a:t>Queue</a:t>
            </a:r>
            <a:endParaRPr lang="en-US" altLang="en-US" sz="2500" i="1" baseline="-15000"/>
          </a:p>
        </p:txBody>
      </p:sp>
      <p:sp>
        <p:nvSpPr>
          <p:cNvPr id="75841" name="Text Box 65"/>
          <p:cNvSpPr txBox="1">
            <a:spLocks noChangeArrowheads="1"/>
          </p:cNvSpPr>
          <p:nvPr/>
        </p:nvSpPr>
        <p:spPr bwMode="auto">
          <a:xfrm>
            <a:off x="266700" y="2184400"/>
            <a:ext cx="11557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500" i="1"/>
              <a:t>Input</a:t>
            </a:r>
            <a:endParaRPr lang="en-US" altLang="en-US" sz="2500" i="1" baseline="-15000"/>
          </a:p>
        </p:txBody>
      </p:sp>
      <p:sp>
        <p:nvSpPr>
          <p:cNvPr id="48165" name="TextBox 4"/>
          <p:cNvSpPr txBox="1">
            <a:spLocks noChangeArrowheads="1"/>
          </p:cNvSpPr>
          <p:nvPr/>
        </p:nvSpPr>
        <p:spPr bwMode="auto">
          <a:xfrm>
            <a:off x="266700" y="5411788"/>
            <a:ext cx="25511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With queue for de-amortization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75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7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5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3.7037E-7 L 0.04583 0.19074 " pathEditMode="relative" ptsTypes="AA">
                                      <p:cBhvr>
                                        <p:cTn id="36" dur="10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19074 L 0.21458 0.23518 " pathEditMode="relative" ptsTypes="AA">
                                      <p:cBhvr>
                                        <p:cTn id="39" dur="10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0.04583 0.18889 " pathEditMode="relative" ptsTypes="AA">
                                      <p:cBhvr>
                                        <p:cTn id="51" dur="10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14 0.19028 L 0.21389 0.02917 " pathEditMode="relative" ptsTypes="AA">
                                      <p:cBhvr>
                                        <p:cTn id="54" dur="10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75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1.11111E-6 L 0.04374 0.18611 " pathEditMode="relative" ptsTypes="AA">
                                      <p:cBhvr>
                                        <p:cTn id="66" dur="10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19028 L 0.2125 0.23611 " pathEditMode="relative" ptsTypes="AA">
                                      <p:cBhvr>
                                        <p:cTn id="69" dur="10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5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458 0.23518 L 0.38645 0.13102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-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0324 L 0.04584 0.19213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758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0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19074 L 0.2125 0.43657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758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12292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7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00092 L 0.04618 0.1912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18 0.19121 L 0.21285 0.13287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-2917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4.07407E-6 L 0.04374 0.18472 " pathEditMode="relative" ptsTypes="AA">
                                      <p:cBhvr>
                                        <p:cTn id="118" dur="1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18843 L 0.21145 0.1287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-2986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285 0.13287 L 0.3868 0.33426 " pathEditMode="relative" rAng="0" ptsTypes="AA">
                                      <p:cBhvr>
                                        <p:cTn id="128" dur="1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8" y="1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7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00324 L 0.04514 0.19352 " pathEditMode="relative" rAng="0" ptsTypes="AA">
                                      <p:cBhvr>
                                        <p:cTn id="140" dur="10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2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14 0.19352 L 0.21285 0.33935 " pathEditMode="relative" ptsTypes="AA">
                                      <p:cBhvr>
                                        <p:cTn id="143" dur="10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7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3.7037E-7 L 0.0427 0.1875 " pathEditMode="relative" ptsTypes="AA">
                                      <p:cBhvr>
                                        <p:cTn id="155" dur="10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19213 L 0.21041 0.03379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-7917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89 0.02916 L 0.38577 0.12778 " pathEditMode="relative" ptsTypes="AA">
                                      <p:cBhvr>
                                        <p:cTn id="163" dur="10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5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646 0.13102 L 0.21354 0.23935 " pathEditMode="relative" ptsTypes="AA">
                                      <p:cBhvr>
                                        <p:cTn id="166" dur="10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458 0.23472 L 0.38645 0.33333 " pathEditMode="relative" rAng="0" ptsTypes="AA">
                                      <p:cBhvr>
                                        <p:cTn id="169" dur="10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7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68 0.33426 L 0.0441 0.18843 " pathEditMode="relative" rAng="0" ptsTypes="AA">
                                      <p:cBhvr>
                                        <p:cTn id="172" dur="1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35" y="-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7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3333E-6 L 0.00139 0.1919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18 0.19121 L 0.21181 0.13566 " pathEditMode="relative" ptsTypes="AA">
                                      <p:cBhvr>
                                        <p:cTn id="186" dur="1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8 0.1919 L 0.04548 0.18819 " pathEditMode="relative" rAng="0" ptsTypes="AA">
                                      <p:cBhvr>
                                        <p:cTn id="188" dur="10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185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042 0.13009 L 0.38646 -0.02129 " pathEditMode="relative" ptsTypes="AA">
                                      <p:cBhvr>
                                        <p:cTn id="193" dur="1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5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14 0.19259 L 0.21181 0.33981 " pathEditMode="relative" rAng="0" ptsTypes="AA">
                                      <p:cBhvr>
                                        <p:cTn id="196" dur="1000" fill="hold"/>
                                        <p:tgtEl>
                                          <p:spTgt spid="75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7361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2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285 0.33935 L 0.38785 0.43935 " pathEditMode="relative" rAng="0" ptsTypes="AA">
                                      <p:cBhvr>
                                        <p:cTn id="203" dur="10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7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074 L 0.04549 0.19073 " pathEditMode="relative" ptsTypes="AA">
                                      <p:cBhvr>
                                        <p:cTn id="213" dur="1000" fill="hold"/>
                                        <p:tgtEl>
                                          <p:spTgt spid="758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49 0.19074 L 0.21216 0.43657 " pathEditMode="relative" ptsTypes="AA">
                                      <p:cBhvr>
                                        <p:cTn id="216" dur="1000" fill="hold"/>
                                        <p:tgtEl>
                                          <p:spTgt spid="758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0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25 0.43657 L 0.3875 0.23241 " pathEditMode="relative" ptsTypes="AA">
                                      <p:cBhvr>
                                        <p:cTn id="221" dur="1000" fill="hold"/>
                                        <p:tgtEl>
                                          <p:spTgt spid="758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3" presetID="1" presetClass="exit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25" grpId="0" animBg="1"/>
      <p:bldP spid="75833" grpId="0" animBg="1"/>
      <p:bldP spid="75833" grpId="1" animBg="1"/>
      <p:bldP spid="75833" grpId="2" animBg="1"/>
      <p:bldP spid="75833" grpId="3" animBg="1"/>
      <p:bldP spid="75831" grpId="0" animBg="1"/>
      <p:bldP spid="75831" grpId="1" animBg="1"/>
      <p:bldP spid="75831" grpId="2" animBg="1"/>
      <p:bldP spid="75831" grpId="3" animBg="1"/>
      <p:bldP spid="75828" grpId="0" animBg="1"/>
      <p:bldP spid="75828" grpId="1" animBg="1"/>
      <p:bldP spid="75828" grpId="2" animBg="1"/>
      <p:bldP spid="75830" grpId="0" animBg="1"/>
      <p:bldP spid="75830" grpId="1" animBg="1"/>
      <p:bldP spid="75830" grpId="2" animBg="1"/>
      <p:bldP spid="75830" grpId="3" animBg="1"/>
      <p:bldP spid="75830" grpId="4" animBg="1"/>
      <p:bldP spid="75830" grpId="5" animBg="1"/>
      <p:bldP spid="75790" grpId="0" animBg="1"/>
      <p:bldP spid="75790" grpId="1" animBg="1"/>
      <p:bldP spid="75790" grpId="2" animBg="1"/>
      <p:bldP spid="75790" grpId="3" animBg="1"/>
      <p:bldP spid="75827" grpId="0" animBg="1"/>
      <p:bldP spid="75827" grpId="1" animBg="1"/>
      <p:bldP spid="75827" grpId="2" animBg="1"/>
      <p:bldP spid="75827" grpId="3" animBg="1"/>
      <p:bldP spid="75832" grpId="0" animBg="1"/>
      <p:bldP spid="75832" grpId="1" animBg="1"/>
      <p:bldP spid="75832" grpId="2" animBg="1"/>
      <p:bldP spid="75832" grpId="3" animBg="1"/>
      <p:bldP spid="75835" grpId="0" animBg="1"/>
      <p:bldP spid="75835" grpId="1" animBg="1"/>
      <p:bldP spid="75835" grpId="2" animBg="1"/>
      <p:bldP spid="75835" grpId="3" animBg="1"/>
      <p:bldP spid="75835" grpId="4" animBg="1"/>
      <p:bldP spid="75834" grpId="0" animBg="1"/>
      <p:bldP spid="75834" grpId="1" animBg="1"/>
      <p:bldP spid="75834" grpId="2" animBg="1"/>
      <p:bldP spid="75829" grpId="0" animBg="1"/>
      <p:bldP spid="75829" grpId="1" animBg="1"/>
      <p:bldP spid="75829" grpId="2" animBg="1"/>
      <p:bldP spid="75829" grpId="3" animBg="1"/>
      <p:bldP spid="75836" grpId="0"/>
      <p:bldP spid="75837" grpId="0"/>
      <p:bldP spid="75838" grpId="0"/>
      <p:bldP spid="75839" grpId="0"/>
      <p:bldP spid="75840" grpId="0"/>
      <p:bldP spid="758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16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6213"/>
            <a:ext cx="9144000" cy="762000"/>
          </a:xfrm>
        </p:spPr>
        <p:txBody>
          <a:bodyPr/>
          <a:lstStyle/>
          <a:p>
            <a:pPr rtl="0" eaLnBrk="1" hangingPunct="1"/>
            <a:r>
              <a:rPr lang="en-US" altLang="en-US" sz="3700"/>
              <a:t>More than One Cycle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173163"/>
            <a:ext cx="8753475" cy="4765675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sz="3000" dirty="0"/>
              <a:t>With probability </a:t>
            </a:r>
            <a:r>
              <a:rPr lang="el-GR" altLang="en-US" sz="3000" dirty="0">
                <a:solidFill>
                  <a:srgbClr val="FF0000"/>
                </a:solidFill>
                <a:cs typeface="Times New Roman" panose="02020603050405020304" pitchFamily="18" charset="0"/>
              </a:rPr>
              <a:t>Θ</a:t>
            </a:r>
            <a:r>
              <a:rPr lang="en-US" altLang="en-US" sz="3000" b="1" i="1" dirty="0">
                <a:solidFill>
                  <a:srgbClr val="FF0000"/>
                </a:solidFill>
              </a:rPr>
              <a:t>(1/n)</a:t>
            </a:r>
            <a:r>
              <a:rPr lang="en-US" altLang="en-US" sz="3000" dirty="0"/>
              <a:t> Cuckoo Hashing </a:t>
            </a:r>
            <a:r>
              <a:rPr lang="en-US" altLang="en-US" sz="3000" b="1" i="1" dirty="0">
                <a:solidFill>
                  <a:srgbClr val="FF0000"/>
                </a:solidFill>
              </a:rPr>
              <a:t>fails</a:t>
            </a:r>
          </a:p>
          <a:p>
            <a:pPr lvl="1" eaLnBrk="1" hangingPunct="1"/>
            <a:r>
              <a:rPr lang="en-US" altLang="en-US" sz="2600" dirty="0"/>
              <a:t>Recall: connected component with </a:t>
            </a:r>
            <a:r>
              <a:rPr lang="en-US" altLang="en-US" sz="2600" b="1" dirty="0"/>
              <a:t>more</a:t>
            </a:r>
            <a:r>
              <a:rPr lang="en-US" altLang="en-US" sz="2600" dirty="0"/>
              <a:t> than one cycle</a:t>
            </a:r>
          </a:p>
          <a:p>
            <a:pPr lvl="1" eaLnBrk="1" hangingPunct="1"/>
            <a:r>
              <a:rPr lang="en-US" altLang="en-US" sz="2600" dirty="0"/>
              <a:t>Standard solution: </a:t>
            </a:r>
            <a:r>
              <a:rPr lang="en-US" altLang="en-US" sz="2600" b="1" i="1" dirty="0">
                <a:solidFill>
                  <a:srgbClr val="FF0000"/>
                </a:solidFill>
              </a:rPr>
              <a:t>rehashing</a:t>
            </a:r>
          </a:p>
          <a:p>
            <a:pPr lvl="2" eaLnBrk="1" hangingPunct="1"/>
            <a:r>
              <a:rPr lang="en-US" altLang="en-US" sz="2800" dirty="0"/>
              <a:t>Meaning: insertion worst case may be </a:t>
            </a:r>
            <a:r>
              <a:rPr lang="en-US" altLang="en-US" sz="2800" b="1" i="1" dirty="0">
                <a:solidFill>
                  <a:srgbClr val="FF0000"/>
                </a:solidFill>
              </a:rPr>
              <a:t>O(n)</a:t>
            </a:r>
            <a:endParaRPr lang="en-US" altLang="en-US" b="1" i="1" dirty="0">
              <a:solidFill>
                <a:srgbClr val="FF0000"/>
              </a:solidFill>
            </a:endParaRPr>
          </a:p>
          <a:p>
            <a:pPr eaLnBrk="1" hangingPunct="1">
              <a:buClr>
                <a:schemeClr val="tx1"/>
              </a:buClr>
            </a:pPr>
            <a:r>
              <a:rPr lang="en-US" altLang="en-US" sz="3000" dirty="0">
                <a:solidFill>
                  <a:schemeClr val="hlink"/>
                </a:solidFill>
              </a:rPr>
              <a:t>[KMW08]</a:t>
            </a:r>
            <a:r>
              <a:rPr lang="en-US" altLang="en-US" sz="3000" dirty="0"/>
              <a:t> suggested </a:t>
            </a:r>
            <a:r>
              <a:rPr lang="en-US" altLang="en-US" sz="3000" b="1" i="1" dirty="0">
                <a:solidFill>
                  <a:srgbClr val="008000"/>
                </a:solidFill>
              </a:rPr>
              <a:t>stash</a:t>
            </a:r>
          </a:p>
          <a:p>
            <a:pPr lvl="1" eaLnBrk="1" hangingPunct="1"/>
            <a:r>
              <a:rPr lang="en-US" altLang="en-US" sz="2600" dirty="0"/>
              <a:t>Saves rehashing</a:t>
            </a:r>
          </a:p>
          <a:p>
            <a:pPr lvl="2" eaLnBrk="1" hangingPunct="1"/>
            <a:r>
              <a:rPr lang="en-US" altLang="en-US" sz="2800" dirty="0"/>
              <a:t>Actually reduces insertion worst case to </a:t>
            </a:r>
            <a:r>
              <a:rPr lang="en-US" altLang="en-US" sz="2800" b="1" i="1" dirty="0">
                <a:solidFill>
                  <a:srgbClr val="008000"/>
                </a:solidFill>
              </a:rPr>
              <a:t>O(</a:t>
            </a:r>
            <a:r>
              <a:rPr lang="en-US" altLang="en-US" sz="2800" b="1" dirty="0">
                <a:solidFill>
                  <a:srgbClr val="008000"/>
                </a:solidFill>
              </a:rPr>
              <a:t>log</a:t>
            </a:r>
            <a:r>
              <a:rPr lang="en-US" altLang="en-US" sz="2800" b="1" i="1" dirty="0">
                <a:solidFill>
                  <a:srgbClr val="008000"/>
                </a:solidFill>
              </a:rPr>
              <a:t> n)</a:t>
            </a:r>
          </a:p>
          <a:p>
            <a:pPr lvl="1" eaLnBrk="1" hangingPunct="1"/>
            <a:r>
              <a:rPr lang="en-US" altLang="en-US" sz="2400" dirty="0"/>
              <a:t>Constant-sized stash is sufficient </a:t>
            </a:r>
            <a:r>
              <a:rPr lang="en-US" altLang="en-US" sz="2400" dirty="0" err="1"/>
              <a:t>whp</a:t>
            </a:r>
            <a:endParaRPr lang="en-US" altLang="en-US" sz="2400" dirty="0"/>
          </a:p>
        </p:txBody>
      </p:sp>
      <p:sp>
        <p:nvSpPr>
          <p:cNvPr id="160818" name="AutoShape 50"/>
          <p:cNvSpPr>
            <a:spLocks noChangeArrowheads="1"/>
          </p:cNvSpPr>
          <p:nvPr/>
        </p:nvSpPr>
        <p:spPr bwMode="auto">
          <a:xfrm>
            <a:off x="184150" y="3609975"/>
            <a:ext cx="2705100" cy="752475"/>
          </a:xfrm>
          <a:prstGeom prst="verticalScroll">
            <a:avLst>
              <a:gd name="adj" fmla="val 12500"/>
            </a:avLst>
          </a:prstGeom>
          <a:solidFill>
            <a:srgbClr val="FFFF00">
              <a:alpha val="39999"/>
            </a:srgbClr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Kirsch, Mitzenmacher,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/>
              <a:t>Wieder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5602288" y="5443538"/>
            <a:ext cx="3208337" cy="914400"/>
          </a:xfrm>
          <a:prstGeom prst="wedgeRoundRectCallout">
            <a:avLst>
              <a:gd name="adj1" fmla="val -39982"/>
              <a:gd name="adj2" fmla="val -72421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dirty="0" err="1">
                <a:latin typeface="+mn-lt"/>
                <a:cs typeface="Arial" charset="0"/>
              </a:rPr>
              <a:t>Prob</a:t>
            </a:r>
            <a:r>
              <a:rPr lang="en-US" sz="2800" dirty="0">
                <a:latin typeface="+mn-lt"/>
                <a:cs typeface="Arial" charset="0"/>
              </a:rPr>
              <a:t> of more </a:t>
            </a:r>
          </a:p>
          <a:p>
            <a:pPr algn="ctr">
              <a:defRPr/>
            </a:pPr>
            <a:r>
              <a:rPr lang="en-US" sz="2800" dirty="0">
                <a:latin typeface="+mn-lt"/>
                <a:cs typeface="Arial" charset="0"/>
              </a:rPr>
              <a:t>than </a:t>
            </a:r>
            <a:r>
              <a:rPr lang="en-US" sz="2800" b="1" dirty="0">
                <a:solidFill>
                  <a:srgbClr val="008000"/>
                </a:solidFill>
                <a:latin typeface="+mn-lt"/>
                <a:cs typeface="+mn-cs"/>
              </a:rPr>
              <a:t>k</a:t>
            </a:r>
            <a:r>
              <a:rPr lang="en-US" sz="2800" dirty="0">
                <a:latin typeface="+mn-lt"/>
                <a:cs typeface="Arial" charset="0"/>
              </a:rPr>
              <a:t>: 1/n</a:t>
            </a:r>
            <a:r>
              <a:rPr lang="en-US" sz="2800" baseline="30000" dirty="0">
                <a:latin typeface="Candara"/>
                <a:cs typeface="Arial" charset="0"/>
              </a:rPr>
              <a:t>k+1</a:t>
            </a:r>
            <a:endParaRPr lang="en-US" baseline="30000" dirty="0">
              <a:latin typeface="Candar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60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18" grpId="0" animBg="1"/>
      <p:bldP spid="160818" grpId="1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17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762000"/>
          </a:xfrm>
        </p:spPr>
        <p:txBody>
          <a:bodyPr/>
          <a:lstStyle/>
          <a:p>
            <a:pPr rtl="0" eaLnBrk="1" hangingPunct="1"/>
            <a:r>
              <a:rPr lang="en-US" altLang="en-US"/>
              <a:t>The Stash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213475" y="2760663"/>
            <a:ext cx="1155700" cy="2101850"/>
            <a:chOff x="3940" y="761"/>
            <a:chExt cx="728" cy="1324"/>
          </a:xfrm>
        </p:grpSpPr>
        <p:sp>
          <p:nvSpPr>
            <p:cNvPr id="52266" name="Rectangle 7"/>
            <p:cNvSpPr>
              <a:spLocks noChangeArrowheads="1"/>
            </p:cNvSpPr>
            <p:nvPr/>
          </p:nvSpPr>
          <p:spPr bwMode="auto">
            <a:xfrm rot="-5400000">
              <a:off x="4060" y="1673"/>
              <a:ext cx="222" cy="174"/>
            </a:xfrm>
            <a:prstGeom prst="rect">
              <a:avLst/>
            </a:prstGeom>
            <a:solidFill>
              <a:srgbClr val="99CC00">
                <a:alpha val="70195"/>
              </a:srgbClr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67" name="Rectangle 8"/>
            <p:cNvSpPr>
              <a:spLocks noChangeArrowheads="1"/>
            </p:cNvSpPr>
            <p:nvPr/>
          </p:nvSpPr>
          <p:spPr bwMode="auto">
            <a:xfrm rot="-5400000">
              <a:off x="4060" y="1451"/>
              <a:ext cx="222" cy="174"/>
            </a:xfrm>
            <a:prstGeom prst="rect">
              <a:avLst/>
            </a:prstGeom>
            <a:solidFill>
              <a:srgbClr val="99CC00">
                <a:alpha val="70195"/>
              </a:srgbClr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68" name="Rectangle 9"/>
            <p:cNvSpPr>
              <a:spLocks noChangeArrowheads="1"/>
            </p:cNvSpPr>
            <p:nvPr/>
          </p:nvSpPr>
          <p:spPr bwMode="auto">
            <a:xfrm rot="-5400000">
              <a:off x="4059" y="1231"/>
              <a:ext cx="222" cy="170"/>
            </a:xfrm>
            <a:prstGeom prst="rect">
              <a:avLst/>
            </a:prstGeom>
            <a:solidFill>
              <a:srgbClr val="99CC00">
                <a:alpha val="70195"/>
              </a:srgbClr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69" name="Rectangle 10"/>
            <p:cNvSpPr>
              <a:spLocks noChangeArrowheads="1"/>
            </p:cNvSpPr>
            <p:nvPr/>
          </p:nvSpPr>
          <p:spPr bwMode="auto">
            <a:xfrm rot="-5400000">
              <a:off x="4060" y="1007"/>
              <a:ext cx="222" cy="174"/>
            </a:xfrm>
            <a:prstGeom prst="rect">
              <a:avLst/>
            </a:prstGeom>
            <a:solidFill>
              <a:srgbClr val="99CC00">
                <a:alpha val="70195"/>
              </a:srgbClr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0" name="Rectangle 11"/>
            <p:cNvSpPr>
              <a:spLocks noChangeArrowheads="1"/>
            </p:cNvSpPr>
            <p:nvPr/>
          </p:nvSpPr>
          <p:spPr bwMode="auto">
            <a:xfrm rot="-5400000">
              <a:off x="4060" y="785"/>
              <a:ext cx="222" cy="174"/>
            </a:xfrm>
            <a:prstGeom prst="rect">
              <a:avLst/>
            </a:prstGeom>
            <a:solidFill>
              <a:srgbClr val="99CC00">
                <a:alpha val="70195"/>
              </a:srgbClr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1" name="Text Box 12"/>
            <p:cNvSpPr txBox="1">
              <a:spLocks noChangeArrowheads="1"/>
            </p:cNvSpPr>
            <p:nvPr/>
          </p:nvSpPr>
          <p:spPr bwMode="auto">
            <a:xfrm>
              <a:off x="3940" y="1816"/>
              <a:ext cx="72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200" i="1"/>
                <a:t>Queue</a:t>
              </a:r>
              <a:endParaRPr lang="en-US" altLang="en-US" sz="2200" i="1" baseline="-15000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170738" y="2581275"/>
            <a:ext cx="1303337" cy="3529013"/>
            <a:chOff x="1895" y="1540"/>
            <a:chExt cx="821" cy="2223"/>
          </a:xfrm>
        </p:grpSpPr>
        <p:sp>
          <p:nvSpPr>
            <p:cNvPr id="204814" name="Oval 14"/>
            <p:cNvSpPr>
              <a:spLocks noChangeArrowheads="1"/>
            </p:cNvSpPr>
            <p:nvPr/>
          </p:nvSpPr>
          <p:spPr bwMode="auto">
            <a:xfrm rot="5400000">
              <a:off x="1309" y="2126"/>
              <a:ext cx="1836" cy="66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2235" name="Text Box 15"/>
            <p:cNvSpPr txBox="1">
              <a:spLocks noChangeArrowheads="1"/>
            </p:cNvSpPr>
            <p:nvPr/>
          </p:nvSpPr>
          <p:spPr bwMode="auto">
            <a:xfrm>
              <a:off x="1932" y="3283"/>
              <a:ext cx="78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200" i="1"/>
                <a:t>Cuckoo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200" i="1"/>
                <a:t>graph</a:t>
              </a:r>
              <a:endParaRPr lang="en-US" altLang="en-US" sz="2200" i="1" baseline="-15000"/>
            </a:p>
          </p:txBody>
        </p:sp>
        <p:grpSp>
          <p:nvGrpSpPr>
            <p:cNvPr id="52236" name="Group 16"/>
            <p:cNvGrpSpPr>
              <a:grpSpLocks/>
            </p:cNvGrpSpPr>
            <p:nvPr/>
          </p:nvGrpSpPr>
          <p:grpSpPr bwMode="auto">
            <a:xfrm rot="-2713422">
              <a:off x="2060" y="2516"/>
              <a:ext cx="268" cy="540"/>
              <a:chOff x="1928" y="2721"/>
              <a:chExt cx="268" cy="540"/>
            </a:xfrm>
          </p:grpSpPr>
          <p:sp>
            <p:nvSpPr>
              <p:cNvPr id="52257" name="Oval 17"/>
              <p:cNvSpPr>
                <a:spLocks noChangeArrowheads="1"/>
              </p:cNvSpPr>
              <p:nvPr/>
            </p:nvSpPr>
            <p:spPr bwMode="auto">
              <a:xfrm>
                <a:off x="2056" y="2901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8" name="Oval 18"/>
              <p:cNvSpPr>
                <a:spLocks noChangeArrowheads="1"/>
              </p:cNvSpPr>
              <p:nvPr/>
            </p:nvSpPr>
            <p:spPr bwMode="auto">
              <a:xfrm>
                <a:off x="1948" y="2725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9" name="Oval 19"/>
              <p:cNvSpPr>
                <a:spLocks noChangeArrowheads="1"/>
              </p:cNvSpPr>
              <p:nvPr/>
            </p:nvSpPr>
            <p:spPr bwMode="auto">
              <a:xfrm>
                <a:off x="2140" y="2721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60" name="Oval 20"/>
              <p:cNvSpPr>
                <a:spLocks noChangeArrowheads="1"/>
              </p:cNvSpPr>
              <p:nvPr/>
            </p:nvSpPr>
            <p:spPr bwMode="auto">
              <a:xfrm>
                <a:off x="1928" y="3077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61" name="Oval 21"/>
              <p:cNvSpPr>
                <a:spLocks noChangeArrowheads="1"/>
              </p:cNvSpPr>
              <p:nvPr/>
            </p:nvSpPr>
            <p:spPr bwMode="auto">
              <a:xfrm>
                <a:off x="2072" y="3205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62" name="Line 22"/>
              <p:cNvSpPr>
                <a:spLocks noChangeShapeType="1"/>
              </p:cNvSpPr>
              <p:nvPr/>
            </p:nvSpPr>
            <p:spPr bwMode="auto">
              <a:xfrm flipH="1" flipV="1">
                <a:off x="1976" y="2748"/>
                <a:ext cx="100" cy="1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63" name="Line 23"/>
              <p:cNvSpPr>
                <a:spLocks noChangeShapeType="1"/>
              </p:cNvSpPr>
              <p:nvPr/>
            </p:nvSpPr>
            <p:spPr bwMode="auto">
              <a:xfrm flipH="1">
                <a:off x="2080" y="2748"/>
                <a:ext cx="88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64" name="Line 24"/>
              <p:cNvSpPr>
                <a:spLocks noChangeShapeType="1"/>
              </p:cNvSpPr>
              <p:nvPr/>
            </p:nvSpPr>
            <p:spPr bwMode="auto">
              <a:xfrm flipH="1">
                <a:off x="1952" y="2932"/>
                <a:ext cx="128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65" name="Line 25"/>
              <p:cNvSpPr>
                <a:spLocks noChangeShapeType="1"/>
              </p:cNvSpPr>
              <p:nvPr/>
            </p:nvSpPr>
            <p:spPr bwMode="auto">
              <a:xfrm flipH="1" flipV="1">
                <a:off x="1956" y="3108"/>
                <a:ext cx="148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7" name="Group 26"/>
            <p:cNvGrpSpPr>
              <a:grpSpLocks/>
            </p:cNvGrpSpPr>
            <p:nvPr/>
          </p:nvGrpSpPr>
          <p:grpSpPr bwMode="auto">
            <a:xfrm rot="-9985036">
              <a:off x="2033" y="1686"/>
              <a:ext cx="228" cy="387"/>
              <a:chOff x="1606" y="3362"/>
              <a:chExt cx="228" cy="387"/>
            </a:xfrm>
          </p:grpSpPr>
          <p:sp>
            <p:nvSpPr>
              <p:cNvPr id="52252" name="Oval 27"/>
              <p:cNvSpPr>
                <a:spLocks noChangeArrowheads="1"/>
              </p:cNvSpPr>
              <p:nvPr/>
            </p:nvSpPr>
            <p:spPr bwMode="auto">
              <a:xfrm>
                <a:off x="1778" y="3362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3" name="Oval 28"/>
              <p:cNvSpPr>
                <a:spLocks noChangeArrowheads="1"/>
              </p:cNvSpPr>
              <p:nvPr/>
            </p:nvSpPr>
            <p:spPr bwMode="auto">
              <a:xfrm>
                <a:off x="1698" y="3537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4" name="Oval 29"/>
              <p:cNvSpPr>
                <a:spLocks noChangeArrowheads="1"/>
              </p:cNvSpPr>
              <p:nvPr/>
            </p:nvSpPr>
            <p:spPr bwMode="auto">
              <a:xfrm>
                <a:off x="1606" y="3693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5" name="Line 30"/>
              <p:cNvSpPr>
                <a:spLocks noChangeShapeType="1"/>
              </p:cNvSpPr>
              <p:nvPr/>
            </p:nvSpPr>
            <p:spPr bwMode="auto">
              <a:xfrm flipH="1">
                <a:off x="1724" y="3388"/>
                <a:ext cx="80" cy="1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6" name="Line 31"/>
              <p:cNvSpPr>
                <a:spLocks noChangeShapeType="1"/>
              </p:cNvSpPr>
              <p:nvPr/>
            </p:nvSpPr>
            <p:spPr bwMode="auto">
              <a:xfrm flipH="1">
                <a:off x="1628" y="3572"/>
                <a:ext cx="96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8" name="Group 32"/>
            <p:cNvGrpSpPr>
              <a:grpSpLocks/>
            </p:cNvGrpSpPr>
            <p:nvPr/>
          </p:nvGrpSpPr>
          <p:grpSpPr bwMode="auto">
            <a:xfrm rot="-5400000">
              <a:off x="2033" y="2982"/>
              <a:ext cx="180" cy="195"/>
              <a:chOff x="1214" y="3234"/>
              <a:chExt cx="180" cy="195"/>
            </a:xfrm>
          </p:grpSpPr>
          <p:sp>
            <p:nvSpPr>
              <p:cNvPr id="52249" name="Oval 33"/>
              <p:cNvSpPr>
                <a:spLocks noChangeArrowheads="1"/>
              </p:cNvSpPr>
              <p:nvPr/>
            </p:nvSpPr>
            <p:spPr bwMode="auto">
              <a:xfrm>
                <a:off x="1338" y="3234"/>
                <a:ext cx="56" cy="55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0" name="Oval 34"/>
              <p:cNvSpPr>
                <a:spLocks noChangeArrowheads="1"/>
              </p:cNvSpPr>
              <p:nvPr/>
            </p:nvSpPr>
            <p:spPr bwMode="auto">
              <a:xfrm>
                <a:off x="1214" y="3373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51" name="Line 35"/>
              <p:cNvSpPr>
                <a:spLocks noChangeShapeType="1"/>
              </p:cNvSpPr>
              <p:nvPr/>
            </p:nvSpPr>
            <p:spPr bwMode="auto">
              <a:xfrm flipH="1">
                <a:off x="1240" y="3268"/>
                <a:ext cx="116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9" name="Group 36"/>
            <p:cNvGrpSpPr>
              <a:grpSpLocks/>
            </p:cNvGrpSpPr>
            <p:nvPr/>
          </p:nvGrpSpPr>
          <p:grpSpPr bwMode="auto">
            <a:xfrm rot="-6247529">
              <a:off x="1960" y="2135"/>
              <a:ext cx="440" cy="309"/>
              <a:chOff x="1606" y="3226"/>
              <a:chExt cx="440" cy="309"/>
            </a:xfrm>
          </p:grpSpPr>
          <p:sp>
            <p:nvSpPr>
              <p:cNvPr id="52241" name="Oval 37"/>
              <p:cNvSpPr>
                <a:spLocks noChangeArrowheads="1"/>
              </p:cNvSpPr>
              <p:nvPr/>
            </p:nvSpPr>
            <p:spPr bwMode="auto">
              <a:xfrm>
                <a:off x="1990" y="3352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42" name="Oval 38"/>
              <p:cNvSpPr>
                <a:spLocks noChangeArrowheads="1"/>
              </p:cNvSpPr>
              <p:nvPr/>
            </p:nvSpPr>
            <p:spPr bwMode="auto">
              <a:xfrm>
                <a:off x="1802" y="3479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43" name="Oval 39"/>
              <p:cNvSpPr>
                <a:spLocks noChangeArrowheads="1"/>
              </p:cNvSpPr>
              <p:nvPr/>
            </p:nvSpPr>
            <p:spPr bwMode="auto">
              <a:xfrm>
                <a:off x="1606" y="3346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44" name="Oval 40"/>
              <p:cNvSpPr>
                <a:spLocks noChangeArrowheads="1"/>
              </p:cNvSpPr>
              <p:nvPr/>
            </p:nvSpPr>
            <p:spPr bwMode="auto">
              <a:xfrm>
                <a:off x="1794" y="3226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52245" name="Line 41"/>
              <p:cNvSpPr>
                <a:spLocks noChangeShapeType="1"/>
              </p:cNvSpPr>
              <p:nvPr/>
            </p:nvSpPr>
            <p:spPr bwMode="auto">
              <a:xfrm flipV="1">
                <a:off x="1640" y="3256"/>
                <a:ext cx="176" cy="1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46" name="Line 42"/>
              <p:cNvSpPr>
                <a:spLocks noChangeShapeType="1"/>
              </p:cNvSpPr>
              <p:nvPr/>
            </p:nvSpPr>
            <p:spPr bwMode="auto">
              <a:xfrm>
                <a:off x="1820" y="3244"/>
                <a:ext cx="192" cy="1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47" name="Line 43"/>
              <p:cNvSpPr>
                <a:spLocks noChangeShapeType="1"/>
              </p:cNvSpPr>
              <p:nvPr/>
            </p:nvSpPr>
            <p:spPr bwMode="auto">
              <a:xfrm>
                <a:off x="1632" y="3376"/>
                <a:ext cx="192" cy="1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48" name="Line 44"/>
              <p:cNvSpPr>
                <a:spLocks noChangeShapeType="1"/>
              </p:cNvSpPr>
              <p:nvPr/>
            </p:nvSpPr>
            <p:spPr bwMode="auto">
              <a:xfrm flipH="1">
                <a:off x="1836" y="3368"/>
                <a:ext cx="180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240" name="Text Box 45"/>
            <p:cNvSpPr txBox="1">
              <a:spLocks noChangeArrowheads="1"/>
            </p:cNvSpPr>
            <p:nvPr/>
          </p:nvSpPr>
          <p:spPr bwMode="auto">
            <a:xfrm>
              <a:off x="2208" y="2339"/>
              <a:ext cx="32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5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...</a:t>
              </a:r>
              <a:endParaRPr lang="en-US" altLang="en-US" sz="2500" i="1" baseline="-1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4846" name="Freeform 46"/>
          <p:cNvSpPr>
            <a:spLocks/>
          </p:cNvSpPr>
          <p:nvPr/>
        </p:nvSpPr>
        <p:spPr bwMode="auto">
          <a:xfrm>
            <a:off x="6759575" y="3525838"/>
            <a:ext cx="819150" cy="166687"/>
          </a:xfrm>
          <a:custGeom>
            <a:avLst/>
            <a:gdLst>
              <a:gd name="T0" fmla="*/ 0 w 516"/>
              <a:gd name="T1" fmla="*/ 2147483646 h 105"/>
              <a:gd name="T2" fmla="*/ 2147483646 w 516"/>
              <a:gd name="T3" fmla="*/ 2147483646 h 105"/>
              <a:gd name="T4" fmla="*/ 2147483646 w 516"/>
              <a:gd name="T5" fmla="*/ 2147483646 h 105"/>
              <a:gd name="T6" fmla="*/ 0 60000 65536"/>
              <a:gd name="T7" fmla="*/ 0 60000 65536"/>
              <a:gd name="T8" fmla="*/ 0 60000 65536"/>
              <a:gd name="T9" fmla="*/ 0 w 516"/>
              <a:gd name="T10" fmla="*/ 0 h 105"/>
              <a:gd name="T11" fmla="*/ 516 w 516"/>
              <a:gd name="T12" fmla="*/ 105 h 1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6" h="105">
                <a:moveTo>
                  <a:pt x="0" y="49"/>
                </a:moveTo>
                <a:cubicBezTo>
                  <a:pt x="131" y="24"/>
                  <a:pt x="262" y="0"/>
                  <a:pt x="348" y="9"/>
                </a:cubicBezTo>
                <a:cubicBezTo>
                  <a:pt x="434" y="18"/>
                  <a:pt x="475" y="61"/>
                  <a:pt x="516" y="105"/>
                </a:cubicBezTo>
              </a:path>
            </a:pathLst>
          </a:custGeom>
          <a:noFill/>
          <a:ln w="6350">
            <a:solidFill>
              <a:schemeClr val="tx1"/>
            </a:solidFill>
            <a:prstDash val="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7" name="Line 47"/>
          <p:cNvSpPr>
            <a:spLocks noChangeShapeType="1"/>
          </p:cNvSpPr>
          <p:nvPr/>
        </p:nvSpPr>
        <p:spPr bwMode="auto">
          <a:xfrm flipV="1">
            <a:off x="7464425" y="3724275"/>
            <a:ext cx="311150" cy="825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8" name="Oval 48"/>
          <p:cNvSpPr>
            <a:spLocks noChangeAspect="1" noChangeArrowheads="1"/>
          </p:cNvSpPr>
          <p:nvPr/>
        </p:nvSpPr>
        <p:spPr bwMode="auto">
          <a:xfrm>
            <a:off x="6605588" y="3592513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4849" name="Rectangle 49"/>
          <p:cNvSpPr>
            <a:spLocks noChangeArrowheads="1"/>
          </p:cNvSpPr>
          <p:nvPr/>
        </p:nvSpPr>
        <p:spPr bwMode="auto">
          <a:xfrm>
            <a:off x="233363" y="1160463"/>
            <a:ext cx="8910637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Because of </a:t>
            </a:r>
            <a:r>
              <a:rPr lang="en-US" altLang="en-US" sz="2800" b="1" i="1">
                <a:solidFill>
                  <a:srgbClr val="990000"/>
                </a:solidFill>
              </a:rPr>
              <a:t>stash</a:t>
            </a:r>
            <a:r>
              <a:rPr lang="en-US" altLang="en-US" sz="2800"/>
              <a:t>, need also </a:t>
            </a:r>
            <a:br>
              <a:rPr lang="en-US" altLang="en-US" sz="2800"/>
            </a:br>
            <a:r>
              <a:rPr lang="en-US" altLang="en-US" sz="2800" b="1" i="1">
                <a:solidFill>
                  <a:srgbClr val="990000"/>
                </a:solidFill>
              </a:rPr>
              <a:t>Cycle Detection Mechanism</a:t>
            </a:r>
            <a:r>
              <a:rPr lang="en-US" altLang="en-US" sz="2800" b="1" i="1"/>
              <a:t>:</a:t>
            </a:r>
            <a:r>
              <a:rPr lang="en-US" altLang="en-US" sz="2800"/>
              <a:t> </a:t>
            </a:r>
          </a:p>
          <a:p>
            <a:pPr lvl="1" eaLnBrk="1" hangingPunct="1"/>
            <a:r>
              <a:rPr lang="en-US" altLang="en-US" sz="2500"/>
              <a:t>Can accommodate </a:t>
            </a:r>
            <a:r>
              <a:rPr lang="en-US" altLang="en-US" sz="2500" b="1">
                <a:solidFill>
                  <a:srgbClr val="008000"/>
                </a:solidFill>
              </a:rPr>
              <a:t>log</a:t>
            </a:r>
            <a:r>
              <a:rPr lang="en-US" altLang="en-US" sz="2500" b="1" i="1">
                <a:solidFill>
                  <a:srgbClr val="008000"/>
                </a:solidFill>
              </a:rPr>
              <a:t> n</a:t>
            </a:r>
            <a:r>
              <a:rPr lang="en-US" altLang="en-US" sz="2500"/>
              <a:t> elements </a:t>
            </a:r>
          </a:p>
          <a:p>
            <a:pPr lvl="1" eaLnBrk="1" hangingPunct="1"/>
            <a:r>
              <a:rPr lang="en-US" altLang="en-US" sz="2500"/>
              <a:t>Supporting </a:t>
            </a:r>
            <a:r>
              <a:rPr lang="en-US" altLang="en-US" sz="2500" b="1" i="1">
                <a:solidFill>
                  <a:srgbClr val="008000"/>
                </a:solidFill>
              </a:rPr>
              <a:t>O(1)</a:t>
            </a:r>
            <a:r>
              <a:rPr lang="en-US" altLang="en-US" sz="2500"/>
              <a:t> lookups and resets</a:t>
            </a:r>
          </a:p>
          <a:p>
            <a:pPr lvl="1" eaLnBrk="1" hangingPunct="1"/>
            <a:r>
              <a:rPr lang="en-US" altLang="en-US" sz="2500"/>
              <a:t>Detecting second cycle </a:t>
            </a:r>
            <a:br>
              <a:rPr lang="en-US" altLang="en-US" sz="2500"/>
            </a:br>
            <a:r>
              <a:rPr lang="en-US" altLang="en-US" sz="2500" b="1" i="1"/>
              <a:t>as it happens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20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49C14-0386-41FD-AB46-8C660A0D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Analysis: why Does it work?</a:t>
            </a:r>
            <a:endParaRPr lang="en-I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B3A37B-82FC-43D9-9A0B-98BF22DC2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the probability of failure? </a:t>
                </a:r>
              </a:p>
              <a:p>
                <a:r>
                  <a:rPr lang="en-US" dirty="0"/>
                  <a:t>How sparse does the table need to be?</a:t>
                </a:r>
              </a:p>
              <a:p>
                <a:r>
                  <a:rPr lang="en-US" dirty="0"/>
                  <a:t>Where do the </a:t>
                </a:r>
                <a:r>
                  <a:rPr lang="en-US" b="1" dirty="0"/>
                  <a:t>two</a:t>
                </a:r>
                <a:r>
                  <a:rPr lang="en-US" dirty="0"/>
                  <a:t> cycles come into play?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Probability of one cycle </a:t>
                </a:r>
                <a:r>
                  <a:rPr lang="en-US" b="1" dirty="0"/>
                  <a:t>somewhere</a:t>
                </a:r>
                <a:r>
                  <a:rPr lang="en-US" dirty="0"/>
                  <a:t> is constant: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Probability that there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s.t.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)=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)=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is constant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Two cycles</a:t>
                </a:r>
                <a:r>
                  <a:rPr lang="en-US" dirty="0"/>
                  <a:t>, small component: probability is small. Why? Encoding!</a:t>
                </a:r>
                <a:endParaRPr lang="en-I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B3A37B-82FC-43D9-9A0B-98BF22DC2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85" t="-1348" b="-687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1957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016C1-BB56-4F03-9891-A23E21F59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65"/>
            <a:ext cx="8229600" cy="1143000"/>
          </a:xfrm>
        </p:spPr>
        <p:txBody>
          <a:bodyPr/>
          <a:lstStyle/>
          <a:p>
            <a:r>
              <a:rPr lang="en-US" sz="4000" b="1" dirty="0"/>
              <a:t>Two cycles</a:t>
            </a:r>
            <a:r>
              <a:rPr lang="en-US" sz="4000" dirty="0"/>
              <a:t>, small component</a:t>
            </a:r>
            <a:endParaRPr lang="en-I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3C0519-36EB-4ED5-9AF1-4DDD825A7C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be </a:t>
                </a:r>
                <a:r>
                  <a:rPr lang="en-US" b="1" dirty="0"/>
                  <a:t>random functions</a:t>
                </a:r>
                <a:r>
                  <a:rPr lang="en-US" dirty="0"/>
                  <a:t>. </a:t>
                </a:r>
              </a:p>
              <a:p>
                <a:pPr marL="0" indent="0">
                  <a:buNone/>
                </a:pPr>
                <a:r>
                  <a:rPr lang="en-US" dirty="0"/>
                  <a:t>The event that there is </a:t>
                </a:r>
                <a:r>
                  <a:rPr lang="en-US" b="1" dirty="0"/>
                  <a:t>a small component with two cycles </a:t>
                </a:r>
                <a:r>
                  <a:rPr lang="en-US" dirty="0"/>
                  <a:t>can be used to </a:t>
                </a:r>
                <a:r>
                  <a:rPr lang="en-US" b="1" dirty="0"/>
                  <a:t>compress the encoding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r>
                  <a:rPr lang="en-US" dirty="0"/>
                  <a:t>Say the component is of size k. Find two edges, corresponding to elements a and b in S</a:t>
                </a:r>
              </a:p>
              <a:p>
                <a:pPr lvl="1"/>
                <a:r>
                  <a:rPr lang="en-US" dirty="0"/>
                  <a:t>that do not disconnect the component.</a:t>
                </a:r>
              </a:p>
              <a:p>
                <a:pPr marL="342900" lvl="1" indent="0">
                  <a:buNone/>
                </a:pPr>
                <a:r>
                  <a:rPr lang="en-US" dirty="0"/>
                  <a:t>Write: </a:t>
                </a:r>
              </a:p>
              <a:p>
                <a:pPr marL="642937" lvl="2" indent="0">
                  <a:buNone/>
                </a:pPr>
                <a:r>
                  <a:rPr lang="en-US" sz="2400" dirty="0"/>
                  <a:t>a, b </a:t>
                </a:r>
              </a:p>
              <a:p>
                <a:pPr marL="642937" lvl="2" indent="0">
                  <a:buNone/>
                </a:pPr>
                <a:r>
                  <a:rPr lang="en-US" sz="2400" dirty="0"/>
                  <a:t>component index </a:t>
                </a:r>
              </a:p>
              <a:p>
                <a:pPr marL="642937" lvl="2" indent="0">
                  <a:buNone/>
                </a:pPr>
                <a:r>
                  <a:rPr lang="en-US" sz="2400" dirty="0"/>
                  <a:t>endpoints in component</a:t>
                </a:r>
              </a:p>
              <a:p>
                <a:pPr marL="642937" lvl="2" indent="0">
                  <a:buNone/>
                </a:pPr>
                <a:r>
                  <a:rPr lang="en-US" sz="2400" dirty="0"/>
                  <a:t>rest of the  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on rest of S</a:t>
                </a:r>
              </a:p>
              <a:p>
                <a:pPr marL="642937" lvl="2" indent="0">
                  <a:buNone/>
                </a:pPr>
                <a:r>
                  <a:rPr lang="en-US" sz="2000" dirty="0"/>
                  <a:t>Altogether: (2n-1) log r +4log k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I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3C0519-36EB-4ED5-9AF1-4DDD825A7C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85" t="-1078" b="-1186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B5BAFDAA-18AF-474D-B308-AF59DF551749}"/>
              </a:ext>
            </a:extLst>
          </p:cNvPr>
          <p:cNvSpPr/>
          <p:nvPr/>
        </p:nvSpPr>
        <p:spPr bwMode="auto">
          <a:xfrm>
            <a:off x="1807699" y="1136284"/>
            <a:ext cx="2264898" cy="281354"/>
          </a:xfrm>
          <a:prstGeom prst="wedgeRoundRectCallout">
            <a:avLst>
              <a:gd name="adj1" fmla="val -39467"/>
              <a:gd name="adj2" fmla="val 135000"/>
              <a:gd name="adj3" fmla="val 16667"/>
            </a:avLst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2n log r bits on S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796AA081-F5A2-4B06-9BCD-C7989D7EE882}"/>
              </a:ext>
            </a:extLst>
          </p:cNvPr>
          <p:cNvSpPr/>
          <p:nvPr/>
        </p:nvSpPr>
        <p:spPr bwMode="auto">
          <a:xfrm>
            <a:off x="2243797" y="4282009"/>
            <a:ext cx="1519311" cy="361930"/>
          </a:xfrm>
          <a:prstGeom prst="wedgeRoundRectCallout">
            <a:avLst>
              <a:gd name="adj1" fmla="val -83915"/>
              <a:gd name="adj2" fmla="val 33211"/>
              <a:gd name="adj3" fmla="val 16667"/>
            </a:avLst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 log n bits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7194DB9A-83F7-4BEF-A5B2-82A8FD4F9180}"/>
              </a:ext>
            </a:extLst>
          </p:cNvPr>
          <p:cNvSpPr/>
          <p:nvPr/>
        </p:nvSpPr>
        <p:spPr bwMode="auto">
          <a:xfrm>
            <a:off x="4930726" y="4826069"/>
            <a:ext cx="1519311" cy="361930"/>
          </a:xfrm>
          <a:prstGeom prst="wedgeRoundRectCallout">
            <a:avLst>
              <a:gd name="adj1" fmla="val -141322"/>
              <a:gd name="adj2" fmla="val 9891"/>
              <a:gd name="adj3" fmla="val 16667"/>
            </a:avLst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log n bits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46C3842-10CA-4DE1-9757-927F5B0A5360}"/>
              </a:ext>
            </a:extLst>
          </p:cNvPr>
          <p:cNvSpPr/>
          <p:nvPr/>
        </p:nvSpPr>
        <p:spPr bwMode="auto">
          <a:xfrm>
            <a:off x="5835743" y="5295152"/>
            <a:ext cx="1519311" cy="361930"/>
          </a:xfrm>
          <a:prstGeom prst="wedgeRoundRectCallout">
            <a:avLst>
              <a:gd name="adj1" fmla="val -141322"/>
              <a:gd name="adj2" fmla="val 9891"/>
              <a:gd name="adj3" fmla="val 16667"/>
            </a:avLst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4 log </a:t>
            </a:r>
            <a:r>
              <a:rPr lang="en-US" dirty="0">
                <a:latin typeface="Arial" charset="0"/>
                <a:cs typeface="Arial" charset="0"/>
              </a:rPr>
              <a:t>k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bits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8262DE7B-3071-4645-AE35-B12B60E50396}"/>
              </a:ext>
            </a:extLst>
          </p:cNvPr>
          <p:cNvSpPr/>
          <p:nvPr/>
        </p:nvSpPr>
        <p:spPr bwMode="auto">
          <a:xfrm>
            <a:off x="7355054" y="5998776"/>
            <a:ext cx="1718608" cy="361930"/>
          </a:xfrm>
          <a:prstGeom prst="wedgeRoundRectCallout">
            <a:avLst>
              <a:gd name="adj1" fmla="val -141322"/>
              <a:gd name="adj2" fmla="val 9891"/>
              <a:gd name="adj3" fmla="val 16667"/>
            </a:avLst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2(n-2) log </a:t>
            </a:r>
            <a:r>
              <a:rPr lang="en-US" dirty="0">
                <a:latin typeface="Arial" charset="0"/>
                <a:cs typeface="Arial" charset="0"/>
              </a:rPr>
              <a:t>r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bits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AFD680-76C0-4B54-AEBE-4865A99A9CA1}"/>
              </a:ext>
            </a:extLst>
          </p:cNvPr>
          <p:cNvSpPr txBox="1"/>
          <p:nvPr/>
        </p:nvSpPr>
        <p:spPr>
          <a:xfrm>
            <a:off x="5613010" y="3978114"/>
            <a:ext cx="3330526" cy="6771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Saving is almost log r.</a:t>
            </a:r>
          </a:p>
          <a:p>
            <a:r>
              <a:rPr lang="en-US" dirty="0"/>
              <a:t>Happens with probability ≈ 1/n</a:t>
            </a:r>
            <a:endParaRPr lang="en-IL" dirty="0"/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D6B439D2-75AB-4981-98D5-7AD2B4993D44}"/>
              </a:ext>
            </a:extLst>
          </p:cNvPr>
          <p:cNvSpPr/>
          <p:nvPr/>
        </p:nvSpPr>
        <p:spPr bwMode="auto">
          <a:xfrm>
            <a:off x="7076049" y="4715562"/>
            <a:ext cx="1997613" cy="562708"/>
          </a:xfrm>
          <a:prstGeom prst="wedgeRoundRectCallout">
            <a:avLst>
              <a:gd name="adj1" fmla="val -65955"/>
              <a:gd name="adj2" fmla="val 5000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Where we use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 small component</a:t>
            </a:r>
            <a:endParaRPr kumimoji="0" lang="en-I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EC298618-7917-426C-A5A5-08261459E06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702425" y="136793"/>
            <a:ext cx="1054100" cy="2914650"/>
            <a:chOff x="1895" y="1540"/>
            <a:chExt cx="664" cy="18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0239F244-0BEB-4AD9-B8A7-0EEBFB3BC9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309" y="2126"/>
              <a:ext cx="1836" cy="66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16" name="Group 16">
              <a:extLst>
                <a:ext uri="{FF2B5EF4-FFF2-40B4-BE49-F238E27FC236}">
                  <a16:creationId xmlns:a16="http://schemas.microsoft.com/office/drawing/2014/main" id="{2D7E9D31-6194-48F4-B143-76B731F444FC}"/>
                </a:ext>
              </a:extLst>
            </p:cNvPr>
            <p:cNvGrpSpPr>
              <a:grpSpLocks/>
            </p:cNvGrpSpPr>
            <p:nvPr/>
          </p:nvGrpSpPr>
          <p:grpSpPr bwMode="auto">
            <a:xfrm rot="-2713422">
              <a:off x="2060" y="2516"/>
              <a:ext cx="268" cy="540"/>
              <a:chOff x="1928" y="2721"/>
              <a:chExt cx="268" cy="540"/>
            </a:xfrm>
          </p:grpSpPr>
          <p:sp>
            <p:nvSpPr>
              <p:cNvPr id="37" name="Oval 17">
                <a:extLst>
                  <a:ext uri="{FF2B5EF4-FFF2-40B4-BE49-F238E27FC236}">
                    <a16:creationId xmlns:a16="http://schemas.microsoft.com/office/drawing/2014/main" id="{9D5F9B93-29D1-474D-9383-E0A5867B47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6" y="2901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8" name="Oval 18">
                <a:extLst>
                  <a:ext uri="{FF2B5EF4-FFF2-40B4-BE49-F238E27FC236}">
                    <a16:creationId xmlns:a16="http://schemas.microsoft.com/office/drawing/2014/main" id="{2C293B62-1B49-469C-A9EC-72055CC31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8" y="2725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9" name="Oval 19">
                <a:extLst>
                  <a:ext uri="{FF2B5EF4-FFF2-40B4-BE49-F238E27FC236}">
                    <a16:creationId xmlns:a16="http://schemas.microsoft.com/office/drawing/2014/main" id="{91E54A36-1926-4FB3-ACC2-1CBB08366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0" y="2721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0" name="Oval 20">
                <a:extLst>
                  <a:ext uri="{FF2B5EF4-FFF2-40B4-BE49-F238E27FC236}">
                    <a16:creationId xmlns:a16="http://schemas.microsoft.com/office/drawing/2014/main" id="{E2822B3A-E60F-4632-829B-09BB988AD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8" y="3077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1" name="Oval 21">
                <a:extLst>
                  <a:ext uri="{FF2B5EF4-FFF2-40B4-BE49-F238E27FC236}">
                    <a16:creationId xmlns:a16="http://schemas.microsoft.com/office/drawing/2014/main" id="{BFD31110-80FD-4EE9-A235-9FBC8B6825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2" y="3205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2" name="Line 22">
                <a:extLst>
                  <a:ext uri="{FF2B5EF4-FFF2-40B4-BE49-F238E27FC236}">
                    <a16:creationId xmlns:a16="http://schemas.microsoft.com/office/drawing/2014/main" id="{47228035-4FBB-4EBE-BF48-A784EC7B6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976" y="2748"/>
                <a:ext cx="100" cy="1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23">
                <a:extLst>
                  <a:ext uri="{FF2B5EF4-FFF2-40B4-BE49-F238E27FC236}">
                    <a16:creationId xmlns:a16="http://schemas.microsoft.com/office/drawing/2014/main" id="{A6B97F22-F978-44E7-B635-D99BC31067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80" y="2748"/>
                <a:ext cx="88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24">
                <a:extLst>
                  <a:ext uri="{FF2B5EF4-FFF2-40B4-BE49-F238E27FC236}">
                    <a16:creationId xmlns:a16="http://schemas.microsoft.com/office/drawing/2014/main" id="{6835DB19-AF62-4BC0-83FA-D2319DF15B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52" y="2932"/>
                <a:ext cx="128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25">
                <a:extLst>
                  <a:ext uri="{FF2B5EF4-FFF2-40B4-BE49-F238E27FC236}">
                    <a16:creationId xmlns:a16="http://schemas.microsoft.com/office/drawing/2014/main" id="{CCBA60AF-6AFF-46EB-AE1C-B29F900A3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956" y="3108"/>
                <a:ext cx="148" cy="1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" name="Group 26">
              <a:extLst>
                <a:ext uri="{FF2B5EF4-FFF2-40B4-BE49-F238E27FC236}">
                  <a16:creationId xmlns:a16="http://schemas.microsoft.com/office/drawing/2014/main" id="{A3141D68-D481-4361-9FC4-5A5CD45360F4}"/>
                </a:ext>
              </a:extLst>
            </p:cNvPr>
            <p:cNvGrpSpPr>
              <a:grpSpLocks/>
            </p:cNvGrpSpPr>
            <p:nvPr/>
          </p:nvGrpSpPr>
          <p:grpSpPr bwMode="auto">
            <a:xfrm rot="-9985036">
              <a:off x="2033" y="1686"/>
              <a:ext cx="228" cy="387"/>
              <a:chOff x="1606" y="3362"/>
              <a:chExt cx="228" cy="387"/>
            </a:xfrm>
          </p:grpSpPr>
          <p:sp>
            <p:nvSpPr>
              <p:cNvPr id="32" name="Oval 27">
                <a:extLst>
                  <a:ext uri="{FF2B5EF4-FFF2-40B4-BE49-F238E27FC236}">
                    <a16:creationId xmlns:a16="http://schemas.microsoft.com/office/drawing/2014/main" id="{38FCB5BD-28DB-4E8A-AA89-6AF2416BAF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3362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3" name="Oval 28">
                <a:extLst>
                  <a:ext uri="{FF2B5EF4-FFF2-40B4-BE49-F238E27FC236}">
                    <a16:creationId xmlns:a16="http://schemas.microsoft.com/office/drawing/2014/main" id="{95E42B93-6423-4BFD-A0FB-401FF2248F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8" y="3537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4" name="Oval 29">
                <a:extLst>
                  <a:ext uri="{FF2B5EF4-FFF2-40B4-BE49-F238E27FC236}">
                    <a16:creationId xmlns:a16="http://schemas.microsoft.com/office/drawing/2014/main" id="{E5C6134B-9FE0-43B4-B716-43726A649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6" y="3693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5" name="Line 30">
                <a:extLst>
                  <a:ext uri="{FF2B5EF4-FFF2-40B4-BE49-F238E27FC236}">
                    <a16:creationId xmlns:a16="http://schemas.microsoft.com/office/drawing/2014/main" id="{FA8BE5DA-CBB2-465A-A65A-8E3C1DF7F6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24" y="3388"/>
                <a:ext cx="80" cy="1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31">
                <a:extLst>
                  <a:ext uri="{FF2B5EF4-FFF2-40B4-BE49-F238E27FC236}">
                    <a16:creationId xmlns:a16="http://schemas.microsoft.com/office/drawing/2014/main" id="{1C77AB6D-C972-4297-B878-5C59DB0F9C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28" y="3572"/>
                <a:ext cx="96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" name="Group 32">
              <a:extLst>
                <a:ext uri="{FF2B5EF4-FFF2-40B4-BE49-F238E27FC236}">
                  <a16:creationId xmlns:a16="http://schemas.microsoft.com/office/drawing/2014/main" id="{44F70272-E218-478B-A98D-9E31D809DC18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2033" y="2982"/>
              <a:ext cx="180" cy="195"/>
              <a:chOff x="1214" y="3234"/>
              <a:chExt cx="180" cy="195"/>
            </a:xfrm>
          </p:grpSpPr>
          <p:sp>
            <p:nvSpPr>
              <p:cNvPr id="29" name="Oval 33">
                <a:extLst>
                  <a:ext uri="{FF2B5EF4-FFF2-40B4-BE49-F238E27FC236}">
                    <a16:creationId xmlns:a16="http://schemas.microsoft.com/office/drawing/2014/main" id="{E3FFB7F2-55C8-44E7-A2FB-A70ACBB2F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" y="3234"/>
                <a:ext cx="56" cy="55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0" name="Oval 34">
                <a:extLst>
                  <a:ext uri="{FF2B5EF4-FFF2-40B4-BE49-F238E27FC236}">
                    <a16:creationId xmlns:a16="http://schemas.microsoft.com/office/drawing/2014/main" id="{F01161B5-BFF9-4AE1-8043-1DF2C68F4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4" y="3373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1" name="Line 35">
                <a:extLst>
                  <a:ext uri="{FF2B5EF4-FFF2-40B4-BE49-F238E27FC236}">
                    <a16:creationId xmlns:a16="http://schemas.microsoft.com/office/drawing/2014/main" id="{8F43C46A-AD83-4F80-9C3C-85EACBCDB5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40" y="3268"/>
                <a:ext cx="116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id="{7656ED9E-B638-44C9-A499-D5A618F84EC7}"/>
                </a:ext>
              </a:extLst>
            </p:cNvPr>
            <p:cNvGrpSpPr>
              <a:grpSpLocks/>
            </p:cNvGrpSpPr>
            <p:nvPr/>
          </p:nvGrpSpPr>
          <p:grpSpPr bwMode="auto">
            <a:xfrm rot="-6247529">
              <a:off x="1960" y="2135"/>
              <a:ext cx="440" cy="309"/>
              <a:chOff x="1606" y="3226"/>
              <a:chExt cx="440" cy="309"/>
            </a:xfrm>
          </p:grpSpPr>
          <p:sp>
            <p:nvSpPr>
              <p:cNvPr id="21" name="Oval 37">
                <a:extLst>
                  <a:ext uri="{FF2B5EF4-FFF2-40B4-BE49-F238E27FC236}">
                    <a16:creationId xmlns:a16="http://schemas.microsoft.com/office/drawing/2014/main" id="{A283DD44-117B-41DB-BC79-427C7A0C6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0" y="3352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38">
                <a:extLst>
                  <a:ext uri="{FF2B5EF4-FFF2-40B4-BE49-F238E27FC236}">
                    <a16:creationId xmlns:a16="http://schemas.microsoft.com/office/drawing/2014/main" id="{794781AF-5014-49FA-9E0F-F1CCFDAA2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2" y="3479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Oval 39">
                <a:extLst>
                  <a:ext uri="{FF2B5EF4-FFF2-40B4-BE49-F238E27FC236}">
                    <a16:creationId xmlns:a16="http://schemas.microsoft.com/office/drawing/2014/main" id="{028927BF-63D4-4634-80D9-601983357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6" y="3346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4" name="Oval 40">
                <a:extLst>
                  <a:ext uri="{FF2B5EF4-FFF2-40B4-BE49-F238E27FC236}">
                    <a16:creationId xmlns:a16="http://schemas.microsoft.com/office/drawing/2014/main" id="{4DD84120-A78E-4C3A-8313-9EAB11547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4" y="3226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5" name="Line 41">
                <a:extLst>
                  <a:ext uri="{FF2B5EF4-FFF2-40B4-BE49-F238E27FC236}">
                    <a16:creationId xmlns:a16="http://schemas.microsoft.com/office/drawing/2014/main" id="{D4AEF807-2C69-4C39-A0B7-D5FAB48BC0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40" y="3256"/>
                <a:ext cx="176" cy="1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42">
                <a:extLst>
                  <a:ext uri="{FF2B5EF4-FFF2-40B4-BE49-F238E27FC236}">
                    <a16:creationId xmlns:a16="http://schemas.microsoft.com/office/drawing/2014/main" id="{09E23C65-3728-432C-832D-EFAC25CE60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0" y="3244"/>
                <a:ext cx="192" cy="1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43">
                <a:extLst>
                  <a:ext uri="{FF2B5EF4-FFF2-40B4-BE49-F238E27FC236}">
                    <a16:creationId xmlns:a16="http://schemas.microsoft.com/office/drawing/2014/main" id="{01D7C789-D2D2-4473-BA13-3A22358DFB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3376"/>
                <a:ext cx="192" cy="1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44">
                <a:extLst>
                  <a:ext uri="{FF2B5EF4-FFF2-40B4-BE49-F238E27FC236}">
                    <a16:creationId xmlns:a16="http://schemas.microsoft.com/office/drawing/2014/main" id="{86EBE01F-12FF-42CD-B3EA-6503993161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36" y="3368"/>
                <a:ext cx="180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" name="Text Box 45">
              <a:extLst>
                <a:ext uri="{FF2B5EF4-FFF2-40B4-BE49-F238E27FC236}">
                  <a16:creationId xmlns:a16="http://schemas.microsoft.com/office/drawing/2014/main" id="{46A11B2D-7676-461F-B7A2-B00643D52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339"/>
              <a:ext cx="32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5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...</a:t>
              </a:r>
              <a:endParaRPr lang="en-US" altLang="en-US" sz="2500" i="1" baseline="-1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Line 47">
            <a:extLst>
              <a:ext uri="{FF2B5EF4-FFF2-40B4-BE49-F238E27FC236}">
                <a16:creationId xmlns:a16="http://schemas.microsoft.com/office/drawing/2014/main" id="{EDA9DC43-8FB8-4BA8-BB82-03A5C7BB38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89796" y="1481819"/>
            <a:ext cx="138185" cy="193741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47">
            <a:extLst>
              <a:ext uri="{FF2B5EF4-FFF2-40B4-BE49-F238E27FC236}">
                <a16:creationId xmlns:a16="http://schemas.microsoft.com/office/drawing/2014/main" id="{ABB8FDD2-CA20-4C55-8FF2-7D1EDCD08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9964" y="1323734"/>
            <a:ext cx="131113" cy="36245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Line 47">
            <a:extLst>
              <a:ext uri="{FF2B5EF4-FFF2-40B4-BE49-F238E27FC236}">
                <a16:creationId xmlns:a16="http://schemas.microsoft.com/office/drawing/2014/main" id="{BE48531C-1789-4DE9-A0ED-A18E8F3B44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18388" y="1396665"/>
            <a:ext cx="112815" cy="290896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6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Recap and Today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Recap</a:t>
            </a:r>
          </a:p>
          <a:p>
            <a:r>
              <a:rPr lang="en-US" altLang="en-US" dirty="0"/>
              <a:t>Algorithmic Local Lemma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Today</a:t>
            </a:r>
          </a:p>
          <a:p>
            <a:r>
              <a:rPr lang="en-US" altLang="en-US" dirty="0"/>
              <a:t>Cuckoo Hashing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87736-B9F9-4B62-BB2A-1B374F4AC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long walk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7B6EB-AE2D-4D8A-8ACF-CCC59A8A6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321040" cy="4525963"/>
          </a:xfrm>
        </p:spPr>
        <p:txBody>
          <a:bodyPr/>
          <a:lstStyle/>
          <a:p>
            <a:r>
              <a:rPr lang="en-US" dirty="0"/>
              <a:t>What is the probability when inserting x that we need a chain of length k?</a:t>
            </a:r>
            <a:endParaRPr lang="he-IL" dirty="0"/>
          </a:p>
          <a:p>
            <a:endParaRPr lang="he-IL" dirty="0"/>
          </a:p>
          <a:p>
            <a:endParaRPr lang="en-IL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DC014E-B649-4D68-9C09-C4F6D92F06ED}"/>
              </a:ext>
            </a:extLst>
          </p:cNvPr>
          <p:cNvCxnSpPr>
            <a:cxnSpLocks/>
          </p:cNvCxnSpPr>
          <p:nvPr/>
        </p:nvCxnSpPr>
        <p:spPr bwMode="auto">
          <a:xfrm>
            <a:off x="1237957" y="2806505"/>
            <a:ext cx="1399735" cy="0"/>
          </a:xfrm>
          <a:prstGeom prst="line">
            <a:avLst/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Line 118">
            <a:extLst>
              <a:ext uri="{FF2B5EF4-FFF2-40B4-BE49-F238E27FC236}">
                <a16:creationId xmlns:a16="http://schemas.microsoft.com/office/drawing/2014/main" id="{CE7DB9F7-23BD-4DC6-9D07-F63BB9866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9702" y="2751895"/>
            <a:ext cx="1704852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4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87736-B9F9-4B62-BB2A-1B374F4AC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Analysis: long walk when inserting x</a:t>
            </a:r>
            <a:endParaRPr lang="en-IL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47B6EB-AE2D-4D8A-8ACF-CCC59A8A63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2"/>
                <a:ext cx="832104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Probability when inserting x that we need a chain of length k?</a:t>
                </a:r>
                <a:endParaRPr lang="he-IL" dirty="0"/>
              </a:p>
              <a:p>
                <a:endParaRPr lang="he-IL" dirty="0"/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be </a:t>
                </a:r>
                <a:r>
                  <a:rPr lang="en-US" b="1" dirty="0"/>
                  <a:t>random functions</a:t>
                </a:r>
                <a:r>
                  <a:rPr lang="en-US" dirty="0"/>
                  <a:t>. Let S be a set and x in inserted.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he-IL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dirty="0"/>
                  <a:t>Event B: ={insert(</a:t>
                </a:r>
                <a:r>
                  <a:rPr lang="en-US" i="1" dirty="0"/>
                  <a:t>x</a:t>
                </a:r>
                <a:r>
                  <a:rPr lang="en-US" dirty="0"/>
                  <a:t>) traverses a simple path of length </a:t>
                </a:r>
                <a:r>
                  <a:rPr lang="en-US" i="1" dirty="0"/>
                  <a:t>k</a:t>
                </a:r>
                <a:r>
                  <a:rPr lang="en-US" dirty="0"/>
                  <a:t>}</a:t>
                </a:r>
              </a:p>
              <a:p>
                <a:r>
                  <a:rPr lang="en-US" dirty="0"/>
                  <a:t>If B happens:  will save of Ω(k) bits in the description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</a:p>
              <a:p>
                <a:pPr lvl="1"/>
                <a:r>
                  <a:rPr lang="en-US" dirty="0"/>
                  <a:t>The value </a:t>
                </a:r>
                <a:r>
                  <a:rPr lang="en-US" i="1" dirty="0"/>
                  <a:t>k:</a:t>
                </a:r>
                <a:r>
                  <a:rPr lang="en-US" dirty="0"/>
                  <a:t> O(lg </a:t>
                </a:r>
                <a:r>
                  <a:rPr lang="en-US" i="1" dirty="0"/>
                  <a:t>k</a:t>
                </a:r>
                <a:r>
                  <a:rPr lang="en-US" dirty="0"/>
                  <a:t>) bits – prefix free</a:t>
                </a:r>
              </a:p>
              <a:p>
                <a:pPr lvl="1"/>
                <a:r>
                  <a:rPr lang="en-US" dirty="0"/>
                  <a:t>The edges, elements of  S, of the path, in order: (k-1)lg </a:t>
                </a:r>
                <a:r>
                  <a:rPr lang="en-US" i="1" dirty="0"/>
                  <a:t>n</a:t>
                </a:r>
                <a:r>
                  <a:rPr lang="en-US" dirty="0"/>
                  <a:t> bits.</a:t>
                </a:r>
              </a:p>
              <a:p>
                <a:pPr lvl="1"/>
                <a:r>
                  <a:rPr lang="en-US" dirty="0"/>
                  <a:t>The vertices of the path, in order: (k+1)lg </a:t>
                </a:r>
                <a:r>
                  <a:rPr lang="en-US" i="1" dirty="0"/>
                  <a:t>r</a:t>
                </a:r>
                <a:r>
                  <a:rPr lang="en-US" dirty="0"/>
                  <a:t> bits.</a:t>
                </a:r>
              </a:p>
              <a:p>
                <a:pPr lvl="1"/>
                <a:r>
                  <a:rPr lang="en-US" dirty="0"/>
                  <a:t>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for keys not on the path, in order: 2(n-k)·lg </a:t>
                </a:r>
                <a:r>
                  <a:rPr lang="en-US" i="1" dirty="0"/>
                  <a:t>r</a:t>
                </a:r>
                <a:r>
                  <a:rPr lang="en-US" dirty="0"/>
                  <a:t> bits.</a:t>
                </a:r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47B6EB-AE2D-4D8A-8ACF-CCC59A8A63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2"/>
                <a:ext cx="8321040" cy="4525963"/>
              </a:xfrm>
              <a:blipFill>
                <a:blip r:embed="rId2"/>
                <a:stretch>
                  <a:fillRect l="-1172" t="-1078" r="-879" b="-876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158D693-1751-4143-99F5-DB580810B4C7}"/>
              </a:ext>
            </a:extLst>
          </p:cNvPr>
          <p:cNvSpPr/>
          <p:nvPr/>
        </p:nvSpPr>
        <p:spPr bwMode="auto">
          <a:xfrm>
            <a:off x="2581422" y="2110154"/>
            <a:ext cx="2264898" cy="281354"/>
          </a:xfrm>
          <a:prstGeom prst="wedgeRoundRectCallout">
            <a:avLst>
              <a:gd name="adj1" fmla="val -39467"/>
              <a:gd name="adj2" fmla="val 135000"/>
              <a:gd name="adj3" fmla="val 16667"/>
            </a:avLst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2n log r bits on S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C08427-5135-4F09-A9EE-4F8F3CABADAB}"/>
                  </a:ext>
                </a:extLst>
              </p:cNvPr>
              <p:cNvSpPr txBox="1"/>
              <p:nvPr/>
            </p:nvSpPr>
            <p:spPr>
              <a:xfrm>
                <a:off x="5655213" y="4160994"/>
                <a:ext cx="3330526" cy="6771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Saving of k bits h</a:t>
                </a:r>
                <a:r>
                  <a:rPr lang="en-US" dirty="0"/>
                  <a:t>appens with probability ≈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IL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C08427-5135-4F09-A9EE-4F8F3CABAD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213" y="4160994"/>
                <a:ext cx="3330526" cy="677108"/>
              </a:xfrm>
              <a:prstGeom prst="rect">
                <a:avLst/>
              </a:prstGeom>
              <a:blipFill>
                <a:blip r:embed="rId3"/>
                <a:stretch>
                  <a:fillRect l="-2015" t="-4505" b="-14414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58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292100"/>
            <a:ext cx="8229600" cy="698500"/>
          </a:xfrm>
        </p:spPr>
        <p:txBody>
          <a:bodyPr/>
          <a:lstStyle/>
          <a:p>
            <a:pPr rtl="0" eaLnBrk="1" hangingPunct="1"/>
            <a:r>
              <a:rPr lang="en-US" altLang="en-US"/>
              <a:t>The Setting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399" y="1651000"/>
            <a:ext cx="6408615" cy="3683000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Dynamic dictionary:</a:t>
            </a:r>
          </a:p>
          <a:p>
            <a:pPr lvl="1" eaLnBrk="1" hangingPunct="1"/>
            <a:r>
              <a:rPr lang="en-US" altLang="en-US" sz="2600" dirty="0"/>
              <a:t>Lookups, insertions and deletions</a:t>
            </a:r>
          </a:p>
          <a:p>
            <a:pPr lvl="1" eaLnBrk="1" hangingPunct="1"/>
            <a:r>
              <a:rPr lang="en-US" altLang="en-US" sz="2600" dirty="0"/>
              <a:t>Dynamic vs. static</a:t>
            </a:r>
          </a:p>
          <a:p>
            <a:pPr eaLnBrk="1" hangingPunct="1"/>
            <a:r>
              <a:rPr lang="en-US" altLang="en-US" sz="3000" dirty="0"/>
              <a:t>Performance:</a:t>
            </a:r>
          </a:p>
          <a:p>
            <a:pPr lvl="1" eaLnBrk="1" hangingPunct="1"/>
            <a:r>
              <a:rPr lang="en-US" altLang="en-US" sz="2600" dirty="0"/>
              <a:t>Lookup time</a:t>
            </a:r>
          </a:p>
          <a:p>
            <a:pPr lvl="1" eaLnBrk="1" hangingPunct="1"/>
            <a:r>
              <a:rPr lang="en-US" altLang="en-US" sz="2600" dirty="0"/>
              <a:t>Update time</a:t>
            </a:r>
          </a:p>
          <a:p>
            <a:pPr lvl="1" eaLnBrk="1" hangingPunct="1"/>
            <a:r>
              <a:rPr lang="en-US" altLang="en-US" sz="2600" b="1" dirty="0"/>
              <a:t>Memory utilization</a:t>
            </a:r>
          </a:p>
          <a:p>
            <a:pPr lvl="1" eaLnBrk="1" hangingPunct="1"/>
            <a:r>
              <a:rPr lang="en-US" altLang="en-US" sz="2600" dirty="0"/>
              <a:t>Related problems: </a:t>
            </a:r>
          </a:p>
          <a:p>
            <a:pPr lvl="2" eaLnBrk="1" hangingPunct="1"/>
            <a:r>
              <a:rPr lang="en-US" altLang="en-US" sz="2200" dirty="0"/>
              <a:t>Approximate set membership (Bloom Filter)</a:t>
            </a:r>
          </a:p>
          <a:p>
            <a:pPr lvl="2" eaLnBrk="1" hangingPunct="1"/>
            <a:r>
              <a:rPr lang="en-US" altLang="en-US" sz="2200" dirty="0"/>
              <a:t>Retrieval </a:t>
            </a:r>
          </a:p>
        </p:txBody>
      </p:sp>
      <p:pic>
        <p:nvPicPr>
          <p:cNvPr id="133159" name="Picture 39" descr="HebE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6209">
            <a:off x="7861300" y="2205038"/>
            <a:ext cx="7191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0" name="Picture 40" descr="Quicktiona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623">
            <a:off x="6891338" y="3279775"/>
            <a:ext cx="1252537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8" name="Picture 38" descr="550px-Wiktionary-logo-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67740">
            <a:off x="6667500" y="2287588"/>
            <a:ext cx="9556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3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0" y="182563"/>
            <a:ext cx="9144000" cy="784225"/>
          </a:xfrm>
        </p:spPr>
        <p:txBody>
          <a:bodyPr/>
          <a:lstStyle/>
          <a:p>
            <a:r>
              <a:rPr lang="en-US" altLang="en-US" sz="3600"/>
              <a:t>Major Problem in Hashing Based Schemes: Collisions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-3468" y="1088232"/>
            <a:ext cx="9045526" cy="59182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Hash</a:t>
            </a:r>
            <a:r>
              <a:rPr lang="en-US" sz="3200" dirty="0"/>
              <a:t> Tables</a:t>
            </a:r>
          </a:p>
          <a:p>
            <a:pPr lvl="1">
              <a:defRPr/>
            </a:pPr>
            <a:r>
              <a:rPr lang="en-US" sz="2800" dirty="0"/>
              <a:t>Hash Function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h </a:t>
            </a:r>
            <a:r>
              <a:rPr lang="en-US" sz="2800" dirty="0"/>
              <a:t>Table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T</a:t>
            </a:r>
            <a:endParaRPr lang="he-IL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defRPr/>
            </a:pPr>
            <a:r>
              <a:rPr lang="en-US" sz="2800" dirty="0"/>
              <a:t>Direct access to memory</a:t>
            </a:r>
            <a:endParaRPr lang="he-IL" sz="2800" dirty="0"/>
          </a:p>
          <a:p>
            <a:pPr lvl="2">
              <a:defRPr/>
            </a:pPr>
            <a:r>
              <a:rPr lang="en-US" sz="2400" dirty="0"/>
              <a:t>Element</a:t>
            </a:r>
            <a:r>
              <a:rPr lang="he-IL" sz="2400" dirty="0"/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x </a:t>
            </a:r>
            <a:r>
              <a:rPr lang="en-US" sz="2400" dirty="0"/>
              <a:t>should ``reside” in </a:t>
            </a:r>
            <a:r>
              <a:rPr lang="en-US" sz="2400" dirty="0">
                <a:latin typeface="Comic Sans MS" pitchFamily="66" charset="0"/>
              </a:rPr>
              <a:t>T[h(x)]</a:t>
            </a:r>
          </a:p>
          <a:p>
            <a:pPr lvl="1">
              <a:defRPr/>
            </a:pPr>
            <a:endParaRPr lang="en-US" b="1" dirty="0">
              <a:latin typeface="+mj-lt"/>
            </a:endParaRPr>
          </a:p>
          <a:p>
            <a:pPr lvl="1">
              <a:defRPr/>
            </a:pPr>
            <a:endParaRPr lang="en-US" b="1" dirty="0">
              <a:latin typeface="+mj-lt"/>
            </a:endParaRPr>
          </a:p>
          <a:p>
            <a:pPr lvl="1">
              <a:defRPr/>
            </a:pPr>
            <a:endParaRPr lang="en-US" b="1" dirty="0">
              <a:latin typeface="+mj-lt"/>
            </a:endParaRPr>
          </a:p>
          <a:p>
            <a:pPr lvl="1">
              <a:defRPr/>
            </a:pPr>
            <a:endParaRPr lang="en-US" b="1" dirty="0">
              <a:latin typeface="+mj-lt"/>
            </a:endParaRPr>
          </a:p>
          <a:p>
            <a:pPr lvl="1">
              <a:defRPr/>
            </a:pPr>
            <a:endParaRPr lang="en-US" b="1" dirty="0">
              <a:latin typeface="+mj-lt"/>
            </a:endParaRPr>
          </a:p>
          <a:p>
            <a:pPr lvl="1">
              <a:defRPr/>
            </a:pPr>
            <a:endParaRPr lang="en-US" b="1" dirty="0">
              <a:latin typeface="+mj-lt"/>
            </a:endParaRPr>
          </a:p>
          <a:p>
            <a:pPr marL="342900" lvl="1" indent="0">
              <a:buNone/>
              <a:defRPr/>
            </a:pPr>
            <a:endParaRPr lang="en-US" b="1" dirty="0">
              <a:latin typeface="+mj-lt"/>
            </a:endParaRPr>
          </a:p>
          <a:p>
            <a:pPr marL="342900" lvl="1" indent="0">
              <a:buNone/>
              <a:defRPr/>
            </a:pPr>
            <a:r>
              <a:rPr lang="en-US" sz="2400" b="1" dirty="0"/>
              <a:t>Collision:</a:t>
            </a:r>
            <a:r>
              <a:rPr lang="he-IL" sz="2400" dirty="0"/>
              <a:t> </a:t>
            </a:r>
            <a:r>
              <a:rPr lang="en-US" sz="2400" dirty="0"/>
              <a:t>two different elements with the same value under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h</a:t>
            </a:r>
            <a:r>
              <a:rPr lang="he-IL" sz="2400" dirty="0">
                <a:latin typeface="Comic Sans MS" pitchFamily="66" charset="0"/>
              </a:rPr>
              <a:t> </a:t>
            </a:r>
            <a:endParaRPr lang="en-US" sz="2400" dirty="0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5981700" y="2273300"/>
            <a:ext cx="1022350" cy="2533650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773" name="Right Arrow 5"/>
          <p:cNvSpPr>
            <a:spLocks noChangeArrowheads="1"/>
          </p:cNvSpPr>
          <p:nvPr/>
        </p:nvSpPr>
        <p:spPr bwMode="auto">
          <a:xfrm flipV="1">
            <a:off x="7092950" y="3251200"/>
            <a:ext cx="712788" cy="733425"/>
          </a:xfrm>
          <a:prstGeom prst="rightArrow">
            <a:avLst>
              <a:gd name="adj1" fmla="val 50000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774" name="TextBox 7"/>
          <p:cNvSpPr txBox="1">
            <a:spLocks noChangeArrowheads="1"/>
          </p:cNvSpPr>
          <p:nvPr/>
        </p:nvSpPr>
        <p:spPr bwMode="auto">
          <a:xfrm>
            <a:off x="6203950" y="49403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66FF"/>
                </a:solidFill>
                <a:latin typeface="Comic Sans MS" panose="030F0702030302020204" pitchFamily="66" charset="0"/>
              </a:rPr>
              <a:t>U</a:t>
            </a:r>
          </a:p>
        </p:txBody>
      </p:sp>
      <p:sp>
        <p:nvSpPr>
          <p:cNvPr id="32775" name="TextBox 8"/>
          <p:cNvSpPr txBox="1">
            <a:spLocks noChangeArrowheads="1"/>
          </p:cNvSpPr>
          <p:nvPr/>
        </p:nvSpPr>
        <p:spPr bwMode="auto">
          <a:xfrm>
            <a:off x="7804150" y="489585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mic Sans MS" panose="030F0702030302020204" pitchFamily="66" charset="0"/>
              </a:rPr>
              <a:t>T</a:t>
            </a:r>
          </a:p>
        </p:txBody>
      </p:sp>
      <p:grpSp>
        <p:nvGrpSpPr>
          <p:cNvPr id="32776" name="Group 72"/>
          <p:cNvGrpSpPr>
            <a:grpSpLocks/>
          </p:cNvGrpSpPr>
          <p:nvPr/>
        </p:nvGrpSpPr>
        <p:grpSpPr bwMode="auto">
          <a:xfrm>
            <a:off x="7848600" y="1962150"/>
            <a:ext cx="449263" cy="2947988"/>
            <a:chOff x="2176" y="2098"/>
            <a:chExt cx="283" cy="1857"/>
          </a:xfrm>
        </p:grpSpPr>
        <p:grpSp>
          <p:nvGrpSpPr>
            <p:cNvPr id="32778" name="Group 73"/>
            <p:cNvGrpSpPr>
              <a:grpSpLocks/>
            </p:cNvGrpSpPr>
            <p:nvPr/>
          </p:nvGrpSpPr>
          <p:grpSpPr bwMode="auto">
            <a:xfrm>
              <a:off x="2210" y="2098"/>
              <a:ext cx="249" cy="1704"/>
              <a:chOff x="2210" y="2214"/>
              <a:chExt cx="249" cy="1704"/>
            </a:xfrm>
          </p:grpSpPr>
          <p:grpSp>
            <p:nvGrpSpPr>
              <p:cNvPr id="32780" name="Group 74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32782" name="Rectangle 75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83" name="Rectangle 76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84" name="Rectangle 77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85" name="Rectangle 78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86" name="Rectangle 79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87" name="Rectangle 80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88" name="Rectangle 81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2781" name="Text Box 82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32779" name="Text Box 83"/>
            <p:cNvSpPr txBox="1">
              <a:spLocks noChangeArrowheads="1"/>
            </p:cNvSpPr>
            <p:nvPr/>
          </p:nvSpPr>
          <p:spPr bwMode="auto">
            <a:xfrm>
              <a:off x="2176" y="3768"/>
              <a:ext cx="26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endParaRPr lang="en-US" altLang="en-US" sz="2000" i="1" baseline="-15000"/>
            </a:p>
          </p:txBody>
        </p:sp>
      </p:grpSp>
      <p:sp>
        <p:nvSpPr>
          <p:cNvPr id="22" name="Rounded Rectangular Callout 21"/>
          <p:cNvSpPr>
            <a:spLocks noChangeArrowheads="1"/>
          </p:cNvSpPr>
          <p:nvPr/>
        </p:nvSpPr>
        <p:spPr bwMode="auto">
          <a:xfrm>
            <a:off x="2003620" y="3695184"/>
            <a:ext cx="2667030" cy="578882"/>
          </a:xfrm>
          <a:prstGeom prst="wedgeRoundRectCallout">
            <a:avLst>
              <a:gd name="adj1" fmla="val 96931"/>
              <a:gd name="adj2" fmla="val -130188"/>
              <a:gd name="adj3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  <a:cs typeface="+mn-cs"/>
              </a:rPr>
              <a:t>Unless</a:t>
            </a:r>
            <a:r>
              <a:rPr lang="en-US" altLang="en-US" sz="2800" dirty="0">
                <a:latin typeface="Comic Sans MS" panose="030F0702030302020204" pitchFamily="66" charset="0"/>
              </a:rPr>
              <a:t> |T| ≥ |</a:t>
            </a:r>
            <a:r>
              <a:rPr lang="en-US" altLang="en-US" sz="2800" dirty="0">
                <a:solidFill>
                  <a:srgbClr val="0066FF"/>
                </a:solidFill>
                <a:latin typeface="Comic Sans MS" panose="030F0702030302020204" pitchFamily="66" charset="0"/>
              </a:rPr>
              <a:t>U|</a:t>
            </a:r>
            <a:endParaRPr lang="en-US" altLang="en-US" sz="2800" dirty="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Dealing with Collisions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8013" y="1781175"/>
            <a:ext cx="7772400" cy="4114800"/>
          </a:xfrm>
        </p:spPr>
        <p:txBody>
          <a:bodyPr/>
          <a:lstStyle/>
          <a:p>
            <a:r>
              <a:rPr lang="en-US" altLang="en-US" dirty="0"/>
              <a:t>Lots of methods</a:t>
            </a:r>
            <a:endParaRPr lang="he-IL" altLang="en-US" dirty="0"/>
          </a:p>
          <a:p>
            <a:r>
              <a:rPr lang="en-US" altLang="en-US" dirty="0"/>
              <a:t>Common one: </a:t>
            </a:r>
            <a:r>
              <a:rPr lang="en-US" altLang="en-US" b="1" dirty="0"/>
              <a:t>Linear Probing</a:t>
            </a:r>
          </a:p>
          <a:p>
            <a:pPr lvl="1"/>
            <a:r>
              <a:rPr lang="en-US" altLang="en-US" dirty="0"/>
              <a:t>Proposed by Amdahl</a:t>
            </a:r>
            <a:endParaRPr lang="he-IL" altLang="en-US" dirty="0"/>
          </a:p>
          <a:p>
            <a:pPr lvl="1"/>
            <a:r>
              <a:rPr lang="en-US" altLang="en-US" dirty="0"/>
              <a:t>Analyzed by Donald Knuth 1963</a:t>
            </a:r>
          </a:p>
          <a:p>
            <a:r>
              <a:rPr lang="en-US" altLang="en-US" dirty="0"/>
              <a:t>“Birth” of analysis of algorithms</a:t>
            </a:r>
            <a:endParaRPr lang="he-IL" altLang="en-US" dirty="0"/>
          </a:p>
          <a:p>
            <a:pPr lvl="1"/>
            <a:r>
              <a:rPr lang="en-US" altLang="en-US" dirty="0"/>
              <a:t>Probabilistic analysis</a:t>
            </a:r>
            <a:endParaRPr lang="he-IL" altLang="en-US" dirty="0"/>
          </a:p>
          <a:p>
            <a:pPr algn="r" rtl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 algn="ctr">
                <a:spcBef>
                  <a:spcPct val="0"/>
                </a:spcBef>
                <a:buFontTx/>
                <a:buNone/>
                <a:defRPr/>
              </a:pPr>
              <a:t>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5" name="Picture 8" descr="climb-stack-of-pap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0" y="1219200"/>
            <a:ext cx="2168525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4316413"/>
            <a:ext cx="1676400" cy="200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kern="1200" dirty="0">
                <a:solidFill>
                  <a:srgbClr val="0000FF"/>
                </a:solidFill>
              </a:rPr>
              <a:t>Linear Probing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571500" y="1339850"/>
            <a:ext cx="77724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e-IL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</a:rPr>
              <a:t>To </a:t>
            </a:r>
            <a:r>
              <a:rPr lang="en-US" altLang="en-US" b="1" dirty="0">
                <a:latin typeface="Times New Roman" panose="02020603050405020304" pitchFamily="18" charset="0"/>
              </a:rPr>
              <a:t>insert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he-IL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</a:rPr>
              <a:t> try location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h(x)</a:t>
            </a:r>
            <a:r>
              <a:rPr lang="he-IL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</a:rPr>
              <a:t>in table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endParaRPr lang="he-IL" altLang="en-U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</a:rPr>
              <a:t>If occupied, try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h(x)+1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</a:rPr>
              <a:t>and if occupied, try </a:t>
            </a:r>
            <a:r>
              <a:rPr lang="he-IL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h(x)+2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</a:rPr>
              <a:t>Until we find a </a:t>
            </a:r>
            <a:r>
              <a:rPr lang="en-US" altLang="en-US" b="1" dirty="0">
                <a:latin typeface="Times New Roman" panose="02020603050405020304" pitchFamily="18" charset="0"/>
              </a:rPr>
              <a:t>vacant place</a:t>
            </a:r>
          </a:p>
          <a:p>
            <a:pPr marL="0" indent="0">
              <a:buNone/>
            </a:pPr>
            <a:r>
              <a:rPr lang="en-US" altLang="en-US" b="1" dirty="0"/>
              <a:t>Looking</a:t>
            </a:r>
            <a:r>
              <a:rPr lang="en-US" altLang="en-US" dirty="0"/>
              <a:t> for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he-IL" altLang="en-US" dirty="0"/>
              <a:t> </a:t>
            </a:r>
          </a:p>
          <a:p>
            <a:r>
              <a:rPr lang="en-US" altLang="en-US" dirty="0"/>
              <a:t>Similar to insert: search until finding </a:t>
            </a:r>
            <a:r>
              <a:rPr lang="en-US" alt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x </a:t>
            </a:r>
            <a:r>
              <a:rPr lang="en-US" altLang="en-US" dirty="0"/>
              <a:t>or a vacant place.</a:t>
            </a:r>
            <a:endParaRPr lang="he-IL" altLang="en-US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 algn="ctr"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1314450" y="5422900"/>
            <a:ext cx="6858000" cy="76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anose="05050102010706020507" pitchFamily="18" charset="2"/>
              </a:rPr>
              <a:t>            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kern="1200" dirty="0">
                <a:solidFill>
                  <a:srgbClr val="0000FF"/>
                </a:solidFill>
              </a:rPr>
              <a:t>Linear Probing: situation after a while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 algn="ctr"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pic>
        <p:nvPicPr>
          <p:cNvPr id="35845" name="Picture 3" descr="lpclust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1716088"/>
            <a:ext cx="4619625" cy="389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660400"/>
          </a:xfrm>
        </p:spPr>
        <p:txBody>
          <a:bodyPr/>
          <a:lstStyle/>
          <a:p>
            <a:pPr rtl="0" eaLnBrk="1" hangingPunct="1"/>
            <a:r>
              <a:rPr lang="en-US" altLang="en-US" sz="4000" kern="1200" dirty="0">
                <a:solidFill>
                  <a:srgbClr val="0000FF"/>
                </a:solidFill>
              </a:rPr>
              <a:t>Cuckoo Hashing: Basics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09700"/>
            <a:ext cx="6616700" cy="4356100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Introduced by </a:t>
            </a:r>
            <a:r>
              <a:rPr lang="en-US" altLang="en-US" sz="3000" dirty="0" err="1"/>
              <a:t>Pagh</a:t>
            </a:r>
            <a:r>
              <a:rPr lang="en-US" altLang="en-US" sz="3000" dirty="0"/>
              <a:t> and </a:t>
            </a:r>
            <a:r>
              <a:rPr lang="en-US" altLang="en-US" sz="3000" dirty="0" err="1"/>
              <a:t>Rodler</a:t>
            </a:r>
            <a:r>
              <a:rPr lang="en-US" altLang="en-US" sz="3000" dirty="0"/>
              <a:t> (2001)</a:t>
            </a:r>
            <a:endParaRPr lang="en-US" altLang="en-US" sz="3000" dirty="0">
              <a:solidFill>
                <a:srgbClr val="008080"/>
              </a:solidFill>
            </a:endParaRPr>
          </a:p>
          <a:p>
            <a:pPr eaLnBrk="1" hangingPunct="1"/>
            <a:r>
              <a:rPr lang="en-US" altLang="en-US" sz="3000" dirty="0"/>
              <a:t>Extremely simple: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2400" dirty="0">
                <a:solidFill>
                  <a:srgbClr val="008000"/>
                </a:solidFill>
              </a:rPr>
              <a:t>2</a:t>
            </a:r>
            <a:r>
              <a:rPr lang="en-US" altLang="en-US" sz="2400" dirty="0"/>
              <a:t> tables: </a:t>
            </a:r>
            <a:r>
              <a:rPr lang="en-US" altLang="en-US" sz="2400" i="1" dirty="0">
                <a:solidFill>
                  <a:srgbClr val="FF0000"/>
                </a:solidFill>
              </a:rPr>
              <a:t>T</a:t>
            </a:r>
            <a:r>
              <a:rPr lang="en-US" altLang="en-US" sz="2400" i="1" baseline="-15000" dirty="0">
                <a:solidFill>
                  <a:srgbClr val="FF0000"/>
                </a:solidFill>
              </a:rPr>
              <a:t>1</a:t>
            </a:r>
            <a:r>
              <a:rPr lang="en-US" altLang="en-US" sz="2400" dirty="0"/>
              <a:t> and </a:t>
            </a:r>
            <a:r>
              <a:rPr lang="en-US" altLang="en-US" sz="2400" i="1" dirty="0">
                <a:solidFill>
                  <a:srgbClr val="FF0000"/>
                </a:solidFill>
              </a:rPr>
              <a:t>T</a:t>
            </a:r>
            <a:r>
              <a:rPr lang="en-US" altLang="en-US" sz="2400" i="1" baseline="-15000" dirty="0">
                <a:solidFill>
                  <a:srgbClr val="FF0000"/>
                </a:solidFill>
              </a:rPr>
              <a:t>2</a:t>
            </a:r>
            <a:r>
              <a:rPr lang="en-US" altLang="en-US" sz="2400" dirty="0"/>
              <a:t> </a:t>
            </a:r>
          </a:p>
          <a:p>
            <a:pPr lvl="2" eaLnBrk="1" hangingPunct="1"/>
            <a:r>
              <a:rPr lang="en-US" altLang="en-US" sz="2800" dirty="0"/>
              <a:t>Each of size </a:t>
            </a:r>
            <a:r>
              <a:rPr lang="en-US" altLang="en-US" sz="2800" i="1" dirty="0">
                <a:solidFill>
                  <a:srgbClr val="008000"/>
                </a:solidFill>
              </a:rPr>
              <a:t>r = (1+</a:t>
            </a:r>
            <a:r>
              <a:rPr lang="el-GR" altLang="en-US" sz="2800" i="1" dirty="0">
                <a:solidFill>
                  <a:srgbClr val="008000"/>
                </a:solidFill>
              </a:rPr>
              <a:t>ε</a:t>
            </a:r>
            <a:r>
              <a:rPr lang="en-US" altLang="en-US" sz="2800" i="1" dirty="0">
                <a:solidFill>
                  <a:srgbClr val="008000"/>
                </a:solidFill>
              </a:rPr>
              <a:t>)n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z="2400" dirty="0">
                <a:solidFill>
                  <a:srgbClr val="008000"/>
                </a:solidFill>
              </a:rPr>
              <a:t>2</a:t>
            </a:r>
            <a:r>
              <a:rPr lang="en-US" altLang="en-US" sz="2400" dirty="0"/>
              <a:t> hash functions: </a:t>
            </a:r>
            <a:br>
              <a:rPr lang="en-US" altLang="en-US" sz="2400" dirty="0"/>
            </a:br>
            <a:r>
              <a:rPr lang="en-US" altLang="en-US" sz="2400" i="1" dirty="0">
                <a:solidFill>
                  <a:srgbClr val="FF0000"/>
                </a:solidFill>
              </a:rPr>
              <a:t>h</a:t>
            </a:r>
            <a:r>
              <a:rPr lang="en-US" altLang="en-US" sz="2400" i="1" baseline="-15000" dirty="0">
                <a:solidFill>
                  <a:srgbClr val="FF0000"/>
                </a:solidFill>
              </a:rPr>
              <a:t>1</a:t>
            </a:r>
            <a:r>
              <a:rPr lang="en-US" altLang="en-US" sz="2400" dirty="0"/>
              <a:t> and </a:t>
            </a:r>
            <a:r>
              <a:rPr lang="en-US" altLang="en-US" sz="2400" i="1" dirty="0">
                <a:solidFill>
                  <a:srgbClr val="FF0000"/>
                </a:solidFill>
              </a:rPr>
              <a:t>h</a:t>
            </a:r>
            <a:r>
              <a:rPr lang="en-US" altLang="en-US" sz="2400" i="1" baseline="-15000" dirty="0">
                <a:solidFill>
                  <a:srgbClr val="FF0000"/>
                </a:solidFill>
              </a:rPr>
              <a:t>2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3000" dirty="0"/>
              <a:t>Lookup: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/>
              <a:t>Check in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</a:t>
            </a:r>
            <a:r>
              <a:rPr lang="en-US" altLang="en-US" b="1" dirty="0"/>
              <a:t>and</a:t>
            </a:r>
            <a:r>
              <a:rPr lang="en-US" altLang="en-US" dirty="0"/>
              <a:t>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  <a:r>
              <a:rPr lang="en-US" altLang="en-US" dirty="0"/>
              <a:t> 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702300" y="2822575"/>
            <a:ext cx="449263" cy="3048000"/>
            <a:chOff x="2176" y="2098"/>
            <a:chExt cx="283" cy="1920"/>
          </a:xfrm>
        </p:grpSpPr>
        <p:grpSp>
          <p:nvGrpSpPr>
            <p:cNvPr id="36896" name="Group 23"/>
            <p:cNvGrpSpPr>
              <a:grpSpLocks/>
            </p:cNvGrpSpPr>
            <p:nvPr/>
          </p:nvGrpSpPr>
          <p:grpSpPr bwMode="auto">
            <a:xfrm>
              <a:off x="2210" y="2098"/>
              <a:ext cx="249" cy="1704"/>
              <a:chOff x="2210" y="2214"/>
              <a:chExt cx="249" cy="1704"/>
            </a:xfrm>
          </p:grpSpPr>
          <p:grpSp>
            <p:nvGrpSpPr>
              <p:cNvPr id="36898" name="Group 12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36900" name="Rectangle 5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01" name="Rectangle 6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02" name="Rectangle 7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03" name="Rectangle 8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04" name="Rectangle 9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05" name="Rectangle 10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906" name="Rectangle 11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6899" name="Text Box 21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36897" name="Text Box 35"/>
            <p:cNvSpPr txBox="1">
              <a:spLocks noChangeArrowheads="1"/>
            </p:cNvSpPr>
            <p:nvPr/>
          </p:nvSpPr>
          <p:spPr bwMode="auto">
            <a:xfrm>
              <a:off x="2176" y="3768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T</a:t>
              </a:r>
              <a:r>
                <a:rPr lang="en-US" altLang="en-US" sz="2000" i="1" baseline="-15000"/>
                <a:t>1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7099300" y="2822575"/>
            <a:ext cx="449263" cy="3041650"/>
            <a:chOff x="3056" y="2098"/>
            <a:chExt cx="283" cy="1916"/>
          </a:xfrm>
        </p:grpSpPr>
        <p:grpSp>
          <p:nvGrpSpPr>
            <p:cNvPr id="36885" name="Group 24"/>
            <p:cNvGrpSpPr>
              <a:grpSpLocks/>
            </p:cNvGrpSpPr>
            <p:nvPr/>
          </p:nvGrpSpPr>
          <p:grpSpPr bwMode="auto">
            <a:xfrm>
              <a:off x="3090" y="2098"/>
              <a:ext cx="249" cy="1704"/>
              <a:chOff x="2210" y="2214"/>
              <a:chExt cx="249" cy="1704"/>
            </a:xfrm>
          </p:grpSpPr>
          <p:grpSp>
            <p:nvGrpSpPr>
              <p:cNvPr id="36887" name="Group 25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36889" name="Rectangle 26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89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891" name="Rectangle 28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892" name="Rectangle 29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893" name="Rectangle 30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894" name="Rectangle 31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895" name="Rectangle 32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6888" name="Text Box 33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36886" name="Text Box 36"/>
            <p:cNvSpPr txBox="1">
              <a:spLocks noChangeArrowheads="1"/>
            </p:cNvSpPr>
            <p:nvPr/>
          </p:nvSpPr>
          <p:spPr bwMode="auto">
            <a:xfrm>
              <a:off x="3056" y="3764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T</a:t>
              </a:r>
              <a:r>
                <a:rPr lang="en-US" altLang="en-US" sz="2000" i="1" baseline="-15000"/>
                <a:t>2</a:t>
              </a:r>
            </a:p>
          </p:txBody>
        </p:sp>
      </p:grpSp>
      <p:sp>
        <p:nvSpPr>
          <p:cNvPr id="81960" name="Text Box 40"/>
          <p:cNvSpPr txBox="1">
            <a:spLocks noChangeArrowheads="1"/>
          </p:cNvSpPr>
          <p:nvPr/>
        </p:nvSpPr>
        <p:spPr bwMode="auto">
          <a:xfrm>
            <a:off x="4673600" y="3536950"/>
            <a:ext cx="85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h</a:t>
            </a:r>
            <a:r>
              <a:rPr lang="en-US" altLang="en-US" sz="2400" i="1" baseline="-25000">
                <a:latin typeface="Book Antiqua" panose="02040602050305030304" pitchFamily="18" charset="0"/>
                <a:cs typeface="David" panose="020E0502060401010101" pitchFamily="34" charset="-79"/>
              </a:rPr>
              <a:t>1</a:t>
            </a: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(x)</a:t>
            </a:r>
          </a:p>
        </p:txBody>
      </p:sp>
      <p:sp>
        <p:nvSpPr>
          <p:cNvPr id="81961" name="Text Box 41"/>
          <p:cNvSpPr txBox="1">
            <a:spLocks noChangeArrowheads="1"/>
          </p:cNvSpPr>
          <p:nvPr/>
        </p:nvSpPr>
        <p:spPr bwMode="auto">
          <a:xfrm>
            <a:off x="7715250" y="3019425"/>
            <a:ext cx="92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h</a:t>
            </a:r>
            <a:r>
              <a:rPr lang="en-US" altLang="en-US" sz="2400" i="1" baseline="-25000">
                <a:latin typeface="Book Antiqua" panose="02040602050305030304" pitchFamily="18" charset="0"/>
                <a:cs typeface="David" panose="020E0502060401010101" pitchFamily="34" charset="-79"/>
              </a:rPr>
              <a:t>2</a:t>
            </a:r>
            <a:r>
              <a:rPr lang="en-US" altLang="en-US" sz="2400" i="1">
                <a:latin typeface="Book Antiqua" panose="02040602050305030304" pitchFamily="18" charset="0"/>
                <a:cs typeface="David" panose="020E0502060401010101" pitchFamily="34" charset="-79"/>
              </a:rPr>
              <a:t>(x)</a:t>
            </a:r>
          </a:p>
        </p:txBody>
      </p:sp>
      <p:sp>
        <p:nvSpPr>
          <p:cNvPr id="81964" name="Line 44"/>
          <p:cNvSpPr>
            <a:spLocks noChangeShapeType="1"/>
          </p:cNvSpPr>
          <p:nvPr/>
        </p:nvSpPr>
        <p:spPr bwMode="auto">
          <a:xfrm>
            <a:off x="5480050" y="37909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5" name="Line 45"/>
          <p:cNvSpPr>
            <a:spLocks noChangeShapeType="1"/>
          </p:cNvSpPr>
          <p:nvPr/>
        </p:nvSpPr>
        <p:spPr bwMode="auto">
          <a:xfrm flipH="1">
            <a:off x="7543800" y="3257550"/>
            <a:ext cx="24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5734050" y="35274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1971" name="Text Box 51"/>
          <p:cNvSpPr txBox="1">
            <a:spLocks noChangeArrowheads="1"/>
          </p:cNvSpPr>
          <p:nvPr/>
        </p:nvSpPr>
        <p:spPr bwMode="auto">
          <a:xfrm>
            <a:off x="5722938" y="38052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81972" name="Text Box 52"/>
          <p:cNvSpPr txBox="1">
            <a:spLocks noChangeArrowheads="1"/>
          </p:cNvSpPr>
          <p:nvPr/>
        </p:nvSpPr>
        <p:spPr bwMode="auto">
          <a:xfrm>
            <a:off x="5737225" y="32543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81973" name="Text Box 53"/>
          <p:cNvSpPr txBox="1">
            <a:spLocks noChangeArrowheads="1"/>
          </p:cNvSpPr>
          <p:nvPr/>
        </p:nvSpPr>
        <p:spPr bwMode="auto">
          <a:xfrm>
            <a:off x="5732463" y="27162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81974" name="Text Box 54"/>
          <p:cNvSpPr txBox="1">
            <a:spLocks noChangeArrowheads="1"/>
          </p:cNvSpPr>
          <p:nvPr/>
        </p:nvSpPr>
        <p:spPr bwMode="auto">
          <a:xfrm>
            <a:off x="7132638" y="353695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81975" name="Text Box 55"/>
          <p:cNvSpPr txBox="1">
            <a:spLocks noChangeArrowheads="1"/>
          </p:cNvSpPr>
          <p:nvPr/>
        </p:nvSpPr>
        <p:spPr bwMode="auto">
          <a:xfrm>
            <a:off x="7132638" y="298608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1976" name="Text Box 56"/>
          <p:cNvSpPr txBox="1">
            <a:spLocks noChangeArrowheads="1"/>
          </p:cNvSpPr>
          <p:nvPr/>
        </p:nvSpPr>
        <p:spPr bwMode="auto">
          <a:xfrm>
            <a:off x="7132638" y="32289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81977" name="Text Box 57"/>
          <p:cNvSpPr txBox="1">
            <a:spLocks noChangeArrowheads="1"/>
          </p:cNvSpPr>
          <p:nvPr/>
        </p:nvSpPr>
        <p:spPr bwMode="auto">
          <a:xfrm>
            <a:off x="7135813" y="51165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81978" name="Text Box 58"/>
          <p:cNvSpPr txBox="1">
            <a:spLocks noChangeArrowheads="1"/>
          </p:cNvSpPr>
          <p:nvPr/>
        </p:nvSpPr>
        <p:spPr bwMode="auto">
          <a:xfrm>
            <a:off x="5737225" y="35337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1979" name="Text Box 59"/>
          <p:cNvSpPr txBox="1">
            <a:spLocks noChangeArrowheads="1"/>
          </p:cNvSpPr>
          <p:nvPr/>
        </p:nvSpPr>
        <p:spPr bwMode="auto">
          <a:xfrm>
            <a:off x="6062663" y="4329113"/>
            <a:ext cx="1104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000" i="1">
                <a:cs typeface="Times New Roman" panose="02020603050405020304" pitchFamily="18" charset="0"/>
              </a:rPr>
              <a:t>Where is</a:t>
            </a:r>
            <a:r>
              <a:rPr lang="en-US" altLang="en-US" sz="2000" b="1" i="1">
                <a:cs typeface="Times New Roman" panose="02020603050405020304" pitchFamily="18" charset="0"/>
              </a:rPr>
              <a:t> </a:t>
            </a: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000" i="1"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1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1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1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1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1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1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19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500" fill="hold"/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5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0" grpId="0"/>
      <p:bldP spid="81961" grpId="0"/>
      <p:bldP spid="81968" grpId="0"/>
      <p:bldP spid="81968" grpId="1"/>
      <p:bldP spid="81971" grpId="0"/>
      <p:bldP spid="81972" grpId="0"/>
      <p:bldP spid="81973" grpId="0"/>
      <p:bldP spid="81974" grpId="0"/>
      <p:bldP spid="81975" grpId="0"/>
      <p:bldP spid="81976" grpId="0"/>
      <p:bldP spid="81977" grpId="0"/>
      <p:bldP spid="81978" grpId="0"/>
      <p:bldP spid="81978" grpId="1"/>
      <p:bldP spid="81979" grpId="0"/>
      <p:bldP spid="81979" grpId="1"/>
      <p:bldP spid="81979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67538" y="6462713"/>
            <a:ext cx="2133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e-IL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2FEE7E61-E89E-4584-8782-DFBE394DA108}" type="slidenum">
              <a:rPr lang="he-IL" altLang="en-US" smtClean="0"/>
              <a:pPr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4000" cy="546100"/>
          </a:xfrm>
        </p:spPr>
        <p:txBody>
          <a:bodyPr/>
          <a:lstStyle/>
          <a:p>
            <a:pPr rtl="0" eaLnBrk="1" hangingPunct="1"/>
            <a:r>
              <a:rPr lang="en-US" altLang="en-US" sz="3900" dirty="0"/>
              <a:t>Cuckoo Hashing: Insertion Algorithm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723900"/>
            <a:ext cx="8153400" cy="41275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800"/>
              <a:t>To </a:t>
            </a:r>
            <a:r>
              <a:rPr lang="en-US" altLang="en-US" sz="2800" b="1"/>
              <a:t>insert</a:t>
            </a:r>
            <a:r>
              <a:rPr lang="en-US" altLang="en-US" sz="2800"/>
              <a:t> element </a:t>
            </a:r>
            <a:r>
              <a:rPr lang="en-US" altLang="en-US" sz="2800" b="1" i="1">
                <a:solidFill>
                  <a:srgbClr val="008000"/>
                </a:solidFill>
              </a:rPr>
              <a:t>x</a:t>
            </a:r>
            <a:r>
              <a:rPr lang="en-US" altLang="en-US" sz="2800"/>
              <a:t>, call </a:t>
            </a:r>
            <a:r>
              <a:rPr lang="en-US" altLang="en-US" sz="2800" b="1">
                <a:solidFill>
                  <a:srgbClr val="FF0000"/>
                </a:solidFill>
              </a:rPr>
              <a:t>Insert</a:t>
            </a:r>
            <a:r>
              <a:rPr lang="en-US" altLang="en-US" sz="2800" b="1"/>
              <a:t>(</a:t>
            </a:r>
            <a:r>
              <a:rPr lang="en-US" altLang="en-US" sz="2800" b="1" i="1">
                <a:solidFill>
                  <a:srgbClr val="008000"/>
                </a:solidFill>
              </a:rPr>
              <a:t>x</a:t>
            </a:r>
            <a:r>
              <a:rPr lang="en-US" altLang="en-US" sz="2800" b="1"/>
              <a:t>, </a:t>
            </a:r>
            <a:r>
              <a:rPr lang="en-US" altLang="en-US" sz="2800" b="1" i="1">
                <a:solidFill>
                  <a:srgbClr val="008000"/>
                </a:solidFill>
              </a:rPr>
              <a:t>1</a:t>
            </a:r>
            <a:r>
              <a:rPr lang="en-US" altLang="en-US" sz="2800" b="1"/>
              <a:t>)</a:t>
            </a:r>
          </a:p>
          <a:p>
            <a:pPr marL="609600" indent="-609600" eaLnBrk="1" hangingPunct="1">
              <a:buFontTx/>
              <a:buNone/>
            </a:pPr>
            <a:endParaRPr lang="en-US" altLang="en-US" sz="1200" b="1"/>
          </a:p>
          <a:p>
            <a:pPr marL="609600" indent="-609600" eaLnBrk="1" hangingPunct="1">
              <a:buFontTx/>
              <a:buNone/>
            </a:pPr>
            <a:r>
              <a:rPr lang="en-US" altLang="en-US" sz="2800" b="1" u="sng">
                <a:solidFill>
                  <a:srgbClr val="FF0000"/>
                </a:solidFill>
              </a:rPr>
              <a:t>Insert</a:t>
            </a:r>
            <a:r>
              <a:rPr lang="en-US" altLang="en-US" sz="2800" b="1" u="sng"/>
              <a:t>(</a:t>
            </a:r>
            <a:r>
              <a:rPr lang="en-US" altLang="en-US" sz="2800" b="1" i="1" u="sng">
                <a:solidFill>
                  <a:srgbClr val="008000"/>
                </a:solidFill>
              </a:rPr>
              <a:t>x</a:t>
            </a:r>
            <a:r>
              <a:rPr lang="en-US" altLang="en-US" sz="2800" b="1" u="sng"/>
              <a:t>, </a:t>
            </a:r>
            <a:r>
              <a:rPr lang="en-US" altLang="en-US" sz="2800" b="1" i="1" u="sng">
                <a:solidFill>
                  <a:srgbClr val="008000"/>
                </a:solidFill>
              </a:rPr>
              <a:t>i</a:t>
            </a:r>
            <a:r>
              <a:rPr lang="en-US" altLang="en-US" sz="2800" b="1" u="sng"/>
              <a:t>):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800"/>
              <a:t>1. Put </a:t>
            </a:r>
            <a:r>
              <a:rPr lang="en-US" altLang="en-US" sz="2800" b="1" i="1">
                <a:solidFill>
                  <a:srgbClr val="008000"/>
                </a:solidFill>
              </a:rPr>
              <a:t>x</a:t>
            </a:r>
            <a:r>
              <a:rPr lang="en-US" altLang="en-US" sz="2800"/>
              <a:t> into location </a:t>
            </a:r>
            <a:r>
              <a:rPr lang="en-US" altLang="en-US" sz="2800" b="1" i="1">
                <a:solidFill>
                  <a:srgbClr val="008000"/>
                </a:solidFill>
              </a:rPr>
              <a:t>h</a:t>
            </a:r>
            <a:r>
              <a:rPr lang="en-US" altLang="en-US" sz="2800" b="1" i="1" baseline="-25000">
                <a:solidFill>
                  <a:srgbClr val="008000"/>
                </a:solidFill>
              </a:rPr>
              <a:t>i</a:t>
            </a:r>
            <a:r>
              <a:rPr lang="en-US" altLang="en-US" sz="2800" b="1" i="1">
                <a:solidFill>
                  <a:srgbClr val="008000"/>
                </a:solidFill>
              </a:rPr>
              <a:t>(x)</a:t>
            </a:r>
            <a:r>
              <a:rPr lang="en-US" altLang="en-US" sz="2800" i="1"/>
              <a:t> </a:t>
            </a:r>
            <a:r>
              <a:rPr lang="en-US" altLang="en-US" sz="2800"/>
              <a:t>in </a:t>
            </a:r>
            <a:r>
              <a:rPr lang="en-US" altLang="en-US" sz="2800" b="1" i="1">
                <a:solidFill>
                  <a:srgbClr val="008000"/>
                </a:solidFill>
              </a:rPr>
              <a:t>T</a:t>
            </a:r>
            <a:r>
              <a:rPr lang="en-US" altLang="en-US" sz="2800" b="1" i="1" baseline="-25000">
                <a:solidFill>
                  <a:srgbClr val="008000"/>
                </a:solidFill>
              </a:rPr>
              <a:t>i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800"/>
              <a:t>2. If </a:t>
            </a:r>
            <a:r>
              <a:rPr lang="en-US" altLang="en-US" sz="2800" b="1" i="1">
                <a:solidFill>
                  <a:srgbClr val="008000"/>
                </a:solidFill>
              </a:rPr>
              <a:t>T</a:t>
            </a:r>
            <a:r>
              <a:rPr lang="en-US" altLang="en-US" sz="2800" b="1" i="1" baseline="-25000">
                <a:solidFill>
                  <a:srgbClr val="008000"/>
                </a:solidFill>
              </a:rPr>
              <a:t>i</a:t>
            </a:r>
            <a:r>
              <a:rPr lang="en-US" altLang="en-US" sz="2800" b="1" i="1">
                <a:solidFill>
                  <a:srgbClr val="008000"/>
                </a:solidFill>
              </a:rPr>
              <a:t>[h</a:t>
            </a:r>
            <a:r>
              <a:rPr lang="en-US" altLang="en-US" sz="2800" b="1" i="1" baseline="-25000">
                <a:solidFill>
                  <a:srgbClr val="008000"/>
                </a:solidFill>
              </a:rPr>
              <a:t>i</a:t>
            </a:r>
            <a:r>
              <a:rPr lang="en-US" altLang="en-US" sz="2800" b="1" i="1">
                <a:solidFill>
                  <a:srgbClr val="008000"/>
                </a:solidFill>
              </a:rPr>
              <a:t>(x)]</a:t>
            </a:r>
            <a:r>
              <a:rPr lang="en-US" altLang="en-US" sz="2800"/>
              <a:t> was empty: return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800"/>
              <a:t>3. If </a:t>
            </a:r>
            <a:r>
              <a:rPr lang="en-US" altLang="en-US" sz="2800" b="1" i="1">
                <a:solidFill>
                  <a:srgbClr val="008000"/>
                </a:solidFill>
              </a:rPr>
              <a:t>T</a:t>
            </a:r>
            <a:r>
              <a:rPr lang="en-US" altLang="en-US" sz="2800" b="1" i="1" baseline="-25000">
                <a:solidFill>
                  <a:srgbClr val="008000"/>
                </a:solidFill>
              </a:rPr>
              <a:t>i</a:t>
            </a:r>
            <a:r>
              <a:rPr lang="en-US" altLang="en-US" sz="2800" b="1" i="1">
                <a:solidFill>
                  <a:srgbClr val="008000"/>
                </a:solidFill>
              </a:rPr>
              <a:t>[h</a:t>
            </a:r>
            <a:r>
              <a:rPr lang="en-US" altLang="en-US" sz="2800" b="1" i="1" baseline="-25000">
                <a:solidFill>
                  <a:srgbClr val="008000"/>
                </a:solidFill>
              </a:rPr>
              <a:t>i</a:t>
            </a:r>
            <a:r>
              <a:rPr lang="en-US" altLang="en-US" sz="2800" b="1" i="1">
                <a:solidFill>
                  <a:srgbClr val="008000"/>
                </a:solidFill>
              </a:rPr>
              <a:t>(x)]</a:t>
            </a:r>
            <a:r>
              <a:rPr lang="en-US" altLang="en-US" sz="2800"/>
              <a:t> contained element </a:t>
            </a:r>
            <a:r>
              <a:rPr lang="en-US" altLang="en-US" sz="2800" b="1" i="1">
                <a:solidFill>
                  <a:srgbClr val="008000"/>
                </a:solidFill>
              </a:rPr>
              <a:t>y</a:t>
            </a:r>
            <a:r>
              <a:rPr lang="en-US" altLang="en-US" sz="2800"/>
              <a:t>: do </a:t>
            </a:r>
            <a:r>
              <a:rPr lang="en-US" altLang="en-US" sz="2800" b="1">
                <a:solidFill>
                  <a:srgbClr val="FF0000"/>
                </a:solidFill>
              </a:rPr>
              <a:t>Insert</a:t>
            </a:r>
            <a:r>
              <a:rPr lang="en-US" altLang="en-US" sz="2800" b="1"/>
              <a:t>(</a:t>
            </a:r>
            <a:r>
              <a:rPr lang="en-US" altLang="en-US" sz="2800" b="1" i="1">
                <a:solidFill>
                  <a:srgbClr val="008000"/>
                </a:solidFill>
              </a:rPr>
              <a:t>y</a:t>
            </a:r>
            <a:r>
              <a:rPr lang="en-US" altLang="en-US" sz="2800" b="1"/>
              <a:t>, </a:t>
            </a:r>
            <a:r>
              <a:rPr lang="en-US" altLang="en-US" sz="2800" b="1" i="1">
                <a:solidFill>
                  <a:srgbClr val="008000"/>
                </a:solidFill>
              </a:rPr>
              <a:t>3–i</a:t>
            </a:r>
            <a:r>
              <a:rPr lang="en-US" altLang="en-US" sz="2800" b="1"/>
              <a:t>)</a:t>
            </a:r>
          </a:p>
          <a:p>
            <a:pPr marL="609600" indent="-609600" eaLnBrk="1" hangingPunct="1">
              <a:buFontTx/>
              <a:buNone/>
            </a:pPr>
            <a:endParaRPr lang="en-US" altLang="en-US" sz="2600" b="1"/>
          </a:p>
          <a:p>
            <a:pPr marL="609600" indent="-609600" eaLnBrk="1" hangingPunct="1">
              <a:buFontTx/>
              <a:buNone/>
            </a:pPr>
            <a:r>
              <a:rPr lang="en-US" altLang="en-US" sz="2600" i="1"/>
              <a:t>Example:</a:t>
            </a:r>
            <a:endParaRPr lang="en-US" altLang="en-US" sz="2600">
              <a:latin typeface="Lucida Console" panose="020B0609040504020204" pitchFamily="49" charset="0"/>
            </a:endParaRPr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4103688" y="3611563"/>
            <a:ext cx="449262" cy="3048000"/>
            <a:chOff x="2176" y="2098"/>
            <a:chExt cx="283" cy="1920"/>
          </a:xfrm>
        </p:grpSpPr>
        <p:grpSp>
          <p:nvGrpSpPr>
            <p:cNvPr id="38949" name="Group 73"/>
            <p:cNvGrpSpPr>
              <a:grpSpLocks/>
            </p:cNvGrpSpPr>
            <p:nvPr/>
          </p:nvGrpSpPr>
          <p:grpSpPr bwMode="auto">
            <a:xfrm>
              <a:off x="2210" y="2098"/>
              <a:ext cx="249" cy="1704"/>
              <a:chOff x="2210" y="2214"/>
              <a:chExt cx="249" cy="1704"/>
            </a:xfrm>
          </p:grpSpPr>
          <p:grpSp>
            <p:nvGrpSpPr>
              <p:cNvPr id="38951" name="Group 74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38953" name="Rectangle 75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54" name="Rectangle 76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55" name="Rectangle 77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56" name="Rectangle 78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57" name="Rectangle 79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58" name="Rectangle 80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59" name="Rectangle 81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8952" name="Text Box 82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38950" name="Text Box 83"/>
            <p:cNvSpPr txBox="1">
              <a:spLocks noChangeArrowheads="1"/>
            </p:cNvSpPr>
            <p:nvPr/>
          </p:nvSpPr>
          <p:spPr bwMode="auto">
            <a:xfrm>
              <a:off x="2176" y="3768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T</a:t>
              </a:r>
              <a:r>
                <a:rPr lang="en-US" altLang="en-US" sz="2000" i="1" baseline="-15000"/>
                <a:t>1</a:t>
              </a:r>
            </a:p>
          </p:txBody>
        </p:sp>
      </p:grpSp>
      <p:grpSp>
        <p:nvGrpSpPr>
          <p:cNvPr id="5" name="Group 84"/>
          <p:cNvGrpSpPr>
            <a:grpSpLocks/>
          </p:cNvGrpSpPr>
          <p:nvPr/>
        </p:nvGrpSpPr>
        <p:grpSpPr bwMode="auto">
          <a:xfrm>
            <a:off x="5500688" y="3611563"/>
            <a:ext cx="449262" cy="3041650"/>
            <a:chOff x="3056" y="2098"/>
            <a:chExt cx="283" cy="1916"/>
          </a:xfrm>
        </p:grpSpPr>
        <p:grpSp>
          <p:nvGrpSpPr>
            <p:cNvPr id="38938" name="Group 85"/>
            <p:cNvGrpSpPr>
              <a:grpSpLocks/>
            </p:cNvGrpSpPr>
            <p:nvPr/>
          </p:nvGrpSpPr>
          <p:grpSpPr bwMode="auto">
            <a:xfrm>
              <a:off x="3090" y="2098"/>
              <a:ext cx="249" cy="1704"/>
              <a:chOff x="2210" y="2214"/>
              <a:chExt cx="249" cy="1704"/>
            </a:xfrm>
          </p:grpSpPr>
          <p:grpSp>
            <p:nvGrpSpPr>
              <p:cNvPr id="38940" name="Group 86"/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38942" name="Rectangle 87"/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43" name="Rectangle 88"/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44" name="Rectangle 89"/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45" name="Rectangle 90"/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46" name="Rectangle 91"/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47" name="Rectangle 92"/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948" name="Rectangle 93"/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Candara" panose="020E0502030303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8941" name="Text Box 94"/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ndara" panose="020E0502030303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1800"/>
                  <a:t>...</a:t>
                </a:r>
              </a:p>
            </p:txBody>
          </p:sp>
        </p:grpSp>
        <p:sp>
          <p:nvSpPr>
            <p:cNvPr id="38939" name="Text Box 95"/>
            <p:cNvSpPr txBox="1">
              <a:spLocks noChangeArrowheads="1"/>
            </p:cNvSpPr>
            <p:nvPr/>
          </p:nvSpPr>
          <p:spPr bwMode="auto">
            <a:xfrm>
              <a:off x="3056" y="3764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T</a:t>
              </a:r>
              <a:r>
                <a:rPr lang="en-US" altLang="en-US" sz="2000" i="1" baseline="-15000"/>
                <a:t>2</a:t>
              </a:r>
            </a:p>
          </p:txBody>
        </p: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2139950" y="4589463"/>
            <a:ext cx="1955800" cy="457200"/>
            <a:chOff x="1348" y="2891"/>
            <a:chExt cx="1232" cy="288"/>
          </a:xfrm>
        </p:grpSpPr>
        <p:sp>
          <p:nvSpPr>
            <p:cNvPr id="38936" name="Text Box 96"/>
            <p:cNvSpPr txBox="1">
              <a:spLocks noChangeArrowheads="1"/>
            </p:cNvSpPr>
            <p:nvPr/>
          </p:nvSpPr>
          <p:spPr bwMode="auto">
            <a:xfrm>
              <a:off x="1348" y="2891"/>
              <a:ext cx="11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E0502060401010101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(e) = 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E0502060401010101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(a)</a:t>
              </a:r>
            </a:p>
          </p:txBody>
        </p:sp>
        <p:sp>
          <p:nvSpPr>
            <p:cNvPr id="38937" name="Line 98"/>
            <p:cNvSpPr>
              <a:spLocks noChangeShapeType="1"/>
            </p:cNvSpPr>
            <p:nvPr/>
          </p:nvSpPr>
          <p:spPr bwMode="auto">
            <a:xfrm>
              <a:off x="2415" y="3053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114"/>
          <p:cNvGrpSpPr>
            <a:grpSpLocks/>
          </p:cNvGrpSpPr>
          <p:nvPr/>
        </p:nvGrpSpPr>
        <p:grpSpPr bwMode="auto">
          <a:xfrm>
            <a:off x="5945188" y="4071938"/>
            <a:ext cx="1995487" cy="457200"/>
            <a:chOff x="3745" y="2565"/>
            <a:chExt cx="1257" cy="288"/>
          </a:xfrm>
        </p:grpSpPr>
        <p:sp>
          <p:nvSpPr>
            <p:cNvPr id="38934" name="Text Box 97"/>
            <p:cNvSpPr txBox="1">
              <a:spLocks noChangeArrowheads="1"/>
            </p:cNvSpPr>
            <p:nvPr/>
          </p:nvSpPr>
          <p:spPr bwMode="auto">
            <a:xfrm>
              <a:off x="3853" y="2565"/>
              <a:ext cx="1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E0502060401010101" pitchFamily="34" charset="-79"/>
                </a:rPr>
                <a:t>2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(y) = 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E0502060401010101" pitchFamily="34" charset="-79"/>
                </a:rPr>
                <a:t>2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(a)</a:t>
              </a:r>
            </a:p>
          </p:txBody>
        </p:sp>
        <p:sp>
          <p:nvSpPr>
            <p:cNvPr id="38935" name="Line 99"/>
            <p:cNvSpPr>
              <a:spLocks noChangeShapeType="1"/>
            </p:cNvSpPr>
            <p:nvPr/>
          </p:nvSpPr>
          <p:spPr bwMode="auto">
            <a:xfrm flipH="1">
              <a:off x="3745" y="2715"/>
              <a:ext cx="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684" name="Text Box 100"/>
          <p:cNvSpPr txBox="1">
            <a:spLocks noChangeArrowheads="1"/>
          </p:cNvSpPr>
          <p:nvPr/>
        </p:nvSpPr>
        <p:spPr bwMode="auto">
          <a:xfrm>
            <a:off x="4846638" y="50657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95685" name="Text Box 101"/>
          <p:cNvSpPr txBox="1">
            <a:spLocks noChangeArrowheads="1"/>
          </p:cNvSpPr>
          <p:nvPr/>
        </p:nvSpPr>
        <p:spPr bwMode="auto">
          <a:xfrm>
            <a:off x="4124325" y="45942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95686" name="Text Box 102"/>
          <p:cNvSpPr txBox="1">
            <a:spLocks noChangeArrowheads="1"/>
          </p:cNvSpPr>
          <p:nvPr/>
        </p:nvSpPr>
        <p:spPr bwMode="auto">
          <a:xfrm>
            <a:off x="4138613" y="40433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95687" name="Text Box 103"/>
          <p:cNvSpPr txBox="1">
            <a:spLocks noChangeArrowheads="1"/>
          </p:cNvSpPr>
          <p:nvPr/>
        </p:nvSpPr>
        <p:spPr bwMode="auto">
          <a:xfrm>
            <a:off x="4133850" y="35052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95688" name="Text Box 104"/>
          <p:cNvSpPr txBox="1">
            <a:spLocks noChangeArrowheads="1"/>
          </p:cNvSpPr>
          <p:nvPr/>
        </p:nvSpPr>
        <p:spPr bwMode="auto">
          <a:xfrm>
            <a:off x="5534025" y="43259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95689" name="Text Box 105"/>
          <p:cNvSpPr txBox="1">
            <a:spLocks noChangeArrowheads="1"/>
          </p:cNvSpPr>
          <p:nvPr/>
        </p:nvSpPr>
        <p:spPr bwMode="auto">
          <a:xfrm>
            <a:off x="5534025" y="37750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95690" name="Text Box 106"/>
          <p:cNvSpPr txBox="1">
            <a:spLocks noChangeArrowheads="1"/>
          </p:cNvSpPr>
          <p:nvPr/>
        </p:nvSpPr>
        <p:spPr bwMode="auto">
          <a:xfrm>
            <a:off x="5534025" y="40179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95691" name="Text Box 107"/>
          <p:cNvSpPr txBox="1">
            <a:spLocks noChangeArrowheads="1"/>
          </p:cNvSpPr>
          <p:nvPr/>
        </p:nvSpPr>
        <p:spPr bwMode="auto">
          <a:xfrm>
            <a:off x="5537200" y="59055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195692" name="Text Box 108"/>
          <p:cNvSpPr txBox="1">
            <a:spLocks noChangeArrowheads="1"/>
          </p:cNvSpPr>
          <p:nvPr/>
        </p:nvSpPr>
        <p:spPr bwMode="auto">
          <a:xfrm>
            <a:off x="4138613" y="43227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3001963" y="5945188"/>
            <a:ext cx="1114425" cy="457200"/>
            <a:chOff x="1891" y="3745"/>
            <a:chExt cx="702" cy="288"/>
          </a:xfrm>
        </p:grpSpPr>
        <p:sp>
          <p:nvSpPr>
            <p:cNvPr id="38932" name="Text Box 116"/>
            <p:cNvSpPr txBox="1">
              <a:spLocks noChangeArrowheads="1"/>
            </p:cNvSpPr>
            <p:nvPr/>
          </p:nvSpPr>
          <p:spPr bwMode="auto">
            <a:xfrm>
              <a:off x="1891" y="3745"/>
              <a:ext cx="6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ndara" panose="020E0502030303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E0502060401010101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E0502060401010101" pitchFamily="34" charset="-79"/>
                </a:rPr>
                <a:t>(y)</a:t>
              </a:r>
            </a:p>
          </p:txBody>
        </p:sp>
        <p:sp>
          <p:nvSpPr>
            <p:cNvPr id="38933" name="Line 117"/>
            <p:cNvSpPr>
              <a:spLocks noChangeShapeType="1"/>
            </p:cNvSpPr>
            <p:nvPr/>
          </p:nvSpPr>
          <p:spPr bwMode="auto">
            <a:xfrm>
              <a:off x="2428" y="3907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Content Placeholder 2"/>
          <p:cNvSpPr txBox="1">
            <a:spLocks/>
          </p:cNvSpPr>
          <p:nvPr/>
        </p:nvSpPr>
        <p:spPr bwMode="auto">
          <a:xfrm>
            <a:off x="457200" y="798513"/>
            <a:ext cx="82296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+mn-lt"/>
                <a:cs typeface="+mn-cs"/>
              </a:rPr>
              <a:t>To insert </a:t>
            </a:r>
            <a:r>
              <a:rPr lang="en-US" sz="3200" b="1" i="1" dirty="0">
                <a:solidFill>
                  <a:srgbClr val="008000"/>
                </a:solidFill>
                <a:latin typeface="+mn-lt"/>
                <a:cs typeface="+mn-cs"/>
              </a:rPr>
              <a:t>x</a:t>
            </a:r>
            <a:r>
              <a:rPr lang="en-US" sz="3200" kern="0" dirty="0">
                <a:latin typeface="+mn-lt"/>
                <a:cs typeface="+mn-cs"/>
              </a:rPr>
              <a:t>: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>
                <a:latin typeface="+mn-lt"/>
                <a:cs typeface="+mn-cs"/>
              </a:rPr>
              <a:t>Put in first location and displace residing element if needed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>
                <a:latin typeface="+mn-lt"/>
                <a:cs typeface="+mn-cs"/>
              </a:rPr>
              <a:t>Put displaced element in its other location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>
                <a:latin typeface="+mn-lt"/>
                <a:cs typeface="+mn-cs"/>
              </a:rPr>
              <a:t>Until  finding a free spot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5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778 -0.06543 " pathEditMode="relative" ptsTypes="AA">
                                      <p:cBhvr>
                                        <p:cTn id="113" dur="10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324 L 0.07483 -0.03727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1" y="-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2 -0.03727 L 0.15139 -0.07847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" y="-206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979 -0.06775 " pathEditMode="relative" ptsTypes="AA">
                                      <p:cBhvr>
                                        <p:cTn id="125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79 -0.06782 L -0.15382 0.2754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17153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84" grpId="0"/>
      <p:bldP spid="195684" grpId="1"/>
      <p:bldP spid="195685" grpId="0"/>
      <p:bldP spid="195685" grpId="1"/>
      <p:bldP spid="195685" grpId="2"/>
      <p:bldP spid="195686" grpId="0"/>
      <p:bldP spid="195687" grpId="0"/>
      <p:bldP spid="195688" grpId="0"/>
      <p:bldP spid="195689" grpId="0"/>
      <p:bldP spid="195690" grpId="0"/>
      <p:bldP spid="195690" grpId="1"/>
      <p:bldP spid="195690" grpId="2"/>
      <p:bldP spid="195691" grpId="0"/>
      <p:bldP spid="1956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0.9|0.7|0.3|0.3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85090</TotalTime>
  <Words>1445</Words>
  <Application>Microsoft Office PowerPoint</Application>
  <PresentationFormat>On-screen Show (4:3)</PresentationFormat>
  <Paragraphs>315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6" baseType="lpstr">
      <vt:lpstr>Batang</vt:lpstr>
      <vt:lpstr>SimSun</vt:lpstr>
      <vt:lpstr>Arial</vt:lpstr>
      <vt:lpstr>Arial Narrow</vt:lpstr>
      <vt:lpstr>Book Antiqua</vt:lpstr>
      <vt:lpstr>Cambria Math</vt:lpstr>
      <vt:lpstr>Candara</vt:lpstr>
      <vt:lpstr>cmsy10</vt:lpstr>
      <vt:lpstr>Comic Sans MS</vt:lpstr>
      <vt:lpstr>Constantia</vt:lpstr>
      <vt:lpstr>Lucida Console</vt:lpstr>
      <vt:lpstr>Times New Roman</vt:lpstr>
      <vt:lpstr>Wingdings</vt:lpstr>
      <vt:lpstr>1_Custom Design</vt:lpstr>
      <vt:lpstr>2_Custom Design</vt:lpstr>
      <vt:lpstr>Randomized Algorithms </vt:lpstr>
      <vt:lpstr>Recap and Today</vt:lpstr>
      <vt:lpstr>The Setting</vt:lpstr>
      <vt:lpstr>Major Problem in Hashing Based Schemes: Collisions</vt:lpstr>
      <vt:lpstr>Dealing with Collisions</vt:lpstr>
      <vt:lpstr>Linear Probing</vt:lpstr>
      <vt:lpstr>Linear Probing: situation after a while</vt:lpstr>
      <vt:lpstr>Cuckoo Hashing: Basics</vt:lpstr>
      <vt:lpstr>Cuckoo Hashing: Insertion Algorithm</vt:lpstr>
      <vt:lpstr>Cuckoo Hashing: Insertion</vt:lpstr>
      <vt:lpstr>Cuckoo Hashing: Deletion</vt:lpstr>
      <vt:lpstr>The Cuckoo Graph</vt:lpstr>
      <vt:lpstr>Why?</vt:lpstr>
      <vt:lpstr>Cuckoo Hashing: Properties</vt:lpstr>
      <vt:lpstr>Animation of Insertions</vt:lpstr>
      <vt:lpstr>More than One Cycle</vt:lpstr>
      <vt:lpstr>The Stash</vt:lpstr>
      <vt:lpstr>Analysis: why Does it work?</vt:lpstr>
      <vt:lpstr>Two cycles, small component</vt:lpstr>
      <vt:lpstr>Analysis: long walk</vt:lpstr>
      <vt:lpstr>Analysis: long walk when inserting 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 Naor</dc:creator>
  <cp:lastModifiedBy>Moni Naor</cp:lastModifiedBy>
  <cp:revision>2052</cp:revision>
  <cp:lastPrinted>1601-01-01T00:00:00Z</cp:lastPrinted>
  <dcterms:created xsi:type="dcterms:W3CDTF">1601-01-01T00:00:00Z</dcterms:created>
  <dcterms:modified xsi:type="dcterms:W3CDTF">2021-01-11T20:40:18Z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