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3" r:id="rId2"/>
    <p:sldId id="351" r:id="rId3"/>
    <p:sldId id="360" r:id="rId4"/>
    <p:sldId id="352" r:id="rId5"/>
    <p:sldId id="362" r:id="rId6"/>
    <p:sldId id="258" r:id="rId7"/>
    <p:sldId id="261" r:id="rId8"/>
    <p:sldId id="266" r:id="rId9"/>
    <p:sldId id="267" r:id="rId10"/>
    <p:sldId id="262" r:id="rId11"/>
    <p:sldId id="288" r:id="rId12"/>
    <p:sldId id="270" r:id="rId13"/>
    <p:sldId id="269" r:id="rId14"/>
    <p:sldId id="274" r:id="rId15"/>
    <p:sldId id="277" r:id="rId16"/>
    <p:sldId id="279" r:id="rId17"/>
    <p:sldId id="265" r:id="rId18"/>
    <p:sldId id="268" r:id="rId19"/>
    <p:sldId id="289" r:id="rId20"/>
    <p:sldId id="280" r:id="rId21"/>
    <p:sldId id="283" r:id="rId22"/>
    <p:sldId id="281" r:id="rId23"/>
    <p:sldId id="284" r:id="rId24"/>
    <p:sldId id="273" r:id="rId25"/>
    <p:sldId id="285" r:id="rId26"/>
    <p:sldId id="276" r:id="rId27"/>
    <p:sldId id="286" r:id="rId28"/>
    <p:sldId id="353" r:id="rId29"/>
    <p:sldId id="354" r:id="rId30"/>
    <p:sldId id="361" r:id="rId31"/>
    <p:sldId id="356" r:id="rId32"/>
    <p:sldId id="357" r:id="rId33"/>
    <p:sldId id="355" r:id="rId34"/>
    <p:sldId id="359" r:id="rId35"/>
    <p:sldId id="358" r:id="rId3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9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9C73-CDBA-4EE9-8C53-B15099DBE643}" type="datetimeFigureOut">
              <a:rPr lang="en-IL" smtClean="0"/>
              <a:t>21/01/2021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02297-B0A2-4F50-B9F2-90E45F341F3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070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B8CE3-B9B5-478A-9488-63D6646A06A7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8862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07249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1988544" y="4881564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Candara"/>
                <a:cs typeface="Arial"/>
              </a:rPr>
              <a:t>Lecture </a:t>
            </a:r>
            <a:r>
              <a:rPr lang="he-IL" altLang="en-US" sz="3600" b="1" dirty="0">
                <a:solidFill>
                  <a:srgbClr val="800000"/>
                </a:solidFill>
                <a:latin typeface="Candara"/>
                <a:cs typeface="Arial"/>
              </a:rPr>
              <a:t>13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7EDC-A180-48D5-A4DD-35E60A5D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&amp; Bins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9977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Recall: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balls are thrown into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bins independently and uniformly.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Application:</a:t>
                </a:r>
              </a:p>
              <a:p>
                <a:pPr lvl="1"/>
                <a:r>
                  <a:rPr lang="en-US" sz="3200" dirty="0"/>
                  <a:t>Assignment rule of jobs to processors.</a:t>
                </a:r>
              </a:p>
              <a:p>
                <a:pPr lvl="1"/>
                <a:r>
                  <a:rPr lang="en-US" sz="3200" dirty="0"/>
                  <a:t>Hashing.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99773" cy="4351338"/>
              </a:xfrm>
              <a:blipFill>
                <a:blip r:embed="rId2"/>
                <a:stretch>
                  <a:fillRect l="-218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C3224F-08B6-4540-8018-A83CBAC7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731">
            <a:off x="10646708" y="3181538"/>
            <a:ext cx="1336690" cy="1336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44C2F-52A6-43AA-8CD4-DEE0BEA5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9014023" y="2786563"/>
            <a:ext cx="954064" cy="954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B6184-566C-43F2-B8BF-F75ABEBB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10876767" y="236117"/>
            <a:ext cx="954064" cy="954064"/>
          </a:xfrm>
          <a:prstGeom prst="rect">
            <a:avLst/>
          </a:prstGeom>
        </p:spPr>
      </p:pic>
      <p:pic>
        <p:nvPicPr>
          <p:cNvPr id="12" name="Picture 11" descr="A picture containing table, cup, sitting, monitor&#10;&#10;Description automatically generated">
            <a:extLst>
              <a:ext uri="{FF2B5EF4-FFF2-40B4-BE49-F238E27FC236}">
                <a16:creationId xmlns:a16="http://schemas.microsoft.com/office/drawing/2014/main" id="{48602B4E-B693-4C6D-917F-FC37AD226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1805" r="12049" b="22639"/>
          <a:stretch/>
        </p:blipFill>
        <p:spPr>
          <a:xfrm>
            <a:off x="9058851" y="5405649"/>
            <a:ext cx="2756117" cy="2174452"/>
          </a:xfrm>
          <a:prstGeom prst="rect">
            <a:avLst/>
          </a:prstGeom>
        </p:spPr>
      </p:pic>
      <p:pic>
        <p:nvPicPr>
          <p:cNvPr id="6" name="Picture 5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6BD4F438-840B-4F4E-976A-D9A91BF0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487221" y="4658141"/>
            <a:ext cx="1206727" cy="1206727"/>
          </a:xfrm>
          <a:prstGeom prst="rect">
            <a:avLst/>
          </a:prstGeom>
        </p:spPr>
      </p:pic>
      <p:pic>
        <p:nvPicPr>
          <p:cNvPr id="13" name="Picture 1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BDA966B-A292-47C2-B8B6-06BAD08C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953107" y="1490574"/>
            <a:ext cx="1206727" cy="1206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FAF5C-3461-418D-9EAC-E7C7120A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047">
            <a:off x="9026834" y="-548082"/>
            <a:ext cx="1211940" cy="12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51162"/>
                <a:ext cx="8692341" cy="24569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/>
                  <a:t>What is the </a:t>
                </a:r>
                <a:r>
                  <a:rPr lang="en-US" sz="3600" b="1" dirty="0"/>
                  <a:t>maximum load </a:t>
                </a:r>
                <a:r>
                  <a:rPr lang="en-US" sz="3600" dirty="0"/>
                  <a:t>over the bins?</a:t>
                </a:r>
              </a:p>
              <a:p>
                <a:r>
                  <a:rPr lang="en-US" sz="3600" dirty="0"/>
                  <a:t>Distribution of #bins with more than 1 ball.</a:t>
                </a:r>
              </a:p>
              <a:p>
                <a:r>
                  <a:rPr lang="en-US" sz="3600" dirty="0"/>
                  <a:t>Distribution of bins with exactly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600" dirty="0"/>
                  <a:t> balls?</a:t>
                </a:r>
              </a:p>
              <a:p>
                <a:pPr lvl="1"/>
                <a:r>
                  <a:rPr lang="en-US" sz="3200" dirty="0"/>
                  <a:t>r=0?</a:t>
                </a:r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51162"/>
                <a:ext cx="8692341" cy="2456936"/>
              </a:xfrm>
              <a:blipFill>
                <a:blip r:embed="rId2"/>
                <a:stretch>
                  <a:fillRect l="-2175" t="-6188" r="-1825" b="-2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C3224F-08B6-4540-8018-A83CBAC7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731">
            <a:off x="10646708" y="3181538"/>
            <a:ext cx="1336690" cy="1336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44C2F-52A6-43AA-8CD4-DEE0BEA5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8888087" y="1213845"/>
            <a:ext cx="954064" cy="954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B6184-566C-43F2-B8BF-F75ABEBB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10876767" y="236117"/>
            <a:ext cx="954064" cy="954064"/>
          </a:xfrm>
          <a:prstGeom prst="rect">
            <a:avLst/>
          </a:prstGeom>
        </p:spPr>
      </p:pic>
      <p:pic>
        <p:nvPicPr>
          <p:cNvPr id="12" name="Picture 11" descr="A picture containing table, cup, sitting, monitor&#10;&#10;Description automatically generated">
            <a:extLst>
              <a:ext uri="{FF2B5EF4-FFF2-40B4-BE49-F238E27FC236}">
                <a16:creationId xmlns:a16="http://schemas.microsoft.com/office/drawing/2014/main" id="{48602B4E-B693-4C6D-917F-FC37AD226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1805" r="12049" b="22639"/>
          <a:stretch/>
        </p:blipFill>
        <p:spPr>
          <a:xfrm>
            <a:off x="9058851" y="5405649"/>
            <a:ext cx="2756117" cy="2174452"/>
          </a:xfrm>
          <a:prstGeom prst="rect">
            <a:avLst/>
          </a:prstGeom>
        </p:spPr>
      </p:pic>
      <p:pic>
        <p:nvPicPr>
          <p:cNvPr id="6" name="Picture 5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6BD4F438-840B-4F4E-976A-D9A91BF0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487221" y="4658141"/>
            <a:ext cx="1206727" cy="1206727"/>
          </a:xfrm>
          <a:prstGeom prst="rect">
            <a:avLst/>
          </a:prstGeom>
        </p:spPr>
      </p:pic>
      <p:pic>
        <p:nvPicPr>
          <p:cNvPr id="13" name="Picture 1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BDA966B-A292-47C2-B8B6-06BAD08C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953107" y="1490574"/>
            <a:ext cx="1206727" cy="1206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FAF5C-3461-418D-9EAC-E7C7120A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047">
            <a:off x="9026834" y="-548082"/>
            <a:ext cx="1211940" cy="12119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A88E69-A828-46F9-A5CE-1ACB1AFA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&amp; Bins - Questions of Interest</a:t>
            </a:r>
          </a:p>
        </p:txBody>
      </p:sp>
    </p:spTree>
    <p:extLst>
      <p:ext uri="{BB962C8B-B14F-4D97-AF65-F5344CB8AC3E}">
        <p14:creationId xmlns:p14="http://schemas.microsoft.com/office/powerpoint/2010/main" val="342863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7EDC-A180-48D5-A4DD-35E60A5D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&amp; Bins – Max Load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9977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Max load bound:</a:t>
                </a:r>
              </a:p>
              <a:p>
                <a:r>
                  <a:rPr lang="en-US" sz="3200" dirty="0"/>
                  <a:t>We show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i="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i="0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99773" cy="4351338"/>
              </a:xfrm>
              <a:blipFill>
                <a:blip r:embed="rId2"/>
                <a:stretch>
                  <a:fillRect l="-2111" t="-18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C3224F-08B6-4540-8018-A83CBAC7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5731">
            <a:off x="10646708" y="3181538"/>
            <a:ext cx="1336690" cy="1336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44C2F-52A6-43AA-8CD4-DEE0BEA5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9014023" y="2786563"/>
            <a:ext cx="954064" cy="954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B6184-566C-43F2-B8BF-F75ABEBB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2502">
            <a:off x="10876767" y="236117"/>
            <a:ext cx="954064" cy="954064"/>
          </a:xfrm>
          <a:prstGeom prst="rect">
            <a:avLst/>
          </a:prstGeom>
        </p:spPr>
      </p:pic>
      <p:pic>
        <p:nvPicPr>
          <p:cNvPr id="12" name="Picture 11" descr="A picture containing table, cup, sitting, monitor&#10;&#10;Description automatically generated">
            <a:extLst>
              <a:ext uri="{FF2B5EF4-FFF2-40B4-BE49-F238E27FC236}">
                <a16:creationId xmlns:a16="http://schemas.microsoft.com/office/drawing/2014/main" id="{48602B4E-B693-4C6D-917F-FC37AD226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1805" r="12049" b="22639"/>
          <a:stretch/>
        </p:blipFill>
        <p:spPr>
          <a:xfrm>
            <a:off x="9058851" y="5405649"/>
            <a:ext cx="2756117" cy="2174452"/>
          </a:xfrm>
          <a:prstGeom prst="rect">
            <a:avLst/>
          </a:prstGeom>
        </p:spPr>
      </p:pic>
      <p:pic>
        <p:nvPicPr>
          <p:cNvPr id="6" name="Picture 5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6BD4F438-840B-4F4E-976A-D9A91BF0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487221" y="4658141"/>
            <a:ext cx="1206727" cy="1206727"/>
          </a:xfrm>
          <a:prstGeom prst="rect">
            <a:avLst/>
          </a:prstGeom>
        </p:spPr>
      </p:pic>
      <p:pic>
        <p:nvPicPr>
          <p:cNvPr id="13" name="Picture 1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BDA966B-A292-47C2-B8B6-06BAD08C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895" flipH="1">
            <a:off x="9953107" y="1490574"/>
            <a:ext cx="1206727" cy="1206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493BC0-8446-4474-B5AA-0621AD64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047">
            <a:off x="9026834" y="-548082"/>
            <a:ext cx="1211940" cy="12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3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7EDC-A180-48D5-A4DD-35E60A5D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&amp; Bins – Max Load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44200" cy="4805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Calim: max load is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balls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take a </a:t>
                </a:r>
                <a:r>
                  <a:rPr lang="en-US" b="1" dirty="0"/>
                  <a:t>union bound </a:t>
                </a:r>
                <a:r>
                  <a:rPr lang="en-US" dirty="0"/>
                  <a:t>over all bins.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98C1-D650-4B63-8DDB-3B46C2BA6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44200" cy="4805994"/>
              </a:xfrm>
              <a:blipFill>
                <a:blip r:embed="rId3"/>
                <a:stretch>
                  <a:fillRect l="-1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AD961DD-E724-4833-8D76-49C2782F1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047">
            <a:off x="10314028" y="135309"/>
            <a:ext cx="1211940" cy="1211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E81268C-51A6-424D-9B3A-65AD1B3654FC}"/>
                  </a:ext>
                </a:extLst>
              </p:cNvPr>
              <p:cNvSpPr/>
              <p:nvPr/>
            </p:nvSpPr>
            <p:spPr bwMode="auto">
              <a:xfrm>
                <a:off x="8475785" y="1692276"/>
                <a:ext cx="3518507" cy="936767"/>
              </a:xfrm>
              <a:prstGeom prst="wedgeRoundRectCallout">
                <a:avLst>
                  <a:gd name="adj1" fmla="val 8972"/>
                  <a:gd name="adj2" fmla="val 72346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E81268C-51A6-424D-9B3A-65AD1B365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5785" y="1692276"/>
                <a:ext cx="3518507" cy="936767"/>
              </a:xfrm>
              <a:prstGeom prst="wedgeRoundRectCallout">
                <a:avLst>
                  <a:gd name="adj1" fmla="val 8972"/>
                  <a:gd name="adj2" fmla="val 7234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C0EA03A-27E7-478D-860C-7278A0A6284C}"/>
              </a:ext>
            </a:extLst>
          </p:cNvPr>
          <p:cNvSpPr txBox="1"/>
          <p:nvPr/>
        </p:nvSpPr>
        <p:spPr>
          <a:xfrm>
            <a:off x="7644715" y="5826498"/>
            <a:ext cx="413539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Simple, since we could look at every bin separately 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4929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E6CF-12FB-4501-8F80-7A0000E4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Approximation -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F1092-E01C-4075-B187-FFC20A4A6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Bin distribution:</a:t>
                </a:r>
                <a:r>
                  <a:rPr lang="he-IL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Thus we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0" dirty="0"/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F1092-E01C-4075-B187-FFC20A4A6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32E06A-42AA-4905-B3F3-A5C357603447}"/>
              </a:ext>
            </a:extLst>
          </p:cNvPr>
          <p:cNvSpPr/>
          <p:nvPr/>
        </p:nvSpPr>
        <p:spPr>
          <a:xfrm>
            <a:off x="2015232" y="3393488"/>
            <a:ext cx="3107184" cy="91218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2794E1-334B-49A7-95EA-E1E66B44500E}"/>
              </a:ext>
            </a:extLst>
          </p:cNvPr>
          <p:cNvSpPr/>
          <p:nvPr/>
        </p:nvSpPr>
        <p:spPr>
          <a:xfrm>
            <a:off x="5237825" y="3429000"/>
            <a:ext cx="2104008" cy="8766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5D59EB-84DE-4C94-865C-B324B58362F2}"/>
              </a:ext>
            </a:extLst>
          </p:cNvPr>
          <p:cNvSpPr/>
          <p:nvPr/>
        </p:nvSpPr>
        <p:spPr>
          <a:xfrm>
            <a:off x="9294920" y="3393488"/>
            <a:ext cx="807868" cy="9121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5EE56C-8B28-4AD5-B7CC-F8FFD3CF0BA8}"/>
              </a:ext>
            </a:extLst>
          </p:cNvPr>
          <p:cNvSpPr/>
          <p:nvPr/>
        </p:nvSpPr>
        <p:spPr>
          <a:xfrm>
            <a:off x="8114190" y="3429000"/>
            <a:ext cx="976543" cy="8766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E2F5DD-0D68-43A1-8E44-53789EF200C6}"/>
                  </a:ext>
                </a:extLst>
              </p:cNvPr>
              <p:cNvSpPr txBox="1"/>
              <p:nvPr/>
            </p:nvSpPr>
            <p:spPr>
              <a:xfrm>
                <a:off x="1029287" y="4593102"/>
                <a:ext cx="10133428" cy="186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suggests the distribution: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When approximating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we have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E2F5DD-0D68-43A1-8E44-53789EF20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7" y="4593102"/>
                <a:ext cx="10133428" cy="1861407"/>
              </a:xfrm>
              <a:prstGeom prst="rect">
                <a:avLst/>
              </a:prstGeom>
              <a:blipFill>
                <a:blip r:embed="rId3"/>
                <a:stretch>
                  <a:fillRect l="-1264" t="-2941" b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2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7971-B56B-41C7-AACB-F4A9687F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-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D04AE-CFC3-4BDD-9B7A-26BC155B1AD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5884" y="1811217"/>
                <a:ext cx="5718517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A Poisson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satisfies:</a:t>
                </a:r>
                <a:br>
                  <a:rPr lang="en-US" sz="3200" dirty="0"/>
                </a:b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Motivation: approximate</a:t>
                </a:r>
                <a:br>
                  <a:rPr lang="en-US" sz="3200" dirty="0">
                    <a:ea typeface="Cambria Math" panose="02040503050406030204" pitchFamily="18" charset="0"/>
                  </a:rPr>
                </a:b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DD04AE-CFC3-4BDD-9B7A-26BC155B1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5884" y="1811217"/>
                <a:ext cx="5718517" cy="4525963"/>
              </a:xfrm>
              <a:blipFill>
                <a:blip r:embed="rId2"/>
                <a:stretch>
                  <a:fillRect l="-2772" t="-1615" r="-1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3CF5CC3-72A1-4074-8372-FF2073F5536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38277" y="1811216"/>
                <a:ext cx="53848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/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,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are independent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3CF5CC3-72A1-4074-8372-FF2073F55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38277" y="1811216"/>
                <a:ext cx="5384800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7DEDD49-CAD7-4BA9-9BF0-6FD4A63256D3}"/>
              </a:ext>
            </a:extLst>
          </p:cNvPr>
          <p:cNvGrpSpPr/>
          <p:nvPr/>
        </p:nvGrpSpPr>
        <p:grpSpPr>
          <a:xfrm>
            <a:off x="1260629" y="2796466"/>
            <a:ext cx="3586579" cy="1038687"/>
            <a:chOff x="1260629" y="2796466"/>
            <a:chExt cx="3586579" cy="10386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29BAB2-4017-4DE8-9F16-4ADBBA608550}"/>
                </a:ext>
              </a:extLst>
            </p:cNvPr>
            <p:cNvSpPr/>
            <p:nvPr/>
          </p:nvSpPr>
          <p:spPr>
            <a:xfrm>
              <a:off x="1260629" y="2796466"/>
              <a:ext cx="3586579" cy="103868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6075E2-6717-4B14-9675-A738428A168F}"/>
                    </a:ext>
                  </a:extLst>
                </p:cNvPr>
                <p:cNvSpPr/>
                <p:nvPr/>
              </p:nvSpPr>
              <p:spPr>
                <a:xfrm>
                  <a:off x="1318833" y="2797344"/>
                  <a:ext cx="3434658" cy="965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6075E2-6717-4B14-9675-A738428A16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833" y="2797344"/>
                  <a:ext cx="3434658" cy="9659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274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E6CF-12FB-4501-8F80-7A0000E4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Concentration Bounds for Poisson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E2066-099C-446D-87DC-495E069E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" t="2076" r="240"/>
          <a:stretch/>
        </p:blipFill>
        <p:spPr>
          <a:xfrm>
            <a:off x="1647568" y="1595438"/>
            <a:ext cx="781983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5755-87AF-4E75-ACBD-DFF161D4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Approximation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96F92-DD0A-4604-90CE-A60117298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Poisson distribution approximates Binomial distribution. </a:t>
                </a:r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binomial </a:t>
                </a:r>
                <a:r>
                  <a:rPr lang="en-US" dirty="0" err="1"/>
                  <a:t>r.v.</a:t>
                </a:r>
                <a:r>
                  <a:rPr lang="en-US" dirty="0"/>
                  <a:t> with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function of 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𝑛𝑝</m:t>
                        </m:r>
                      </m:e>
                    </m:func>
                  </m:oMath>
                </a14:m>
                <a:r>
                  <a:rPr lang="en-US" dirty="0"/>
                  <a:t> is a constant. </a:t>
                </a:r>
              </a:p>
              <a:p>
                <a:pPr marL="0" indent="0">
                  <a:buNone/>
                </a:pPr>
                <a:r>
                  <a:rPr lang="en-US" dirty="0"/>
                  <a:t>Then for any fixed k: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Consider a variant on the ball &amp; bins model: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balls being distributed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bins, </a:t>
                </a:r>
                <a:r>
                  <a:rPr lang="en-US" b="1" dirty="0"/>
                  <a:t>each bin load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These two models yields different distributions, but they are tightly related. </a:t>
                </a:r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96F92-DD0A-4604-90CE-A60117298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4" t="-25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97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1D37-B1A0-4512-BE2E-66CD240A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13" y="110019"/>
            <a:ext cx="10972800" cy="1143000"/>
          </a:xfrm>
        </p:spPr>
        <p:txBody>
          <a:bodyPr/>
          <a:lstStyle/>
          <a:p>
            <a:r>
              <a:rPr lang="en-US" dirty="0"/>
              <a:t>Poisson Approximation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C07876-2B45-4735-8FFC-E7B61E55191A}"/>
                  </a:ext>
                </a:extLst>
              </p:cNvPr>
              <p:cNvSpPr txBox="1"/>
              <p:nvPr/>
            </p:nvSpPr>
            <p:spPr>
              <a:xfrm>
                <a:off x="500449" y="1548714"/>
                <a:ext cx="11180805" cy="2316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For any </a:t>
                </a:r>
                <a:r>
                  <a:rPr lang="en-US" sz="2400" dirty="0" err="1"/>
                  <a:t>n,m</a:t>
                </a:r>
                <a:r>
                  <a:rPr lang="en-US" sz="2400" dirty="0"/>
                  <a:t> and k: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be independent </a:t>
                </a:r>
                <a:r>
                  <a:rPr lang="en-US" sz="2400" b="1" dirty="0"/>
                  <a:t>Poisson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with p=m/n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be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indicating the number of  balls in bin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when throwing k balls.</a:t>
                </a:r>
              </a:p>
              <a:p>
                <a:r>
                  <a:rPr lang="en-US" sz="2400" dirty="0"/>
                  <a:t>Then the distribution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conditioned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identical</a:t>
                </a:r>
                <a:r>
                  <a:rPr lang="en-US" sz="2400" dirty="0"/>
                  <a:t> to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C07876-2B45-4735-8FFC-E7B61E551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9" y="1548714"/>
                <a:ext cx="11180805" cy="2316788"/>
              </a:xfrm>
              <a:prstGeom prst="rect">
                <a:avLst/>
              </a:prstGeom>
              <a:blipFill>
                <a:blip r:embed="rId2"/>
                <a:stretch>
                  <a:fillRect l="-818" r="-1418" b="-44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8FFD3C-0F0D-4AE7-B247-E2B20A6DC406}"/>
                  </a:ext>
                </a:extLst>
              </p:cNvPr>
              <p:cNvSpPr txBox="1"/>
              <p:nvPr/>
            </p:nvSpPr>
            <p:spPr>
              <a:xfrm>
                <a:off x="510746" y="3927855"/>
                <a:ext cx="111808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be a </a:t>
                </a:r>
                <a:r>
                  <a:rPr lang="en-US" sz="2400" b="1" dirty="0"/>
                  <a:t>non-negative function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Then E[f(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)]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/>
                  <a:t>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]</a:t>
                </a:r>
                <a:endParaRPr lang="en-IL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8FFD3C-0F0D-4AE7-B247-E2B20A6DC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6" y="3927855"/>
                <a:ext cx="11180805" cy="923330"/>
              </a:xfrm>
              <a:prstGeom prst="rect">
                <a:avLst/>
              </a:prstGeom>
              <a:blipFill>
                <a:blip r:embed="rId3"/>
                <a:stretch>
                  <a:fillRect l="-872" t="-5263" b="-1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9F5B1F-E8D2-474E-9586-FF290D8F8296}"/>
                  </a:ext>
                </a:extLst>
              </p:cNvPr>
              <p:cNvSpPr txBox="1"/>
              <p:nvPr/>
            </p:nvSpPr>
            <p:spPr>
              <a:xfrm>
                <a:off x="500448" y="5118222"/>
                <a:ext cx="11180805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Corollary: </a:t>
                </a:r>
                <a:r>
                  <a:rPr lang="en-US" sz="2400" dirty="0"/>
                  <a:t>Any </a:t>
                </a:r>
                <a:r>
                  <a:rPr lang="en-US" sz="2400" b="1" dirty="0"/>
                  <a:t>event</a:t>
                </a:r>
                <a:r>
                  <a:rPr lang="en-US" sz="2400" dirty="0"/>
                  <a:t> that occurs with probability p in the</a:t>
                </a:r>
                <a:r>
                  <a:rPr lang="en-US" sz="2400" b="1" dirty="0"/>
                  <a:t> Poisson case </a:t>
                </a:r>
                <a:r>
                  <a:rPr lang="en-US" sz="2400" dirty="0"/>
                  <a:t>occurs with probability at most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/>
                  <a:t> in the binomial case</a:t>
                </a:r>
                <a:endParaRPr lang="en-IL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9F5B1F-E8D2-474E-9586-FF290D8F8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8" y="5118222"/>
                <a:ext cx="11180805" cy="835100"/>
              </a:xfrm>
              <a:prstGeom prst="rect">
                <a:avLst/>
              </a:prstGeom>
              <a:blipFill>
                <a:blip r:embed="rId4"/>
                <a:stretch>
                  <a:fillRect l="-818" t="-5839" b="-160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1D37-B1A0-4512-BE2E-66CD240A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Approximation</a:t>
            </a:r>
            <a:endParaRPr lang="he-IL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C53018B-A76E-4C46-A50F-4D0030E3C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61315"/>
                <a:ext cx="10972800" cy="35156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,,…,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Sup>
                                    <m:sSubSup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,,…, 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|∑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sSubSup>
                                <m:sSub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⁡[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C53018B-A76E-4C46-A50F-4D0030E3C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61315"/>
                <a:ext cx="10972800" cy="35156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DB640-0A0F-488E-BDE5-211AC9A81323}"/>
                  </a:ext>
                </a:extLst>
              </p:cNvPr>
              <p:cNvSpPr txBox="1"/>
              <p:nvPr/>
            </p:nvSpPr>
            <p:spPr>
              <a:xfrm>
                <a:off x="327454" y="1334529"/>
                <a:ext cx="11180805" cy="102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the distribution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conditioned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identical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DB640-0A0F-488E-BDE5-211AC9A8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4" y="1334529"/>
                <a:ext cx="11180805" cy="1024127"/>
              </a:xfrm>
              <a:prstGeom prst="rect">
                <a:avLst/>
              </a:prstGeom>
              <a:blipFill>
                <a:blip r:embed="rId3"/>
                <a:stretch>
                  <a:fillRect l="-872" b="-113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85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Random Graphs</a:t>
            </a:r>
          </a:p>
          <a:p>
            <a:r>
              <a:rPr lang="en-US" altLang="en-US" dirty="0"/>
              <a:t>Cuckoo Hashing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Balls and Bins</a:t>
            </a:r>
          </a:p>
          <a:p>
            <a:r>
              <a:rPr lang="en-US" altLang="en-US" dirty="0"/>
              <a:t>Two Choice paradigm</a:t>
            </a:r>
            <a:endParaRPr lang="he-IL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1A7-B6A1-4C4C-9527-406AF4D4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7938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Application: Sharp Threshold for coupon collector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E86B0-34EF-4DF5-83BC-0C64DBBFBF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281" y="1244356"/>
                <a:ext cx="1185671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Collect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coupons:  </a:t>
                </a:r>
              </a:p>
              <a:p>
                <a:pPr marL="857250" lvl="1" indent="-457200"/>
                <a:r>
                  <a:rPr lang="en-US" dirty="0"/>
                  <a:t>Each round get a coupon chosen uniformly at random from [n].</a:t>
                </a:r>
              </a:p>
              <a:p>
                <a:pPr lvl="1"/>
                <a:r>
                  <a:rPr lang="en-US" dirty="0"/>
                  <a:t>Can view the coupon collector problem as a Balls &amp; Bins problem.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number rounds until all coupons collected.</a:t>
                </a:r>
              </a:p>
              <a:p>
                <a:pPr lvl="1"/>
                <a:r>
                  <a:rPr lang="en-US" dirty="0"/>
                  <a:t>Picking all coupons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we have no empty bins.</a:t>
                </a:r>
              </a:p>
              <a:p>
                <a:pPr algn="l" rtl="0"/>
                <a:r>
                  <a:rPr lang="en-US" dirty="0"/>
                  <a:t>We know: E[X]= n ln n</a:t>
                </a:r>
              </a:p>
              <a:p>
                <a:pPr marL="0" indent="0">
                  <a:buNone/>
                </a:pPr>
                <a:r>
                  <a:rPr lang="en-US" dirty="0"/>
                  <a:t>Would like to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see: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dirty="0"/>
                          <m:t>=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ⅇ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sup>
                        </m:sSup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E86B0-34EF-4DF5-83BC-0C64DBBFB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281" y="1244356"/>
                <a:ext cx="11856719" cy="4525963"/>
              </a:xfrm>
              <a:blipFill>
                <a:blip r:embed="rId2"/>
                <a:stretch>
                  <a:fillRect l="-1337" t="-1615" b="-43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1968-A52D-48CD-8F69-95FA4578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Threshold for coupon collector:</a:t>
            </a:r>
            <a:br>
              <a:rPr lang="en-US" dirty="0"/>
            </a:br>
            <a:r>
              <a:rPr lang="en-US" dirty="0"/>
              <a:t>Proof Sketch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445F7-A2DE-4D92-90E4-C6AF3F7E9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3535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Easier to analyze the ``</a:t>
                </a:r>
                <a:r>
                  <a:rPr lang="en-US" b="1" dirty="0"/>
                  <a:t>Poisson</a:t>
                </a:r>
                <a:r>
                  <a:rPr lang="en-US" dirty="0"/>
                  <a:t> </a:t>
                </a:r>
                <a:r>
                  <a:rPr lang="en-US" sz="3200" dirty="0"/>
                  <a:t>Balls &amp; Bins”. </a:t>
                </a:r>
              </a:p>
              <a:p>
                <a:r>
                  <a:rPr lang="en-US" sz="3200" dirty="0"/>
                  <a:t> The </a:t>
                </a:r>
                <a:r>
                  <a:rPr lang="en-US" sz="3200" b="1" dirty="0"/>
                  <a:t>total number </a:t>
                </a:r>
                <a:r>
                  <a:rPr lang="en-US" sz="3200" dirty="0"/>
                  <a:t>of balls thrown in the Poisson model is concentrated around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 Show that a small deviation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has little effect the probability of collecting </a:t>
                </a:r>
                <a:r>
                  <a:rPr lang="en-US" sz="3200" b="1" dirty="0"/>
                  <a:t>all coupons</a:t>
                </a:r>
                <a:r>
                  <a:rPr lang="en-US" sz="3200" dirty="0"/>
                  <a:t>.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445F7-A2DE-4D92-90E4-C6AF3F7E9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35353"/>
                <a:ext cx="10515600" cy="4351338"/>
              </a:xfrm>
              <a:blipFill>
                <a:blip r:embed="rId2"/>
                <a:stretch>
                  <a:fillRect l="-1565" t="-1821" r="-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2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50991" cy="1143000"/>
          </a:xfrm>
        </p:spPr>
        <p:txBody>
          <a:bodyPr/>
          <a:lstStyle/>
          <a:p>
            <a:r>
              <a:rPr lang="en-US" sz="3600" dirty="0"/>
              <a:t>Sharp Threshold for coupon collector: Notations</a:t>
            </a:r>
            <a:endParaRPr lang="he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3496" y="1776388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/>
                  <a:t>The event of collecting all coupons.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sz="3200" dirty="0"/>
                  <a:t>, the wanted number of trials.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- #coupons in bin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. </a:t>
                </a:r>
                <a:r>
                  <a:rPr lang="en-US" dirty="0"/>
                  <a:t>D</a:t>
                </a:r>
                <a:r>
                  <a:rPr lang="en-US" sz="3200" dirty="0"/>
                  <a:t>istribution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  <a:p>
                <a:pPr algn="l" rtl="0"/>
                <a:r>
                  <a:rPr lang="en-US" sz="3200" dirty="0"/>
                  <a:t>Will show: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32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32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32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320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Ɛ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496" y="1776388"/>
                <a:ext cx="10515600" cy="4667250"/>
              </a:xfrm>
              <a:blipFill>
                <a:blip r:embed="rId2"/>
                <a:stretch>
                  <a:fillRect l="-1565" t="-18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87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Threshold for coupon collector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3056"/>
                <a:ext cx="10515600" cy="45020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200" dirty="0"/>
                  <a:t>In the </a:t>
                </a:r>
                <a:r>
                  <a:rPr lang="en-US" sz="3200" b="1" dirty="0"/>
                  <a:t>Poisson model: </a:t>
                </a:r>
                <a:r>
                  <a:rPr lang="en-US" sz="3200" dirty="0"/>
                  <a:t>each bin is distributed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3200" b="0" dirty="0"/>
              </a:p>
              <a:p>
                <a:pPr algn="l" rtl="0"/>
                <a:r>
                  <a:rPr lang="en-US" sz="3200" dirty="0"/>
                  <a:t>Each bin is </a:t>
                </a:r>
                <a:r>
                  <a:rPr lang="en-US" sz="3200" b="1" dirty="0"/>
                  <a:t>empty</a:t>
                </a:r>
                <a:r>
                  <a:rPr lang="en-US" sz="3200" dirty="0"/>
                  <a:t> with 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Probability that all bins are </a:t>
                </a:r>
                <a:r>
                  <a:rPr lang="en-US" sz="3200" b="1" dirty="0"/>
                  <a:t>non-empty</a:t>
                </a:r>
                <a:r>
                  <a:rPr lang="en-US" sz="3200" dirty="0"/>
                  <a:t>:</a:t>
                </a:r>
                <a:br>
                  <a:rPr lang="en-US" sz="3200" dirty="0"/>
                </a:b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groupCh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  <a:p>
                <a:pPr algn="l" rtl="0"/>
                <a:endParaRPr lang="en-US" sz="3200" dirty="0"/>
              </a:p>
              <a:p>
                <a:pPr algn="l" rtl="0"/>
                <a:r>
                  <a:rPr lang="en-US" sz="3200" dirty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3056"/>
                <a:ext cx="10515600" cy="4502023"/>
              </a:xfrm>
              <a:blipFill>
                <a:blip r:embed="rId2"/>
                <a:stretch>
                  <a:fillRect l="-1391" t="-27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5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Threshold for coupon collector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214295" cy="4525963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Will show: the total number of coupons 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/>
                  <a:t>More specifically:</a:t>
                </a:r>
              </a:p>
              <a:p>
                <a:pPr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:pPr marL="0" indent="0" algn="ctr" rtl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Concentration bound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deviation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completes what we want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214295" cy="4525963"/>
              </a:xfrm>
              <a:blipFill>
                <a:blip r:embed="rId2"/>
                <a:stretch>
                  <a:fillRect l="-1413" t="-1617" b="-52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5AF52C-03BD-4E17-983C-331512C34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15" r="59805" b="20311"/>
          <a:stretch/>
        </p:blipFill>
        <p:spPr>
          <a:xfrm>
            <a:off x="4119820" y="2858595"/>
            <a:ext cx="4900613" cy="47148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739F2F0-6313-4217-AAE8-97C68EC1DAF2}"/>
              </a:ext>
            </a:extLst>
          </p:cNvPr>
          <p:cNvSpPr/>
          <p:nvPr/>
        </p:nvSpPr>
        <p:spPr bwMode="auto">
          <a:xfrm>
            <a:off x="8468497" y="4011827"/>
            <a:ext cx="3113903" cy="792891"/>
          </a:xfrm>
          <a:prstGeom prst="wedgeRoundRectCallout">
            <a:avLst>
              <a:gd name="adj1" fmla="val -59193"/>
              <a:gd name="adj2" fmla="val 4328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Adding Poisson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r.v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 a Poisson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r.v.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Sharp Threshold for coupon collector</a:t>
            </a:r>
            <a:endParaRPr lang="he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391" y="1417638"/>
                <a:ext cx="10972800" cy="4525963"/>
              </a:xfrm>
            </p:spPr>
            <p:txBody>
              <a:bodyPr/>
              <a:lstStyle/>
              <a:p>
                <a:pPr algn="l" rtl="0"/>
                <a:r>
                  <a:rPr lang="en-US" dirty="0"/>
                  <a:t>If the total number of balls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we are done.</a:t>
                </a:r>
              </a:p>
              <a:p>
                <a:pPr algn="l" rtl="0"/>
                <a:r>
                  <a:rPr lang="en-US" dirty="0"/>
                  <a:t>Need to show small deviation has no effect in the limit i.e.</a:t>
                </a:r>
              </a:p>
              <a:p>
                <a:pPr marL="0" indent="0" algn="l" rtl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Ɛ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monotone in the number </a:t>
                </a:r>
                <a:r>
                  <a:rPr lang="en-US" dirty="0"/>
                  <a:t>of balls: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This yields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91" y="1417638"/>
                <a:ext cx="10972800" cy="4525963"/>
              </a:xfrm>
              <a:blipFill>
                <a:blip r:embed="rId2"/>
                <a:stretch>
                  <a:fillRect l="-1444" t="-20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2A23CF3-5FE5-422D-B53C-3624759D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8" b="22336"/>
          <a:stretch/>
        </p:blipFill>
        <p:spPr>
          <a:xfrm>
            <a:off x="1751003" y="3072319"/>
            <a:ext cx="8689994" cy="539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DFB03-3FAB-494D-A1D5-3A7CB5BED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73" r="982" b="42647"/>
          <a:stretch/>
        </p:blipFill>
        <p:spPr>
          <a:xfrm>
            <a:off x="906527" y="4320584"/>
            <a:ext cx="7010821" cy="509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70D17-A2B2-4207-897C-50AAE95B4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61" t="50000" r="2484" b="4984"/>
          <a:stretch/>
        </p:blipFill>
        <p:spPr>
          <a:xfrm>
            <a:off x="7917348" y="4291046"/>
            <a:ext cx="3771772" cy="539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047DFE-ABB0-443F-8582-77CA5AB5D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20" y="5484868"/>
            <a:ext cx="10312400" cy="10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Threshold for coupon collector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4771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/>
                  <a:t>We showed: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lvl="1"/>
                <a:r>
                  <a:rPr lang="en-US" dirty="0"/>
                  <a:t>Want to show:  that R.H.S is small.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Interpretation of the difference: probability of:</a:t>
                </a:r>
              </a:p>
              <a:p>
                <a:pPr algn="l" rtl="0"/>
                <a:r>
                  <a:rPr lang="en-US" dirty="0"/>
                  <a:t>Throwing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balls and having some empty bins</a:t>
                </a:r>
              </a:p>
              <a:p>
                <a:pPr algn="l" rtl="0"/>
                <a:r>
                  <a:rPr lang="en-US" dirty="0"/>
                  <a:t>Then throwing another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 balls and having all bins non-empty.</a:t>
                </a:r>
              </a:p>
              <a:p>
                <a:pPr algn="l" rtl="0"/>
                <a:r>
                  <a:rPr lang="en-US" dirty="0"/>
                  <a:t>This is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4771"/>
              </a:xfrm>
              <a:blipFill>
                <a:blip r:embed="rId2"/>
                <a:stretch>
                  <a:fillRect l="-1391" t="-26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5047DFE-ABB0-443F-8582-77CA5AB5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251434"/>
            <a:ext cx="10312400" cy="10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079F-0DDF-4062-B853-7970A12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Threshold for coupon collector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3471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/>
                  <a:t>Finally by Law of Total Probability: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r>
                  <a:rPr lang="en-US" dirty="0"/>
                  <a:t>Thus: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8761D-BB7E-40E5-A924-E24DF25D5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3471"/>
              </a:xfrm>
              <a:blipFill>
                <a:blip r:embed="rId2"/>
                <a:stretch>
                  <a:fillRect l="-1391" t="-26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0E8D3E-E356-4EEC-B391-48E244719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3" t="39973" r="13644" b="39189"/>
          <a:stretch/>
        </p:blipFill>
        <p:spPr>
          <a:xfrm>
            <a:off x="2602741" y="3664188"/>
            <a:ext cx="8201025" cy="1071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7A612-73DB-4081-A199-E53139A2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" t="30063" r="87511" b="61046"/>
          <a:stretch/>
        </p:blipFill>
        <p:spPr>
          <a:xfrm>
            <a:off x="1693100" y="3728913"/>
            <a:ext cx="842961" cy="4571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27B1F9-AF38-41ED-8D52-7D60903A87D5}"/>
              </a:ext>
            </a:extLst>
          </p:cNvPr>
          <p:cNvCxnSpPr>
            <a:cxnSpLocks/>
          </p:cNvCxnSpPr>
          <p:nvPr/>
        </p:nvCxnSpPr>
        <p:spPr>
          <a:xfrm>
            <a:off x="9345412" y="4748100"/>
            <a:ext cx="972460" cy="960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AEF205-2381-462A-BE83-7C0744C91C5F}"/>
              </a:ext>
            </a:extLst>
          </p:cNvPr>
          <p:cNvCxnSpPr>
            <a:cxnSpLocks/>
          </p:cNvCxnSpPr>
          <p:nvPr/>
        </p:nvCxnSpPr>
        <p:spPr>
          <a:xfrm flipV="1">
            <a:off x="9637018" y="2333600"/>
            <a:ext cx="1304516" cy="1395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EB4F5B-C8EB-461D-8D82-DC70E98EC1F3}"/>
              </a:ext>
            </a:extLst>
          </p:cNvPr>
          <p:cNvCxnSpPr>
            <a:cxnSpLocks/>
          </p:cNvCxnSpPr>
          <p:nvPr/>
        </p:nvCxnSpPr>
        <p:spPr>
          <a:xfrm flipV="1">
            <a:off x="5586279" y="2996418"/>
            <a:ext cx="1053672" cy="688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4995247-6C29-4EC7-8393-1E04D02D4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25" t="7031" r="39350" b="49625"/>
          <a:stretch/>
        </p:blipFill>
        <p:spPr>
          <a:xfrm>
            <a:off x="6639386" y="2567021"/>
            <a:ext cx="1786597" cy="4642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373B91-1820-4351-AF88-D29751125263}"/>
              </a:ext>
            </a:extLst>
          </p:cNvPr>
          <p:cNvSpPr txBox="1"/>
          <p:nvPr/>
        </p:nvSpPr>
        <p:spPr>
          <a:xfrm>
            <a:off x="10289276" y="5607745"/>
            <a:ext cx="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0</a:t>
            </a:r>
            <a:endParaRPr lang="he-IL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79DAB-C593-4ABB-BEAF-5A84BC740DF9}"/>
              </a:ext>
            </a:extLst>
          </p:cNvPr>
          <p:cNvSpPr txBox="1"/>
          <p:nvPr/>
        </p:nvSpPr>
        <p:spPr>
          <a:xfrm>
            <a:off x="10992287" y="1807289"/>
            <a:ext cx="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</a:t>
            </a:r>
            <a:endParaRPr lang="he-IL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341E1A-B727-4DEA-98FE-59C3F88F7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8" t="32063" r="88880" b="63159"/>
          <a:stretch/>
        </p:blipFill>
        <p:spPr>
          <a:xfrm>
            <a:off x="3516279" y="5978094"/>
            <a:ext cx="216345" cy="305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FFA0E6-9B25-4000-B3BA-91AB1BF86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8" t="32063" r="88880" b="63159"/>
          <a:stretch/>
        </p:blipFill>
        <p:spPr>
          <a:xfrm>
            <a:off x="6943480" y="5996647"/>
            <a:ext cx="216345" cy="3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A658-E07C-459C-A28E-9A474A9F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Power of Two Choices</a:t>
            </a:r>
            <a:br>
              <a:rPr lang="en-US" dirty="0"/>
            </a:br>
            <a:r>
              <a:rPr lang="en-US" dirty="0"/>
              <a:t>or Multiple Choices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5632-9CA8-46BB-A94C-3C2E4BF43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instead of throwing the balls into the bins at once, </a:t>
            </a:r>
            <a:r>
              <a:rPr lang="en-US" b="1" dirty="0"/>
              <a:t>we do it one by one</a:t>
            </a:r>
          </a:p>
          <a:p>
            <a:pPr lvl="1"/>
            <a:r>
              <a:rPr lang="en-US" dirty="0"/>
              <a:t>No change</a:t>
            </a:r>
          </a:p>
          <a:p>
            <a:r>
              <a:rPr lang="en-US" dirty="0"/>
              <a:t>Now suppose: we select for each ball </a:t>
            </a:r>
            <a:r>
              <a:rPr lang="en-US" b="1" dirty="0"/>
              <a:t>two bins</a:t>
            </a:r>
            <a:r>
              <a:rPr lang="en-US" dirty="0"/>
              <a:t>, and place it in the lighter bin</a:t>
            </a:r>
          </a:p>
          <a:p>
            <a:pPr lvl="1"/>
            <a:r>
              <a:rPr lang="en-US" dirty="0"/>
              <a:t>How to break ties?</a:t>
            </a:r>
          </a:p>
          <a:p>
            <a:r>
              <a:rPr lang="en-US" dirty="0"/>
              <a:t>How loaded is the heaviest bin?</a:t>
            </a:r>
          </a:p>
          <a:p>
            <a:r>
              <a:rPr lang="en-US" dirty="0"/>
              <a:t>With high probability: </a:t>
            </a:r>
            <a:r>
              <a:rPr lang="pt-BR" dirty="0"/>
              <a:t>ln ln n + O(1)</a:t>
            </a:r>
          </a:p>
          <a:p>
            <a:r>
              <a:rPr lang="pt-BR" dirty="0"/>
              <a:t>With d functions: ln ln n/ln d + O(1)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51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9ACB-D855-44C6-A20E-75511F9F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827"/>
            <a:ext cx="10972800" cy="1143000"/>
          </a:xfrm>
        </p:spPr>
        <p:txBody>
          <a:bodyPr/>
          <a:lstStyle/>
          <a:p>
            <a:r>
              <a:rPr lang="en-US" dirty="0"/>
              <a:t>Upper Bound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C9AE1-5249-49F3-AC87-9BC1C0D9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261124" cy="4525963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if n balls are sequentially placed into n bins in the following using the two (d) choice approach. </a:t>
                </a:r>
              </a:p>
              <a:p>
                <a:pPr lvl="1"/>
                <a:r>
                  <a:rPr lang="en-US" sz="2400" dirty="0"/>
                  <a:t>ties broken randomly.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After all the balls are placed: the maximum load is at most </a:t>
                </a:r>
                <a:r>
                  <a:rPr lang="en-US" sz="2400" b="1" dirty="0"/>
                  <a:t>ln </a:t>
                </a:r>
                <a:r>
                  <a:rPr lang="en-US" sz="2400" b="1" dirty="0" err="1"/>
                  <a:t>ln</a:t>
                </a:r>
                <a:r>
                  <a:rPr lang="en-US" sz="2400" b="1" dirty="0"/>
                  <a:t> n/ ln d + O(1) </a:t>
                </a:r>
                <a:r>
                  <a:rPr lang="en-US" sz="2400" dirty="0"/>
                  <a:t>with probability 1 − o(1/n). </a:t>
                </a:r>
              </a:p>
              <a:p>
                <a:pPr marL="57150" indent="0">
                  <a:buNone/>
                </a:pPr>
                <a:r>
                  <a:rPr lang="en-US" sz="2800" dirty="0"/>
                  <a:t>Proof: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be the number of bins with </a:t>
                </a:r>
                <a:r>
                  <a:rPr lang="en-US" sz="2800" b="1" dirty="0"/>
                  <a:t>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balls after t balls were inserted.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non-decreasing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so it is enough to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pPr marL="57150" indent="0">
                  <a:buNone/>
                </a:pPr>
                <a:r>
                  <a:rPr lang="en-US" sz="2800" dirty="0"/>
                  <a:t>Want to </a:t>
                </a:r>
                <a:r>
                  <a:rPr lang="en-US" sz="2800" b="1" dirty="0"/>
                  <a:t>choose</a:t>
                </a:r>
                <a:r>
                  <a:rPr lang="en-US" sz="2800" dirty="0"/>
                  <a:t>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: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]&gt;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 If few bins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 of load ≥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, </a:t>
                </a:r>
                <a:r>
                  <a:rPr lang="en-US" sz="2400" b="1" dirty="0"/>
                  <a:t>it is likely that there are even fewer bins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 of    load ≥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+ 1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C9AE1-5249-49F3-AC87-9BC1C0D9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261124" cy="4525963"/>
              </a:xfrm>
              <a:blipFill>
                <a:blip r:embed="rId2"/>
                <a:stretch>
                  <a:fillRect l="-812" t="-1078" b="-98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49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E689-0B3F-42DD-A17B-077A5CFC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2 Cycles in Cuckoo Hashing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F84A-558B-4BAA-A0F9-6BFC1097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that you are in a cycle?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9701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B81D-D13B-471F-83BC-0B225D13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          Upper Bound Idea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CCC11-905A-4542-A695-E5AB0F739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 sequence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: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]&gt;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point: for a ball to fall into a bin where it is at least the i+1 ball (i.e.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b="1" dirty="0"/>
                  <a:t>It must be the case that all d choices were to bins with at least </a:t>
                </a:r>
                <a:r>
                  <a:rPr lang="en-US" b="1" dirty="0" err="1"/>
                  <a:t>i</a:t>
                </a:r>
                <a:r>
                  <a:rPr lang="en-US" b="1" dirty="0"/>
                  <a:t> balls</a:t>
                </a:r>
              </a:p>
              <a:p>
                <a:r>
                  <a:rPr lang="en-US" dirty="0"/>
                  <a:t>Happens with probability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CCC11-905A-4542-A695-E5AB0F739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9DF0AAA-4EF1-4F8F-9C37-7B7F210C16F2}"/>
              </a:ext>
            </a:extLst>
          </p:cNvPr>
          <p:cNvSpPr/>
          <p:nvPr/>
        </p:nvSpPr>
        <p:spPr bwMode="auto">
          <a:xfrm>
            <a:off x="387178" y="502508"/>
            <a:ext cx="3756453" cy="790833"/>
          </a:xfrm>
          <a:prstGeom prst="wedgeRoundRectCallout">
            <a:avLst>
              <a:gd name="adj1" fmla="val -11690"/>
              <a:gd name="adj2" fmla="val 10937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Want to choose one that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goes down very quickly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9864-D3E0-4690-8A6C-B94AB122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Bound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D113-64C1-47E8-8B4D-B070E8BBD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8627"/>
                <a:ext cx="11284634" cy="48575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Induction on </a:t>
                </a:r>
                <a:r>
                  <a:rPr lang="en-US" dirty="0" err="1">
                    <a:effectLst/>
                    <a:latin typeface="Arial" panose="020B0604020202020204" pitchFamily="34" charset="0"/>
                  </a:rPr>
                  <a:t>i</a:t>
                </a:r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dirty="0">
                    <a:effectLst/>
                    <a:latin typeface="Arial" panose="020B0604020202020204" pitchFamily="34" charset="0"/>
                  </a:rPr>
                  <a:t>Total number of balls is n, hence for every j &gt;0 there could be at most n/j bins with j balls or more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Base case for induction </a:t>
                </a:r>
                <a:r>
                  <a:rPr lang="en-US" dirty="0" err="1">
                    <a:effectLst/>
                    <a:latin typeface="Arial" panose="020B0604020202020204" pitchFamily="34" charset="0"/>
                  </a:rPr>
                  <a:t>Pr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≤n/j]= 1 (say j=4)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Let h(t) be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the </a:t>
                </a:r>
                <a:r>
                  <a:rPr lang="en-US" b="1" dirty="0">
                    <a:effectLst/>
                    <a:latin typeface="Arial" panose="020B0604020202020204" pitchFamily="34" charset="0"/>
                  </a:rPr>
                  <a:t>height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of ball t: one plus the number of balls in the bin in which it was placed, at the time of placement.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(t-1) </a:t>
                </a:r>
                <a:r>
                  <a:rPr lang="en-US" dirty="0">
                    <a:latin typeface="Arial" panose="020B0604020202020204" pitchFamily="34" charset="0"/>
                  </a:rPr>
                  <a:t>≤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]≤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be the number of balls of height </a:t>
                </a:r>
                <a:r>
                  <a:rPr lang="en-US" b="1" dirty="0">
                    <a:latin typeface="Arial" panose="020B0604020202020204" pitchFamily="34" charset="0"/>
                  </a:rPr>
                  <a:t>at least </a:t>
                </a:r>
                <a:r>
                  <a:rPr lang="en-US" dirty="0" err="1">
                    <a:latin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</a:rPr>
                  <a:t>. 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We have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(t)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D113-64C1-47E8-8B4D-B070E8BBD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8627"/>
                <a:ext cx="11284634" cy="4857537"/>
              </a:xfrm>
              <a:blipFill>
                <a:blip r:embed="rId2"/>
                <a:stretch>
                  <a:fillRect l="-1351" t="-1631" r="-918" b="-76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9C51-1FE2-4A51-8101-DB01A535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Bound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5DAC7-6558-4B8B-AD99-02F726FCB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  <a:latin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effectLst/>
                    <a:latin typeface="Arial" panose="020B0604020202020204" pitchFamily="34" charset="0"/>
                  </a:rPr>
                  <a:t>iff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 err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(t-1)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≤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effectLst/>
                    <a:latin typeface="Arial" panose="020B0604020202020204" pitchFamily="34" charset="0"/>
                  </a:rPr>
                  <a:t>We know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(t-1) 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≤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]≤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dirty="0" err="1">
                    <a:effectLst/>
                    <a:latin typeface="Arial" panose="020B0604020202020204" pitchFamily="34" charset="0"/>
                  </a:rPr>
                  <a:t>Pr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&gt; k|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(n) </a:t>
                </a:r>
                <a:r>
                  <a:rPr lang="en-US" dirty="0">
                    <a:latin typeface="Arial" panose="020B0604020202020204" pitchFamily="34" charset="0"/>
                  </a:rPr>
                  <a:t>≤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⁡[∑</m:t>
                    </m:r>
                    <m:sSub>
                      <m:sSubPr>
                        <m:ctrlP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(n) </a:t>
                </a:r>
                <a:r>
                  <a:rPr lang="en-US" dirty="0">
                    <a:latin typeface="Arial" panose="020B0604020202020204" pitchFamily="34" charset="0"/>
                  </a:rPr>
                  <a:t>≤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≤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⁡[∑</m:t>
                        </m:r>
                        <m:sSub>
                          <m:sSubPr>
                            <m:ctrlPr>
                              <a:rPr lang="en-US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sSub>
                          <m:sSubPr>
                            <m:ctrl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⁡[∑</m:t>
                    </m:r>
                    <m:sSub>
                      <m:sSubPr>
                        <m:ctrlP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5DAC7-6558-4B8B-AD99-02F726FCB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0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52F30-D68A-4242-B64F-E2EBFA8AA6E0}"/>
                  </a:ext>
                </a:extLst>
              </p:cNvPr>
              <p:cNvSpPr txBox="1"/>
              <p:nvPr/>
            </p:nvSpPr>
            <p:spPr>
              <a:xfrm>
                <a:off x="6614984" y="4687330"/>
                <a:ext cx="4654378" cy="13703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Lemma: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IL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52F30-D68A-4242-B64F-E2EBFA8AA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84" y="4687330"/>
                <a:ext cx="4654378" cy="1370375"/>
              </a:xfrm>
              <a:prstGeom prst="rect">
                <a:avLst/>
              </a:prstGeom>
              <a:blipFill>
                <a:blip r:embed="rId3"/>
                <a:stretch>
                  <a:fillRect l="-2618" t="-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4F05572-3466-4A8C-94AB-B4D79569B399}"/>
              </a:ext>
            </a:extLst>
          </p:cNvPr>
          <p:cNvSpPr/>
          <p:nvPr/>
        </p:nvSpPr>
        <p:spPr bwMode="auto">
          <a:xfrm>
            <a:off x="7339913" y="6219568"/>
            <a:ext cx="3179805" cy="560173"/>
          </a:xfrm>
          <a:prstGeom prst="wedgeRoundRectCallout">
            <a:avLst>
              <a:gd name="adj1" fmla="val 637"/>
              <a:gd name="adj2" fmla="val -9926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Done in log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n/log d steps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AC64-FD38-4828-8776-20729E53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6607-1789-4190-9EE0-628E0083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dirty="0"/>
              <a:t>Suppose that n balls are sequentially placed into n bins in the following using the two choice approach. </a:t>
            </a:r>
          </a:p>
          <a:p>
            <a:pPr lvl="1"/>
            <a:r>
              <a:rPr lang="en-US" sz="2400" dirty="0"/>
              <a:t>ties broken randomly. </a:t>
            </a:r>
          </a:p>
          <a:p>
            <a:pPr marL="457200" lvl="1" indent="0">
              <a:buNone/>
            </a:pPr>
            <a:r>
              <a:rPr lang="en-US" sz="2400" dirty="0"/>
              <a:t>After all the balls are placed: the maximum load is at least ln </a:t>
            </a:r>
            <a:r>
              <a:rPr lang="en-US" sz="2400" dirty="0" err="1"/>
              <a:t>ln</a:t>
            </a:r>
            <a:r>
              <a:rPr lang="en-US" sz="2400" dirty="0"/>
              <a:t> n/ ln d - O(1) with probability 1 − o(1/n)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37110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8952-F578-43A4-A44D-8075C358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Left[d] Process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6278C-D0C9-4860-9EBE-799D883EC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Breaking ties by going left consistently actually improve a little the bounds:</a:t>
                </a:r>
              </a:p>
              <a:p>
                <a:endParaRPr lang="en-US" dirty="0"/>
              </a:p>
              <a:p>
                <a:r>
                  <a:rPr lang="en-US" dirty="0">
                    <a:effectLst/>
                    <a:latin typeface="Arial" panose="020B0604020202020204" pitchFamily="34" charset="0"/>
                  </a:rPr>
                  <a:t>After n balls are placed sequentially into n bins using the Left[d] scheme with d &gt;1, it holds that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) ≥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func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𝑑𝑙𝑛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i="1" dirty="0" err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 smtClean="0">
                          <a:effectLst/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)]≤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 is some constant that depends only on d and is always in (1.6,2)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6278C-D0C9-4860-9EBE-799D883EC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2156" b="-102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30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CCE7-2644-4E03-8AC2-D7B7FEC3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Loaded Case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B953C-B558-43CD-9331-B7C63CF72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935" y="1166018"/>
                <a:ext cx="11277600" cy="4525963"/>
              </a:xfrm>
            </p:spPr>
            <p:txBody>
              <a:bodyPr/>
              <a:lstStyle/>
              <a:p>
                <a:r>
                  <a:rPr lang="en-US" dirty="0">
                    <a:effectLst/>
                    <a:latin typeface="Arial" panose="020B0604020202020204" pitchFamily="34" charset="0"/>
                  </a:rPr>
                  <a:t>The case m &gt;&gt; n is captures typical load balancing challenges in large systems 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M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ultiple items are placed per host.</a:t>
                </a:r>
              </a:p>
              <a:p>
                <a:pPr lvl="1"/>
                <a:r>
                  <a:rPr lang="en-US" dirty="0">
                    <a:effectLst/>
                    <a:latin typeface="Arial" panose="020B0604020202020204" pitchFamily="34" charset="0"/>
                  </a:rPr>
                  <a:t>Example: large distributed block storage system, balls represent blocks and bins represent hosts</a:t>
                </a:r>
              </a:p>
              <a:p>
                <a:pPr lvl="2"/>
                <a:r>
                  <a:rPr lang="en-US" dirty="0">
                    <a:latin typeface="Arial" panose="020B0604020202020204" pitchFamily="34" charset="0"/>
                  </a:rPr>
                  <a:t>How larger does the </a:t>
                </a:r>
                <a:r>
                  <a:rPr lang="en-US" b="1" dirty="0">
                    <a:latin typeface="Arial" panose="020B0604020202020204" pitchFamily="34" charset="0"/>
                  </a:rPr>
                  <a:t>largest bin</a:t>
                </a:r>
                <a:r>
                  <a:rPr lang="en-US" dirty="0">
                    <a:latin typeface="Arial" panose="020B0604020202020204" pitchFamily="34" charset="0"/>
                  </a:rPr>
                  <a:t> have to be, compared to average?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“Theorem”: the gap (</a:t>
                </a:r>
                <a:r>
                  <a:rPr lang="en-US" b="1" dirty="0">
                    <a:effectLst/>
                    <a:latin typeface="Courier New" panose="02070309020205020404" pitchFamily="49" charset="0"/>
                  </a:rPr>
                  <a:t>Gap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(m)) between the </a:t>
                </a:r>
                <a:r>
                  <a:rPr lang="en-US" b="1" dirty="0">
                    <a:effectLst/>
                    <a:latin typeface="Arial" panose="020B0604020202020204" pitchFamily="34" charset="0"/>
                  </a:rPr>
                  <a:t>maximum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and the </a:t>
                </a:r>
                <a:r>
                  <a:rPr lang="en-US" b="1" dirty="0">
                    <a:effectLst/>
                    <a:latin typeface="Arial" panose="020B0604020202020204" pitchFamily="34" charset="0"/>
                  </a:rPr>
                  <a:t>average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load stays roughly log </a:t>
                </a:r>
                <a:r>
                  <a:rPr lang="en-US" dirty="0" err="1">
                    <a:effectLst/>
                    <a:latin typeface="Arial" panose="020B0604020202020204" pitchFamily="34" charset="0"/>
                  </a:rPr>
                  <a:t>log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 n.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</a:rPr>
                  <a:t>F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or any m, after m balls are placed with Greedy[d]</a:t>
                </a:r>
              </a:p>
              <a:p>
                <a:pPr marL="0" indent="0" algn="ctr">
                  <a:buNone/>
                </a:pPr>
                <a:r>
                  <a:rPr lang="en-US" dirty="0" err="1">
                    <a:effectLst/>
                    <a:latin typeface="Arial" panose="020B0604020202020204" pitchFamily="34" charset="0"/>
                  </a:rPr>
                  <a:t>Pr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[</a:t>
                </a:r>
                <a:r>
                  <a:rPr lang="en-US" b="1" dirty="0">
                    <a:effectLst/>
                    <a:latin typeface="Courier New" panose="02070309020205020404" pitchFamily="49" charset="0"/>
                  </a:rPr>
                  <a:t>Gap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(m)≥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effectLst/>
                    <a:latin typeface="Arial" panose="020B0604020202020204" pitchFamily="34" charset="0"/>
                  </a:rPr>
                  <a:t>]≤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B953C-B558-43CD-9331-B7C63CF72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935" y="1166018"/>
                <a:ext cx="11277600" cy="4525963"/>
              </a:xfrm>
              <a:blipFill>
                <a:blip r:embed="rId2"/>
                <a:stretch>
                  <a:fillRect l="-1405" t="-1750" r="-1459" b="-25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8A4BAD8-64C1-417F-8DEF-DC29613D5481}"/>
                  </a:ext>
                </a:extLst>
              </p:cNvPr>
              <p:cNvSpPr/>
              <p:nvPr/>
            </p:nvSpPr>
            <p:spPr bwMode="auto">
              <a:xfrm>
                <a:off x="9951309" y="5964194"/>
                <a:ext cx="2059459" cy="619167"/>
              </a:xfrm>
              <a:prstGeom prst="wedgeRoundRectCallout">
                <a:avLst>
                  <a:gd name="adj1" fmla="val -88833"/>
                  <a:gd name="adj2" fmla="val 33230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Is a function of c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8A4BAD8-64C1-417F-8DEF-DC29613D5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1309" y="5964194"/>
                <a:ext cx="2059459" cy="619167"/>
              </a:xfrm>
              <a:prstGeom prst="wedgeRoundRectCallout">
                <a:avLst>
                  <a:gd name="adj1" fmla="val -88833"/>
                  <a:gd name="adj2" fmla="val 33230"/>
                  <a:gd name="adj3" fmla="val 16667"/>
                </a:avLst>
              </a:prstGeom>
              <a:blipFill>
                <a:blip r:embed="rId3"/>
                <a:stretch>
                  <a:fillRect r="-1059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BB6C-6641-4680-A30F-51E5B8B3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Karp Rabin Hash Function for Streaming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4DC5D-61B1-40E5-9210-1C07E8429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Fingerprinting files:</a:t>
                </a:r>
              </a:p>
              <a:p>
                <a:r>
                  <a:rPr lang="en-US" dirty="0"/>
                  <a:t> </a:t>
                </a: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Given an </a:t>
                </a:r>
                <a:r>
                  <a:rPr kumimoji="0" lang="en-IL" altLang="en-IL" sz="3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-bit message </a:t>
                </a:r>
                <a:r>
                  <a:rPr kumimoji="0" lang="en-IL" altLang="en-IL" sz="3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r>
                  <a:rPr kumimoji="0" lang="en-IL" altLang="en-IL" sz="32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,...,</a:t>
                </a:r>
                <a:r>
                  <a:rPr kumimoji="0" lang="en-IL" altLang="en-IL" sz="3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r>
                  <a:rPr kumimoji="0" lang="en-IL" altLang="en-IL" sz="32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n-1</a:t>
                </a:r>
                <a:r>
                  <a:rPr kumimoji="0" lang="en-US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view it as </a:t>
                </a:r>
                <a:endParaRPr kumimoji="0" lang="en-US" altLang="en-IL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f(x)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I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I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I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I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I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I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altLang="en-IL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polynomial of degree </a:t>
                </a:r>
                <a:r>
                  <a:rPr kumimoji="0" lang="en-IL" altLang="en-IL" sz="3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r>
                  <a:rPr kumimoji="0" lang="en-IL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-1 over </a:t>
                </a:r>
                <a:r>
                  <a:rPr kumimoji="0" lang="en-US" altLang="en-IL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GF[2]</a:t>
                </a:r>
              </a:p>
              <a:p>
                <a:r>
                  <a:rPr lang="en-US" sz="2800" dirty="0">
                    <a:latin typeface="Arial" panose="020B0604020202020204" pitchFamily="34" charset="0"/>
                  </a:rPr>
                  <a:t>Choose p(x) a random </a:t>
                </a:r>
                <a:r>
                  <a:rPr lang="en-US" sz="2800" b="1" dirty="0">
                    <a:latin typeface="Arial" panose="020B0604020202020204" pitchFamily="34" charset="0"/>
                  </a:rPr>
                  <a:t>irreducible</a:t>
                </a:r>
                <a:r>
                  <a:rPr lang="en-US" sz="2800" dirty="0">
                    <a:latin typeface="Arial" panose="020B0604020202020204" pitchFamily="34" charset="0"/>
                  </a:rPr>
                  <a:t> polynomial of degree k over GF[2]</a:t>
                </a:r>
              </a:p>
              <a:p>
                <a:r>
                  <a:rPr lang="en-US" sz="2800" dirty="0">
                    <a:latin typeface="Arial" panose="020B0604020202020204" pitchFamily="34" charset="0"/>
                  </a:rPr>
                  <a:t>The hash value is the remainder r(x) of f(x)/p(x): k bits</a:t>
                </a:r>
              </a:p>
              <a:p>
                <a:r>
                  <a:rPr lang="en-US" sz="2800" dirty="0">
                    <a:latin typeface="Arial" panose="020B0604020202020204" pitchFamily="34" charset="0"/>
                  </a:rPr>
                  <a:t>Very easy to compute in a </a:t>
                </a:r>
                <a:r>
                  <a:rPr lang="en-US" sz="2800" b="1" dirty="0">
                    <a:latin typeface="Arial" panose="020B0604020202020204" pitchFamily="34" charset="0"/>
                  </a:rPr>
                  <a:t>sliding manner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Can compute the hash of </a:t>
                </a:r>
                <a:r>
                  <a:rPr lang="en-US" b="1" dirty="0">
                    <a:latin typeface="Arial" panose="020B0604020202020204" pitchFamily="34" charset="0"/>
                  </a:rPr>
                  <a:t>next window </a:t>
                </a:r>
                <a:r>
                  <a:rPr lang="en-US" dirty="0">
                    <a:latin typeface="Arial" panose="020B0604020202020204" pitchFamily="34" charset="0"/>
                  </a:rPr>
                  <a:t>by removing the </a:t>
                </a:r>
                <a:r>
                  <a:rPr lang="en-US" dirty="0" err="1">
                    <a:latin typeface="Arial" panose="020B0604020202020204" pitchFamily="34" charset="0"/>
                  </a:rPr>
                  <a:t>msb</a:t>
                </a:r>
                <a:r>
                  <a:rPr lang="en-US" dirty="0">
                    <a:latin typeface="Arial" panose="020B0604020202020204" pitchFamily="34" charset="0"/>
                  </a:rPr>
                  <a:t> shifting by multiplying by 2 and adding the </a:t>
                </a:r>
                <a:r>
                  <a:rPr lang="en-US" dirty="0" err="1">
                    <a:latin typeface="Arial" panose="020B0604020202020204" pitchFamily="34" charset="0"/>
                  </a:rPr>
                  <a:t>lsb</a:t>
                </a:r>
                <a:endParaRPr lang="en-US" dirty="0">
                  <a:latin typeface="Arial" panose="020B0604020202020204" pitchFamily="34" charset="0"/>
                </a:endParaRPr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4DC5D-61B1-40E5-9210-1C07E8429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2156" b="-200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f(x)=m_{0}+m_{1}x+\ldots +m_{{n-1}}x^{{n-1}}">
            <a:extLst>
              <a:ext uri="{FF2B5EF4-FFF2-40B4-BE49-F238E27FC236}">
                <a16:creationId xmlns:a16="http://schemas.microsoft.com/office/drawing/2014/main" id="{ADDEDF7A-C897-4182-A773-1A19A79B34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2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6" name="AutoShape 3" descr="p(x)">
            <a:extLst>
              <a:ext uri="{FF2B5EF4-FFF2-40B4-BE49-F238E27FC236}">
                <a16:creationId xmlns:a16="http://schemas.microsoft.com/office/drawing/2014/main" id="{1A908D5B-2271-4139-BBB2-68D427F114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3300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7" name="AutoShape 4" descr="r(x)">
            <a:extLst>
              <a:ext uri="{FF2B5EF4-FFF2-40B4-BE49-F238E27FC236}">
                <a16:creationId xmlns:a16="http://schemas.microsoft.com/office/drawing/2014/main" id="{767BB2ED-04BD-443D-9FF3-C3FC9002B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46275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8" name="AutoShape 5" descr="f(x)">
            <a:extLst>
              <a:ext uri="{FF2B5EF4-FFF2-40B4-BE49-F238E27FC236}">
                <a16:creationId xmlns:a16="http://schemas.microsoft.com/office/drawing/2014/main" id="{EE2CA6CE-0966-43C8-8070-CE93D9F17D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70350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9" name="AutoShape 6" descr="p(x)">
            <a:extLst>
              <a:ext uri="{FF2B5EF4-FFF2-40B4-BE49-F238E27FC236}">
                <a16:creationId xmlns:a16="http://schemas.microsoft.com/office/drawing/2014/main" id="{71D4BC67-6E68-4FAC-9181-F67F69177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99025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C448B47-68C2-44D2-ACC6-1E72B8473A0F}"/>
              </a:ext>
            </a:extLst>
          </p:cNvPr>
          <p:cNvSpPr/>
          <p:nvPr/>
        </p:nvSpPr>
        <p:spPr bwMode="auto">
          <a:xfrm>
            <a:off x="4301479" y="4488295"/>
            <a:ext cx="2367117" cy="479322"/>
          </a:xfrm>
          <a:prstGeom prst="wedgeRoundRectCallout">
            <a:avLst>
              <a:gd name="adj1" fmla="val -110241"/>
              <a:gd name="adj2" fmla="val -7288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Defines the family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4837137-3942-40F7-B5D8-D47B5E2342FE}"/>
              </a:ext>
            </a:extLst>
          </p:cNvPr>
          <p:cNvSpPr/>
          <p:nvPr/>
        </p:nvSpPr>
        <p:spPr bwMode="auto">
          <a:xfrm>
            <a:off x="8592064" y="2686830"/>
            <a:ext cx="2809103" cy="1366185"/>
          </a:xfrm>
          <a:prstGeom prst="wedgeRoundRectCallout">
            <a:avLst>
              <a:gd name="adj1" fmla="val -126833"/>
              <a:gd name="adj2" fmla="val 5448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similar family: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treat strings as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integers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 the function is defined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by a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small prime p</a:t>
            </a:r>
            <a:endParaRPr kumimoji="0" lang="en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E679-3B16-4517-95A3-484714BC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Fingerprinting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C71DC-FF7F-40D6-A68B-8C458F383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508" y="1295401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For any x and x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what is the probability 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a </a:t>
                </a:r>
                <a:r>
                  <a:rPr lang="en-US" b="1" dirty="0"/>
                  <a:t>random  prime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k bits long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should divide x-x’</a:t>
                </a:r>
              </a:p>
              <a:p>
                <a:pPr marL="0" indent="0">
                  <a:buNone/>
                </a:pPr>
                <a:r>
                  <a:rPr lang="en-US" dirty="0"/>
                  <a:t>How many such primes? </a:t>
                </a:r>
                <a:r>
                  <a:rPr lang="en-US" b="1" dirty="0"/>
                  <a:t>At most </a:t>
                </a:r>
                <a:r>
                  <a:rPr lang="en-US" b="1" i="0" dirty="0">
                    <a:latin typeface="+mj-lt"/>
                  </a:rPr>
                  <a:t>n/log⁡ n </a:t>
                </a:r>
              </a:p>
              <a:p>
                <a:r>
                  <a:rPr lang="en-US" dirty="0">
                    <a:latin typeface="+mj-lt"/>
                  </a:rPr>
                  <a:t>How many primes of length k? </a:t>
                </a:r>
              </a:p>
              <a:p>
                <a:r>
                  <a:rPr lang="en-US" dirty="0">
                    <a:latin typeface="+mj-lt"/>
                  </a:rPr>
                  <a:t>By prime number theorem: roughly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roughly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C71DC-FF7F-40D6-A68B-8C458F383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508" y="1295401"/>
                <a:ext cx="10972800" cy="4525963"/>
              </a:xfrm>
              <a:blipFill>
                <a:blip r:embed="rId2"/>
                <a:stretch>
                  <a:fillRect l="-1444" t="-2022" b="-249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9B75FE8-3180-4265-9D50-3C1C19503F66}"/>
                  </a:ext>
                </a:extLst>
              </p:cNvPr>
              <p:cNvSpPr/>
              <p:nvPr/>
            </p:nvSpPr>
            <p:spPr bwMode="auto">
              <a:xfrm>
                <a:off x="8270789" y="3814119"/>
                <a:ext cx="2949146" cy="617838"/>
              </a:xfrm>
              <a:prstGeom prst="wedgeRoundRectCallout">
                <a:avLst>
                  <a:gd name="adj1" fmla="val -68878"/>
                  <a:gd name="adj2" fmla="val 39833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⋅ </m:t>
                      </m:r>
                      <m:sSub>
                        <m:sSub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⋯ </m:t>
                      </m:r>
                      <m:sSub>
                        <m:sSub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ℓ</m:t>
                          </m:r>
                        </m:sub>
                      </m:sSub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&lt;</m:t>
                      </m:r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ℓ</m:t>
                      </m:r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! </m:t>
                      </m:r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9B75FE8-3180-4265-9D50-3C1C19503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789" y="3814119"/>
                <a:ext cx="2949146" cy="617838"/>
              </a:xfrm>
              <a:prstGeom prst="wedgeRoundRectCallout">
                <a:avLst>
                  <a:gd name="adj1" fmla="val -68878"/>
                  <a:gd name="adj2" fmla="val 3983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8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6F1A-C0AA-4E05-90EC-35FEB5BD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ABAA-FDAD-4030-808B-5A019CB9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371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Birthday Paradox</a:t>
            </a:r>
          </a:p>
          <a:p>
            <a:r>
              <a:rPr lang="en-US" sz="3600" dirty="0"/>
              <a:t>Balls &amp; Bins</a:t>
            </a:r>
          </a:p>
          <a:p>
            <a:r>
              <a:rPr lang="en-US" sz="3600" dirty="0"/>
              <a:t>Poisson Distribution &amp; Approximation</a:t>
            </a:r>
          </a:p>
          <a:p>
            <a:r>
              <a:rPr lang="en-US" sz="3600" dirty="0"/>
              <a:t>Application: Sharp Threshold for </a:t>
            </a:r>
            <a:r>
              <a:rPr lang="en-US" sz="3600" b="1" dirty="0"/>
              <a:t>Coupon Collector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D9D99-4D2B-4026-9E95-242271CAB1BD}"/>
              </a:ext>
            </a:extLst>
          </p:cNvPr>
          <p:cNvSpPr txBox="1"/>
          <p:nvPr/>
        </p:nvSpPr>
        <p:spPr>
          <a:xfrm>
            <a:off x="7562335" y="5626443"/>
            <a:ext cx="4250724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Some slides from </a:t>
            </a:r>
            <a:r>
              <a:rPr lang="en-US" sz="2400" dirty="0" err="1">
                <a:latin typeface="Arial Rounded MT Bold" panose="020F0704030504030204" pitchFamily="34" charset="0"/>
              </a:rPr>
              <a:t>Elad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Tzalic</a:t>
            </a:r>
            <a:endParaRPr lang="he-IL" sz="2400" dirty="0">
              <a:latin typeface="Arial Rounded MT Bold" panose="020F0704030504030204" pitchFamily="34" charset="0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8695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2E48-145F-4187-8E32-FD5FC990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4229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Find least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, where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balls thrown into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bins, then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: two ball fall into the same bin?</a:t>
                </a:r>
              </a:p>
              <a:p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sz="3200" dirty="0"/>
                  <a:t>In the birthday example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422988" cy="4351338"/>
              </a:xfrm>
              <a:blipFill>
                <a:blip r:embed="rId2"/>
                <a:stretch>
                  <a:fillRect l="-1580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2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AE2880-0971-4538-A479-A5648629319D}"/>
              </a:ext>
            </a:extLst>
          </p:cNvPr>
          <p:cNvGrpSpPr/>
          <p:nvPr/>
        </p:nvGrpSpPr>
        <p:grpSpPr>
          <a:xfrm>
            <a:off x="838200" y="3544027"/>
            <a:ext cx="5947995" cy="2136512"/>
            <a:chOff x="838200" y="3767137"/>
            <a:chExt cx="4714875" cy="19288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56429E-1880-43D3-8590-C2B870878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278" r="1000" b="65555"/>
            <a:stretch/>
          </p:blipFill>
          <p:spPr>
            <a:xfrm>
              <a:off x="838200" y="3767137"/>
              <a:ext cx="4714875" cy="9144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F6445-57C2-43F0-AECD-EBC800CBC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400" t="37745" r="4900" b="28788"/>
            <a:stretch/>
          </p:blipFill>
          <p:spPr>
            <a:xfrm>
              <a:off x="2416969" y="4681538"/>
              <a:ext cx="1557338" cy="10144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D48E18-69F3-4B30-9D5C-169D5381C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700" t="69833" r="7600" b="3806"/>
            <a:stretch/>
          </p:blipFill>
          <p:spPr>
            <a:xfrm>
              <a:off x="3938320" y="4790705"/>
              <a:ext cx="1414462" cy="799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042E48-145F-4187-8E32-FD5FC990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 – lower bound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103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Bound the prob. of no collisions: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-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3200" dirty="0"/>
                  <a:t> person’s birthday does not match all persons before.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10375" cy="4351338"/>
              </a:xfrm>
              <a:blipFill>
                <a:blip r:embed="rId3"/>
                <a:stretch>
                  <a:fillRect l="-2059" t="-2941" r="-19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46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2E48-145F-4187-8E32-FD5FC990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 – Upper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0071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balls thrown in </a:t>
                </a:r>
                <a:r>
                  <a:rPr lang="en-US" b="1" dirty="0"/>
                  <a:t>2 batches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each.</a:t>
                </a:r>
              </a:p>
              <a:p>
                <a:r>
                  <a:rPr lang="en-US" dirty="0"/>
                  <a:t> If no collision occurred in the first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balls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bins have a ball.</a:t>
                </a:r>
              </a:p>
              <a:p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balls had no collision, the second batch fell </a:t>
                </a:r>
                <a:r>
                  <a:rPr lang="en-US" b="1" dirty="0"/>
                  <a:t>only</a:t>
                </a:r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fraction of the empty bins. This has probability: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D42B1-443E-4700-A4F2-00F1A5225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00719" cy="4351338"/>
              </a:xfrm>
              <a:blipFill>
                <a:blip r:embed="rId2"/>
                <a:stretch>
                  <a:fillRect l="-1453" t="-15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B833177-C544-48A9-BEC5-DEF9799EB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2" t="15278" r="18567" b="10117"/>
          <a:stretch/>
        </p:blipFill>
        <p:spPr>
          <a:xfrm>
            <a:off x="2014536" y="5379410"/>
            <a:ext cx="4081464" cy="11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2290</Words>
  <Application>Microsoft Office PowerPoint</Application>
  <PresentationFormat>Widescreen</PresentationFormat>
  <Paragraphs>248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Rounded MT Bold</vt:lpstr>
      <vt:lpstr>Calibri</vt:lpstr>
      <vt:lpstr>Cambria Math</vt:lpstr>
      <vt:lpstr>Candara</vt:lpstr>
      <vt:lpstr>Constantia</vt:lpstr>
      <vt:lpstr>Courier New</vt:lpstr>
      <vt:lpstr>Wingdings</vt:lpstr>
      <vt:lpstr>1_Custom Design</vt:lpstr>
      <vt:lpstr>Randomized Algorithms </vt:lpstr>
      <vt:lpstr>Recap and Today</vt:lpstr>
      <vt:lpstr>Detecting 2 Cycles in Cuckoo Hashing</vt:lpstr>
      <vt:lpstr>Karp Rabin Hash Function for Streaming</vt:lpstr>
      <vt:lpstr>Analysis of Fingerprinting</vt:lpstr>
      <vt:lpstr>Overview</vt:lpstr>
      <vt:lpstr>The Birthday Paradox</vt:lpstr>
      <vt:lpstr>The Birthday Paradox – lower bound</vt:lpstr>
      <vt:lpstr>The Birthday Paradox – Upper Bound</vt:lpstr>
      <vt:lpstr>Balls &amp; Bins</vt:lpstr>
      <vt:lpstr>Balls &amp; Bins - Questions of Interest</vt:lpstr>
      <vt:lpstr>Balls &amp; Bins – Max Load</vt:lpstr>
      <vt:lpstr>Balls &amp; Bins – Max Load</vt:lpstr>
      <vt:lpstr>Poisson Approximation - Intuition</vt:lpstr>
      <vt:lpstr>Poisson Distribution - Properties</vt:lpstr>
      <vt:lpstr>Concentration Bounds for Poisson Distribution</vt:lpstr>
      <vt:lpstr>Poisson Approximation</vt:lpstr>
      <vt:lpstr>Poisson Approximation</vt:lpstr>
      <vt:lpstr>Poisson Approximation</vt:lpstr>
      <vt:lpstr>Application: Sharp Threshold for coupon collector</vt:lpstr>
      <vt:lpstr>Sharp Threshold for coupon collector: Proof Sketch</vt:lpstr>
      <vt:lpstr>Sharp Threshold for coupon collector: Notations</vt:lpstr>
      <vt:lpstr>Sharp Threshold for coupon collector</vt:lpstr>
      <vt:lpstr>Sharp Threshold for coupon collector</vt:lpstr>
      <vt:lpstr>Sharp Threshold for coupon collector</vt:lpstr>
      <vt:lpstr>Sharp Threshold for coupon collector</vt:lpstr>
      <vt:lpstr>Sharp Threshold for coupon collector</vt:lpstr>
      <vt:lpstr>The Power of Two Choices or Multiple Choices</vt:lpstr>
      <vt:lpstr>Upper Bound</vt:lpstr>
      <vt:lpstr>          Upper Bound Idea</vt:lpstr>
      <vt:lpstr>Upper Bound</vt:lpstr>
      <vt:lpstr>Upper Bound</vt:lpstr>
      <vt:lpstr>Lower Bound</vt:lpstr>
      <vt:lpstr>The Left[d] Process</vt:lpstr>
      <vt:lpstr>Heavy Loaded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Algorithms </dc:title>
  <dc:creator>Moni Naor</dc:creator>
  <cp:lastModifiedBy>Moni Naor</cp:lastModifiedBy>
  <cp:revision>52</cp:revision>
  <dcterms:created xsi:type="dcterms:W3CDTF">2021-01-21T17:10:25Z</dcterms:created>
  <dcterms:modified xsi:type="dcterms:W3CDTF">2021-01-28T17:43:49Z</dcterms:modified>
</cp:coreProperties>
</file>