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23"/>
  </p:notesMasterIdLst>
  <p:sldIdLst>
    <p:sldId id="323" r:id="rId2"/>
    <p:sldId id="365" r:id="rId3"/>
    <p:sldId id="362" r:id="rId4"/>
    <p:sldId id="351" r:id="rId5"/>
    <p:sldId id="373" r:id="rId6"/>
    <p:sldId id="368" r:id="rId7"/>
    <p:sldId id="364" r:id="rId8"/>
    <p:sldId id="338" r:id="rId9"/>
    <p:sldId id="366" r:id="rId10"/>
    <p:sldId id="339" r:id="rId11"/>
    <p:sldId id="346" r:id="rId12"/>
    <p:sldId id="340" r:id="rId13"/>
    <p:sldId id="369" r:id="rId14"/>
    <p:sldId id="343" r:id="rId15"/>
    <p:sldId id="345" r:id="rId16"/>
    <p:sldId id="344" r:id="rId17"/>
    <p:sldId id="347" r:id="rId18"/>
    <p:sldId id="361" r:id="rId19"/>
    <p:sldId id="350" r:id="rId20"/>
    <p:sldId id="376" r:id="rId21"/>
    <p:sldId id="375" r:id="rId22"/>
  </p:sldIdLst>
  <p:sldSz cx="9144000" cy="6858000" type="screen4x3"/>
  <p:notesSz cx="6858000" cy="9144000"/>
  <p:custDataLst>
    <p:tags r:id="rId24"/>
  </p:custDataLst>
  <p:defaultTextStyle>
    <a:defPPr>
      <a:defRPr lang="he-I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0000FF"/>
    <a:srgbClr val="FF0000"/>
    <a:srgbClr val="DBB9E5"/>
    <a:srgbClr val="003366"/>
    <a:srgbClr val="990000"/>
    <a:srgbClr val="66FF66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95" autoAdjust="0"/>
    <p:restoredTop sz="88387" autoAdjust="0"/>
  </p:normalViewPr>
  <p:slideViewPr>
    <p:cSldViewPr snapToGrid="0">
      <p:cViewPr varScale="1">
        <p:scale>
          <a:sx n="60" d="100"/>
          <a:sy n="60" d="100"/>
        </p:scale>
        <p:origin x="1194" y="2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49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 smtClean="0"/>
            </a:lvl1pPr>
          </a:lstStyle>
          <a:p>
            <a:pPr>
              <a:defRPr/>
            </a:pPr>
            <a:fld id="{3C4520EC-48F3-4FBE-8781-E7C261DBD4EF}" type="slidenum">
              <a:rPr lang="he-IL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/>
            <a:fld id="{975B8CE3-B9B5-478A-9488-63D6646A06A7}" type="slidenum">
              <a:rPr lang="ar-SA" altLang="en-US"/>
              <a:pPr algn="l"/>
              <a:t>1</a:t>
            </a:fld>
            <a:endParaRPr lang="en-US" alt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8550" y="676275"/>
            <a:ext cx="4605338" cy="3454400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6938" y="4356100"/>
            <a:ext cx="5083175" cy="413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/>
            <a:fld id="{B5DCC3AD-4C58-4F8F-8939-7965AE48E3FE}" type="slidenum">
              <a:rPr lang="he-IL" altLang="en-US"/>
              <a:pPr algn="l"/>
              <a:t>14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/>
            <a:fld id="{95563BA6-9D8A-4526-A8B4-DF20D0393961}" type="slidenum">
              <a:rPr lang="he-IL" altLang="en-US"/>
              <a:pPr algn="l"/>
              <a:t>16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/>
            <a:fld id="{063D3063-FA0F-4580-BAFC-E71BBBCB9E0B}" type="slidenum">
              <a:rPr lang="he-IL" altLang="en-US"/>
              <a:pPr algn="l"/>
              <a:t>19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423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961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267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333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566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210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980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958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339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134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87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1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Constantia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685800"/>
            <a:ext cx="8763000" cy="1600200"/>
          </a:xfrm>
        </p:spPr>
        <p:txBody>
          <a:bodyPr/>
          <a:lstStyle/>
          <a:p>
            <a:pPr eaLnBrk="1" hangingPunct="1"/>
            <a:r>
              <a:rPr lang="en-US" altLang="he-IL" sz="4800" dirty="0">
                <a:solidFill>
                  <a:schemeClr val="accent2"/>
                </a:solidFill>
              </a:rPr>
              <a:t>Randomized Algorithms</a:t>
            </a:r>
            <a:br>
              <a:rPr lang="en-US" altLang="he-IL" dirty="0">
                <a:solidFill>
                  <a:schemeClr val="tx1"/>
                </a:solidFill>
              </a:rPr>
            </a:br>
            <a:endParaRPr lang="en-US" altLang="he-IL" sz="3600" dirty="0">
              <a:solidFill>
                <a:schemeClr val="tx1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6274" y="3467100"/>
            <a:ext cx="8070574" cy="1752600"/>
          </a:xfrm>
        </p:spPr>
        <p:txBody>
          <a:bodyPr/>
          <a:lstStyle/>
          <a:p>
            <a:pPr eaLnBrk="1" hangingPunct="1"/>
            <a:endParaRPr lang="en-US" altLang="en-US" dirty="0"/>
          </a:p>
          <a:p>
            <a:pPr algn="l" eaLnBrk="1" hangingPunct="1"/>
            <a:r>
              <a:rPr lang="en-US" altLang="he-IL" b="1" dirty="0">
                <a:solidFill>
                  <a:srgbClr val="FF3300"/>
                </a:solidFill>
              </a:rPr>
              <a:t>Lecturers:</a:t>
            </a:r>
            <a:r>
              <a:rPr lang="en-US" altLang="he-IL" sz="4000" b="1" dirty="0">
                <a:solidFill>
                  <a:srgbClr val="D60093"/>
                </a:solidFill>
              </a:rPr>
              <a:t>  </a:t>
            </a:r>
          </a:p>
          <a:p>
            <a:pPr marL="571500" indent="-571500" algn="l" eaLnBrk="1" hangingPunct="1">
              <a:buFont typeface="Arial" panose="020B0604020202020204" pitchFamily="34" charset="0"/>
              <a:buChar char="•"/>
            </a:pPr>
            <a:r>
              <a:rPr lang="en-US" altLang="he-IL" sz="4000" b="1" dirty="0">
                <a:solidFill>
                  <a:srgbClr val="D60093"/>
                </a:solidFill>
              </a:rPr>
              <a:t>Robert (</a:t>
            </a:r>
            <a:r>
              <a:rPr lang="en-US" altLang="he-IL" sz="4000" b="1" dirty="0" err="1">
                <a:solidFill>
                  <a:srgbClr val="D60093"/>
                </a:solidFill>
              </a:rPr>
              <a:t>Robi</a:t>
            </a:r>
            <a:r>
              <a:rPr lang="en-US" altLang="he-IL" sz="4000" b="1" dirty="0">
                <a:solidFill>
                  <a:srgbClr val="D60093"/>
                </a:solidFill>
              </a:rPr>
              <a:t>) </a:t>
            </a:r>
            <a:r>
              <a:rPr lang="en-US" altLang="he-IL" sz="4000" b="1" dirty="0" err="1">
                <a:solidFill>
                  <a:srgbClr val="D60093"/>
                </a:solidFill>
              </a:rPr>
              <a:t>Krauthghamer</a:t>
            </a:r>
            <a:r>
              <a:rPr lang="en-US" altLang="he-IL" sz="4000" b="1" dirty="0">
                <a:solidFill>
                  <a:srgbClr val="D60093"/>
                </a:solidFill>
              </a:rPr>
              <a:t> </a:t>
            </a:r>
          </a:p>
          <a:p>
            <a:pPr marL="571500" indent="-571500" algn="l" eaLnBrk="1" hangingPunct="1">
              <a:buFont typeface="Arial" panose="020B0604020202020204" pitchFamily="34" charset="0"/>
              <a:buChar char="•"/>
            </a:pPr>
            <a:r>
              <a:rPr lang="en-US" altLang="he-IL" sz="4000" b="1" dirty="0">
                <a:solidFill>
                  <a:srgbClr val="D60093"/>
                </a:solidFill>
              </a:rPr>
              <a:t>Moni Naor</a:t>
            </a:r>
          </a:p>
        </p:txBody>
      </p:sp>
      <p:pic>
        <p:nvPicPr>
          <p:cNvPr id="4100" name="Picture 4" descr="trtre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9363" y="2284413"/>
            <a:ext cx="1295400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Rectangle 4"/>
          <p:cNvSpPr txBox="1">
            <a:spLocks noChangeArrowheads="1"/>
          </p:cNvSpPr>
          <p:nvPr/>
        </p:nvSpPr>
        <p:spPr bwMode="auto">
          <a:xfrm>
            <a:off x="3708676" y="1638300"/>
            <a:ext cx="509905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800000"/>
                </a:solidFill>
                <a:latin typeface="Constantia" panose="02030602050306030303" pitchFamily="18" charset="0"/>
              </a:rPr>
              <a:t>Introductory Lecture</a:t>
            </a:r>
            <a:br>
              <a:rPr lang="en-US" altLang="en-US" b="1" dirty="0">
                <a:solidFill>
                  <a:srgbClr val="003399"/>
                </a:solidFill>
                <a:latin typeface="Constantia" panose="02030602050306030303" pitchFamily="18" charset="0"/>
              </a:rPr>
            </a:br>
            <a:endParaRPr lang="en-US" altLang="en-US" b="1" dirty="0">
              <a:solidFill>
                <a:srgbClr val="003399"/>
              </a:solidFill>
              <a:latin typeface="Constantia" panose="02030602050306030303" pitchFamily="18" charset="0"/>
            </a:endParaRPr>
          </a:p>
        </p:txBody>
      </p:sp>
      <p:sp>
        <p:nvSpPr>
          <p:cNvPr id="2" name="Speech Bubble: Rectangle with Corners Rounded 1">
            <a:extLst>
              <a:ext uri="{FF2B5EF4-FFF2-40B4-BE49-F238E27FC236}">
                <a16:creationId xmlns:a16="http://schemas.microsoft.com/office/drawing/2014/main" id="{617E6E26-B764-4BCE-95F9-5BE9CAE2D7AB}"/>
              </a:ext>
            </a:extLst>
          </p:cNvPr>
          <p:cNvSpPr/>
          <p:nvPr/>
        </p:nvSpPr>
        <p:spPr bwMode="auto">
          <a:xfrm>
            <a:off x="4627659" y="5764696"/>
            <a:ext cx="3554233" cy="699714"/>
          </a:xfrm>
          <a:prstGeom prst="wedgeRoundRectCallout">
            <a:avLst>
              <a:gd name="adj1" fmla="val -4726"/>
              <a:gd name="adj2" fmla="val -98864"/>
              <a:gd name="adj3" fmla="val 16667"/>
            </a:avLst>
          </a:prstGeom>
          <a:solidFill>
            <a:schemeClr val="accent1"/>
          </a:solidFill>
          <a:ln w="1016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cs typeface="Arial" charset="0"/>
              </a:rPr>
              <a:t>First Assignment: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cs typeface="Arial" charset="0"/>
              </a:rPr>
              <a:t> learn to spell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cs typeface="Arial" charset="0"/>
              </a:rPr>
              <a:t>Robi’s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cs typeface="Arial" charset="0"/>
              </a:rPr>
              <a:t> name</a:t>
            </a:r>
            <a:endParaRPr kumimoji="0" lang="en-IL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Contraction algorithm</a:t>
            </a:r>
            <a:r>
              <a:rPr lang="en-US" altLang="en-US"/>
              <a:t> </a:t>
            </a:r>
            <a:r>
              <a:rPr lang="en-US" altLang="en-US" sz="3600"/>
              <a:t>[Karger 1995]</a:t>
            </a:r>
            <a:endParaRPr lang="en-US" altLang="en-US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296863" y="1600200"/>
            <a:ext cx="8389937" cy="4525963"/>
          </a:xfrm>
        </p:spPr>
        <p:txBody>
          <a:bodyPr/>
          <a:lstStyle/>
          <a:p>
            <a:r>
              <a:rPr lang="en-US" altLang="en-US" dirty="0"/>
              <a:t>Pick an edge </a:t>
            </a:r>
            <a:r>
              <a:rPr lang="en-US" altLang="en-US" dirty="0">
                <a:solidFill>
                  <a:srgbClr val="FF0000"/>
                </a:solidFill>
              </a:rPr>
              <a:t>e = (u, v) </a:t>
            </a:r>
            <a:r>
              <a:rPr lang="en-US" altLang="en-US" b="1" dirty="0"/>
              <a:t>uniformly at random</a:t>
            </a:r>
            <a:r>
              <a:rPr lang="en-US" altLang="en-US" dirty="0"/>
              <a:t>.</a:t>
            </a:r>
          </a:p>
          <a:p>
            <a:r>
              <a:rPr lang="en-US" altLang="en-US" b="1" dirty="0"/>
              <a:t>Contract</a:t>
            </a:r>
            <a:r>
              <a:rPr lang="en-US" altLang="en-US" dirty="0"/>
              <a:t> the edge </a:t>
            </a:r>
            <a:r>
              <a:rPr lang="en-US" altLang="en-US" dirty="0">
                <a:solidFill>
                  <a:srgbClr val="FF0000"/>
                </a:solidFill>
              </a:rPr>
              <a:t>e</a:t>
            </a:r>
            <a:r>
              <a:rPr lang="en-US" altLang="en-US" dirty="0"/>
              <a:t>.</a:t>
            </a:r>
          </a:p>
          <a:p>
            <a:pPr lvl="1"/>
            <a:r>
              <a:rPr lang="en-US" altLang="en-US" dirty="0"/>
              <a:t>replace </a:t>
            </a:r>
            <a:r>
              <a:rPr lang="en-US" altLang="en-US" dirty="0">
                <a:solidFill>
                  <a:srgbClr val="FF0000"/>
                </a:solidFill>
              </a:rPr>
              <a:t>u</a:t>
            </a:r>
            <a:r>
              <a:rPr lang="en-US" altLang="en-US" dirty="0"/>
              <a:t> and </a:t>
            </a:r>
            <a:r>
              <a:rPr lang="en-US" altLang="en-US" dirty="0">
                <a:solidFill>
                  <a:srgbClr val="FF0000"/>
                </a:solidFill>
              </a:rPr>
              <a:t>v</a:t>
            </a:r>
            <a:r>
              <a:rPr lang="en-US" altLang="en-US" dirty="0"/>
              <a:t> by single new super-node </a:t>
            </a:r>
            <a:r>
              <a:rPr lang="en-US" altLang="en-US" dirty="0">
                <a:solidFill>
                  <a:srgbClr val="C00000"/>
                </a:solidFill>
              </a:rPr>
              <a:t>w</a:t>
            </a:r>
          </a:p>
          <a:p>
            <a:pPr lvl="1"/>
            <a:r>
              <a:rPr lang="en-US" altLang="en-US" dirty="0"/>
              <a:t>preserve edges, update endpoints of </a:t>
            </a:r>
            <a:r>
              <a:rPr lang="en-US" altLang="en-US" dirty="0">
                <a:solidFill>
                  <a:srgbClr val="FF0000"/>
                </a:solidFill>
              </a:rPr>
              <a:t>u</a:t>
            </a:r>
            <a:r>
              <a:rPr lang="en-US" altLang="en-US" dirty="0"/>
              <a:t> and </a:t>
            </a:r>
            <a:r>
              <a:rPr lang="en-US" altLang="en-US" dirty="0">
                <a:solidFill>
                  <a:srgbClr val="FF0000"/>
                </a:solidFill>
              </a:rPr>
              <a:t>v</a:t>
            </a:r>
            <a:r>
              <a:rPr lang="en-US" altLang="en-US" dirty="0"/>
              <a:t> to </a:t>
            </a:r>
            <a:r>
              <a:rPr lang="en-US" altLang="en-US" dirty="0">
                <a:solidFill>
                  <a:srgbClr val="C00000"/>
                </a:solidFill>
              </a:rPr>
              <a:t>w</a:t>
            </a:r>
          </a:p>
          <a:p>
            <a:pPr lvl="1"/>
            <a:r>
              <a:rPr lang="en-US" altLang="en-US" b="1" dirty="0"/>
              <a:t>keep parallel edges, but delete self-loops</a:t>
            </a:r>
          </a:p>
          <a:p>
            <a:r>
              <a:rPr lang="en-US" altLang="en-US" dirty="0"/>
              <a:t>Repeat </a:t>
            </a:r>
            <a:r>
              <a:rPr lang="en-US" altLang="en-US" b="1" dirty="0"/>
              <a:t>until only two nodes </a:t>
            </a:r>
            <a:r>
              <a:rPr lang="en-US" altLang="en-US" i="1" dirty="0">
                <a:solidFill>
                  <a:srgbClr val="FF0000"/>
                </a:solidFill>
              </a:rPr>
              <a:t>v</a:t>
            </a:r>
            <a:r>
              <a:rPr lang="en-US" altLang="en-US" i="1" baseline="-15000" dirty="0">
                <a:solidFill>
                  <a:srgbClr val="FF0000"/>
                </a:solidFill>
              </a:rPr>
              <a:t>1</a:t>
            </a:r>
            <a:r>
              <a:rPr lang="en-US" altLang="en-US" dirty="0"/>
              <a:t> and </a:t>
            </a:r>
            <a:r>
              <a:rPr lang="en-US" altLang="en-US" i="1" dirty="0">
                <a:solidFill>
                  <a:srgbClr val="FF0000"/>
                </a:solidFill>
              </a:rPr>
              <a:t>v</a:t>
            </a:r>
            <a:r>
              <a:rPr lang="en-US" altLang="en-US" i="1" baseline="-15000" dirty="0">
                <a:solidFill>
                  <a:srgbClr val="FF0000"/>
                </a:solidFill>
              </a:rPr>
              <a:t>2</a:t>
            </a:r>
            <a:r>
              <a:rPr lang="en-US" altLang="en-US" dirty="0"/>
              <a:t> left.</a:t>
            </a:r>
          </a:p>
          <a:p>
            <a:r>
              <a:rPr lang="en-US" altLang="en-US" dirty="0"/>
              <a:t>Return the cut </a:t>
            </a:r>
            <a:r>
              <a:rPr lang="en-US" altLang="en-US" dirty="0">
                <a:solidFill>
                  <a:srgbClr val="FF0000"/>
                </a:solidFill>
              </a:rPr>
              <a:t>(A,B)</a:t>
            </a:r>
          </a:p>
          <a:p>
            <a:pPr marL="457200" lvl="1" indent="0">
              <a:buNone/>
            </a:pPr>
            <a:r>
              <a:rPr lang="en-US" altLang="en-US" dirty="0">
                <a:solidFill>
                  <a:srgbClr val="FF0000"/>
                </a:solidFill>
              </a:rPr>
              <a:t>A</a:t>
            </a:r>
            <a:r>
              <a:rPr lang="en-US" altLang="en-US" dirty="0"/>
              <a:t> = all nodes that were contracted to form </a:t>
            </a:r>
            <a:r>
              <a:rPr lang="en-US" altLang="en-US" i="1" dirty="0">
                <a:solidFill>
                  <a:srgbClr val="FF0000"/>
                </a:solidFill>
              </a:rPr>
              <a:t>v</a:t>
            </a:r>
            <a:r>
              <a:rPr lang="en-US" altLang="en-US" i="1" baseline="-15000" dirty="0">
                <a:solidFill>
                  <a:srgbClr val="FF0000"/>
                </a:solidFill>
              </a:rPr>
              <a:t>1</a:t>
            </a:r>
          </a:p>
          <a:p>
            <a:pPr marL="457200" lvl="1" indent="0">
              <a:buNone/>
            </a:pPr>
            <a:r>
              <a:rPr lang="en-US" altLang="en-US" dirty="0">
                <a:solidFill>
                  <a:srgbClr val="FF0000"/>
                </a:solidFill>
              </a:rPr>
              <a:t>B</a:t>
            </a:r>
            <a:r>
              <a:rPr lang="en-US" altLang="en-US" dirty="0"/>
              <a:t> = all nodes that were contracted to form </a:t>
            </a:r>
            <a:r>
              <a:rPr lang="en-US" altLang="en-US" i="1" dirty="0">
                <a:solidFill>
                  <a:srgbClr val="FF0000"/>
                </a:solidFill>
              </a:rPr>
              <a:t>v</a:t>
            </a:r>
            <a:r>
              <a:rPr lang="en-US" altLang="en-US" i="1" baseline="-15000" dirty="0">
                <a:solidFill>
                  <a:srgbClr val="FF0000"/>
                </a:solidFill>
              </a:rPr>
              <a:t>2</a:t>
            </a:r>
            <a:endParaRPr lang="en-US" altLang="en-US" dirty="0"/>
          </a:p>
          <a:p>
            <a:pPr marL="457200" lvl="1" indent="0"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35075" y="0"/>
            <a:ext cx="7192963" cy="6651625"/>
          </a:xfrm>
        </p:spPr>
      </p:pic>
      <p:sp>
        <p:nvSpPr>
          <p:cNvPr id="9219" name="TextBox 4"/>
          <p:cNvSpPr txBox="1">
            <a:spLocks noChangeArrowheads="1"/>
          </p:cNvSpPr>
          <p:nvPr/>
        </p:nvSpPr>
        <p:spPr bwMode="auto">
          <a:xfrm>
            <a:off x="-147638" y="6459538"/>
            <a:ext cx="25701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/>
              <a:t>From Arora’s notes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Analysis of Contraction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125" y="1600200"/>
            <a:ext cx="8448675" cy="4525963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b="1" dirty="0"/>
              <a:t>Claim</a:t>
            </a:r>
            <a:r>
              <a:rPr lang="en-US" dirty="0"/>
              <a:t>: Contraction Algorithm returns a </a:t>
            </a:r>
            <a:r>
              <a:rPr lang="en-US" b="1" dirty="0"/>
              <a:t>min cut </a:t>
            </a:r>
            <a:r>
              <a:rPr lang="en-US" dirty="0"/>
              <a:t>with probability </a:t>
            </a:r>
            <a:r>
              <a:rPr lang="en-US" b="1" dirty="0"/>
              <a:t>at least </a:t>
            </a:r>
            <a:r>
              <a:rPr lang="en-US" dirty="0"/>
              <a:t>1/n</a:t>
            </a:r>
            <a:r>
              <a:rPr lang="en-US" baseline="30000" dirty="0"/>
              <a:t>2</a:t>
            </a:r>
            <a:r>
              <a:rPr lang="en-US" dirty="0"/>
              <a:t>.</a:t>
            </a:r>
          </a:p>
          <a:p>
            <a:pPr marL="0" indent="0">
              <a:buFontTx/>
              <a:buNone/>
              <a:defRPr/>
            </a:pPr>
            <a:r>
              <a:rPr lang="en-US" sz="2800" b="1" dirty="0"/>
              <a:t>Proof</a:t>
            </a:r>
            <a:r>
              <a:rPr lang="en-US" dirty="0"/>
              <a:t>:  </a:t>
            </a:r>
            <a:r>
              <a:rPr lang="en-US" sz="2800" dirty="0"/>
              <a:t>Consider a </a:t>
            </a:r>
            <a:r>
              <a:rPr lang="en-US" sz="2800" b="1" dirty="0"/>
              <a:t>specific</a:t>
            </a:r>
            <a:r>
              <a:rPr lang="en-US" sz="2800" dirty="0"/>
              <a:t> global min-cut (A*, B*) of G. Let F* be the edges in the cut and  k = |F*|</a:t>
            </a:r>
          </a:p>
          <a:p>
            <a:pPr>
              <a:defRPr/>
            </a:pPr>
            <a:r>
              <a:rPr lang="en-US" sz="2800" dirty="0"/>
              <a:t>In the first step, an edge in F* is contracted with probability k / |E|.</a:t>
            </a:r>
          </a:p>
          <a:p>
            <a:pPr>
              <a:defRPr/>
            </a:pPr>
            <a:r>
              <a:rPr lang="en-US" sz="2800" dirty="0"/>
              <a:t>Every node has degree ≥ k, </a:t>
            </a:r>
          </a:p>
          <a:p>
            <a:pPr lvl="1">
              <a:defRPr/>
            </a:pPr>
            <a:r>
              <a:rPr lang="en-US" dirty="0"/>
              <a:t>Otherwise (A*, B*) </a:t>
            </a:r>
            <a:r>
              <a:rPr lang="en-US" b="1" dirty="0"/>
              <a:t>would not be a min-cut </a:t>
            </a:r>
            <a:endParaRPr lang="en-US" dirty="0"/>
          </a:p>
          <a:p>
            <a:pPr marL="457200" lvl="1" indent="0">
              <a:buNone/>
              <a:defRPr/>
            </a:pPr>
            <a:r>
              <a:rPr lang="en-US" dirty="0"/>
              <a:t>⇒|E| ≥½kn</a:t>
            </a:r>
            <a:r>
              <a:rPr lang="en-US" sz="3200" dirty="0"/>
              <a:t>.</a:t>
            </a:r>
          </a:p>
          <a:p>
            <a:pPr marL="0" indent="0">
              <a:buNone/>
              <a:defRPr/>
            </a:pPr>
            <a:r>
              <a:rPr lang="en-US" sz="2800" dirty="0"/>
              <a:t>Hence: an edge in F* is contracted with prob.  ≤ 2/n.</a:t>
            </a:r>
          </a:p>
        </p:txBody>
      </p:sp>
      <p:sp>
        <p:nvSpPr>
          <p:cNvPr id="10244" name="Rounded Rectangular Callout 3"/>
          <p:cNvSpPr>
            <a:spLocks noChangeArrowheads="1"/>
          </p:cNvSpPr>
          <p:nvPr/>
        </p:nvSpPr>
        <p:spPr bwMode="auto">
          <a:xfrm>
            <a:off x="5708650" y="1103313"/>
            <a:ext cx="1655763" cy="503237"/>
          </a:xfrm>
          <a:prstGeom prst="wedgeRoundRectCallout">
            <a:avLst>
              <a:gd name="adj1" fmla="val 96579"/>
              <a:gd name="adj2" fmla="val 69056"/>
              <a:gd name="adj3" fmla="val 16667"/>
            </a:avLst>
          </a:prstGeom>
          <a:solidFill>
            <a:schemeClr val="accent1"/>
          </a:solidFill>
          <a:ln w="1016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/>
              <a:t>Which one?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56DB7-8DD3-43AC-B424-AA5C9B55D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274638"/>
            <a:ext cx="8977023" cy="1143000"/>
          </a:xfrm>
        </p:spPr>
        <p:txBody>
          <a:bodyPr/>
          <a:lstStyle/>
          <a:p>
            <a:r>
              <a:rPr lang="en-IL" altLang="en-US" sz="4000" dirty="0"/>
              <a:t>…</a:t>
            </a:r>
            <a:r>
              <a:rPr lang="en-US" altLang="en-US" sz="4000" dirty="0"/>
              <a:t>Analysis of Contraction Algorithm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CF27D8-699D-4245-9130-0197682716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519822" cy="4525963"/>
          </a:xfrm>
        </p:spPr>
        <p:txBody>
          <a:bodyPr/>
          <a:lstStyle/>
          <a:p>
            <a:r>
              <a:rPr lang="en-US" dirty="0"/>
              <a:t>After </a:t>
            </a:r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j</a:t>
            </a:r>
            <a:r>
              <a:rPr lang="en-US" dirty="0"/>
              <a:t> iterations: there are </a:t>
            </a:r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n’ = n-j </a:t>
            </a:r>
            <a:r>
              <a:rPr lang="en-US" dirty="0"/>
              <a:t>(super)nodes </a:t>
            </a:r>
          </a:p>
          <a:p>
            <a:r>
              <a:rPr lang="en-US" dirty="0"/>
              <a:t>Suppose </a:t>
            </a:r>
            <a:r>
              <a:rPr lang="en-US" b="1" dirty="0"/>
              <a:t>no edge in F* has been contracted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The </a:t>
            </a:r>
            <a:r>
              <a:rPr lang="en-US" dirty="0" err="1"/>
              <a:t>mincut</a:t>
            </a:r>
            <a:r>
              <a:rPr lang="en-US" dirty="0"/>
              <a:t> in </a:t>
            </a:r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G’=(V’,E’)</a:t>
            </a:r>
            <a:r>
              <a:rPr lang="en-US" dirty="0"/>
              <a:t> is still of size </a:t>
            </a:r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k</a:t>
            </a:r>
            <a:endParaRPr lang="en-US" dirty="0"/>
          </a:p>
          <a:p>
            <a:pPr lvl="1"/>
            <a:r>
              <a:rPr lang="en-US" dirty="0"/>
              <a:t>Therefore </a:t>
            </a:r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|E’| ≥ ½k</a:t>
            </a:r>
            <a:r>
              <a:rPr lang="en-US" dirty="0">
                <a:latin typeface="Comic Sans MS" panose="030F0702030302020204" pitchFamily="66" charset="0"/>
              </a:rPr>
              <a:t>∙</a:t>
            </a:r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n’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Thus the algorithm </a:t>
            </a:r>
            <a:r>
              <a:rPr lang="en-US" b="1" dirty="0"/>
              <a:t>contracts an edge in F*</a:t>
            </a:r>
            <a:r>
              <a:rPr lang="en-US" dirty="0"/>
              <a:t> with probability </a:t>
            </a:r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≤2/n’</a:t>
            </a:r>
          </a:p>
          <a:p>
            <a:pPr marL="0" indent="0">
              <a:buNone/>
            </a:pPr>
            <a:r>
              <a:rPr lang="en-US" dirty="0"/>
              <a:t>Let </a:t>
            </a:r>
            <a:r>
              <a:rPr lang="en-US" altLang="en-US" b="1" dirty="0" err="1">
                <a:solidFill>
                  <a:srgbClr val="FF0000"/>
                </a:solidFill>
              </a:rPr>
              <a:t>E</a:t>
            </a:r>
            <a:r>
              <a:rPr lang="en-US" altLang="en-US" b="1" baseline="-15000" dirty="0" err="1">
                <a:solidFill>
                  <a:srgbClr val="FF0000"/>
                </a:solidFill>
              </a:rPr>
              <a:t>j</a:t>
            </a:r>
            <a:r>
              <a:rPr lang="en-US" altLang="en-US" b="1" baseline="-15000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dirty="0"/>
              <a:t>be the event: “</a:t>
            </a:r>
            <a:r>
              <a:rPr lang="en-US" b="1" dirty="0"/>
              <a:t>an edge in F* has </a:t>
            </a:r>
            <a:r>
              <a:rPr lang="en-US" b="1" i="1" dirty="0"/>
              <a:t>not</a:t>
            </a:r>
            <a:r>
              <a:rPr lang="en-US" b="1" dirty="0"/>
              <a:t> been contracted in iteration </a:t>
            </a:r>
            <a:r>
              <a:rPr lang="en-US" b="1" dirty="0">
                <a:solidFill>
                  <a:srgbClr val="FF0000"/>
                </a:solidFill>
                <a:latin typeface="Comic Sans MS" panose="030F0702030302020204" pitchFamily="66" charset="0"/>
              </a:rPr>
              <a:t>j</a:t>
            </a:r>
            <a:r>
              <a:rPr lang="en-US" dirty="0"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B1CC57-C5DF-4716-91CE-DD0F6F218C2E}"/>
              </a:ext>
            </a:extLst>
          </p:cNvPr>
          <p:cNvSpPr txBox="1"/>
          <p:nvPr/>
        </p:nvSpPr>
        <p:spPr>
          <a:xfrm>
            <a:off x="5263763" y="6019137"/>
            <a:ext cx="37132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i="1" dirty="0">
                <a:solidFill>
                  <a:srgbClr val="FF0000"/>
                </a:solidFill>
              </a:rPr>
              <a:t>  </a:t>
            </a:r>
            <a:r>
              <a:rPr lang="en-US" altLang="en-US" sz="2800" b="1" dirty="0">
                <a:solidFill>
                  <a:srgbClr val="FF0000"/>
                </a:solidFill>
              </a:rPr>
              <a:t>E</a:t>
            </a:r>
            <a:r>
              <a:rPr lang="en-US" altLang="en-US" sz="2800" b="1" baseline="-15000" dirty="0">
                <a:solidFill>
                  <a:srgbClr val="FF0000"/>
                </a:solidFill>
              </a:rPr>
              <a:t>1</a:t>
            </a:r>
            <a:r>
              <a:rPr lang="en-US" altLang="en-US" sz="2800" b="1" dirty="0">
                <a:solidFill>
                  <a:srgbClr val="FF0000"/>
                </a:solidFill>
              </a:rPr>
              <a:t> ∩ E</a:t>
            </a:r>
            <a:r>
              <a:rPr lang="en-US" altLang="en-US" sz="2800" b="1" baseline="-15000" dirty="0">
                <a:solidFill>
                  <a:srgbClr val="FF0000"/>
                </a:solidFill>
              </a:rPr>
              <a:t>2 </a:t>
            </a:r>
            <a:r>
              <a:rPr lang="en-US" altLang="en-US" sz="2800" b="1" dirty="0">
                <a:solidFill>
                  <a:srgbClr val="FF0000"/>
                </a:solidFill>
              </a:rPr>
              <a:t>∩</a:t>
            </a:r>
            <a:r>
              <a:rPr lang="en-US" altLang="en-US" sz="2800" b="1" baseline="-15000" dirty="0">
                <a:solidFill>
                  <a:srgbClr val="FF0000"/>
                </a:solidFill>
              </a:rPr>
              <a:t> </a:t>
            </a:r>
            <a:r>
              <a:rPr lang="en-US" altLang="en-US" sz="3200" b="1" baseline="-15000" dirty="0">
                <a:solidFill>
                  <a:srgbClr val="FF0000"/>
                </a:solidFill>
              </a:rPr>
              <a:t>…</a:t>
            </a:r>
            <a:r>
              <a:rPr lang="en-US" altLang="en-US" sz="2800" b="1" baseline="-15000" dirty="0">
                <a:solidFill>
                  <a:srgbClr val="FF0000"/>
                </a:solidFill>
              </a:rPr>
              <a:t>  </a:t>
            </a:r>
            <a:r>
              <a:rPr lang="en-US" altLang="en-US" sz="2800" b="1" dirty="0">
                <a:solidFill>
                  <a:srgbClr val="FF0000"/>
                </a:solidFill>
              </a:rPr>
              <a:t>∩ E</a:t>
            </a:r>
            <a:r>
              <a:rPr lang="en-US" altLang="en-US" sz="2800" b="1" baseline="-15000" dirty="0">
                <a:solidFill>
                  <a:srgbClr val="FF0000"/>
                </a:solidFill>
              </a:rPr>
              <a:t>n-2</a:t>
            </a:r>
            <a:endParaRPr lang="en-IL" b="1" dirty="0"/>
          </a:p>
        </p:txBody>
      </p:sp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806459CA-6B76-4788-9BC0-D1B6EFE2E1E8}"/>
              </a:ext>
            </a:extLst>
          </p:cNvPr>
          <p:cNvSpPr/>
          <p:nvPr/>
        </p:nvSpPr>
        <p:spPr bwMode="auto">
          <a:xfrm>
            <a:off x="2083242" y="6308725"/>
            <a:ext cx="2488758" cy="441932"/>
          </a:xfrm>
          <a:prstGeom prst="wedgeRoundRectCallout">
            <a:avLst>
              <a:gd name="adj1" fmla="val 83956"/>
              <a:gd name="adj2" fmla="val -41411"/>
              <a:gd name="adj3" fmla="val 16667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The good case</a:t>
            </a:r>
            <a:endParaRPr kumimoji="0" lang="en-IL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385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12246"/>
            <a:ext cx="8229600" cy="1143000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313037" y="1072978"/>
            <a:ext cx="8657968" cy="4525963"/>
          </a:xfrm>
          <a:blipFill>
            <a:blip r:embed="rId3"/>
            <a:stretch>
              <a:fillRect b="-4582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859389" y="5147651"/>
            <a:ext cx="321275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L" sz="2800" dirty="0"/>
              <a:t>≥</a:t>
            </a: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C01939-21D7-4066-AC66-919FDEA04F49}"/>
              </a:ext>
            </a:extLst>
          </p:cNvPr>
          <p:cNvSpPr txBox="1"/>
          <p:nvPr/>
        </p:nvSpPr>
        <p:spPr>
          <a:xfrm>
            <a:off x="1176790" y="5468708"/>
            <a:ext cx="197192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n(n-1)</a:t>
            </a:r>
            <a:endParaRPr lang="en-IL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464C08B-740B-4339-9140-7BAEF63A821E}"/>
              </a:ext>
            </a:extLst>
          </p:cNvPr>
          <p:cNvSpPr txBox="1"/>
          <p:nvPr/>
        </p:nvSpPr>
        <p:spPr>
          <a:xfrm>
            <a:off x="3180664" y="5468708"/>
            <a:ext cx="612255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n</a:t>
            </a:r>
            <a:r>
              <a:rPr lang="en-US" sz="2800" baseline="30000" dirty="0"/>
              <a:t>2</a:t>
            </a:r>
            <a:endParaRPr lang="en-IL" sz="2800" baseline="30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How many cuts?</a:t>
            </a:r>
          </a:p>
        </p:txBody>
      </p:sp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blipFill>
            <a:blip r:embed="rId2"/>
            <a:stretch>
              <a:fillRect l="-1926" t="-1752" r="-1926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F1A893E7-5119-4A9D-AB86-BDA1BA23F2DC}"/>
              </a:ext>
            </a:extLst>
          </p:cNvPr>
          <p:cNvSpPr/>
          <p:nvPr/>
        </p:nvSpPr>
        <p:spPr bwMode="auto">
          <a:xfrm>
            <a:off x="934278" y="5314495"/>
            <a:ext cx="7752522" cy="811668"/>
          </a:xfrm>
          <a:prstGeom prst="wedgeRoundRectCallout">
            <a:avLst>
              <a:gd name="adj1" fmla="val 34443"/>
              <a:gd name="adj2" fmla="val -381594"/>
              <a:gd name="adj3" fmla="val 16667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latin typeface="Arial" charset="0"/>
                <a:cs typeface="Arial" charset="0"/>
              </a:rPr>
              <a:t>Each assignment to the random tape yields one cut.</a:t>
            </a:r>
          </a:p>
          <a:p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The assignments</a:t>
            </a:r>
            <a:r>
              <a:rPr kumimoji="0" 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leading to cuts </a:t>
            </a:r>
            <a:r>
              <a:rPr lang="en-US" altLang="en-US" sz="2400" b="1" dirty="0">
                <a:solidFill>
                  <a:srgbClr val="FF0000"/>
                </a:solidFill>
              </a:rPr>
              <a:t>F</a:t>
            </a:r>
            <a:r>
              <a:rPr lang="en-US" altLang="en-US" sz="2400" b="1" baseline="-15000" dirty="0">
                <a:solidFill>
                  <a:srgbClr val="FF0000"/>
                </a:solidFill>
              </a:rPr>
              <a:t>1</a:t>
            </a:r>
            <a:r>
              <a:rPr kumimoji="0" 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lang="en-US" sz="2400" dirty="0">
                <a:latin typeface="Arial" charset="0"/>
                <a:cs typeface="Arial" charset="0"/>
              </a:rPr>
              <a:t>an</a:t>
            </a:r>
            <a:r>
              <a:rPr kumimoji="0" 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d </a:t>
            </a:r>
            <a:r>
              <a:rPr lang="en-US" altLang="en-US" sz="2400" b="1" dirty="0">
                <a:solidFill>
                  <a:srgbClr val="FF0000"/>
                </a:solidFill>
              </a:rPr>
              <a:t>F</a:t>
            </a:r>
            <a:r>
              <a:rPr lang="en-US" altLang="en-US" sz="2400" b="1" baseline="-15000" dirty="0">
                <a:solidFill>
                  <a:srgbClr val="FF0000"/>
                </a:solidFill>
              </a:rPr>
              <a:t>2  </a:t>
            </a:r>
            <a:r>
              <a:rPr kumimoji="0" 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are disjoints</a:t>
            </a:r>
            <a:endParaRPr kumimoji="0" lang="en-IL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ounded Rectangular Callout 3"/>
          <p:cNvSpPr>
            <a:spLocks noChangeArrowheads="1"/>
          </p:cNvSpPr>
          <p:nvPr/>
        </p:nvSpPr>
        <p:spPr bwMode="auto">
          <a:xfrm>
            <a:off x="6367463" y="485775"/>
            <a:ext cx="2693987" cy="771525"/>
          </a:xfrm>
          <a:prstGeom prst="wedgeRoundRectCallout">
            <a:avLst>
              <a:gd name="adj1" fmla="val -45880"/>
              <a:gd name="adj2" fmla="val 224745"/>
              <a:gd name="adj3" fmla="val 16667"/>
            </a:avLst>
          </a:prstGeom>
          <a:solidFill>
            <a:schemeClr val="accent1"/>
          </a:solidFill>
          <a:ln w="1016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dirty="0"/>
              <a:t>Taking the </a:t>
            </a:r>
            <a:r>
              <a:rPr lang="en-US" altLang="en-US" sz="2000" b="1" dirty="0"/>
              <a:t>smallest </a:t>
            </a:r>
          </a:p>
          <a:p>
            <a:r>
              <a:rPr lang="en-US" altLang="en-US" sz="2000" b="1" dirty="0"/>
              <a:t>cut</a:t>
            </a:r>
            <a:r>
              <a:rPr lang="en-US" altLang="en-US" sz="2000" dirty="0"/>
              <a:t> from all iterations</a:t>
            </a:r>
          </a:p>
        </p:txBody>
      </p:sp>
      <p:sp>
        <p:nvSpPr>
          <p:cNvPr id="15363" name="Title 1"/>
          <p:cNvSpPr>
            <a:spLocks noGrp="1"/>
          </p:cNvSpPr>
          <p:nvPr>
            <p:ph type="title"/>
          </p:nvPr>
        </p:nvSpPr>
        <p:spPr>
          <a:xfrm>
            <a:off x="481913" y="139743"/>
            <a:ext cx="8229600" cy="1143000"/>
          </a:xfrm>
        </p:spPr>
        <p:txBody>
          <a:bodyPr/>
          <a:lstStyle/>
          <a:p>
            <a:r>
              <a:rPr lang="en-US" altLang="en-US"/>
              <a:t>Amplification</a:t>
            </a:r>
          </a:p>
        </p:txBody>
      </p:sp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64757" y="1469059"/>
            <a:ext cx="8814486" cy="4830099"/>
          </a:xfrm>
          <a:blipFill>
            <a:blip r:embed="rId3"/>
            <a:stretch>
              <a:fillRect l="-1452" t="-1389" r="-1037" b="-884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0E7F27-C53F-4FFB-9474-B19DE089784A}"/>
              </a:ext>
            </a:extLst>
          </p:cNvPr>
          <p:cNvSpPr txBox="1"/>
          <p:nvPr/>
        </p:nvSpPr>
        <p:spPr>
          <a:xfrm>
            <a:off x="2186609" y="5388941"/>
            <a:ext cx="16386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IL" dirty="0"/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FBB320F9-88B8-47E2-BEDA-B71760CEEBE8}"/>
              </a:ext>
            </a:extLst>
          </p:cNvPr>
          <p:cNvSpPr/>
          <p:nvPr/>
        </p:nvSpPr>
        <p:spPr bwMode="auto">
          <a:xfrm rot="5400000">
            <a:off x="1433222" y="6116541"/>
            <a:ext cx="389614" cy="950181"/>
          </a:xfrm>
          <a:prstGeom prst="rightBrac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B8A235F-F537-4E14-8C24-750890AB6744}"/>
              </a:ext>
            </a:extLst>
          </p:cNvPr>
          <p:cNvSpPr txBox="1"/>
          <p:nvPr/>
        </p:nvSpPr>
        <p:spPr>
          <a:xfrm>
            <a:off x="2298786" y="6276416"/>
            <a:ext cx="11370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Upper on the prob</a:t>
            </a:r>
            <a:endParaRPr lang="en-I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Running Time and Improvements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488" cy="4525963"/>
          </a:xfrm>
        </p:spPr>
        <p:txBody>
          <a:bodyPr/>
          <a:lstStyle/>
          <a:p>
            <a:r>
              <a:rPr lang="en-US" altLang="en-US" sz="2800" dirty="0"/>
              <a:t>Overall running time:  perform </a:t>
            </a:r>
            <a:r>
              <a:rPr lang="el-GR" altLang="en-US" sz="2800" dirty="0"/>
              <a:t>Θ(</a:t>
            </a:r>
            <a:r>
              <a:rPr lang="en-US" altLang="en-US" sz="2800" dirty="0"/>
              <a:t>n</a:t>
            </a:r>
            <a:r>
              <a:rPr lang="en-US" altLang="en-US" sz="2800" baseline="30000" dirty="0"/>
              <a:t>2 </a:t>
            </a:r>
            <a:r>
              <a:rPr lang="en-US" altLang="en-US" sz="2800" dirty="0"/>
              <a:t>ln n ) iterations, each one taking </a:t>
            </a:r>
            <a:r>
              <a:rPr lang="el-GR" altLang="en-US" sz="2800" dirty="0"/>
              <a:t>Ω(</a:t>
            </a:r>
            <a:r>
              <a:rPr lang="en-US" altLang="en-US" sz="2800" dirty="0"/>
              <a:t>m) time. </a:t>
            </a:r>
            <a:r>
              <a:rPr lang="en-US" altLang="en-US" sz="2800" b="1" dirty="0"/>
              <a:t>Total</a:t>
            </a:r>
            <a:r>
              <a:rPr lang="en-US" altLang="en-US" sz="2800" dirty="0"/>
              <a:t>: </a:t>
            </a:r>
            <a:r>
              <a:rPr lang="el-GR" altLang="en-US" sz="2800" dirty="0"/>
              <a:t>Θ(</a:t>
            </a:r>
            <a:r>
              <a:rPr lang="en-US" altLang="en-US" sz="2800" dirty="0"/>
              <a:t>m n</a:t>
            </a:r>
            <a:r>
              <a:rPr lang="en-US" altLang="en-US" sz="2800" baseline="30000" dirty="0"/>
              <a:t>2 </a:t>
            </a:r>
            <a:r>
              <a:rPr lang="en-US" altLang="en-US" sz="2800" dirty="0"/>
              <a:t>ln n ) </a:t>
            </a:r>
          </a:p>
          <a:p>
            <a:r>
              <a:rPr lang="en-US" altLang="en-US" sz="2800" dirty="0"/>
              <a:t>Improvement: [Karger-Stein 1996] O(n</a:t>
            </a:r>
            <a:r>
              <a:rPr lang="en-US" altLang="en-US" sz="2800" baseline="30000" dirty="0"/>
              <a:t>2</a:t>
            </a:r>
            <a:r>
              <a:rPr lang="en-US" altLang="en-US" sz="2800" dirty="0"/>
              <a:t> ln</a:t>
            </a:r>
            <a:r>
              <a:rPr lang="en-US" altLang="en-US" sz="2800" baseline="30000" dirty="0"/>
              <a:t>3</a:t>
            </a:r>
            <a:r>
              <a:rPr lang="en-US" altLang="en-US" sz="2800" dirty="0"/>
              <a:t> n).</a:t>
            </a:r>
          </a:p>
          <a:p>
            <a:pPr lvl="1"/>
            <a:r>
              <a:rPr lang="en-US" altLang="en-US" sz="2400" dirty="0"/>
              <a:t>Early iterations less </a:t>
            </a:r>
            <a:r>
              <a:rPr lang="en-US" altLang="en-US" sz="2400" b="1" dirty="0"/>
              <a:t>likely to hit min cut</a:t>
            </a:r>
            <a:r>
              <a:rPr lang="en-US" altLang="en-US" sz="2400" dirty="0"/>
              <a:t> than later ones: probability of contracting an edge in min cut hits 50% when n/√2 nodes remain.</a:t>
            </a:r>
          </a:p>
          <a:p>
            <a:pPr lvl="1"/>
            <a:r>
              <a:rPr lang="en-US" altLang="en-US" sz="2400" dirty="0"/>
              <a:t>Run contraction algorithm until n/√2 nodes remain.</a:t>
            </a:r>
          </a:p>
          <a:p>
            <a:pPr lvl="1"/>
            <a:r>
              <a:rPr lang="en-US" altLang="en-US" sz="2400" dirty="0"/>
              <a:t>Run contraction algorithm </a:t>
            </a:r>
            <a:r>
              <a:rPr lang="en-US" altLang="en-US" sz="2400" b="1" dirty="0"/>
              <a:t>twice</a:t>
            </a:r>
            <a:r>
              <a:rPr lang="en-US" altLang="en-US" sz="2400" dirty="0"/>
              <a:t> on resulting graph, and return best of two cuts. </a:t>
            </a:r>
          </a:p>
          <a:p>
            <a:r>
              <a:rPr lang="en-US" altLang="en-US" sz="2800" dirty="0"/>
              <a:t>Best known. [</a:t>
            </a:r>
            <a:r>
              <a:rPr lang="en-US" altLang="en-US" sz="2800" dirty="0" err="1"/>
              <a:t>Karger</a:t>
            </a:r>
            <a:r>
              <a:rPr lang="en-US" altLang="en-US" sz="2800" dirty="0"/>
              <a:t> 2000] O(m ln</a:t>
            </a:r>
            <a:r>
              <a:rPr lang="en-US" altLang="en-US" sz="2800" baseline="30000" dirty="0"/>
              <a:t>3</a:t>
            </a:r>
            <a:r>
              <a:rPr lang="en-US" altLang="en-US" sz="2800" dirty="0"/>
              <a:t> n).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Equivalent form of the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Choose a random permutation on the edges</a:t>
            </a:r>
          </a:p>
          <a:p>
            <a:r>
              <a:rPr lang="en-US" dirty="0"/>
              <a:t>Scan the edges according to the permutation</a:t>
            </a:r>
            <a:endParaRPr lang="he-IL" dirty="0"/>
          </a:p>
          <a:p>
            <a:r>
              <a:rPr lang="en-US" dirty="0"/>
              <a:t>When an edge arrives, if its two end points have not be contracted to the same super node, contract</a:t>
            </a:r>
          </a:p>
          <a:p>
            <a:r>
              <a:rPr lang="en-US" dirty="0"/>
              <a:t>Output the last two </a:t>
            </a:r>
            <a:r>
              <a:rPr lang="en-US" dirty="0" err="1"/>
              <a:t>supernodes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b="1" dirty="0"/>
              <a:t>Question: prove that the two algorithms are equivalent</a:t>
            </a:r>
          </a:p>
        </p:txBody>
      </p:sp>
    </p:spTree>
    <p:extLst>
      <p:ext uri="{BB962C8B-B14F-4D97-AF65-F5344CB8AC3E}">
        <p14:creationId xmlns:p14="http://schemas.microsoft.com/office/powerpoint/2010/main" val="11578600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Homework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dirty="0"/>
              <a:t>Question: What happens if instead of picking a </a:t>
            </a:r>
            <a:r>
              <a:rPr lang="en-US" b="1" dirty="0"/>
              <a:t>random edge </a:t>
            </a:r>
            <a:r>
              <a:rPr lang="en-US" dirty="0"/>
              <a:t>you pick at </a:t>
            </a:r>
            <a:r>
              <a:rPr lang="en-US" b="1" dirty="0"/>
              <a:t>random a pair </a:t>
            </a:r>
            <a:r>
              <a:rPr lang="en-US" dirty="0"/>
              <a:t>of vertices and contract? </a:t>
            </a:r>
          </a:p>
          <a:p>
            <a:pPr marL="457200" lvl="1" indent="0">
              <a:buFontTx/>
              <a:buNone/>
              <a:defRPr/>
            </a:pPr>
            <a:r>
              <a:rPr lang="en-US" dirty="0"/>
              <a:t>Is the resulting algorithm a good min-cut algorithm?</a:t>
            </a:r>
          </a:p>
          <a:p>
            <a:pPr marL="57150" indent="0">
              <a:buFontTx/>
              <a:buNone/>
              <a:defRPr/>
            </a:pPr>
            <a:endParaRPr lang="en-US" dirty="0"/>
          </a:p>
          <a:p>
            <a:pPr marL="57150" indent="0">
              <a:buFontTx/>
              <a:buNone/>
              <a:defRPr/>
            </a:pPr>
            <a:r>
              <a:rPr lang="en-US" dirty="0"/>
              <a:t>Question: </a:t>
            </a:r>
            <a:r>
              <a:rPr lang="en-US" sz="2800" dirty="0"/>
              <a:t>The algorithm also showed a bound on the number of min-cuts. </a:t>
            </a:r>
          </a:p>
          <a:p>
            <a:pPr marL="400050" lvl="1" indent="0">
              <a:buFontTx/>
              <a:buNone/>
              <a:defRPr/>
            </a:pPr>
            <a:r>
              <a:rPr lang="en-US" sz="2400" dirty="0"/>
              <a:t>In contrast show that for s-t cuts there can be exponentially many min-cuts.</a:t>
            </a:r>
          </a:p>
        </p:txBody>
      </p:sp>
      <p:sp>
        <p:nvSpPr>
          <p:cNvPr id="18436" name="Rounded Rectangular Callout 3"/>
          <p:cNvSpPr>
            <a:spLocks noChangeArrowheads="1"/>
          </p:cNvSpPr>
          <p:nvPr/>
        </p:nvSpPr>
        <p:spPr bwMode="auto">
          <a:xfrm>
            <a:off x="4174435" y="3624263"/>
            <a:ext cx="4969565" cy="973137"/>
          </a:xfrm>
          <a:prstGeom prst="wedgeRoundRectCallout">
            <a:avLst>
              <a:gd name="adj1" fmla="val -81437"/>
              <a:gd name="adj2" fmla="val 76368"/>
              <a:gd name="adj3" fmla="val 16667"/>
            </a:avLst>
          </a:prstGeom>
          <a:solidFill>
            <a:schemeClr val="accent1"/>
          </a:solidFill>
          <a:ln w="1016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dirty="0"/>
              <a:t>since for every min-cut the probability of </a:t>
            </a:r>
          </a:p>
          <a:p>
            <a:r>
              <a:rPr lang="en-US" altLang="en-US" sz="2000" dirty="0"/>
              <a:t>outputting this specific cut was &gt;1/n</a:t>
            </a:r>
            <a:r>
              <a:rPr lang="en-US" altLang="en-US" sz="2000" baseline="30000" dirty="0"/>
              <a:t>2</a:t>
            </a:r>
            <a:endParaRPr lang="en-US" altLang="en-US" sz="2000" dirty="0"/>
          </a:p>
        </p:txBody>
      </p:sp>
      <p:sp>
        <p:nvSpPr>
          <p:cNvPr id="18437" name="Rounded Rectangular Callout 4"/>
          <p:cNvSpPr>
            <a:spLocks noChangeArrowheads="1"/>
          </p:cNvSpPr>
          <p:nvPr/>
        </p:nvSpPr>
        <p:spPr bwMode="auto">
          <a:xfrm>
            <a:off x="4802188" y="6170613"/>
            <a:ext cx="4424362" cy="633412"/>
          </a:xfrm>
          <a:prstGeom prst="wedgeRoundRectCallout">
            <a:avLst>
              <a:gd name="adj1" fmla="val -58074"/>
              <a:gd name="adj2" fmla="val -72806"/>
              <a:gd name="adj3" fmla="val 16667"/>
            </a:avLst>
          </a:prstGeom>
          <a:solidFill>
            <a:schemeClr val="accent1"/>
          </a:solidFill>
          <a:ln w="1016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/>
              <a:t>where there are two input nodes s and t</a:t>
            </a:r>
          </a:p>
          <a:p>
            <a:r>
              <a:rPr lang="en-US" altLang="en-US"/>
              <a:t> that should be separated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33C9C-87C7-4DCC-B0B2-2B5069954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Administrivia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48FAFF-ECA8-410F-99EA-22A1E14F57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80066" cy="4525963"/>
          </a:xfrm>
        </p:spPr>
        <p:txBody>
          <a:bodyPr/>
          <a:lstStyle/>
          <a:p>
            <a:r>
              <a:rPr lang="en-US" dirty="0"/>
              <a:t>Meetings: </a:t>
            </a:r>
            <a:r>
              <a:rPr lang="en-US" b="1" dirty="0"/>
              <a:t>Mondays 14:15-17:00</a:t>
            </a:r>
          </a:p>
          <a:p>
            <a:r>
              <a:rPr lang="en-US" dirty="0"/>
              <a:t>It is expected that all students attend all lectures and </a:t>
            </a:r>
            <a:r>
              <a:rPr lang="en-US" b="1" dirty="0"/>
              <a:t>actively participate in classes</a:t>
            </a:r>
          </a:p>
          <a:p>
            <a:pPr lvl="1"/>
            <a:r>
              <a:rPr lang="en-US" sz="3200" b="1" dirty="0"/>
              <a:t>Read material before class</a:t>
            </a:r>
          </a:p>
          <a:p>
            <a:pPr lvl="1"/>
            <a:r>
              <a:rPr lang="en-US" sz="3200" b="1" dirty="0"/>
              <a:t>Present in class – </a:t>
            </a:r>
            <a:r>
              <a:rPr lang="en-US" sz="3200" b="1" dirty="0" err="1"/>
              <a:t>hw</a:t>
            </a:r>
            <a:r>
              <a:rPr lang="en-US" sz="3200" b="1" dirty="0"/>
              <a:t> solutions etc.</a:t>
            </a:r>
          </a:p>
          <a:p>
            <a:pPr lvl="1"/>
            <a:r>
              <a:rPr lang="en-US" sz="3200" b="1" dirty="0"/>
              <a:t>Interact during lectures</a:t>
            </a:r>
          </a:p>
          <a:p>
            <a:pPr lvl="1"/>
            <a:r>
              <a:rPr lang="en-US" sz="3200" b="1" dirty="0"/>
              <a:t>Test</a:t>
            </a:r>
          </a:p>
          <a:p>
            <a:pPr lvl="1"/>
            <a:endParaRPr lang="en-US" sz="3200" b="1" dirty="0"/>
          </a:p>
          <a:p>
            <a:pPr marL="457200" lvl="1" indent="0">
              <a:buNone/>
            </a:pPr>
            <a:r>
              <a:rPr lang="en-US" sz="2400" b="1" dirty="0"/>
              <a:t>Lectures are recorded (please remind the speaker to start)</a:t>
            </a:r>
            <a:endParaRPr lang="en-IL" sz="2400" b="1" dirty="0"/>
          </a:p>
        </p:txBody>
      </p:sp>
    </p:spTree>
    <p:extLst>
      <p:ext uri="{BB962C8B-B14F-4D97-AF65-F5344CB8AC3E}">
        <p14:creationId xmlns:p14="http://schemas.microsoft.com/office/powerpoint/2010/main" val="23348870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2E36F-3513-4503-97E3-DDB2586A8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41F59-9609-46A3-9CA4-70D96FB62E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Suppose you choose an edge by </a:t>
            </a:r>
          </a:p>
          <a:p>
            <a:r>
              <a:rPr lang="en-US" dirty="0"/>
              <a:t>Picking a random node u</a:t>
            </a:r>
          </a:p>
          <a:p>
            <a:r>
              <a:rPr lang="en-US" dirty="0"/>
              <a:t>Pick a </a:t>
            </a:r>
            <a:r>
              <a:rPr lang="en-US" b="1" dirty="0"/>
              <a:t>random neighbor </a:t>
            </a:r>
            <a:r>
              <a:rPr lang="en-US" dirty="0"/>
              <a:t>v of u</a:t>
            </a:r>
          </a:p>
          <a:p>
            <a:r>
              <a:rPr lang="en-US" dirty="0"/>
              <a:t>The result is edge (</a:t>
            </a:r>
            <a:r>
              <a:rPr lang="en-US" dirty="0" err="1"/>
              <a:t>u,v</a:t>
            </a:r>
            <a:r>
              <a:rPr lang="en-US" dirty="0"/>
              <a:t>)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Show that this is not the same as picking a random edge (</a:t>
            </a:r>
            <a:r>
              <a:rPr lang="en-US" dirty="0" err="1"/>
              <a:t>u,v</a:t>
            </a:r>
            <a:r>
              <a:rPr lang="en-US" dirty="0"/>
              <a:t>) among all edges.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Analyze the Karger cut algorithm with this way of picking an edge.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32502986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FDFE7-6B16-4D95-AEC0-258BDEE10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Watch Lecture on Entropy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8A32E-DC66-48B1-91BF-D06D400299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Entropy || @ CMU || Lecture 24a and 24b of CS Theory Toolkit</a:t>
            </a:r>
          </a:p>
          <a:p>
            <a:r>
              <a:rPr lang="en-US" b="1" dirty="0"/>
              <a:t>https://www.youtube.com/watch?v=b6x4AmjdvvY</a:t>
            </a:r>
          </a:p>
          <a:p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1060080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15964-185B-4D52-BD9A-CA5242AE8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Course: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F13794-6CF2-4A0C-A147-76CD180F57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Sources: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Mitzenmacher</a:t>
            </a:r>
            <a:r>
              <a:rPr lang="en-US" dirty="0"/>
              <a:t> and </a:t>
            </a:r>
            <a:r>
              <a:rPr lang="en-US" dirty="0" err="1"/>
              <a:t>Upfal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Probability and Computing</a:t>
            </a:r>
          </a:p>
          <a:p>
            <a:r>
              <a:rPr lang="en-US" dirty="0"/>
              <a:t>Motwani and Raghavan</a:t>
            </a:r>
          </a:p>
          <a:p>
            <a:pPr marL="0" indent="0">
              <a:buNone/>
            </a:pPr>
            <a:r>
              <a:rPr lang="en-US" dirty="0"/>
              <a:t>Randomized Algorithms</a:t>
            </a:r>
          </a:p>
          <a:p>
            <a:endParaRPr lang="en-US" dirty="0"/>
          </a:p>
          <a:p>
            <a:r>
              <a:rPr lang="en-US" dirty="0"/>
              <a:t>A few lectures from Ryan O'Donnell's course ``A Theorist's Toolkit" </a:t>
            </a:r>
          </a:p>
          <a:p>
            <a:endParaRPr lang="en-IL" dirty="0"/>
          </a:p>
        </p:txBody>
      </p:sp>
      <p:pic>
        <p:nvPicPr>
          <p:cNvPr id="5" name="Picture 1">
            <a:extLst>
              <a:ext uri="{FF2B5EF4-FFF2-40B4-BE49-F238E27FC236}">
                <a16:creationId xmlns:a16="http://schemas.microsoft.com/office/drawing/2014/main" id="{562ABE79-A2A5-4E9D-89EB-7572AFE665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9287" y="552774"/>
            <a:ext cx="1480907" cy="2094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A7ED5E4-E467-49A6-8EFE-D8FCA3E0C7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7611" y="2981740"/>
            <a:ext cx="1857304" cy="2122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397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Today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Why?</a:t>
            </a:r>
          </a:p>
          <a:p>
            <a:r>
              <a:rPr lang="en-US" altLang="en-US" dirty="0"/>
              <a:t>Min Cut</a:t>
            </a:r>
          </a:p>
          <a:p>
            <a:r>
              <a:rPr lang="en-US" altLang="en-US" dirty="0"/>
              <a:t>2-SAT</a:t>
            </a:r>
          </a:p>
          <a:p>
            <a:r>
              <a:rPr lang="en-US" altLang="en-US" dirty="0"/>
              <a:t>Randomized Complexity Classes</a:t>
            </a:r>
          </a:p>
          <a:p>
            <a:pPr marL="0" indent="0">
              <a:buNone/>
            </a:pPr>
            <a:endParaRPr lang="en-US" altLang="en-US" dirty="0"/>
          </a:p>
        </p:txBody>
      </p:sp>
      <p:sp>
        <p:nvSpPr>
          <p:cNvPr id="2" name="Right Brace 1">
            <a:extLst>
              <a:ext uri="{FF2B5EF4-FFF2-40B4-BE49-F238E27FC236}">
                <a16:creationId xmlns:a16="http://schemas.microsoft.com/office/drawing/2014/main" id="{99AAF988-21C3-471A-B770-CD8826CBBCED}"/>
              </a:ext>
            </a:extLst>
          </p:cNvPr>
          <p:cNvSpPr/>
          <p:nvPr/>
        </p:nvSpPr>
        <p:spPr bwMode="auto">
          <a:xfrm>
            <a:off x="6798365" y="2703443"/>
            <a:ext cx="389614" cy="1304014"/>
          </a:xfrm>
          <a:prstGeom prst="rightBrac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817F932-8C30-49E1-8BA2-D38DD1737E5B}"/>
              </a:ext>
            </a:extLst>
          </p:cNvPr>
          <p:cNvSpPr txBox="1"/>
          <p:nvPr/>
        </p:nvSpPr>
        <p:spPr>
          <a:xfrm>
            <a:off x="7597471" y="3026608"/>
            <a:ext cx="9700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Next time</a:t>
            </a:r>
            <a:endParaRPr lang="en-IL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E8862-24CD-47A6-8BB2-B3214C532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/>
              <a:t>Why Randomized Algorithms?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242C01-450B-407B-B9FB-7ACA323C0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113" y="1298369"/>
            <a:ext cx="8527774" cy="4525963"/>
          </a:xfrm>
        </p:spPr>
        <p:txBody>
          <a:bodyPr/>
          <a:lstStyle/>
          <a:p>
            <a:pPr algn="l"/>
            <a:r>
              <a:rPr lang="en-US" sz="2800" dirty="0">
                <a:latin typeface="CMR10"/>
              </a:rPr>
              <a:t>M</a:t>
            </a:r>
            <a:r>
              <a:rPr lang="en-US" sz="2800" b="0" i="0" u="none" strike="noStrike" baseline="0" dirty="0">
                <a:latin typeface="CMR10"/>
              </a:rPr>
              <a:t>ay solve problems faster than deterministic ones</a:t>
            </a:r>
          </a:p>
          <a:p>
            <a:pPr algn="l"/>
            <a:r>
              <a:rPr lang="en-US" sz="2800" dirty="0">
                <a:latin typeface="CMR10"/>
              </a:rPr>
              <a:t>M</a:t>
            </a:r>
            <a:r>
              <a:rPr lang="en-US" sz="2800" b="0" i="0" u="none" strike="noStrike" baseline="0" dirty="0">
                <a:latin typeface="CMR10"/>
              </a:rPr>
              <a:t>ay be essential in some settings:</a:t>
            </a:r>
          </a:p>
          <a:p>
            <a:pPr lvl="1"/>
            <a:r>
              <a:rPr lang="en-US" b="1" dirty="0">
                <a:latin typeface="CMR10"/>
              </a:rPr>
              <a:t>S</a:t>
            </a:r>
            <a:r>
              <a:rPr lang="en-US" b="1" i="0" u="none" strike="noStrike" baseline="0" dirty="0">
                <a:latin typeface="CMR10"/>
              </a:rPr>
              <a:t>ublinear</a:t>
            </a:r>
            <a:r>
              <a:rPr lang="en-US" b="0" i="0" u="none" strike="noStrike" baseline="0" dirty="0">
                <a:latin typeface="CMR10"/>
              </a:rPr>
              <a:t> time complexity realm </a:t>
            </a:r>
          </a:p>
          <a:p>
            <a:pPr lvl="1"/>
            <a:r>
              <a:rPr lang="en-US" dirty="0">
                <a:latin typeface="CMR10"/>
              </a:rPr>
              <a:t>D</a:t>
            </a:r>
            <a:r>
              <a:rPr lang="en-US" b="0" i="0" u="none" strike="noStrike" baseline="0" dirty="0">
                <a:latin typeface="CMR10"/>
              </a:rPr>
              <a:t>istributed algorithms, e.g. for breaking symmetry </a:t>
            </a:r>
          </a:p>
          <a:p>
            <a:pPr lvl="1"/>
            <a:r>
              <a:rPr lang="en-US" dirty="0">
                <a:latin typeface="CMR10"/>
              </a:rPr>
              <a:t>C</a:t>
            </a:r>
            <a:r>
              <a:rPr lang="en-US" b="0" i="0" u="none" strike="noStrike" baseline="0" dirty="0">
                <a:latin typeface="CMR10"/>
              </a:rPr>
              <a:t>ryptography</a:t>
            </a:r>
            <a:r>
              <a:rPr lang="en-US" b="0" i="0" u="none" strike="noStrike" baseline="0" dirty="0">
                <a:latin typeface="CMR8"/>
              </a:rPr>
              <a:t> </a:t>
            </a:r>
            <a:r>
              <a:rPr lang="en-US" b="0" i="0" u="none" strike="noStrike" baseline="0" dirty="0">
                <a:latin typeface="CMR10"/>
              </a:rPr>
              <a:t>and privacy</a:t>
            </a:r>
          </a:p>
          <a:p>
            <a:r>
              <a:rPr lang="en-US" sz="2800" b="0" i="0" u="none" strike="noStrike" baseline="0" dirty="0">
                <a:latin typeface="CMR10"/>
              </a:rPr>
              <a:t>Yield construction of desirable objects that we do not know how to </a:t>
            </a:r>
            <a:r>
              <a:rPr lang="en-US" sz="2800" b="1" i="0" u="none" strike="noStrike" baseline="0" dirty="0">
                <a:latin typeface="CMR10"/>
              </a:rPr>
              <a:t>build explicitly</a:t>
            </a:r>
            <a:r>
              <a:rPr lang="en-US" sz="2800" b="0" i="0" u="none" strike="noStrike" baseline="0" dirty="0">
                <a:latin typeface="CMR10"/>
              </a:rPr>
              <a:t>.</a:t>
            </a:r>
          </a:p>
          <a:p>
            <a:r>
              <a:rPr lang="en-US" sz="2800" b="0" i="0" u="none" strike="noStrike" baseline="0" dirty="0">
                <a:latin typeface="CMR10"/>
              </a:rPr>
              <a:t>Beyond worst case analysis: analyze algorithms when assuming some distribution on the input, </a:t>
            </a:r>
          </a:p>
          <a:p>
            <a:pPr lvl="1"/>
            <a:r>
              <a:rPr lang="en-US" b="0" i="0" u="none" strike="noStrike" baseline="0" dirty="0">
                <a:latin typeface="CMR10"/>
              </a:rPr>
              <a:t>or some mixture of worst case and then  a perturbation of the input (</a:t>
            </a:r>
            <a:r>
              <a:rPr lang="en-US" b="0" i="0" u="none" strike="noStrike" baseline="0" dirty="0">
                <a:latin typeface="CMTI10"/>
              </a:rPr>
              <a:t>smoothed analysis</a:t>
            </a:r>
            <a:r>
              <a:rPr lang="en-US" b="0" i="0" u="none" strike="noStrike" baseline="0" dirty="0">
                <a:latin typeface="CMR10"/>
              </a:rPr>
              <a:t>). </a:t>
            </a:r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2247D853-5068-4911-AF92-7208E1BB639F}"/>
              </a:ext>
            </a:extLst>
          </p:cNvPr>
          <p:cNvSpPr/>
          <p:nvPr/>
        </p:nvSpPr>
        <p:spPr bwMode="auto">
          <a:xfrm>
            <a:off x="6194066" y="1963972"/>
            <a:ext cx="2711395" cy="580445"/>
          </a:xfrm>
          <a:prstGeom prst="wedgeRoundRectCallout">
            <a:avLst>
              <a:gd name="adj1" fmla="val -61008"/>
              <a:gd name="adj2" fmla="val 63870"/>
              <a:gd name="adj3" fmla="val 16667"/>
            </a:avLst>
          </a:prstGeom>
          <a:solidFill>
            <a:schemeClr val="accent1"/>
          </a:solidFill>
          <a:ln w="1016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Example: PCP Theorem</a:t>
            </a:r>
            <a:endParaRPr kumimoji="0" lang="en-I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E9630182-19E1-4AD4-974A-93AB05DECC8C}"/>
              </a:ext>
            </a:extLst>
          </p:cNvPr>
          <p:cNvSpPr/>
          <p:nvPr/>
        </p:nvSpPr>
        <p:spPr bwMode="auto">
          <a:xfrm>
            <a:off x="5670606" y="3322983"/>
            <a:ext cx="3165282" cy="580445"/>
          </a:xfrm>
          <a:prstGeom prst="wedgeRoundRectCallout">
            <a:avLst>
              <a:gd name="adj1" fmla="val -73581"/>
              <a:gd name="adj2" fmla="val 10445"/>
              <a:gd name="adj3" fmla="val 16667"/>
            </a:avLst>
          </a:prstGeom>
          <a:solidFill>
            <a:schemeClr val="accent1"/>
          </a:solidFill>
          <a:ln w="1016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Example: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Differential Privacy</a:t>
            </a:r>
            <a:endParaRPr kumimoji="0" lang="en-I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1611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1A38AE9F-DA1F-420F-BC48-5D003E66D8B6}"/>
              </a:ext>
            </a:extLst>
          </p:cNvPr>
          <p:cNvSpPr/>
          <p:nvPr/>
        </p:nvSpPr>
        <p:spPr bwMode="auto">
          <a:xfrm>
            <a:off x="540934" y="3894419"/>
            <a:ext cx="3562184" cy="1190625"/>
          </a:xfrm>
          <a:prstGeom prst="wedgeRoundRectCallout">
            <a:avLst>
              <a:gd name="adj1" fmla="val 89658"/>
              <a:gd name="adj2" fmla="val -103789"/>
              <a:gd name="adj3" fmla="val 16667"/>
            </a:avLst>
          </a:prstGeom>
          <a:solidFill>
            <a:schemeClr val="accent1"/>
          </a:solidFill>
          <a:ln w="1016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Or other models</a:t>
            </a:r>
          </a:p>
          <a:p>
            <a:pPr marL="285750" marR="0" indent="-2857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2000" dirty="0">
                <a:latin typeface="Arial" charset="0"/>
                <a:cs typeface="Arial" charset="0"/>
              </a:rPr>
              <a:t>Decision tree</a:t>
            </a:r>
          </a:p>
          <a:p>
            <a:pPr marL="285750" marR="0" indent="-2857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Communication complexity</a:t>
            </a:r>
            <a:endParaRPr kumimoji="0" lang="en-IL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9BCBE9-C4FF-475F-A0A7-35BD96D19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Randomized Algorithms?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8A70F-060B-44AC-8701-E6FC852C9C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490" y="1417639"/>
            <a:ext cx="8484042" cy="4732378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latin typeface="CMR10"/>
              </a:rPr>
              <a:t>O</a:t>
            </a:r>
            <a:r>
              <a:rPr lang="en-US" sz="2800" b="0" i="0" u="none" strike="noStrike" baseline="0" dirty="0">
                <a:latin typeface="CMR10"/>
              </a:rPr>
              <a:t>ur emphasis would be worst case</a:t>
            </a:r>
          </a:p>
          <a:p>
            <a:r>
              <a:rPr lang="en-US" sz="2800" dirty="0">
                <a:latin typeface="CMR10"/>
              </a:rPr>
              <a:t>W</a:t>
            </a:r>
            <a:r>
              <a:rPr lang="en-US" sz="2800" b="0" i="0" u="none" strike="noStrike" baseline="0" dirty="0">
                <a:latin typeface="CMR10"/>
              </a:rPr>
              <a:t>e assume the algorithm or computing device receives in addition to the input also a </a:t>
            </a:r>
            <a:r>
              <a:rPr lang="en-US" sz="2800" b="1" i="0" u="none" strike="noStrike" baseline="0" dirty="0">
                <a:latin typeface="CMR10"/>
              </a:rPr>
              <a:t>random `tape’ </a:t>
            </a:r>
          </a:p>
          <a:p>
            <a:pPr lvl="1"/>
            <a:r>
              <a:rPr lang="en-US" b="0" i="0" u="none" strike="noStrike" baseline="0" dirty="0">
                <a:latin typeface="CMR10"/>
              </a:rPr>
              <a:t>like the other tapes of the Turing Machine, </a:t>
            </a:r>
            <a:r>
              <a:rPr lang="en-US" b="1" i="0" u="none" strike="noStrike" baseline="0" dirty="0">
                <a:latin typeface="CMR10"/>
              </a:rPr>
              <a:t>but this one with truly random symbols.</a:t>
            </a:r>
          </a:p>
          <a:p>
            <a:pPr algn="l"/>
            <a:endParaRPr lang="en-US" sz="2800" b="0" i="0" u="none" strike="noStrike" baseline="0" dirty="0">
              <a:latin typeface="CMR10"/>
            </a:endParaRPr>
          </a:p>
          <a:p>
            <a:pPr algn="l"/>
            <a:endParaRPr lang="en-US" sz="2800" b="0" i="0" u="none" strike="noStrike" baseline="0" dirty="0">
              <a:latin typeface="CMR10"/>
            </a:endParaRPr>
          </a:p>
          <a:p>
            <a:pPr marL="0" indent="0" algn="l">
              <a:buNone/>
            </a:pPr>
            <a:endParaRPr lang="en-US" sz="2800" b="0" i="0" u="none" strike="noStrike" baseline="0" dirty="0">
              <a:latin typeface="CMR10"/>
            </a:endParaRPr>
          </a:p>
          <a:p>
            <a:pPr marL="0" indent="0" algn="l">
              <a:buNone/>
            </a:pPr>
            <a:r>
              <a:rPr lang="en-US" sz="2800" dirty="0">
                <a:latin typeface="CMR10"/>
              </a:rPr>
              <a:t>A</a:t>
            </a:r>
            <a:r>
              <a:rPr lang="en-US" sz="2800" b="0" i="0" u="none" strike="noStrike" baseline="0" dirty="0">
                <a:latin typeface="CMR10"/>
              </a:rPr>
              <a:t> nice feature that some randomized algorithms have is that they are simple. </a:t>
            </a:r>
          </a:p>
          <a:p>
            <a:pPr algn="l"/>
            <a:r>
              <a:rPr lang="en-US" sz="2800" b="0" i="0" u="none" strike="noStrike" baseline="0" dirty="0">
                <a:latin typeface="CMR10"/>
              </a:rPr>
              <a:t>Will demonstrate this in two algorithms.</a:t>
            </a:r>
            <a:endParaRPr lang="en-IL" sz="4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72D52C7-BF67-46CB-940E-233104D9DC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7315" y="3858369"/>
            <a:ext cx="3829050" cy="11906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1A44AB9-8E69-4CC7-A4FE-5061649641C6}"/>
              </a:ext>
            </a:extLst>
          </p:cNvPr>
          <p:cNvSpPr txBox="1"/>
          <p:nvPr/>
        </p:nvSpPr>
        <p:spPr>
          <a:xfrm>
            <a:off x="7737116" y="4489732"/>
            <a:ext cx="134377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Random tape</a:t>
            </a:r>
            <a:endParaRPr lang="en-IL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1ED9EF3-2826-4974-8DB2-59DE37CCE8FA}"/>
              </a:ext>
            </a:extLst>
          </p:cNvPr>
          <p:cNvSpPr txBox="1"/>
          <p:nvPr/>
        </p:nvSpPr>
        <p:spPr>
          <a:xfrm>
            <a:off x="5641694" y="4269015"/>
            <a:ext cx="38961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IL" dirty="0"/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87449EBD-1887-4BFA-AF4B-718333C12A8A}"/>
              </a:ext>
            </a:extLst>
          </p:cNvPr>
          <p:cNvSpPr/>
          <p:nvPr/>
        </p:nvSpPr>
        <p:spPr bwMode="auto">
          <a:xfrm>
            <a:off x="7617350" y="1330570"/>
            <a:ext cx="1463536" cy="895795"/>
          </a:xfrm>
          <a:prstGeom prst="wedgeRoundRectCallout">
            <a:avLst>
              <a:gd name="adj1" fmla="val -18117"/>
              <a:gd name="adj2" fmla="val 78477"/>
              <a:gd name="adj3" fmla="val 16667"/>
            </a:avLst>
          </a:prstGeom>
          <a:solidFill>
            <a:schemeClr val="accent1"/>
          </a:solidFill>
          <a:ln w="1016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Prob is over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its choice</a:t>
            </a:r>
            <a:endParaRPr kumimoji="0" lang="en-IL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7046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46C3F243-F9B1-4C00-ACC5-85615001E2B2}"/>
              </a:ext>
            </a:extLst>
          </p:cNvPr>
          <p:cNvSpPr/>
          <p:nvPr/>
        </p:nvSpPr>
        <p:spPr bwMode="auto">
          <a:xfrm>
            <a:off x="1359743" y="3896139"/>
            <a:ext cx="381733" cy="41346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L" sz="1800" b="0" i="0" u="none" strike="noStrike" cap="none" normalizeH="0" baseline="0">
              <a:ln>
                <a:noFill/>
              </a:ln>
              <a:noFill/>
              <a:effectLst/>
              <a:latin typeface="Arial" charset="0"/>
              <a:cs typeface="Arial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2370595-210E-4305-A77C-B33122C1A1C1}"/>
              </a:ext>
            </a:extLst>
          </p:cNvPr>
          <p:cNvSpPr/>
          <p:nvPr/>
        </p:nvSpPr>
        <p:spPr bwMode="auto">
          <a:xfrm>
            <a:off x="271740" y="5368455"/>
            <a:ext cx="381733" cy="41346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L" sz="1800" b="0" i="0" u="none" strike="noStrike" cap="none" normalizeH="0" baseline="0">
              <a:ln>
                <a:noFill/>
              </a:ln>
              <a:noFill/>
              <a:effectLst/>
              <a:latin typeface="Arial" charset="0"/>
              <a:cs typeface="Arial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DE35AEF-253F-4F90-B796-196D29790068}"/>
              </a:ext>
            </a:extLst>
          </p:cNvPr>
          <p:cNvSpPr/>
          <p:nvPr/>
        </p:nvSpPr>
        <p:spPr bwMode="auto">
          <a:xfrm>
            <a:off x="1664543" y="6149009"/>
            <a:ext cx="381733" cy="41346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L" sz="1800" b="0" i="0" u="none" strike="noStrike" cap="none" normalizeH="0" baseline="0">
              <a:ln>
                <a:noFill/>
              </a:ln>
              <a:noFill/>
              <a:effectLst/>
              <a:latin typeface="Arial" charset="0"/>
              <a:cs typeface="Arial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77C2219-3C65-4C49-BBB2-663CD455ECD9}"/>
              </a:ext>
            </a:extLst>
          </p:cNvPr>
          <p:cNvSpPr/>
          <p:nvPr/>
        </p:nvSpPr>
        <p:spPr bwMode="auto">
          <a:xfrm>
            <a:off x="3189866" y="3309067"/>
            <a:ext cx="381733" cy="41346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L" sz="1800" b="0" i="0" u="none" strike="noStrike" cap="none" normalizeH="0" baseline="0">
              <a:ln>
                <a:noFill/>
              </a:ln>
              <a:noFill/>
              <a:effectLst/>
              <a:latin typeface="Arial" charset="0"/>
              <a:cs typeface="Arial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967D8E6-B4C8-4953-8636-275144564B50}"/>
              </a:ext>
            </a:extLst>
          </p:cNvPr>
          <p:cNvSpPr/>
          <p:nvPr/>
        </p:nvSpPr>
        <p:spPr bwMode="auto">
          <a:xfrm>
            <a:off x="4730851" y="4208889"/>
            <a:ext cx="381733" cy="41346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L" sz="1800" b="0" i="0" u="none" strike="noStrike" cap="none" normalizeH="0" baseline="0">
              <a:ln>
                <a:noFill/>
              </a:ln>
              <a:noFill/>
              <a:effectLst/>
              <a:latin typeface="Arial" charset="0"/>
              <a:cs typeface="Arial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FE690B6-7163-4DA3-A259-EB0FD434D208}"/>
              </a:ext>
            </a:extLst>
          </p:cNvPr>
          <p:cNvSpPr/>
          <p:nvPr/>
        </p:nvSpPr>
        <p:spPr bwMode="auto">
          <a:xfrm>
            <a:off x="3334488" y="5575189"/>
            <a:ext cx="381733" cy="41346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L" sz="1800" b="0" i="0" u="none" strike="noStrike" cap="none" normalizeH="0" baseline="0">
              <a:ln>
                <a:noFill/>
              </a:ln>
              <a:noFill/>
              <a:effectLst/>
              <a:latin typeface="Arial" charset="0"/>
              <a:cs typeface="Arial" charset="0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0E515B4-1E70-4381-8A66-95A0C9B67A40}"/>
              </a:ext>
            </a:extLst>
          </p:cNvPr>
          <p:cNvCxnSpPr>
            <a:stCxn id="7" idx="6"/>
            <a:endCxn id="13" idx="2"/>
          </p:cNvCxnSpPr>
          <p:nvPr/>
        </p:nvCxnSpPr>
        <p:spPr bwMode="auto">
          <a:xfrm flipV="1">
            <a:off x="2046276" y="5781923"/>
            <a:ext cx="1288212" cy="57382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1798AFF-5685-4F20-898E-72ACDEEDEEE5}"/>
              </a:ext>
            </a:extLst>
          </p:cNvPr>
          <p:cNvCxnSpPr>
            <a:cxnSpLocks/>
            <a:stCxn id="7" idx="0"/>
            <a:endCxn id="3" idx="4"/>
          </p:cNvCxnSpPr>
          <p:nvPr/>
        </p:nvCxnSpPr>
        <p:spPr bwMode="auto">
          <a:xfrm flipH="1" flipV="1">
            <a:off x="1550610" y="4309607"/>
            <a:ext cx="304800" cy="183940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35BD2B7-B9F1-4DFF-9F68-E9E32272E4B9}"/>
              </a:ext>
            </a:extLst>
          </p:cNvPr>
          <p:cNvCxnSpPr>
            <a:cxnSpLocks/>
            <a:stCxn id="7" idx="2"/>
            <a:endCxn id="5" idx="5"/>
          </p:cNvCxnSpPr>
          <p:nvPr/>
        </p:nvCxnSpPr>
        <p:spPr bwMode="auto">
          <a:xfrm flipH="1" flipV="1">
            <a:off x="597569" y="5721372"/>
            <a:ext cx="1066974" cy="63437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B01D41E-EC15-4AF7-A157-00A916A5AEE7}"/>
              </a:ext>
            </a:extLst>
          </p:cNvPr>
          <p:cNvCxnSpPr>
            <a:cxnSpLocks/>
            <a:stCxn id="3" idx="3"/>
            <a:endCxn id="5" idx="7"/>
          </p:cNvCxnSpPr>
          <p:nvPr/>
        </p:nvCxnSpPr>
        <p:spPr bwMode="auto">
          <a:xfrm flipH="1">
            <a:off x="597569" y="4249056"/>
            <a:ext cx="818078" cy="117995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42D7F0FB-5A86-432C-92F0-D9E4D5E7E8E9}"/>
              </a:ext>
            </a:extLst>
          </p:cNvPr>
          <p:cNvCxnSpPr>
            <a:cxnSpLocks/>
            <a:stCxn id="9" idx="3"/>
            <a:endCxn id="5" idx="6"/>
          </p:cNvCxnSpPr>
          <p:nvPr/>
        </p:nvCxnSpPr>
        <p:spPr bwMode="auto">
          <a:xfrm flipH="1">
            <a:off x="653473" y="3661984"/>
            <a:ext cx="2592297" cy="1913205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2D0CAF5-DA6B-461F-8366-5A37A5EE1A0D}"/>
              </a:ext>
            </a:extLst>
          </p:cNvPr>
          <p:cNvCxnSpPr>
            <a:cxnSpLocks/>
            <a:stCxn id="11" idx="1"/>
            <a:endCxn id="9" idx="5"/>
          </p:cNvCxnSpPr>
          <p:nvPr/>
        </p:nvCxnSpPr>
        <p:spPr bwMode="auto">
          <a:xfrm flipH="1" flipV="1">
            <a:off x="3515695" y="3661984"/>
            <a:ext cx="1271060" cy="60745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B70BA9D-33F6-43D2-BD7D-776A601A3344}"/>
              </a:ext>
            </a:extLst>
          </p:cNvPr>
          <p:cNvCxnSpPr>
            <a:cxnSpLocks/>
            <a:stCxn id="11" idx="3"/>
            <a:endCxn id="13" idx="7"/>
          </p:cNvCxnSpPr>
          <p:nvPr/>
        </p:nvCxnSpPr>
        <p:spPr bwMode="auto">
          <a:xfrm flipH="1">
            <a:off x="3660317" y="4561806"/>
            <a:ext cx="1126438" cy="107393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6E344548-7A12-4C80-B9FE-AD8DD3CD19BF}"/>
              </a:ext>
            </a:extLst>
          </p:cNvPr>
          <p:cNvCxnSpPr>
            <a:cxnSpLocks/>
            <a:stCxn id="9" idx="4"/>
          </p:cNvCxnSpPr>
          <p:nvPr/>
        </p:nvCxnSpPr>
        <p:spPr bwMode="auto">
          <a:xfrm>
            <a:off x="3380733" y="3722535"/>
            <a:ext cx="98098" cy="185265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7C294031-990C-473C-AADE-6A297DBF5AFE}"/>
              </a:ext>
            </a:extLst>
          </p:cNvPr>
          <p:cNvCxnSpPr>
            <a:cxnSpLocks/>
            <a:stCxn id="3" idx="5"/>
          </p:cNvCxnSpPr>
          <p:nvPr/>
        </p:nvCxnSpPr>
        <p:spPr bwMode="auto">
          <a:xfrm>
            <a:off x="1685572" y="4249056"/>
            <a:ext cx="1695161" cy="139902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BBF5CC3D-5BD2-42F4-83B8-B71913505DEC}"/>
              </a:ext>
            </a:extLst>
          </p:cNvPr>
          <p:cNvSpPr txBox="1"/>
          <p:nvPr/>
        </p:nvSpPr>
        <p:spPr>
          <a:xfrm>
            <a:off x="1204621" y="274337"/>
            <a:ext cx="643658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Constantia"/>
                <a:ea typeface="+mj-ea"/>
                <a:cs typeface="Arial"/>
              </a:rPr>
              <a:t> Global Minimum Cut?</a:t>
            </a:r>
            <a:endParaRPr lang="en-IL" dirty="0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C898629A-E735-42B8-B86C-84C997ABF987}"/>
              </a:ext>
            </a:extLst>
          </p:cNvPr>
          <p:cNvSpPr/>
          <p:nvPr/>
        </p:nvSpPr>
        <p:spPr bwMode="auto">
          <a:xfrm>
            <a:off x="4654232" y="5838906"/>
            <a:ext cx="381733" cy="41346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L" sz="1800" b="0" i="0" u="none" strike="noStrike" cap="none" normalizeH="0" baseline="0">
              <a:ln>
                <a:noFill/>
              </a:ln>
              <a:noFill/>
              <a:effectLst/>
              <a:latin typeface="Arial" charset="0"/>
              <a:cs typeface="Arial" charset="0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9464BAA-6F3D-4C16-AC7B-A287903B4E8F}"/>
              </a:ext>
            </a:extLst>
          </p:cNvPr>
          <p:cNvCxnSpPr>
            <a:cxnSpLocks/>
            <a:stCxn id="45" idx="2"/>
            <a:endCxn id="13" idx="6"/>
          </p:cNvCxnSpPr>
          <p:nvPr/>
        </p:nvCxnSpPr>
        <p:spPr bwMode="auto">
          <a:xfrm flipH="1" flipV="1">
            <a:off x="3716221" y="5781923"/>
            <a:ext cx="938011" cy="263717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E277E770-0895-4835-98AC-9DA294110DFF}"/>
              </a:ext>
            </a:extLst>
          </p:cNvPr>
          <p:cNvCxnSpPr>
            <a:cxnSpLocks/>
            <a:stCxn id="45" idx="0"/>
          </p:cNvCxnSpPr>
          <p:nvPr/>
        </p:nvCxnSpPr>
        <p:spPr bwMode="auto">
          <a:xfrm flipV="1">
            <a:off x="4845099" y="4618588"/>
            <a:ext cx="76619" cy="122031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D7CCB103-9DC5-404E-86C9-0571AF3DCCD1}"/>
              </a:ext>
            </a:extLst>
          </p:cNvPr>
          <p:cNvCxnSpPr>
            <a:cxnSpLocks/>
            <a:stCxn id="9" idx="5"/>
          </p:cNvCxnSpPr>
          <p:nvPr/>
        </p:nvCxnSpPr>
        <p:spPr bwMode="auto">
          <a:xfrm>
            <a:off x="3515695" y="3661984"/>
            <a:ext cx="1188958" cy="217692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9E4C2614-EE23-4F97-9C15-5CE32D2523DE}"/>
              </a:ext>
            </a:extLst>
          </p:cNvPr>
          <p:cNvSpPr txBox="1"/>
          <p:nvPr/>
        </p:nvSpPr>
        <p:spPr>
          <a:xfrm>
            <a:off x="2046276" y="1209922"/>
            <a:ext cx="651954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Find </a:t>
            </a:r>
            <a:r>
              <a:rPr lang="en-US" sz="2800" dirty="0"/>
              <a:t>a partition </a:t>
            </a:r>
            <a:r>
              <a:rPr lang="en-US" sz="2800" dirty="0">
                <a:solidFill>
                  <a:srgbClr val="FF0000"/>
                </a:solidFill>
              </a:rPr>
              <a:t>(A, B) </a:t>
            </a:r>
            <a:r>
              <a:rPr lang="en-US" sz="2800" dirty="0"/>
              <a:t>of 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ndara"/>
                <a:ea typeface="+mn-ea"/>
                <a:cs typeface="Arial"/>
              </a:rPr>
              <a:t>V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ndara"/>
                <a:ea typeface="+mn-ea"/>
                <a:cs typeface="Arial"/>
              </a:rPr>
              <a:t> </a:t>
            </a:r>
            <a:r>
              <a:rPr lang="en-US" sz="2800" dirty="0"/>
              <a:t>s. t. the </a:t>
            </a:r>
            <a:r>
              <a:rPr lang="en-US" sz="2800" b="1" dirty="0"/>
              <a:t>number of edges </a:t>
            </a:r>
            <a:r>
              <a:rPr lang="en-US" sz="2800" dirty="0"/>
              <a:t>crossing from </a:t>
            </a:r>
            <a:r>
              <a:rPr lang="en-US" sz="2800" dirty="0">
                <a:solidFill>
                  <a:srgbClr val="FF0000"/>
                </a:solidFill>
              </a:rPr>
              <a:t>A </a:t>
            </a:r>
            <a:r>
              <a:rPr lang="en-US" sz="2800" dirty="0"/>
              <a:t>to</a:t>
            </a:r>
            <a:r>
              <a:rPr lang="en-US" sz="2800" dirty="0">
                <a:solidFill>
                  <a:srgbClr val="FF0000"/>
                </a:solidFill>
              </a:rPr>
              <a:t> B </a:t>
            </a:r>
            <a:r>
              <a:rPr lang="en-US" sz="2800" dirty="0"/>
              <a:t>is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of </a:t>
            </a:r>
            <a:r>
              <a:rPr lang="en-US" sz="2800" b="1" dirty="0"/>
              <a:t>minimum </a:t>
            </a:r>
            <a:r>
              <a:rPr lang="en-US" sz="2800" dirty="0"/>
              <a:t>cardinality.</a:t>
            </a:r>
            <a:endParaRPr lang="en-IL" sz="2800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D7619CF-BF9D-44F9-A4C1-E2260C3313C9}"/>
              </a:ext>
            </a:extLst>
          </p:cNvPr>
          <p:cNvSpPr txBox="1"/>
          <p:nvPr/>
        </p:nvSpPr>
        <p:spPr>
          <a:xfrm>
            <a:off x="292455" y="5368455"/>
            <a:ext cx="3817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a</a:t>
            </a:r>
            <a:endParaRPr lang="en-IL" sz="2000" dirty="0">
              <a:solidFill>
                <a:srgbClr val="0070C0"/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251073E-B94C-4067-A56F-61FB3DCE9807}"/>
              </a:ext>
            </a:extLst>
          </p:cNvPr>
          <p:cNvSpPr txBox="1"/>
          <p:nvPr/>
        </p:nvSpPr>
        <p:spPr>
          <a:xfrm>
            <a:off x="4710413" y="5790709"/>
            <a:ext cx="345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g</a:t>
            </a:r>
            <a:endParaRPr lang="en-IL" sz="240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5EEF8918-56E3-4EAF-B950-75421862AEB8}"/>
              </a:ext>
            </a:extLst>
          </p:cNvPr>
          <p:cNvSpPr txBox="1"/>
          <p:nvPr/>
        </p:nvSpPr>
        <p:spPr>
          <a:xfrm>
            <a:off x="1401477" y="3872040"/>
            <a:ext cx="345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b</a:t>
            </a:r>
            <a:endParaRPr lang="en-IL" sz="240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6BD18B36-7E05-4C27-8FB2-38A3851FD353}"/>
              </a:ext>
            </a:extLst>
          </p:cNvPr>
          <p:cNvSpPr txBox="1"/>
          <p:nvPr/>
        </p:nvSpPr>
        <p:spPr>
          <a:xfrm>
            <a:off x="3232792" y="3261930"/>
            <a:ext cx="345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d</a:t>
            </a:r>
            <a:endParaRPr lang="en-IL" sz="240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09CC07F9-B884-4E03-9482-A8478CA49E00}"/>
              </a:ext>
            </a:extLst>
          </p:cNvPr>
          <p:cNvSpPr txBox="1"/>
          <p:nvPr/>
        </p:nvSpPr>
        <p:spPr>
          <a:xfrm>
            <a:off x="3368786" y="5546898"/>
            <a:ext cx="345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h</a:t>
            </a:r>
            <a:endParaRPr lang="en-IL" sz="240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3195AA1A-2D8C-4403-9F33-204C4EE5AB4E}"/>
              </a:ext>
            </a:extLst>
          </p:cNvPr>
          <p:cNvSpPr txBox="1"/>
          <p:nvPr/>
        </p:nvSpPr>
        <p:spPr>
          <a:xfrm>
            <a:off x="1703010" y="6107836"/>
            <a:ext cx="345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c</a:t>
            </a:r>
            <a:endParaRPr lang="en-IL" sz="240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8A1C62D3-C554-47D0-BC4F-1D86FC79D02C}"/>
              </a:ext>
            </a:extLst>
          </p:cNvPr>
          <p:cNvSpPr txBox="1"/>
          <p:nvPr/>
        </p:nvSpPr>
        <p:spPr>
          <a:xfrm>
            <a:off x="4786755" y="4215671"/>
            <a:ext cx="345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f</a:t>
            </a:r>
            <a:endParaRPr lang="en-IL" sz="240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80A5F31-F24D-40AE-A8FC-04A10D399A00}"/>
              </a:ext>
            </a:extLst>
          </p:cNvPr>
          <p:cNvSpPr txBox="1"/>
          <p:nvPr/>
        </p:nvSpPr>
        <p:spPr>
          <a:xfrm>
            <a:off x="182099" y="2564480"/>
            <a:ext cx="19248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ndara"/>
                <a:ea typeface="+mn-ea"/>
                <a:cs typeface="Arial"/>
              </a:rPr>
              <a:t>G = (V, E)</a:t>
            </a:r>
            <a:endParaRPr lang="en-IL" sz="200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2DCB587-F55D-44FE-966A-CDDA8B8D2ED7}"/>
              </a:ext>
            </a:extLst>
          </p:cNvPr>
          <p:cNvSpPr/>
          <p:nvPr/>
        </p:nvSpPr>
        <p:spPr bwMode="auto">
          <a:xfrm>
            <a:off x="182099" y="3722535"/>
            <a:ext cx="2626034" cy="2996317"/>
          </a:xfrm>
          <a:prstGeom prst="ellipse">
            <a:avLst/>
          </a:prstGeom>
          <a:noFill/>
          <a:ln w="28575" cap="flat" cmpd="sng" algn="ctr">
            <a:solidFill>
              <a:srgbClr val="CC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946C75C-AF07-4F86-B9D1-9155586A1611}"/>
              </a:ext>
            </a:extLst>
          </p:cNvPr>
          <p:cNvSpPr/>
          <p:nvPr/>
        </p:nvSpPr>
        <p:spPr bwMode="auto">
          <a:xfrm>
            <a:off x="2864037" y="2586894"/>
            <a:ext cx="2806318" cy="4063384"/>
          </a:xfrm>
          <a:prstGeom prst="ellipse">
            <a:avLst/>
          </a:prstGeom>
          <a:noFill/>
          <a:ln w="28575" cap="flat" cmpd="sng" algn="ctr">
            <a:solidFill>
              <a:srgbClr val="CC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122C628-5148-4B5B-BAB6-AF812A2B3D45}"/>
              </a:ext>
            </a:extLst>
          </p:cNvPr>
          <p:cNvSpPr txBox="1"/>
          <p:nvPr/>
        </p:nvSpPr>
        <p:spPr>
          <a:xfrm>
            <a:off x="142109" y="3610430"/>
            <a:ext cx="4191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A</a:t>
            </a:r>
            <a:endParaRPr lang="en-IL" sz="2800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1280E0A-8A93-47E1-91D4-0E60A14E06DB}"/>
              </a:ext>
            </a:extLst>
          </p:cNvPr>
          <p:cNvSpPr txBox="1"/>
          <p:nvPr/>
        </p:nvSpPr>
        <p:spPr>
          <a:xfrm>
            <a:off x="5724586" y="3660956"/>
            <a:ext cx="4191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B</a:t>
            </a:r>
            <a:endParaRPr lang="en-IL" sz="2800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46E1E69-7136-4331-BBF8-8EBEDA671080}"/>
              </a:ext>
            </a:extLst>
          </p:cNvPr>
          <p:cNvSpPr txBox="1"/>
          <p:nvPr/>
        </p:nvSpPr>
        <p:spPr>
          <a:xfrm>
            <a:off x="5973976" y="4677336"/>
            <a:ext cx="29879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Size of </a:t>
            </a:r>
            <a:r>
              <a:rPr lang="en-US" sz="2400" b="1" dirty="0" err="1"/>
              <a:t>mincut</a:t>
            </a:r>
            <a:r>
              <a:rPr lang="en-US" sz="2400" b="1" dirty="0"/>
              <a:t> is 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/>
              <a:t>Several such cuts</a:t>
            </a:r>
            <a:endParaRPr lang="en-IL" sz="2400" b="1" dirty="0"/>
          </a:p>
        </p:txBody>
      </p:sp>
    </p:spTree>
    <p:extLst>
      <p:ext uri="{BB962C8B-B14F-4D97-AF65-F5344CB8AC3E}">
        <p14:creationId xmlns:p14="http://schemas.microsoft.com/office/powerpoint/2010/main" val="2392120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/>
      <p:bldP spid="10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Global Minimum Cut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88363" cy="4525963"/>
          </a:xfrm>
        </p:spPr>
        <p:txBody>
          <a:bodyPr/>
          <a:lstStyle/>
          <a:p>
            <a:pPr>
              <a:defRPr/>
            </a:pPr>
            <a:r>
              <a:rPr lang="en-US" b="1" dirty="0"/>
              <a:t>Global</a:t>
            </a:r>
            <a:r>
              <a:rPr lang="en-US" dirty="0"/>
              <a:t> min cut: </a:t>
            </a:r>
            <a:r>
              <a:rPr lang="en-US" sz="2800" b="1" dirty="0"/>
              <a:t>Given</a:t>
            </a:r>
            <a:r>
              <a:rPr lang="en-US" sz="2800" dirty="0"/>
              <a:t> a connected, undirected graph </a:t>
            </a:r>
            <a:r>
              <a:rPr lang="en-US" sz="2800" dirty="0">
                <a:solidFill>
                  <a:srgbClr val="FF0000"/>
                </a:solidFill>
              </a:rPr>
              <a:t>G = (V, E)</a:t>
            </a:r>
            <a:r>
              <a:rPr lang="en-US" sz="2800" dirty="0"/>
              <a:t> </a:t>
            </a:r>
            <a:r>
              <a:rPr lang="en-US" sz="2800" b="1" dirty="0"/>
              <a:t>find </a:t>
            </a:r>
            <a:r>
              <a:rPr lang="en-US" sz="2800" dirty="0"/>
              <a:t>a cut </a:t>
            </a:r>
            <a:r>
              <a:rPr lang="en-US" sz="2800" dirty="0">
                <a:solidFill>
                  <a:srgbClr val="FF0000"/>
                </a:solidFill>
              </a:rPr>
              <a:t>(A, B) </a:t>
            </a:r>
            <a:r>
              <a:rPr lang="en-US" sz="2800" dirty="0"/>
              <a:t>of </a:t>
            </a:r>
            <a:r>
              <a:rPr lang="en-US" sz="2800" b="1" dirty="0"/>
              <a:t>minimum </a:t>
            </a:r>
            <a:r>
              <a:rPr lang="en-US" sz="2800" dirty="0"/>
              <a:t>cardinality.</a:t>
            </a:r>
          </a:p>
          <a:p>
            <a:pPr>
              <a:defRPr/>
            </a:pPr>
            <a:r>
              <a:rPr lang="en-US" sz="2800" dirty="0"/>
              <a:t>Applications: Partition items in a database, cluster documents, network reliability, network design, TSP solvers.</a:t>
            </a:r>
          </a:p>
          <a:p>
            <a:pPr>
              <a:defRPr/>
            </a:pPr>
            <a:r>
              <a:rPr lang="en-US" sz="2800" b="1" dirty="0"/>
              <a:t>Network flow </a:t>
            </a:r>
            <a:r>
              <a:rPr lang="en-US" sz="2800" dirty="0"/>
              <a:t>approach: run (n-1) s-t min cut (flow)</a:t>
            </a:r>
          </a:p>
          <a:p>
            <a:pPr>
              <a:defRPr/>
            </a:pPr>
            <a:endParaRPr lang="en-US" dirty="0"/>
          </a:p>
          <a:p>
            <a:pPr marL="0" indent="0">
              <a:buFontTx/>
              <a:buNone/>
              <a:defRPr/>
            </a:pPr>
            <a:r>
              <a:rPr lang="en-US" sz="2800" dirty="0"/>
              <a:t>Which is harder: </a:t>
            </a:r>
            <a:r>
              <a:rPr lang="en-US" sz="2800" b="1" dirty="0"/>
              <a:t>Global</a:t>
            </a:r>
            <a:r>
              <a:rPr lang="en-US" sz="2800" dirty="0"/>
              <a:t> min-cut or </a:t>
            </a:r>
            <a:r>
              <a:rPr lang="en-US" sz="2800" b="1" dirty="0"/>
              <a:t>min s-t </a:t>
            </a:r>
            <a:r>
              <a:rPr lang="en-US" sz="2800" dirty="0"/>
              <a:t>cut?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46C3F243-F9B1-4C00-ACC5-85615001E2B2}"/>
              </a:ext>
            </a:extLst>
          </p:cNvPr>
          <p:cNvSpPr/>
          <p:nvPr/>
        </p:nvSpPr>
        <p:spPr bwMode="auto">
          <a:xfrm>
            <a:off x="1359743" y="3896139"/>
            <a:ext cx="381733" cy="41346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L" sz="1800" b="0" i="0" u="none" strike="noStrike" cap="none" normalizeH="0" baseline="0">
              <a:ln>
                <a:noFill/>
              </a:ln>
              <a:noFill/>
              <a:effectLst/>
              <a:latin typeface="Arial" charset="0"/>
              <a:cs typeface="Arial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2370595-210E-4305-A77C-B33122C1A1C1}"/>
              </a:ext>
            </a:extLst>
          </p:cNvPr>
          <p:cNvSpPr/>
          <p:nvPr/>
        </p:nvSpPr>
        <p:spPr bwMode="auto">
          <a:xfrm>
            <a:off x="271740" y="5368455"/>
            <a:ext cx="381733" cy="41346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L" sz="1800" b="0" i="0" u="none" strike="noStrike" cap="none" normalizeH="0" baseline="0">
              <a:ln>
                <a:noFill/>
              </a:ln>
              <a:noFill/>
              <a:effectLst/>
              <a:latin typeface="Arial" charset="0"/>
              <a:cs typeface="Arial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DE35AEF-253F-4F90-B796-196D29790068}"/>
              </a:ext>
            </a:extLst>
          </p:cNvPr>
          <p:cNvSpPr/>
          <p:nvPr/>
        </p:nvSpPr>
        <p:spPr bwMode="auto">
          <a:xfrm>
            <a:off x="1664543" y="6149009"/>
            <a:ext cx="381733" cy="41346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L" sz="1800" b="0" i="0" u="none" strike="noStrike" cap="none" normalizeH="0" baseline="0">
              <a:ln>
                <a:noFill/>
              </a:ln>
              <a:noFill/>
              <a:effectLst/>
              <a:latin typeface="Arial" charset="0"/>
              <a:cs typeface="Arial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77C2219-3C65-4C49-BBB2-663CD455ECD9}"/>
              </a:ext>
            </a:extLst>
          </p:cNvPr>
          <p:cNvSpPr/>
          <p:nvPr/>
        </p:nvSpPr>
        <p:spPr bwMode="auto">
          <a:xfrm>
            <a:off x="3189866" y="3309067"/>
            <a:ext cx="381733" cy="41346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L" sz="1800" b="0" i="0" u="none" strike="noStrike" cap="none" normalizeH="0" baseline="0">
              <a:ln>
                <a:noFill/>
              </a:ln>
              <a:noFill/>
              <a:effectLst/>
              <a:latin typeface="Arial" charset="0"/>
              <a:cs typeface="Arial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967D8E6-B4C8-4953-8636-275144564B50}"/>
              </a:ext>
            </a:extLst>
          </p:cNvPr>
          <p:cNvSpPr/>
          <p:nvPr/>
        </p:nvSpPr>
        <p:spPr bwMode="auto">
          <a:xfrm>
            <a:off x="4730851" y="4208889"/>
            <a:ext cx="381733" cy="41346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L" sz="1800" b="0" i="0" u="none" strike="noStrike" cap="none" normalizeH="0" baseline="0">
              <a:ln>
                <a:noFill/>
              </a:ln>
              <a:noFill/>
              <a:effectLst/>
              <a:latin typeface="Arial" charset="0"/>
              <a:cs typeface="Arial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FE690B6-7163-4DA3-A259-EB0FD434D208}"/>
              </a:ext>
            </a:extLst>
          </p:cNvPr>
          <p:cNvSpPr/>
          <p:nvPr/>
        </p:nvSpPr>
        <p:spPr bwMode="auto">
          <a:xfrm>
            <a:off x="3334488" y="5575189"/>
            <a:ext cx="381733" cy="41346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L" sz="1800" b="0" i="0" u="none" strike="noStrike" cap="none" normalizeH="0" baseline="0">
              <a:ln>
                <a:noFill/>
              </a:ln>
              <a:noFill/>
              <a:effectLst/>
              <a:latin typeface="Arial" charset="0"/>
              <a:cs typeface="Arial" charset="0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0E515B4-1E70-4381-8A66-95A0C9B67A40}"/>
              </a:ext>
            </a:extLst>
          </p:cNvPr>
          <p:cNvCxnSpPr>
            <a:stCxn id="7" idx="6"/>
            <a:endCxn id="13" idx="2"/>
          </p:cNvCxnSpPr>
          <p:nvPr/>
        </p:nvCxnSpPr>
        <p:spPr bwMode="auto">
          <a:xfrm flipV="1">
            <a:off x="2046276" y="5781923"/>
            <a:ext cx="1288212" cy="57382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1798AFF-5685-4F20-898E-72ACDEEDEEE5}"/>
              </a:ext>
            </a:extLst>
          </p:cNvPr>
          <p:cNvCxnSpPr>
            <a:cxnSpLocks/>
            <a:stCxn id="7" idx="0"/>
            <a:endCxn id="3" idx="4"/>
          </p:cNvCxnSpPr>
          <p:nvPr/>
        </p:nvCxnSpPr>
        <p:spPr bwMode="auto">
          <a:xfrm flipH="1" flipV="1">
            <a:off x="1550610" y="4309607"/>
            <a:ext cx="304800" cy="183940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35BD2B7-B9F1-4DFF-9F68-E9E32272E4B9}"/>
              </a:ext>
            </a:extLst>
          </p:cNvPr>
          <p:cNvCxnSpPr>
            <a:cxnSpLocks/>
            <a:stCxn id="7" idx="2"/>
            <a:endCxn id="5" idx="5"/>
          </p:cNvCxnSpPr>
          <p:nvPr/>
        </p:nvCxnSpPr>
        <p:spPr bwMode="auto">
          <a:xfrm flipH="1" flipV="1">
            <a:off x="597569" y="5721372"/>
            <a:ext cx="1066974" cy="63437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B01D41E-EC15-4AF7-A157-00A916A5AEE7}"/>
              </a:ext>
            </a:extLst>
          </p:cNvPr>
          <p:cNvCxnSpPr>
            <a:cxnSpLocks/>
            <a:stCxn id="3" idx="3"/>
            <a:endCxn id="5" idx="7"/>
          </p:cNvCxnSpPr>
          <p:nvPr/>
        </p:nvCxnSpPr>
        <p:spPr bwMode="auto">
          <a:xfrm flipH="1">
            <a:off x="597569" y="4249056"/>
            <a:ext cx="818078" cy="117995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42D7F0FB-5A86-432C-92F0-D9E4D5E7E8E9}"/>
              </a:ext>
            </a:extLst>
          </p:cNvPr>
          <p:cNvCxnSpPr>
            <a:cxnSpLocks/>
            <a:stCxn id="9" idx="3"/>
            <a:endCxn id="5" idx="6"/>
          </p:cNvCxnSpPr>
          <p:nvPr/>
        </p:nvCxnSpPr>
        <p:spPr bwMode="auto">
          <a:xfrm flipH="1">
            <a:off x="653473" y="3661984"/>
            <a:ext cx="2592297" cy="1913205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2D0CAF5-DA6B-461F-8366-5A37A5EE1A0D}"/>
              </a:ext>
            </a:extLst>
          </p:cNvPr>
          <p:cNvCxnSpPr>
            <a:cxnSpLocks/>
            <a:stCxn id="11" idx="1"/>
            <a:endCxn id="9" idx="5"/>
          </p:cNvCxnSpPr>
          <p:nvPr/>
        </p:nvCxnSpPr>
        <p:spPr bwMode="auto">
          <a:xfrm flipH="1" flipV="1">
            <a:off x="3515695" y="3661984"/>
            <a:ext cx="1271060" cy="60745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B70BA9D-33F6-43D2-BD7D-776A601A3344}"/>
              </a:ext>
            </a:extLst>
          </p:cNvPr>
          <p:cNvCxnSpPr>
            <a:cxnSpLocks/>
            <a:stCxn id="11" idx="3"/>
            <a:endCxn id="13" idx="7"/>
          </p:cNvCxnSpPr>
          <p:nvPr/>
        </p:nvCxnSpPr>
        <p:spPr bwMode="auto">
          <a:xfrm flipH="1">
            <a:off x="3660317" y="4561806"/>
            <a:ext cx="1126438" cy="107393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6E344548-7A12-4C80-B9FE-AD8DD3CD19BF}"/>
              </a:ext>
            </a:extLst>
          </p:cNvPr>
          <p:cNvCxnSpPr>
            <a:cxnSpLocks/>
            <a:stCxn id="9" idx="4"/>
          </p:cNvCxnSpPr>
          <p:nvPr/>
        </p:nvCxnSpPr>
        <p:spPr bwMode="auto">
          <a:xfrm>
            <a:off x="3380733" y="3722535"/>
            <a:ext cx="98098" cy="185265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7C294031-990C-473C-AADE-6A297DBF5AFE}"/>
              </a:ext>
            </a:extLst>
          </p:cNvPr>
          <p:cNvCxnSpPr>
            <a:cxnSpLocks/>
            <a:stCxn id="3" idx="5"/>
          </p:cNvCxnSpPr>
          <p:nvPr/>
        </p:nvCxnSpPr>
        <p:spPr bwMode="auto">
          <a:xfrm>
            <a:off x="1685572" y="4249056"/>
            <a:ext cx="1695161" cy="139902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BBF5CC3D-5BD2-42F4-83B8-B71913505DEC}"/>
              </a:ext>
            </a:extLst>
          </p:cNvPr>
          <p:cNvSpPr txBox="1"/>
          <p:nvPr/>
        </p:nvSpPr>
        <p:spPr>
          <a:xfrm>
            <a:off x="413468" y="274337"/>
            <a:ext cx="864306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Constantia"/>
                <a:ea typeface="+mj-ea"/>
                <a:cs typeface="Arial"/>
              </a:rPr>
              <a:t>Basic operation: edge contraction</a:t>
            </a:r>
            <a:endParaRPr lang="en-IL" dirty="0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C898629A-E735-42B8-B86C-84C997ABF987}"/>
              </a:ext>
            </a:extLst>
          </p:cNvPr>
          <p:cNvSpPr/>
          <p:nvPr/>
        </p:nvSpPr>
        <p:spPr bwMode="auto">
          <a:xfrm>
            <a:off x="4654232" y="5838906"/>
            <a:ext cx="381733" cy="41346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L" sz="1800" b="0" i="0" u="none" strike="noStrike" cap="none" normalizeH="0" baseline="0">
              <a:ln>
                <a:noFill/>
              </a:ln>
              <a:noFill/>
              <a:effectLst/>
              <a:latin typeface="Arial" charset="0"/>
              <a:cs typeface="Arial" charset="0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9464BAA-6F3D-4C16-AC7B-A287903B4E8F}"/>
              </a:ext>
            </a:extLst>
          </p:cNvPr>
          <p:cNvCxnSpPr>
            <a:cxnSpLocks/>
            <a:stCxn id="45" idx="2"/>
            <a:endCxn id="13" idx="6"/>
          </p:cNvCxnSpPr>
          <p:nvPr/>
        </p:nvCxnSpPr>
        <p:spPr bwMode="auto">
          <a:xfrm flipH="1" flipV="1">
            <a:off x="3716221" y="5781923"/>
            <a:ext cx="938011" cy="263717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E277E770-0895-4835-98AC-9DA294110DFF}"/>
              </a:ext>
            </a:extLst>
          </p:cNvPr>
          <p:cNvCxnSpPr>
            <a:cxnSpLocks/>
            <a:stCxn id="45" idx="0"/>
          </p:cNvCxnSpPr>
          <p:nvPr/>
        </p:nvCxnSpPr>
        <p:spPr bwMode="auto">
          <a:xfrm flipV="1">
            <a:off x="4845099" y="4618588"/>
            <a:ext cx="76619" cy="122031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D7CCB103-9DC5-404E-86C9-0571AF3DCCD1}"/>
              </a:ext>
            </a:extLst>
          </p:cNvPr>
          <p:cNvCxnSpPr>
            <a:cxnSpLocks/>
            <a:stCxn id="9" idx="5"/>
          </p:cNvCxnSpPr>
          <p:nvPr/>
        </p:nvCxnSpPr>
        <p:spPr bwMode="auto">
          <a:xfrm>
            <a:off x="3515695" y="3661984"/>
            <a:ext cx="1188958" cy="217692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9E4C2614-EE23-4F97-9C15-5CE32D2523DE}"/>
              </a:ext>
            </a:extLst>
          </p:cNvPr>
          <p:cNvSpPr txBox="1"/>
          <p:nvPr/>
        </p:nvSpPr>
        <p:spPr>
          <a:xfrm>
            <a:off x="1685573" y="989005"/>
            <a:ext cx="745842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400" b="1" dirty="0"/>
              <a:t>Contract</a:t>
            </a:r>
            <a:r>
              <a:rPr lang="en-US" altLang="en-US" sz="2400" dirty="0"/>
              <a:t> an edge</a:t>
            </a:r>
            <a:r>
              <a: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ndara"/>
                <a:ea typeface="+mn-ea"/>
                <a:cs typeface="Arial"/>
              </a:rPr>
              <a:t> e = (u, v)</a:t>
            </a:r>
            <a:r>
              <a:rPr lang="en-US" altLang="en-US" sz="2400" dirty="0"/>
              <a:t>.</a:t>
            </a:r>
          </a:p>
          <a:p>
            <a:pPr lvl="1"/>
            <a:r>
              <a:rPr lang="en-US" altLang="en-US" sz="2400" dirty="0"/>
              <a:t>replace </a:t>
            </a:r>
            <a:r>
              <a:rPr lang="en-US" altLang="en-US" sz="2400" dirty="0">
                <a:solidFill>
                  <a:srgbClr val="FF0000"/>
                </a:solidFill>
              </a:rPr>
              <a:t>u</a:t>
            </a:r>
            <a:r>
              <a:rPr lang="en-US" altLang="en-US" sz="2400" dirty="0"/>
              <a:t> and </a:t>
            </a:r>
            <a:r>
              <a:rPr lang="en-US" altLang="en-US" sz="2400" dirty="0">
                <a:solidFill>
                  <a:srgbClr val="FF0000"/>
                </a:solidFill>
              </a:rPr>
              <a:t>v</a:t>
            </a:r>
            <a:r>
              <a:rPr lang="en-US" altLang="en-US" sz="2400" dirty="0"/>
              <a:t> by single new super-node </a:t>
            </a:r>
            <a:r>
              <a:rPr lang="en-US" altLang="en-US" sz="2400" dirty="0">
                <a:solidFill>
                  <a:srgbClr val="C00000"/>
                </a:solidFill>
              </a:rPr>
              <a:t>w</a:t>
            </a:r>
          </a:p>
          <a:p>
            <a:pPr lvl="1"/>
            <a:r>
              <a:rPr lang="en-US" altLang="en-US" sz="2400" dirty="0"/>
              <a:t>preserve edges, update endpoints of </a:t>
            </a:r>
            <a:r>
              <a:rPr lang="en-US" altLang="en-US" sz="2400" dirty="0">
                <a:solidFill>
                  <a:srgbClr val="FF0000"/>
                </a:solidFill>
              </a:rPr>
              <a:t>u</a:t>
            </a:r>
            <a:r>
              <a:rPr lang="en-US" altLang="en-US" sz="2400" dirty="0"/>
              <a:t> and </a:t>
            </a:r>
            <a:r>
              <a:rPr lang="en-US" altLang="en-US" sz="2400" dirty="0">
                <a:solidFill>
                  <a:srgbClr val="FF0000"/>
                </a:solidFill>
              </a:rPr>
              <a:t>v</a:t>
            </a:r>
            <a:r>
              <a:rPr lang="en-US" altLang="en-US" sz="2400" dirty="0"/>
              <a:t> to </a:t>
            </a:r>
            <a:r>
              <a:rPr lang="en-US" altLang="en-US" sz="2400" dirty="0">
                <a:solidFill>
                  <a:srgbClr val="C00000"/>
                </a:solidFill>
              </a:rPr>
              <a:t>w</a:t>
            </a:r>
          </a:p>
          <a:p>
            <a:pPr lvl="1"/>
            <a:r>
              <a:rPr lang="en-US" altLang="en-US" sz="2400" b="1" dirty="0"/>
              <a:t>keep parallel edges, but delete self-loops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D7619CF-BF9D-44F9-A4C1-E2260C3313C9}"/>
              </a:ext>
            </a:extLst>
          </p:cNvPr>
          <p:cNvSpPr txBox="1"/>
          <p:nvPr/>
        </p:nvSpPr>
        <p:spPr>
          <a:xfrm>
            <a:off x="292455" y="5368455"/>
            <a:ext cx="3817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a</a:t>
            </a:r>
            <a:endParaRPr lang="en-IL" sz="2000" dirty="0">
              <a:solidFill>
                <a:srgbClr val="0070C0"/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251073E-B94C-4067-A56F-61FB3DCE9807}"/>
              </a:ext>
            </a:extLst>
          </p:cNvPr>
          <p:cNvSpPr txBox="1"/>
          <p:nvPr/>
        </p:nvSpPr>
        <p:spPr>
          <a:xfrm>
            <a:off x="4710413" y="5790709"/>
            <a:ext cx="345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g</a:t>
            </a:r>
            <a:endParaRPr lang="en-IL" sz="240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5EEF8918-56E3-4EAF-B950-75421862AEB8}"/>
              </a:ext>
            </a:extLst>
          </p:cNvPr>
          <p:cNvSpPr txBox="1"/>
          <p:nvPr/>
        </p:nvSpPr>
        <p:spPr>
          <a:xfrm>
            <a:off x="1401477" y="3872040"/>
            <a:ext cx="345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b</a:t>
            </a:r>
            <a:endParaRPr lang="en-IL" sz="240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6BD18B36-7E05-4C27-8FB2-38A3851FD353}"/>
              </a:ext>
            </a:extLst>
          </p:cNvPr>
          <p:cNvSpPr txBox="1"/>
          <p:nvPr/>
        </p:nvSpPr>
        <p:spPr>
          <a:xfrm>
            <a:off x="3232792" y="3261930"/>
            <a:ext cx="345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d</a:t>
            </a:r>
            <a:endParaRPr lang="en-IL" sz="240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09CC07F9-B884-4E03-9482-A8478CA49E00}"/>
              </a:ext>
            </a:extLst>
          </p:cNvPr>
          <p:cNvSpPr txBox="1"/>
          <p:nvPr/>
        </p:nvSpPr>
        <p:spPr>
          <a:xfrm>
            <a:off x="3368786" y="5546898"/>
            <a:ext cx="345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h</a:t>
            </a:r>
            <a:endParaRPr lang="en-IL" sz="240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3195AA1A-2D8C-4403-9F33-204C4EE5AB4E}"/>
              </a:ext>
            </a:extLst>
          </p:cNvPr>
          <p:cNvSpPr txBox="1"/>
          <p:nvPr/>
        </p:nvSpPr>
        <p:spPr>
          <a:xfrm>
            <a:off x="1703010" y="6107836"/>
            <a:ext cx="345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c</a:t>
            </a:r>
            <a:endParaRPr lang="en-IL" sz="240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8A1C62D3-C554-47D0-BC4F-1D86FC79D02C}"/>
              </a:ext>
            </a:extLst>
          </p:cNvPr>
          <p:cNvSpPr txBox="1"/>
          <p:nvPr/>
        </p:nvSpPr>
        <p:spPr>
          <a:xfrm>
            <a:off x="4786755" y="4215671"/>
            <a:ext cx="345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f</a:t>
            </a:r>
            <a:endParaRPr lang="en-IL" sz="240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B6E1583-6244-4BE4-9A65-B11A05EBCD4D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1559692" y="4261248"/>
            <a:ext cx="304800" cy="183940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8F24DA1B-8C97-4867-93A5-92AA42413E50}"/>
              </a:ext>
            </a:extLst>
          </p:cNvPr>
          <p:cNvSpPr txBox="1"/>
          <p:nvPr/>
        </p:nvSpPr>
        <p:spPr>
          <a:xfrm>
            <a:off x="404715" y="2619843"/>
            <a:ext cx="1910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alt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ndara"/>
                <a:cs typeface="Arial"/>
              </a:rPr>
              <a:t>e =(</a:t>
            </a:r>
            <a:r>
              <a:rPr kumimoji="0" lang="en-US" alt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ndara"/>
                <a:cs typeface="Arial"/>
              </a:rPr>
              <a:t>b,c</a:t>
            </a:r>
            <a:r>
              <a:rPr kumimoji="0" lang="en-US" alt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ndara"/>
                <a:cs typeface="Arial"/>
              </a:rPr>
              <a:t>)</a:t>
            </a:r>
            <a:endParaRPr lang="en-IL" sz="3200" b="1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5E9D4E0-FC33-41D5-BEA1-D15433E9ADFE}"/>
              </a:ext>
            </a:extLst>
          </p:cNvPr>
          <p:cNvSpPr/>
          <p:nvPr/>
        </p:nvSpPr>
        <p:spPr bwMode="auto">
          <a:xfrm rot="20928160">
            <a:off x="1202503" y="3417837"/>
            <a:ext cx="872166" cy="3398035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088E47A-5274-4957-8A79-B00E422ABCE6}"/>
              </a:ext>
            </a:extLst>
          </p:cNvPr>
          <p:cNvSpPr txBox="1"/>
          <p:nvPr/>
        </p:nvSpPr>
        <p:spPr>
          <a:xfrm>
            <a:off x="5267429" y="3722535"/>
            <a:ext cx="3789105" cy="22467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err="1"/>
              <a:t>Mincut</a:t>
            </a:r>
            <a:r>
              <a:rPr lang="en-US" sz="2800" dirty="0"/>
              <a:t> </a:t>
            </a:r>
            <a:r>
              <a:rPr lang="en-US" sz="2800" b="1" dirty="0"/>
              <a:t>does not decrease </a:t>
            </a:r>
            <a:r>
              <a:rPr lang="en-US" sz="2800" dirty="0"/>
              <a:t>as a result of contraction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Might increase if you hit the </a:t>
            </a:r>
            <a:r>
              <a:rPr lang="en-US" sz="2800" dirty="0" err="1"/>
              <a:t>mincut</a:t>
            </a:r>
            <a:endParaRPr lang="en-IL" sz="2800" dirty="0"/>
          </a:p>
        </p:txBody>
      </p:sp>
    </p:spTree>
    <p:extLst>
      <p:ext uri="{BB962C8B-B14F-4D97-AF65-F5344CB8AC3E}">
        <p14:creationId xmlns:p14="http://schemas.microsoft.com/office/powerpoint/2010/main" val="2585608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 animBg="1"/>
      <p:bldP spid="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FONTSIZE" val="10"/>
  <p:tag name="DEFAULTWIDTH" val="348"/>
  <p:tag name="DEFAULTHEIGHT" val="200"/>
</p:tagLst>
</file>

<file path=ppt/theme/theme1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Constantia"/>
        <a:ea typeface=""/>
        <a:cs typeface="Arial"/>
      </a:majorFont>
      <a:minorFont>
        <a:latin typeface="Candar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016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016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41341</TotalTime>
  <Words>1195</Words>
  <Application>Microsoft Office PowerPoint</Application>
  <PresentationFormat>On-screen Show (4:3)</PresentationFormat>
  <Paragraphs>171</Paragraphs>
  <Slides>21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1" baseType="lpstr">
      <vt:lpstr>Arial</vt:lpstr>
      <vt:lpstr>Arial Narrow</vt:lpstr>
      <vt:lpstr>Candara</vt:lpstr>
      <vt:lpstr>CMR10</vt:lpstr>
      <vt:lpstr>CMR8</vt:lpstr>
      <vt:lpstr>CMTI10</vt:lpstr>
      <vt:lpstr>Comic Sans MS</vt:lpstr>
      <vt:lpstr>Constantia</vt:lpstr>
      <vt:lpstr>Wingdings</vt:lpstr>
      <vt:lpstr>1_Custom Design</vt:lpstr>
      <vt:lpstr>Randomized Algorithms </vt:lpstr>
      <vt:lpstr>Administrivia</vt:lpstr>
      <vt:lpstr>Course:</vt:lpstr>
      <vt:lpstr>Today</vt:lpstr>
      <vt:lpstr>Why Randomized Algorithms?</vt:lpstr>
      <vt:lpstr>Why Randomized Algorithms?</vt:lpstr>
      <vt:lpstr>PowerPoint Presentation</vt:lpstr>
      <vt:lpstr>Global Minimum Cut</vt:lpstr>
      <vt:lpstr>PowerPoint Presentation</vt:lpstr>
      <vt:lpstr>Contraction algorithm [Karger 1995]</vt:lpstr>
      <vt:lpstr>PowerPoint Presentation</vt:lpstr>
      <vt:lpstr>Analysis of Contraction Algorithm</vt:lpstr>
      <vt:lpstr>…Analysis of Contraction Algorithm</vt:lpstr>
      <vt:lpstr>PowerPoint Presentation</vt:lpstr>
      <vt:lpstr>How many cuts?</vt:lpstr>
      <vt:lpstr>Amplification</vt:lpstr>
      <vt:lpstr>Running Time and Improvements</vt:lpstr>
      <vt:lpstr>Equivalent form of the algorithm</vt:lpstr>
      <vt:lpstr>Homework</vt:lpstr>
      <vt:lpstr>Question</vt:lpstr>
      <vt:lpstr>Watch Lecture on Entropy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Moni Naor</dc:creator>
  <cp:lastModifiedBy>Moni Naor</cp:lastModifiedBy>
  <cp:revision>1871</cp:revision>
  <cp:lastPrinted>1601-01-01T00:00:00Z</cp:lastPrinted>
  <dcterms:created xsi:type="dcterms:W3CDTF">1601-01-01T00:00:00Z</dcterms:created>
  <dcterms:modified xsi:type="dcterms:W3CDTF">2020-10-26T14:38:51Z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