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323" r:id="rId2"/>
    <p:sldId id="351" r:id="rId3"/>
    <p:sldId id="350" r:id="rId4"/>
    <p:sldId id="393" r:id="rId5"/>
    <p:sldId id="394" r:id="rId6"/>
    <p:sldId id="395" r:id="rId7"/>
    <p:sldId id="396" r:id="rId8"/>
    <p:sldId id="397" r:id="rId9"/>
    <p:sldId id="477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392" r:id="rId18"/>
    <p:sldId id="398" r:id="rId19"/>
    <p:sldId id="399" r:id="rId20"/>
    <p:sldId id="400" r:id="rId21"/>
    <p:sldId id="376" r:id="rId22"/>
    <p:sldId id="380" r:id="rId23"/>
    <p:sldId id="381" r:id="rId24"/>
    <p:sldId id="382" r:id="rId25"/>
    <p:sldId id="383" r:id="rId26"/>
    <p:sldId id="401" r:id="rId27"/>
    <p:sldId id="384" r:id="rId28"/>
    <p:sldId id="390" r:id="rId29"/>
    <p:sldId id="391" r:id="rId30"/>
  </p:sldIdLst>
  <p:sldSz cx="9144000" cy="6858000" type="screen4x3"/>
  <p:notesSz cx="6858000" cy="9144000"/>
  <p:custDataLst>
    <p:tags r:id="rId32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DBB9E5"/>
    <a:srgbClr val="FF0000"/>
    <a:srgbClr val="003366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92" autoAdjust="0"/>
    <p:restoredTop sz="88387" autoAdjust="0"/>
  </p:normalViewPr>
  <p:slideViewPr>
    <p:cSldViewPr snapToGrid="0">
      <p:cViewPr varScale="1">
        <p:scale>
          <a:sx n="60" d="100"/>
          <a:sy n="60" d="100"/>
        </p:scale>
        <p:origin x="576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8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63D3063-FA0F-4580-BAFC-E71BBBCB9E0B}" type="slidenum">
              <a:rPr lang="he-IL" altLang="en-US"/>
              <a:pPr algn="l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5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9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6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0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  <a:latin typeface="+mn-lt"/>
                <a:cs typeface="+mn-cs"/>
              </a:rPr>
              <a:t>Lecture 5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F2DA-ABB4-4E5C-851A-B1203FBA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CDD91-306D-4530-8A65-ACA5D40F5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the size n of the set is unknown in advance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2695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F2DA-ABB4-4E5C-851A-B1203FBA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CDD91-306D-4530-8A65-ACA5D40F5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instead of multi-set equality we want to test set equality?</a:t>
            </a:r>
          </a:p>
          <a:p>
            <a:pPr lvl="1"/>
            <a:r>
              <a:rPr lang="en-US" dirty="0"/>
              <a:t>No matter how many times an elements appears we count it once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b="1" dirty="0"/>
              <a:t>Theorem</a:t>
            </a:r>
            <a:r>
              <a:rPr lang="en-US" dirty="0"/>
              <a:t>: set equality of sets of size n requires </a:t>
            </a:r>
            <a:r>
              <a:rPr lang="en-US" sz="3200" dirty="0">
                <a:effectLst/>
                <a:latin typeface="Arial" panose="020B0604020202020204" pitchFamily="34" charset="0"/>
              </a:rPr>
              <a:t>Ω</a:t>
            </a:r>
            <a:r>
              <a:rPr lang="en-US" dirty="0"/>
              <a:t>(n) bits of memory</a:t>
            </a:r>
          </a:p>
        </p:txBody>
      </p:sp>
    </p:spTree>
    <p:extLst>
      <p:ext uri="{BB962C8B-B14F-4D97-AF65-F5344CB8AC3E}">
        <p14:creationId xmlns:p14="http://schemas.microsoft.com/office/powerpoint/2010/main" val="105940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F9D9-2413-445B-AF32-0D39DC29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dirty="0" err="1"/>
              <a:t>disjointness</a:t>
            </a:r>
            <a:r>
              <a:rPr lang="en-US" dirty="0"/>
              <a:t> or Set Intersection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44164-7DE6-400D-80B8-34DDE39A6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(One-Way) Communication Complexity: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ffectLst/>
                    <a:latin typeface="Arial" panose="020B0604020202020204" pitchFamily="34" charset="0"/>
                  </a:rPr>
                  <a:t>Alice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: input x∈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ffectLst/>
                    <a:latin typeface="Arial" panose="020B0604020202020204" pitchFamily="34" charset="0"/>
                  </a:rPr>
                  <a:t>Bob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: input y∈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</a:rPr>
                  <a:t>N</a:t>
                </a:r>
                <a:r>
                  <a:rPr lang="en-US" dirty="0">
                    <a:effectLst/>
                    <a:latin typeface="Arial" panose="020B0604020202020204" pitchFamily="34" charset="0"/>
                  </a:rPr>
                  <a:t>either has any idea about other input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Alice and Bob want to cooperate to compute a (Boolean) function 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Arial" panose="020B0604020202020204" pitchFamily="34" charset="0"/>
                  </a:rPr>
                  <a:t>f: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</a:rPr>
                  <a:t>→ {0,1}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44164-7DE6-400D-80B8-34DDE39A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r="-2148" b="-181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C7C65B-3569-45B4-A2D3-6DFDF2749819}"/>
              </a:ext>
            </a:extLst>
          </p:cNvPr>
          <p:cNvSpPr/>
          <p:nvPr/>
        </p:nvSpPr>
        <p:spPr bwMode="auto">
          <a:xfrm>
            <a:off x="1400432" y="2414759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9BD29-6C07-45EF-905A-37EE0A22CCA7}"/>
              </a:ext>
            </a:extLst>
          </p:cNvPr>
          <p:cNvSpPr/>
          <p:nvPr/>
        </p:nvSpPr>
        <p:spPr bwMode="auto">
          <a:xfrm>
            <a:off x="4642021" y="2414759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661D4BE-9405-40C3-912A-B654BE0F8F7A}"/>
              </a:ext>
            </a:extLst>
          </p:cNvPr>
          <p:cNvSpPr/>
          <p:nvPr/>
        </p:nvSpPr>
        <p:spPr bwMode="auto">
          <a:xfrm>
            <a:off x="3188043" y="2565766"/>
            <a:ext cx="1383957" cy="126292"/>
          </a:xfrm>
          <a:prstGeom prst="rightArrow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9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063D-CE0B-49BF-BE3F-D563C02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Connection to Streaming Algorithms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FB78-317D-481A-98DB-21B41DAD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0850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Small-space</a:t>
            </a:r>
            <a:r>
              <a:rPr lang="en-US" dirty="0">
                <a:effectLst/>
                <a:latin typeface="Arial" panose="020B0604020202020204" pitchFamily="34" charset="0"/>
              </a:rPr>
              <a:t> streaming algorithms imply </a:t>
            </a:r>
            <a:r>
              <a:rPr lang="en-US" b="1" dirty="0">
                <a:effectLst/>
                <a:latin typeface="Arial" panose="020B0604020202020204" pitchFamily="34" charset="0"/>
              </a:rPr>
              <a:t>low-communication</a:t>
            </a:r>
            <a:r>
              <a:rPr lang="en-US" dirty="0">
                <a:effectLst/>
                <a:latin typeface="Arial" panose="020B0604020202020204" pitchFamily="34" charset="0"/>
              </a:rPr>
              <a:t> 1-way protocols:</a:t>
            </a:r>
          </a:p>
          <a:p>
            <a:r>
              <a:rPr lang="en-US" dirty="0">
                <a:latin typeface="Arial" panose="020B0604020202020204" pitchFamily="34" charset="0"/>
              </a:rPr>
              <a:t>Alice and Bob treat their inputs as streams.</a:t>
            </a:r>
          </a:p>
          <a:p>
            <a:r>
              <a:rPr lang="en-US" dirty="0">
                <a:latin typeface="Arial" panose="020B0604020202020204" pitchFamily="34" charset="0"/>
              </a:rPr>
              <a:t>Alice sends to Bob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state</a:t>
            </a:r>
            <a:r>
              <a:rPr lang="en-US" dirty="0">
                <a:latin typeface="Arial" panose="020B0604020202020204" pitchFamily="34" charset="0"/>
              </a:rPr>
              <a:t> when her input is over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Bob continues with the simulation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D5653-D7F9-4736-8A43-2343B87251DB}"/>
              </a:ext>
            </a:extLst>
          </p:cNvPr>
          <p:cNvSpPr/>
          <p:nvPr/>
        </p:nvSpPr>
        <p:spPr bwMode="auto">
          <a:xfrm>
            <a:off x="1400432" y="4847858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D91D8-A58F-4CF5-BD05-76B0929642C3}"/>
              </a:ext>
            </a:extLst>
          </p:cNvPr>
          <p:cNvSpPr/>
          <p:nvPr/>
        </p:nvSpPr>
        <p:spPr bwMode="auto">
          <a:xfrm>
            <a:off x="4642021" y="4847858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0B5510E-0F6B-48DE-AEBE-1E8F22D95CD3}"/>
              </a:ext>
            </a:extLst>
          </p:cNvPr>
          <p:cNvSpPr/>
          <p:nvPr/>
        </p:nvSpPr>
        <p:spPr bwMode="auto">
          <a:xfrm>
            <a:off x="3188043" y="4998865"/>
            <a:ext cx="1383957" cy="126292"/>
          </a:xfrm>
          <a:prstGeom prst="rightArrow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357CA-8FA1-4E95-A728-E11DA4325CF9}"/>
              </a:ext>
            </a:extLst>
          </p:cNvPr>
          <p:cNvSpPr txBox="1"/>
          <p:nvPr/>
        </p:nvSpPr>
        <p:spPr>
          <a:xfrm>
            <a:off x="3522428" y="4293704"/>
            <a:ext cx="104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state</a:t>
            </a:r>
            <a:endParaRPr lang="en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6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A19C-EB8C-4E5C-8F3C-DF18113A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Disjointness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A9B2A-6321-48BF-9C17-A584A4D0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40310" cy="4525963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Alice and Bob: each gets n-bit vectors x and y.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</a:rPr>
              <a:t>haracteristic vectors of </a:t>
            </a:r>
            <a:r>
              <a:rPr lang="en-US" b="1" dirty="0">
                <a:effectLst/>
                <a:latin typeface="Arial" panose="020B0604020202020204" pitchFamily="34" charset="0"/>
              </a:rPr>
              <a:t>two subsets </a:t>
            </a:r>
            <a:r>
              <a:rPr lang="en-US" dirty="0">
                <a:effectLst/>
                <a:latin typeface="Arial" panose="020B0604020202020204" pitchFamily="34" charset="0"/>
              </a:rPr>
              <a:t>of the universe {1,2,...,n}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Boolean function </a:t>
            </a:r>
            <a:r>
              <a:rPr lang="en-US" b="1" dirty="0">
                <a:effectLst/>
                <a:latin typeface="Arial" panose="020B0604020202020204" pitchFamily="34" charset="0"/>
              </a:rPr>
              <a:t>DISJ</a:t>
            </a:r>
            <a:r>
              <a:rPr lang="en-US" dirty="0">
                <a:effectLst/>
                <a:latin typeface="Arial" panose="020B0604020202020204" pitchFamily="34" charset="0"/>
              </a:rPr>
              <a:t> of the corresponding subset</a:t>
            </a:r>
          </a:p>
          <a:p>
            <a:pPr marL="57150" indent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</a:rPr>
              <a:t>Claim</a:t>
            </a:r>
            <a:r>
              <a:rPr lang="en-US" sz="2800" dirty="0">
                <a:effectLst/>
                <a:latin typeface="Arial" panose="020B0604020202020204" pitchFamily="34" charset="0"/>
              </a:rPr>
              <a:t>: Every </a:t>
            </a:r>
            <a:r>
              <a:rPr lang="en-US" sz="2800" b="1" dirty="0">
                <a:effectLst/>
                <a:latin typeface="Arial" panose="020B0604020202020204" pitchFamily="34" charset="0"/>
              </a:rPr>
              <a:t>deterministic</a:t>
            </a:r>
            <a:r>
              <a:rPr lang="en-US" sz="2800" dirty="0">
                <a:effectLst/>
                <a:latin typeface="Arial" panose="020B0604020202020204" pitchFamily="34" charset="0"/>
              </a:rPr>
              <a:t> one-way communication protocol that computes DISJ requires n bits of communication in the worst case.</a:t>
            </a:r>
          </a:p>
        </p:txBody>
      </p:sp>
    </p:spTree>
    <p:extLst>
      <p:ext uri="{BB962C8B-B14F-4D97-AF65-F5344CB8AC3E}">
        <p14:creationId xmlns:p14="http://schemas.microsoft.com/office/powerpoint/2010/main" val="275889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286D-B0EB-4FF0-9869-0B3B08C6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Disjointness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D7F0-CDCC-498B-A78F-34439901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8261" cy="4525963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Alice and Bob: each gets n-bit vectors x and y.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</a:rPr>
              <a:t>haracteristic vectors of </a:t>
            </a:r>
            <a:r>
              <a:rPr lang="en-US" b="1" dirty="0">
                <a:effectLst/>
                <a:latin typeface="Arial" panose="020B0604020202020204" pitchFamily="34" charset="0"/>
              </a:rPr>
              <a:t>two subsets </a:t>
            </a:r>
            <a:r>
              <a:rPr lang="en-US" dirty="0">
                <a:effectLst/>
                <a:latin typeface="Arial" panose="020B0604020202020204" pitchFamily="34" charset="0"/>
              </a:rPr>
              <a:t>of the universe {1,2,...,n}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Boolean function </a:t>
            </a:r>
            <a:r>
              <a:rPr lang="en-US" b="1" dirty="0">
                <a:effectLst/>
                <a:latin typeface="Arial" panose="020B0604020202020204" pitchFamily="34" charset="0"/>
              </a:rPr>
              <a:t>DISJ</a:t>
            </a:r>
            <a:r>
              <a:rPr lang="en-US" dirty="0">
                <a:effectLst/>
                <a:latin typeface="Arial" panose="020B0604020202020204" pitchFamily="34" charset="0"/>
              </a:rPr>
              <a:t> is ‘1’ </a:t>
            </a:r>
            <a:r>
              <a:rPr lang="en-US" dirty="0" err="1">
                <a:effectLst/>
                <a:latin typeface="Arial" panose="020B0604020202020204" pitchFamily="34" charset="0"/>
              </a:rPr>
              <a:t>iff</a:t>
            </a:r>
            <a:r>
              <a:rPr lang="en-US" dirty="0">
                <a:effectLst/>
                <a:latin typeface="Arial" panose="020B0604020202020204" pitchFamily="34" charset="0"/>
              </a:rPr>
              <a:t> the corresponding subsets are disjoint.</a:t>
            </a:r>
          </a:p>
          <a:p>
            <a:pPr marL="0" indent="0">
              <a:buNone/>
            </a:pPr>
            <a:endParaRPr lang="en-US" sz="28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effectLst/>
                <a:latin typeface="Arial" panose="020B0604020202020204" pitchFamily="34" charset="0"/>
              </a:rPr>
              <a:t>Theorem</a:t>
            </a:r>
            <a:r>
              <a:rPr lang="en-US" sz="2800" dirty="0">
                <a:effectLst/>
                <a:latin typeface="Arial" panose="020B0604020202020204" pitchFamily="34" charset="0"/>
              </a:rPr>
              <a:t>: Every </a:t>
            </a:r>
            <a:r>
              <a:rPr lang="en-US" sz="2800" b="1" dirty="0">
                <a:effectLst/>
                <a:latin typeface="Arial" panose="020B0604020202020204" pitchFamily="34" charset="0"/>
              </a:rPr>
              <a:t>randomized </a:t>
            </a:r>
            <a:r>
              <a:rPr lang="en-US" sz="2800" dirty="0">
                <a:effectLst/>
                <a:latin typeface="Arial" panose="020B0604020202020204" pitchFamily="34" charset="0"/>
              </a:rPr>
              <a:t>protocol that for every input (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x,y</a:t>
            </a:r>
            <a:r>
              <a:rPr lang="en-US" sz="2800" dirty="0">
                <a:effectLst/>
                <a:latin typeface="Arial" panose="020B0604020202020204" pitchFamily="34" charset="0"/>
              </a:rPr>
              <a:t>) correctly decides the function DISJ with probability at least 2/3, </a:t>
            </a:r>
            <a:r>
              <a:rPr lang="en-US" sz="2800" b="1" dirty="0">
                <a:effectLst/>
                <a:latin typeface="Arial" panose="020B0604020202020204" pitchFamily="34" charset="0"/>
              </a:rPr>
              <a:t>uses Ω(n) communication in the worst case</a:t>
            </a:r>
            <a:endParaRPr lang="en-IL" sz="2800" b="1" dirty="0"/>
          </a:p>
        </p:txBody>
      </p:sp>
    </p:spTree>
    <p:extLst>
      <p:ext uri="{BB962C8B-B14F-4D97-AF65-F5344CB8AC3E}">
        <p14:creationId xmlns:p14="http://schemas.microsoft.com/office/powerpoint/2010/main" val="341575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4FB7-BBA3-4D3C-AA8E-EB3DBFAF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for set equality through set equality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3C3A-2FAC-4A63-8B8D-18797CE96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91" y="1600200"/>
                <a:ext cx="881799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two sets X and Y: want to know if they intersect</a:t>
                </a:r>
              </a:p>
              <a:p>
                <a:r>
                  <a:rPr lang="en-US" dirty="0"/>
                  <a:t>Consider the sets</a:t>
                </a:r>
              </a:p>
              <a:p>
                <a:pPr lvl="1"/>
                <a:r>
                  <a:rPr lang="en-US" dirty="0">
                    <a:effectLst/>
                    <a:latin typeface="Arial" panose="020B0604020202020204" pitchFamily="34" charset="0"/>
                  </a:rPr>
                  <a:t>{1,2,...,n}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union of the complements of X and Y</a:t>
                </a:r>
              </a:p>
              <a:p>
                <a:pPr marL="0" indent="0">
                  <a:buNone/>
                </a:pPr>
                <a:r>
                  <a:rPr lang="en-US" dirty="0"/>
                  <a:t>They are equal as sets </a:t>
                </a:r>
                <a:r>
                  <a:rPr lang="en-US" dirty="0" err="1"/>
                  <a:t>iff</a:t>
                </a:r>
                <a:r>
                  <a:rPr lang="en-US" dirty="0"/>
                  <a:t> X and Y do not intersect!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effectLst/>
                    <a:latin typeface="Arial" panose="020B0604020202020204" pitchFamily="34" charset="0"/>
                  </a:rPr>
                  <a:t>Theorem</a:t>
                </a:r>
                <a:r>
                  <a:rPr lang="en-US" sz="3200" dirty="0">
                    <a:effectLst/>
                    <a:latin typeface="Arial" panose="020B0604020202020204" pitchFamily="34" charset="0"/>
                  </a:rPr>
                  <a:t>: Every </a:t>
                </a:r>
                <a:r>
                  <a:rPr lang="en-US" sz="3200" b="1" dirty="0">
                    <a:effectLst/>
                    <a:latin typeface="Arial" panose="020B0604020202020204" pitchFamily="34" charset="0"/>
                  </a:rPr>
                  <a:t>randomized streaming algorithm, </a:t>
                </a:r>
                <a:r>
                  <a:rPr lang="en-US" sz="3200" dirty="0">
                    <a:effectLst/>
                    <a:latin typeface="Arial" panose="020B0604020202020204" pitchFamily="34" charset="0"/>
                  </a:rPr>
                  <a:t>protocol that correctly decides set equality require </a:t>
                </a:r>
                <a:r>
                  <a:rPr lang="en-US" sz="3200" b="1" dirty="0">
                    <a:effectLst/>
                    <a:latin typeface="Arial" panose="020B0604020202020204" pitchFamily="34" charset="0"/>
                  </a:rPr>
                  <a:t> Ω(n) bits of memory. </a:t>
                </a:r>
                <a:endParaRPr lang="en-IL" sz="3200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3C3A-2FAC-4A63-8B8D-18797CE96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91" y="1600200"/>
                <a:ext cx="8817996" cy="4525963"/>
              </a:xfrm>
              <a:blipFill>
                <a:blip r:embed="rId2"/>
                <a:stretch>
                  <a:fillRect l="-1797" t="-1752" r="-138" b="-106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7AA62B-5E66-4DF6-A3D7-D2080808E87D}"/>
              </a:ext>
            </a:extLst>
          </p:cNvPr>
          <p:cNvCxnSpPr>
            <a:cxnSpLocks/>
          </p:cNvCxnSpPr>
          <p:nvPr/>
        </p:nvCxnSpPr>
        <p:spPr bwMode="auto">
          <a:xfrm>
            <a:off x="1359673" y="3816626"/>
            <a:ext cx="2782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8EC9F8-FD1D-48CC-828F-E3EFCDB002A4}"/>
              </a:ext>
            </a:extLst>
          </p:cNvPr>
          <p:cNvCxnSpPr>
            <a:cxnSpLocks/>
          </p:cNvCxnSpPr>
          <p:nvPr/>
        </p:nvCxnSpPr>
        <p:spPr bwMode="auto">
          <a:xfrm>
            <a:off x="1925542" y="3833859"/>
            <a:ext cx="2782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21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want to compute a function on a </a:t>
            </a:r>
            <a:r>
              <a:rPr lang="en-US" b="1" dirty="0"/>
              <a:t>stream of data </a:t>
            </a:r>
            <a:r>
              <a:rPr lang="en-US" dirty="0"/>
              <a:t>but do not have enough memory to store it</a:t>
            </a:r>
          </a:p>
          <a:p>
            <a:r>
              <a:rPr lang="en-US" dirty="0"/>
              <a:t>Which functions are computable?</a:t>
            </a:r>
          </a:p>
          <a:p>
            <a:r>
              <a:rPr lang="en-US" dirty="0"/>
              <a:t>What accuracy</a:t>
            </a:r>
          </a:p>
          <a:p>
            <a:r>
              <a:rPr lang="en-US" dirty="0"/>
              <a:t>Randomness essential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00432" y="5873578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42021" y="5873578"/>
            <a:ext cx="1787611" cy="510746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188043" y="6024585"/>
            <a:ext cx="1383957" cy="126292"/>
          </a:xfrm>
          <a:prstGeom prst="rightArrow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7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Example of a streaming problem: majority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array/stream of </a:t>
            </a:r>
            <a:r>
              <a:rPr lang="en-US" b="1" dirty="0"/>
              <a:t>length</a:t>
            </a:r>
            <a:r>
              <a:rPr lang="en-US" dirty="0"/>
              <a:t> n, elements from domain of </a:t>
            </a:r>
            <a:r>
              <a:rPr lang="en-US" b="1" dirty="0"/>
              <a:t>size</a:t>
            </a:r>
            <a:r>
              <a:rPr lang="en-US" dirty="0"/>
              <a:t> u </a:t>
            </a:r>
          </a:p>
          <a:p>
            <a:r>
              <a:rPr lang="en-US" b="1" dirty="0"/>
              <a:t>Promise</a:t>
            </a:r>
            <a:r>
              <a:rPr lang="en-US" dirty="0"/>
              <a:t>: there is a </a:t>
            </a:r>
            <a:r>
              <a:rPr lang="en-US" b="1" dirty="0"/>
              <a:t>majority</a:t>
            </a:r>
            <a:r>
              <a:rPr lang="en-US" dirty="0"/>
              <a:t> element, i.e. occurs </a:t>
            </a:r>
            <a:r>
              <a:rPr lang="en-US" b="1" dirty="0"/>
              <a:t>strictly</a:t>
            </a:r>
            <a:r>
              <a:rPr lang="en-US" dirty="0"/>
              <a:t> more than n/2 times.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simple one-pass algorithm, maintaining only the </a:t>
            </a:r>
            <a:r>
              <a:rPr lang="en-US" b="1" dirty="0"/>
              <a:t>current candidate majority element </a:t>
            </a:r>
            <a:r>
              <a:rPr lang="en-US" dirty="0"/>
              <a:t>and a </a:t>
            </a:r>
            <a:r>
              <a:rPr lang="en-US" b="1" dirty="0"/>
              <a:t>counter </a:t>
            </a:r>
            <a:r>
              <a:rPr lang="en-US" dirty="0"/>
              <a:t>for it - Boyer Moore.</a:t>
            </a:r>
          </a:p>
        </p:txBody>
      </p:sp>
    </p:spTree>
    <p:extLst>
      <p:ext uri="{BB962C8B-B14F-4D97-AF65-F5344CB8AC3E}">
        <p14:creationId xmlns:p14="http://schemas.microsoft.com/office/powerpoint/2010/main" val="330993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Boyer Moore Majority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</p:spPr>
            <p:txBody>
              <a:bodyPr/>
              <a:lstStyle/>
              <a:p>
                <a:r>
                  <a:rPr lang="en-US" dirty="0"/>
                  <a:t>Initialize: </a:t>
                </a:r>
                <a:r>
                  <a:rPr lang="en-US" b="1" dirty="0" err="1"/>
                  <a:t>current_guess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 and a </a:t>
                </a:r>
                <a:r>
                  <a:rPr lang="en-US" b="1" dirty="0"/>
                  <a:t>counter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Read next element </a:t>
                </a:r>
                <a:r>
                  <a:rPr lang="en-US" i="1" dirty="0"/>
                  <a:t>x</a:t>
                </a:r>
                <a:r>
                  <a:rPr lang="en-US" dirty="0"/>
                  <a:t> of the input sequence: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 assign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IL" dirty="0">
                    <a:sym typeface="Wingdings" panose="05000000000000000000" pitchFamily="2" charset="2"/>
                  </a:rPr>
                  <a:t>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en-IL" dirty="0">
                    <a:sym typeface="Wingdings" panose="05000000000000000000" pitchFamily="2" charset="2"/>
                  </a:rPr>
                  <a:t></a:t>
                </a:r>
                <a:r>
                  <a:rPr lang="en-US" dirty="0"/>
                  <a:t> 1</a:t>
                </a:r>
              </a:p>
              <a:p>
                <a:pPr lvl="1"/>
                <a:r>
                  <a:rPr lang="en-US" dirty="0"/>
                  <a:t>else </a:t>
                </a:r>
              </a:p>
              <a:p>
                <a:pPr lvl="2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</a:t>
                </a:r>
                <a:r>
                  <a:rPr lang="en-US" sz="2800" i="1" dirty="0" err="1"/>
                  <a:t>i</a:t>
                </a:r>
                <a:r>
                  <a:rPr lang="en-US" sz="2800" dirty="0"/>
                  <a:t> </a:t>
                </a:r>
                <a:r>
                  <a:rPr lang="en-IL" sz="2800" dirty="0">
                    <a:sym typeface="Wingdings" panose="05000000000000000000" pitchFamily="2" charset="2"/>
                  </a:rPr>
                  <a:t></a:t>
                </a:r>
                <a:r>
                  <a:rPr lang="en-US" sz="2800" dirty="0"/>
                  <a:t> </a:t>
                </a:r>
                <a:r>
                  <a:rPr lang="en-US" sz="2800" i="1" dirty="0" err="1"/>
                  <a:t>i</a:t>
                </a:r>
                <a:r>
                  <a:rPr lang="en-US" sz="2800" dirty="0"/>
                  <a:t> + 1</a:t>
                </a:r>
              </a:p>
              <a:p>
                <a:pPr lvl="2"/>
                <a:r>
                  <a:rPr lang="en-US" sz="2800" dirty="0"/>
                  <a:t>else  </a:t>
                </a:r>
                <a:r>
                  <a:rPr lang="en-US" sz="2800" i="1" dirty="0" err="1"/>
                  <a:t>i</a:t>
                </a:r>
                <a:r>
                  <a:rPr lang="en-US" sz="2800" dirty="0"/>
                  <a:t> </a:t>
                </a:r>
                <a:r>
                  <a:rPr lang="en-IL" sz="2800" dirty="0">
                    <a:sym typeface="Wingdings" panose="05000000000000000000" pitchFamily="2" charset="2"/>
                  </a:rPr>
                  <a:t></a:t>
                </a:r>
                <a:r>
                  <a:rPr lang="en-US" sz="2800" dirty="0"/>
                  <a:t> </a:t>
                </a:r>
                <a:r>
                  <a:rPr lang="en-US" sz="2800" i="1" dirty="0" err="1"/>
                  <a:t>i</a:t>
                </a:r>
                <a:r>
                  <a:rPr lang="en-US" sz="2800" dirty="0"/>
                  <a:t> − 1</a:t>
                </a:r>
              </a:p>
              <a:p>
                <a:r>
                  <a:rPr lang="en-US" dirty="0"/>
                  <a:t>Return </a:t>
                </a:r>
                <a:r>
                  <a:rPr lang="en-US" i="1" dirty="0"/>
                  <a:t>m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  <a:blipFill>
                <a:blip r:embed="rId2"/>
                <a:stretch>
                  <a:fillRect l="-1876" t="-20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58032" y="4232333"/>
            <a:ext cx="443195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O(log n+ log u) bits</a:t>
            </a:r>
          </a:p>
          <a:p>
            <a:endParaRPr lang="en-US" sz="2400" dirty="0"/>
          </a:p>
          <a:p>
            <a:r>
              <a:rPr lang="en-US" sz="2400" dirty="0"/>
              <a:t>One of the few deterministic algorithms in the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25" y="6166023"/>
            <a:ext cx="799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a </a:t>
            </a:r>
            <a:r>
              <a:rPr lang="en-US" sz="2800" b="1" dirty="0"/>
              <a:t>majority</a:t>
            </a:r>
            <a:r>
              <a:rPr lang="en-US" sz="2800" dirty="0"/>
              <a:t> element exist, it is always returned </a:t>
            </a:r>
          </a:p>
        </p:txBody>
      </p:sp>
    </p:spTree>
    <p:extLst>
      <p:ext uri="{BB962C8B-B14F-4D97-AF65-F5344CB8AC3E}">
        <p14:creationId xmlns:p14="http://schemas.microsoft.com/office/powerpoint/2010/main" val="36736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Streaming</a:t>
            </a:r>
          </a:p>
          <a:p>
            <a:r>
              <a:rPr lang="en-US" altLang="en-US" dirty="0"/>
              <a:t>Multiset equality</a:t>
            </a:r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Streaming</a:t>
            </a:r>
          </a:p>
          <a:p>
            <a:r>
              <a:rPr lang="en-US" altLang="en-US" dirty="0"/>
              <a:t>Proof by encoding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elements?</a:t>
                </a:r>
              </a:p>
              <a:p>
                <a:r>
                  <a:rPr lang="en-US" dirty="0"/>
                  <a:t>How many different elements?</a:t>
                </a:r>
              </a:p>
              <a:p>
                <a:r>
                  <a:rPr lang="en-US" dirty="0"/>
                  <a:t>What is the most frequent elements</a:t>
                </a:r>
              </a:p>
              <a:p>
                <a:pPr lvl="1"/>
                <a:r>
                  <a:rPr lang="en-US" dirty="0"/>
                  <a:t>Who are the heavy hitters?</a:t>
                </a:r>
              </a:p>
              <a:p>
                <a:pPr marL="57150" indent="0">
                  <a:buNone/>
                </a:pPr>
                <a:r>
                  <a:rPr lang="en-US" sz="2800" b="1" dirty="0"/>
                  <a:t>Frequency Moments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element </a:t>
                </a:r>
                <a:r>
                  <a:rPr lang="en-US" dirty="0" err="1"/>
                  <a:t>j∈U</a:t>
                </a:r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∈ {0,1,2,...,m} be the number of times that j occurs in the stream.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integer k, the kth frequency moment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2156" r="-237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9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</a:t>
                </a:r>
                <a:r>
                  <a:rPr lang="en-US" b="1" dirty="0"/>
                  <a:t>many</a:t>
                </a:r>
                <a:r>
                  <a:rPr lang="en-US" dirty="0"/>
                  <a:t> elements?</a:t>
                </a:r>
              </a:p>
              <a:p>
                <a:r>
                  <a:rPr lang="en-US" dirty="0"/>
                  <a:t>How </a:t>
                </a:r>
                <a:r>
                  <a:rPr lang="en-US" b="1" dirty="0"/>
                  <a:t>many different </a:t>
                </a:r>
                <a:r>
                  <a:rPr lang="en-US" dirty="0"/>
                  <a:t>elements?</a:t>
                </a:r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most frequent element</a:t>
                </a:r>
              </a:p>
              <a:p>
                <a:pPr lvl="1"/>
                <a:r>
                  <a:rPr lang="en-US" dirty="0"/>
                  <a:t>Who are the heavy hitters?</a:t>
                </a:r>
              </a:p>
              <a:p>
                <a:pPr marL="57150" indent="0">
                  <a:buNone/>
                </a:pPr>
                <a:r>
                  <a:rPr lang="en-US" sz="2800" b="1" dirty="0"/>
                  <a:t>Frequency Moments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element </a:t>
                </a:r>
                <a:r>
                  <a:rPr lang="en-US" dirty="0" err="1"/>
                  <a:t>j∈U</a:t>
                </a:r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∈ {0,1,2,...,m} be </a:t>
                </a:r>
                <a:r>
                  <a:rPr lang="en-US" b="1" dirty="0"/>
                  <a:t>the number of times that j occurs in the stream</a:t>
                </a:r>
                <a:r>
                  <a:rPr lang="en-US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integer k: the kth frequency moment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2156" b="-106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4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bigger k is, the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dominated by the largest frequencies.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as the </a:t>
                </a:r>
                <a:r>
                  <a:rPr lang="en-US" b="1" dirty="0"/>
                  <a:t>largest frequency</a:t>
                </a:r>
                <a:r>
                  <a:rPr lang="en-US" dirty="0"/>
                  <a:t> of any element of U.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5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Strategy</a:t>
                </a:r>
              </a:p>
              <a:p>
                <a:r>
                  <a:rPr lang="en-US" dirty="0"/>
                  <a:t>Find a </a:t>
                </a:r>
                <a:r>
                  <a:rPr lang="en-US" b="1" dirty="0"/>
                  <a:t>randomized unbiased estimator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, which can be computed in one pass.</a:t>
                </a:r>
              </a:p>
              <a:p>
                <a:pPr lvl="1"/>
                <a:r>
                  <a:rPr lang="en-US" dirty="0"/>
                  <a:t>Want a result that is correct “on average.”</a:t>
                </a:r>
              </a:p>
              <a:p>
                <a:r>
                  <a:rPr lang="en-US" dirty="0"/>
                  <a:t> </a:t>
                </a:r>
                <a:r>
                  <a:rPr lang="en-US" b="1" dirty="0"/>
                  <a:t>Aggregate</a:t>
                </a:r>
                <a:r>
                  <a:rPr lang="en-US" dirty="0"/>
                  <a:t> many independent copies of the estimator, </a:t>
                </a:r>
                <a:r>
                  <a:rPr lang="en-US" b="1" dirty="0"/>
                  <a:t>computed in parallel</a:t>
                </a:r>
                <a:endParaRPr lang="en-US" dirty="0"/>
              </a:p>
              <a:p>
                <a:pPr lvl="1"/>
                <a:r>
                  <a:rPr lang="en-US" dirty="0"/>
                  <a:t>to get an estimate that is accurate </a:t>
                </a:r>
                <a:r>
                  <a:rPr lang="en-US" b="1" dirty="0"/>
                  <a:t>with high probability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1752" r="-25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CFF6D5C-7936-4A73-A7A0-3D0088AE4A29}"/>
              </a:ext>
            </a:extLst>
          </p:cNvPr>
          <p:cNvSpPr/>
          <p:nvPr/>
        </p:nvSpPr>
        <p:spPr bwMode="auto">
          <a:xfrm>
            <a:off x="5208104" y="5800476"/>
            <a:ext cx="2790908" cy="782886"/>
          </a:xfrm>
          <a:prstGeom prst="wedgeRoundRectCallout">
            <a:avLst>
              <a:gd name="adj1" fmla="val -106454"/>
              <a:gd name="adj2" fmla="val -94924"/>
              <a:gd name="adj3" fmla="val 16667"/>
            </a:avLst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 to aggregate?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173" y="1855572"/>
                <a:ext cx="8893498" cy="452596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1" dirty="0"/>
                  <a:t>h:U→{±1} </a:t>
                </a:r>
                <a:r>
                  <a:rPr lang="en-US" dirty="0"/>
                  <a:t>be a ``random”  function that associates each universe element with a random sign. </a:t>
                </a:r>
              </a:p>
              <a:p>
                <a:pPr lvl="1"/>
                <a:r>
                  <a:rPr lang="en-US" dirty="0"/>
                  <a:t>The function h is chosen at the beginning and stored</a:t>
                </a:r>
              </a:p>
              <a:p>
                <a:r>
                  <a:rPr lang="en-US" dirty="0"/>
                  <a:t>Initialize Z=0 </a:t>
                </a:r>
              </a:p>
              <a:p>
                <a:r>
                  <a:rPr lang="en-US" dirty="0"/>
                  <a:t>Every time a data stream element </a:t>
                </a:r>
                <a:r>
                  <a:rPr lang="en-US" dirty="0" err="1"/>
                  <a:t>j∈U</a:t>
                </a:r>
                <a:r>
                  <a:rPr lang="en-US" dirty="0"/>
                  <a:t> appears,  add h(j) to Z.</a:t>
                </a:r>
              </a:p>
              <a:p>
                <a:pPr lvl="1"/>
                <a:r>
                  <a:rPr lang="en-US" dirty="0"/>
                  <a:t> Increment Z if h(j) = +1 and decrement Z if h(j) =−1.</a:t>
                </a:r>
              </a:p>
              <a:p>
                <a:r>
                  <a:rPr lang="en-US" dirty="0"/>
                  <a:t>Return the estimate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173" y="1855572"/>
                <a:ext cx="8893498" cy="4525963"/>
              </a:xfrm>
              <a:blipFill>
                <a:blip r:embed="rId3"/>
                <a:stretch>
                  <a:fillRect l="-1782" t="-2019" r="-1988" b="-111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3698789" y="1114167"/>
            <a:ext cx="4596714" cy="741405"/>
          </a:xfrm>
          <a:prstGeom prst="wedgeRoundRectCallou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Should be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independent of the stream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We will see that 4-wise </a:t>
            </a:r>
            <a:r>
              <a:rPr lang="en-US" sz="2000" dirty="0" err="1">
                <a:latin typeface="Arial" charset="0"/>
                <a:cs typeface="Arial" charset="0"/>
              </a:rPr>
              <a:t>ind.</a:t>
            </a:r>
            <a:r>
              <a:rPr lang="en-US" sz="2000" dirty="0">
                <a:latin typeface="Arial" charset="0"/>
                <a:cs typeface="Arial" charset="0"/>
              </a:rPr>
              <a:t> Is enough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For every data stream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[X]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58" y="2899719"/>
            <a:ext cx="5604279" cy="340900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254547-291A-446C-92B1-9E8F0449A00C}"/>
              </a:ext>
            </a:extLst>
          </p:cNvPr>
          <p:cNvSpPr/>
          <p:nvPr/>
        </p:nvSpPr>
        <p:spPr bwMode="auto">
          <a:xfrm>
            <a:off x="119046" y="5064980"/>
            <a:ext cx="2639833" cy="723569"/>
          </a:xfrm>
          <a:prstGeom prst="wedgeRoundRectCallout">
            <a:avLst>
              <a:gd name="adj1" fmla="val 62300"/>
              <a:gd name="adj2" fmla="val -833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Linearity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expectations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CD946E5-6D9E-43F1-A54F-087779953F4C}"/>
              </a:ext>
            </a:extLst>
          </p:cNvPr>
          <p:cNvSpPr/>
          <p:nvPr/>
        </p:nvSpPr>
        <p:spPr bwMode="auto">
          <a:xfrm>
            <a:off x="6504167" y="5931197"/>
            <a:ext cx="2639833" cy="572494"/>
          </a:xfrm>
          <a:prstGeom prst="wedgeRoundRectCallout">
            <a:avLst>
              <a:gd name="adj1" fmla="val -77158"/>
              <a:gd name="adj2" fmla="val -736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Ind. of the values of 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Pairwise is enough!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E671-0BE5-4DAA-8500-CCF85E13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0"/>
            <a:ext cx="8567530" cy="1143000"/>
          </a:xfrm>
        </p:spPr>
        <p:txBody>
          <a:bodyPr/>
          <a:lstStyle/>
          <a:p>
            <a:r>
              <a:rPr lang="en-US" sz="3600" dirty="0"/>
              <a:t>Are Great Expectations Good Enough?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5A6D5-1036-441D-8A36-AB8117DFC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867" y="116601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Example: count the number of satisfying assignments of a given formula</a:t>
                </a:r>
              </a:p>
              <a:p>
                <a:r>
                  <a:rPr lang="en-US" dirty="0"/>
                  <a:t>Better: use variance</a:t>
                </a:r>
              </a:p>
              <a:p>
                <a:pPr marL="0" indent="0">
                  <a:buNone/>
                </a:pPr>
                <a:r>
                  <a:rPr lang="en-US" sz="2400" dirty="0"/>
                  <a:t>Recall: </a:t>
                </a:r>
              </a:p>
              <a:p>
                <a:r>
                  <a:rPr lang="en-US" b="1" dirty="0"/>
                  <a:t>Markov’s inequality </a:t>
                </a:r>
                <a:r>
                  <a:rPr lang="en-US" dirty="0"/>
                  <a:t>(non-negative)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] ≤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err="1"/>
                  <a:t>Chebychev’s</a:t>
                </a:r>
                <a:r>
                  <a:rPr lang="en-US" b="1" dirty="0"/>
                  <a:t> inequality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]|≥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]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Chernoff-</a:t>
                </a:r>
                <a:r>
                  <a:rPr lang="en-US" b="1" dirty="0" err="1"/>
                  <a:t>Hoeffding</a:t>
                </a:r>
                <a:r>
                  <a:rPr lang="en-US" b="1" dirty="0"/>
                  <a:t> Inequality</a:t>
                </a:r>
              </a:p>
              <a:p>
                <a:pPr lvl="1"/>
                <a:r>
                  <a:rPr lang="en-US" dirty="0"/>
                  <a:t>Need complete independence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5A6D5-1036-441D-8A36-AB8117DFC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67" y="1166018"/>
                <a:ext cx="8229600" cy="4525963"/>
              </a:xfrm>
              <a:blipFill>
                <a:blip r:embed="rId3"/>
                <a:stretch>
                  <a:fillRect l="-1926" t="-2019" b="-209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71EE0-3076-43F6-88AB-C2AEB21BFF8C}"/>
                  </a:ext>
                </a:extLst>
              </p:cNvPr>
              <p:cNvSpPr txBox="1"/>
              <p:nvPr/>
            </p:nvSpPr>
            <p:spPr>
              <a:xfrm>
                <a:off x="6027090" y="3887241"/>
                <a:ext cx="3116910" cy="94416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771EE0-3076-43F6-88AB-C2AEB21BF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90" y="3887241"/>
                <a:ext cx="3116910" cy="944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D34BDC-7D34-487A-BA73-F28AE54FEEAC}"/>
                  </a:ext>
                </a:extLst>
              </p:cNvPr>
              <p:cNvSpPr txBox="1"/>
              <p:nvPr/>
            </p:nvSpPr>
            <p:spPr>
              <a:xfrm>
                <a:off x="5868061" y="5590444"/>
                <a:ext cx="3593989" cy="12003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Claim: If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b="1" dirty="0"/>
                  <a:t>pairwise independent: </a:t>
                </a:r>
                <a:r>
                  <a:rPr lang="en-US" sz="2400" dirty="0"/>
                  <a:t>then same variance  </a:t>
                </a:r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D34BDC-7D34-487A-BA73-F28AE54FE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61" y="5590444"/>
                <a:ext cx="3593989" cy="1200329"/>
              </a:xfrm>
              <a:prstGeom prst="rect">
                <a:avLst/>
              </a:prstGeom>
              <a:blipFill>
                <a:blip r:embed="rId5"/>
                <a:stretch>
                  <a:fillRect l="-2716" t="-4061" b="-11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8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20594"/>
            <a:ext cx="8229600" cy="1143000"/>
          </a:xfrm>
        </p:spPr>
        <p:txBody>
          <a:bodyPr/>
          <a:lstStyle/>
          <a:p>
            <a:r>
              <a:rPr lang="en-US" dirty="0"/>
              <a:t>Good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6584" y="1377778"/>
                <a:ext cx="8777416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For every data stream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[X]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Why is this good enough? </a:t>
                </a:r>
              </a:p>
              <a:p>
                <a:pPr marL="0" indent="0">
                  <a:buNone/>
                </a:pPr>
                <a:r>
                  <a:rPr lang="en-US" dirty="0"/>
                  <a:t>Let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IL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The </a:t>
                </a:r>
                <a:r>
                  <a:rPr lang="en-US" sz="2800" b="1" dirty="0"/>
                  <a:t>variance of t independent trials goes down </a:t>
                </a:r>
                <a:r>
                  <a:rPr lang="en-US" sz="2800" dirty="0"/>
                  <a:t>as 1/t </a:t>
                </a:r>
              </a:p>
              <a:p>
                <a:pPr marL="0" indent="0">
                  <a:buNone/>
                </a:pPr>
                <a:r>
                  <a:rPr lang="en-US" dirty="0"/>
                  <a:t>Claim: For every data stream,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…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)·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584" y="1377778"/>
                <a:ext cx="8777416" cy="4525963"/>
              </a:xfrm>
              <a:blipFill>
                <a:blip r:embed="rId3"/>
                <a:stretch>
                  <a:fillRect l="-1736" t="-1752" b="-52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695C726-0A55-4A92-95E3-BEEA7EFB0A65}"/>
              </a:ext>
            </a:extLst>
          </p:cNvPr>
          <p:cNvSpPr/>
          <p:nvPr/>
        </p:nvSpPr>
        <p:spPr bwMode="auto">
          <a:xfrm>
            <a:off x="5430741" y="2856505"/>
            <a:ext cx="3239583" cy="793143"/>
          </a:xfrm>
          <a:prstGeom prst="wedgeRoundRectCallout">
            <a:avLst>
              <a:gd name="adj1" fmla="val -52125"/>
              <a:gd name="adj2" fmla="val -9622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4-wise independence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sufficient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rgbClr val="008000"/>
                </a:solidFill>
              </a:rPr>
              <a:t>k-wise</a:t>
            </a:r>
            <a:r>
              <a:rPr lang="en-US" altLang="en-US" dirty="0"/>
              <a:t> independence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Approach: use </a:t>
            </a:r>
            <a:r>
              <a:rPr lang="en-US" altLang="en-US" i="1" dirty="0">
                <a:solidFill>
                  <a:srgbClr val="008000"/>
                </a:solidFill>
              </a:rPr>
              <a:t>k-wise</a:t>
            </a:r>
            <a:r>
              <a:rPr lang="en-US" altLang="en-US" dirty="0"/>
              <a:t> independence for smallest </a:t>
            </a:r>
            <a:r>
              <a:rPr lang="en-US" altLang="en-US" i="1" dirty="0">
                <a:solidFill>
                  <a:srgbClr val="008000"/>
                </a:solidFill>
              </a:rPr>
              <a:t>k</a:t>
            </a:r>
            <a:r>
              <a:rPr lang="en-US" altLang="en-US" dirty="0"/>
              <a:t> possible </a:t>
            </a:r>
          </a:p>
          <a:p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" y="3203489"/>
            <a:ext cx="8158163" cy="2794000"/>
            <a:chOff x="294" y="1608"/>
            <a:chExt cx="5139" cy="176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94" y="1608"/>
              <a:ext cx="5139" cy="1760"/>
              <a:chOff x="294" y="1500"/>
              <a:chExt cx="5441" cy="948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94" y="1500"/>
                <a:ext cx="5371" cy="948"/>
              </a:xfrm>
              <a:prstGeom prst="rect">
                <a:avLst/>
              </a:prstGeom>
              <a:solidFill>
                <a:srgbClr val="99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00" y="1500"/>
                <a:ext cx="5435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3000" b="1" u="sng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Definition:</a:t>
                </a:r>
                <a:r>
                  <a:rPr lang="en-US" altLang="en-US" sz="3000">
                    <a:latin typeface="Candara" panose="020E0502030303020204" pitchFamily="34" charset="0"/>
                  </a:rPr>
                  <a:t> A family </a:t>
                </a:r>
                <a:r>
                  <a:rPr lang="en-US" altLang="en-US" sz="300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r>
                  <a:rPr lang="en-US" altLang="en-US" sz="3000">
                    <a:latin typeface="Candara" panose="020E0502030303020204" pitchFamily="34" charset="0"/>
                  </a:rPr>
                  <a:t> of hash functions is </a:t>
                </a:r>
                <a:r>
                  <a:rPr lang="en-US" altLang="en-US" sz="3000" b="1" i="1">
                    <a:solidFill>
                      <a:srgbClr val="800000"/>
                    </a:solidFill>
                    <a:latin typeface="Candara" panose="020E0502030303020204" pitchFamily="34" charset="0"/>
                  </a:rPr>
                  <a:t>k-wise </a:t>
                </a:r>
              </a:p>
              <a:p>
                <a:pPr algn="l" eaLnBrk="1" hangingPunct="1"/>
                <a:r>
                  <a:rPr lang="en-US" altLang="en-US" sz="3000" b="1" i="1">
                    <a:solidFill>
                      <a:srgbClr val="800000"/>
                    </a:solidFill>
                    <a:latin typeface="Candara" panose="020E0502030303020204" pitchFamily="34" charset="0"/>
                  </a:rPr>
                  <a:t>independent</a:t>
                </a:r>
                <a:r>
                  <a:rPr lang="en-US" altLang="en-US" sz="3000">
                    <a:latin typeface="Candara" panose="020E0502030303020204" pitchFamily="34" charset="0"/>
                  </a:rPr>
                  <a:t> if for any distinct </a:t>
                </a:r>
                <a:r>
                  <a:rPr lang="en-US" altLang="en-US" sz="34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x</a:t>
                </a:r>
                <a:r>
                  <a:rPr lang="en-US" altLang="en-US" sz="34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US" altLang="en-US" sz="3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,...,</a:t>
                </a:r>
                <a:r>
                  <a:rPr lang="en-US" altLang="en-US" sz="34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x</a:t>
                </a:r>
                <a:r>
                  <a:rPr lang="en-US" altLang="en-US" sz="34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k</a:t>
                </a:r>
                <a:r>
                  <a:rPr lang="en-US" altLang="en-US" sz="28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>
                    <a:solidFill>
                      <a:srgbClr val="008000"/>
                    </a:solidFill>
                    <a:latin typeface="cmsy10" pitchFamily="34" charset="0"/>
                  </a:rPr>
                  <a:t>U</a:t>
                </a:r>
                <a:r>
                  <a:rPr lang="en-US" altLang="en-US" sz="3000">
                    <a:latin typeface="Candara" panose="020E0502030303020204" pitchFamily="34" charset="0"/>
                  </a:rPr>
                  <a:t> and for</a:t>
                </a:r>
              </a:p>
              <a:p>
                <a:pPr algn="l" eaLnBrk="1" hangingPunct="1"/>
                <a:r>
                  <a:rPr lang="en-US" altLang="en-US" sz="3000">
                    <a:latin typeface="Candara" panose="020E0502030303020204" pitchFamily="34" charset="0"/>
                  </a:rPr>
                  <a:t>any 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y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US" altLang="en-US" sz="3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,...,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y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k</a:t>
                </a:r>
                <a:r>
                  <a:rPr lang="en-US" altLang="en-US" sz="30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[0,...,m-1]</a:t>
                </a:r>
                <a:r>
                  <a:rPr lang="en-US" altLang="en-US" sz="3000">
                    <a:latin typeface="Candara" panose="020E0502030303020204" pitchFamily="34" charset="0"/>
                  </a:rPr>
                  <a:t>: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67" y="2662"/>
              <a:ext cx="4829" cy="685"/>
              <a:chOff x="640" y="3130"/>
              <a:chExt cx="4829" cy="685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73" y="3130"/>
                <a:ext cx="4696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Pr  [h(x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)=y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1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altLang="en-US" sz="4000" i="1" baseline="-2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^ 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h(x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)=y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2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altLang="en-US" sz="4000" i="1" baseline="-2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^ 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... </a:t>
                </a:r>
                <a:r>
                  <a:rPr lang="en-US" altLang="en-US" sz="4000" i="1" baseline="-2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^ 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h(x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k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)=y</a:t>
                </a:r>
                <a:r>
                  <a:rPr lang="en-US" altLang="en-US" sz="3000" i="1" baseline="-15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k</a:t>
                </a:r>
                <a:r>
                  <a:rPr lang="en-US" altLang="en-US" sz="3000" i="1">
                    <a:solidFill>
                      <a:srgbClr val="008000"/>
                    </a:solidFill>
                    <a:latin typeface="Candara" panose="020E0502030303020204" pitchFamily="34" charset="0"/>
                  </a:rPr>
                  <a:t>] = 1/m</a:t>
                </a:r>
                <a:r>
                  <a:rPr lang="en-US" altLang="en-US" sz="3000" i="1" baseline="30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k</a:t>
                </a:r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640" y="3275"/>
                <a:ext cx="58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 i="1" baseline="-10000">
                    <a:solidFill>
                      <a:srgbClr val="008000"/>
                    </a:solidFill>
                    <a:latin typeface="Candara" panose="020E0502030303020204" pitchFamily="34" charset="0"/>
                  </a:rPr>
                  <a:t>h</a:t>
                </a:r>
                <a:r>
                  <a:rPr lang="en-US" altLang="en-US" sz="2900" baseline="-100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200" baseline="-1000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endParaRPr lang="en-US" altLang="en-US" sz="3400" i="1">
                  <a:solidFill>
                    <a:srgbClr val="008000"/>
                  </a:solidFill>
                  <a:latin typeface="Candara" panose="020E05020303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41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08" y="-32221"/>
            <a:ext cx="8612659" cy="1143000"/>
          </a:xfrm>
        </p:spPr>
        <p:txBody>
          <a:bodyPr/>
          <a:lstStyle/>
          <a:p>
            <a:r>
              <a:rPr lang="en-US" dirty="0"/>
              <a:t>Constructing 3-wise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059" y="1110779"/>
                <a:ext cx="857970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Domain U be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Each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corresponds to a binary vector of length m+1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L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 is defined by a (random) vector R=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L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(x)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〈</m:t>
                    </m:r>
                  </m:oMath>
                </a14:m>
                <a:r>
                  <a:rPr lang="en-US" dirty="0"/>
                  <a:t>x,R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mod 2</a:t>
                </a:r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every 3 vectors </a:t>
                </a:r>
                <a:r>
                  <a:rPr lang="en-US" dirty="0" err="1"/>
                  <a:t>x,y</a:t>
                </a:r>
                <a:r>
                  <a:rPr lang="en-US" dirty="0"/>
                  <a:t> and z are linearly </a:t>
                </a:r>
                <a:r>
                  <a:rPr lang="en-US" dirty="0" err="1"/>
                  <a:t>ind.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linear independent implies stochastic independence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1110779"/>
                <a:ext cx="8579708" cy="4525963"/>
              </a:xfrm>
              <a:blipFill>
                <a:blip r:embed="rId2"/>
                <a:stretch>
                  <a:fillRect l="-1919" t="-1615" r="-1137" b="-25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 bwMode="auto">
              <a:xfrm>
                <a:off x="6755027" y="3814119"/>
                <a:ext cx="2240691" cy="593125"/>
              </a:xfrm>
              <a:prstGeom prst="wedgeRoundRectCallout">
                <a:avLst>
                  <a:gd name="adj1" fmla="val -73407"/>
                  <a:gd name="adj2" fmla="val -56944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Family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5027" y="3814119"/>
                <a:ext cx="2240691" cy="593125"/>
              </a:xfrm>
              <a:prstGeom prst="wedgeRoundRectCallout">
                <a:avLst>
                  <a:gd name="adj1" fmla="val -73407"/>
                  <a:gd name="adj2" fmla="val -56944"/>
                  <a:gd name="adj3" fmla="val 16667"/>
                </a:avLst>
              </a:prstGeom>
              <a:blipFill>
                <a:blip r:embed="rId3"/>
                <a:stretch>
                  <a:fillRect b="-188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1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Vague: Question</a:t>
            </a:r>
            <a:r>
              <a:rPr lang="en-US" dirty="0"/>
              <a:t>: Why choose majority and not some other function for amplification?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b="1" dirty="0"/>
              <a:t>Question</a:t>
            </a:r>
            <a:r>
              <a:rPr lang="en-US" dirty="0"/>
              <a:t>: why does </a:t>
            </a:r>
            <a:r>
              <a:rPr lang="en-US" dirty="0" err="1"/>
              <a:t>Freivald’s</a:t>
            </a:r>
            <a:r>
              <a:rPr lang="en-US" dirty="0"/>
              <a:t> matrix multiplication checking work?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Multi-set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7" y="1560444"/>
            <a:ext cx="8229600" cy="4525963"/>
          </a:xfrm>
        </p:spPr>
        <p:txBody>
          <a:bodyPr/>
          <a:lstStyle/>
          <a:p>
            <a:r>
              <a:rPr lang="en-US" sz="2800" dirty="0"/>
              <a:t>We have two multi-sets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/>
              <a:t> and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pPr lvl="1"/>
            <a:r>
              <a:rPr lang="en-US" b="1" dirty="0"/>
              <a:t>given in an arbitrary order</a:t>
            </a:r>
            <a:r>
              <a:rPr lang="en-US" dirty="0"/>
              <a:t>. Once an element is given it cannot be accessed again</a:t>
            </a:r>
          </a:p>
          <a:p>
            <a:pPr lvl="2"/>
            <a:r>
              <a:rPr lang="en-US" dirty="0"/>
              <a:t>(unless it is explicitly stored) and our </a:t>
            </a:r>
          </a:p>
          <a:p>
            <a:pPr lvl="1"/>
            <a:r>
              <a:rPr lang="en-US" dirty="0"/>
              <a:t>goal a low memory algorithm for equality. 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Idea: choose a function h and compute h(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/>
              <a:t>) and h(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/>
              <a:t>) gradually. </a:t>
            </a:r>
          </a:p>
          <a:p>
            <a:pPr marL="514350" indent="-457200"/>
            <a:r>
              <a:rPr lang="en-US" dirty="0"/>
              <a:t>h chosen from a </a:t>
            </a:r>
            <a:r>
              <a:rPr lang="en-US" b="1" dirty="0"/>
              <a:t>family of hash functions </a:t>
            </a:r>
            <a:r>
              <a:rPr lang="en-US" dirty="0"/>
              <a:t>H</a:t>
            </a:r>
          </a:p>
          <a:p>
            <a:pPr marL="914400" lvl="1" indent="-457200"/>
            <a:r>
              <a:rPr lang="en-US" dirty="0"/>
              <a:t>All the randomness comes from choice of h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54A3300-D1E6-46F6-A286-126FCB7E6A45}"/>
              </a:ext>
            </a:extLst>
          </p:cNvPr>
          <p:cNvSpPr/>
          <p:nvPr/>
        </p:nvSpPr>
        <p:spPr bwMode="auto">
          <a:xfrm>
            <a:off x="6114553" y="2592126"/>
            <a:ext cx="2918130" cy="731519"/>
          </a:xfrm>
          <a:prstGeom prst="wedgeRoundRectCallout">
            <a:avLst>
              <a:gd name="adj1" fmla="val -18653"/>
              <a:gd name="adj2" fmla="val 83152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Cannot hope to have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a deterministic algorithm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1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 bwMode="auto">
          <a:xfrm>
            <a:off x="5231027" y="3906440"/>
            <a:ext cx="2624862" cy="733167"/>
          </a:xfrm>
          <a:prstGeom prst="wedgeRoundRectCallout">
            <a:avLst>
              <a:gd name="adj1" fmla="val -106157"/>
              <a:gd name="adj2" fmla="val -16109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Uniformly at random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1763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Accumulators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to 1 </a:t>
                </a:r>
              </a:p>
              <a:p>
                <a:pPr marL="0" indent="0">
                  <a:buNone/>
                </a:pPr>
                <a:r>
                  <a:rPr lang="en-US" dirty="0"/>
                  <a:t>Choose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Read next element c in the stream</a:t>
                </a:r>
              </a:p>
              <a:p>
                <a:pPr lvl="1"/>
                <a:r>
                  <a:rPr lang="en-US" dirty="0"/>
                  <a:t>Say it is added to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</a:p>
              <a:p>
                <a:r>
                  <a:rPr lang="en-US" b="1" dirty="0"/>
                  <a:t>Update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need to be able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}) </m:t>
                    </m:r>
                  </m:oMath>
                </a14:m>
                <a:r>
                  <a:rPr lang="en-US" dirty="0"/>
                  <a:t>from h, h(A) and c</a:t>
                </a:r>
              </a:p>
              <a:p>
                <a:r>
                  <a:rPr lang="en-US" dirty="0"/>
                  <a:t>At end of stream: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17638"/>
                <a:ext cx="8229600" cy="4525963"/>
              </a:xfrm>
              <a:blipFill>
                <a:blip r:embed="rId2"/>
                <a:stretch>
                  <a:fillRect l="-1926" t="-17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8476" y="1991251"/>
                <a:ext cx="4510216" cy="113877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At any point in time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should be h(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400" dirty="0"/>
                  <a:t>) seen so far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should be h(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sz="2400" dirty="0"/>
                  <a:t>) seen so far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76" y="1991251"/>
                <a:ext cx="4510216" cy="1138773"/>
              </a:xfrm>
              <a:prstGeom prst="rect">
                <a:avLst/>
              </a:prstGeom>
              <a:blipFill>
                <a:blip r:embed="rId3"/>
                <a:stretch>
                  <a:fillRect l="-1892" t="-2688" r="-1622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 bwMode="auto">
          <a:xfrm>
            <a:off x="152400" y="617838"/>
            <a:ext cx="2434281" cy="733167"/>
          </a:xfrm>
          <a:prstGeom prst="wedgeRoundRectCallout">
            <a:avLst>
              <a:gd name="adj1" fmla="val -19141"/>
              <a:gd name="adj2" fmla="val 7823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From the range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Multi-set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a family of functions H that is </a:t>
                </a:r>
                <a:r>
                  <a:rPr lang="en-US" b="1" dirty="0"/>
                  <a:t>incremental</a:t>
                </a:r>
                <a:r>
                  <a:rPr lang="en-US" dirty="0"/>
                  <a:t> in nature. For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Given h, h(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/>
                  <a:t>) and an element c:  easy to compute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∪ 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}).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For any two different multi-sets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dirty="0"/>
                  <a:t> </a:t>
                </a:r>
                <a:r>
                  <a:rPr lang="en-US" b="1" dirty="0"/>
                  <a:t>the probability </a:t>
                </a:r>
                <a:r>
                  <a:rPr lang="en-US" dirty="0"/>
                  <a:t>over the choice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</a:t>
                </a:r>
                <a:r>
                  <a:rPr lang="en-US" b="1" dirty="0"/>
                  <a:t>h(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b="1" dirty="0"/>
                  <a:t>) = h(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US" b="1" dirty="0"/>
                  <a:t>) </a:t>
                </a:r>
                <a:r>
                  <a:rPr lang="en-US" dirty="0"/>
                  <a:t>is small.</a:t>
                </a:r>
              </a:p>
              <a:p>
                <a:r>
                  <a:rPr lang="en-US" dirty="0"/>
                  <a:t> The </a:t>
                </a:r>
                <a:r>
                  <a:rPr lang="en-US" b="1" dirty="0"/>
                  <a:t>description</a:t>
                </a:r>
                <a:r>
                  <a:rPr lang="en-US" dirty="0"/>
                  <a:t> of h is short and the </a:t>
                </a:r>
                <a:r>
                  <a:rPr lang="en-US" b="1" dirty="0"/>
                  <a:t>output of h is small.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 r="-1259" b="-98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Functions for Multi-set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Treat the set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/>
                  <a:t> as defining a polynomial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over a </a:t>
                </a:r>
                <a:r>
                  <a:rPr lang="en-US" sz="2800" b="1" dirty="0"/>
                  <a:t>finite field </a:t>
                </a:r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of size is larger than the universe from which the elements of 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>
                    <a:solidFill>
                      <a:srgbClr val="0000FF"/>
                    </a:solidFill>
                  </a:rPr>
                  <a:t> are chosen+|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say a prime Q &gt; |U|. </a:t>
                </a:r>
              </a:p>
              <a:p>
                <a:pPr marL="57150" indent="0">
                  <a:buNone/>
                </a:pPr>
                <a:r>
                  <a:rPr lang="en-US" sz="2800" dirty="0"/>
                  <a:t>The members of the family H are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, for all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in GF[Q] and defined as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022" r="-1481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81532" y="2185033"/>
                <a:ext cx="2747998" cy="156966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Polynomial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revealed gradually as we learns the set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2" y="2185033"/>
                <a:ext cx="2747998" cy="1569660"/>
              </a:xfrm>
              <a:prstGeom prst="rect">
                <a:avLst/>
              </a:prstGeom>
              <a:blipFill>
                <a:blip r:embed="rId3"/>
                <a:stretch>
                  <a:fillRect l="-3326" t="-2713" r="-3991" b="-8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7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146" y="1311876"/>
                <a:ext cx="8579708" cy="4525963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dirty="0"/>
                  <a:t>The probability that two sets collide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which means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/>
                  <a:t>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|, 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|}/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r>
                  <a:rPr lang="en-US" sz="2800" dirty="0"/>
                  <a:t>This is the </a:t>
                </a:r>
                <a:r>
                  <a:rPr lang="en-US" sz="2800" b="1" dirty="0"/>
                  <a:t>maximum number of points that two polynomials </a:t>
                </a:r>
                <a:r>
                  <a:rPr lang="en-US" sz="2800" dirty="0"/>
                  <a:t>whose degree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⁡{|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|, 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|} </m:t>
                    </m:r>
                  </m:oMath>
                </a14:m>
                <a:r>
                  <a:rPr lang="en-US" sz="2800" b="1" dirty="0"/>
                  <a:t>can agree without being identical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Storing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and storing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as it is computed requires just O(log Q) bits, </a:t>
                </a:r>
              </a:p>
              <a:p>
                <a:pPr marL="0" indent="0">
                  <a:buNone/>
                </a:pPr>
                <a:r>
                  <a:rPr lang="en-US" sz="2800" dirty="0"/>
                  <a:t>The resulting algorithm never needs to store anything close in size to the original sets.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146" y="1311876"/>
                <a:ext cx="8579708" cy="4525963"/>
              </a:xfrm>
              <a:blipFill>
                <a:blip r:embed="rId2"/>
                <a:stretch>
                  <a:fillRect l="-1491" t="-1211" r="-1278" b="-207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5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83C75200-B3B6-46EE-B659-4B59377E1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777" y="15683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Model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6A1FB9AA-2822-4BC1-A36E-28C1E934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7651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82F5B50D-D06C-4CFD-8ABC-9734C3F5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957513"/>
            <a:ext cx="198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Main memory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AF8AC441-9636-4CC4-AE4E-45B4A2A5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20913"/>
            <a:ext cx="3409950" cy="37782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C2D379C5-CA9E-4C3B-A055-30F32884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00313"/>
            <a:ext cx="1371600" cy="685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68F329F3-F9F3-47F2-AD27-150818FF48E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091113"/>
            <a:ext cx="1663700" cy="1627187"/>
            <a:chOff x="462" y="1849"/>
            <a:chExt cx="1454" cy="1373"/>
          </a:xfrm>
        </p:grpSpPr>
        <p:grpSp>
          <p:nvGrpSpPr>
            <p:cNvPr id="13330" name="Group 10">
              <a:extLst>
                <a:ext uri="{FF2B5EF4-FFF2-40B4-BE49-F238E27FC236}">
                  <a16:creationId xmlns:a16="http://schemas.microsoft.com/office/drawing/2014/main" id="{009647B7-BBD2-421B-912A-4328078C44AA}"/>
                </a:ext>
              </a:extLst>
            </p:cNvPr>
            <p:cNvGrpSpPr>
              <a:grpSpLocks/>
            </p:cNvGrpSpPr>
            <p:nvPr/>
          </p:nvGrpSpPr>
          <p:grpSpPr bwMode="auto">
            <a:xfrm rot="1406501" flipH="1">
              <a:off x="462" y="2437"/>
              <a:ext cx="781" cy="614"/>
              <a:chOff x="3783" y="932"/>
              <a:chExt cx="1110" cy="728"/>
            </a:xfrm>
          </p:grpSpPr>
          <p:sp>
            <p:nvSpPr>
              <p:cNvPr id="13342" name="Freeform 11">
                <a:extLst>
                  <a:ext uri="{FF2B5EF4-FFF2-40B4-BE49-F238E27FC236}">
                    <a16:creationId xmlns:a16="http://schemas.microsoft.com/office/drawing/2014/main" id="{1AB6A1DD-7688-4831-9900-5CA69080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063"/>
                <a:ext cx="993" cy="597"/>
              </a:xfrm>
              <a:custGeom>
                <a:avLst/>
                <a:gdLst>
                  <a:gd name="T0" fmla="*/ 118 w 993"/>
                  <a:gd name="T1" fmla="*/ 432 h 597"/>
                  <a:gd name="T2" fmla="*/ 161 w 993"/>
                  <a:gd name="T3" fmla="*/ 484 h 597"/>
                  <a:gd name="T4" fmla="*/ 209 w 993"/>
                  <a:gd name="T5" fmla="*/ 513 h 597"/>
                  <a:gd name="T6" fmla="*/ 268 w 993"/>
                  <a:gd name="T7" fmla="*/ 517 h 597"/>
                  <a:gd name="T8" fmla="*/ 337 w 993"/>
                  <a:gd name="T9" fmla="*/ 509 h 597"/>
                  <a:gd name="T10" fmla="*/ 356 w 993"/>
                  <a:gd name="T11" fmla="*/ 502 h 597"/>
                  <a:gd name="T12" fmla="*/ 381 w 993"/>
                  <a:gd name="T13" fmla="*/ 484 h 597"/>
                  <a:gd name="T14" fmla="*/ 403 w 993"/>
                  <a:gd name="T15" fmla="*/ 458 h 597"/>
                  <a:gd name="T16" fmla="*/ 421 w 993"/>
                  <a:gd name="T17" fmla="*/ 407 h 597"/>
                  <a:gd name="T18" fmla="*/ 432 w 993"/>
                  <a:gd name="T19" fmla="*/ 333 h 597"/>
                  <a:gd name="T20" fmla="*/ 440 w 993"/>
                  <a:gd name="T21" fmla="*/ 264 h 597"/>
                  <a:gd name="T22" fmla="*/ 454 w 993"/>
                  <a:gd name="T23" fmla="*/ 202 h 597"/>
                  <a:gd name="T24" fmla="*/ 476 w 993"/>
                  <a:gd name="T25" fmla="*/ 154 h 597"/>
                  <a:gd name="T26" fmla="*/ 513 w 993"/>
                  <a:gd name="T27" fmla="*/ 117 h 597"/>
                  <a:gd name="T28" fmla="*/ 564 w 993"/>
                  <a:gd name="T29" fmla="*/ 85 h 597"/>
                  <a:gd name="T30" fmla="*/ 605 w 993"/>
                  <a:gd name="T31" fmla="*/ 70 h 597"/>
                  <a:gd name="T32" fmla="*/ 718 w 993"/>
                  <a:gd name="T33" fmla="*/ 37 h 597"/>
                  <a:gd name="T34" fmla="*/ 788 w 993"/>
                  <a:gd name="T35" fmla="*/ 19 h 597"/>
                  <a:gd name="T36" fmla="*/ 857 w 993"/>
                  <a:gd name="T37" fmla="*/ 4 h 597"/>
                  <a:gd name="T38" fmla="*/ 927 w 993"/>
                  <a:gd name="T39" fmla="*/ 4 h 597"/>
                  <a:gd name="T40" fmla="*/ 993 w 993"/>
                  <a:gd name="T41" fmla="*/ 30 h 597"/>
                  <a:gd name="T42" fmla="*/ 967 w 993"/>
                  <a:gd name="T43" fmla="*/ 52 h 597"/>
                  <a:gd name="T44" fmla="*/ 905 w 993"/>
                  <a:gd name="T45" fmla="*/ 77 h 597"/>
                  <a:gd name="T46" fmla="*/ 799 w 993"/>
                  <a:gd name="T47" fmla="*/ 99 h 597"/>
                  <a:gd name="T48" fmla="*/ 733 w 993"/>
                  <a:gd name="T49" fmla="*/ 110 h 597"/>
                  <a:gd name="T50" fmla="*/ 638 w 993"/>
                  <a:gd name="T51" fmla="*/ 143 h 597"/>
                  <a:gd name="T52" fmla="*/ 550 w 993"/>
                  <a:gd name="T53" fmla="*/ 187 h 597"/>
                  <a:gd name="T54" fmla="*/ 542 w 993"/>
                  <a:gd name="T55" fmla="*/ 191 h 597"/>
                  <a:gd name="T56" fmla="*/ 539 w 993"/>
                  <a:gd name="T57" fmla="*/ 198 h 597"/>
                  <a:gd name="T58" fmla="*/ 524 w 993"/>
                  <a:gd name="T59" fmla="*/ 246 h 597"/>
                  <a:gd name="T60" fmla="*/ 509 w 993"/>
                  <a:gd name="T61" fmla="*/ 359 h 597"/>
                  <a:gd name="T62" fmla="*/ 495 w 993"/>
                  <a:gd name="T63" fmla="*/ 447 h 597"/>
                  <a:gd name="T64" fmla="*/ 476 w 993"/>
                  <a:gd name="T65" fmla="*/ 498 h 597"/>
                  <a:gd name="T66" fmla="*/ 447 w 993"/>
                  <a:gd name="T67" fmla="*/ 538 h 597"/>
                  <a:gd name="T68" fmla="*/ 407 w 993"/>
                  <a:gd name="T69" fmla="*/ 571 h 597"/>
                  <a:gd name="T70" fmla="*/ 378 w 993"/>
                  <a:gd name="T71" fmla="*/ 582 h 597"/>
                  <a:gd name="T72" fmla="*/ 286 w 993"/>
                  <a:gd name="T73" fmla="*/ 597 h 597"/>
                  <a:gd name="T74" fmla="*/ 253 w 993"/>
                  <a:gd name="T75" fmla="*/ 597 h 597"/>
                  <a:gd name="T76" fmla="*/ 194 w 993"/>
                  <a:gd name="T77" fmla="*/ 590 h 597"/>
                  <a:gd name="T78" fmla="*/ 143 w 993"/>
                  <a:gd name="T79" fmla="*/ 571 h 597"/>
                  <a:gd name="T80" fmla="*/ 103 w 993"/>
                  <a:gd name="T81" fmla="*/ 542 h 597"/>
                  <a:gd name="T82" fmla="*/ 70 w 993"/>
                  <a:gd name="T83" fmla="*/ 502 h 597"/>
                  <a:gd name="T84" fmla="*/ 30 w 993"/>
                  <a:gd name="T85" fmla="*/ 425 h 597"/>
                  <a:gd name="T86" fmla="*/ 0 w 993"/>
                  <a:gd name="T87" fmla="*/ 312 h 597"/>
                  <a:gd name="T88" fmla="*/ 77 w 993"/>
                  <a:gd name="T89" fmla="*/ 293 h 597"/>
                  <a:gd name="T90" fmla="*/ 92 w 993"/>
                  <a:gd name="T91" fmla="*/ 363 h 597"/>
                  <a:gd name="T92" fmla="*/ 118 w 993"/>
                  <a:gd name="T93" fmla="*/ 432 h 5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3"/>
                  <a:gd name="T142" fmla="*/ 0 h 597"/>
                  <a:gd name="T143" fmla="*/ 993 w 993"/>
                  <a:gd name="T144" fmla="*/ 597 h 5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3" h="597">
                    <a:moveTo>
                      <a:pt x="118" y="432"/>
                    </a:moveTo>
                    <a:lnTo>
                      <a:pt x="118" y="432"/>
                    </a:lnTo>
                    <a:lnTo>
                      <a:pt x="140" y="462"/>
                    </a:lnTo>
                    <a:lnTo>
                      <a:pt x="161" y="484"/>
                    </a:lnTo>
                    <a:lnTo>
                      <a:pt x="183" y="502"/>
                    </a:lnTo>
                    <a:lnTo>
                      <a:pt x="209" y="513"/>
                    </a:lnTo>
                    <a:lnTo>
                      <a:pt x="238" y="517"/>
                    </a:lnTo>
                    <a:lnTo>
                      <a:pt x="268" y="517"/>
                    </a:lnTo>
                    <a:lnTo>
                      <a:pt x="301" y="517"/>
                    </a:lnTo>
                    <a:lnTo>
                      <a:pt x="337" y="509"/>
                    </a:lnTo>
                    <a:lnTo>
                      <a:pt x="356" y="502"/>
                    </a:lnTo>
                    <a:lnTo>
                      <a:pt x="370" y="495"/>
                    </a:lnTo>
                    <a:lnTo>
                      <a:pt x="381" y="484"/>
                    </a:lnTo>
                    <a:lnTo>
                      <a:pt x="392" y="473"/>
                    </a:lnTo>
                    <a:lnTo>
                      <a:pt x="403" y="458"/>
                    </a:lnTo>
                    <a:lnTo>
                      <a:pt x="411" y="443"/>
                    </a:lnTo>
                    <a:lnTo>
                      <a:pt x="421" y="407"/>
                    </a:lnTo>
                    <a:lnTo>
                      <a:pt x="429" y="370"/>
                    </a:lnTo>
                    <a:lnTo>
                      <a:pt x="432" y="333"/>
                    </a:lnTo>
                    <a:lnTo>
                      <a:pt x="440" y="264"/>
                    </a:lnTo>
                    <a:lnTo>
                      <a:pt x="447" y="231"/>
                    </a:lnTo>
                    <a:lnTo>
                      <a:pt x="454" y="202"/>
                    </a:lnTo>
                    <a:lnTo>
                      <a:pt x="465" y="176"/>
                    </a:lnTo>
                    <a:lnTo>
                      <a:pt x="476" y="154"/>
                    </a:lnTo>
                    <a:lnTo>
                      <a:pt x="495" y="136"/>
                    </a:lnTo>
                    <a:lnTo>
                      <a:pt x="513" y="117"/>
                    </a:lnTo>
                    <a:lnTo>
                      <a:pt x="535" y="99"/>
                    </a:lnTo>
                    <a:lnTo>
                      <a:pt x="564" y="85"/>
                    </a:lnTo>
                    <a:lnTo>
                      <a:pt x="605" y="70"/>
                    </a:lnTo>
                    <a:lnTo>
                      <a:pt x="641" y="59"/>
                    </a:lnTo>
                    <a:lnTo>
                      <a:pt x="718" y="37"/>
                    </a:lnTo>
                    <a:lnTo>
                      <a:pt x="788" y="19"/>
                    </a:lnTo>
                    <a:lnTo>
                      <a:pt x="821" y="11"/>
                    </a:lnTo>
                    <a:lnTo>
                      <a:pt x="857" y="4"/>
                    </a:lnTo>
                    <a:lnTo>
                      <a:pt x="894" y="0"/>
                    </a:lnTo>
                    <a:lnTo>
                      <a:pt x="927" y="4"/>
                    </a:lnTo>
                    <a:lnTo>
                      <a:pt x="963" y="15"/>
                    </a:lnTo>
                    <a:lnTo>
                      <a:pt x="993" y="30"/>
                    </a:lnTo>
                    <a:lnTo>
                      <a:pt x="967" y="52"/>
                    </a:lnTo>
                    <a:lnTo>
                      <a:pt x="938" y="66"/>
                    </a:lnTo>
                    <a:lnTo>
                      <a:pt x="905" y="77"/>
                    </a:lnTo>
                    <a:lnTo>
                      <a:pt x="868" y="85"/>
                    </a:lnTo>
                    <a:lnTo>
                      <a:pt x="799" y="99"/>
                    </a:lnTo>
                    <a:lnTo>
                      <a:pt x="733" y="110"/>
                    </a:lnTo>
                    <a:lnTo>
                      <a:pt x="685" y="128"/>
                    </a:lnTo>
                    <a:lnTo>
                      <a:pt x="638" y="143"/>
                    </a:lnTo>
                    <a:lnTo>
                      <a:pt x="594" y="165"/>
                    </a:lnTo>
                    <a:lnTo>
                      <a:pt x="550" y="187"/>
                    </a:lnTo>
                    <a:lnTo>
                      <a:pt x="542" y="191"/>
                    </a:lnTo>
                    <a:lnTo>
                      <a:pt x="539" y="198"/>
                    </a:lnTo>
                    <a:lnTo>
                      <a:pt x="531" y="220"/>
                    </a:lnTo>
                    <a:lnTo>
                      <a:pt x="524" y="246"/>
                    </a:lnTo>
                    <a:lnTo>
                      <a:pt x="517" y="301"/>
                    </a:lnTo>
                    <a:lnTo>
                      <a:pt x="509" y="359"/>
                    </a:lnTo>
                    <a:lnTo>
                      <a:pt x="502" y="418"/>
                    </a:lnTo>
                    <a:lnTo>
                      <a:pt x="495" y="447"/>
                    </a:lnTo>
                    <a:lnTo>
                      <a:pt x="487" y="473"/>
                    </a:lnTo>
                    <a:lnTo>
                      <a:pt x="476" y="498"/>
                    </a:lnTo>
                    <a:lnTo>
                      <a:pt x="465" y="520"/>
                    </a:lnTo>
                    <a:lnTo>
                      <a:pt x="447" y="538"/>
                    </a:lnTo>
                    <a:lnTo>
                      <a:pt x="429" y="557"/>
                    </a:lnTo>
                    <a:lnTo>
                      <a:pt x="407" y="571"/>
                    </a:lnTo>
                    <a:lnTo>
                      <a:pt x="378" y="582"/>
                    </a:lnTo>
                    <a:lnTo>
                      <a:pt x="334" y="590"/>
                    </a:lnTo>
                    <a:lnTo>
                      <a:pt x="286" y="597"/>
                    </a:lnTo>
                    <a:lnTo>
                      <a:pt x="253" y="597"/>
                    </a:lnTo>
                    <a:lnTo>
                      <a:pt x="224" y="597"/>
                    </a:lnTo>
                    <a:lnTo>
                      <a:pt x="194" y="590"/>
                    </a:lnTo>
                    <a:lnTo>
                      <a:pt x="169" y="582"/>
                    </a:lnTo>
                    <a:lnTo>
                      <a:pt x="143" y="571"/>
                    </a:lnTo>
                    <a:lnTo>
                      <a:pt x="121" y="557"/>
                    </a:lnTo>
                    <a:lnTo>
                      <a:pt x="103" y="542"/>
                    </a:lnTo>
                    <a:lnTo>
                      <a:pt x="85" y="520"/>
                    </a:lnTo>
                    <a:lnTo>
                      <a:pt x="70" y="502"/>
                    </a:lnTo>
                    <a:lnTo>
                      <a:pt x="55" y="476"/>
                    </a:lnTo>
                    <a:lnTo>
                      <a:pt x="30" y="425"/>
                    </a:lnTo>
                    <a:lnTo>
                      <a:pt x="11" y="370"/>
                    </a:lnTo>
                    <a:lnTo>
                      <a:pt x="0" y="312"/>
                    </a:lnTo>
                    <a:lnTo>
                      <a:pt x="77" y="293"/>
                    </a:lnTo>
                    <a:lnTo>
                      <a:pt x="85" y="330"/>
                    </a:lnTo>
                    <a:lnTo>
                      <a:pt x="92" y="363"/>
                    </a:lnTo>
                    <a:lnTo>
                      <a:pt x="103" y="399"/>
                    </a:lnTo>
                    <a:lnTo>
                      <a:pt x="118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3" name="Freeform 12">
                <a:extLst>
                  <a:ext uri="{FF2B5EF4-FFF2-40B4-BE49-F238E27FC236}">
                    <a16:creationId xmlns:a16="http://schemas.microsoft.com/office/drawing/2014/main" id="{21A45D3A-D698-4BEC-B0D1-A9D8316A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078"/>
                <a:ext cx="974" cy="571"/>
              </a:xfrm>
              <a:custGeom>
                <a:avLst/>
                <a:gdLst>
                  <a:gd name="T0" fmla="*/ 84 w 974"/>
                  <a:gd name="T1" fmla="*/ 410 h 571"/>
                  <a:gd name="T2" fmla="*/ 114 w 974"/>
                  <a:gd name="T3" fmla="*/ 454 h 571"/>
                  <a:gd name="T4" fmla="*/ 146 w 974"/>
                  <a:gd name="T5" fmla="*/ 491 h 571"/>
                  <a:gd name="T6" fmla="*/ 187 w 974"/>
                  <a:gd name="T7" fmla="*/ 512 h 571"/>
                  <a:gd name="T8" fmla="*/ 242 w 974"/>
                  <a:gd name="T9" fmla="*/ 516 h 571"/>
                  <a:gd name="T10" fmla="*/ 304 w 974"/>
                  <a:gd name="T11" fmla="*/ 509 h 571"/>
                  <a:gd name="T12" fmla="*/ 355 w 974"/>
                  <a:gd name="T13" fmla="*/ 498 h 571"/>
                  <a:gd name="T14" fmla="*/ 392 w 974"/>
                  <a:gd name="T15" fmla="*/ 469 h 571"/>
                  <a:gd name="T16" fmla="*/ 414 w 974"/>
                  <a:gd name="T17" fmla="*/ 414 h 571"/>
                  <a:gd name="T18" fmla="*/ 425 w 974"/>
                  <a:gd name="T19" fmla="*/ 355 h 571"/>
                  <a:gd name="T20" fmla="*/ 439 w 974"/>
                  <a:gd name="T21" fmla="*/ 242 h 571"/>
                  <a:gd name="T22" fmla="*/ 450 w 974"/>
                  <a:gd name="T23" fmla="*/ 187 h 571"/>
                  <a:gd name="T24" fmla="*/ 465 w 974"/>
                  <a:gd name="T25" fmla="*/ 154 h 571"/>
                  <a:gd name="T26" fmla="*/ 491 w 974"/>
                  <a:gd name="T27" fmla="*/ 124 h 571"/>
                  <a:gd name="T28" fmla="*/ 557 w 974"/>
                  <a:gd name="T29" fmla="*/ 81 h 571"/>
                  <a:gd name="T30" fmla="*/ 634 w 974"/>
                  <a:gd name="T31" fmla="*/ 55 h 571"/>
                  <a:gd name="T32" fmla="*/ 707 w 974"/>
                  <a:gd name="T33" fmla="*/ 33 h 571"/>
                  <a:gd name="T34" fmla="*/ 809 w 974"/>
                  <a:gd name="T35" fmla="*/ 7 h 571"/>
                  <a:gd name="T36" fmla="*/ 879 w 974"/>
                  <a:gd name="T37" fmla="*/ 0 h 571"/>
                  <a:gd name="T38" fmla="*/ 945 w 974"/>
                  <a:gd name="T39" fmla="*/ 11 h 571"/>
                  <a:gd name="T40" fmla="*/ 963 w 974"/>
                  <a:gd name="T41" fmla="*/ 44 h 571"/>
                  <a:gd name="T42" fmla="*/ 948 w 974"/>
                  <a:gd name="T43" fmla="*/ 44 h 571"/>
                  <a:gd name="T44" fmla="*/ 923 w 974"/>
                  <a:gd name="T45" fmla="*/ 55 h 571"/>
                  <a:gd name="T46" fmla="*/ 908 w 974"/>
                  <a:gd name="T47" fmla="*/ 55 h 571"/>
                  <a:gd name="T48" fmla="*/ 813 w 974"/>
                  <a:gd name="T49" fmla="*/ 62 h 571"/>
                  <a:gd name="T50" fmla="*/ 714 w 974"/>
                  <a:gd name="T51" fmla="*/ 84 h 571"/>
                  <a:gd name="T52" fmla="*/ 615 w 974"/>
                  <a:gd name="T53" fmla="*/ 117 h 571"/>
                  <a:gd name="T54" fmla="*/ 527 w 974"/>
                  <a:gd name="T55" fmla="*/ 157 h 571"/>
                  <a:gd name="T56" fmla="*/ 520 w 974"/>
                  <a:gd name="T57" fmla="*/ 165 h 571"/>
                  <a:gd name="T58" fmla="*/ 513 w 974"/>
                  <a:gd name="T59" fmla="*/ 176 h 571"/>
                  <a:gd name="T60" fmla="*/ 498 w 974"/>
                  <a:gd name="T61" fmla="*/ 227 h 571"/>
                  <a:gd name="T62" fmla="*/ 480 w 974"/>
                  <a:gd name="T63" fmla="*/ 337 h 571"/>
                  <a:gd name="T64" fmla="*/ 461 w 974"/>
                  <a:gd name="T65" fmla="*/ 443 h 571"/>
                  <a:gd name="T66" fmla="*/ 443 w 974"/>
                  <a:gd name="T67" fmla="*/ 491 h 571"/>
                  <a:gd name="T68" fmla="*/ 410 w 974"/>
                  <a:gd name="T69" fmla="*/ 527 h 571"/>
                  <a:gd name="T70" fmla="*/ 363 w 974"/>
                  <a:gd name="T71" fmla="*/ 553 h 571"/>
                  <a:gd name="T72" fmla="*/ 304 w 974"/>
                  <a:gd name="T73" fmla="*/ 564 h 571"/>
                  <a:gd name="T74" fmla="*/ 245 w 974"/>
                  <a:gd name="T75" fmla="*/ 571 h 571"/>
                  <a:gd name="T76" fmla="*/ 190 w 974"/>
                  <a:gd name="T77" fmla="*/ 567 h 571"/>
                  <a:gd name="T78" fmla="*/ 146 w 974"/>
                  <a:gd name="T79" fmla="*/ 553 h 571"/>
                  <a:gd name="T80" fmla="*/ 106 w 974"/>
                  <a:gd name="T81" fmla="*/ 527 h 571"/>
                  <a:gd name="T82" fmla="*/ 73 w 974"/>
                  <a:gd name="T83" fmla="*/ 491 h 571"/>
                  <a:gd name="T84" fmla="*/ 26 w 974"/>
                  <a:gd name="T85" fmla="*/ 406 h 571"/>
                  <a:gd name="T86" fmla="*/ 0 w 974"/>
                  <a:gd name="T87" fmla="*/ 307 h 571"/>
                  <a:gd name="T88" fmla="*/ 51 w 974"/>
                  <a:gd name="T89" fmla="*/ 297 h 571"/>
                  <a:gd name="T90" fmla="*/ 73 w 974"/>
                  <a:gd name="T91" fmla="*/ 381 h 571"/>
                  <a:gd name="T92" fmla="*/ 84 w 974"/>
                  <a:gd name="T93" fmla="*/ 410 h 5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4"/>
                  <a:gd name="T142" fmla="*/ 0 h 571"/>
                  <a:gd name="T143" fmla="*/ 974 w 974"/>
                  <a:gd name="T144" fmla="*/ 571 h 5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4" h="571">
                    <a:moveTo>
                      <a:pt x="84" y="410"/>
                    </a:moveTo>
                    <a:lnTo>
                      <a:pt x="84" y="410"/>
                    </a:lnTo>
                    <a:lnTo>
                      <a:pt x="99" y="432"/>
                    </a:lnTo>
                    <a:lnTo>
                      <a:pt x="114" y="454"/>
                    </a:lnTo>
                    <a:lnTo>
                      <a:pt x="128" y="476"/>
                    </a:lnTo>
                    <a:lnTo>
                      <a:pt x="146" y="491"/>
                    </a:lnTo>
                    <a:lnTo>
                      <a:pt x="165" y="502"/>
                    </a:lnTo>
                    <a:lnTo>
                      <a:pt x="187" y="512"/>
                    </a:lnTo>
                    <a:lnTo>
                      <a:pt x="212" y="516"/>
                    </a:lnTo>
                    <a:lnTo>
                      <a:pt x="242" y="516"/>
                    </a:lnTo>
                    <a:lnTo>
                      <a:pt x="304" y="509"/>
                    </a:lnTo>
                    <a:lnTo>
                      <a:pt x="330" y="505"/>
                    </a:lnTo>
                    <a:lnTo>
                      <a:pt x="355" y="498"/>
                    </a:lnTo>
                    <a:lnTo>
                      <a:pt x="374" y="487"/>
                    </a:lnTo>
                    <a:lnTo>
                      <a:pt x="392" y="469"/>
                    </a:lnTo>
                    <a:lnTo>
                      <a:pt x="403" y="443"/>
                    </a:lnTo>
                    <a:lnTo>
                      <a:pt x="414" y="414"/>
                    </a:lnTo>
                    <a:lnTo>
                      <a:pt x="425" y="355"/>
                    </a:lnTo>
                    <a:lnTo>
                      <a:pt x="432" y="300"/>
                    </a:lnTo>
                    <a:lnTo>
                      <a:pt x="439" y="242"/>
                    </a:lnTo>
                    <a:lnTo>
                      <a:pt x="450" y="187"/>
                    </a:lnTo>
                    <a:lnTo>
                      <a:pt x="458" y="168"/>
                    </a:lnTo>
                    <a:lnTo>
                      <a:pt x="465" y="154"/>
                    </a:lnTo>
                    <a:lnTo>
                      <a:pt x="476" y="139"/>
                    </a:lnTo>
                    <a:lnTo>
                      <a:pt x="491" y="124"/>
                    </a:lnTo>
                    <a:lnTo>
                      <a:pt x="520" y="99"/>
                    </a:lnTo>
                    <a:lnTo>
                      <a:pt x="557" y="81"/>
                    </a:lnTo>
                    <a:lnTo>
                      <a:pt x="593" y="66"/>
                    </a:lnTo>
                    <a:lnTo>
                      <a:pt x="634" y="55"/>
                    </a:lnTo>
                    <a:lnTo>
                      <a:pt x="707" y="33"/>
                    </a:lnTo>
                    <a:lnTo>
                      <a:pt x="773" y="15"/>
                    </a:lnTo>
                    <a:lnTo>
                      <a:pt x="809" y="7"/>
                    </a:lnTo>
                    <a:lnTo>
                      <a:pt x="842" y="4"/>
                    </a:lnTo>
                    <a:lnTo>
                      <a:pt x="879" y="0"/>
                    </a:lnTo>
                    <a:lnTo>
                      <a:pt x="912" y="4"/>
                    </a:lnTo>
                    <a:lnTo>
                      <a:pt x="945" y="11"/>
                    </a:lnTo>
                    <a:lnTo>
                      <a:pt x="974" y="26"/>
                    </a:lnTo>
                    <a:lnTo>
                      <a:pt x="963" y="44"/>
                    </a:lnTo>
                    <a:lnTo>
                      <a:pt x="948" y="44"/>
                    </a:lnTo>
                    <a:lnTo>
                      <a:pt x="934" y="51"/>
                    </a:lnTo>
                    <a:lnTo>
                      <a:pt x="923" y="55"/>
                    </a:lnTo>
                    <a:lnTo>
                      <a:pt x="908" y="55"/>
                    </a:lnTo>
                    <a:lnTo>
                      <a:pt x="861" y="55"/>
                    </a:lnTo>
                    <a:lnTo>
                      <a:pt x="813" y="62"/>
                    </a:lnTo>
                    <a:lnTo>
                      <a:pt x="762" y="73"/>
                    </a:lnTo>
                    <a:lnTo>
                      <a:pt x="714" y="84"/>
                    </a:lnTo>
                    <a:lnTo>
                      <a:pt x="663" y="99"/>
                    </a:lnTo>
                    <a:lnTo>
                      <a:pt x="615" y="117"/>
                    </a:lnTo>
                    <a:lnTo>
                      <a:pt x="571" y="139"/>
                    </a:lnTo>
                    <a:lnTo>
                      <a:pt x="527" y="157"/>
                    </a:lnTo>
                    <a:lnTo>
                      <a:pt x="520" y="165"/>
                    </a:lnTo>
                    <a:lnTo>
                      <a:pt x="513" y="176"/>
                    </a:lnTo>
                    <a:lnTo>
                      <a:pt x="502" y="201"/>
                    </a:lnTo>
                    <a:lnTo>
                      <a:pt x="498" y="227"/>
                    </a:lnTo>
                    <a:lnTo>
                      <a:pt x="487" y="278"/>
                    </a:lnTo>
                    <a:lnTo>
                      <a:pt x="480" y="337"/>
                    </a:lnTo>
                    <a:lnTo>
                      <a:pt x="472" y="392"/>
                    </a:lnTo>
                    <a:lnTo>
                      <a:pt x="461" y="443"/>
                    </a:lnTo>
                    <a:lnTo>
                      <a:pt x="454" y="469"/>
                    </a:lnTo>
                    <a:lnTo>
                      <a:pt x="443" y="491"/>
                    </a:lnTo>
                    <a:lnTo>
                      <a:pt x="428" y="509"/>
                    </a:lnTo>
                    <a:lnTo>
                      <a:pt x="410" y="527"/>
                    </a:lnTo>
                    <a:lnTo>
                      <a:pt x="388" y="542"/>
                    </a:lnTo>
                    <a:lnTo>
                      <a:pt x="363" y="553"/>
                    </a:lnTo>
                    <a:lnTo>
                      <a:pt x="304" y="564"/>
                    </a:lnTo>
                    <a:lnTo>
                      <a:pt x="245" y="571"/>
                    </a:lnTo>
                    <a:lnTo>
                      <a:pt x="220" y="571"/>
                    </a:lnTo>
                    <a:lnTo>
                      <a:pt x="190" y="567"/>
                    </a:lnTo>
                    <a:lnTo>
                      <a:pt x="168" y="560"/>
                    </a:lnTo>
                    <a:lnTo>
                      <a:pt x="146" y="553"/>
                    </a:lnTo>
                    <a:lnTo>
                      <a:pt x="125" y="542"/>
                    </a:lnTo>
                    <a:lnTo>
                      <a:pt x="106" y="527"/>
                    </a:lnTo>
                    <a:lnTo>
                      <a:pt x="88" y="509"/>
                    </a:lnTo>
                    <a:lnTo>
                      <a:pt x="73" y="491"/>
                    </a:lnTo>
                    <a:lnTo>
                      <a:pt x="48" y="450"/>
                    </a:lnTo>
                    <a:lnTo>
                      <a:pt x="26" y="406"/>
                    </a:lnTo>
                    <a:lnTo>
                      <a:pt x="11" y="359"/>
                    </a:lnTo>
                    <a:lnTo>
                      <a:pt x="0" y="307"/>
                    </a:lnTo>
                    <a:lnTo>
                      <a:pt x="51" y="297"/>
                    </a:lnTo>
                    <a:lnTo>
                      <a:pt x="66" y="351"/>
                    </a:lnTo>
                    <a:lnTo>
                      <a:pt x="73" y="381"/>
                    </a:lnTo>
                    <a:lnTo>
                      <a:pt x="84" y="4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4" name="Freeform 13">
                <a:extLst>
                  <a:ext uri="{FF2B5EF4-FFF2-40B4-BE49-F238E27FC236}">
                    <a16:creationId xmlns:a16="http://schemas.microsoft.com/office/drawing/2014/main" id="{A31E6211-7024-4498-91F9-96AC1A46B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1001"/>
                <a:ext cx="381" cy="238"/>
              </a:xfrm>
              <a:custGeom>
                <a:avLst/>
                <a:gdLst>
                  <a:gd name="T0" fmla="*/ 0 w 381"/>
                  <a:gd name="T1" fmla="*/ 0 h 238"/>
                  <a:gd name="T2" fmla="*/ 0 w 381"/>
                  <a:gd name="T3" fmla="*/ 0 h 238"/>
                  <a:gd name="T4" fmla="*/ 7 w 381"/>
                  <a:gd name="T5" fmla="*/ 0 h 238"/>
                  <a:gd name="T6" fmla="*/ 22 w 381"/>
                  <a:gd name="T7" fmla="*/ 11 h 238"/>
                  <a:gd name="T8" fmla="*/ 33 w 381"/>
                  <a:gd name="T9" fmla="*/ 22 h 238"/>
                  <a:gd name="T10" fmla="*/ 44 w 381"/>
                  <a:gd name="T11" fmla="*/ 37 h 238"/>
                  <a:gd name="T12" fmla="*/ 58 w 381"/>
                  <a:gd name="T13" fmla="*/ 59 h 238"/>
                  <a:gd name="T14" fmla="*/ 66 w 381"/>
                  <a:gd name="T15" fmla="*/ 88 h 238"/>
                  <a:gd name="T16" fmla="*/ 66 w 381"/>
                  <a:gd name="T17" fmla="*/ 88 h 238"/>
                  <a:gd name="T18" fmla="*/ 73 w 381"/>
                  <a:gd name="T19" fmla="*/ 117 h 238"/>
                  <a:gd name="T20" fmla="*/ 77 w 381"/>
                  <a:gd name="T21" fmla="*/ 147 h 238"/>
                  <a:gd name="T22" fmla="*/ 77 w 381"/>
                  <a:gd name="T23" fmla="*/ 172 h 238"/>
                  <a:gd name="T24" fmla="*/ 77 w 381"/>
                  <a:gd name="T25" fmla="*/ 194 h 238"/>
                  <a:gd name="T26" fmla="*/ 69 w 381"/>
                  <a:gd name="T27" fmla="*/ 227 h 238"/>
                  <a:gd name="T28" fmla="*/ 66 w 381"/>
                  <a:gd name="T29" fmla="*/ 238 h 238"/>
                  <a:gd name="T30" fmla="*/ 381 w 381"/>
                  <a:gd name="T31" fmla="*/ 70 h 238"/>
                  <a:gd name="T32" fmla="*/ 0 w 381"/>
                  <a:gd name="T33" fmla="*/ 0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38"/>
                  <a:gd name="T53" fmla="*/ 381 w 381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38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2" y="11"/>
                    </a:lnTo>
                    <a:lnTo>
                      <a:pt x="33" y="22"/>
                    </a:lnTo>
                    <a:lnTo>
                      <a:pt x="44" y="37"/>
                    </a:lnTo>
                    <a:lnTo>
                      <a:pt x="58" y="59"/>
                    </a:lnTo>
                    <a:lnTo>
                      <a:pt x="66" y="88"/>
                    </a:lnTo>
                    <a:lnTo>
                      <a:pt x="73" y="117"/>
                    </a:lnTo>
                    <a:lnTo>
                      <a:pt x="77" y="147"/>
                    </a:lnTo>
                    <a:lnTo>
                      <a:pt x="77" y="172"/>
                    </a:lnTo>
                    <a:lnTo>
                      <a:pt x="77" y="194"/>
                    </a:lnTo>
                    <a:lnTo>
                      <a:pt x="69" y="227"/>
                    </a:lnTo>
                    <a:lnTo>
                      <a:pt x="66" y="238"/>
                    </a:lnTo>
                    <a:lnTo>
                      <a:pt x="381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5" name="Freeform 14">
                <a:extLst>
                  <a:ext uri="{FF2B5EF4-FFF2-40B4-BE49-F238E27FC236}">
                    <a16:creationId xmlns:a16="http://schemas.microsoft.com/office/drawing/2014/main" id="{952D5410-F96D-4B08-BE6A-C71D1E5B2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1038"/>
                <a:ext cx="227" cy="150"/>
              </a:xfrm>
              <a:custGeom>
                <a:avLst/>
                <a:gdLst>
                  <a:gd name="T0" fmla="*/ 18 w 227"/>
                  <a:gd name="T1" fmla="*/ 84 h 150"/>
                  <a:gd name="T2" fmla="*/ 22 w 227"/>
                  <a:gd name="T3" fmla="*/ 95 h 150"/>
                  <a:gd name="T4" fmla="*/ 22 w 227"/>
                  <a:gd name="T5" fmla="*/ 106 h 150"/>
                  <a:gd name="T6" fmla="*/ 22 w 227"/>
                  <a:gd name="T7" fmla="*/ 117 h 150"/>
                  <a:gd name="T8" fmla="*/ 22 w 227"/>
                  <a:gd name="T9" fmla="*/ 128 h 150"/>
                  <a:gd name="T10" fmla="*/ 22 w 227"/>
                  <a:gd name="T11" fmla="*/ 139 h 150"/>
                  <a:gd name="T12" fmla="*/ 22 w 227"/>
                  <a:gd name="T13" fmla="*/ 150 h 150"/>
                  <a:gd name="T14" fmla="*/ 227 w 227"/>
                  <a:gd name="T15" fmla="*/ 40 h 150"/>
                  <a:gd name="T16" fmla="*/ 0 w 227"/>
                  <a:gd name="T17" fmla="*/ 0 h 150"/>
                  <a:gd name="T18" fmla="*/ 4 w 227"/>
                  <a:gd name="T19" fmla="*/ 7 h 150"/>
                  <a:gd name="T20" fmla="*/ 7 w 227"/>
                  <a:gd name="T21" fmla="*/ 22 h 150"/>
                  <a:gd name="T22" fmla="*/ 11 w 227"/>
                  <a:gd name="T23" fmla="*/ 33 h 150"/>
                  <a:gd name="T24" fmla="*/ 11 w 227"/>
                  <a:gd name="T25" fmla="*/ 47 h 150"/>
                  <a:gd name="T26" fmla="*/ 15 w 227"/>
                  <a:gd name="T27" fmla="*/ 58 h 150"/>
                  <a:gd name="T28" fmla="*/ 18 w 227"/>
                  <a:gd name="T29" fmla="*/ 69 h 150"/>
                  <a:gd name="T30" fmla="*/ 18 w 227"/>
                  <a:gd name="T31" fmla="*/ 84 h 1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7"/>
                  <a:gd name="T49" fmla="*/ 0 h 150"/>
                  <a:gd name="T50" fmla="*/ 227 w 227"/>
                  <a:gd name="T51" fmla="*/ 150 h 1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7" h="150">
                    <a:moveTo>
                      <a:pt x="18" y="84"/>
                    </a:moveTo>
                    <a:lnTo>
                      <a:pt x="22" y="95"/>
                    </a:lnTo>
                    <a:lnTo>
                      <a:pt x="22" y="106"/>
                    </a:lnTo>
                    <a:lnTo>
                      <a:pt x="22" y="117"/>
                    </a:lnTo>
                    <a:lnTo>
                      <a:pt x="22" y="128"/>
                    </a:lnTo>
                    <a:lnTo>
                      <a:pt x="22" y="139"/>
                    </a:lnTo>
                    <a:lnTo>
                      <a:pt x="22" y="150"/>
                    </a:lnTo>
                    <a:lnTo>
                      <a:pt x="227" y="4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7" y="22"/>
                    </a:lnTo>
                    <a:lnTo>
                      <a:pt x="11" y="33"/>
                    </a:lnTo>
                    <a:lnTo>
                      <a:pt x="11" y="47"/>
                    </a:lnTo>
                    <a:lnTo>
                      <a:pt x="15" y="58"/>
                    </a:lnTo>
                    <a:lnTo>
                      <a:pt x="18" y="69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6" name="Freeform 15">
                <a:extLst>
                  <a:ext uri="{FF2B5EF4-FFF2-40B4-BE49-F238E27FC236}">
                    <a16:creationId xmlns:a16="http://schemas.microsoft.com/office/drawing/2014/main" id="{714AC9DD-04EB-48F4-AAAD-A69A910DA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932"/>
                <a:ext cx="22" cy="32"/>
              </a:xfrm>
              <a:custGeom>
                <a:avLst/>
                <a:gdLst>
                  <a:gd name="T0" fmla="*/ 22 w 22"/>
                  <a:gd name="T1" fmla="*/ 18 h 32"/>
                  <a:gd name="T2" fmla="*/ 22 w 22"/>
                  <a:gd name="T3" fmla="*/ 18 h 32"/>
                  <a:gd name="T4" fmla="*/ 18 w 22"/>
                  <a:gd name="T5" fmla="*/ 29 h 32"/>
                  <a:gd name="T6" fmla="*/ 7 w 22"/>
                  <a:gd name="T7" fmla="*/ 32 h 32"/>
                  <a:gd name="T8" fmla="*/ 7 w 22"/>
                  <a:gd name="T9" fmla="*/ 32 h 32"/>
                  <a:gd name="T10" fmla="*/ 4 w 22"/>
                  <a:gd name="T11" fmla="*/ 29 h 32"/>
                  <a:gd name="T12" fmla="*/ 0 w 22"/>
                  <a:gd name="T13" fmla="*/ 25 h 32"/>
                  <a:gd name="T14" fmla="*/ 0 w 22"/>
                  <a:gd name="T15" fmla="*/ 14 h 32"/>
                  <a:gd name="T16" fmla="*/ 0 w 22"/>
                  <a:gd name="T17" fmla="*/ 14 h 32"/>
                  <a:gd name="T18" fmla="*/ 4 w 22"/>
                  <a:gd name="T19" fmla="*/ 3 h 32"/>
                  <a:gd name="T20" fmla="*/ 7 w 22"/>
                  <a:gd name="T21" fmla="*/ 0 h 32"/>
                  <a:gd name="T22" fmla="*/ 11 w 22"/>
                  <a:gd name="T23" fmla="*/ 0 h 32"/>
                  <a:gd name="T24" fmla="*/ 11 w 22"/>
                  <a:gd name="T25" fmla="*/ 0 h 32"/>
                  <a:gd name="T26" fmla="*/ 22 w 22"/>
                  <a:gd name="T27" fmla="*/ 7 h 32"/>
                  <a:gd name="T28" fmla="*/ 22 w 22"/>
                  <a:gd name="T29" fmla="*/ 18 h 32"/>
                  <a:gd name="T30" fmla="*/ 22 w 22"/>
                  <a:gd name="T31" fmla="*/ 18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32"/>
                  <a:gd name="T50" fmla="*/ 22 w 2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32">
                    <a:moveTo>
                      <a:pt x="22" y="18"/>
                    </a:moveTo>
                    <a:lnTo>
                      <a:pt x="22" y="18"/>
                    </a:lnTo>
                    <a:lnTo>
                      <a:pt x="18" y="29"/>
                    </a:lnTo>
                    <a:lnTo>
                      <a:pt x="7" y="32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2" y="7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7" name="Freeform 16">
                <a:extLst>
                  <a:ext uri="{FF2B5EF4-FFF2-40B4-BE49-F238E27FC236}">
                    <a16:creationId xmlns:a16="http://schemas.microsoft.com/office/drawing/2014/main" id="{58F4FC9B-5956-4C3C-B130-58674926F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106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19 h 30"/>
                  <a:gd name="T4" fmla="*/ 18 w 161"/>
                  <a:gd name="T5" fmla="*/ 30 h 30"/>
                  <a:gd name="T6" fmla="*/ 0 w 16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"/>
                  <a:gd name="T13" fmla="*/ 0 h 30"/>
                  <a:gd name="T14" fmla="*/ 161 w 16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" h="30">
                    <a:moveTo>
                      <a:pt x="0" y="0"/>
                    </a:moveTo>
                    <a:lnTo>
                      <a:pt x="161" y="19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5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</p:grpSp>
        <p:grpSp>
          <p:nvGrpSpPr>
            <p:cNvPr id="13331" name="Group 17">
              <a:extLst>
                <a:ext uri="{FF2B5EF4-FFF2-40B4-BE49-F238E27FC236}">
                  <a16:creationId xmlns:a16="http://schemas.microsoft.com/office/drawing/2014/main" id="{4343D305-95FD-456B-B111-C0DC47F9F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" y="1849"/>
              <a:ext cx="231" cy="322"/>
              <a:chOff x="3265" y="516"/>
              <a:chExt cx="231" cy="322"/>
            </a:xfrm>
          </p:grpSpPr>
          <p:sp>
            <p:nvSpPr>
              <p:cNvPr id="13338" name="Freeform 18">
                <a:extLst>
                  <a:ext uri="{FF2B5EF4-FFF2-40B4-BE49-F238E27FC236}">
                    <a16:creationId xmlns:a16="http://schemas.microsoft.com/office/drawing/2014/main" id="{45468287-795E-4685-920C-5D7312683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516"/>
                <a:ext cx="231" cy="322"/>
              </a:xfrm>
              <a:custGeom>
                <a:avLst/>
                <a:gdLst>
                  <a:gd name="T0" fmla="*/ 18 w 231"/>
                  <a:gd name="T1" fmla="*/ 194 h 322"/>
                  <a:gd name="T2" fmla="*/ 18 w 231"/>
                  <a:gd name="T3" fmla="*/ 194 h 322"/>
                  <a:gd name="T4" fmla="*/ 44 w 231"/>
                  <a:gd name="T5" fmla="*/ 180 h 322"/>
                  <a:gd name="T6" fmla="*/ 66 w 231"/>
                  <a:gd name="T7" fmla="*/ 161 h 322"/>
                  <a:gd name="T8" fmla="*/ 88 w 231"/>
                  <a:gd name="T9" fmla="*/ 143 h 322"/>
                  <a:gd name="T10" fmla="*/ 106 w 231"/>
                  <a:gd name="T11" fmla="*/ 125 h 322"/>
                  <a:gd name="T12" fmla="*/ 143 w 231"/>
                  <a:gd name="T13" fmla="*/ 77 h 322"/>
                  <a:gd name="T14" fmla="*/ 172 w 231"/>
                  <a:gd name="T15" fmla="*/ 30 h 322"/>
                  <a:gd name="T16" fmla="*/ 172 w 231"/>
                  <a:gd name="T17" fmla="*/ 30 h 322"/>
                  <a:gd name="T18" fmla="*/ 187 w 231"/>
                  <a:gd name="T19" fmla="*/ 8 h 322"/>
                  <a:gd name="T20" fmla="*/ 191 w 231"/>
                  <a:gd name="T21" fmla="*/ 0 h 322"/>
                  <a:gd name="T22" fmla="*/ 198 w 231"/>
                  <a:gd name="T23" fmla="*/ 0 h 322"/>
                  <a:gd name="T24" fmla="*/ 202 w 231"/>
                  <a:gd name="T25" fmla="*/ 0 h 322"/>
                  <a:gd name="T26" fmla="*/ 205 w 231"/>
                  <a:gd name="T27" fmla="*/ 0 h 322"/>
                  <a:gd name="T28" fmla="*/ 213 w 231"/>
                  <a:gd name="T29" fmla="*/ 15 h 322"/>
                  <a:gd name="T30" fmla="*/ 216 w 231"/>
                  <a:gd name="T31" fmla="*/ 30 h 322"/>
                  <a:gd name="T32" fmla="*/ 220 w 231"/>
                  <a:gd name="T33" fmla="*/ 48 h 322"/>
                  <a:gd name="T34" fmla="*/ 227 w 231"/>
                  <a:gd name="T35" fmla="*/ 81 h 322"/>
                  <a:gd name="T36" fmla="*/ 227 w 231"/>
                  <a:gd name="T37" fmla="*/ 81 h 322"/>
                  <a:gd name="T38" fmla="*/ 231 w 231"/>
                  <a:gd name="T39" fmla="*/ 147 h 322"/>
                  <a:gd name="T40" fmla="*/ 231 w 231"/>
                  <a:gd name="T41" fmla="*/ 176 h 322"/>
                  <a:gd name="T42" fmla="*/ 227 w 231"/>
                  <a:gd name="T43" fmla="*/ 205 h 322"/>
                  <a:gd name="T44" fmla="*/ 220 w 231"/>
                  <a:gd name="T45" fmla="*/ 231 h 322"/>
                  <a:gd name="T46" fmla="*/ 213 w 231"/>
                  <a:gd name="T47" fmla="*/ 257 h 322"/>
                  <a:gd name="T48" fmla="*/ 198 w 231"/>
                  <a:gd name="T49" fmla="*/ 286 h 322"/>
                  <a:gd name="T50" fmla="*/ 183 w 231"/>
                  <a:gd name="T51" fmla="*/ 315 h 322"/>
                  <a:gd name="T52" fmla="*/ 183 w 231"/>
                  <a:gd name="T53" fmla="*/ 315 h 322"/>
                  <a:gd name="T54" fmla="*/ 165 w 231"/>
                  <a:gd name="T55" fmla="*/ 322 h 322"/>
                  <a:gd name="T56" fmla="*/ 143 w 231"/>
                  <a:gd name="T57" fmla="*/ 322 h 322"/>
                  <a:gd name="T58" fmla="*/ 121 w 231"/>
                  <a:gd name="T59" fmla="*/ 322 h 322"/>
                  <a:gd name="T60" fmla="*/ 103 w 231"/>
                  <a:gd name="T61" fmla="*/ 319 h 322"/>
                  <a:gd name="T62" fmla="*/ 103 w 231"/>
                  <a:gd name="T63" fmla="*/ 319 h 322"/>
                  <a:gd name="T64" fmla="*/ 77 w 231"/>
                  <a:gd name="T65" fmla="*/ 315 h 322"/>
                  <a:gd name="T66" fmla="*/ 59 w 231"/>
                  <a:gd name="T67" fmla="*/ 304 h 322"/>
                  <a:gd name="T68" fmla="*/ 40 w 231"/>
                  <a:gd name="T69" fmla="*/ 293 h 322"/>
                  <a:gd name="T70" fmla="*/ 26 w 231"/>
                  <a:gd name="T71" fmla="*/ 282 h 322"/>
                  <a:gd name="T72" fmla="*/ 15 w 231"/>
                  <a:gd name="T73" fmla="*/ 268 h 322"/>
                  <a:gd name="T74" fmla="*/ 7 w 231"/>
                  <a:gd name="T75" fmla="*/ 249 h 322"/>
                  <a:gd name="T76" fmla="*/ 4 w 231"/>
                  <a:gd name="T77" fmla="*/ 227 h 322"/>
                  <a:gd name="T78" fmla="*/ 0 w 231"/>
                  <a:gd name="T79" fmla="*/ 202 h 322"/>
                  <a:gd name="T80" fmla="*/ 0 w 231"/>
                  <a:gd name="T81" fmla="*/ 202 h 322"/>
                  <a:gd name="T82" fmla="*/ 18 w 231"/>
                  <a:gd name="T83" fmla="*/ 194 h 322"/>
                  <a:gd name="T84" fmla="*/ 18 w 231"/>
                  <a:gd name="T85" fmla="*/ 194 h 3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1"/>
                  <a:gd name="T130" fmla="*/ 0 h 322"/>
                  <a:gd name="T131" fmla="*/ 231 w 231"/>
                  <a:gd name="T132" fmla="*/ 322 h 3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1" h="322">
                    <a:moveTo>
                      <a:pt x="18" y="194"/>
                    </a:moveTo>
                    <a:lnTo>
                      <a:pt x="18" y="194"/>
                    </a:lnTo>
                    <a:lnTo>
                      <a:pt x="44" y="180"/>
                    </a:lnTo>
                    <a:lnTo>
                      <a:pt x="66" y="161"/>
                    </a:lnTo>
                    <a:lnTo>
                      <a:pt x="88" y="143"/>
                    </a:lnTo>
                    <a:lnTo>
                      <a:pt x="106" y="125"/>
                    </a:lnTo>
                    <a:lnTo>
                      <a:pt x="143" y="77"/>
                    </a:lnTo>
                    <a:lnTo>
                      <a:pt x="172" y="30"/>
                    </a:lnTo>
                    <a:lnTo>
                      <a:pt x="187" y="8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5" y="0"/>
                    </a:lnTo>
                    <a:lnTo>
                      <a:pt x="213" y="15"/>
                    </a:lnTo>
                    <a:lnTo>
                      <a:pt x="216" y="30"/>
                    </a:lnTo>
                    <a:lnTo>
                      <a:pt x="220" y="48"/>
                    </a:lnTo>
                    <a:lnTo>
                      <a:pt x="227" y="81"/>
                    </a:lnTo>
                    <a:lnTo>
                      <a:pt x="231" y="147"/>
                    </a:lnTo>
                    <a:lnTo>
                      <a:pt x="231" y="176"/>
                    </a:lnTo>
                    <a:lnTo>
                      <a:pt x="227" y="205"/>
                    </a:lnTo>
                    <a:lnTo>
                      <a:pt x="220" y="231"/>
                    </a:lnTo>
                    <a:lnTo>
                      <a:pt x="213" y="257"/>
                    </a:lnTo>
                    <a:lnTo>
                      <a:pt x="198" y="286"/>
                    </a:lnTo>
                    <a:lnTo>
                      <a:pt x="183" y="315"/>
                    </a:lnTo>
                    <a:lnTo>
                      <a:pt x="165" y="322"/>
                    </a:lnTo>
                    <a:lnTo>
                      <a:pt x="143" y="322"/>
                    </a:lnTo>
                    <a:lnTo>
                      <a:pt x="121" y="322"/>
                    </a:lnTo>
                    <a:lnTo>
                      <a:pt x="103" y="319"/>
                    </a:lnTo>
                    <a:lnTo>
                      <a:pt x="77" y="315"/>
                    </a:lnTo>
                    <a:lnTo>
                      <a:pt x="59" y="304"/>
                    </a:lnTo>
                    <a:lnTo>
                      <a:pt x="40" y="293"/>
                    </a:lnTo>
                    <a:lnTo>
                      <a:pt x="26" y="282"/>
                    </a:lnTo>
                    <a:lnTo>
                      <a:pt x="15" y="268"/>
                    </a:lnTo>
                    <a:lnTo>
                      <a:pt x="7" y="249"/>
                    </a:lnTo>
                    <a:lnTo>
                      <a:pt x="4" y="227"/>
                    </a:lnTo>
                    <a:lnTo>
                      <a:pt x="0" y="202"/>
                    </a:lnTo>
                    <a:lnTo>
                      <a:pt x="18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39" name="Freeform 19">
                <a:extLst>
                  <a:ext uri="{FF2B5EF4-FFF2-40B4-BE49-F238E27FC236}">
                    <a16:creationId xmlns:a16="http://schemas.microsoft.com/office/drawing/2014/main" id="{F34F0CC3-3A02-42A0-8C35-E8EB0A721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527"/>
                <a:ext cx="198" cy="293"/>
              </a:xfrm>
              <a:custGeom>
                <a:avLst/>
                <a:gdLst>
                  <a:gd name="T0" fmla="*/ 0 w 198"/>
                  <a:gd name="T1" fmla="*/ 202 h 293"/>
                  <a:gd name="T2" fmla="*/ 0 w 198"/>
                  <a:gd name="T3" fmla="*/ 202 h 293"/>
                  <a:gd name="T4" fmla="*/ 11 w 198"/>
                  <a:gd name="T5" fmla="*/ 198 h 293"/>
                  <a:gd name="T6" fmla="*/ 41 w 198"/>
                  <a:gd name="T7" fmla="*/ 180 h 293"/>
                  <a:gd name="T8" fmla="*/ 81 w 198"/>
                  <a:gd name="T9" fmla="*/ 147 h 293"/>
                  <a:gd name="T10" fmla="*/ 103 w 198"/>
                  <a:gd name="T11" fmla="*/ 125 h 293"/>
                  <a:gd name="T12" fmla="*/ 125 w 198"/>
                  <a:gd name="T13" fmla="*/ 95 h 293"/>
                  <a:gd name="T14" fmla="*/ 125 w 198"/>
                  <a:gd name="T15" fmla="*/ 95 h 293"/>
                  <a:gd name="T16" fmla="*/ 158 w 198"/>
                  <a:gd name="T17" fmla="*/ 48 h 293"/>
                  <a:gd name="T18" fmla="*/ 173 w 198"/>
                  <a:gd name="T19" fmla="*/ 19 h 293"/>
                  <a:gd name="T20" fmla="*/ 180 w 198"/>
                  <a:gd name="T21" fmla="*/ 4 h 293"/>
                  <a:gd name="T22" fmla="*/ 180 w 198"/>
                  <a:gd name="T23" fmla="*/ 0 h 293"/>
                  <a:gd name="T24" fmla="*/ 180 w 198"/>
                  <a:gd name="T25" fmla="*/ 0 h 293"/>
                  <a:gd name="T26" fmla="*/ 191 w 198"/>
                  <a:gd name="T27" fmla="*/ 66 h 293"/>
                  <a:gd name="T28" fmla="*/ 195 w 198"/>
                  <a:gd name="T29" fmla="*/ 125 h 293"/>
                  <a:gd name="T30" fmla="*/ 198 w 198"/>
                  <a:gd name="T31" fmla="*/ 154 h 293"/>
                  <a:gd name="T32" fmla="*/ 195 w 198"/>
                  <a:gd name="T33" fmla="*/ 183 h 293"/>
                  <a:gd name="T34" fmla="*/ 195 w 198"/>
                  <a:gd name="T35" fmla="*/ 183 h 293"/>
                  <a:gd name="T36" fmla="*/ 191 w 198"/>
                  <a:gd name="T37" fmla="*/ 205 h 293"/>
                  <a:gd name="T38" fmla="*/ 187 w 198"/>
                  <a:gd name="T39" fmla="*/ 227 h 293"/>
                  <a:gd name="T40" fmla="*/ 173 w 198"/>
                  <a:gd name="T41" fmla="*/ 260 h 293"/>
                  <a:gd name="T42" fmla="*/ 154 w 198"/>
                  <a:gd name="T43" fmla="*/ 290 h 293"/>
                  <a:gd name="T44" fmla="*/ 154 w 198"/>
                  <a:gd name="T45" fmla="*/ 290 h 293"/>
                  <a:gd name="T46" fmla="*/ 147 w 198"/>
                  <a:gd name="T47" fmla="*/ 293 h 293"/>
                  <a:gd name="T48" fmla="*/ 129 w 198"/>
                  <a:gd name="T49" fmla="*/ 293 h 293"/>
                  <a:gd name="T50" fmla="*/ 107 w 198"/>
                  <a:gd name="T51" fmla="*/ 293 h 293"/>
                  <a:gd name="T52" fmla="*/ 77 w 198"/>
                  <a:gd name="T53" fmla="*/ 290 h 293"/>
                  <a:gd name="T54" fmla="*/ 77 w 198"/>
                  <a:gd name="T55" fmla="*/ 290 h 293"/>
                  <a:gd name="T56" fmla="*/ 48 w 198"/>
                  <a:gd name="T57" fmla="*/ 279 h 293"/>
                  <a:gd name="T58" fmla="*/ 33 w 198"/>
                  <a:gd name="T59" fmla="*/ 271 h 293"/>
                  <a:gd name="T60" fmla="*/ 22 w 198"/>
                  <a:gd name="T61" fmla="*/ 260 h 293"/>
                  <a:gd name="T62" fmla="*/ 11 w 198"/>
                  <a:gd name="T63" fmla="*/ 249 h 293"/>
                  <a:gd name="T64" fmla="*/ 4 w 198"/>
                  <a:gd name="T65" fmla="*/ 235 h 293"/>
                  <a:gd name="T66" fmla="*/ 0 w 198"/>
                  <a:gd name="T67" fmla="*/ 220 h 293"/>
                  <a:gd name="T68" fmla="*/ 0 w 198"/>
                  <a:gd name="T69" fmla="*/ 202 h 293"/>
                  <a:gd name="T70" fmla="*/ 0 w 198"/>
                  <a:gd name="T71" fmla="*/ 202 h 2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8"/>
                  <a:gd name="T109" fmla="*/ 0 h 293"/>
                  <a:gd name="T110" fmla="*/ 198 w 198"/>
                  <a:gd name="T111" fmla="*/ 293 h 2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8" h="293">
                    <a:moveTo>
                      <a:pt x="0" y="202"/>
                    </a:moveTo>
                    <a:lnTo>
                      <a:pt x="0" y="202"/>
                    </a:lnTo>
                    <a:lnTo>
                      <a:pt x="11" y="198"/>
                    </a:lnTo>
                    <a:lnTo>
                      <a:pt x="41" y="180"/>
                    </a:lnTo>
                    <a:lnTo>
                      <a:pt x="81" y="147"/>
                    </a:lnTo>
                    <a:lnTo>
                      <a:pt x="103" y="125"/>
                    </a:lnTo>
                    <a:lnTo>
                      <a:pt x="125" y="95"/>
                    </a:lnTo>
                    <a:lnTo>
                      <a:pt x="158" y="48"/>
                    </a:lnTo>
                    <a:lnTo>
                      <a:pt x="173" y="19"/>
                    </a:lnTo>
                    <a:lnTo>
                      <a:pt x="180" y="4"/>
                    </a:lnTo>
                    <a:lnTo>
                      <a:pt x="180" y="0"/>
                    </a:lnTo>
                    <a:lnTo>
                      <a:pt x="191" y="66"/>
                    </a:lnTo>
                    <a:lnTo>
                      <a:pt x="195" y="125"/>
                    </a:lnTo>
                    <a:lnTo>
                      <a:pt x="198" y="154"/>
                    </a:lnTo>
                    <a:lnTo>
                      <a:pt x="195" y="183"/>
                    </a:lnTo>
                    <a:lnTo>
                      <a:pt x="191" y="205"/>
                    </a:lnTo>
                    <a:lnTo>
                      <a:pt x="187" y="227"/>
                    </a:lnTo>
                    <a:lnTo>
                      <a:pt x="173" y="260"/>
                    </a:lnTo>
                    <a:lnTo>
                      <a:pt x="154" y="290"/>
                    </a:lnTo>
                    <a:lnTo>
                      <a:pt x="147" y="293"/>
                    </a:lnTo>
                    <a:lnTo>
                      <a:pt x="129" y="293"/>
                    </a:lnTo>
                    <a:lnTo>
                      <a:pt x="107" y="293"/>
                    </a:lnTo>
                    <a:lnTo>
                      <a:pt x="77" y="290"/>
                    </a:lnTo>
                    <a:lnTo>
                      <a:pt x="48" y="279"/>
                    </a:lnTo>
                    <a:lnTo>
                      <a:pt x="33" y="271"/>
                    </a:lnTo>
                    <a:lnTo>
                      <a:pt x="22" y="260"/>
                    </a:lnTo>
                    <a:lnTo>
                      <a:pt x="11" y="249"/>
                    </a:lnTo>
                    <a:lnTo>
                      <a:pt x="4" y="235"/>
                    </a:lnTo>
                    <a:lnTo>
                      <a:pt x="0" y="22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0" name="Freeform 20">
                <a:extLst>
                  <a:ext uri="{FF2B5EF4-FFF2-40B4-BE49-F238E27FC236}">
                    <a16:creationId xmlns:a16="http://schemas.microsoft.com/office/drawing/2014/main" id="{BECE51B1-B8B7-49BE-A047-3BBBFBE06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527"/>
                <a:ext cx="172" cy="293"/>
              </a:xfrm>
              <a:custGeom>
                <a:avLst/>
                <a:gdLst>
                  <a:gd name="T0" fmla="*/ 147 w 172"/>
                  <a:gd name="T1" fmla="*/ 19 h 293"/>
                  <a:gd name="T2" fmla="*/ 147 w 172"/>
                  <a:gd name="T3" fmla="*/ 19 h 293"/>
                  <a:gd name="T4" fmla="*/ 154 w 172"/>
                  <a:gd name="T5" fmla="*/ 4 h 293"/>
                  <a:gd name="T6" fmla="*/ 154 w 172"/>
                  <a:gd name="T7" fmla="*/ 0 h 293"/>
                  <a:gd name="T8" fmla="*/ 154 w 172"/>
                  <a:gd name="T9" fmla="*/ 0 h 293"/>
                  <a:gd name="T10" fmla="*/ 165 w 172"/>
                  <a:gd name="T11" fmla="*/ 66 h 293"/>
                  <a:gd name="T12" fmla="*/ 169 w 172"/>
                  <a:gd name="T13" fmla="*/ 125 h 293"/>
                  <a:gd name="T14" fmla="*/ 172 w 172"/>
                  <a:gd name="T15" fmla="*/ 154 h 293"/>
                  <a:gd name="T16" fmla="*/ 169 w 172"/>
                  <a:gd name="T17" fmla="*/ 183 h 293"/>
                  <a:gd name="T18" fmla="*/ 169 w 172"/>
                  <a:gd name="T19" fmla="*/ 183 h 293"/>
                  <a:gd name="T20" fmla="*/ 165 w 172"/>
                  <a:gd name="T21" fmla="*/ 205 h 293"/>
                  <a:gd name="T22" fmla="*/ 161 w 172"/>
                  <a:gd name="T23" fmla="*/ 227 h 293"/>
                  <a:gd name="T24" fmla="*/ 147 w 172"/>
                  <a:gd name="T25" fmla="*/ 260 h 293"/>
                  <a:gd name="T26" fmla="*/ 128 w 172"/>
                  <a:gd name="T27" fmla="*/ 290 h 293"/>
                  <a:gd name="T28" fmla="*/ 128 w 172"/>
                  <a:gd name="T29" fmla="*/ 290 h 293"/>
                  <a:gd name="T30" fmla="*/ 121 w 172"/>
                  <a:gd name="T31" fmla="*/ 293 h 293"/>
                  <a:gd name="T32" fmla="*/ 103 w 172"/>
                  <a:gd name="T33" fmla="*/ 293 h 293"/>
                  <a:gd name="T34" fmla="*/ 81 w 172"/>
                  <a:gd name="T35" fmla="*/ 293 h 293"/>
                  <a:gd name="T36" fmla="*/ 51 w 172"/>
                  <a:gd name="T37" fmla="*/ 290 h 293"/>
                  <a:gd name="T38" fmla="*/ 51 w 172"/>
                  <a:gd name="T39" fmla="*/ 290 h 293"/>
                  <a:gd name="T40" fmla="*/ 22 w 172"/>
                  <a:gd name="T41" fmla="*/ 282 h 293"/>
                  <a:gd name="T42" fmla="*/ 0 w 172"/>
                  <a:gd name="T43" fmla="*/ 264 h 293"/>
                  <a:gd name="T44" fmla="*/ 0 w 172"/>
                  <a:gd name="T45" fmla="*/ 264 h 293"/>
                  <a:gd name="T46" fmla="*/ 22 w 172"/>
                  <a:gd name="T47" fmla="*/ 268 h 293"/>
                  <a:gd name="T48" fmla="*/ 48 w 172"/>
                  <a:gd name="T49" fmla="*/ 268 h 293"/>
                  <a:gd name="T50" fmla="*/ 62 w 172"/>
                  <a:gd name="T51" fmla="*/ 264 h 293"/>
                  <a:gd name="T52" fmla="*/ 81 w 172"/>
                  <a:gd name="T53" fmla="*/ 260 h 293"/>
                  <a:gd name="T54" fmla="*/ 95 w 172"/>
                  <a:gd name="T55" fmla="*/ 253 h 293"/>
                  <a:gd name="T56" fmla="*/ 110 w 172"/>
                  <a:gd name="T57" fmla="*/ 242 h 293"/>
                  <a:gd name="T58" fmla="*/ 110 w 172"/>
                  <a:gd name="T59" fmla="*/ 242 h 293"/>
                  <a:gd name="T60" fmla="*/ 125 w 172"/>
                  <a:gd name="T61" fmla="*/ 224 h 293"/>
                  <a:gd name="T62" fmla="*/ 139 w 172"/>
                  <a:gd name="T63" fmla="*/ 198 h 293"/>
                  <a:gd name="T64" fmla="*/ 147 w 172"/>
                  <a:gd name="T65" fmla="*/ 172 h 293"/>
                  <a:gd name="T66" fmla="*/ 154 w 172"/>
                  <a:gd name="T67" fmla="*/ 143 h 293"/>
                  <a:gd name="T68" fmla="*/ 154 w 172"/>
                  <a:gd name="T69" fmla="*/ 114 h 293"/>
                  <a:gd name="T70" fmla="*/ 154 w 172"/>
                  <a:gd name="T71" fmla="*/ 85 h 293"/>
                  <a:gd name="T72" fmla="*/ 150 w 172"/>
                  <a:gd name="T73" fmla="*/ 37 h 293"/>
                  <a:gd name="T74" fmla="*/ 150 w 172"/>
                  <a:gd name="T75" fmla="*/ 37 h 293"/>
                  <a:gd name="T76" fmla="*/ 147 w 172"/>
                  <a:gd name="T77" fmla="*/ 19 h 293"/>
                  <a:gd name="T78" fmla="*/ 147 w 172"/>
                  <a:gd name="T79" fmla="*/ 19 h 2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2"/>
                  <a:gd name="T121" fmla="*/ 0 h 293"/>
                  <a:gd name="T122" fmla="*/ 172 w 172"/>
                  <a:gd name="T123" fmla="*/ 293 h 2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2" h="293">
                    <a:moveTo>
                      <a:pt x="147" y="19"/>
                    </a:moveTo>
                    <a:lnTo>
                      <a:pt x="147" y="19"/>
                    </a:lnTo>
                    <a:lnTo>
                      <a:pt x="154" y="4"/>
                    </a:lnTo>
                    <a:lnTo>
                      <a:pt x="154" y="0"/>
                    </a:lnTo>
                    <a:lnTo>
                      <a:pt x="165" y="66"/>
                    </a:lnTo>
                    <a:lnTo>
                      <a:pt x="169" y="125"/>
                    </a:lnTo>
                    <a:lnTo>
                      <a:pt x="172" y="154"/>
                    </a:lnTo>
                    <a:lnTo>
                      <a:pt x="169" y="183"/>
                    </a:lnTo>
                    <a:lnTo>
                      <a:pt x="165" y="205"/>
                    </a:lnTo>
                    <a:lnTo>
                      <a:pt x="161" y="227"/>
                    </a:lnTo>
                    <a:lnTo>
                      <a:pt x="147" y="260"/>
                    </a:lnTo>
                    <a:lnTo>
                      <a:pt x="128" y="290"/>
                    </a:lnTo>
                    <a:lnTo>
                      <a:pt x="121" y="293"/>
                    </a:lnTo>
                    <a:lnTo>
                      <a:pt x="103" y="293"/>
                    </a:lnTo>
                    <a:lnTo>
                      <a:pt x="81" y="293"/>
                    </a:lnTo>
                    <a:lnTo>
                      <a:pt x="51" y="290"/>
                    </a:lnTo>
                    <a:lnTo>
                      <a:pt x="22" y="282"/>
                    </a:lnTo>
                    <a:lnTo>
                      <a:pt x="0" y="264"/>
                    </a:lnTo>
                    <a:lnTo>
                      <a:pt x="22" y="268"/>
                    </a:lnTo>
                    <a:lnTo>
                      <a:pt x="48" y="268"/>
                    </a:lnTo>
                    <a:lnTo>
                      <a:pt x="62" y="264"/>
                    </a:lnTo>
                    <a:lnTo>
                      <a:pt x="81" y="260"/>
                    </a:lnTo>
                    <a:lnTo>
                      <a:pt x="95" y="253"/>
                    </a:lnTo>
                    <a:lnTo>
                      <a:pt x="110" y="242"/>
                    </a:lnTo>
                    <a:lnTo>
                      <a:pt x="125" y="224"/>
                    </a:lnTo>
                    <a:lnTo>
                      <a:pt x="139" y="198"/>
                    </a:lnTo>
                    <a:lnTo>
                      <a:pt x="147" y="172"/>
                    </a:lnTo>
                    <a:lnTo>
                      <a:pt x="154" y="143"/>
                    </a:lnTo>
                    <a:lnTo>
                      <a:pt x="154" y="114"/>
                    </a:lnTo>
                    <a:lnTo>
                      <a:pt x="154" y="85"/>
                    </a:lnTo>
                    <a:lnTo>
                      <a:pt x="150" y="37"/>
                    </a:lnTo>
                    <a:lnTo>
                      <a:pt x="147" y="19"/>
                    </a:lnTo>
                    <a:close/>
                  </a:path>
                </a:pathLst>
              </a:cu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41" name="Freeform 21">
                <a:extLst>
                  <a:ext uri="{FF2B5EF4-FFF2-40B4-BE49-F238E27FC236}">
                    <a16:creationId xmlns:a16="http://schemas.microsoft.com/office/drawing/2014/main" id="{388527C4-1642-45D8-A50E-A2E426A0B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601"/>
                <a:ext cx="121" cy="157"/>
              </a:xfrm>
              <a:custGeom>
                <a:avLst/>
                <a:gdLst>
                  <a:gd name="T0" fmla="*/ 0 w 121"/>
                  <a:gd name="T1" fmla="*/ 139 h 157"/>
                  <a:gd name="T2" fmla="*/ 0 w 121"/>
                  <a:gd name="T3" fmla="*/ 139 h 157"/>
                  <a:gd name="T4" fmla="*/ 29 w 121"/>
                  <a:gd name="T5" fmla="*/ 117 h 157"/>
                  <a:gd name="T6" fmla="*/ 58 w 121"/>
                  <a:gd name="T7" fmla="*/ 87 h 157"/>
                  <a:gd name="T8" fmla="*/ 73 w 121"/>
                  <a:gd name="T9" fmla="*/ 73 h 157"/>
                  <a:gd name="T10" fmla="*/ 88 w 121"/>
                  <a:gd name="T11" fmla="*/ 54 h 157"/>
                  <a:gd name="T12" fmla="*/ 88 w 121"/>
                  <a:gd name="T13" fmla="*/ 54 h 157"/>
                  <a:gd name="T14" fmla="*/ 121 w 121"/>
                  <a:gd name="T15" fmla="*/ 0 h 157"/>
                  <a:gd name="T16" fmla="*/ 121 w 121"/>
                  <a:gd name="T17" fmla="*/ 0 h 157"/>
                  <a:gd name="T18" fmla="*/ 113 w 121"/>
                  <a:gd name="T19" fmla="*/ 21 h 157"/>
                  <a:gd name="T20" fmla="*/ 91 w 121"/>
                  <a:gd name="T21" fmla="*/ 69 h 157"/>
                  <a:gd name="T22" fmla="*/ 66 w 121"/>
                  <a:gd name="T23" fmla="*/ 120 h 157"/>
                  <a:gd name="T24" fmla="*/ 55 w 121"/>
                  <a:gd name="T25" fmla="*/ 139 h 157"/>
                  <a:gd name="T26" fmla="*/ 40 w 121"/>
                  <a:gd name="T27" fmla="*/ 150 h 157"/>
                  <a:gd name="T28" fmla="*/ 40 w 121"/>
                  <a:gd name="T29" fmla="*/ 150 h 157"/>
                  <a:gd name="T30" fmla="*/ 29 w 121"/>
                  <a:gd name="T31" fmla="*/ 157 h 157"/>
                  <a:gd name="T32" fmla="*/ 18 w 121"/>
                  <a:gd name="T33" fmla="*/ 157 h 157"/>
                  <a:gd name="T34" fmla="*/ 11 w 121"/>
                  <a:gd name="T35" fmla="*/ 153 h 157"/>
                  <a:gd name="T36" fmla="*/ 7 w 121"/>
                  <a:gd name="T37" fmla="*/ 150 h 157"/>
                  <a:gd name="T38" fmla="*/ 0 w 121"/>
                  <a:gd name="T39" fmla="*/ 142 h 157"/>
                  <a:gd name="T40" fmla="*/ 0 w 121"/>
                  <a:gd name="T41" fmla="*/ 139 h 157"/>
                  <a:gd name="T42" fmla="*/ 0 w 121"/>
                  <a:gd name="T43" fmla="*/ 139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1"/>
                  <a:gd name="T67" fmla="*/ 0 h 157"/>
                  <a:gd name="T68" fmla="*/ 121 w 121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1" h="157">
                    <a:moveTo>
                      <a:pt x="0" y="139"/>
                    </a:moveTo>
                    <a:lnTo>
                      <a:pt x="0" y="139"/>
                    </a:lnTo>
                    <a:lnTo>
                      <a:pt x="29" y="117"/>
                    </a:lnTo>
                    <a:lnTo>
                      <a:pt x="58" y="87"/>
                    </a:lnTo>
                    <a:lnTo>
                      <a:pt x="73" y="73"/>
                    </a:lnTo>
                    <a:lnTo>
                      <a:pt x="88" y="54"/>
                    </a:lnTo>
                    <a:lnTo>
                      <a:pt x="121" y="0"/>
                    </a:lnTo>
                    <a:lnTo>
                      <a:pt x="113" y="21"/>
                    </a:lnTo>
                    <a:lnTo>
                      <a:pt x="91" y="69"/>
                    </a:lnTo>
                    <a:lnTo>
                      <a:pt x="66" y="120"/>
                    </a:lnTo>
                    <a:lnTo>
                      <a:pt x="55" y="139"/>
                    </a:lnTo>
                    <a:lnTo>
                      <a:pt x="40" y="150"/>
                    </a:lnTo>
                    <a:lnTo>
                      <a:pt x="29" y="157"/>
                    </a:lnTo>
                    <a:lnTo>
                      <a:pt x="18" y="157"/>
                    </a:lnTo>
                    <a:lnTo>
                      <a:pt x="11" y="153"/>
                    </a:lnTo>
                    <a:lnTo>
                      <a:pt x="7" y="150"/>
                    </a:lnTo>
                    <a:lnTo>
                      <a:pt x="0" y="142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C5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</p:grpSp>
        <p:pic>
          <p:nvPicPr>
            <p:cNvPr id="13332" name="Picture 22" descr="MCj04348450000[1]">
              <a:extLst>
                <a:ext uri="{FF2B5EF4-FFF2-40B4-BE49-F238E27FC236}">
                  <a16:creationId xmlns:a16="http://schemas.microsoft.com/office/drawing/2014/main" id="{49FA4CA9-CD64-48EB-8280-C7065011F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" y="1946"/>
              <a:ext cx="1276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3" name="Group 23">
              <a:extLst>
                <a:ext uri="{FF2B5EF4-FFF2-40B4-BE49-F238E27FC236}">
                  <a16:creationId xmlns:a16="http://schemas.microsoft.com/office/drawing/2014/main" id="{C318FA50-A2D4-4D0A-BEEE-90AD1AACE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" y="1934"/>
              <a:ext cx="227" cy="322"/>
              <a:chOff x="2313" y="572"/>
              <a:chExt cx="227" cy="322"/>
            </a:xfrm>
          </p:grpSpPr>
          <p:sp>
            <p:nvSpPr>
              <p:cNvPr id="13334" name="Freeform 24">
                <a:extLst>
                  <a:ext uri="{FF2B5EF4-FFF2-40B4-BE49-F238E27FC236}">
                    <a16:creationId xmlns:a16="http://schemas.microsoft.com/office/drawing/2014/main" id="{A19AC4D3-339A-4B4D-916A-43129CB70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572"/>
                <a:ext cx="227" cy="322"/>
              </a:xfrm>
              <a:custGeom>
                <a:avLst/>
                <a:gdLst>
                  <a:gd name="T0" fmla="*/ 209 w 227"/>
                  <a:gd name="T1" fmla="*/ 194 h 322"/>
                  <a:gd name="T2" fmla="*/ 209 w 227"/>
                  <a:gd name="T3" fmla="*/ 194 h 322"/>
                  <a:gd name="T4" fmla="*/ 183 w 227"/>
                  <a:gd name="T5" fmla="*/ 179 h 322"/>
                  <a:gd name="T6" fmla="*/ 161 w 227"/>
                  <a:gd name="T7" fmla="*/ 161 h 322"/>
                  <a:gd name="T8" fmla="*/ 139 w 227"/>
                  <a:gd name="T9" fmla="*/ 142 h 322"/>
                  <a:gd name="T10" fmla="*/ 121 w 227"/>
                  <a:gd name="T11" fmla="*/ 124 h 322"/>
                  <a:gd name="T12" fmla="*/ 84 w 227"/>
                  <a:gd name="T13" fmla="*/ 77 h 322"/>
                  <a:gd name="T14" fmla="*/ 55 w 227"/>
                  <a:gd name="T15" fmla="*/ 29 h 322"/>
                  <a:gd name="T16" fmla="*/ 55 w 227"/>
                  <a:gd name="T17" fmla="*/ 29 h 322"/>
                  <a:gd name="T18" fmla="*/ 44 w 227"/>
                  <a:gd name="T19" fmla="*/ 7 h 322"/>
                  <a:gd name="T20" fmla="*/ 36 w 227"/>
                  <a:gd name="T21" fmla="*/ 0 h 322"/>
                  <a:gd name="T22" fmla="*/ 33 w 227"/>
                  <a:gd name="T23" fmla="*/ 0 h 322"/>
                  <a:gd name="T24" fmla="*/ 25 w 227"/>
                  <a:gd name="T25" fmla="*/ 0 h 322"/>
                  <a:gd name="T26" fmla="*/ 22 w 227"/>
                  <a:gd name="T27" fmla="*/ 3 h 322"/>
                  <a:gd name="T28" fmla="*/ 14 w 227"/>
                  <a:gd name="T29" fmla="*/ 14 h 322"/>
                  <a:gd name="T30" fmla="*/ 11 w 227"/>
                  <a:gd name="T31" fmla="*/ 29 h 322"/>
                  <a:gd name="T32" fmla="*/ 7 w 227"/>
                  <a:gd name="T33" fmla="*/ 51 h 322"/>
                  <a:gd name="T34" fmla="*/ 3 w 227"/>
                  <a:gd name="T35" fmla="*/ 80 h 322"/>
                  <a:gd name="T36" fmla="*/ 3 w 227"/>
                  <a:gd name="T37" fmla="*/ 80 h 322"/>
                  <a:gd name="T38" fmla="*/ 0 w 227"/>
                  <a:gd name="T39" fmla="*/ 146 h 322"/>
                  <a:gd name="T40" fmla="*/ 0 w 227"/>
                  <a:gd name="T41" fmla="*/ 175 h 322"/>
                  <a:gd name="T42" fmla="*/ 3 w 227"/>
                  <a:gd name="T43" fmla="*/ 205 h 322"/>
                  <a:gd name="T44" fmla="*/ 7 w 227"/>
                  <a:gd name="T45" fmla="*/ 230 h 322"/>
                  <a:gd name="T46" fmla="*/ 18 w 227"/>
                  <a:gd name="T47" fmla="*/ 256 h 322"/>
                  <a:gd name="T48" fmla="*/ 29 w 227"/>
                  <a:gd name="T49" fmla="*/ 285 h 322"/>
                  <a:gd name="T50" fmla="*/ 47 w 227"/>
                  <a:gd name="T51" fmla="*/ 314 h 322"/>
                  <a:gd name="T52" fmla="*/ 47 w 227"/>
                  <a:gd name="T53" fmla="*/ 314 h 322"/>
                  <a:gd name="T54" fmla="*/ 66 w 227"/>
                  <a:gd name="T55" fmla="*/ 322 h 322"/>
                  <a:gd name="T56" fmla="*/ 84 w 227"/>
                  <a:gd name="T57" fmla="*/ 322 h 322"/>
                  <a:gd name="T58" fmla="*/ 106 w 227"/>
                  <a:gd name="T59" fmla="*/ 322 h 322"/>
                  <a:gd name="T60" fmla="*/ 128 w 227"/>
                  <a:gd name="T61" fmla="*/ 318 h 322"/>
                  <a:gd name="T62" fmla="*/ 128 w 227"/>
                  <a:gd name="T63" fmla="*/ 318 h 322"/>
                  <a:gd name="T64" fmla="*/ 150 w 227"/>
                  <a:gd name="T65" fmla="*/ 314 h 322"/>
                  <a:gd name="T66" fmla="*/ 168 w 227"/>
                  <a:gd name="T67" fmla="*/ 303 h 322"/>
                  <a:gd name="T68" fmla="*/ 187 w 227"/>
                  <a:gd name="T69" fmla="*/ 296 h 322"/>
                  <a:gd name="T70" fmla="*/ 201 w 227"/>
                  <a:gd name="T71" fmla="*/ 282 h 322"/>
                  <a:gd name="T72" fmla="*/ 212 w 227"/>
                  <a:gd name="T73" fmla="*/ 267 h 322"/>
                  <a:gd name="T74" fmla="*/ 220 w 227"/>
                  <a:gd name="T75" fmla="*/ 249 h 322"/>
                  <a:gd name="T76" fmla="*/ 227 w 227"/>
                  <a:gd name="T77" fmla="*/ 227 h 322"/>
                  <a:gd name="T78" fmla="*/ 227 w 227"/>
                  <a:gd name="T79" fmla="*/ 205 h 322"/>
                  <a:gd name="T80" fmla="*/ 227 w 227"/>
                  <a:gd name="T81" fmla="*/ 205 h 322"/>
                  <a:gd name="T82" fmla="*/ 209 w 227"/>
                  <a:gd name="T83" fmla="*/ 194 h 322"/>
                  <a:gd name="T84" fmla="*/ 209 w 227"/>
                  <a:gd name="T85" fmla="*/ 194 h 3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7"/>
                  <a:gd name="T130" fmla="*/ 0 h 322"/>
                  <a:gd name="T131" fmla="*/ 227 w 227"/>
                  <a:gd name="T132" fmla="*/ 322 h 3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7" h="322">
                    <a:moveTo>
                      <a:pt x="209" y="194"/>
                    </a:moveTo>
                    <a:lnTo>
                      <a:pt x="209" y="194"/>
                    </a:lnTo>
                    <a:lnTo>
                      <a:pt x="183" y="179"/>
                    </a:lnTo>
                    <a:lnTo>
                      <a:pt x="161" y="161"/>
                    </a:lnTo>
                    <a:lnTo>
                      <a:pt x="139" y="142"/>
                    </a:lnTo>
                    <a:lnTo>
                      <a:pt x="121" y="124"/>
                    </a:lnTo>
                    <a:lnTo>
                      <a:pt x="84" y="77"/>
                    </a:lnTo>
                    <a:lnTo>
                      <a:pt x="55" y="29"/>
                    </a:lnTo>
                    <a:lnTo>
                      <a:pt x="44" y="7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2" y="3"/>
                    </a:lnTo>
                    <a:lnTo>
                      <a:pt x="14" y="14"/>
                    </a:lnTo>
                    <a:lnTo>
                      <a:pt x="11" y="29"/>
                    </a:lnTo>
                    <a:lnTo>
                      <a:pt x="7" y="51"/>
                    </a:lnTo>
                    <a:lnTo>
                      <a:pt x="3" y="80"/>
                    </a:lnTo>
                    <a:lnTo>
                      <a:pt x="0" y="146"/>
                    </a:lnTo>
                    <a:lnTo>
                      <a:pt x="0" y="175"/>
                    </a:lnTo>
                    <a:lnTo>
                      <a:pt x="3" y="205"/>
                    </a:lnTo>
                    <a:lnTo>
                      <a:pt x="7" y="230"/>
                    </a:lnTo>
                    <a:lnTo>
                      <a:pt x="18" y="256"/>
                    </a:lnTo>
                    <a:lnTo>
                      <a:pt x="29" y="285"/>
                    </a:lnTo>
                    <a:lnTo>
                      <a:pt x="47" y="314"/>
                    </a:lnTo>
                    <a:lnTo>
                      <a:pt x="66" y="322"/>
                    </a:lnTo>
                    <a:lnTo>
                      <a:pt x="84" y="322"/>
                    </a:lnTo>
                    <a:lnTo>
                      <a:pt x="106" y="322"/>
                    </a:lnTo>
                    <a:lnTo>
                      <a:pt x="128" y="318"/>
                    </a:lnTo>
                    <a:lnTo>
                      <a:pt x="150" y="314"/>
                    </a:lnTo>
                    <a:lnTo>
                      <a:pt x="168" y="303"/>
                    </a:lnTo>
                    <a:lnTo>
                      <a:pt x="187" y="296"/>
                    </a:lnTo>
                    <a:lnTo>
                      <a:pt x="201" y="282"/>
                    </a:lnTo>
                    <a:lnTo>
                      <a:pt x="212" y="267"/>
                    </a:lnTo>
                    <a:lnTo>
                      <a:pt x="220" y="249"/>
                    </a:lnTo>
                    <a:lnTo>
                      <a:pt x="227" y="227"/>
                    </a:lnTo>
                    <a:lnTo>
                      <a:pt x="227" y="205"/>
                    </a:lnTo>
                    <a:lnTo>
                      <a:pt x="209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35" name="Freeform 25">
                <a:extLst>
                  <a:ext uri="{FF2B5EF4-FFF2-40B4-BE49-F238E27FC236}">
                    <a16:creationId xmlns:a16="http://schemas.microsoft.com/office/drawing/2014/main" id="{C2BC2005-4467-4EE3-BD7A-3277CFF4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583"/>
                <a:ext cx="195" cy="292"/>
              </a:xfrm>
              <a:custGeom>
                <a:avLst/>
                <a:gdLst>
                  <a:gd name="T0" fmla="*/ 195 w 195"/>
                  <a:gd name="T1" fmla="*/ 201 h 292"/>
                  <a:gd name="T2" fmla="*/ 195 w 195"/>
                  <a:gd name="T3" fmla="*/ 201 h 292"/>
                  <a:gd name="T4" fmla="*/ 184 w 195"/>
                  <a:gd name="T5" fmla="*/ 197 h 292"/>
                  <a:gd name="T6" fmla="*/ 154 w 195"/>
                  <a:gd name="T7" fmla="*/ 179 h 292"/>
                  <a:gd name="T8" fmla="*/ 114 w 195"/>
                  <a:gd name="T9" fmla="*/ 146 h 292"/>
                  <a:gd name="T10" fmla="*/ 92 w 195"/>
                  <a:gd name="T11" fmla="*/ 124 h 292"/>
                  <a:gd name="T12" fmla="*/ 70 w 195"/>
                  <a:gd name="T13" fmla="*/ 95 h 292"/>
                  <a:gd name="T14" fmla="*/ 70 w 195"/>
                  <a:gd name="T15" fmla="*/ 95 h 292"/>
                  <a:gd name="T16" fmla="*/ 41 w 195"/>
                  <a:gd name="T17" fmla="*/ 47 h 292"/>
                  <a:gd name="T18" fmla="*/ 22 w 195"/>
                  <a:gd name="T19" fmla="*/ 18 h 292"/>
                  <a:gd name="T20" fmla="*/ 19 w 195"/>
                  <a:gd name="T21" fmla="*/ 3 h 292"/>
                  <a:gd name="T22" fmla="*/ 15 w 195"/>
                  <a:gd name="T23" fmla="*/ 0 h 292"/>
                  <a:gd name="T24" fmla="*/ 15 w 195"/>
                  <a:gd name="T25" fmla="*/ 0 h 292"/>
                  <a:gd name="T26" fmla="*/ 8 w 195"/>
                  <a:gd name="T27" fmla="*/ 66 h 292"/>
                  <a:gd name="T28" fmla="*/ 0 w 195"/>
                  <a:gd name="T29" fmla="*/ 124 h 292"/>
                  <a:gd name="T30" fmla="*/ 0 w 195"/>
                  <a:gd name="T31" fmla="*/ 157 h 292"/>
                  <a:gd name="T32" fmla="*/ 0 w 195"/>
                  <a:gd name="T33" fmla="*/ 183 h 292"/>
                  <a:gd name="T34" fmla="*/ 0 w 195"/>
                  <a:gd name="T35" fmla="*/ 183 h 292"/>
                  <a:gd name="T36" fmla="*/ 4 w 195"/>
                  <a:gd name="T37" fmla="*/ 208 h 292"/>
                  <a:gd name="T38" fmla="*/ 11 w 195"/>
                  <a:gd name="T39" fmla="*/ 227 h 292"/>
                  <a:gd name="T40" fmla="*/ 26 w 195"/>
                  <a:gd name="T41" fmla="*/ 260 h 292"/>
                  <a:gd name="T42" fmla="*/ 44 w 195"/>
                  <a:gd name="T43" fmla="*/ 289 h 292"/>
                  <a:gd name="T44" fmla="*/ 44 w 195"/>
                  <a:gd name="T45" fmla="*/ 289 h 292"/>
                  <a:gd name="T46" fmla="*/ 52 w 195"/>
                  <a:gd name="T47" fmla="*/ 292 h 292"/>
                  <a:gd name="T48" fmla="*/ 66 w 195"/>
                  <a:gd name="T49" fmla="*/ 292 h 292"/>
                  <a:gd name="T50" fmla="*/ 88 w 195"/>
                  <a:gd name="T51" fmla="*/ 292 h 292"/>
                  <a:gd name="T52" fmla="*/ 118 w 195"/>
                  <a:gd name="T53" fmla="*/ 289 h 292"/>
                  <a:gd name="T54" fmla="*/ 118 w 195"/>
                  <a:gd name="T55" fmla="*/ 289 h 292"/>
                  <a:gd name="T56" fmla="*/ 147 w 195"/>
                  <a:gd name="T57" fmla="*/ 278 h 292"/>
                  <a:gd name="T58" fmla="*/ 162 w 195"/>
                  <a:gd name="T59" fmla="*/ 271 h 292"/>
                  <a:gd name="T60" fmla="*/ 173 w 195"/>
                  <a:gd name="T61" fmla="*/ 260 h 292"/>
                  <a:gd name="T62" fmla="*/ 184 w 195"/>
                  <a:gd name="T63" fmla="*/ 249 h 292"/>
                  <a:gd name="T64" fmla="*/ 191 w 195"/>
                  <a:gd name="T65" fmla="*/ 234 h 292"/>
                  <a:gd name="T66" fmla="*/ 195 w 195"/>
                  <a:gd name="T67" fmla="*/ 219 h 292"/>
                  <a:gd name="T68" fmla="*/ 195 w 195"/>
                  <a:gd name="T69" fmla="*/ 201 h 292"/>
                  <a:gd name="T70" fmla="*/ 195 w 195"/>
                  <a:gd name="T71" fmla="*/ 201 h 2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5"/>
                  <a:gd name="T109" fmla="*/ 0 h 292"/>
                  <a:gd name="T110" fmla="*/ 195 w 195"/>
                  <a:gd name="T111" fmla="*/ 292 h 2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5" h="292">
                    <a:moveTo>
                      <a:pt x="195" y="201"/>
                    </a:moveTo>
                    <a:lnTo>
                      <a:pt x="195" y="201"/>
                    </a:lnTo>
                    <a:lnTo>
                      <a:pt x="184" y="197"/>
                    </a:lnTo>
                    <a:lnTo>
                      <a:pt x="154" y="179"/>
                    </a:lnTo>
                    <a:lnTo>
                      <a:pt x="114" y="146"/>
                    </a:lnTo>
                    <a:lnTo>
                      <a:pt x="92" y="124"/>
                    </a:lnTo>
                    <a:lnTo>
                      <a:pt x="70" y="95"/>
                    </a:lnTo>
                    <a:lnTo>
                      <a:pt x="41" y="47"/>
                    </a:lnTo>
                    <a:lnTo>
                      <a:pt x="22" y="18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8" y="66"/>
                    </a:lnTo>
                    <a:lnTo>
                      <a:pt x="0" y="124"/>
                    </a:lnTo>
                    <a:lnTo>
                      <a:pt x="0" y="157"/>
                    </a:lnTo>
                    <a:lnTo>
                      <a:pt x="0" y="183"/>
                    </a:lnTo>
                    <a:lnTo>
                      <a:pt x="4" y="208"/>
                    </a:lnTo>
                    <a:lnTo>
                      <a:pt x="11" y="227"/>
                    </a:lnTo>
                    <a:lnTo>
                      <a:pt x="26" y="260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66" y="292"/>
                    </a:lnTo>
                    <a:lnTo>
                      <a:pt x="88" y="292"/>
                    </a:lnTo>
                    <a:lnTo>
                      <a:pt x="118" y="289"/>
                    </a:lnTo>
                    <a:lnTo>
                      <a:pt x="147" y="278"/>
                    </a:lnTo>
                    <a:lnTo>
                      <a:pt x="162" y="271"/>
                    </a:lnTo>
                    <a:lnTo>
                      <a:pt x="173" y="260"/>
                    </a:lnTo>
                    <a:lnTo>
                      <a:pt x="184" y="249"/>
                    </a:lnTo>
                    <a:lnTo>
                      <a:pt x="191" y="234"/>
                    </a:lnTo>
                    <a:lnTo>
                      <a:pt x="195" y="219"/>
                    </a:lnTo>
                    <a:lnTo>
                      <a:pt x="195" y="2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36" name="Freeform 26">
                <a:extLst>
                  <a:ext uri="{FF2B5EF4-FFF2-40B4-BE49-F238E27FC236}">
                    <a16:creationId xmlns:a16="http://schemas.microsoft.com/office/drawing/2014/main" id="{50C0AFAE-0E4C-4B18-9C32-310F0BD0F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583"/>
                <a:ext cx="169" cy="292"/>
              </a:xfrm>
              <a:custGeom>
                <a:avLst/>
                <a:gdLst>
                  <a:gd name="T0" fmla="*/ 22 w 169"/>
                  <a:gd name="T1" fmla="*/ 18 h 292"/>
                  <a:gd name="T2" fmla="*/ 22 w 169"/>
                  <a:gd name="T3" fmla="*/ 18 h 292"/>
                  <a:gd name="T4" fmla="*/ 19 w 169"/>
                  <a:gd name="T5" fmla="*/ 3 h 292"/>
                  <a:gd name="T6" fmla="*/ 15 w 169"/>
                  <a:gd name="T7" fmla="*/ 0 h 292"/>
                  <a:gd name="T8" fmla="*/ 15 w 169"/>
                  <a:gd name="T9" fmla="*/ 0 h 292"/>
                  <a:gd name="T10" fmla="*/ 8 w 169"/>
                  <a:gd name="T11" fmla="*/ 66 h 292"/>
                  <a:gd name="T12" fmla="*/ 0 w 169"/>
                  <a:gd name="T13" fmla="*/ 124 h 292"/>
                  <a:gd name="T14" fmla="*/ 0 w 169"/>
                  <a:gd name="T15" fmla="*/ 157 h 292"/>
                  <a:gd name="T16" fmla="*/ 0 w 169"/>
                  <a:gd name="T17" fmla="*/ 183 h 292"/>
                  <a:gd name="T18" fmla="*/ 0 w 169"/>
                  <a:gd name="T19" fmla="*/ 183 h 292"/>
                  <a:gd name="T20" fmla="*/ 4 w 169"/>
                  <a:gd name="T21" fmla="*/ 208 h 292"/>
                  <a:gd name="T22" fmla="*/ 11 w 169"/>
                  <a:gd name="T23" fmla="*/ 227 h 292"/>
                  <a:gd name="T24" fmla="*/ 26 w 169"/>
                  <a:gd name="T25" fmla="*/ 260 h 292"/>
                  <a:gd name="T26" fmla="*/ 44 w 169"/>
                  <a:gd name="T27" fmla="*/ 289 h 292"/>
                  <a:gd name="T28" fmla="*/ 44 w 169"/>
                  <a:gd name="T29" fmla="*/ 289 h 292"/>
                  <a:gd name="T30" fmla="*/ 52 w 169"/>
                  <a:gd name="T31" fmla="*/ 292 h 292"/>
                  <a:gd name="T32" fmla="*/ 66 w 169"/>
                  <a:gd name="T33" fmla="*/ 292 h 292"/>
                  <a:gd name="T34" fmla="*/ 88 w 169"/>
                  <a:gd name="T35" fmla="*/ 292 h 292"/>
                  <a:gd name="T36" fmla="*/ 118 w 169"/>
                  <a:gd name="T37" fmla="*/ 289 h 292"/>
                  <a:gd name="T38" fmla="*/ 118 w 169"/>
                  <a:gd name="T39" fmla="*/ 289 h 292"/>
                  <a:gd name="T40" fmla="*/ 147 w 169"/>
                  <a:gd name="T41" fmla="*/ 282 h 292"/>
                  <a:gd name="T42" fmla="*/ 158 w 169"/>
                  <a:gd name="T43" fmla="*/ 274 h 292"/>
                  <a:gd name="T44" fmla="*/ 169 w 169"/>
                  <a:gd name="T45" fmla="*/ 263 h 292"/>
                  <a:gd name="T46" fmla="*/ 169 w 169"/>
                  <a:gd name="T47" fmla="*/ 263 h 292"/>
                  <a:gd name="T48" fmla="*/ 147 w 169"/>
                  <a:gd name="T49" fmla="*/ 267 h 292"/>
                  <a:gd name="T50" fmla="*/ 121 w 169"/>
                  <a:gd name="T51" fmla="*/ 267 h 292"/>
                  <a:gd name="T52" fmla="*/ 107 w 169"/>
                  <a:gd name="T53" fmla="*/ 267 h 292"/>
                  <a:gd name="T54" fmla="*/ 92 w 169"/>
                  <a:gd name="T55" fmla="*/ 260 h 292"/>
                  <a:gd name="T56" fmla="*/ 74 w 169"/>
                  <a:gd name="T57" fmla="*/ 252 h 292"/>
                  <a:gd name="T58" fmla="*/ 59 w 169"/>
                  <a:gd name="T59" fmla="*/ 241 h 292"/>
                  <a:gd name="T60" fmla="*/ 59 w 169"/>
                  <a:gd name="T61" fmla="*/ 241 h 292"/>
                  <a:gd name="T62" fmla="*/ 44 w 169"/>
                  <a:gd name="T63" fmla="*/ 223 h 292"/>
                  <a:gd name="T64" fmla="*/ 33 w 169"/>
                  <a:gd name="T65" fmla="*/ 197 h 292"/>
                  <a:gd name="T66" fmla="*/ 22 w 169"/>
                  <a:gd name="T67" fmla="*/ 172 h 292"/>
                  <a:gd name="T68" fmla="*/ 19 w 169"/>
                  <a:gd name="T69" fmla="*/ 142 h 292"/>
                  <a:gd name="T70" fmla="*/ 15 w 169"/>
                  <a:gd name="T71" fmla="*/ 113 h 292"/>
                  <a:gd name="T72" fmla="*/ 15 w 169"/>
                  <a:gd name="T73" fmla="*/ 84 h 292"/>
                  <a:gd name="T74" fmla="*/ 19 w 169"/>
                  <a:gd name="T75" fmla="*/ 36 h 292"/>
                  <a:gd name="T76" fmla="*/ 19 w 169"/>
                  <a:gd name="T77" fmla="*/ 36 h 292"/>
                  <a:gd name="T78" fmla="*/ 22 w 169"/>
                  <a:gd name="T79" fmla="*/ 18 h 292"/>
                  <a:gd name="T80" fmla="*/ 22 w 169"/>
                  <a:gd name="T81" fmla="*/ 18 h 2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292"/>
                  <a:gd name="T125" fmla="*/ 169 w 169"/>
                  <a:gd name="T126" fmla="*/ 292 h 2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292">
                    <a:moveTo>
                      <a:pt x="22" y="18"/>
                    </a:moveTo>
                    <a:lnTo>
                      <a:pt x="22" y="18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8" y="66"/>
                    </a:lnTo>
                    <a:lnTo>
                      <a:pt x="0" y="124"/>
                    </a:lnTo>
                    <a:lnTo>
                      <a:pt x="0" y="157"/>
                    </a:lnTo>
                    <a:lnTo>
                      <a:pt x="0" y="183"/>
                    </a:lnTo>
                    <a:lnTo>
                      <a:pt x="4" y="208"/>
                    </a:lnTo>
                    <a:lnTo>
                      <a:pt x="11" y="227"/>
                    </a:lnTo>
                    <a:lnTo>
                      <a:pt x="26" y="260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66" y="292"/>
                    </a:lnTo>
                    <a:lnTo>
                      <a:pt x="88" y="292"/>
                    </a:lnTo>
                    <a:lnTo>
                      <a:pt x="118" y="289"/>
                    </a:lnTo>
                    <a:lnTo>
                      <a:pt x="147" y="282"/>
                    </a:lnTo>
                    <a:lnTo>
                      <a:pt x="158" y="274"/>
                    </a:lnTo>
                    <a:lnTo>
                      <a:pt x="169" y="263"/>
                    </a:lnTo>
                    <a:lnTo>
                      <a:pt x="147" y="267"/>
                    </a:lnTo>
                    <a:lnTo>
                      <a:pt x="121" y="267"/>
                    </a:lnTo>
                    <a:lnTo>
                      <a:pt x="107" y="267"/>
                    </a:lnTo>
                    <a:lnTo>
                      <a:pt x="92" y="260"/>
                    </a:lnTo>
                    <a:lnTo>
                      <a:pt x="74" y="252"/>
                    </a:lnTo>
                    <a:lnTo>
                      <a:pt x="59" y="241"/>
                    </a:lnTo>
                    <a:lnTo>
                      <a:pt x="44" y="223"/>
                    </a:lnTo>
                    <a:lnTo>
                      <a:pt x="33" y="197"/>
                    </a:lnTo>
                    <a:lnTo>
                      <a:pt x="22" y="172"/>
                    </a:lnTo>
                    <a:lnTo>
                      <a:pt x="19" y="142"/>
                    </a:lnTo>
                    <a:lnTo>
                      <a:pt x="15" y="113"/>
                    </a:lnTo>
                    <a:lnTo>
                      <a:pt x="15" y="84"/>
                    </a:lnTo>
                    <a:lnTo>
                      <a:pt x="19" y="36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  <p:sp>
            <p:nvSpPr>
              <p:cNvPr id="13337" name="Freeform 27">
                <a:extLst>
                  <a:ext uri="{FF2B5EF4-FFF2-40B4-BE49-F238E27FC236}">
                    <a16:creationId xmlns:a16="http://schemas.microsoft.com/office/drawing/2014/main" id="{264AD99F-BF19-4A7B-A3C7-D87A43B6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642"/>
                <a:ext cx="121" cy="157"/>
              </a:xfrm>
              <a:custGeom>
                <a:avLst/>
                <a:gdLst>
                  <a:gd name="T0" fmla="*/ 121 w 121"/>
                  <a:gd name="T1" fmla="*/ 139 h 157"/>
                  <a:gd name="T2" fmla="*/ 121 w 121"/>
                  <a:gd name="T3" fmla="*/ 139 h 157"/>
                  <a:gd name="T4" fmla="*/ 88 w 121"/>
                  <a:gd name="T5" fmla="*/ 117 h 157"/>
                  <a:gd name="T6" fmla="*/ 59 w 121"/>
                  <a:gd name="T7" fmla="*/ 88 h 157"/>
                  <a:gd name="T8" fmla="*/ 44 w 121"/>
                  <a:gd name="T9" fmla="*/ 73 h 157"/>
                  <a:gd name="T10" fmla="*/ 33 w 121"/>
                  <a:gd name="T11" fmla="*/ 55 h 157"/>
                  <a:gd name="T12" fmla="*/ 33 w 121"/>
                  <a:gd name="T13" fmla="*/ 55 h 157"/>
                  <a:gd name="T14" fmla="*/ 0 w 121"/>
                  <a:gd name="T15" fmla="*/ 0 h 157"/>
                  <a:gd name="T16" fmla="*/ 0 w 121"/>
                  <a:gd name="T17" fmla="*/ 0 h 157"/>
                  <a:gd name="T18" fmla="*/ 8 w 121"/>
                  <a:gd name="T19" fmla="*/ 22 h 157"/>
                  <a:gd name="T20" fmla="*/ 26 w 121"/>
                  <a:gd name="T21" fmla="*/ 69 h 157"/>
                  <a:gd name="T22" fmla="*/ 37 w 121"/>
                  <a:gd name="T23" fmla="*/ 95 h 157"/>
                  <a:gd name="T24" fmla="*/ 52 w 121"/>
                  <a:gd name="T25" fmla="*/ 121 h 157"/>
                  <a:gd name="T26" fmla="*/ 66 w 121"/>
                  <a:gd name="T27" fmla="*/ 139 h 157"/>
                  <a:gd name="T28" fmla="*/ 77 w 121"/>
                  <a:gd name="T29" fmla="*/ 150 h 157"/>
                  <a:gd name="T30" fmla="*/ 77 w 121"/>
                  <a:gd name="T31" fmla="*/ 150 h 157"/>
                  <a:gd name="T32" fmla="*/ 92 w 121"/>
                  <a:gd name="T33" fmla="*/ 157 h 157"/>
                  <a:gd name="T34" fmla="*/ 99 w 121"/>
                  <a:gd name="T35" fmla="*/ 157 h 157"/>
                  <a:gd name="T36" fmla="*/ 107 w 121"/>
                  <a:gd name="T37" fmla="*/ 154 h 157"/>
                  <a:gd name="T38" fmla="*/ 110 w 121"/>
                  <a:gd name="T39" fmla="*/ 150 h 157"/>
                  <a:gd name="T40" fmla="*/ 118 w 121"/>
                  <a:gd name="T41" fmla="*/ 143 h 157"/>
                  <a:gd name="T42" fmla="*/ 121 w 121"/>
                  <a:gd name="T43" fmla="*/ 139 h 157"/>
                  <a:gd name="T44" fmla="*/ 121 w 121"/>
                  <a:gd name="T45" fmla="*/ 139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"/>
                  <a:gd name="T70" fmla="*/ 0 h 157"/>
                  <a:gd name="T71" fmla="*/ 121 w 121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" h="157">
                    <a:moveTo>
                      <a:pt x="121" y="139"/>
                    </a:moveTo>
                    <a:lnTo>
                      <a:pt x="121" y="139"/>
                    </a:lnTo>
                    <a:lnTo>
                      <a:pt x="88" y="117"/>
                    </a:lnTo>
                    <a:lnTo>
                      <a:pt x="59" y="88"/>
                    </a:lnTo>
                    <a:lnTo>
                      <a:pt x="44" y="73"/>
                    </a:lnTo>
                    <a:lnTo>
                      <a:pt x="33" y="55"/>
                    </a:lnTo>
                    <a:lnTo>
                      <a:pt x="0" y="0"/>
                    </a:lnTo>
                    <a:lnTo>
                      <a:pt x="8" y="22"/>
                    </a:lnTo>
                    <a:lnTo>
                      <a:pt x="26" y="69"/>
                    </a:lnTo>
                    <a:lnTo>
                      <a:pt x="37" y="95"/>
                    </a:lnTo>
                    <a:lnTo>
                      <a:pt x="52" y="121"/>
                    </a:lnTo>
                    <a:lnTo>
                      <a:pt x="66" y="139"/>
                    </a:lnTo>
                    <a:lnTo>
                      <a:pt x="77" y="150"/>
                    </a:lnTo>
                    <a:lnTo>
                      <a:pt x="92" y="157"/>
                    </a:lnTo>
                    <a:lnTo>
                      <a:pt x="99" y="157"/>
                    </a:lnTo>
                    <a:lnTo>
                      <a:pt x="107" y="154"/>
                    </a:lnTo>
                    <a:lnTo>
                      <a:pt x="110" y="150"/>
                    </a:lnTo>
                    <a:lnTo>
                      <a:pt x="118" y="143"/>
                    </a:lnTo>
                    <a:lnTo>
                      <a:pt x="121" y="139"/>
                    </a:lnTo>
                    <a:close/>
                  </a:path>
                </a:pathLst>
              </a:custGeom>
              <a:solidFill>
                <a:srgbClr val="FC5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L"/>
              </a:p>
            </p:txBody>
          </p:sp>
        </p:grpSp>
      </p:grpSp>
      <p:sp>
        <p:nvSpPr>
          <p:cNvPr id="13320" name="Rectangle 28">
            <a:extLst>
              <a:ext uri="{FF2B5EF4-FFF2-40B4-BE49-F238E27FC236}">
                <a16:creationId xmlns:a16="http://schemas.microsoft.com/office/drawing/2014/main" id="{9F85C9B6-CFBE-4917-A308-604D6A59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71913"/>
            <a:ext cx="1905000" cy="1676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1" name="Text Box 29">
            <a:extLst>
              <a:ext uri="{FF2B5EF4-FFF2-40B4-BE49-F238E27FC236}">
                <a16:creationId xmlns:a16="http://schemas.microsoft.com/office/drawing/2014/main" id="{0F0506FC-4CF8-4E43-AAFF-3E3FF5E1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24313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Small private memory</a:t>
            </a:r>
          </a:p>
        </p:txBody>
      </p:sp>
      <p:sp>
        <p:nvSpPr>
          <p:cNvPr id="13322" name="AutoShape 30">
            <a:extLst>
              <a:ext uri="{FF2B5EF4-FFF2-40B4-BE49-F238E27FC236}">
                <a16:creationId xmlns:a16="http://schemas.microsoft.com/office/drawing/2014/main" id="{7469F22F-86E0-4EE4-B220-CECE3644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576513"/>
            <a:ext cx="1371600" cy="533400"/>
          </a:xfrm>
          <a:prstGeom prst="leftRightArrow">
            <a:avLst>
              <a:gd name="adj1" fmla="val 50000"/>
              <a:gd name="adj2" fmla="val 51429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42783" name="AutoShape 31">
            <a:extLst>
              <a:ext uri="{FF2B5EF4-FFF2-40B4-BE49-F238E27FC236}">
                <a16:creationId xmlns:a16="http://schemas.microsoft.com/office/drawing/2014/main" id="{9F1E3B82-F4BE-4B0F-AB9A-9255ADEE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62313"/>
            <a:ext cx="228600" cy="1600200"/>
          </a:xfrm>
          <a:prstGeom prst="downArrow">
            <a:avLst>
              <a:gd name="adj1" fmla="val 50000"/>
              <a:gd name="adj2" fmla="val 175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4" name="Oval 32">
            <a:extLst>
              <a:ext uri="{FF2B5EF4-FFF2-40B4-BE49-F238E27FC236}">
                <a16:creationId xmlns:a16="http://schemas.microsoft.com/office/drawing/2014/main" id="{10716773-58C5-48C0-8960-06851C00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14513"/>
            <a:ext cx="2667000" cy="4800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5" name="Text Box 33">
            <a:extLst>
              <a:ext uri="{FF2B5EF4-FFF2-40B4-BE49-F238E27FC236}">
                <a16:creationId xmlns:a16="http://schemas.microsoft.com/office/drawing/2014/main" id="{62BE45A0-9850-4BC3-A94B-703BE640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431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q</a:t>
            </a:r>
            <a:r>
              <a:rPr lang="en-US" altLang="en-US" sz="2400" baseline="-2500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326" name="Text Box 34">
            <a:extLst>
              <a:ext uri="{FF2B5EF4-FFF2-40B4-BE49-F238E27FC236}">
                <a16:creationId xmlns:a16="http://schemas.microsoft.com/office/drawing/2014/main" id="{FFDC0BD0-32C3-4D94-8543-27955B241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339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M[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q</a:t>
            </a:r>
            <a:r>
              <a:rPr lang="en-US" altLang="en-US" sz="2400" baseline="-2500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3327" name="AutoShape 36">
            <a:extLst>
              <a:ext uri="{FF2B5EF4-FFF2-40B4-BE49-F238E27FC236}">
                <a16:creationId xmlns:a16="http://schemas.microsoft.com/office/drawing/2014/main" id="{D1E2D219-B219-4882-B81B-645E80BF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38513"/>
            <a:ext cx="381000" cy="457200"/>
          </a:xfrm>
          <a:prstGeom prst="upDownArrow">
            <a:avLst>
              <a:gd name="adj1" fmla="val 50000"/>
              <a:gd name="adj2" fmla="val 24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BBDB9CF0-E1B3-40F2-ACB3-D5C13E96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909638"/>
            <a:ext cx="1652588" cy="511175"/>
          </a:xfrm>
          <a:prstGeom prst="wedgeRoundRectCallout">
            <a:avLst>
              <a:gd name="adj1" fmla="val -17491"/>
              <a:gd name="adj2" fmla="val 11515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Secure zone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37E091-18BB-48B9-8F16-FC950AFD3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884238"/>
            <a:ext cx="355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I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CPU needs to make sure what it read is what it wrote </a:t>
            </a:r>
            <a:endParaRPr lang="en-US" altLang="en-IL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en-IL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Accesses addresses </a:t>
            </a:r>
            <a:r>
              <a:rPr lang="en-US" altLang="en-IL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q</a:t>
            </a:r>
            <a:r>
              <a:rPr lang="en-US" altLang="en-IL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IL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q</a:t>
            </a:r>
            <a:r>
              <a:rPr lang="en-US" altLang="en-IL" sz="2400" baseline="-25000" dirty="0">
                <a:solidFill>
                  <a:srgbClr val="00B0F0"/>
                </a:solidFill>
                <a:latin typeface="Arial Narrow" panose="020B0606020202030204" pitchFamily="34" charset="0"/>
              </a:rPr>
              <a:t>2</a:t>
            </a:r>
            <a:r>
              <a:rPr lang="en-US" altLang="en-IL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…</a:t>
            </a:r>
            <a:r>
              <a:rPr lang="en-US" altLang="en-IL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altLang="en-IL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IL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8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53488</TotalTime>
  <Words>1771</Words>
  <Application>Microsoft Office PowerPoint</Application>
  <PresentationFormat>On-screen Show (4:3)</PresentationFormat>
  <Paragraphs>238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SimSun</vt:lpstr>
      <vt:lpstr>Arial</vt:lpstr>
      <vt:lpstr>Arial Narrow</vt:lpstr>
      <vt:lpstr>Cambria Math</vt:lpstr>
      <vt:lpstr>Candara</vt:lpstr>
      <vt:lpstr>cmsy10</vt:lpstr>
      <vt:lpstr>Comic Sans MS</vt:lpstr>
      <vt:lpstr>Constantia</vt:lpstr>
      <vt:lpstr>Wingdings</vt:lpstr>
      <vt:lpstr>1_Custom Design</vt:lpstr>
      <vt:lpstr>Randomized Algorithms </vt:lpstr>
      <vt:lpstr>Recap and Today</vt:lpstr>
      <vt:lpstr>Homework Recap</vt:lpstr>
      <vt:lpstr>Multi-set equality</vt:lpstr>
      <vt:lpstr>Algorithm</vt:lpstr>
      <vt:lpstr>Multi-set equality</vt:lpstr>
      <vt:lpstr>Functions for Multi-set equality</vt:lpstr>
      <vt:lpstr>Analysis</vt:lpstr>
      <vt:lpstr>Model</vt:lpstr>
      <vt:lpstr>Open Question</vt:lpstr>
      <vt:lpstr>Question</vt:lpstr>
      <vt:lpstr>Set disjointness or Set Intersection</vt:lpstr>
      <vt:lpstr>Connection to Streaming Algorithms</vt:lpstr>
      <vt:lpstr>Disjointness</vt:lpstr>
      <vt:lpstr>Disjointness</vt:lpstr>
      <vt:lpstr>Lower bound for set equality through set equality</vt:lpstr>
      <vt:lpstr>Streaming</vt:lpstr>
      <vt:lpstr>Example of a streaming problem: majority</vt:lpstr>
      <vt:lpstr>Boyer Moore Majority Algorithm</vt:lpstr>
      <vt:lpstr>Computing on streams</vt:lpstr>
      <vt:lpstr>Computing on streams</vt:lpstr>
      <vt:lpstr>Frequency Moments</vt:lpstr>
      <vt:lpstr>Estimating F_2</vt:lpstr>
      <vt:lpstr>Estimating F_2</vt:lpstr>
      <vt:lpstr>Good Estimator</vt:lpstr>
      <vt:lpstr>Are Great Expectations Good Enough?</vt:lpstr>
      <vt:lpstr>Good Variance</vt:lpstr>
      <vt:lpstr>k-wise independence  </vt:lpstr>
      <vt:lpstr>Constructing 3-wise independence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1926</cp:revision>
  <cp:lastPrinted>1601-01-01T00:00:00Z</cp:lastPrinted>
  <dcterms:created xsi:type="dcterms:W3CDTF">1601-01-01T00:00:00Z</dcterms:created>
  <dcterms:modified xsi:type="dcterms:W3CDTF">2020-11-30T18:53:52Z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