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  <p:sldMasterId id="2147483672" r:id="rId3"/>
  </p:sldMasterIdLst>
  <p:notesMasterIdLst>
    <p:notesMasterId r:id="rId42"/>
  </p:notesMasterIdLst>
  <p:sldIdLst>
    <p:sldId id="360" r:id="rId4"/>
    <p:sldId id="266" r:id="rId5"/>
    <p:sldId id="364" r:id="rId6"/>
    <p:sldId id="374" r:id="rId7"/>
    <p:sldId id="267" r:id="rId8"/>
    <p:sldId id="271" r:id="rId9"/>
    <p:sldId id="357" r:id="rId10"/>
    <p:sldId id="369" r:id="rId11"/>
    <p:sldId id="371" r:id="rId12"/>
    <p:sldId id="296" r:id="rId13"/>
    <p:sldId id="280" r:id="rId14"/>
    <p:sldId id="358" r:id="rId15"/>
    <p:sldId id="401" r:id="rId16"/>
    <p:sldId id="341" r:id="rId17"/>
    <p:sldId id="314" r:id="rId18"/>
    <p:sldId id="316" r:id="rId19"/>
    <p:sldId id="389" r:id="rId20"/>
    <p:sldId id="390" r:id="rId21"/>
    <p:sldId id="336" r:id="rId22"/>
    <p:sldId id="373" r:id="rId23"/>
    <p:sldId id="346" r:id="rId24"/>
    <p:sldId id="362" r:id="rId25"/>
    <p:sldId id="394" r:id="rId26"/>
    <p:sldId id="391" r:id="rId27"/>
    <p:sldId id="399" r:id="rId28"/>
    <p:sldId id="400" r:id="rId29"/>
    <p:sldId id="403" r:id="rId30"/>
    <p:sldId id="404" r:id="rId31"/>
    <p:sldId id="405" r:id="rId32"/>
    <p:sldId id="406" r:id="rId33"/>
    <p:sldId id="407" r:id="rId34"/>
    <p:sldId id="408" r:id="rId35"/>
    <p:sldId id="409" r:id="rId36"/>
    <p:sldId id="410" r:id="rId37"/>
    <p:sldId id="411" r:id="rId38"/>
    <p:sldId id="412" r:id="rId39"/>
    <p:sldId id="378" r:id="rId40"/>
    <p:sldId id="379" r:id="rId41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A50021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 autoAdjust="0"/>
    <p:restoredTop sz="94660"/>
  </p:normalViewPr>
  <p:slideViewPr>
    <p:cSldViewPr>
      <p:cViewPr varScale="1">
        <p:scale>
          <a:sx n="69" d="100"/>
          <a:sy n="69" d="100"/>
        </p:scale>
        <p:origin x="1670" y="6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3014"/>
    </p:cViewPr>
  </p:sorterViewPr>
  <p:notesViewPr>
    <p:cSldViewPr>
      <p:cViewPr varScale="1">
        <p:scale>
          <a:sx n="31" d="100"/>
          <a:sy n="31" d="100"/>
        </p:scale>
        <p:origin x="-164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6.wmf"/><Relationship Id="rId1" Type="http://schemas.openxmlformats.org/officeDocument/2006/relationships/image" Target="../media/image12.wmf"/><Relationship Id="rId6" Type="http://schemas.openxmlformats.org/officeDocument/2006/relationships/image" Target="../media/image5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28.wmf"/><Relationship Id="rId3" Type="http://schemas.openxmlformats.org/officeDocument/2006/relationships/image" Target="../media/image18.wmf"/><Relationship Id="rId7" Type="http://schemas.openxmlformats.org/officeDocument/2006/relationships/image" Target="../media/image22.wmf"/><Relationship Id="rId12" Type="http://schemas.openxmlformats.org/officeDocument/2006/relationships/image" Target="../media/image27.wmf"/><Relationship Id="rId2" Type="http://schemas.openxmlformats.org/officeDocument/2006/relationships/image" Target="../media/image17.wmf"/><Relationship Id="rId16" Type="http://schemas.openxmlformats.org/officeDocument/2006/relationships/image" Target="../media/image31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11" Type="http://schemas.openxmlformats.org/officeDocument/2006/relationships/image" Target="../media/image26.wmf"/><Relationship Id="rId5" Type="http://schemas.openxmlformats.org/officeDocument/2006/relationships/image" Target="../media/image20.wmf"/><Relationship Id="rId15" Type="http://schemas.openxmlformats.org/officeDocument/2006/relationships/image" Target="../media/image30.wmf"/><Relationship Id="rId10" Type="http://schemas.openxmlformats.org/officeDocument/2006/relationships/image" Target="../media/image25.wmf"/><Relationship Id="rId4" Type="http://schemas.openxmlformats.org/officeDocument/2006/relationships/image" Target="../media/image19.wmf"/><Relationship Id="rId9" Type="http://schemas.openxmlformats.org/officeDocument/2006/relationships/image" Target="../media/image24.wmf"/><Relationship Id="rId14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image" Target="../media/image14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BA807CA-694C-4F7C-9D93-A7355D227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87976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AF212C-ADAC-4847-B8D0-12DEE78ABA8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</p:spPr>
        <p:txBody>
          <a:bodyPr lIns="91575" tIns="45788" rIns="91575" bIns="45788"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80032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684512-4DF1-46C3-99B7-FAE9B4503F10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65807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DE103-5759-46A2-AE95-EF4B7A7EB18A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13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4604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792E2D-590E-474E-BE0E-0C951C2EDA8C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0037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604AD-C904-47CB-A433-0D2EEED03216}" type="slidenum">
              <a:rPr lang="en-US" altLang="en-US">
                <a:solidFill>
                  <a:prstClr val="black"/>
                </a:solidFill>
              </a:rPr>
              <a:pPr/>
              <a:t>13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41299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47E486-EC64-45BA-AE26-1B53BED4FB07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35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5624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931D09-8A35-46CC-B5B2-AA988CC83B29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69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BB7E5E-B1E5-4E39-A728-B5D74EBF7DE0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37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4678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807CA-694C-4F7C-9D93-A7355D2274D6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40175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5CB003-FFB9-4C38-8590-9A2A5542672C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2220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CA270C-264A-43DD-860E-D0C483C169EB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243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340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967446-BD7B-455D-A7B5-C1A988792060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</p:spPr>
        <p:txBody>
          <a:bodyPr lIns="84408" tIns="42204" rIns="84408" bIns="42204"/>
          <a:lstStyle/>
          <a:p>
            <a:r>
              <a:rPr lang="en-US" altLang="en-US"/>
              <a:t>Accept without proof that every function is a sum of   </a:t>
            </a:r>
          </a:p>
          <a:p>
            <a:r>
              <a:rPr lang="en-US" altLang="en-US"/>
              <a:t>  sines/cosines</a:t>
            </a:r>
          </a:p>
          <a:p>
            <a:pPr>
              <a:buFontTx/>
              <a:buChar char="•"/>
            </a:pPr>
            <a:r>
              <a:rPr lang="en-US" altLang="en-US"/>
              <a:t>As frequency increases – more details are added</a:t>
            </a:r>
          </a:p>
          <a:p>
            <a:pPr>
              <a:buFontTx/>
              <a:buChar char="•"/>
            </a:pPr>
            <a:r>
              <a:rPr lang="en-US" altLang="en-US"/>
              <a:t>Low frequency – main details</a:t>
            </a:r>
          </a:p>
          <a:p>
            <a:pPr>
              <a:buFontTx/>
              <a:buChar char="•"/>
            </a:pPr>
            <a:r>
              <a:rPr lang="en-US" altLang="en-US"/>
              <a:t>Hight frequency – fine details</a:t>
            </a:r>
          </a:p>
          <a:p>
            <a:pPr>
              <a:buFontTx/>
              <a:buChar char="•"/>
            </a:pPr>
            <a:r>
              <a:rPr lang="en-US" altLang="en-US"/>
              <a:t>Coef decreases with the frequency</a:t>
            </a:r>
          </a:p>
          <a:p>
            <a:pPr>
              <a:buFontTx/>
              <a:buChar char="•"/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9885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C1BBC8-4ED0-4751-A93C-30B01D7F21B2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14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980785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759A8-FCFB-413F-ABE5-983F2771CCE9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78087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759A8-FCFB-413F-ABE5-983F2771CCE9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871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F8759A8-FCFB-413F-ABE5-983F2771CCE9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0426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604AD-C904-47CB-A433-0D2EEED03216}" type="slidenum">
              <a:rPr lang="en-US" altLang="en-US">
                <a:solidFill>
                  <a:prstClr val="black"/>
                </a:solidFill>
              </a:rPr>
              <a:pPr/>
              <a:t>25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6174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604AD-C904-47CB-A433-0D2EEED03216}" type="slidenum">
              <a:rPr lang="en-US" altLang="en-US">
                <a:solidFill>
                  <a:prstClr val="black"/>
                </a:solidFill>
              </a:rPr>
              <a:pPr/>
              <a:t>26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090679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6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07892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082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533369-5ACB-4F69-87AB-502C1DC0C464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13357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99926BE-4F20-4DC5-87E5-7FB9CCD96EB6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8187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C1CE3CC-F71C-409C-ADB5-ABC354620A8E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8055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C53253-7250-4C84-B677-D0F67455DD7B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893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17AF2F7-21C3-4157-88B2-7B1F7C44312F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98768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604AD-C904-47CB-A433-0D2EEED03216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92893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4D9539-4C13-4BFE-B74D-2A66B12F4A2A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23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87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D12FC-6B3C-45D6-93D6-77C03F2C36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4470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B3506-9640-4737-AEF9-A6EA2EF157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359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986AE-0126-4441-B820-3AAA85104BB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16715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7D12FC-6B3C-45D6-93D6-77C03F2C368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385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D04E9-8B5D-4463-AD21-D7BCE20E5B1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525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8157F-B704-4056-BDF5-E9399A456D60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240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D24AE-7D5B-47A5-8F32-D18E81624A8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946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FB84-7F2B-4FDD-AE49-EB7CDD9032B6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75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2C56B-7743-40B6-9BC0-2615280557E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1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7089-83DE-4D58-984F-50C3574D6BB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0976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1F8A-56F2-467A-85F3-40960590497D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05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6D04E9-8B5D-4463-AD21-D7BCE20E5B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0723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9769A-BF76-4E20-9C7F-F3DE384AD793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613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1B3506-9640-4737-AEF9-A6EA2EF1579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71917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2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2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8986AE-0126-4441-B820-3AAA85104BBA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335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028"/>
            <a:ext cx="7772400" cy="14704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232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0645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4" y="44065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784" y="2906317"/>
            <a:ext cx="7772400" cy="15001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69885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200150"/>
            <a:ext cx="375920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00150"/>
            <a:ext cx="3759200" cy="4914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332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5035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716"/>
            <a:ext cx="4040717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272"/>
            <a:ext cx="4040717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6087" y="1534716"/>
            <a:ext cx="4040716" cy="64055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087" y="2175272"/>
            <a:ext cx="4040716" cy="395049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548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3475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7455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8157F-B704-4056-BDF5-E9399A456D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561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2654"/>
            <a:ext cx="30077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72655"/>
            <a:ext cx="511174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4705"/>
            <a:ext cx="30077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29719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817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817" y="613172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817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9548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434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8170" y="246460"/>
            <a:ext cx="1934633" cy="586859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7921" y="246460"/>
            <a:ext cx="5607049" cy="586859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890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17" y="246460"/>
            <a:ext cx="7721600" cy="6869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00150"/>
            <a:ext cx="3759200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3600" y="1200150"/>
            <a:ext cx="3759200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522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17" y="246460"/>
            <a:ext cx="7721600" cy="6869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200150"/>
            <a:ext cx="3759200" cy="4914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73600" y="1200150"/>
            <a:ext cx="3759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73600" y="3714750"/>
            <a:ext cx="3759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44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D24AE-7D5B-47A5-8F32-D18E81624A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463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ADFB84-7F2B-4FDD-AE49-EB7CDD9032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71301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E2C56B-7743-40B6-9BC0-2615280557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8999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107089-83DE-4D58-984F-50C3574D6B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656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1F1F8A-56F2-467A-85F3-40960590497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76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9769A-BF76-4E20-9C7F-F3DE384AD7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448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DECA3C-BD12-44AA-BD3F-C375CCBECCE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DECA3C-BD12-44AA-BD3F-C375CCBECC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572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7917" y="246460"/>
            <a:ext cx="7721600" cy="68699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200150"/>
            <a:ext cx="7721600" cy="4914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188200" y="6628212"/>
            <a:ext cx="1828800" cy="1357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rIns="0"/>
          <a:lstStyle/>
          <a:p>
            <a:pPr algn="r"/>
            <a:fld id="{184F9423-1A22-4278-B872-090FE2D2A6B6}" type="slidenum">
              <a:rPr lang="he-IL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algn="r"/>
              <a:t>‹#›</a:t>
            </a:fld>
            <a:endParaRPr lang="en-US" sz="14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35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3600">
          <a:solidFill>
            <a:srgbClr val="114FFB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notesSlide" Target="../notesSlides/notesSlide10.xml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vmlDrawing" Target="../drawings/vmlDrawing7.v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5" Type="http://schemas.openxmlformats.org/officeDocument/2006/relationships/image" Target="../media/image34.emf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35.wmf"/><Relationship Id="rId4" Type="http://schemas.openxmlformats.org/officeDocument/2006/relationships/oleObject" Target="../embeddings/oleObject38.bin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oleObject" Target="../embeddings/oleObject39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63.wmf"/><Relationship Id="rId5" Type="http://schemas.openxmlformats.org/officeDocument/2006/relationships/image" Target="../media/image60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2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1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9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95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97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0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6.wmf"/><Relationship Id="rId5" Type="http://schemas.openxmlformats.org/officeDocument/2006/relationships/image" Target="../media/image9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4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12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5.wmf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2.wmf"/><Relationship Id="rId15" Type="http://schemas.openxmlformats.org/officeDocument/2006/relationships/oleObject" Target="../embeddings/oleObject15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9.bin"/><Relationship Id="rId9" Type="http://schemas.openxmlformats.org/officeDocument/2006/relationships/image" Target="../media/image13.wmf"/><Relationship Id="rId14" Type="http://schemas.openxmlformats.org/officeDocument/2006/relationships/image" Target="../media/image1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13" Type="http://schemas.openxmlformats.org/officeDocument/2006/relationships/image" Target="../media/image20.wmf"/><Relationship Id="rId18" Type="http://schemas.openxmlformats.org/officeDocument/2006/relationships/oleObject" Target="../embeddings/oleObject23.bin"/><Relationship Id="rId26" Type="http://schemas.openxmlformats.org/officeDocument/2006/relationships/oleObject" Target="../embeddings/oleObject27.bin"/><Relationship Id="rId3" Type="http://schemas.openxmlformats.org/officeDocument/2006/relationships/notesSlide" Target="../notesSlides/notesSlide8.xml"/><Relationship Id="rId21" Type="http://schemas.openxmlformats.org/officeDocument/2006/relationships/image" Target="../media/image24.wmf"/><Relationship Id="rId34" Type="http://schemas.openxmlformats.org/officeDocument/2006/relationships/oleObject" Target="../embeddings/oleObject31.bin"/><Relationship Id="rId7" Type="http://schemas.openxmlformats.org/officeDocument/2006/relationships/image" Target="../media/image17.wmf"/><Relationship Id="rId12" Type="http://schemas.openxmlformats.org/officeDocument/2006/relationships/oleObject" Target="../embeddings/oleObject20.bin"/><Relationship Id="rId17" Type="http://schemas.openxmlformats.org/officeDocument/2006/relationships/image" Target="../media/image22.wmf"/><Relationship Id="rId25" Type="http://schemas.openxmlformats.org/officeDocument/2006/relationships/image" Target="../media/image26.wmf"/><Relationship Id="rId33" Type="http://schemas.openxmlformats.org/officeDocument/2006/relationships/image" Target="../media/image30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2.bin"/><Relationship Id="rId20" Type="http://schemas.openxmlformats.org/officeDocument/2006/relationships/oleObject" Target="../embeddings/oleObject24.bin"/><Relationship Id="rId29" Type="http://schemas.openxmlformats.org/officeDocument/2006/relationships/image" Target="../media/image28.w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19.wmf"/><Relationship Id="rId24" Type="http://schemas.openxmlformats.org/officeDocument/2006/relationships/oleObject" Target="../embeddings/oleObject26.bin"/><Relationship Id="rId32" Type="http://schemas.openxmlformats.org/officeDocument/2006/relationships/oleObject" Target="../embeddings/oleObject30.bin"/><Relationship Id="rId5" Type="http://schemas.openxmlformats.org/officeDocument/2006/relationships/image" Target="../media/image16.wmf"/><Relationship Id="rId15" Type="http://schemas.openxmlformats.org/officeDocument/2006/relationships/image" Target="../media/image21.wmf"/><Relationship Id="rId23" Type="http://schemas.openxmlformats.org/officeDocument/2006/relationships/image" Target="../media/image25.wmf"/><Relationship Id="rId28" Type="http://schemas.openxmlformats.org/officeDocument/2006/relationships/oleObject" Target="../embeddings/oleObject28.bin"/><Relationship Id="rId10" Type="http://schemas.openxmlformats.org/officeDocument/2006/relationships/oleObject" Target="../embeddings/oleObject19.bin"/><Relationship Id="rId19" Type="http://schemas.openxmlformats.org/officeDocument/2006/relationships/image" Target="../media/image23.wmf"/><Relationship Id="rId31" Type="http://schemas.openxmlformats.org/officeDocument/2006/relationships/image" Target="../media/image29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18.wmf"/><Relationship Id="rId14" Type="http://schemas.openxmlformats.org/officeDocument/2006/relationships/oleObject" Target="../embeddings/oleObject21.bin"/><Relationship Id="rId22" Type="http://schemas.openxmlformats.org/officeDocument/2006/relationships/oleObject" Target="../embeddings/oleObject25.bin"/><Relationship Id="rId27" Type="http://schemas.openxmlformats.org/officeDocument/2006/relationships/image" Target="../media/image27.wmf"/><Relationship Id="rId30" Type="http://schemas.openxmlformats.org/officeDocument/2006/relationships/oleObject" Target="../embeddings/oleObject29.bin"/><Relationship Id="rId35" Type="http://schemas.openxmlformats.org/officeDocument/2006/relationships/image" Target="../media/image31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32.wmf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3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5.wmf"/><Relationship Id="rId5" Type="http://schemas.openxmlformats.org/officeDocument/2006/relationships/image" Target="../media/image14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3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711200" y="393701"/>
            <a:ext cx="7721600" cy="855663"/>
          </a:xfrm>
        </p:spPr>
        <p:txBody>
          <a:bodyPr/>
          <a:lstStyle/>
          <a:p>
            <a:r>
              <a:rPr lang="en-US" altLang="en-US" b="1"/>
              <a:t>The Fourier Transform</a:t>
            </a:r>
          </a:p>
        </p:txBody>
      </p:sp>
      <p:pic>
        <p:nvPicPr>
          <p:cNvPr id="115715" name="Picture 3" descr="fourier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739" y="1636715"/>
            <a:ext cx="2322512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716" name="Picture 4" descr="junk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1635127"/>
            <a:ext cx="2322512" cy="2797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2838449" y="5165725"/>
            <a:ext cx="3518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Jean Baptiste Joseph Fourier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38" name="Text Box 1082"/>
          <p:cNvSpPr txBox="1">
            <a:spLocks noChangeArrowheads="1"/>
          </p:cNvSpPr>
          <p:nvPr/>
        </p:nvSpPr>
        <p:spPr bwMode="auto">
          <a:xfrm>
            <a:off x="830265" y="6172200"/>
            <a:ext cx="7704417" cy="572464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>
                <a:latin typeface="Arial" charset="0"/>
              </a:rPr>
              <a:t> The wavelength </a:t>
            </a:r>
            <a:r>
              <a:rPr lang="en-US" altLang="en-US">
                <a:latin typeface="Arial" charset="0"/>
                <a:sym typeface="Symbol" pitchFamily="18" charset="2"/>
              </a:rPr>
              <a:t>is                    .     The direction is </a:t>
            </a:r>
            <a:r>
              <a:rPr lang="en-US" altLang="en-US">
                <a:solidFill>
                  <a:srgbClr val="FC0128"/>
                </a:solidFill>
                <a:latin typeface="Arial" charset="0"/>
                <a:sym typeface="Symbol" pitchFamily="18" charset="2"/>
              </a:rPr>
              <a:t>u/v</a:t>
            </a:r>
            <a:r>
              <a:rPr lang="en-US" altLang="en-US">
                <a:latin typeface="Arial" charset="0"/>
                <a:sym typeface="Symbol" pitchFamily="18" charset="2"/>
              </a:rPr>
              <a:t> .</a:t>
            </a:r>
          </a:p>
        </p:txBody>
      </p:sp>
      <p:graphicFrame>
        <p:nvGraphicFramePr>
          <p:cNvPr id="46139" name="Object 1083"/>
          <p:cNvGraphicFramePr>
            <a:graphicFrameLocks noChangeAspect="1"/>
          </p:cNvGraphicFramePr>
          <p:nvPr/>
        </p:nvGraphicFramePr>
        <p:xfrm>
          <a:off x="3551240" y="6223002"/>
          <a:ext cx="16097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36" name="Equation" r:id="rId4" imgW="1041120" imgH="330120" progId="Equation.3">
                  <p:embed/>
                </p:oleObj>
              </mc:Choice>
              <mc:Fallback>
                <p:oleObj name="Equation" r:id="rId4" imgW="1041120" imgH="330120" progId="Equation.3">
                  <p:embed/>
                  <p:pic>
                    <p:nvPicPr>
                      <p:cNvPr id="0" name="Object 10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1240" y="6223002"/>
                        <a:ext cx="1609725" cy="5111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136" name="Rectangle 1080"/>
          <p:cNvSpPr>
            <a:spLocks noChangeArrowheads="1"/>
          </p:cNvSpPr>
          <p:nvPr/>
        </p:nvSpPr>
        <p:spPr bwMode="auto">
          <a:xfrm>
            <a:off x="-560386" y="185739"/>
            <a:ext cx="8408988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/>
              <a:t>The 2D Basis Functions</a:t>
            </a:r>
          </a:p>
        </p:txBody>
      </p:sp>
      <p:sp>
        <p:nvSpPr>
          <p:cNvPr id="46082" name="Line 1026"/>
          <p:cNvSpPr>
            <a:spLocks noChangeShapeType="1"/>
          </p:cNvSpPr>
          <p:nvPr/>
        </p:nvSpPr>
        <p:spPr bwMode="auto">
          <a:xfrm rot="5400000">
            <a:off x="4487863" y="-811212"/>
            <a:ext cx="7938" cy="8564563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6083" name="Line 1027"/>
          <p:cNvSpPr>
            <a:spLocks noChangeShapeType="1"/>
          </p:cNvSpPr>
          <p:nvPr/>
        </p:nvSpPr>
        <p:spPr bwMode="auto">
          <a:xfrm>
            <a:off x="4400549" y="896938"/>
            <a:ext cx="19051" cy="5334000"/>
          </a:xfrm>
          <a:prstGeom prst="line">
            <a:avLst/>
          </a:prstGeom>
          <a:noFill/>
          <a:ln w="28575">
            <a:solidFill>
              <a:srgbClr val="FC0128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6084" name="Picture 1028"/>
          <p:cNvPicPr preferRelativeResize="0"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3217865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1029"/>
          <p:cNvSpPr txBox="1">
            <a:spLocks noChangeArrowheads="1"/>
          </p:cNvSpPr>
          <p:nvPr/>
        </p:nvSpPr>
        <p:spPr bwMode="auto">
          <a:xfrm>
            <a:off x="4005266" y="3792540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u=0, v=0</a:t>
            </a:r>
          </a:p>
        </p:txBody>
      </p:sp>
      <p:sp>
        <p:nvSpPr>
          <p:cNvPr id="46086" name="Text Box 1030"/>
          <p:cNvSpPr txBox="1">
            <a:spLocks noChangeArrowheads="1"/>
          </p:cNvSpPr>
          <p:nvPr/>
        </p:nvSpPr>
        <p:spPr bwMode="auto">
          <a:xfrm>
            <a:off x="5378454" y="3822701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u=1, v=0</a:t>
            </a:r>
          </a:p>
        </p:txBody>
      </p:sp>
      <p:sp>
        <p:nvSpPr>
          <p:cNvPr id="46087" name="Text Box 1031"/>
          <p:cNvSpPr txBox="1">
            <a:spLocks noChangeArrowheads="1"/>
          </p:cNvSpPr>
          <p:nvPr/>
        </p:nvSpPr>
        <p:spPr bwMode="auto">
          <a:xfrm>
            <a:off x="6783392" y="3822701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u=2, v=0</a:t>
            </a:r>
          </a:p>
        </p:txBody>
      </p:sp>
      <p:pic>
        <p:nvPicPr>
          <p:cNvPr id="46088" name="Picture 1032"/>
          <p:cNvPicPr preferRelativeResize="0"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3217865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9" name="Text Box 1033"/>
          <p:cNvSpPr txBox="1">
            <a:spLocks noChangeArrowheads="1"/>
          </p:cNvSpPr>
          <p:nvPr/>
        </p:nvSpPr>
        <p:spPr bwMode="auto">
          <a:xfrm>
            <a:off x="1219202" y="3819527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u=-2, v=0</a:t>
            </a:r>
          </a:p>
        </p:txBody>
      </p:sp>
      <p:sp>
        <p:nvSpPr>
          <p:cNvPr id="46090" name="Text Box 1034"/>
          <p:cNvSpPr txBox="1">
            <a:spLocks noChangeArrowheads="1"/>
          </p:cNvSpPr>
          <p:nvPr/>
        </p:nvSpPr>
        <p:spPr bwMode="auto">
          <a:xfrm>
            <a:off x="2573341" y="3819527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u=-1, v=0</a:t>
            </a:r>
          </a:p>
        </p:txBody>
      </p:sp>
      <p:pic>
        <p:nvPicPr>
          <p:cNvPr id="46091" name="Picture 1035"/>
          <p:cNvPicPr preferRelativeResize="0"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2" y="3217865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2" name="Picture 1036"/>
          <p:cNvPicPr preferRelativeResize="0"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40" y="3217865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3" name="Text Box 1037"/>
          <p:cNvSpPr txBox="1">
            <a:spLocks noChangeArrowheads="1"/>
          </p:cNvSpPr>
          <p:nvPr/>
        </p:nvSpPr>
        <p:spPr bwMode="auto">
          <a:xfrm>
            <a:off x="4005266" y="2798765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u=0, v=1</a:t>
            </a:r>
          </a:p>
        </p:txBody>
      </p:sp>
      <p:sp>
        <p:nvSpPr>
          <p:cNvPr id="46094" name="Text Box 1038"/>
          <p:cNvSpPr txBox="1">
            <a:spLocks noChangeArrowheads="1"/>
          </p:cNvSpPr>
          <p:nvPr/>
        </p:nvSpPr>
        <p:spPr bwMode="auto">
          <a:xfrm>
            <a:off x="5378454" y="2798765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u=1, v=1</a:t>
            </a:r>
          </a:p>
        </p:txBody>
      </p:sp>
      <p:sp>
        <p:nvSpPr>
          <p:cNvPr id="46095" name="Text Box 1039"/>
          <p:cNvSpPr txBox="1">
            <a:spLocks noChangeArrowheads="1"/>
          </p:cNvSpPr>
          <p:nvPr/>
        </p:nvSpPr>
        <p:spPr bwMode="auto">
          <a:xfrm>
            <a:off x="6783392" y="2798765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u=2, v=1</a:t>
            </a:r>
          </a:p>
        </p:txBody>
      </p:sp>
      <p:pic>
        <p:nvPicPr>
          <p:cNvPr id="46096" name="Picture 1040"/>
          <p:cNvPicPr preferRelativeResize="0"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6" y="2217740"/>
            <a:ext cx="744537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7" name="Picture 1041"/>
          <p:cNvPicPr preferRelativeResize="0"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2217740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98" name="Picture 1042"/>
          <p:cNvPicPr preferRelativeResize="0"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2217740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99" name="Text Box 1043"/>
          <p:cNvSpPr txBox="1">
            <a:spLocks noChangeArrowheads="1"/>
          </p:cNvSpPr>
          <p:nvPr/>
        </p:nvSpPr>
        <p:spPr bwMode="auto">
          <a:xfrm>
            <a:off x="1219202" y="2795590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u=-2, v=1</a:t>
            </a:r>
          </a:p>
        </p:txBody>
      </p:sp>
      <p:sp>
        <p:nvSpPr>
          <p:cNvPr id="46100" name="Text Box 1044"/>
          <p:cNvSpPr txBox="1">
            <a:spLocks noChangeArrowheads="1"/>
          </p:cNvSpPr>
          <p:nvPr/>
        </p:nvSpPr>
        <p:spPr bwMode="auto">
          <a:xfrm>
            <a:off x="2573341" y="2795590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u=-1, v=1</a:t>
            </a:r>
          </a:p>
        </p:txBody>
      </p:sp>
      <p:pic>
        <p:nvPicPr>
          <p:cNvPr id="46101" name="Picture 1045"/>
          <p:cNvPicPr preferRelativeResize="0">
            <a:picLocks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40" y="2217740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2" name="Picture 1046"/>
          <p:cNvPicPr preferRelativeResize="0">
            <a:picLocks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2" y="2217740"/>
            <a:ext cx="746125" cy="63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03" name="Text Box 1047"/>
          <p:cNvSpPr txBox="1">
            <a:spLocks noChangeArrowheads="1"/>
          </p:cNvSpPr>
          <p:nvPr/>
        </p:nvSpPr>
        <p:spPr bwMode="auto">
          <a:xfrm>
            <a:off x="4005266" y="1784351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u=0, v=2</a:t>
            </a:r>
          </a:p>
        </p:txBody>
      </p:sp>
      <p:sp>
        <p:nvSpPr>
          <p:cNvPr id="46104" name="Text Box 1048"/>
          <p:cNvSpPr txBox="1">
            <a:spLocks noChangeArrowheads="1"/>
          </p:cNvSpPr>
          <p:nvPr/>
        </p:nvSpPr>
        <p:spPr bwMode="auto">
          <a:xfrm>
            <a:off x="5362578" y="1784351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u=1, v=2</a:t>
            </a:r>
          </a:p>
        </p:txBody>
      </p:sp>
      <p:sp>
        <p:nvSpPr>
          <p:cNvPr id="46105" name="Text Box 1049"/>
          <p:cNvSpPr txBox="1">
            <a:spLocks noChangeArrowheads="1"/>
          </p:cNvSpPr>
          <p:nvPr/>
        </p:nvSpPr>
        <p:spPr bwMode="auto">
          <a:xfrm>
            <a:off x="6767516" y="1784351"/>
            <a:ext cx="78258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u=2, v=2</a:t>
            </a:r>
          </a:p>
        </p:txBody>
      </p:sp>
      <p:sp>
        <p:nvSpPr>
          <p:cNvPr id="46106" name="Text Box 1050"/>
          <p:cNvSpPr txBox="1">
            <a:spLocks noChangeArrowheads="1"/>
          </p:cNvSpPr>
          <p:nvPr/>
        </p:nvSpPr>
        <p:spPr bwMode="auto">
          <a:xfrm>
            <a:off x="1203327" y="1781177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u=-2, v=2</a:t>
            </a:r>
          </a:p>
        </p:txBody>
      </p:sp>
      <p:sp>
        <p:nvSpPr>
          <p:cNvPr id="46107" name="Text Box 1051"/>
          <p:cNvSpPr txBox="1">
            <a:spLocks noChangeArrowheads="1"/>
          </p:cNvSpPr>
          <p:nvPr/>
        </p:nvSpPr>
        <p:spPr bwMode="auto">
          <a:xfrm>
            <a:off x="2557466" y="1781177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u=-1, v=2</a:t>
            </a:r>
          </a:p>
        </p:txBody>
      </p:sp>
      <p:pic>
        <p:nvPicPr>
          <p:cNvPr id="46108" name="Picture 1052"/>
          <p:cNvPicPr preferRelativeResize="0">
            <a:picLocks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40" y="1219200"/>
            <a:ext cx="7461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09" name="Picture 1053"/>
          <p:cNvPicPr preferRelativeResize="0">
            <a:picLocks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2" y="1219200"/>
            <a:ext cx="7461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0" name="Picture 1054"/>
          <p:cNvPicPr preferRelativeResize="0">
            <a:picLocks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6" y="1219200"/>
            <a:ext cx="74453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1" name="Picture 1055"/>
          <p:cNvPicPr preferRelativeResize="0"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1219200"/>
            <a:ext cx="7461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2" name="Picture 1056"/>
          <p:cNvPicPr preferRelativeResize="0">
            <a:picLocks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1219200"/>
            <a:ext cx="746125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13" name="Text Box 1057"/>
          <p:cNvSpPr txBox="1">
            <a:spLocks noChangeArrowheads="1"/>
          </p:cNvSpPr>
          <p:nvPr/>
        </p:nvSpPr>
        <p:spPr bwMode="auto">
          <a:xfrm>
            <a:off x="4005266" y="48133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u=0, v=-1</a:t>
            </a:r>
          </a:p>
        </p:txBody>
      </p:sp>
      <p:sp>
        <p:nvSpPr>
          <p:cNvPr id="46114" name="Text Box 1058"/>
          <p:cNvSpPr txBox="1">
            <a:spLocks noChangeArrowheads="1"/>
          </p:cNvSpPr>
          <p:nvPr/>
        </p:nvSpPr>
        <p:spPr bwMode="auto">
          <a:xfrm>
            <a:off x="5378453" y="48133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u=1, v=-1</a:t>
            </a:r>
          </a:p>
        </p:txBody>
      </p:sp>
      <p:sp>
        <p:nvSpPr>
          <p:cNvPr id="46115" name="Text Box 1059"/>
          <p:cNvSpPr txBox="1">
            <a:spLocks noChangeArrowheads="1"/>
          </p:cNvSpPr>
          <p:nvPr/>
        </p:nvSpPr>
        <p:spPr bwMode="auto">
          <a:xfrm>
            <a:off x="6783391" y="48133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u=2, v=-1</a:t>
            </a:r>
          </a:p>
        </p:txBody>
      </p:sp>
      <p:sp>
        <p:nvSpPr>
          <p:cNvPr id="46116" name="Text Box 1060"/>
          <p:cNvSpPr txBox="1">
            <a:spLocks noChangeArrowheads="1"/>
          </p:cNvSpPr>
          <p:nvPr/>
        </p:nvSpPr>
        <p:spPr bwMode="auto">
          <a:xfrm>
            <a:off x="1219202" y="4810127"/>
            <a:ext cx="885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u=-2, v=-1</a:t>
            </a:r>
          </a:p>
        </p:txBody>
      </p:sp>
      <p:sp>
        <p:nvSpPr>
          <p:cNvPr id="46117" name="Text Box 1061"/>
          <p:cNvSpPr txBox="1">
            <a:spLocks noChangeArrowheads="1"/>
          </p:cNvSpPr>
          <p:nvPr/>
        </p:nvSpPr>
        <p:spPr bwMode="auto">
          <a:xfrm>
            <a:off x="2573341" y="4810127"/>
            <a:ext cx="885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u=-1, v=-1</a:t>
            </a:r>
          </a:p>
        </p:txBody>
      </p:sp>
      <p:pic>
        <p:nvPicPr>
          <p:cNvPr id="46118" name="Picture 1062"/>
          <p:cNvPicPr preferRelativeResize="0">
            <a:picLocks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6" y="4217988"/>
            <a:ext cx="7445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19" name="Picture 1063"/>
          <p:cNvPicPr preferRelativeResize="0"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40" y="4217988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0" name="Picture 1064"/>
          <p:cNvPicPr preferRelativeResize="0"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2" y="4217988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1" name="Picture 1065"/>
          <p:cNvPicPr preferRelativeResize="0"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4217988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2" name="Picture 1066"/>
          <p:cNvPicPr preferRelativeResize="0"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4217988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23" name="Text Box 1067"/>
          <p:cNvSpPr txBox="1">
            <a:spLocks noChangeArrowheads="1"/>
          </p:cNvSpPr>
          <p:nvPr/>
        </p:nvSpPr>
        <p:spPr bwMode="auto">
          <a:xfrm>
            <a:off x="4005266" y="58039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u=0, v=-2</a:t>
            </a:r>
          </a:p>
        </p:txBody>
      </p:sp>
      <p:sp>
        <p:nvSpPr>
          <p:cNvPr id="46124" name="Text Box 1068"/>
          <p:cNvSpPr txBox="1">
            <a:spLocks noChangeArrowheads="1"/>
          </p:cNvSpPr>
          <p:nvPr/>
        </p:nvSpPr>
        <p:spPr bwMode="auto">
          <a:xfrm>
            <a:off x="5387977" y="58039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u=1, v=-2</a:t>
            </a:r>
          </a:p>
        </p:txBody>
      </p:sp>
      <p:sp>
        <p:nvSpPr>
          <p:cNvPr id="46125" name="Text Box 1069"/>
          <p:cNvSpPr txBox="1">
            <a:spLocks noChangeArrowheads="1"/>
          </p:cNvSpPr>
          <p:nvPr/>
        </p:nvSpPr>
        <p:spPr bwMode="auto">
          <a:xfrm>
            <a:off x="6792915" y="5803901"/>
            <a:ext cx="83388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u=2, v=-2</a:t>
            </a:r>
          </a:p>
        </p:txBody>
      </p:sp>
      <p:sp>
        <p:nvSpPr>
          <p:cNvPr id="46126" name="Text Box 1070"/>
          <p:cNvSpPr txBox="1">
            <a:spLocks noChangeArrowheads="1"/>
          </p:cNvSpPr>
          <p:nvPr/>
        </p:nvSpPr>
        <p:spPr bwMode="auto">
          <a:xfrm>
            <a:off x="1228727" y="5800727"/>
            <a:ext cx="885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u=-2, v=-2</a:t>
            </a:r>
          </a:p>
        </p:txBody>
      </p:sp>
      <p:sp>
        <p:nvSpPr>
          <p:cNvPr id="46127" name="Text Box 1071"/>
          <p:cNvSpPr txBox="1">
            <a:spLocks noChangeArrowheads="1"/>
          </p:cNvSpPr>
          <p:nvPr/>
        </p:nvSpPr>
        <p:spPr bwMode="auto">
          <a:xfrm>
            <a:off x="2582866" y="5800727"/>
            <a:ext cx="885179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200">
                <a:latin typeface="Arial" charset="0"/>
              </a:rPr>
              <a:t>u=-1, v=-2</a:t>
            </a:r>
          </a:p>
        </p:txBody>
      </p:sp>
      <p:pic>
        <p:nvPicPr>
          <p:cNvPr id="46128" name="Picture 1072"/>
          <p:cNvPicPr preferRelativeResize="0">
            <a:picLocks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2552" y="5218113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29" name="Picture 1073"/>
          <p:cNvPicPr preferRelativeResize="0">
            <a:picLocks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140" y="5218113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0" name="Picture 1074"/>
          <p:cNvPicPr preferRelativeResize="0">
            <a:picLocks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616" y="5218113"/>
            <a:ext cx="744537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1" name="Picture 1075"/>
          <p:cNvPicPr preferRelativeResize="0">
            <a:picLocks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788" y="5218113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132" name="Picture 1076"/>
          <p:cNvPicPr preferRelativeResize="0">
            <a:picLocks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7200" y="5218113"/>
            <a:ext cx="746125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133" name="Text Box 1077"/>
          <p:cNvSpPr txBox="1">
            <a:spLocks noChangeArrowheads="1"/>
          </p:cNvSpPr>
          <p:nvPr/>
        </p:nvSpPr>
        <p:spPr bwMode="auto">
          <a:xfrm>
            <a:off x="8027988" y="3065464"/>
            <a:ext cx="40748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C0128"/>
                </a:solidFill>
                <a:latin typeface="Arial" charset="0"/>
              </a:rPr>
              <a:t>U</a:t>
            </a:r>
          </a:p>
        </p:txBody>
      </p:sp>
      <p:sp>
        <p:nvSpPr>
          <p:cNvPr id="46134" name="Text Box 1078"/>
          <p:cNvSpPr txBox="1">
            <a:spLocks noChangeArrowheads="1"/>
          </p:cNvSpPr>
          <p:nvPr/>
        </p:nvSpPr>
        <p:spPr bwMode="auto">
          <a:xfrm>
            <a:off x="4413248" y="762001"/>
            <a:ext cx="3898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rgbClr val="FC0128"/>
                </a:solidFill>
                <a:latin typeface="Arial" charset="0"/>
              </a:rPr>
              <a:t>V</a:t>
            </a:r>
          </a:p>
        </p:txBody>
      </p:sp>
      <p:sp>
        <p:nvSpPr>
          <p:cNvPr id="46135" name="Rectangle 1079"/>
          <p:cNvSpPr>
            <a:spLocks noChangeArrowheads="1"/>
          </p:cNvSpPr>
          <p:nvPr/>
        </p:nvSpPr>
        <p:spPr bwMode="auto">
          <a:xfrm>
            <a:off x="4011615" y="3208338"/>
            <a:ext cx="717551" cy="641350"/>
          </a:xfrm>
          <a:prstGeom prst="rect">
            <a:avLst/>
          </a:prstGeom>
          <a:solidFill>
            <a:srgbClr val="91919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6137" name="Object 1081"/>
          <p:cNvGraphicFramePr>
            <a:graphicFrameLocks noChangeAspect="1"/>
          </p:cNvGraphicFramePr>
          <p:nvPr/>
        </p:nvGraphicFramePr>
        <p:xfrm>
          <a:off x="6527802" y="2"/>
          <a:ext cx="22621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37" name="Equation" r:id="rId30" imgW="863280" imgH="291960" progId="Equation.3">
                  <p:embed/>
                </p:oleObj>
              </mc:Choice>
              <mc:Fallback>
                <p:oleObj name="Equation" r:id="rId30" imgW="863280" imgH="291960" progId="Equation.3">
                  <p:embed/>
                  <p:pic>
                    <p:nvPicPr>
                      <p:cNvPr id="0" name="Object 10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2" y="2"/>
                        <a:ext cx="22621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508002" y="171452"/>
            <a:ext cx="8072439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4400" b="1"/>
              <a:t>Discrete Functions</a:t>
            </a:r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830263" y="2757488"/>
            <a:ext cx="0" cy="140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838203" y="4181475"/>
            <a:ext cx="30146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02" name="Group 6"/>
          <p:cNvGrpSpPr>
            <a:grpSpLocks/>
          </p:cNvGrpSpPr>
          <p:nvPr/>
        </p:nvGrpSpPr>
        <p:grpSpPr bwMode="auto">
          <a:xfrm>
            <a:off x="830266" y="4186238"/>
            <a:ext cx="2522537" cy="47625"/>
            <a:chOff x="392" y="1916"/>
            <a:chExt cx="1192" cy="40"/>
          </a:xfrm>
        </p:grpSpPr>
        <p:sp>
          <p:nvSpPr>
            <p:cNvPr id="29703" name="Line 7"/>
            <p:cNvSpPr>
              <a:spLocks noChangeShapeType="1"/>
            </p:cNvSpPr>
            <p:nvPr/>
          </p:nvSpPr>
          <p:spPr bwMode="auto">
            <a:xfrm>
              <a:off x="392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>
              <a:off x="630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Line 9"/>
            <p:cNvSpPr>
              <a:spLocks noChangeShapeType="1"/>
            </p:cNvSpPr>
            <p:nvPr/>
          </p:nvSpPr>
          <p:spPr bwMode="auto">
            <a:xfrm>
              <a:off x="869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6" name="Line 10"/>
            <p:cNvSpPr>
              <a:spLocks noChangeShapeType="1"/>
            </p:cNvSpPr>
            <p:nvPr/>
          </p:nvSpPr>
          <p:spPr bwMode="auto">
            <a:xfrm>
              <a:off x="1107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Line 11"/>
            <p:cNvSpPr>
              <a:spLocks noChangeShapeType="1"/>
            </p:cNvSpPr>
            <p:nvPr/>
          </p:nvSpPr>
          <p:spPr bwMode="auto">
            <a:xfrm>
              <a:off x="1346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Line 12"/>
            <p:cNvSpPr>
              <a:spLocks noChangeShapeType="1"/>
            </p:cNvSpPr>
            <p:nvPr/>
          </p:nvSpPr>
          <p:spPr bwMode="auto">
            <a:xfrm>
              <a:off x="1584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1820863" y="3586163"/>
            <a:ext cx="50800" cy="285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6" name="Oval 20"/>
          <p:cNvSpPr>
            <a:spLocks noChangeArrowheads="1"/>
          </p:cNvSpPr>
          <p:nvPr/>
        </p:nvSpPr>
        <p:spPr bwMode="auto">
          <a:xfrm>
            <a:off x="2311400" y="3300413"/>
            <a:ext cx="50800" cy="285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7" name="Oval 21"/>
          <p:cNvSpPr>
            <a:spLocks noChangeArrowheads="1"/>
          </p:cNvSpPr>
          <p:nvPr/>
        </p:nvSpPr>
        <p:spPr bwMode="auto">
          <a:xfrm>
            <a:off x="3327400" y="3014663"/>
            <a:ext cx="50800" cy="285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8" name="Oval 22"/>
          <p:cNvSpPr>
            <a:spLocks noChangeArrowheads="1"/>
          </p:cNvSpPr>
          <p:nvPr/>
        </p:nvSpPr>
        <p:spPr bwMode="auto">
          <a:xfrm>
            <a:off x="2819400" y="3014663"/>
            <a:ext cx="50800" cy="285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0" name="Line 24"/>
          <p:cNvSpPr>
            <a:spLocks noChangeShapeType="1"/>
          </p:cNvSpPr>
          <p:nvPr/>
        </p:nvSpPr>
        <p:spPr bwMode="auto">
          <a:xfrm>
            <a:off x="5588000" y="2757488"/>
            <a:ext cx="0" cy="140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21" name="Line 25"/>
          <p:cNvSpPr>
            <a:spLocks noChangeShapeType="1"/>
          </p:cNvSpPr>
          <p:nvPr/>
        </p:nvSpPr>
        <p:spPr bwMode="auto">
          <a:xfrm>
            <a:off x="5597525" y="4181475"/>
            <a:ext cx="3013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9722" name="Group 26"/>
          <p:cNvGrpSpPr>
            <a:grpSpLocks/>
          </p:cNvGrpSpPr>
          <p:nvPr/>
        </p:nvGrpSpPr>
        <p:grpSpPr bwMode="auto">
          <a:xfrm>
            <a:off x="5588000" y="4186238"/>
            <a:ext cx="2524125" cy="47625"/>
            <a:chOff x="2416" y="1916"/>
            <a:chExt cx="1192" cy="40"/>
          </a:xfrm>
        </p:grpSpPr>
        <p:sp>
          <p:nvSpPr>
            <p:cNvPr id="29723" name="Line 27"/>
            <p:cNvSpPr>
              <a:spLocks noChangeShapeType="1"/>
            </p:cNvSpPr>
            <p:nvPr/>
          </p:nvSpPr>
          <p:spPr bwMode="auto">
            <a:xfrm>
              <a:off x="2416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4" name="Line 28"/>
            <p:cNvSpPr>
              <a:spLocks noChangeShapeType="1"/>
            </p:cNvSpPr>
            <p:nvPr/>
          </p:nvSpPr>
          <p:spPr bwMode="auto">
            <a:xfrm>
              <a:off x="2654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5" name="Line 29"/>
            <p:cNvSpPr>
              <a:spLocks noChangeShapeType="1"/>
            </p:cNvSpPr>
            <p:nvPr/>
          </p:nvSpPr>
          <p:spPr bwMode="auto">
            <a:xfrm>
              <a:off x="2893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6" name="Line 30"/>
            <p:cNvSpPr>
              <a:spLocks noChangeShapeType="1"/>
            </p:cNvSpPr>
            <p:nvPr/>
          </p:nvSpPr>
          <p:spPr bwMode="auto">
            <a:xfrm>
              <a:off x="3131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7" name="Line 31"/>
            <p:cNvSpPr>
              <a:spLocks noChangeShapeType="1"/>
            </p:cNvSpPr>
            <p:nvPr/>
          </p:nvSpPr>
          <p:spPr bwMode="auto">
            <a:xfrm>
              <a:off x="3370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28" name="Line 32"/>
            <p:cNvSpPr>
              <a:spLocks noChangeShapeType="1"/>
            </p:cNvSpPr>
            <p:nvPr/>
          </p:nvSpPr>
          <p:spPr bwMode="auto">
            <a:xfrm>
              <a:off x="3608" y="1916"/>
              <a:ext cx="0" cy="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35" name="Oval 39"/>
          <p:cNvSpPr>
            <a:spLocks noChangeArrowheads="1"/>
          </p:cNvSpPr>
          <p:nvPr/>
        </p:nvSpPr>
        <p:spPr bwMode="auto">
          <a:xfrm>
            <a:off x="5562600" y="3586163"/>
            <a:ext cx="50800" cy="285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6" name="Oval 40"/>
          <p:cNvSpPr>
            <a:spLocks noChangeArrowheads="1"/>
          </p:cNvSpPr>
          <p:nvPr/>
        </p:nvSpPr>
        <p:spPr bwMode="auto">
          <a:xfrm>
            <a:off x="6070600" y="3300413"/>
            <a:ext cx="50800" cy="285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7" name="Oval 41"/>
          <p:cNvSpPr>
            <a:spLocks noChangeArrowheads="1"/>
          </p:cNvSpPr>
          <p:nvPr/>
        </p:nvSpPr>
        <p:spPr bwMode="auto">
          <a:xfrm>
            <a:off x="7070725" y="3014663"/>
            <a:ext cx="50800" cy="285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38" name="Oval 42"/>
          <p:cNvSpPr>
            <a:spLocks noChangeArrowheads="1"/>
          </p:cNvSpPr>
          <p:nvPr/>
        </p:nvSpPr>
        <p:spPr bwMode="auto">
          <a:xfrm>
            <a:off x="6578600" y="3014663"/>
            <a:ext cx="50800" cy="28575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0" name="Rectangle 44"/>
          <p:cNvSpPr>
            <a:spLocks noChangeArrowheads="1"/>
          </p:cNvSpPr>
          <p:nvPr/>
        </p:nvSpPr>
        <p:spPr bwMode="auto">
          <a:xfrm>
            <a:off x="5516564" y="4154489"/>
            <a:ext cx="2933496" cy="42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80000"/>
              </a:lnSpc>
            </a:pPr>
            <a:r>
              <a:rPr lang="en-US" altLang="en-US" sz="1200">
                <a:latin typeface="Arial" charset="0"/>
              </a:rPr>
              <a:t>0        1          2          3          ...         N-1</a:t>
            </a:r>
          </a:p>
        </p:txBody>
      </p:sp>
      <p:sp>
        <p:nvSpPr>
          <p:cNvPr id="29741" name="Line 45"/>
          <p:cNvSpPr>
            <a:spLocks noChangeShapeType="1"/>
          </p:cNvSpPr>
          <p:nvPr/>
        </p:nvSpPr>
        <p:spPr bwMode="auto">
          <a:xfrm>
            <a:off x="6096000" y="3328988"/>
            <a:ext cx="0" cy="8477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2" name="Line 46"/>
          <p:cNvSpPr>
            <a:spLocks noChangeShapeType="1"/>
          </p:cNvSpPr>
          <p:nvPr/>
        </p:nvSpPr>
        <p:spPr bwMode="auto">
          <a:xfrm>
            <a:off x="6604000" y="3043238"/>
            <a:ext cx="0" cy="11239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3" name="Line 47"/>
          <p:cNvSpPr>
            <a:spLocks noChangeShapeType="1"/>
          </p:cNvSpPr>
          <p:nvPr/>
        </p:nvSpPr>
        <p:spPr bwMode="auto">
          <a:xfrm>
            <a:off x="7096125" y="3033713"/>
            <a:ext cx="0" cy="11334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44" name="Freeform 48"/>
          <p:cNvSpPr>
            <a:spLocks/>
          </p:cNvSpPr>
          <p:nvPr/>
        </p:nvSpPr>
        <p:spPr bwMode="auto">
          <a:xfrm>
            <a:off x="830264" y="2927351"/>
            <a:ext cx="2660651" cy="760413"/>
          </a:xfrm>
          <a:custGeom>
            <a:avLst/>
            <a:gdLst>
              <a:gd name="T0" fmla="*/ 0 w 1257"/>
              <a:gd name="T1" fmla="*/ 525 h 638"/>
              <a:gd name="T2" fmla="*/ 40 w 1257"/>
              <a:gd name="T3" fmla="*/ 557 h 638"/>
              <a:gd name="T4" fmla="*/ 72 w 1257"/>
              <a:gd name="T5" fmla="*/ 581 h 638"/>
              <a:gd name="T6" fmla="*/ 136 w 1257"/>
              <a:gd name="T7" fmla="*/ 621 h 638"/>
              <a:gd name="T8" fmla="*/ 176 w 1257"/>
              <a:gd name="T9" fmla="*/ 629 h 638"/>
              <a:gd name="T10" fmla="*/ 248 w 1257"/>
              <a:gd name="T11" fmla="*/ 637 h 638"/>
              <a:gd name="T12" fmla="*/ 320 w 1257"/>
              <a:gd name="T13" fmla="*/ 629 h 638"/>
              <a:gd name="T14" fmla="*/ 408 w 1257"/>
              <a:gd name="T15" fmla="*/ 613 h 638"/>
              <a:gd name="T16" fmla="*/ 483 w 1257"/>
              <a:gd name="T17" fmla="*/ 565 h 638"/>
              <a:gd name="T18" fmla="*/ 712 w 1257"/>
              <a:gd name="T19" fmla="*/ 325 h 638"/>
              <a:gd name="T20" fmla="*/ 787 w 1257"/>
              <a:gd name="T21" fmla="*/ 256 h 638"/>
              <a:gd name="T22" fmla="*/ 851 w 1257"/>
              <a:gd name="T23" fmla="*/ 192 h 638"/>
              <a:gd name="T24" fmla="*/ 952 w 1257"/>
              <a:gd name="T25" fmla="*/ 85 h 638"/>
              <a:gd name="T26" fmla="*/ 1000 w 1257"/>
              <a:gd name="T27" fmla="*/ 37 h 638"/>
              <a:gd name="T28" fmla="*/ 1048 w 1257"/>
              <a:gd name="T29" fmla="*/ 13 h 638"/>
              <a:gd name="T30" fmla="*/ 1091 w 1257"/>
              <a:gd name="T31" fmla="*/ 0 h 638"/>
              <a:gd name="T32" fmla="*/ 1136 w 1257"/>
              <a:gd name="T33" fmla="*/ 13 h 638"/>
              <a:gd name="T34" fmla="*/ 1160 w 1257"/>
              <a:gd name="T35" fmla="*/ 37 h 638"/>
              <a:gd name="T36" fmla="*/ 1192 w 1257"/>
              <a:gd name="T37" fmla="*/ 85 h 638"/>
              <a:gd name="T38" fmla="*/ 1256 w 1257"/>
              <a:gd name="T39" fmla="*/ 213 h 6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57" h="638">
                <a:moveTo>
                  <a:pt x="0" y="525"/>
                </a:moveTo>
                <a:lnTo>
                  <a:pt x="40" y="557"/>
                </a:lnTo>
                <a:lnTo>
                  <a:pt x="72" y="581"/>
                </a:lnTo>
                <a:lnTo>
                  <a:pt x="136" y="621"/>
                </a:lnTo>
                <a:lnTo>
                  <a:pt x="176" y="629"/>
                </a:lnTo>
                <a:lnTo>
                  <a:pt x="248" y="637"/>
                </a:lnTo>
                <a:lnTo>
                  <a:pt x="320" y="629"/>
                </a:lnTo>
                <a:lnTo>
                  <a:pt x="408" y="613"/>
                </a:lnTo>
                <a:lnTo>
                  <a:pt x="483" y="565"/>
                </a:lnTo>
                <a:lnTo>
                  <a:pt x="712" y="325"/>
                </a:lnTo>
                <a:lnTo>
                  <a:pt x="787" y="256"/>
                </a:lnTo>
                <a:lnTo>
                  <a:pt x="851" y="192"/>
                </a:lnTo>
                <a:lnTo>
                  <a:pt x="952" y="85"/>
                </a:lnTo>
                <a:lnTo>
                  <a:pt x="1000" y="37"/>
                </a:lnTo>
                <a:lnTo>
                  <a:pt x="1048" y="13"/>
                </a:lnTo>
                <a:lnTo>
                  <a:pt x="1091" y="0"/>
                </a:lnTo>
                <a:lnTo>
                  <a:pt x="1136" y="13"/>
                </a:lnTo>
                <a:lnTo>
                  <a:pt x="1160" y="37"/>
                </a:lnTo>
                <a:lnTo>
                  <a:pt x="1192" y="85"/>
                </a:lnTo>
                <a:lnTo>
                  <a:pt x="1256" y="213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45" name="Rectangle 49"/>
          <p:cNvSpPr>
            <a:spLocks noChangeArrowheads="1"/>
          </p:cNvSpPr>
          <p:nvPr/>
        </p:nvSpPr>
        <p:spPr bwMode="auto">
          <a:xfrm>
            <a:off x="533401" y="2286002"/>
            <a:ext cx="516168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>
                <a:latin typeface="Arial" charset="0"/>
              </a:rPr>
              <a:t>f(x)</a:t>
            </a:r>
          </a:p>
        </p:txBody>
      </p:sp>
      <p:sp>
        <p:nvSpPr>
          <p:cNvPr id="29746" name="Rectangle 50"/>
          <p:cNvSpPr>
            <a:spLocks noChangeArrowheads="1"/>
          </p:cNvSpPr>
          <p:nvPr/>
        </p:nvSpPr>
        <p:spPr bwMode="auto">
          <a:xfrm>
            <a:off x="1404940" y="3352802"/>
            <a:ext cx="508153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latin typeface="Arial" charset="0"/>
              </a:rPr>
              <a:t>f(x</a:t>
            </a:r>
            <a:r>
              <a:rPr lang="en-US" altLang="en-US" sz="1400" baseline="-25000">
                <a:latin typeface="Arial" charset="0"/>
              </a:rPr>
              <a:t>0</a:t>
            </a:r>
            <a:r>
              <a:rPr lang="en-US" altLang="en-US" sz="1400">
                <a:latin typeface="Arial" charset="0"/>
              </a:rPr>
              <a:t>)</a:t>
            </a:r>
          </a:p>
        </p:txBody>
      </p:sp>
      <p:sp>
        <p:nvSpPr>
          <p:cNvPr id="29747" name="Rectangle 51"/>
          <p:cNvSpPr>
            <a:spLocks noChangeArrowheads="1"/>
          </p:cNvSpPr>
          <p:nvPr/>
        </p:nvSpPr>
        <p:spPr bwMode="auto">
          <a:xfrm>
            <a:off x="1712913" y="3051176"/>
            <a:ext cx="81272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latin typeface="Arial" charset="0"/>
              </a:rPr>
              <a:t>f(x</a:t>
            </a:r>
            <a:r>
              <a:rPr lang="en-US" altLang="en-US" sz="1400" baseline="-25000">
                <a:latin typeface="Arial" charset="0"/>
              </a:rPr>
              <a:t>0</a:t>
            </a:r>
            <a:r>
              <a:rPr lang="en-US" altLang="en-US" sz="1400">
                <a:latin typeface="Arial" charset="0"/>
              </a:rPr>
              <a:t>+</a:t>
            </a:r>
            <a:r>
              <a:rPr lang="en-US" altLang="en-US" sz="1400">
                <a:latin typeface="Symbol" pitchFamily="18" charset="2"/>
              </a:rPr>
              <a:t>D</a:t>
            </a:r>
            <a:r>
              <a:rPr lang="en-US" altLang="en-US" sz="1400">
                <a:latin typeface="Arial" charset="0"/>
              </a:rPr>
              <a:t>x)</a:t>
            </a:r>
          </a:p>
        </p:txBody>
      </p:sp>
      <p:sp>
        <p:nvSpPr>
          <p:cNvPr id="29748" name="Rectangle 52"/>
          <p:cNvSpPr>
            <a:spLocks noChangeArrowheads="1"/>
          </p:cNvSpPr>
          <p:nvPr/>
        </p:nvSpPr>
        <p:spPr bwMode="auto">
          <a:xfrm>
            <a:off x="2362200" y="2743202"/>
            <a:ext cx="9121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latin typeface="Arial" charset="0"/>
              </a:rPr>
              <a:t>f(x</a:t>
            </a:r>
            <a:r>
              <a:rPr lang="en-US" altLang="en-US" sz="1400" baseline="-25000">
                <a:latin typeface="Arial" charset="0"/>
              </a:rPr>
              <a:t>0</a:t>
            </a:r>
            <a:r>
              <a:rPr lang="en-US" altLang="en-US" sz="1400">
                <a:latin typeface="Arial" charset="0"/>
              </a:rPr>
              <a:t>+2</a:t>
            </a:r>
            <a:r>
              <a:rPr lang="en-US" altLang="en-US" sz="1400">
                <a:latin typeface="Symbol" pitchFamily="18" charset="2"/>
              </a:rPr>
              <a:t>D</a:t>
            </a:r>
            <a:r>
              <a:rPr lang="en-US" altLang="en-US" sz="1400">
                <a:latin typeface="Arial" charset="0"/>
              </a:rPr>
              <a:t>x)</a:t>
            </a:r>
          </a:p>
        </p:txBody>
      </p:sp>
      <p:sp>
        <p:nvSpPr>
          <p:cNvPr id="29749" name="Rectangle 53"/>
          <p:cNvSpPr>
            <a:spLocks noChangeArrowheads="1"/>
          </p:cNvSpPr>
          <p:nvPr/>
        </p:nvSpPr>
        <p:spPr bwMode="auto">
          <a:xfrm>
            <a:off x="3290888" y="2822576"/>
            <a:ext cx="912110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latin typeface="Arial" charset="0"/>
              </a:rPr>
              <a:t>f(x</a:t>
            </a:r>
            <a:r>
              <a:rPr lang="en-US" altLang="en-US" sz="1400" baseline="-25000">
                <a:latin typeface="Arial" charset="0"/>
              </a:rPr>
              <a:t>0</a:t>
            </a:r>
            <a:r>
              <a:rPr lang="en-US" altLang="en-US" sz="1400">
                <a:latin typeface="Arial" charset="0"/>
              </a:rPr>
              <a:t>+3</a:t>
            </a:r>
            <a:r>
              <a:rPr lang="en-US" altLang="en-US" sz="1400">
                <a:latin typeface="Symbol" pitchFamily="18" charset="2"/>
              </a:rPr>
              <a:t>D</a:t>
            </a:r>
            <a:r>
              <a:rPr lang="en-US" altLang="en-US" sz="1400">
                <a:latin typeface="Arial" charset="0"/>
              </a:rPr>
              <a:t>x)</a:t>
            </a:r>
          </a:p>
        </p:txBody>
      </p:sp>
      <p:sp>
        <p:nvSpPr>
          <p:cNvPr id="29750" name="Line 54"/>
          <p:cNvSpPr>
            <a:spLocks noChangeShapeType="1"/>
          </p:cNvSpPr>
          <p:nvPr/>
        </p:nvSpPr>
        <p:spPr bwMode="auto">
          <a:xfrm>
            <a:off x="2336800" y="3309938"/>
            <a:ext cx="0" cy="8477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1" name="Line 55"/>
          <p:cNvSpPr>
            <a:spLocks noChangeShapeType="1"/>
          </p:cNvSpPr>
          <p:nvPr/>
        </p:nvSpPr>
        <p:spPr bwMode="auto">
          <a:xfrm>
            <a:off x="2844800" y="3024188"/>
            <a:ext cx="0" cy="11239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2" name="Line 56"/>
          <p:cNvSpPr>
            <a:spLocks noChangeShapeType="1"/>
          </p:cNvSpPr>
          <p:nvPr/>
        </p:nvSpPr>
        <p:spPr bwMode="auto">
          <a:xfrm>
            <a:off x="3352800" y="3014663"/>
            <a:ext cx="0" cy="113347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3" name="Line 57"/>
          <p:cNvSpPr>
            <a:spLocks noChangeShapeType="1"/>
          </p:cNvSpPr>
          <p:nvPr/>
        </p:nvSpPr>
        <p:spPr bwMode="auto">
          <a:xfrm>
            <a:off x="1846263" y="3605213"/>
            <a:ext cx="0" cy="55245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54" name="Rectangle 58"/>
          <p:cNvSpPr>
            <a:spLocks noChangeArrowheads="1"/>
          </p:cNvSpPr>
          <p:nvPr/>
        </p:nvSpPr>
        <p:spPr bwMode="auto">
          <a:xfrm>
            <a:off x="5275263" y="2362202"/>
            <a:ext cx="1857882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>
                <a:latin typeface="Arial" charset="0"/>
              </a:rPr>
              <a:t>f(n) = f(x</a:t>
            </a:r>
            <a:r>
              <a:rPr lang="en-US" altLang="en-US" sz="1800" baseline="-25000">
                <a:latin typeface="Arial" charset="0"/>
              </a:rPr>
              <a:t>0</a:t>
            </a:r>
            <a:r>
              <a:rPr lang="en-US" altLang="en-US" sz="1800">
                <a:latin typeface="Arial" charset="0"/>
              </a:rPr>
              <a:t> + n</a:t>
            </a:r>
            <a:r>
              <a:rPr lang="en-US" altLang="en-US" sz="1800">
                <a:latin typeface="Symbol" pitchFamily="18" charset="2"/>
              </a:rPr>
              <a:t>D</a:t>
            </a:r>
            <a:r>
              <a:rPr lang="en-US" altLang="en-US" sz="1800">
                <a:latin typeface="Arial" charset="0"/>
              </a:rPr>
              <a:t>x)</a:t>
            </a:r>
          </a:p>
        </p:txBody>
      </p:sp>
      <p:sp>
        <p:nvSpPr>
          <p:cNvPr id="29787" name="Rectangle 91"/>
          <p:cNvSpPr>
            <a:spLocks noChangeArrowheads="1"/>
          </p:cNvSpPr>
          <p:nvPr/>
        </p:nvSpPr>
        <p:spPr bwMode="auto">
          <a:xfrm>
            <a:off x="1633539" y="4194176"/>
            <a:ext cx="33983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latin typeface="Arial" charset="0"/>
              </a:rPr>
              <a:t>x</a:t>
            </a:r>
            <a:r>
              <a:rPr lang="en-US" altLang="en-US" sz="1400" baseline="-25000">
                <a:latin typeface="Arial" charset="0"/>
              </a:rPr>
              <a:t>0</a:t>
            </a:r>
            <a:endParaRPr lang="en-US" altLang="en-US" sz="1400">
              <a:latin typeface="Arial" charset="0"/>
            </a:endParaRPr>
          </a:p>
        </p:txBody>
      </p:sp>
      <p:sp>
        <p:nvSpPr>
          <p:cNvPr id="29789" name="Rectangle 93"/>
          <p:cNvSpPr>
            <a:spLocks noChangeArrowheads="1"/>
          </p:cNvSpPr>
          <p:nvPr/>
        </p:nvSpPr>
        <p:spPr bwMode="auto">
          <a:xfrm>
            <a:off x="1981200" y="4194176"/>
            <a:ext cx="644408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latin typeface="Arial" charset="0"/>
              </a:rPr>
              <a:t>x</a:t>
            </a:r>
            <a:r>
              <a:rPr lang="en-US" altLang="en-US" sz="1400" baseline="-25000">
                <a:latin typeface="Arial" charset="0"/>
              </a:rPr>
              <a:t>0</a:t>
            </a:r>
            <a:r>
              <a:rPr lang="en-US" altLang="en-US" sz="1400">
                <a:latin typeface="Arial" charset="0"/>
              </a:rPr>
              <a:t>+</a:t>
            </a:r>
            <a:r>
              <a:rPr lang="en-US" altLang="en-US" sz="1400">
                <a:latin typeface="Symbol" pitchFamily="18" charset="2"/>
              </a:rPr>
              <a:t>D</a:t>
            </a:r>
            <a:r>
              <a:rPr lang="en-US" altLang="en-US" sz="1400">
                <a:latin typeface="Arial" charset="0"/>
              </a:rPr>
              <a:t>x</a:t>
            </a:r>
          </a:p>
        </p:txBody>
      </p:sp>
      <p:sp>
        <p:nvSpPr>
          <p:cNvPr id="29790" name="Rectangle 94"/>
          <p:cNvSpPr>
            <a:spLocks noChangeArrowheads="1"/>
          </p:cNvSpPr>
          <p:nvPr/>
        </p:nvSpPr>
        <p:spPr bwMode="auto">
          <a:xfrm>
            <a:off x="2590800" y="4191002"/>
            <a:ext cx="74379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latin typeface="Arial" charset="0"/>
              </a:rPr>
              <a:t>x</a:t>
            </a:r>
            <a:r>
              <a:rPr lang="en-US" altLang="en-US" sz="1400" baseline="-25000">
                <a:latin typeface="Arial" charset="0"/>
              </a:rPr>
              <a:t>0</a:t>
            </a:r>
            <a:r>
              <a:rPr lang="en-US" altLang="en-US" sz="1400">
                <a:latin typeface="Arial" charset="0"/>
              </a:rPr>
              <a:t>+2</a:t>
            </a:r>
            <a:r>
              <a:rPr lang="en-US" altLang="en-US" sz="1400">
                <a:latin typeface="Symbol" pitchFamily="18" charset="2"/>
              </a:rPr>
              <a:t>D</a:t>
            </a:r>
            <a:r>
              <a:rPr lang="en-US" altLang="en-US" sz="1400">
                <a:latin typeface="Arial" charset="0"/>
              </a:rPr>
              <a:t>x</a:t>
            </a:r>
          </a:p>
        </p:txBody>
      </p:sp>
      <p:sp>
        <p:nvSpPr>
          <p:cNvPr id="29791" name="Rectangle 95"/>
          <p:cNvSpPr>
            <a:spLocks noChangeArrowheads="1"/>
          </p:cNvSpPr>
          <p:nvPr/>
        </p:nvSpPr>
        <p:spPr bwMode="auto">
          <a:xfrm>
            <a:off x="3305176" y="4191002"/>
            <a:ext cx="743794" cy="305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400">
                <a:latin typeface="Arial" charset="0"/>
              </a:rPr>
              <a:t>x</a:t>
            </a:r>
            <a:r>
              <a:rPr lang="en-US" altLang="en-US" sz="1400" baseline="-25000">
                <a:latin typeface="Arial" charset="0"/>
              </a:rPr>
              <a:t>0</a:t>
            </a:r>
            <a:r>
              <a:rPr lang="en-US" altLang="en-US" sz="1400">
                <a:latin typeface="Arial" charset="0"/>
              </a:rPr>
              <a:t>+3</a:t>
            </a:r>
            <a:r>
              <a:rPr lang="en-US" altLang="en-US" sz="1400">
                <a:latin typeface="Symbol" pitchFamily="18" charset="2"/>
              </a:rPr>
              <a:t>D</a:t>
            </a:r>
            <a:r>
              <a:rPr lang="en-US" altLang="en-US" sz="1400">
                <a:latin typeface="Arial" charset="0"/>
              </a:rPr>
              <a:t>x</a:t>
            </a:r>
          </a:p>
        </p:txBody>
      </p:sp>
      <p:sp>
        <p:nvSpPr>
          <p:cNvPr id="29792" name="Rectangle 96"/>
          <p:cNvSpPr>
            <a:spLocks noChangeArrowheads="1"/>
          </p:cNvSpPr>
          <p:nvPr/>
        </p:nvSpPr>
        <p:spPr bwMode="auto">
          <a:xfrm>
            <a:off x="5503866" y="4665664"/>
            <a:ext cx="3093797" cy="643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>
                <a:latin typeface="Arial" charset="0"/>
              </a:rPr>
              <a:t>The discrete function f:</a:t>
            </a:r>
            <a:endParaRPr lang="en-US" altLang="en-US" sz="1800" i="1">
              <a:latin typeface="Arial" charset="0"/>
            </a:endParaRPr>
          </a:p>
          <a:p>
            <a:r>
              <a:rPr lang="en-US" altLang="en-US" sz="1800">
                <a:latin typeface="Arial" charset="0"/>
              </a:rPr>
              <a:t>{ f(0),  f(1),  f(2), … ,  f(N-1) }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161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0" y="2582865"/>
          <a:ext cx="4876800" cy="1150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64" name="Equation" r:id="rId4" imgW="2222280" imgH="850680" progId="Equation.3">
                  <p:embed/>
                </p:oleObj>
              </mc:Choice>
              <mc:Fallback>
                <p:oleObj name="Equation" r:id="rId4" imgW="2222280" imgH="850680" progId="Equation.3">
                  <p:embed/>
                  <p:pic>
                    <p:nvPicPr>
                      <p:cNvPr id="0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582865"/>
                        <a:ext cx="4876800" cy="1150937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162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2001" y="1143001"/>
          <a:ext cx="4870451" cy="127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065" name="Equation" r:id="rId6" imgW="2463480" imgH="850680" progId="Equation.3">
                  <p:embed/>
                </p:oleObj>
              </mc:Choice>
              <mc:Fallback>
                <p:oleObj name="Equation" r:id="rId6" imgW="2463480" imgH="85068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1" y="1143001"/>
                        <a:ext cx="4870451" cy="1271588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1619" name="Rectangle 3"/>
          <p:cNvSpPr>
            <a:spLocks noChangeArrowheads="1"/>
          </p:cNvSpPr>
          <p:nvPr/>
        </p:nvSpPr>
        <p:spPr bwMode="auto">
          <a:xfrm>
            <a:off x="4038600" y="2151065"/>
            <a:ext cx="1612622" cy="36676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(u = 0,..., N-1)</a:t>
            </a: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4054476" y="3522665"/>
            <a:ext cx="1599798" cy="366767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>
                <a:solidFill>
                  <a:srgbClr val="FF0000"/>
                </a:solidFill>
                <a:latin typeface="Arial" charset="0"/>
              </a:rPr>
              <a:t>(x = 0,..., N-1)</a:t>
            </a:r>
          </a:p>
        </p:txBody>
      </p:sp>
      <p:sp>
        <p:nvSpPr>
          <p:cNvPr id="111622" name="Rectangle 6"/>
          <p:cNvSpPr>
            <a:spLocks noChangeArrowheads="1"/>
          </p:cNvSpPr>
          <p:nvPr/>
        </p:nvSpPr>
        <p:spPr bwMode="auto">
          <a:xfrm>
            <a:off x="685800" y="762002"/>
            <a:ext cx="5216686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1D Finite Discrete Fourier Transform:</a:t>
            </a:r>
          </a:p>
        </p:txBody>
      </p:sp>
      <p:sp>
        <p:nvSpPr>
          <p:cNvPr id="111623" name="Rectangle 7"/>
          <p:cNvSpPr>
            <a:spLocks noChangeArrowheads="1"/>
          </p:cNvSpPr>
          <p:nvPr/>
        </p:nvSpPr>
        <p:spPr bwMode="auto">
          <a:xfrm>
            <a:off x="381003" y="-76200"/>
            <a:ext cx="84756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/>
              <a:t> The Finite Discrete Fourier Transform</a:t>
            </a:r>
          </a:p>
        </p:txBody>
      </p:sp>
      <p:grpSp>
        <p:nvGrpSpPr>
          <p:cNvPr id="111629" name="Group 13"/>
          <p:cNvGrpSpPr>
            <a:grpSpLocks/>
          </p:cNvGrpSpPr>
          <p:nvPr/>
        </p:nvGrpSpPr>
        <p:grpSpPr bwMode="auto">
          <a:xfrm>
            <a:off x="685802" y="3878265"/>
            <a:ext cx="7424739" cy="2678112"/>
            <a:chOff x="432" y="2443"/>
            <a:chExt cx="4677" cy="1687"/>
          </a:xfrm>
        </p:grpSpPr>
        <p:graphicFrame>
          <p:nvGraphicFramePr>
            <p:cNvPr id="111624" name="Object 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57" y="2688"/>
            <a:ext cx="4634" cy="6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066" name="Equation" r:id="rId8" imgW="3720960" imgH="685800" progId="Equation.3">
                    <p:embed/>
                  </p:oleObj>
                </mc:Choice>
                <mc:Fallback>
                  <p:oleObj name="Equation" r:id="rId8" imgW="3720960" imgH="685800" progId="Equation.3">
                    <p:embed/>
                    <p:pic>
                      <p:nvPicPr>
                        <p:cNvPr id="0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" y="2688"/>
                          <a:ext cx="4634" cy="644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25" name="Rectangle 9"/>
            <p:cNvSpPr>
              <a:spLocks noChangeArrowheads="1"/>
            </p:cNvSpPr>
            <p:nvPr/>
          </p:nvSpPr>
          <p:spPr bwMode="auto">
            <a:xfrm>
              <a:off x="432" y="2443"/>
              <a:ext cx="328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2D Finite Discrete Fourier Transform:</a:t>
              </a:r>
            </a:p>
          </p:txBody>
        </p:sp>
        <p:graphicFrame>
          <p:nvGraphicFramePr>
            <p:cNvPr id="111626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62" y="3460"/>
            <a:ext cx="4626" cy="6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0067" name="Equation" r:id="rId10" imgW="3187440" imgH="660240" progId="Equation.3">
                    <p:embed/>
                  </p:oleObj>
                </mc:Choice>
                <mc:Fallback>
                  <p:oleObj name="Equation" r:id="rId10" imgW="3187440" imgH="660240" progId="Equation.3">
                    <p:embed/>
                    <p:pic>
                      <p:nvPicPr>
                        <p:cNvPr id="0" name="Object 1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2" y="3460"/>
                          <a:ext cx="4626" cy="62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1627" name="Rectangle 11"/>
            <p:cNvSpPr>
              <a:spLocks noChangeArrowheads="1"/>
            </p:cNvSpPr>
            <p:nvPr/>
          </p:nvSpPr>
          <p:spPr bwMode="auto">
            <a:xfrm>
              <a:off x="3176" y="3899"/>
              <a:ext cx="1925" cy="231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FF0000"/>
                  </a:solidFill>
                  <a:latin typeface="Arial" charset="0"/>
                </a:rPr>
                <a:t>(x = 0,..., N-1;  y = 0,…,M-1)</a:t>
              </a:r>
            </a:p>
          </p:txBody>
        </p:sp>
        <p:sp>
          <p:nvSpPr>
            <p:cNvPr id="111628" name="Rectangle 12"/>
            <p:cNvSpPr>
              <a:spLocks noChangeArrowheads="1"/>
            </p:cNvSpPr>
            <p:nvPr/>
          </p:nvSpPr>
          <p:spPr bwMode="auto">
            <a:xfrm>
              <a:off x="3176" y="3171"/>
              <a:ext cx="1933" cy="2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FF0000"/>
                  </a:solidFill>
                  <a:latin typeface="Arial" charset="0"/>
                </a:rPr>
                <a:t>(u = 0,..., N-1;  v = 0,…,M-1)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99392"/>
            <a:ext cx="9144000" cy="1143000"/>
          </a:xfrm>
        </p:spPr>
        <p:txBody>
          <a:bodyPr/>
          <a:lstStyle/>
          <a:p>
            <a:r>
              <a:rPr lang="en-US" altLang="en-US" b="1" dirty="0"/>
              <a:t>A</a:t>
            </a:r>
            <a:r>
              <a:rPr lang="en-US" altLang="en-US" b="1" dirty="0" smtClean="0"/>
              <a:t>bout the Discrete Transform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4" y="1043608"/>
                <a:ext cx="9036496" cy="51029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en-US" b="1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en-US" i="1" dirty="0"/>
                          <m:t>f</m:t>
                        </m:r>
                      </m:e>
                      <m:sub>
                        <m:r>
                          <a:rPr lang="en-US" altLang="en-US" b="0" i="1" smtClean="0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en-US" b="1" dirty="0" smtClean="0"/>
                  <a:t>  </a:t>
                </a:r>
                <a:r>
                  <a:rPr lang="en-US" altLang="en-US" dirty="0" smtClean="0"/>
                  <a:t>is a discrete sampling of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i="1" dirty="0"/>
                      <m:t>f</m:t>
                    </m:r>
                  </m:oMath>
                </a14:m>
                <a:r>
                  <a:rPr lang="en-US" altLang="en-US" i="1" dirty="0" smtClean="0"/>
                  <a:t>(x)</a:t>
                </a:r>
                <a:r>
                  <a:rPr lang="en-US" altLang="en-US" dirty="0" smtClean="0"/>
                  <a:t> at gaps </a:t>
                </a:r>
                <a:r>
                  <a:rPr lang="el-GR" altLang="en-US" dirty="0"/>
                  <a:t>Δ</a:t>
                </a:r>
                <a:r>
                  <a:rPr lang="en-US" altLang="en-US" i="1" dirty="0" smtClean="0"/>
                  <a:t>x</a:t>
                </a:r>
                <a:br>
                  <a:rPr lang="en-US" altLang="en-US" i="1" dirty="0" smtClean="0"/>
                </a:br>
                <a:r>
                  <a:rPr lang="en-US" altLang="en-US" i="1" dirty="0" smtClean="0"/>
                  <a:t>                                 </a:t>
                </a:r>
                <a:r>
                  <a:rPr lang="en-US" altLang="en-US" sz="3200" b="1" dirty="0" smtClean="0"/>
                  <a:t>⇕</a:t>
                </a:r>
                <a:r>
                  <a:rPr lang="en-US" altLang="en-US" i="1" dirty="0" smtClean="0"/>
                  <a:t/>
                </a:r>
                <a:br>
                  <a:rPr lang="en-US" altLang="en-US" i="1" dirty="0" smtClean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alt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en-US" b="0" i="1" smtClean="0">
                            <a:latin typeface="Cambria Math"/>
                          </a:rPr>
                          <m:t>  </m:t>
                        </m:r>
                        <m:r>
                          <m:rPr>
                            <m:nor/>
                          </m:rPr>
                          <a:rPr lang="en-US" altLang="en-US" b="0" i="1" dirty="0" smtClean="0"/>
                          <m:t>F</m:t>
                        </m:r>
                      </m:e>
                      <m:sub>
                        <m:r>
                          <a:rPr lang="en-US" altLang="en-US" i="1">
                            <a:latin typeface="Cambria Math"/>
                          </a:rPr>
                          <m:t>𝑑</m:t>
                        </m:r>
                      </m:sub>
                    </m:sSub>
                  </m:oMath>
                </a14:m>
                <a:r>
                  <a:rPr lang="en-US" altLang="en-US" b="1" dirty="0"/>
                  <a:t> </a:t>
                </a:r>
                <a:r>
                  <a:rPr lang="en-US" altLang="en-US" dirty="0"/>
                  <a:t>is a discrete sampling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b="0" i="1" dirty="0" smtClean="0"/>
                      <m:t>F</m:t>
                    </m:r>
                  </m:oMath>
                </a14:m>
                <a:r>
                  <a:rPr lang="en-US" altLang="en-US" i="1" dirty="0" smtClean="0"/>
                  <a:t>(u)</a:t>
                </a:r>
                <a:r>
                  <a:rPr lang="en-US" altLang="en-US" dirty="0"/>
                  <a:t> at gaps </a:t>
                </a:r>
                <a:r>
                  <a:rPr lang="el-GR" altLang="en-US" dirty="0" smtClean="0"/>
                  <a:t>Δ</a:t>
                </a:r>
                <a:r>
                  <a:rPr lang="en-US" altLang="en-US" i="1" dirty="0" smtClean="0"/>
                  <a:t>u=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sz="20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en-US" sz="2000" b="0" i="1" smtClean="0">
                            <a:latin typeface="Cambria Math"/>
                          </a:rPr>
                          <m:t>𝑁</m:t>
                        </m:r>
                        <m:r>
                          <m:rPr>
                            <m:nor/>
                          </m:rPr>
                          <a:rPr lang="el-GR" altLang="en-US" sz="2000" dirty="0"/>
                          <m:t>Δ</m:t>
                        </m:r>
                        <m:r>
                          <m:rPr>
                            <m:nor/>
                          </m:rPr>
                          <a:rPr lang="en-US" altLang="en-US" sz="2000" i="1" dirty="0"/>
                          <m:t>x</m:t>
                        </m:r>
                      </m:den>
                    </m:f>
                  </m:oMath>
                </a14:m>
                <a:r>
                  <a:rPr lang="en-US" altLang="en-US" i="1" dirty="0"/>
                  <a:t/>
                </a:r>
                <a:br>
                  <a:rPr lang="en-US" altLang="en-US" i="1" dirty="0"/>
                </a:br>
                <a:endParaRPr lang="en-US" altLang="en-US" dirty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US" altLang="en-US" b="1" dirty="0" smtClean="0"/>
                  <a:t>Periodicity </a:t>
                </a:r>
                <a:r>
                  <a:rPr lang="en-US" altLang="en-US" b="1" dirty="0"/>
                  <a:t>of the discrete </a:t>
                </a:r>
                <a:r>
                  <a:rPr lang="en-US" altLang="en-US" b="1" dirty="0" smtClean="0"/>
                  <a:t>transform (both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i="1" dirty="0"/>
                      <m:t>f</m:t>
                    </m:r>
                    <m:r>
                      <m:rPr>
                        <m:nor/>
                      </m:rPr>
                      <a:rPr lang="en-US" altLang="en-US" i="1" dirty="0"/>
                      <m:t>(</m:t>
                    </m:r>
                    <m:r>
                      <m:rPr>
                        <m:nor/>
                      </m:rPr>
                      <a:rPr lang="en-US" altLang="en-US" i="1" dirty="0"/>
                      <m:t>x</m:t>
                    </m:r>
                    <m:r>
                      <m:rPr>
                        <m:nor/>
                      </m:rPr>
                      <a:rPr lang="en-US" altLang="en-US" i="1" dirty="0"/>
                      <m:t>)</m:t>
                    </m:r>
                  </m:oMath>
                </a14:m>
                <a:r>
                  <a:rPr lang="en-US" altLang="en-US" b="1" dirty="0" smtClean="0"/>
                  <a:t> and </a:t>
                </a:r>
                <a:r>
                  <a:rPr lang="en-US" altLang="en-US" i="1" dirty="0" smtClean="0"/>
                  <a:t>F(u)</a:t>
                </a:r>
                <a:r>
                  <a:rPr lang="en-US" altLang="en-US" b="1" dirty="0" smtClean="0"/>
                  <a:t>):</a:t>
                </a:r>
              </a:p>
              <a:p>
                <a:r>
                  <a:rPr lang="en-US" altLang="en-US" i="1" dirty="0" smtClean="0"/>
                  <a:t>       F(</a:t>
                </a:r>
                <a:r>
                  <a:rPr lang="en-US" altLang="en-US" i="1" dirty="0" err="1" smtClean="0"/>
                  <a:t>u+N</a:t>
                </a:r>
                <a:r>
                  <a:rPr lang="en-US" altLang="en-US" i="1" dirty="0"/>
                  <a:t>) = </a:t>
                </a:r>
                <a:r>
                  <a:rPr lang="en-US" altLang="en-US" i="1" dirty="0" smtClean="0"/>
                  <a:t>F(u)    </a:t>
                </a:r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14:m>
                  <m:oMath xmlns:m="http://schemas.openxmlformats.org/officeDocument/2006/math">
                    <m:r>
                      <a:rPr lang="en-US" altLang="en-US" b="0" i="0" dirty="0" smtClean="0">
                        <a:latin typeface="Cambria Math"/>
                      </a:rPr>
                      <m:t>         </m:t>
                    </m:r>
                    <m:r>
                      <m:rPr>
                        <m:nor/>
                      </m:rPr>
                      <a:rPr lang="en-US" altLang="en-US" i="1" dirty="0"/>
                      <m:t>f</m:t>
                    </m:r>
                    <m:r>
                      <m:rPr>
                        <m:nor/>
                      </m:rPr>
                      <a:rPr lang="en-US" altLang="en-US" i="1" dirty="0"/>
                      <m:t>(</m:t>
                    </m:r>
                    <m:r>
                      <m:rPr>
                        <m:nor/>
                      </m:rPr>
                      <a:rPr lang="en-US" altLang="en-US" i="1" dirty="0"/>
                      <m:t>x</m:t>
                    </m:r>
                    <m:r>
                      <m:rPr>
                        <m:nor/>
                      </m:rPr>
                      <a:rPr lang="en-US" altLang="en-US" i="1" dirty="0"/>
                      <m:t>+</m:t>
                    </m:r>
                    <m:r>
                      <m:rPr>
                        <m:nor/>
                      </m:rPr>
                      <a:rPr lang="en-US" altLang="en-US" i="1" dirty="0"/>
                      <m:t>N</m:t>
                    </m:r>
                    <m:r>
                      <m:rPr>
                        <m:nor/>
                      </m:rPr>
                      <a:rPr lang="en-US" altLang="en-US" i="1" dirty="0"/>
                      <m:t>)  </m:t>
                    </m:r>
                    <m:r>
                      <m:rPr>
                        <m:nor/>
                      </m:rPr>
                      <a:rPr lang="en-US" altLang="en-US" i="1" dirty="0"/>
                      <m:t>=  </m:t>
                    </m:r>
                    <m:r>
                      <m:rPr>
                        <m:nor/>
                      </m:rPr>
                      <a:rPr lang="en-US" altLang="en-US" i="1" dirty="0"/>
                      <m:t>f</m:t>
                    </m:r>
                    <m:r>
                      <m:rPr>
                        <m:nor/>
                      </m:rPr>
                      <a:rPr lang="en-US" altLang="en-US" i="1" dirty="0"/>
                      <m:t>(</m:t>
                    </m:r>
                    <m:r>
                      <m:rPr>
                        <m:nor/>
                      </m:rPr>
                      <a:rPr lang="en-US" altLang="en-US" i="1" dirty="0"/>
                      <m:t>x</m:t>
                    </m:r>
                    <m:r>
                      <m:rPr>
                        <m:nor/>
                      </m:rPr>
                      <a:rPr lang="en-US" altLang="en-US" i="1" dirty="0"/>
                      <m:t>)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smtClean="0"/>
                  <a:t/>
                </a:r>
                <a:br>
                  <a:rPr lang="en-US" b="1" dirty="0" smtClean="0"/>
                </a:br>
                <a:endParaRPr lang="en-US" altLang="en-US" i="1" dirty="0"/>
              </a:p>
              <a:p>
                <a:r>
                  <a:rPr lang="en-US" altLang="en-US" i="1" dirty="0" smtClean="0"/>
                  <a:t>       F(</a:t>
                </a:r>
                <a:r>
                  <a:rPr lang="en-US" altLang="en-US" i="1" dirty="0" err="1" smtClean="0"/>
                  <a:t>u+N</a:t>
                </a:r>
                <a:r>
                  <a:rPr lang="en-US" altLang="en-US" i="1" dirty="0" smtClean="0"/>
                  <a:t>) 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en-US" i="1" dirty="0"/>
                          <m:t>f</m:t>
                        </m:r>
                        <m:r>
                          <m:rPr>
                            <m:nor/>
                          </m:rPr>
                          <a:rPr lang="en-US" altLang="en-US" i="1" dirty="0"/>
                          <m:t>(</m:t>
                        </m:r>
                        <m:r>
                          <m:rPr>
                            <m:nor/>
                          </m:rPr>
                          <a:rPr lang="en-US" altLang="en-US" i="1" dirty="0"/>
                          <m:t>x</m:t>
                        </m:r>
                        <m:r>
                          <m:rPr>
                            <m:nor/>
                          </m:rPr>
                          <a:rPr lang="en-US" altLang="en-US" i="1" dirty="0"/>
                          <m:t>)</m:t>
                        </m:r>
                      </m:e>
                    </m:nary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b="0" i="1" smtClean="0">
                            <a:latin typeface="Cambria Math"/>
                          </a:rPr>
                          <m:t>−</m:t>
                        </m:r>
                        <m:r>
                          <a:rPr lang="en-US" altLang="en-US" i="1">
                            <a:latin typeface="Cambria Math"/>
                          </a:rPr>
                          <m:t>2</m:t>
                        </m:r>
                        <m:r>
                          <a:rPr lang="en-US" altLang="en-US" i="1">
                            <a:latin typeface="Cambria Math"/>
                          </a:rPr>
                          <m:t>𝜋</m:t>
                        </m:r>
                        <m:r>
                          <a:rPr lang="en-US" altLang="en-US" i="1">
                            <a:latin typeface="Cambria Math"/>
                          </a:rPr>
                          <m:t>𝑖𝑥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𝑢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+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𝑁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)/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endParaRPr lang="en-US" altLang="en-US" i="1" dirty="0" smtClean="0"/>
              </a:p>
              <a:p>
                <a:r>
                  <a:rPr lang="en-US" altLang="en-US" i="1" dirty="0" smtClean="0"/>
                  <a:t>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i="1" dirty="0"/>
                      <m:t>f</m:t>
                    </m:r>
                    <m:r>
                      <m:rPr>
                        <m:nor/>
                      </m:rPr>
                      <a:rPr lang="en-US" altLang="en-US" i="1" dirty="0"/>
                      <m:t>(</m:t>
                    </m:r>
                    <m:r>
                      <m:rPr>
                        <m:nor/>
                      </m:rPr>
                      <a:rPr lang="en-US" altLang="en-US" i="1" dirty="0"/>
                      <m:t>x</m:t>
                    </m:r>
                    <m:r>
                      <m:rPr>
                        <m:nor/>
                      </m:rPr>
                      <a:rPr lang="en-US" altLang="en-US" b="0" i="1" dirty="0" smtClean="0"/>
                      <m:t>+</m:t>
                    </m:r>
                    <m:r>
                      <m:rPr>
                        <m:nor/>
                      </m:rPr>
                      <a:rPr lang="en-US" altLang="en-US" b="0" i="1" dirty="0" smtClean="0"/>
                      <m:t>N</m:t>
                    </m:r>
                    <m:r>
                      <m:rPr>
                        <m:nor/>
                      </m:rPr>
                      <a:rPr lang="en-US" altLang="en-US" i="1" dirty="0"/>
                      <m:t>)</m:t>
                    </m:r>
                    <m:r>
                      <m:rPr>
                        <m:nor/>
                      </m:rPr>
                      <a:rPr lang="en-US" altLang="en-US" b="0" i="1" dirty="0" smtClean="0"/>
                      <m:t> = </m:t>
                    </m:r>
                    <m:r>
                      <m:rPr>
                        <m:nor/>
                      </m:rPr>
                      <a:rPr lang="en-US" altLang="en-US" i="1" dirty="0"/>
                      <m:t>f</m:t>
                    </m:r>
                    <m:r>
                      <m:rPr>
                        <m:nor/>
                      </m:rPr>
                      <a:rPr lang="en-US" altLang="en-US" i="1" dirty="0"/>
                      <m:t>(</m:t>
                    </m:r>
                    <m:r>
                      <m:rPr>
                        <m:nor/>
                      </m:rPr>
                      <a:rPr lang="en-US" altLang="en-US" i="1" dirty="0"/>
                      <m:t>x</m:t>
                    </m:r>
                    <m:r>
                      <m:rPr>
                        <m:nor/>
                      </m:rPr>
                      <a:rPr lang="en-US" altLang="en-US" i="1" dirty="0"/>
                      <m:t>)</m:t>
                    </m:r>
                  </m:oMath>
                </a14:m>
                <a:r>
                  <a:rPr lang="en-US" b="1" dirty="0" smtClean="0"/>
                  <a:t>  </a:t>
                </a:r>
                <a:r>
                  <a:rPr lang="en-US" i="1" dirty="0" smtClean="0"/>
                  <a:t>can </a:t>
                </a:r>
                <a:r>
                  <a:rPr lang="en-US" i="1" dirty="0"/>
                  <a:t>be shown using the inverse </a:t>
                </a:r>
                <a:r>
                  <a:rPr lang="en-US" i="1" dirty="0" smtClean="0"/>
                  <a:t>transform.</a:t>
                </a:r>
                <a:br>
                  <a:rPr lang="en-US" i="1" dirty="0" smtClean="0"/>
                </a:br>
                <a:endParaRPr lang="en-US" i="1" dirty="0" smtClean="0"/>
              </a:p>
              <a:p>
                <a:pPr marL="457200" indent="-457200">
                  <a:buFont typeface="+mj-lt"/>
                  <a:buAutoNum type="arabicPeriod" startAt="3"/>
                </a:pPr>
                <a:r>
                  <a:rPr lang="en-US" b="1" dirty="0" smtClean="0"/>
                  <a:t>Computational </a:t>
                </a:r>
                <a:r>
                  <a:rPr lang="en-US" b="1" dirty="0"/>
                  <a:t>complexity</a:t>
                </a:r>
                <a:r>
                  <a:rPr lang="en-US" b="1" dirty="0" smtClean="0"/>
                  <a:t>:</a:t>
                </a:r>
                <a:r>
                  <a:rPr lang="en-US" dirty="0" smtClean="0"/>
                  <a:t> O(</a:t>
                </a:r>
                <a:r>
                  <a:rPr lang="en-US" i="1" dirty="0" err="1" smtClean="0"/>
                  <a:t>N·</a:t>
                </a:r>
                <a:r>
                  <a:rPr lang="en-US" dirty="0" err="1" smtClean="0"/>
                  <a:t>log</a:t>
                </a:r>
                <a:r>
                  <a:rPr lang="en-US" i="1" dirty="0" err="1" smtClean="0"/>
                  <a:t>N</a:t>
                </a:r>
                <a:r>
                  <a:rPr lang="en-US" dirty="0" smtClean="0"/>
                  <a:t>) </a:t>
                </a:r>
                <a:br>
                  <a:rPr lang="en-US" dirty="0" smtClean="0"/>
                </a:br>
                <a:r>
                  <a:rPr lang="en-US" dirty="0" smtClean="0"/>
                  <a:t>(</a:t>
                </a:r>
                <a:r>
                  <a:rPr lang="en-US" dirty="0"/>
                  <a:t>with FFT </a:t>
                </a:r>
                <a:r>
                  <a:rPr lang="en-US" dirty="0" smtClean="0"/>
                  <a:t>– the Fast Fourier Transform)</a:t>
                </a:r>
                <a:endParaRPr lang="en-US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043608"/>
                <a:ext cx="9036496" cy="5102935"/>
              </a:xfrm>
              <a:prstGeom prst="rect">
                <a:avLst/>
              </a:prstGeom>
              <a:blipFill rotWithShape="1">
                <a:blip r:embed="rId3"/>
                <a:stretch>
                  <a:fillRect l="-945" t="-956" b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8028384" y="4583926"/>
            <a:ext cx="864096" cy="457980"/>
            <a:chOff x="8028384" y="4671138"/>
            <a:chExt cx="864096" cy="457980"/>
          </a:xfrm>
        </p:grpSpPr>
        <p:sp>
          <p:nvSpPr>
            <p:cNvPr id="6" name="Right Brace 5"/>
            <p:cNvSpPr/>
            <p:nvPr/>
          </p:nvSpPr>
          <p:spPr bwMode="auto">
            <a:xfrm rot="5400000">
              <a:off x="8370422" y="4329100"/>
              <a:ext cx="180020" cy="864096"/>
            </a:xfrm>
            <a:prstGeom prst="rightBrace">
              <a:avLst>
                <a:gd name="adj1" fmla="val 50000"/>
                <a:gd name="adj2" fmla="val 50000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8308667" y="4759786"/>
              <a:ext cx="48923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en-US" sz="1800" b="1" i="1" dirty="0"/>
                <a:t>= </a:t>
              </a:r>
              <a:r>
                <a:rPr lang="en-US" altLang="en-US" sz="1800" b="1" dirty="0" smtClean="0"/>
                <a:t>1</a:t>
              </a:r>
              <a:endParaRPr lang="en-US" sz="1800" b="1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7924202" y="4149080"/>
                <a:ext cx="1103186" cy="4735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𝑒</m:t>
                          </m:r>
                        </m:e>
                        <m:sup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2</m:t>
                          </m:r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𝜋</m:t>
                          </m:r>
                          <m:r>
                            <a:rPr lang="en-US" altLang="en-US" i="1">
                              <a:solidFill>
                                <a:srgbClr val="000000"/>
                              </a:solidFill>
                              <a:latin typeface="Cambria Math"/>
                            </a:rPr>
                            <m:t>𝑖𝑥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24202" y="4149080"/>
                <a:ext cx="1103186" cy="47359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7950815" y="4187662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i="1" dirty="0"/>
              <a:t> = </a:t>
            </a:r>
            <a:r>
              <a:rPr lang="en-US" altLang="en-US" i="1" dirty="0" smtClean="0"/>
              <a:t>F(u)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5143749" y="4175056"/>
                <a:ext cx="2956643" cy="4780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en-US" i="1" dirty="0">
                    <a:solidFill>
                      <a:srgbClr val="000000"/>
                    </a:solidFill>
                  </a:rPr>
                  <a:t>=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1</m:t>
                        </m:r>
                      </m:sup>
                      <m:e>
                        <m:r>
                          <m:rPr>
                            <m:nor/>
                          </m:rPr>
                          <a:rPr lang="en-US" altLang="en-US" i="1" dirty="0">
                            <a:solidFill>
                              <a:srgbClr val="000000"/>
                            </a:solidFill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altLang="en-US" i="1" dirty="0">
                            <a:solidFill>
                              <a:srgbClr val="00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en-US" i="1" dirty="0">
                            <a:solidFill>
                              <a:srgbClr val="000000"/>
                            </a:solidFill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altLang="en-US" i="1" dirty="0">
                            <a:solidFill>
                              <a:srgbClr val="000000"/>
                            </a:solidFill>
                          </a:rPr>
                          <m:t>)</m:t>
                        </m:r>
                      </m:e>
                    </m:nary>
                    <m:sSup>
                      <m:sSupPr>
                        <m:ctrlPr>
                          <a:rPr lang="en-US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𝑖𝑥𝑢</m:t>
                        </m:r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/</m:t>
                        </m:r>
                        <m:r>
                          <a:rPr lang="en-US" altLang="en-US" i="1">
                            <a:solidFill>
                              <a:srgbClr val="000000"/>
                            </a:solidFill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3749" y="4175056"/>
                <a:ext cx="2956643" cy="478080"/>
              </a:xfrm>
              <a:prstGeom prst="rect">
                <a:avLst/>
              </a:prstGeom>
              <a:blipFill rotWithShape="1">
                <a:blip r:embed="rId5"/>
                <a:stretch>
                  <a:fillRect l="-3299" t="-6410" b="-29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249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6" name="Picture 8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2" y="2667000"/>
            <a:ext cx="25527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5292080" y="2276872"/>
            <a:ext cx="1821012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 dirty="0" smtClean="0">
                <a:latin typeface="Arial" charset="0"/>
              </a:rPr>
              <a:t>log(1 </a:t>
            </a:r>
            <a:r>
              <a:rPr lang="en-US" altLang="en-US" sz="1800" dirty="0">
                <a:latin typeface="Arial" charset="0"/>
              </a:rPr>
              <a:t>+ |F(</a:t>
            </a:r>
            <a:r>
              <a:rPr lang="en-US" altLang="en-US" sz="1800" dirty="0" err="1">
                <a:latin typeface="Arial" charset="0"/>
              </a:rPr>
              <a:t>u,v</a:t>
            </a:r>
            <a:r>
              <a:rPr lang="en-US" altLang="en-US" sz="1800" dirty="0">
                <a:latin typeface="Arial" charset="0"/>
              </a:rPr>
              <a:t>)|) 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120903" y="1988840"/>
            <a:ext cx="952185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 dirty="0">
                <a:latin typeface="Arial" charset="0"/>
              </a:rPr>
              <a:t>Image f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609602" y="552452"/>
            <a:ext cx="8267700" cy="766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altLang="en-US" sz="4400" b="1">
                <a:solidFill>
                  <a:srgbClr val="114FFB"/>
                </a:solidFill>
              </a:rPr>
              <a:t>The Fourier Image</a:t>
            </a:r>
          </a:p>
        </p:txBody>
      </p:sp>
      <p:pic>
        <p:nvPicPr>
          <p:cNvPr id="94215" name="Picture 7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2" y="2667000"/>
            <a:ext cx="25527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4217" name="Picture 9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902" y="2667001"/>
            <a:ext cx="2425701" cy="242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4516733" y="1988840"/>
            <a:ext cx="3222037" cy="366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1800" dirty="0">
                <a:latin typeface="Arial" charset="0"/>
              </a:rPr>
              <a:t>Fourier </a:t>
            </a:r>
            <a:r>
              <a:rPr lang="en-US" altLang="en-US" sz="1800" dirty="0" smtClean="0">
                <a:latin typeface="Arial" charset="0"/>
              </a:rPr>
              <a:t>spectrum (magnitude)</a:t>
            </a:r>
            <a:endParaRPr lang="en-US" altLang="en-US" sz="1800" dirty="0">
              <a:latin typeface="Arial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80112" y="2286299"/>
            <a:ext cx="9701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 |F(</a:t>
            </a:r>
            <a:r>
              <a:rPr lang="en-US" altLang="en-US" sz="1800" dirty="0" err="1">
                <a:solidFill>
                  <a:srgbClr val="000000"/>
                </a:solidFill>
                <a:latin typeface="Arial" charset="0"/>
              </a:rPr>
              <a:t>u,v</a:t>
            </a:r>
            <a:r>
              <a:rPr lang="en-US" altLang="en-US" sz="1800" dirty="0">
                <a:solidFill>
                  <a:srgbClr val="000000"/>
                </a:solidFill>
                <a:latin typeface="Arial" charset="0"/>
              </a:rPr>
              <a:t>)|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42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utoUpdateAnimBg="0"/>
      <p:bldP spid="10" grpId="0"/>
      <p:bldP spid="3" grpId="0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freqBands1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1987552"/>
            <a:ext cx="2722563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4515" name="Picture 3" descr="freqBands2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3" y="1987552"/>
            <a:ext cx="2703513" cy="263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516" name="Text Box 4"/>
          <p:cNvSpPr txBox="1">
            <a:spLocks noChangeArrowheads="1"/>
          </p:cNvSpPr>
          <p:nvPr/>
        </p:nvSpPr>
        <p:spPr bwMode="auto">
          <a:xfrm>
            <a:off x="2274888" y="403225"/>
            <a:ext cx="47355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Frequency Bands</a:t>
            </a: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1117600" y="4951414"/>
            <a:ext cx="6737742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</a:rPr>
              <a:t>Percentage of image power enclosed in circles (small to large) : </a:t>
            </a:r>
          </a:p>
          <a:p>
            <a:endParaRPr lang="en-US" altLang="en-US" sz="1800">
              <a:latin typeface="Arial" charset="0"/>
            </a:endParaRPr>
          </a:p>
          <a:p>
            <a:r>
              <a:rPr lang="en-US" altLang="en-US" sz="1800">
                <a:latin typeface="Arial" charset="0"/>
              </a:rPr>
              <a:t>	     90%, 95%, 98%, 99%, 99.5%, 99.9%</a:t>
            </a: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1828802" y="1543050"/>
            <a:ext cx="82586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</a:rPr>
              <a:t>Image</a:t>
            </a:r>
          </a:p>
        </p:txBody>
      </p:sp>
      <p:sp>
        <p:nvSpPr>
          <p:cNvPr id="64519" name="Text Box 7"/>
          <p:cNvSpPr txBox="1">
            <a:spLocks noChangeArrowheads="1"/>
          </p:cNvSpPr>
          <p:nvPr/>
        </p:nvSpPr>
        <p:spPr bwMode="auto">
          <a:xfrm>
            <a:off x="5283202" y="1543050"/>
            <a:ext cx="19672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800">
                <a:latin typeface="Arial" charset="0"/>
              </a:rPr>
              <a:t>Fourier Spectrum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bluri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9" y="755651"/>
            <a:ext cx="3802063" cy="589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1422400" y="76201"/>
            <a:ext cx="5994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Low pass Filtering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2044702" y="2209801"/>
            <a:ext cx="51296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90%</a:t>
            </a:r>
          </a:p>
        </p:txBody>
      </p:sp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559553" y="2219326"/>
            <a:ext cx="51296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95%</a:t>
            </a:r>
          </a:p>
        </p:txBody>
      </p:sp>
      <p:sp>
        <p:nvSpPr>
          <p:cNvPr id="66566" name="Rectangle 6"/>
          <p:cNvSpPr>
            <a:spLocks noChangeArrowheads="1"/>
          </p:cNvSpPr>
          <p:nvPr/>
        </p:nvSpPr>
        <p:spPr bwMode="auto">
          <a:xfrm>
            <a:off x="2044702" y="4232276"/>
            <a:ext cx="51296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98%</a:t>
            </a:r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6513515" y="4267201"/>
            <a:ext cx="58349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 99%</a:t>
            </a:r>
          </a:p>
        </p:txBody>
      </p:sp>
      <p:sp>
        <p:nvSpPr>
          <p:cNvPr id="66568" name="Rectangle 8"/>
          <p:cNvSpPr>
            <a:spLocks noChangeArrowheads="1"/>
          </p:cNvSpPr>
          <p:nvPr/>
        </p:nvSpPr>
        <p:spPr bwMode="auto">
          <a:xfrm>
            <a:off x="1905002" y="6324601"/>
            <a:ext cx="726161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99.5%</a:t>
            </a:r>
          </a:p>
        </p:txBody>
      </p:sp>
      <p:sp>
        <p:nvSpPr>
          <p:cNvPr id="66569" name="Rectangle 9"/>
          <p:cNvSpPr>
            <a:spLocks noChangeArrowheads="1"/>
          </p:cNvSpPr>
          <p:nvPr/>
        </p:nvSpPr>
        <p:spPr bwMode="auto">
          <a:xfrm>
            <a:off x="6526216" y="6324601"/>
            <a:ext cx="796693" cy="3077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altLang="en-US" sz="2000">
                <a:latin typeface="Arial" charset="0"/>
              </a:rPr>
              <a:t> 99.9%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blu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72" y="488156"/>
            <a:ext cx="395122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82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Blur Illus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972" y="486966"/>
            <a:ext cx="3951220" cy="57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10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local_filtering1a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1" y="1066800"/>
            <a:ext cx="2468563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1998663" y="277814"/>
            <a:ext cx="49149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Noise Removal</a:t>
            </a: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3725864" y="3489325"/>
            <a:ext cx="15969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Noisy image</a:t>
            </a:r>
          </a:p>
        </p:txBody>
      </p:sp>
      <p:grpSp>
        <p:nvGrpSpPr>
          <p:cNvPr id="88073" name="Group 9"/>
          <p:cNvGrpSpPr>
            <a:grpSpLocks/>
          </p:cNvGrpSpPr>
          <p:nvPr/>
        </p:nvGrpSpPr>
        <p:grpSpPr bwMode="auto">
          <a:xfrm>
            <a:off x="250825" y="3733799"/>
            <a:ext cx="3602039" cy="2898774"/>
            <a:chOff x="158" y="2352"/>
            <a:chExt cx="2269" cy="1826"/>
          </a:xfrm>
        </p:grpSpPr>
        <p:pic>
          <p:nvPicPr>
            <p:cNvPr id="88067" name="Picture 3" descr="local_filtering1b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" y="2352"/>
              <a:ext cx="1555" cy="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071" name="Text Box 7"/>
            <p:cNvSpPr txBox="1">
              <a:spLocks noChangeArrowheads="1"/>
            </p:cNvSpPr>
            <p:nvPr/>
          </p:nvSpPr>
          <p:spPr bwMode="auto">
            <a:xfrm>
              <a:off x="158" y="3926"/>
              <a:ext cx="226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 dirty="0">
                  <a:latin typeface="Arial" charset="0"/>
                </a:rPr>
                <a:t>Fourier </a:t>
              </a:r>
              <a:r>
                <a:rPr lang="en-US" altLang="en-US" sz="2000" dirty="0" smtClean="0">
                  <a:latin typeface="Arial" charset="0"/>
                </a:rPr>
                <a:t>Spectrum (magnitude)</a:t>
              </a:r>
              <a:endParaRPr lang="en-US" altLang="en-US" sz="2000" dirty="0">
                <a:latin typeface="Arial" charset="0"/>
              </a:endParaRPr>
            </a:p>
          </p:txBody>
        </p:sp>
      </p:grpSp>
      <p:grpSp>
        <p:nvGrpSpPr>
          <p:cNvPr id="88074" name="Group 10"/>
          <p:cNvGrpSpPr>
            <a:grpSpLocks/>
          </p:cNvGrpSpPr>
          <p:nvPr/>
        </p:nvGrpSpPr>
        <p:grpSpPr bwMode="auto">
          <a:xfrm>
            <a:off x="6172202" y="3657605"/>
            <a:ext cx="2678113" cy="2914651"/>
            <a:chOff x="3888" y="2304"/>
            <a:chExt cx="1687" cy="1836"/>
          </a:xfrm>
        </p:grpSpPr>
        <p:pic>
          <p:nvPicPr>
            <p:cNvPr id="88068" name="Picture 4" descr="local_filtering1c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2304"/>
              <a:ext cx="1555" cy="15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8072" name="Text Box 8"/>
            <p:cNvSpPr txBox="1">
              <a:spLocks noChangeArrowheads="1"/>
            </p:cNvSpPr>
            <p:nvPr/>
          </p:nvSpPr>
          <p:spPr bwMode="auto">
            <a:xfrm>
              <a:off x="3940" y="3888"/>
              <a:ext cx="163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000">
                  <a:latin typeface="Arial" charset="0"/>
                </a:rPr>
                <a:t>Noise-cleaned image</a:t>
              </a:r>
            </a:p>
          </p:txBody>
        </p:sp>
      </p:grpSp>
      <p:sp>
        <p:nvSpPr>
          <p:cNvPr id="88075" name="Oval 11"/>
          <p:cNvSpPr>
            <a:spLocks noChangeArrowheads="1"/>
          </p:cNvSpPr>
          <p:nvPr/>
        </p:nvSpPr>
        <p:spPr bwMode="auto">
          <a:xfrm>
            <a:off x="1028700" y="3989390"/>
            <a:ext cx="288925" cy="2889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8076" name="Oval 12"/>
          <p:cNvSpPr>
            <a:spLocks noChangeArrowheads="1"/>
          </p:cNvSpPr>
          <p:nvPr/>
        </p:nvSpPr>
        <p:spPr bwMode="auto">
          <a:xfrm>
            <a:off x="2554288" y="5372102"/>
            <a:ext cx="288925" cy="288925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75" grpId="0" animBg="1"/>
      <p:bldP spid="8807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2"/>
          <p:cNvSpPr>
            <a:spLocks/>
          </p:cNvSpPr>
          <p:nvPr/>
        </p:nvSpPr>
        <p:spPr bwMode="auto">
          <a:xfrm>
            <a:off x="2107543" y="1447802"/>
            <a:ext cx="2620963" cy="612775"/>
          </a:xfrm>
          <a:custGeom>
            <a:avLst/>
            <a:gdLst>
              <a:gd name="T0" fmla="*/ 0 w 1238"/>
              <a:gd name="T1" fmla="*/ 214 h 321"/>
              <a:gd name="T2" fmla="*/ 53 w 1238"/>
              <a:gd name="T3" fmla="*/ 0 h 321"/>
              <a:gd name="T4" fmla="*/ 373 w 1238"/>
              <a:gd name="T5" fmla="*/ 0 h 321"/>
              <a:gd name="T6" fmla="*/ 459 w 1238"/>
              <a:gd name="T7" fmla="*/ 320 h 321"/>
              <a:gd name="T8" fmla="*/ 789 w 1238"/>
              <a:gd name="T9" fmla="*/ 320 h 321"/>
              <a:gd name="T10" fmla="*/ 875 w 1238"/>
              <a:gd name="T11" fmla="*/ 11 h 321"/>
              <a:gd name="T12" fmla="*/ 1195 w 1238"/>
              <a:gd name="T13" fmla="*/ 11 h 321"/>
              <a:gd name="T14" fmla="*/ 1237 w 1238"/>
              <a:gd name="T15" fmla="*/ 214 h 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238" h="321">
                <a:moveTo>
                  <a:pt x="0" y="214"/>
                </a:moveTo>
                <a:lnTo>
                  <a:pt x="53" y="0"/>
                </a:lnTo>
                <a:lnTo>
                  <a:pt x="373" y="0"/>
                </a:lnTo>
                <a:lnTo>
                  <a:pt x="459" y="320"/>
                </a:lnTo>
                <a:lnTo>
                  <a:pt x="789" y="320"/>
                </a:lnTo>
                <a:lnTo>
                  <a:pt x="875" y="11"/>
                </a:lnTo>
                <a:lnTo>
                  <a:pt x="1195" y="11"/>
                </a:lnTo>
                <a:lnTo>
                  <a:pt x="1237" y="214"/>
                </a:lnTo>
              </a:path>
            </a:pathLst>
          </a:custGeom>
          <a:noFill/>
          <a:ln w="28575" cap="rnd" cmpd="sng">
            <a:solidFill>
              <a:srgbClr val="0099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82" name="Rectangle 46"/>
          <p:cNvSpPr>
            <a:spLocks noChangeArrowheads="1"/>
          </p:cNvSpPr>
          <p:nvPr/>
        </p:nvSpPr>
        <p:spPr bwMode="auto">
          <a:xfrm>
            <a:off x="4988857" y="1500188"/>
            <a:ext cx="447239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>
                <a:latin typeface="Arial" charset="0"/>
              </a:rPr>
              <a:t>= </a:t>
            </a:r>
          </a:p>
        </p:txBody>
      </p:sp>
      <p:grpSp>
        <p:nvGrpSpPr>
          <p:cNvPr id="14339" name="Group 3"/>
          <p:cNvGrpSpPr>
            <a:grpSpLocks/>
          </p:cNvGrpSpPr>
          <p:nvPr/>
        </p:nvGrpSpPr>
        <p:grpSpPr bwMode="auto">
          <a:xfrm>
            <a:off x="5486402" y="2276477"/>
            <a:ext cx="2597151" cy="593725"/>
            <a:chOff x="2634" y="1550"/>
            <a:chExt cx="1227" cy="499"/>
          </a:xfrm>
        </p:grpSpPr>
        <p:sp>
          <p:nvSpPr>
            <p:cNvPr id="14340" name="Freeform 4"/>
            <p:cNvSpPr>
              <a:spLocks/>
            </p:cNvSpPr>
            <p:nvPr/>
          </p:nvSpPr>
          <p:spPr bwMode="auto">
            <a:xfrm>
              <a:off x="2634" y="1550"/>
              <a:ext cx="395" cy="250"/>
            </a:xfrm>
            <a:custGeom>
              <a:avLst/>
              <a:gdLst>
                <a:gd name="T0" fmla="*/ 4 w 395"/>
                <a:gd name="T1" fmla="*/ 241 h 250"/>
                <a:gd name="T2" fmla="*/ 11 w 395"/>
                <a:gd name="T3" fmla="*/ 232 h 250"/>
                <a:gd name="T4" fmla="*/ 15 w 395"/>
                <a:gd name="T5" fmla="*/ 222 h 250"/>
                <a:gd name="T6" fmla="*/ 19 w 395"/>
                <a:gd name="T7" fmla="*/ 213 h 250"/>
                <a:gd name="T8" fmla="*/ 26 w 395"/>
                <a:gd name="T9" fmla="*/ 205 h 250"/>
                <a:gd name="T10" fmla="*/ 30 w 395"/>
                <a:gd name="T11" fmla="*/ 195 h 250"/>
                <a:gd name="T12" fmla="*/ 34 w 395"/>
                <a:gd name="T13" fmla="*/ 186 h 250"/>
                <a:gd name="T14" fmla="*/ 41 w 395"/>
                <a:gd name="T15" fmla="*/ 176 h 250"/>
                <a:gd name="T16" fmla="*/ 45 w 395"/>
                <a:gd name="T17" fmla="*/ 168 h 250"/>
                <a:gd name="T18" fmla="*/ 48 w 395"/>
                <a:gd name="T19" fmla="*/ 159 h 250"/>
                <a:gd name="T20" fmla="*/ 56 w 395"/>
                <a:gd name="T21" fmla="*/ 151 h 250"/>
                <a:gd name="T22" fmla="*/ 60 w 395"/>
                <a:gd name="T23" fmla="*/ 141 h 250"/>
                <a:gd name="T24" fmla="*/ 63 w 395"/>
                <a:gd name="T25" fmla="*/ 133 h 250"/>
                <a:gd name="T26" fmla="*/ 67 w 395"/>
                <a:gd name="T27" fmla="*/ 125 h 250"/>
                <a:gd name="T28" fmla="*/ 74 w 395"/>
                <a:gd name="T29" fmla="*/ 117 h 250"/>
                <a:gd name="T30" fmla="*/ 78 w 395"/>
                <a:gd name="T31" fmla="*/ 109 h 250"/>
                <a:gd name="T32" fmla="*/ 82 w 395"/>
                <a:gd name="T33" fmla="*/ 101 h 250"/>
                <a:gd name="T34" fmla="*/ 89 w 395"/>
                <a:gd name="T35" fmla="*/ 93 h 250"/>
                <a:gd name="T36" fmla="*/ 93 w 395"/>
                <a:gd name="T37" fmla="*/ 87 h 250"/>
                <a:gd name="T38" fmla="*/ 97 w 395"/>
                <a:gd name="T39" fmla="*/ 79 h 250"/>
                <a:gd name="T40" fmla="*/ 104 w 395"/>
                <a:gd name="T41" fmla="*/ 73 h 250"/>
                <a:gd name="T42" fmla="*/ 108 w 395"/>
                <a:gd name="T43" fmla="*/ 66 h 250"/>
                <a:gd name="T44" fmla="*/ 112 w 395"/>
                <a:gd name="T45" fmla="*/ 60 h 250"/>
                <a:gd name="T46" fmla="*/ 119 w 395"/>
                <a:gd name="T47" fmla="*/ 54 h 250"/>
                <a:gd name="T48" fmla="*/ 123 w 395"/>
                <a:gd name="T49" fmla="*/ 47 h 250"/>
                <a:gd name="T50" fmla="*/ 130 w 395"/>
                <a:gd name="T51" fmla="*/ 41 h 250"/>
                <a:gd name="T52" fmla="*/ 138 w 395"/>
                <a:gd name="T53" fmla="*/ 35 h 250"/>
                <a:gd name="T54" fmla="*/ 145 w 395"/>
                <a:gd name="T55" fmla="*/ 28 h 250"/>
                <a:gd name="T56" fmla="*/ 152 w 395"/>
                <a:gd name="T57" fmla="*/ 22 h 250"/>
                <a:gd name="T58" fmla="*/ 160 w 395"/>
                <a:gd name="T59" fmla="*/ 15 h 250"/>
                <a:gd name="T60" fmla="*/ 171 w 395"/>
                <a:gd name="T61" fmla="*/ 9 h 250"/>
                <a:gd name="T62" fmla="*/ 186 w 395"/>
                <a:gd name="T63" fmla="*/ 3 h 250"/>
                <a:gd name="T64" fmla="*/ 201 w 395"/>
                <a:gd name="T65" fmla="*/ 0 h 250"/>
                <a:gd name="T66" fmla="*/ 216 w 395"/>
                <a:gd name="T67" fmla="*/ 1 h 250"/>
                <a:gd name="T68" fmla="*/ 231 w 395"/>
                <a:gd name="T69" fmla="*/ 4 h 250"/>
                <a:gd name="T70" fmla="*/ 245 w 395"/>
                <a:gd name="T71" fmla="*/ 11 h 250"/>
                <a:gd name="T72" fmla="*/ 257 w 395"/>
                <a:gd name="T73" fmla="*/ 17 h 250"/>
                <a:gd name="T74" fmla="*/ 264 w 395"/>
                <a:gd name="T75" fmla="*/ 23 h 250"/>
                <a:gd name="T76" fmla="*/ 271 w 395"/>
                <a:gd name="T77" fmla="*/ 30 h 250"/>
                <a:gd name="T78" fmla="*/ 279 w 395"/>
                <a:gd name="T79" fmla="*/ 36 h 250"/>
                <a:gd name="T80" fmla="*/ 283 w 395"/>
                <a:gd name="T81" fmla="*/ 43 h 250"/>
                <a:gd name="T82" fmla="*/ 290 w 395"/>
                <a:gd name="T83" fmla="*/ 49 h 250"/>
                <a:gd name="T84" fmla="*/ 294 w 395"/>
                <a:gd name="T85" fmla="*/ 55 h 250"/>
                <a:gd name="T86" fmla="*/ 301 w 395"/>
                <a:gd name="T87" fmla="*/ 62 h 250"/>
                <a:gd name="T88" fmla="*/ 305 w 395"/>
                <a:gd name="T89" fmla="*/ 68 h 250"/>
                <a:gd name="T90" fmla="*/ 309 w 395"/>
                <a:gd name="T91" fmla="*/ 74 h 250"/>
                <a:gd name="T92" fmla="*/ 312 w 395"/>
                <a:gd name="T93" fmla="*/ 81 h 250"/>
                <a:gd name="T94" fmla="*/ 320 w 395"/>
                <a:gd name="T95" fmla="*/ 89 h 250"/>
                <a:gd name="T96" fmla="*/ 323 w 395"/>
                <a:gd name="T97" fmla="*/ 95 h 250"/>
                <a:gd name="T98" fmla="*/ 327 w 395"/>
                <a:gd name="T99" fmla="*/ 103 h 250"/>
                <a:gd name="T100" fmla="*/ 335 w 395"/>
                <a:gd name="T101" fmla="*/ 111 h 250"/>
                <a:gd name="T102" fmla="*/ 338 w 395"/>
                <a:gd name="T103" fmla="*/ 119 h 250"/>
                <a:gd name="T104" fmla="*/ 342 w 395"/>
                <a:gd name="T105" fmla="*/ 127 h 250"/>
                <a:gd name="T106" fmla="*/ 349 w 395"/>
                <a:gd name="T107" fmla="*/ 135 h 250"/>
                <a:gd name="T108" fmla="*/ 353 w 395"/>
                <a:gd name="T109" fmla="*/ 143 h 250"/>
                <a:gd name="T110" fmla="*/ 357 w 395"/>
                <a:gd name="T111" fmla="*/ 152 h 250"/>
                <a:gd name="T112" fmla="*/ 364 w 395"/>
                <a:gd name="T113" fmla="*/ 160 h 250"/>
                <a:gd name="T114" fmla="*/ 368 w 395"/>
                <a:gd name="T115" fmla="*/ 170 h 250"/>
                <a:gd name="T116" fmla="*/ 372 w 395"/>
                <a:gd name="T117" fmla="*/ 178 h 250"/>
                <a:gd name="T118" fmla="*/ 379 w 395"/>
                <a:gd name="T119" fmla="*/ 187 h 250"/>
                <a:gd name="T120" fmla="*/ 383 w 395"/>
                <a:gd name="T121" fmla="*/ 197 h 250"/>
                <a:gd name="T122" fmla="*/ 387 w 395"/>
                <a:gd name="T123" fmla="*/ 206 h 250"/>
                <a:gd name="T124" fmla="*/ 394 w 395"/>
                <a:gd name="T125" fmla="*/ 214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5" h="250">
                  <a:moveTo>
                    <a:pt x="0" y="249"/>
                  </a:moveTo>
                  <a:lnTo>
                    <a:pt x="4" y="246"/>
                  </a:lnTo>
                  <a:lnTo>
                    <a:pt x="4" y="245"/>
                  </a:lnTo>
                  <a:lnTo>
                    <a:pt x="4" y="241"/>
                  </a:lnTo>
                  <a:lnTo>
                    <a:pt x="8" y="240"/>
                  </a:lnTo>
                  <a:lnTo>
                    <a:pt x="8" y="237"/>
                  </a:lnTo>
                  <a:lnTo>
                    <a:pt x="8" y="235"/>
                  </a:lnTo>
                  <a:lnTo>
                    <a:pt x="11" y="232"/>
                  </a:lnTo>
                  <a:lnTo>
                    <a:pt x="11" y="230"/>
                  </a:lnTo>
                  <a:lnTo>
                    <a:pt x="11" y="227"/>
                  </a:lnTo>
                  <a:lnTo>
                    <a:pt x="15" y="225"/>
                  </a:lnTo>
                  <a:lnTo>
                    <a:pt x="15" y="222"/>
                  </a:lnTo>
                  <a:lnTo>
                    <a:pt x="15" y="221"/>
                  </a:lnTo>
                  <a:lnTo>
                    <a:pt x="19" y="218"/>
                  </a:lnTo>
                  <a:lnTo>
                    <a:pt x="19" y="216"/>
                  </a:lnTo>
                  <a:lnTo>
                    <a:pt x="19" y="213"/>
                  </a:lnTo>
                  <a:lnTo>
                    <a:pt x="22" y="211"/>
                  </a:lnTo>
                  <a:lnTo>
                    <a:pt x="22" y="210"/>
                  </a:lnTo>
                  <a:lnTo>
                    <a:pt x="22" y="206"/>
                  </a:lnTo>
                  <a:lnTo>
                    <a:pt x="26" y="205"/>
                  </a:lnTo>
                  <a:lnTo>
                    <a:pt x="26" y="202"/>
                  </a:lnTo>
                  <a:lnTo>
                    <a:pt x="26" y="200"/>
                  </a:lnTo>
                  <a:lnTo>
                    <a:pt x="30" y="197"/>
                  </a:lnTo>
                  <a:lnTo>
                    <a:pt x="30" y="195"/>
                  </a:lnTo>
                  <a:lnTo>
                    <a:pt x="30" y="192"/>
                  </a:lnTo>
                  <a:lnTo>
                    <a:pt x="34" y="190"/>
                  </a:lnTo>
                  <a:lnTo>
                    <a:pt x="34" y="189"/>
                  </a:lnTo>
                  <a:lnTo>
                    <a:pt x="34" y="186"/>
                  </a:lnTo>
                  <a:lnTo>
                    <a:pt x="37" y="184"/>
                  </a:lnTo>
                  <a:lnTo>
                    <a:pt x="37" y="181"/>
                  </a:lnTo>
                  <a:lnTo>
                    <a:pt x="37" y="179"/>
                  </a:lnTo>
                  <a:lnTo>
                    <a:pt x="41" y="176"/>
                  </a:lnTo>
                  <a:lnTo>
                    <a:pt x="41" y="175"/>
                  </a:lnTo>
                  <a:lnTo>
                    <a:pt x="41" y="173"/>
                  </a:lnTo>
                  <a:lnTo>
                    <a:pt x="45" y="170"/>
                  </a:lnTo>
                  <a:lnTo>
                    <a:pt x="45" y="168"/>
                  </a:lnTo>
                  <a:lnTo>
                    <a:pt x="45" y="165"/>
                  </a:lnTo>
                  <a:lnTo>
                    <a:pt x="48" y="163"/>
                  </a:lnTo>
                  <a:lnTo>
                    <a:pt x="48" y="162"/>
                  </a:lnTo>
                  <a:lnTo>
                    <a:pt x="48" y="159"/>
                  </a:lnTo>
                  <a:lnTo>
                    <a:pt x="52" y="157"/>
                  </a:lnTo>
                  <a:lnTo>
                    <a:pt x="52" y="155"/>
                  </a:lnTo>
                  <a:lnTo>
                    <a:pt x="52" y="152"/>
                  </a:lnTo>
                  <a:lnTo>
                    <a:pt x="56" y="151"/>
                  </a:lnTo>
                  <a:lnTo>
                    <a:pt x="56" y="148"/>
                  </a:lnTo>
                  <a:lnTo>
                    <a:pt x="56" y="146"/>
                  </a:lnTo>
                  <a:lnTo>
                    <a:pt x="60" y="144"/>
                  </a:lnTo>
                  <a:lnTo>
                    <a:pt x="60" y="141"/>
                  </a:lnTo>
                  <a:lnTo>
                    <a:pt x="60" y="140"/>
                  </a:lnTo>
                  <a:lnTo>
                    <a:pt x="63" y="138"/>
                  </a:lnTo>
                  <a:lnTo>
                    <a:pt x="63" y="135"/>
                  </a:lnTo>
                  <a:lnTo>
                    <a:pt x="63" y="133"/>
                  </a:lnTo>
                  <a:lnTo>
                    <a:pt x="63" y="132"/>
                  </a:lnTo>
                  <a:lnTo>
                    <a:pt x="67" y="130"/>
                  </a:lnTo>
                  <a:lnTo>
                    <a:pt x="67" y="127"/>
                  </a:lnTo>
                  <a:lnTo>
                    <a:pt x="67" y="125"/>
                  </a:lnTo>
                  <a:lnTo>
                    <a:pt x="71" y="124"/>
                  </a:lnTo>
                  <a:lnTo>
                    <a:pt x="71" y="120"/>
                  </a:lnTo>
                  <a:lnTo>
                    <a:pt x="71" y="119"/>
                  </a:lnTo>
                  <a:lnTo>
                    <a:pt x="74" y="117"/>
                  </a:lnTo>
                  <a:lnTo>
                    <a:pt x="74" y="116"/>
                  </a:lnTo>
                  <a:lnTo>
                    <a:pt x="74" y="113"/>
                  </a:lnTo>
                  <a:lnTo>
                    <a:pt x="78" y="111"/>
                  </a:lnTo>
                  <a:lnTo>
                    <a:pt x="78" y="109"/>
                  </a:lnTo>
                  <a:lnTo>
                    <a:pt x="78" y="108"/>
                  </a:lnTo>
                  <a:lnTo>
                    <a:pt x="82" y="106"/>
                  </a:lnTo>
                  <a:lnTo>
                    <a:pt x="82" y="103"/>
                  </a:lnTo>
                  <a:lnTo>
                    <a:pt x="82" y="101"/>
                  </a:lnTo>
                  <a:lnTo>
                    <a:pt x="86" y="100"/>
                  </a:lnTo>
                  <a:lnTo>
                    <a:pt x="86" y="98"/>
                  </a:lnTo>
                  <a:lnTo>
                    <a:pt x="86" y="97"/>
                  </a:lnTo>
                  <a:lnTo>
                    <a:pt x="89" y="93"/>
                  </a:lnTo>
                  <a:lnTo>
                    <a:pt x="89" y="92"/>
                  </a:lnTo>
                  <a:lnTo>
                    <a:pt x="89" y="90"/>
                  </a:lnTo>
                  <a:lnTo>
                    <a:pt x="93" y="89"/>
                  </a:lnTo>
                  <a:lnTo>
                    <a:pt x="93" y="87"/>
                  </a:lnTo>
                  <a:lnTo>
                    <a:pt x="93" y="85"/>
                  </a:lnTo>
                  <a:lnTo>
                    <a:pt x="97" y="84"/>
                  </a:lnTo>
                  <a:lnTo>
                    <a:pt x="97" y="82"/>
                  </a:lnTo>
                  <a:lnTo>
                    <a:pt x="97" y="79"/>
                  </a:lnTo>
                  <a:lnTo>
                    <a:pt x="100" y="78"/>
                  </a:lnTo>
                  <a:lnTo>
                    <a:pt x="100" y="76"/>
                  </a:lnTo>
                  <a:lnTo>
                    <a:pt x="100" y="74"/>
                  </a:lnTo>
                  <a:lnTo>
                    <a:pt x="104" y="73"/>
                  </a:lnTo>
                  <a:lnTo>
                    <a:pt x="104" y="71"/>
                  </a:lnTo>
                  <a:lnTo>
                    <a:pt x="104" y="70"/>
                  </a:lnTo>
                  <a:lnTo>
                    <a:pt x="108" y="68"/>
                  </a:lnTo>
                  <a:lnTo>
                    <a:pt x="108" y="66"/>
                  </a:lnTo>
                  <a:lnTo>
                    <a:pt x="108" y="65"/>
                  </a:lnTo>
                  <a:lnTo>
                    <a:pt x="112" y="63"/>
                  </a:lnTo>
                  <a:lnTo>
                    <a:pt x="112" y="62"/>
                  </a:lnTo>
                  <a:lnTo>
                    <a:pt x="112" y="60"/>
                  </a:lnTo>
                  <a:lnTo>
                    <a:pt x="115" y="58"/>
                  </a:lnTo>
                  <a:lnTo>
                    <a:pt x="115" y="57"/>
                  </a:lnTo>
                  <a:lnTo>
                    <a:pt x="115" y="55"/>
                  </a:lnTo>
                  <a:lnTo>
                    <a:pt x="119" y="54"/>
                  </a:lnTo>
                  <a:lnTo>
                    <a:pt x="119" y="52"/>
                  </a:lnTo>
                  <a:lnTo>
                    <a:pt x="123" y="50"/>
                  </a:lnTo>
                  <a:lnTo>
                    <a:pt x="123" y="49"/>
                  </a:lnTo>
                  <a:lnTo>
                    <a:pt x="123" y="47"/>
                  </a:lnTo>
                  <a:lnTo>
                    <a:pt x="126" y="46"/>
                  </a:lnTo>
                  <a:lnTo>
                    <a:pt x="126" y="44"/>
                  </a:lnTo>
                  <a:lnTo>
                    <a:pt x="130" y="43"/>
                  </a:lnTo>
                  <a:lnTo>
                    <a:pt x="130" y="41"/>
                  </a:lnTo>
                  <a:lnTo>
                    <a:pt x="130" y="39"/>
                  </a:lnTo>
                  <a:lnTo>
                    <a:pt x="134" y="38"/>
                  </a:lnTo>
                  <a:lnTo>
                    <a:pt x="134" y="36"/>
                  </a:lnTo>
                  <a:lnTo>
                    <a:pt x="138" y="35"/>
                  </a:lnTo>
                  <a:lnTo>
                    <a:pt x="138" y="33"/>
                  </a:lnTo>
                  <a:lnTo>
                    <a:pt x="141" y="31"/>
                  </a:lnTo>
                  <a:lnTo>
                    <a:pt x="141" y="30"/>
                  </a:lnTo>
                  <a:lnTo>
                    <a:pt x="145" y="28"/>
                  </a:lnTo>
                  <a:lnTo>
                    <a:pt x="145" y="27"/>
                  </a:lnTo>
                  <a:lnTo>
                    <a:pt x="149" y="25"/>
                  </a:lnTo>
                  <a:lnTo>
                    <a:pt x="149" y="23"/>
                  </a:lnTo>
                  <a:lnTo>
                    <a:pt x="152" y="22"/>
                  </a:lnTo>
                  <a:lnTo>
                    <a:pt x="152" y="20"/>
                  </a:lnTo>
                  <a:lnTo>
                    <a:pt x="156" y="19"/>
                  </a:lnTo>
                  <a:lnTo>
                    <a:pt x="156" y="17"/>
                  </a:lnTo>
                  <a:lnTo>
                    <a:pt x="160" y="15"/>
                  </a:lnTo>
                  <a:lnTo>
                    <a:pt x="164" y="14"/>
                  </a:lnTo>
                  <a:lnTo>
                    <a:pt x="164" y="12"/>
                  </a:lnTo>
                  <a:lnTo>
                    <a:pt x="167" y="11"/>
                  </a:lnTo>
                  <a:lnTo>
                    <a:pt x="171" y="9"/>
                  </a:lnTo>
                  <a:lnTo>
                    <a:pt x="175" y="8"/>
                  </a:lnTo>
                  <a:lnTo>
                    <a:pt x="178" y="6"/>
                  </a:lnTo>
                  <a:lnTo>
                    <a:pt x="182" y="4"/>
                  </a:lnTo>
                  <a:lnTo>
                    <a:pt x="186" y="3"/>
                  </a:lnTo>
                  <a:lnTo>
                    <a:pt x="190" y="1"/>
                  </a:lnTo>
                  <a:lnTo>
                    <a:pt x="193" y="1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1"/>
                  </a:lnTo>
                  <a:lnTo>
                    <a:pt x="219" y="1"/>
                  </a:lnTo>
                  <a:lnTo>
                    <a:pt x="223" y="3"/>
                  </a:lnTo>
                  <a:lnTo>
                    <a:pt x="227" y="3"/>
                  </a:lnTo>
                  <a:lnTo>
                    <a:pt x="231" y="4"/>
                  </a:lnTo>
                  <a:lnTo>
                    <a:pt x="234" y="6"/>
                  </a:lnTo>
                  <a:lnTo>
                    <a:pt x="238" y="8"/>
                  </a:lnTo>
                  <a:lnTo>
                    <a:pt x="242" y="9"/>
                  </a:lnTo>
                  <a:lnTo>
                    <a:pt x="245" y="11"/>
                  </a:lnTo>
                  <a:lnTo>
                    <a:pt x="249" y="12"/>
                  </a:lnTo>
                  <a:lnTo>
                    <a:pt x="249" y="14"/>
                  </a:lnTo>
                  <a:lnTo>
                    <a:pt x="253" y="15"/>
                  </a:lnTo>
                  <a:lnTo>
                    <a:pt x="257" y="17"/>
                  </a:lnTo>
                  <a:lnTo>
                    <a:pt x="257" y="19"/>
                  </a:lnTo>
                  <a:lnTo>
                    <a:pt x="260" y="20"/>
                  </a:lnTo>
                  <a:lnTo>
                    <a:pt x="260" y="22"/>
                  </a:lnTo>
                  <a:lnTo>
                    <a:pt x="264" y="23"/>
                  </a:lnTo>
                  <a:lnTo>
                    <a:pt x="264" y="25"/>
                  </a:lnTo>
                  <a:lnTo>
                    <a:pt x="268" y="27"/>
                  </a:lnTo>
                  <a:lnTo>
                    <a:pt x="268" y="28"/>
                  </a:lnTo>
                  <a:lnTo>
                    <a:pt x="271" y="30"/>
                  </a:lnTo>
                  <a:lnTo>
                    <a:pt x="271" y="31"/>
                  </a:lnTo>
                  <a:lnTo>
                    <a:pt x="275" y="33"/>
                  </a:lnTo>
                  <a:lnTo>
                    <a:pt x="275" y="35"/>
                  </a:lnTo>
                  <a:lnTo>
                    <a:pt x="279" y="36"/>
                  </a:lnTo>
                  <a:lnTo>
                    <a:pt x="279" y="38"/>
                  </a:lnTo>
                  <a:lnTo>
                    <a:pt x="283" y="39"/>
                  </a:lnTo>
                  <a:lnTo>
                    <a:pt x="283" y="41"/>
                  </a:lnTo>
                  <a:lnTo>
                    <a:pt x="283" y="43"/>
                  </a:lnTo>
                  <a:lnTo>
                    <a:pt x="286" y="44"/>
                  </a:lnTo>
                  <a:lnTo>
                    <a:pt x="286" y="46"/>
                  </a:lnTo>
                  <a:lnTo>
                    <a:pt x="290" y="47"/>
                  </a:lnTo>
                  <a:lnTo>
                    <a:pt x="290" y="49"/>
                  </a:lnTo>
                  <a:lnTo>
                    <a:pt x="290" y="50"/>
                  </a:lnTo>
                  <a:lnTo>
                    <a:pt x="294" y="52"/>
                  </a:lnTo>
                  <a:lnTo>
                    <a:pt x="294" y="54"/>
                  </a:lnTo>
                  <a:lnTo>
                    <a:pt x="294" y="55"/>
                  </a:lnTo>
                  <a:lnTo>
                    <a:pt x="297" y="57"/>
                  </a:lnTo>
                  <a:lnTo>
                    <a:pt x="297" y="58"/>
                  </a:lnTo>
                  <a:lnTo>
                    <a:pt x="297" y="60"/>
                  </a:lnTo>
                  <a:lnTo>
                    <a:pt x="301" y="62"/>
                  </a:lnTo>
                  <a:lnTo>
                    <a:pt x="301" y="63"/>
                  </a:lnTo>
                  <a:lnTo>
                    <a:pt x="301" y="65"/>
                  </a:lnTo>
                  <a:lnTo>
                    <a:pt x="305" y="66"/>
                  </a:lnTo>
                  <a:lnTo>
                    <a:pt x="305" y="68"/>
                  </a:lnTo>
                  <a:lnTo>
                    <a:pt x="305" y="70"/>
                  </a:lnTo>
                  <a:lnTo>
                    <a:pt x="309" y="71"/>
                  </a:lnTo>
                  <a:lnTo>
                    <a:pt x="309" y="73"/>
                  </a:lnTo>
                  <a:lnTo>
                    <a:pt x="309" y="74"/>
                  </a:lnTo>
                  <a:lnTo>
                    <a:pt x="309" y="76"/>
                  </a:lnTo>
                  <a:lnTo>
                    <a:pt x="312" y="78"/>
                  </a:lnTo>
                  <a:lnTo>
                    <a:pt x="312" y="79"/>
                  </a:lnTo>
                  <a:lnTo>
                    <a:pt x="312" y="81"/>
                  </a:lnTo>
                  <a:lnTo>
                    <a:pt x="316" y="82"/>
                  </a:lnTo>
                  <a:lnTo>
                    <a:pt x="316" y="84"/>
                  </a:lnTo>
                  <a:lnTo>
                    <a:pt x="316" y="85"/>
                  </a:lnTo>
                  <a:lnTo>
                    <a:pt x="320" y="89"/>
                  </a:lnTo>
                  <a:lnTo>
                    <a:pt x="320" y="90"/>
                  </a:lnTo>
                  <a:lnTo>
                    <a:pt x="320" y="92"/>
                  </a:lnTo>
                  <a:lnTo>
                    <a:pt x="323" y="93"/>
                  </a:lnTo>
                  <a:lnTo>
                    <a:pt x="323" y="95"/>
                  </a:lnTo>
                  <a:lnTo>
                    <a:pt x="323" y="97"/>
                  </a:lnTo>
                  <a:lnTo>
                    <a:pt x="327" y="100"/>
                  </a:lnTo>
                  <a:lnTo>
                    <a:pt x="327" y="101"/>
                  </a:lnTo>
                  <a:lnTo>
                    <a:pt x="327" y="103"/>
                  </a:lnTo>
                  <a:lnTo>
                    <a:pt x="331" y="105"/>
                  </a:lnTo>
                  <a:lnTo>
                    <a:pt x="331" y="106"/>
                  </a:lnTo>
                  <a:lnTo>
                    <a:pt x="331" y="109"/>
                  </a:lnTo>
                  <a:lnTo>
                    <a:pt x="335" y="111"/>
                  </a:lnTo>
                  <a:lnTo>
                    <a:pt x="335" y="113"/>
                  </a:lnTo>
                  <a:lnTo>
                    <a:pt x="335" y="114"/>
                  </a:lnTo>
                  <a:lnTo>
                    <a:pt x="338" y="116"/>
                  </a:lnTo>
                  <a:lnTo>
                    <a:pt x="338" y="119"/>
                  </a:lnTo>
                  <a:lnTo>
                    <a:pt x="338" y="120"/>
                  </a:lnTo>
                  <a:lnTo>
                    <a:pt x="342" y="122"/>
                  </a:lnTo>
                  <a:lnTo>
                    <a:pt x="342" y="125"/>
                  </a:lnTo>
                  <a:lnTo>
                    <a:pt x="342" y="127"/>
                  </a:lnTo>
                  <a:lnTo>
                    <a:pt x="346" y="128"/>
                  </a:lnTo>
                  <a:lnTo>
                    <a:pt x="346" y="130"/>
                  </a:lnTo>
                  <a:lnTo>
                    <a:pt x="346" y="133"/>
                  </a:lnTo>
                  <a:lnTo>
                    <a:pt x="349" y="135"/>
                  </a:lnTo>
                  <a:lnTo>
                    <a:pt x="349" y="136"/>
                  </a:lnTo>
                  <a:lnTo>
                    <a:pt x="349" y="140"/>
                  </a:lnTo>
                  <a:lnTo>
                    <a:pt x="353" y="141"/>
                  </a:lnTo>
                  <a:lnTo>
                    <a:pt x="353" y="143"/>
                  </a:lnTo>
                  <a:lnTo>
                    <a:pt x="353" y="146"/>
                  </a:lnTo>
                  <a:lnTo>
                    <a:pt x="357" y="148"/>
                  </a:lnTo>
                  <a:lnTo>
                    <a:pt x="357" y="149"/>
                  </a:lnTo>
                  <a:lnTo>
                    <a:pt x="357" y="152"/>
                  </a:lnTo>
                  <a:lnTo>
                    <a:pt x="361" y="154"/>
                  </a:lnTo>
                  <a:lnTo>
                    <a:pt x="361" y="155"/>
                  </a:lnTo>
                  <a:lnTo>
                    <a:pt x="361" y="159"/>
                  </a:lnTo>
                  <a:lnTo>
                    <a:pt x="364" y="160"/>
                  </a:lnTo>
                  <a:lnTo>
                    <a:pt x="364" y="163"/>
                  </a:lnTo>
                  <a:lnTo>
                    <a:pt x="364" y="165"/>
                  </a:lnTo>
                  <a:lnTo>
                    <a:pt x="368" y="167"/>
                  </a:lnTo>
                  <a:lnTo>
                    <a:pt x="368" y="170"/>
                  </a:lnTo>
                  <a:lnTo>
                    <a:pt x="368" y="171"/>
                  </a:lnTo>
                  <a:lnTo>
                    <a:pt x="372" y="175"/>
                  </a:lnTo>
                  <a:lnTo>
                    <a:pt x="372" y="176"/>
                  </a:lnTo>
                  <a:lnTo>
                    <a:pt x="372" y="178"/>
                  </a:lnTo>
                  <a:lnTo>
                    <a:pt x="375" y="181"/>
                  </a:lnTo>
                  <a:lnTo>
                    <a:pt x="375" y="183"/>
                  </a:lnTo>
                  <a:lnTo>
                    <a:pt x="375" y="186"/>
                  </a:lnTo>
                  <a:lnTo>
                    <a:pt x="379" y="187"/>
                  </a:lnTo>
                  <a:lnTo>
                    <a:pt x="379" y="189"/>
                  </a:lnTo>
                  <a:lnTo>
                    <a:pt x="379" y="192"/>
                  </a:lnTo>
                  <a:lnTo>
                    <a:pt x="383" y="194"/>
                  </a:lnTo>
                  <a:lnTo>
                    <a:pt x="383" y="197"/>
                  </a:lnTo>
                  <a:lnTo>
                    <a:pt x="383" y="198"/>
                  </a:lnTo>
                  <a:lnTo>
                    <a:pt x="387" y="202"/>
                  </a:lnTo>
                  <a:lnTo>
                    <a:pt x="387" y="203"/>
                  </a:lnTo>
                  <a:lnTo>
                    <a:pt x="387" y="206"/>
                  </a:lnTo>
                  <a:lnTo>
                    <a:pt x="390" y="208"/>
                  </a:lnTo>
                  <a:lnTo>
                    <a:pt x="390" y="211"/>
                  </a:lnTo>
                  <a:lnTo>
                    <a:pt x="390" y="213"/>
                  </a:lnTo>
                  <a:lnTo>
                    <a:pt x="394" y="214"/>
                  </a:lnTo>
                  <a:lnTo>
                    <a:pt x="394" y="218"/>
                  </a:lnTo>
                  <a:lnTo>
                    <a:pt x="394" y="219"/>
                  </a:lnTo>
                </a:path>
              </a:pathLst>
            </a:custGeom>
            <a:noFill/>
            <a:ln w="28575" cap="rnd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auto">
            <a:xfrm>
              <a:off x="3028" y="1769"/>
              <a:ext cx="398" cy="280"/>
            </a:xfrm>
            <a:custGeom>
              <a:avLst/>
              <a:gdLst>
                <a:gd name="T0" fmla="*/ 4 w 398"/>
                <a:gd name="T1" fmla="*/ 8 h 280"/>
                <a:gd name="T2" fmla="*/ 11 w 398"/>
                <a:gd name="T3" fmla="*/ 18 h 280"/>
                <a:gd name="T4" fmla="*/ 15 w 398"/>
                <a:gd name="T5" fmla="*/ 27 h 280"/>
                <a:gd name="T6" fmla="*/ 19 w 398"/>
                <a:gd name="T7" fmla="*/ 35 h 280"/>
                <a:gd name="T8" fmla="*/ 26 w 398"/>
                <a:gd name="T9" fmla="*/ 45 h 280"/>
                <a:gd name="T10" fmla="*/ 30 w 398"/>
                <a:gd name="T11" fmla="*/ 54 h 280"/>
                <a:gd name="T12" fmla="*/ 33 w 398"/>
                <a:gd name="T13" fmla="*/ 64 h 280"/>
                <a:gd name="T14" fmla="*/ 37 w 398"/>
                <a:gd name="T15" fmla="*/ 73 h 280"/>
                <a:gd name="T16" fmla="*/ 45 w 398"/>
                <a:gd name="T17" fmla="*/ 83 h 280"/>
                <a:gd name="T18" fmla="*/ 48 w 398"/>
                <a:gd name="T19" fmla="*/ 91 h 280"/>
                <a:gd name="T20" fmla="*/ 52 w 398"/>
                <a:gd name="T21" fmla="*/ 100 h 280"/>
                <a:gd name="T22" fmla="*/ 59 w 398"/>
                <a:gd name="T23" fmla="*/ 110 h 280"/>
                <a:gd name="T24" fmla="*/ 63 w 398"/>
                <a:gd name="T25" fmla="*/ 118 h 280"/>
                <a:gd name="T26" fmla="*/ 67 w 398"/>
                <a:gd name="T27" fmla="*/ 127 h 280"/>
                <a:gd name="T28" fmla="*/ 74 w 398"/>
                <a:gd name="T29" fmla="*/ 135 h 280"/>
                <a:gd name="T30" fmla="*/ 78 w 398"/>
                <a:gd name="T31" fmla="*/ 143 h 280"/>
                <a:gd name="T32" fmla="*/ 82 w 398"/>
                <a:gd name="T33" fmla="*/ 153 h 280"/>
                <a:gd name="T34" fmla="*/ 89 w 398"/>
                <a:gd name="T35" fmla="*/ 161 h 280"/>
                <a:gd name="T36" fmla="*/ 93 w 398"/>
                <a:gd name="T37" fmla="*/ 169 h 280"/>
                <a:gd name="T38" fmla="*/ 97 w 398"/>
                <a:gd name="T39" fmla="*/ 175 h 280"/>
                <a:gd name="T40" fmla="*/ 104 w 398"/>
                <a:gd name="T41" fmla="*/ 183 h 280"/>
                <a:gd name="T42" fmla="*/ 108 w 398"/>
                <a:gd name="T43" fmla="*/ 191 h 280"/>
                <a:gd name="T44" fmla="*/ 111 w 398"/>
                <a:gd name="T45" fmla="*/ 197 h 280"/>
                <a:gd name="T46" fmla="*/ 119 w 398"/>
                <a:gd name="T47" fmla="*/ 204 h 280"/>
                <a:gd name="T48" fmla="*/ 123 w 398"/>
                <a:gd name="T49" fmla="*/ 212 h 280"/>
                <a:gd name="T50" fmla="*/ 126 w 398"/>
                <a:gd name="T51" fmla="*/ 218 h 280"/>
                <a:gd name="T52" fmla="*/ 134 w 398"/>
                <a:gd name="T53" fmla="*/ 224 h 280"/>
                <a:gd name="T54" fmla="*/ 137 w 398"/>
                <a:gd name="T55" fmla="*/ 231 h 280"/>
                <a:gd name="T56" fmla="*/ 145 w 398"/>
                <a:gd name="T57" fmla="*/ 237 h 280"/>
                <a:gd name="T58" fmla="*/ 152 w 398"/>
                <a:gd name="T59" fmla="*/ 244 h 280"/>
                <a:gd name="T60" fmla="*/ 160 w 398"/>
                <a:gd name="T61" fmla="*/ 250 h 280"/>
                <a:gd name="T62" fmla="*/ 163 w 398"/>
                <a:gd name="T63" fmla="*/ 256 h 280"/>
                <a:gd name="T64" fmla="*/ 175 w 398"/>
                <a:gd name="T65" fmla="*/ 263 h 280"/>
                <a:gd name="T66" fmla="*/ 186 w 398"/>
                <a:gd name="T67" fmla="*/ 269 h 280"/>
                <a:gd name="T68" fmla="*/ 201 w 398"/>
                <a:gd name="T69" fmla="*/ 275 h 280"/>
                <a:gd name="T70" fmla="*/ 215 w 398"/>
                <a:gd name="T71" fmla="*/ 279 h 280"/>
                <a:gd name="T72" fmla="*/ 230 w 398"/>
                <a:gd name="T73" fmla="*/ 277 h 280"/>
                <a:gd name="T74" fmla="*/ 245 w 398"/>
                <a:gd name="T75" fmla="*/ 274 h 280"/>
                <a:gd name="T76" fmla="*/ 260 w 398"/>
                <a:gd name="T77" fmla="*/ 267 h 280"/>
                <a:gd name="T78" fmla="*/ 271 w 398"/>
                <a:gd name="T79" fmla="*/ 261 h 280"/>
                <a:gd name="T80" fmla="*/ 279 w 398"/>
                <a:gd name="T81" fmla="*/ 255 h 280"/>
                <a:gd name="T82" fmla="*/ 286 w 398"/>
                <a:gd name="T83" fmla="*/ 248 h 280"/>
                <a:gd name="T84" fmla="*/ 290 w 398"/>
                <a:gd name="T85" fmla="*/ 242 h 280"/>
                <a:gd name="T86" fmla="*/ 297 w 398"/>
                <a:gd name="T87" fmla="*/ 236 h 280"/>
                <a:gd name="T88" fmla="*/ 305 w 398"/>
                <a:gd name="T89" fmla="*/ 229 h 280"/>
                <a:gd name="T90" fmla="*/ 308 w 398"/>
                <a:gd name="T91" fmla="*/ 223 h 280"/>
                <a:gd name="T92" fmla="*/ 316 w 398"/>
                <a:gd name="T93" fmla="*/ 217 h 280"/>
                <a:gd name="T94" fmla="*/ 319 w 398"/>
                <a:gd name="T95" fmla="*/ 210 h 280"/>
                <a:gd name="T96" fmla="*/ 323 w 398"/>
                <a:gd name="T97" fmla="*/ 202 h 280"/>
                <a:gd name="T98" fmla="*/ 331 w 398"/>
                <a:gd name="T99" fmla="*/ 196 h 280"/>
                <a:gd name="T100" fmla="*/ 334 w 398"/>
                <a:gd name="T101" fmla="*/ 189 h 280"/>
                <a:gd name="T102" fmla="*/ 338 w 398"/>
                <a:gd name="T103" fmla="*/ 182 h 280"/>
                <a:gd name="T104" fmla="*/ 345 w 398"/>
                <a:gd name="T105" fmla="*/ 174 h 280"/>
                <a:gd name="T106" fmla="*/ 349 w 398"/>
                <a:gd name="T107" fmla="*/ 166 h 280"/>
                <a:gd name="T108" fmla="*/ 353 w 398"/>
                <a:gd name="T109" fmla="*/ 158 h 280"/>
                <a:gd name="T110" fmla="*/ 360 w 398"/>
                <a:gd name="T111" fmla="*/ 150 h 280"/>
                <a:gd name="T112" fmla="*/ 364 w 398"/>
                <a:gd name="T113" fmla="*/ 142 h 280"/>
                <a:gd name="T114" fmla="*/ 368 w 398"/>
                <a:gd name="T115" fmla="*/ 134 h 280"/>
                <a:gd name="T116" fmla="*/ 375 w 398"/>
                <a:gd name="T117" fmla="*/ 124 h 280"/>
                <a:gd name="T118" fmla="*/ 379 w 398"/>
                <a:gd name="T119" fmla="*/ 116 h 280"/>
                <a:gd name="T120" fmla="*/ 383 w 398"/>
                <a:gd name="T121" fmla="*/ 107 h 280"/>
                <a:gd name="T122" fmla="*/ 390 w 398"/>
                <a:gd name="T123" fmla="*/ 99 h 280"/>
                <a:gd name="T124" fmla="*/ 394 w 398"/>
                <a:gd name="T125" fmla="*/ 89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8" h="280">
                  <a:moveTo>
                    <a:pt x="0" y="0"/>
                  </a:moveTo>
                  <a:lnTo>
                    <a:pt x="4" y="3"/>
                  </a:lnTo>
                  <a:lnTo>
                    <a:pt x="4" y="5"/>
                  </a:lnTo>
                  <a:lnTo>
                    <a:pt x="4" y="8"/>
                  </a:lnTo>
                  <a:lnTo>
                    <a:pt x="7" y="10"/>
                  </a:lnTo>
                  <a:lnTo>
                    <a:pt x="7" y="13"/>
                  </a:lnTo>
                  <a:lnTo>
                    <a:pt x="7" y="14"/>
                  </a:lnTo>
                  <a:lnTo>
                    <a:pt x="11" y="18"/>
                  </a:lnTo>
                  <a:lnTo>
                    <a:pt x="11" y="19"/>
                  </a:lnTo>
                  <a:lnTo>
                    <a:pt x="11" y="22"/>
                  </a:lnTo>
                  <a:lnTo>
                    <a:pt x="15" y="24"/>
                  </a:lnTo>
                  <a:lnTo>
                    <a:pt x="15" y="27"/>
                  </a:lnTo>
                  <a:lnTo>
                    <a:pt x="15" y="29"/>
                  </a:lnTo>
                  <a:lnTo>
                    <a:pt x="19" y="30"/>
                  </a:lnTo>
                  <a:lnTo>
                    <a:pt x="19" y="34"/>
                  </a:lnTo>
                  <a:lnTo>
                    <a:pt x="19" y="35"/>
                  </a:lnTo>
                  <a:lnTo>
                    <a:pt x="22" y="38"/>
                  </a:lnTo>
                  <a:lnTo>
                    <a:pt x="22" y="40"/>
                  </a:lnTo>
                  <a:lnTo>
                    <a:pt x="22" y="43"/>
                  </a:lnTo>
                  <a:lnTo>
                    <a:pt x="26" y="45"/>
                  </a:lnTo>
                  <a:lnTo>
                    <a:pt x="26" y="48"/>
                  </a:lnTo>
                  <a:lnTo>
                    <a:pt x="26" y="49"/>
                  </a:lnTo>
                  <a:lnTo>
                    <a:pt x="30" y="53"/>
                  </a:lnTo>
                  <a:lnTo>
                    <a:pt x="30" y="54"/>
                  </a:lnTo>
                  <a:lnTo>
                    <a:pt x="30" y="57"/>
                  </a:lnTo>
                  <a:lnTo>
                    <a:pt x="33" y="59"/>
                  </a:lnTo>
                  <a:lnTo>
                    <a:pt x="33" y="62"/>
                  </a:lnTo>
                  <a:lnTo>
                    <a:pt x="33" y="64"/>
                  </a:lnTo>
                  <a:lnTo>
                    <a:pt x="37" y="67"/>
                  </a:lnTo>
                  <a:lnTo>
                    <a:pt x="37" y="69"/>
                  </a:lnTo>
                  <a:lnTo>
                    <a:pt x="37" y="70"/>
                  </a:lnTo>
                  <a:lnTo>
                    <a:pt x="37" y="73"/>
                  </a:lnTo>
                  <a:lnTo>
                    <a:pt x="41" y="75"/>
                  </a:lnTo>
                  <a:lnTo>
                    <a:pt x="41" y="78"/>
                  </a:lnTo>
                  <a:lnTo>
                    <a:pt x="41" y="80"/>
                  </a:lnTo>
                  <a:lnTo>
                    <a:pt x="45" y="83"/>
                  </a:lnTo>
                  <a:lnTo>
                    <a:pt x="45" y="84"/>
                  </a:lnTo>
                  <a:lnTo>
                    <a:pt x="45" y="88"/>
                  </a:lnTo>
                  <a:lnTo>
                    <a:pt x="48" y="89"/>
                  </a:lnTo>
                  <a:lnTo>
                    <a:pt x="48" y="91"/>
                  </a:lnTo>
                  <a:lnTo>
                    <a:pt x="48" y="94"/>
                  </a:lnTo>
                  <a:lnTo>
                    <a:pt x="52" y="96"/>
                  </a:lnTo>
                  <a:lnTo>
                    <a:pt x="52" y="99"/>
                  </a:lnTo>
                  <a:lnTo>
                    <a:pt x="52" y="100"/>
                  </a:lnTo>
                  <a:lnTo>
                    <a:pt x="56" y="104"/>
                  </a:lnTo>
                  <a:lnTo>
                    <a:pt x="56" y="105"/>
                  </a:lnTo>
                  <a:lnTo>
                    <a:pt x="56" y="107"/>
                  </a:lnTo>
                  <a:lnTo>
                    <a:pt x="59" y="110"/>
                  </a:lnTo>
                  <a:lnTo>
                    <a:pt x="59" y="112"/>
                  </a:lnTo>
                  <a:lnTo>
                    <a:pt x="59" y="115"/>
                  </a:lnTo>
                  <a:lnTo>
                    <a:pt x="63" y="116"/>
                  </a:lnTo>
                  <a:lnTo>
                    <a:pt x="63" y="118"/>
                  </a:lnTo>
                  <a:lnTo>
                    <a:pt x="63" y="121"/>
                  </a:lnTo>
                  <a:lnTo>
                    <a:pt x="67" y="123"/>
                  </a:lnTo>
                  <a:lnTo>
                    <a:pt x="67" y="124"/>
                  </a:lnTo>
                  <a:lnTo>
                    <a:pt x="67" y="127"/>
                  </a:lnTo>
                  <a:lnTo>
                    <a:pt x="71" y="129"/>
                  </a:lnTo>
                  <a:lnTo>
                    <a:pt x="71" y="131"/>
                  </a:lnTo>
                  <a:lnTo>
                    <a:pt x="71" y="134"/>
                  </a:lnTo>
                  <a:lnTo>
                    <a:pt x="74" y="135"/>
                  </a:lnTo>
                  <a:lnTo>
                    <a:pt x="74" y="137"/>
                  </a:lnTo>
                  <a:lnTo>
                    <a:pt x="74" y="140"/>
                  </a:lnTo>
                  <a:lnTo>
                    <a:pt x="78" y="142"/>
                  </a:lnTo>
                  <a:lnTo>
                    <a:pt x="78" y="143"/>
                  </a:lnTo>
                  <a:lnTo>
                    <a:pt x="78" y="147"/>
                  </a:lnTo>
                  <a:lnTo>
                    <a:pt x="82" y="148"/>
                  </a:lnTo>
                  <a:lnTo>
                    <a:pt x="82" y="150"/>
                  </a:lnTo>
                  <a:lnTo>
                    <a:pt x="82" y="153"/>
                  </a:lnTo>
                  <a:lnTo>
                    <a:pt x="85" y="154"/>
                  </a:lnTo>
                  <a:lnTo>
                    <a:pt x="85" y="156"/>
                  </a:lnTo>
                  <a:lnTo>
                    <a:pt x="85" y="158"/>
                  </a:lnTo>
                  <a:lnTo>
                    <a:pt x="89" y="161"/>
                  </a:lnTo>
                  <a:lnTo>
                    <a:pt x="89" y="162"/>
                  </a:lnTo>
                  <a:lnTo>
                    <a:pt x="89" y="164"/>
                  </a:lnTo>
                  <a:lnTo>
                    <a:pt x="93" y="166"/>
                  </a:lnTo>
                  <a:lnTo>
                    <a:pt x="93" y="169"/>
                  </a:lnTo>
                  <a:lnTo>
                    <a:pt x="93" y="170"/>
                  </a:lnTo>
                  <a:lnTo>
                    <a:pt x="97" y="172"/>
                  </a:lnTo>
                  <a:lnTo>
                    <a:pt x="97" y="174"/>
                  </a:lnTo>
                  <a:lnTo>
                    <a:pt x="97" y="175"/>
                  </a:lnTo>
                  <a:lnTo>
                    <a:pt x="100" y="178"/>
                  </a:lnTo>
                  <a:lnTo>
                    <a:pt x="100" y="180"/>
                  </a:lnTo>
                  <a:lnTo>
                    <a:pt x="100" y="182"/>
                  </a:lnTo>
                  <a:lnTo>
                    <a:pt x="104" y="183"/>
                  </a:lnTo>
                  <a:lnTo>
                    <a:pt x="104" y="185"/>
                  </a:lnTo>
                  <a:lnTo>
                    <a:pt x="104" y="186"/>
                  </a:lnTo>
                  <a:lnTo>
                    <a:pt x="108" y="189"/>
                  </a:lnTo>
                  <a:lnTo>
                    <a:pt x="108" y="191"/>
                  </a:lnTo>
                  <a:lnTo>
                    <a:pt x="108" y="193"/>
                  </a:lnTo>
                  <a:lnTo>
                    <a:pt x="111" y="194"/>
                  </a:lnTo>
                  <a:lnTo>
                    <a:pt x="111" y="196"/>
                  </a:lnTo>
                  <a:lnTo>
                    <a:pt x="111" y="197"/>
                  </a:lnTo>
                  <a:lnTo>
                    <a:pt x="115" y="199"/>
                  </a:lnTo>
                  <a:lnTo>
                    <a:pt x="115" y="201"/>
                  </a:lnTo>
                  <a:lnTo>
                    <a:pt x="115" y="202"/>
                  </a:lnTo>
                  <a:lnTo>
                    <a:pt x="119" y="204"/>
                  </a:lnTo>
                  <a:lnTo>
                    <a:pt x="119" y="207"/>
                  </a:lnTo>
                  <a:lnTo>
                    <a:pt x="119" y="209"/>
                  </a:lnTo>
                  <a:lnTo>
                    <a:pt x="123" y="210"/>
                  </a:lnTo>
                  <a:lnTo>
                    <a:pt x="123" y="212"/>
                  </a:lnTo>
                  <a:lnTo>
                    <a:pt x="123" y="213"/>
                  </a:lnTo>
                  <a:lnTo>
                    <a:pt x="126" y="215"/>
                  </a:lnTo>
                  <a:lnTo>
                    <a:pt x="126" y="217"/>
                  </a:lnTo>
                  <a:lnTo>
                    <a:pt x="126" y="218"/>
                  </a:lnTo>
                  <a:lnTo>
                    <a:pt x="130" y="220"/>
                  </a:lnTo>
                  <a:lnTo>
                    <a:pt x="130" y="221"/>
                  </a:lnTo>
                  <a:lnTo>
                    <a:pt x="134" y="223"/>
                  </a:lnTo>
                  <a:lnTo>
                    <a:pt x="134" y="224"/>
                  </a:lnTo>
                  <a:lnTo>
                    <a:pt x="134" y="226"/>
                  </a:lnTo>
                  <a:lnTo>
                    <a:pt x="137" y="228"/>
                  </a:lnTo>
                  <a:lnTo>
                    <a:pt x="137" y="229"/>
                  </a:lnTo>
                  <a:lnTo>
                    <a:pt x="137" y="231"/>
                  </a:lnTo>
                  <a:lnTo>
                    <a:pt x="141" y="232"/>
                  </a:lnTo>
                  <a:lnTo>
                    <a:pt x="141" y="234"/>
                  </a:lnTo>
                  <a:lnTo>
                    <a:pt x="145" y="236"/>
                  </a:lnTo>
                  <a:lnTo>
                    <a:pt x="145" y="237"/>
                  </a:lnTo>
                  <a:lnTo>
                    <a:pt x="145" y="239"/>
                  </a:lnTo>
                  <a:lnTo>
                    <a:pt x="149" y="240"/>
                  </a:lnTo>
                  <a:lnTo>
                    <a:pt x="149" y="242"/>
                  </a:lnTo>
                  <a:lnTo>
                    <a:pt x="152" y="244"/>
                  </a:lnTo>
                  <a:lnTo>
                    <a:pt x="152" y="245"/>
                  </a:lnTo>
                  <a:lnTo>
                    <a:pt x="156" y="247"/>
                  </a:lnTo>
                  <a:lnTo>
                    <a:pt x="156" y="248"/>
                  </a:lnTo>
                  <a:lnTo>
                    <a:pt x="160" y="250"/>
                  </a:lnTo>
                  <a:lnTo>
                    <a:pt x="160" y="252"/>
                  </a:lnTo>
                  <a:lnTo>
                    <a:pt x="160" y="253"/>
                  </a:lnTo>
                  <a:lnTo>
                    <a:pt x="163" y="255"/>
                  </a:lnTo>
                  <a:lnTo>
                    <a:pt x="163" y="256"/>
                  </a:lnTo>
                  <a:lnTo>
                    <a:pt x="167" y="258"/>
                  </a:lnTo>
                  <a:lnTo>
                    <a:pt x="171" y="259"/>
                  </a:lnTo>
                  <a:lnTo>
                    <a:pt x="171" y="261"/>
                  </a:lnTo>
                  <a:lnTo>
                    <a:pt x="175" y="263"/>
                  </a:lnTo>
                  <a:lnTo>
                    <a:pt x="175" y="264"/>
                  </a:lnTo>
                  <a:lnTo>
                    <a:pt x="178" y="266"/>
                  </a:lnTo>
                  <a:lnTo>
                    <a:pt x="182" y="267"/>
                  </a:lnTo>
                  <a:lnTo>
                    <a:pt x="186" y="269"/>
                  </a:lnTo>
                  <a:lnTo>
                    <a:pt x="189" y="271"/>
                  </a:lnTo>
                  <a:lnTo>
                    <a:pt x="193" y="272"/>
                  </a:lnTo>
                  <a:lnTo>
                    <a:pt x="197" y="274"/>
                  </a:lnTo>
                  <a:lnTo>
                    <a:pt x="201" y="275"/>
                  </a:lnTo>
                  <a:lnTo>
                    <a:pt x="204" y="277"/>
                  </a:lnTo>
                  <a:lnTo>
                    <a:pt x="208" y="277"/>
                  </a:lnTo>
                  <a:lnTo>
                    <a:pt x="212" y="279"/>
                  </a:lnTo>
                  <a:lnTo>
                    <a:pt x="215" y="279"/>
                  </a:lnTo>
                  <a:lnTo>
                    <a:pt x="219" y="279"/>
                  </a:lnTo>
                  <a:lnTo>
                    <a:pt x="223" y="279"/>
                  </a:lnTo>
                  <a:lnTo>
                    <a:pt x="227" y="279"/>
                  </a:lnTo>
                  <a:lnTo>
                    <a:pt x="230" y="277"/>
                  </a:lnTo>
                  <a:lnTo>
                    <a:pt x="234" y="277"/>
                  </a:lnTo>
                  <a:lnTo>
                    <a:pt x="238" y="275"/>
                  </a:lnTo>
                  <a:lnTo>
                    <a:pt x="241" y="275"/>
                  </a:lnTo>
                  <a:lnTo>
                    <a:pt x="245" y="274"/>
                  </a:lnTo>
                  <a:lnTo>
                    <a:pt x="249" y="272"/>
                  </a:lnTo>
                  <a:lnTo>
                    <a:pt x="253" y="271"/>
                  </a:lnTo>
                  <a:lnTo>
                    <a:pt x="256" y="269"/>
                  </a:lnTo>
                  <a:lnTo>
                    <a:pt x="260" y="267"/>
                  </a:lnTo>
                  <a:lnTo>
                    <a:pt x="264" y="266"/>
                  </a:lnTo>
                  <a:lnTo>
                    <a:pt x="267" y="264"/>
                  </a:lnTo>
                  <a:lnTo>
                    <a:pt x="267" y="263"/>
                  </a:lnTo>
                  <a:lnTo>
                    <a:pt x="271" y="261"/>
                  </a:lnTo>
                  <a:lnTo>
                    <a:pt x="271" y="259"/>
                  </a:lnTo>
                  <a:lnTo>
                    <a:pt x="275" y="258"/>
                  </a:lnTo>
                  <a:lnTo>
                    <a:pt x="279" y="256"/>
                  </a:lnTo>
                  <a:lnTo>
                    <a:pt x="279" y="255"/>
                  </a:lnTo>
                  <a:lnTo>
                    <a:pt x="282" y="253"/>
                  </a:lnTo>
                  <a:lnTo>
                    <a:pt x="282" y="252"/>
                  </a:lnTo>
                  <a:lnTo>
                    <a:pt x="282" y="250"/>
                  </a:lnTo>
                  <a:lnTo>
                    <a:pt x="286" y="248"/>
                  </a:lnTo>
                  <a:lnTo>
                    <a:pt x="286" y="247"/>
                  </a:lnTo>
                  <a:lnTo>
                    <a:pt x="290" y="245"/>
                  </a:lnTo>
                  <a:lnTo>
                    <a:pt x="290" y="244"/>
                  </a:lnTo>
                  <a:lnTo>
                    <a:pt x="290" y="242"/>
                  </a:lnTo>
                  <a:lnTo>
                    <a:pt x="293" y="240"/>
                  </a:lnTo>
                  <a:lnTo>
                    <a:pt x="293" y="239"/>
                  </a:lnTo>
                  <a:lnTo>
                    <a:pt x="297" y="237"/>
                  </a:lnTo>
                  <a:lnTo>
                    <a:pt x="297" y="236"/>
                  </a:lnTo>
                  <a:lnTo>
                    <a:pt x="301" y="234"/>
                  </a:lnTo>
                  <a:lnTo>
                    <a:pt x="301" y="232"/>
                  </a:lnTo>
                  <a:lnTo>
                    <a:pt x="301" y="231"/>
                  </a:lnTo>
                  <a:lnTo>
                    <a:pt x="305" y="229"/>
                  </a:lnTo>
                  <a:lnTo>
                    <a:pt x="305" y="228"/>
                  </a:lnTo>
                  <a:lnTo>
                    <a:pt x="305" y="226"/>
                  </a:lnTo>
                  <a:lnTo>
                    <a:pt x="308" y="224"/>
                  </a:lnTo>
                  <a:lnTo>
                    <a:pt x="308" y="223"/>
                  </a:lnTo>
                  <a:lnTo>
                    <a:pt x="308" y="221"/>
                  </a:lnTo>
                  <a:lnTo>
                    <a:pt x="312" y="220"/>
                  </a:lnTo>
                  <a:lnTo>
                    <a:pt x="312" y="218"/>
                  </a:lnTo>
                  <a:lnTo>
                    <a:pt x="316" y="217"/>
                  </a:lnTo>
                  <a:lnTo>
                    <a:pt x="316" y="215"/>
                  </a:lnTo>
                  <a:lnTo>
                    <a:pt x="316" y="213"/>
                  </a:lnTo>
                  <a:lnTo>
                    <a:pt x="319" y="212"/>
                  </a:lnTo>
                  <a:lnTo>
                    <a:pt x="319" y="210"/>
                  </a:lnTo>
                  <a:lnTo>
                    <a:pt x="319" y="209"/>
                  </a:lnTo>
                  <a:lnTo>
                    <a:pt x="323" y="207"/>
                  </a:lnTo>
                  <a:lnTo>
                    <a:pt x="323" y="204"/>
                  </a:lnTo>
                  <a:lnTo>
                    <a:pt x="323" y="202"/>
                  </a:lnTo>
                  <a:lnTo>
                    <a:pt x="327" y="201"/>
                  </a:lnTo>
                  <a:lnTo>
                    <a:pt x="327" y="199"/>
                  </a:lnTo>
                  <a:lnTo>
                    <a:pt x="327" y="197"/>
                  </a:lnTo>
                  <a:lnTo>
                    <a:pt x="331" y="196"/>
                  </a:lnTo>
                  <a:lnTo>
                    <a:pt x="331" y="194"/>
                  </a:lnTo>
                  <a:lnTo>
                    <a:pt x="331" y="193"/>
                  </a:lnTo>
                  <a:lnTo>
                    <a:pt x="334" y="191"/>
                  </a:lnTo>
                  <a:lnTo>
                    <a:pt x="334" y="189"/>
                  </a:lnTo>
                  <a:lnTo>
                    <a:pt x="334" y="186"/>
                  </a:lnTo>
                  <a:lnTo>
                    <a:pt x="338" y="185"/>
                  </a:lnTo>
                  <a:lnTo>
                    <a:pt x="338" y="183"/>
                  </a:lnTo>
                  <a:lnTo>
                    <a:pt x="338" y="182"/>
                  </a:lnTo>
                  <a:lnTo>
                    <a:pt x="342" y="180"/>
                  </a:lnTo>
                  <a:lnTo>
                    <a:pt x="342" y="178"/>
                  </a:lnTo>
                  <a:lnTo>
                    <a:pt x="342" y="175"/>
                  </a:lnTo>
                  <a:lnTo>
                    <a:pt x="345" y="174"/>
                  </a:lnTo>
                  <a:lnTo>
                    <a:pt x="345" y="172"/>
                  </a:lnTo>
                  <a:lnTo>
                    <a:pt x="345" y="170"/>
                  </a:lnTo>
                  <a:lnTo>
                    <a:pt x="349" y="169"/>
                  </a:lnTo>
                  <a:lnTo>
                    <a:pt x="349" y="166"/>
                  </a:lnTo>
                  <a:lnTo>
                    <a:pt x="349" y="164"/>
                  </a:lnTo>
                  <a:lnTo>
                    <a:pt x="353" y="162"/>
                  </a:lnTo>
                  <a:lnTo>
                    <a:pt x="353" y="161"/>
                  </a:lnTo>
                  <a:lnTo>
                    <a:pt x="353" y="158"/>
                  </a:lnTo>
                  <a:lnTo>
                    <a:pt x="357" y="156"/>
                  </a:lnTo>
                  <a:lnTo>
                    <a:pt x="357" y="154"/>
                  </a:lnTo>
                  <a:lnTo>
                    <a:pt x="357" y="153"/>
                  </a:lnTo>
                  <a:lnTo>
                    <a:pt x="360" y="150"/>
                  </a:lnTo>
                  <a:lnTo>
                    <a:pt x="360" y="148"/>
                  </a:lnTo>
                  <a:lnTo>
                    <a:pt x="360" y="147"/>
                  </a:lnTo>
                  <a:lnTo>
                    <a:pt x="364" y="143"/>
                  </a:lnTo>
                  <a:lnTo>
                    <a:pt x="364" y="142"/>
                  </a:lnTo>
                  <a:lnTo>
                    <a:pt x="364" y="140"/>
                  </a:lnTo>
                  <a:lnTo>
                    <a:pt x="368" y="137"/>
                  </a:lnTo>
                  <a:lnTo>
                    <a:pt x="368" y="135"/>
                  </a:lnTo>
                  <a:lnTo>
                    <a:pt x="368" y="134"/>
                  </a:lnTo>
                  <a:lnTo>
                    <a:pt x="371" y="131"/>
                  </a:lnTo>
                  <a:lnTo>
                    <a:pt x="371" y="129"/>
                  </a:lnTo>
                  <a:lnTo>
                    <a:pt x="371" y="127"/>
                  </a:lnTo>
                  <a:lnTo>
                    <a:pt x="375" y="124"/>
                  </a:lnTo>
                  <a:lnTo>
                    <a:pt x="375" y="123"/>
                  </a:lnTo>
                  <a:lnTo>
                    <a:pt x="375" y="121"/>
                  </a:lnTo>
                  <a:lnTo>
                    <a:pt x="379" y="118"/>
                  </a:lnTo>
                  <a:lnTo>
                    <a:pt x="379" y="116"/>
                  </a:lnTo>
                  <a:lnTo>
                    <a:pt x="379" y="115"/>
                  </a:lnTo>
                  <a:lnTo>
                    <a:pt x="383" y="112"/>
                  </a:lnTo>
                  <a:lnTo>
                    <a:pt x="383" y="110"/>
                  </a:lnTo>
                  <a:lnTo>
                    <a:pt x="383" y="107"/>
                  </a:lnTo>
                  <a:lnTo>
                    <a:pt x="386" y="105"/>
                  </a:lnTo>
                  <a:lnTo>
                    <a:pt x="386" y="104"/>
                  </a:lnTo>
                  <a:lnTo>
                    <a:pt x="386" y="100"/>
                  </a:lnTo>
                  <a:lnTo>
                    <a:pt x="390" y="99"/>
                  </a:lnTo>
                  <a:lnTo>
                    <a:pt x="390" y="96"/>
                  </a:lnTo>
                  <a:lnTo>
                    <a:pt x="390" y="94"/>
                  </a:lnTo>
                  <a:lnTo>
                    <a:pt x="394" y="91"/>
                  </a:lnTo>
                  <a:lnTo>
                    <a:pt x="394" y="89"/>
                  </a:lnTo>
                  <a:lnTo>
                    <a:pt x="394" y="88"/>
                  </a:lnTo>
                  <a:lnTo>
                    <a:pt x="397" y="84"/>
                  </a:lnTo>
                </a:path>
              </a:pathLst>
            </a:custGeom>
            <a:noFill/>
            <a:ln w="28575" cap="rnd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auto">
            <a:xfrm>
              <a:off x="3425" y="1550"/>
              <a:ext cx="392" cy="304"/>
            </a:xfrm>
            <a:custGeom>
              <a:avLst/>
              <a:gdLst>
                <a:gd name="T0" fmla="*/ 4 w 392"/>
                <a:gd name="T1" fmla="*/ 297 h 304"/>
                <a:gd name="T2" fmla="*/ 8 w 392"/>
                <a:gd name="T3" fmla="*/ 288 h 304"/>
                <a:gd name="T4" fmla="*/ 12 w 392"/>
                <a:gd name="T5" fmla="*/ 278 h 304"/>
                <a:gd name="T6" fmla="*/ 15 w 392"/>
                <a:gd name="T7" fmla="*/ 268 h 304"/>
                <a:gd name="T8" fmla="*/ 23 w 392"/>
                <a:gd name="T9" fmla="*/ 259 h 304"/>
                <a:gd name="T10" fmla="*/ 26 w 392"/>
                <a:gd name="T11" fmla="*/ 249 h 304"/>
                <a:gd name="T12" fmla="*/ 30 w 392"/>
                <a:gd name="T13" fmla="*/ 241 h 304"/>
                <a:gd name="T14" fmla="*/ 38 w 392"/>
                <a:gd name="T15" fmla="*/ 232 h 304"/>
                <a:gd name="T16" fmla="*/ 41 w 392"/>
                <a:gd name="T17" fmla="*/ 222 h 304"/>
                <a:gd name="T18" fmla="*/ 45 w 392"/>
                <a:gd name="T19" fmla="*/ 213 h 304"/>
                <a:gd name="T20" fmla="*/ 52 w 392"/>
                <a:gd name="T21" fmla="*/ 203 h 304"/>
                <a:gd name="T22" fmla="*/ 56 w 392"/>
                <a:gd name="T23" fmla="*/ 194 h 304"/>
                <a:gd name="T24" fmla="*/ 60 w 392"/>
                <a:gd name="T25" fmla="*/ 186 h 304"/>
                <a:gd name="T26" fmla="*/ 67 w 392"/>
                <a:gd name="T27" fmla="*/ 176 h 304"/>
                <a:gd name="T28" fmla="*/ 71 w 392"/>
                <a:gd name="T29" fmla="*/ 167 h 304"/>
                <a:gd name="T30" fmla="*/ 75 w 392"/>
                <a:gd name="T31" fmla="*/ 159 h 304"/>
                <a:gd name="T32" fmla="*/ 82 w 392"/>
                <a:gd name="T33" fmla="*/ 149 h 304"/>
                <a:gd name="T34" fmla="*/ 86 w 392"/>
                <a:gd name="T35" fmla="*/ 141 h 304"/>
                <a:gd name="T36" fmla="*/ 90 w 392"/>
                <a:gd name="T37" fmla="*/ 133 h 304"/>
                <a:gd name="T38" fmla="*/ 97 w 392"/>
                <a:gd name="T39" fmla="*/ 125 h 304"/>
                <a:gd name="T40" fmla="*/ 101 w 392"/>
                <a:gd name="T41" fmla="*/ 116 h 304"/>
                <a:gd name="T42" fmla="*/ 104 w 392"/>
                <a:gd name="T43" fmla="*/ 109 h 304"/>
                <a:gd name="T44" fmla="*/ 112 w 392"/>
                <a:gd name="T45" fmla="*/ 101 h 304"/>
                <a:gd name="T46" fmla="*/ 116 w 392"/>
                <a:gd name="T47" fmla="*/ 93 h 304"/>
                <a:gd name="T48" fmla="*/ 119 w 392"/>
                <a:gd name="T49" fmla="*/ 85 h 304"/>
                <a:gd name="T50" fmla="*/ 127 w 392"/>
                <a:gd name="T51" fmla="*/ 79 h 304"/>
                <a:gd name="T52" fmla="*/ 130 w 392"/>
                <a:gd name="T53" fmla="*/ 73 h 304"/>
                <a:gd name="T54" fmla="*/ 134 w 392"/>
                <a:gd name="T55" fmla="*/ 66 h 304"/>
                <a:gd name="T56" fmla="*/ 138 w 392"/>
                <a:gd name="T57" fmla="*/ 60 h 304"/>
                <a:gd name="T58" fmla="*/ 145 w 392"/>
                <a:gd name="T59" fmla="*/ 54 h 304"/>
                <a:gd name="T60" fmla="*/ 149 w 392"/>
                <a:gd name="T61" fmla="*/ 47 h 304"/>
                <a:gd name="T62" fmla="*/ 156 w 392"/>
                <a:gd name="T63" fmla="*/ 41 h 304"/>
                <a:gd name="T64" fmla="*/ 164 w 392"/>
                <a:gd name="T65" fmla="*/ 35 h 304"/>
                <a:gd name="T66" fmla="*/ 168 w 392"/>
                <a:gd name="T67" fmla="*/ 28 h 304"/>
                <a:gd name="T68" fmla="*/ 175 w 392"/>
                <a:gd name="T69" fmla="*/ 22 h 304"/>
                <a:gd name="T70" fmla="*/ 186 w 392"/>
                <a:gd name="T71" fmla="*/ 15 h 304"/>
                <a:gd name="T72" fmla="*/ 197 w 392"/>
                <a:gd name="T73" fmla="*/ 9 h 304"/>
                <a:gd name="T74" fmla="*/ 212 w 392"/>
                <a:gd name="T75" fmla="*/ 3 h 304"/>
                <a:gd name="T76" fmla="*/ 227 w 392"/>
                <a:gd name="T77" fmla="*/ 0 h 304"/>
                <a:gd name="T78" fmla="*/ 242 w 392"/>
                <a:gd name="T79" fmla="*/ 1 h 304"/>
                <a:gd name="T80" fmla="*/ 257 w 392"/>
                <a:gd name="T81" fmla="*/ 4 h 304"/>
                <a:gd name="T82" fmla="*/ 272 w 392"/>
                <a:gd name="T83" fmla="*/ 11 h 304"/>
                <a:gd name="T84" fmla="*/ 283 w 392"/>
                <a:gd name="T85" fmla="*/ 17 h 304"/>
                <a:gd name="T86" fmla="*/ 290 w 392"/>
                <a:gd name="T87" fmla="*/ 23 h 304"/>
                <a:gd name="T88" fmla="*/ 298 w 392"/>
                <a:gd name="T89" fmla="*/ 30 h 304"/>
                <a:gd name="T90" fmla="*/ 305 w 392"/>
                <a:gd name="T91" fmla="*/ 36 h 304"/>
                <a:gd name="T92" fmla="*/ 309 w 392"/>
                <a:gd name="T93" fmla="*/ 43 h 304"/>
                <a:gd name="T94" fmla="*/ 316 w 392"/>
                <a:gd name="T95" fmla="*/ 49 h 304"/>
                <a:gd name="T96" fmla="*/ 320 w 392"/>
                <a:gd name="T97" fmla="*/ 55 h 304"/>
                <a:gd name="T98" fmla="*/ 327 w 392"/>
                <a:gd name="T99" fmla="*/ 62 h 304"/>
                <a:gd name="T100" fmla="*/ 331 w 392"/>
                <a:gd name="T101" fmla="*/ 68 h 304"/>
                <a:gd name="T102" fmla="*/ 335 w 392"/>
                <a:gd name="T103" fmla="*/ 74 h 304"/>
                <a:gd name="T104" fmla="*/ 342 w 392"/>
                <a:gd name="T105" fmla="*/ 82 h 304"/>
                <a:gd name="T106" fmla="*/ 346 w 392"/>
                <a:gd name="T107" fmla="*/ 89 h 304"/>
                <a:gd name="T108" fmla="*/ 350 w 392"/>
                <a:gd name="T109" fmla="*/ 97 h 304"/>
                <a:gd name="T110" fmla="*/ 357 w 392"/>
                <a:gd name="T111" fmla="*/ 103 h 304"/>
                <a:gd name="T112" fmla="*/ 361 w 392"/>
                <a:gd name="T113" fmla="*/ 111 h 304"/>
                <a:gd name="T114" fmla="*/ 364 w 392"/>
                <a:gd name="T115" fmla="*/ 119 h 304"/>
                <a:gd name="T116" fmla="*/ 372 w 392"/>
                <a:gd name="T117" fmla="*/ 127 h 304"/>
                <a:gd name="T118" fmla="*/ 376 w 392"/>
                <a:gd name="T119" fmla="*/ 135 h 304"/>
                <a:gd name="T120" fmla="*/ 379 w 392"/>
                <a:gd name="T121" fmla="*/ 144 h 304"/>
                <a:gd name="T122" fmla="*/ 383 w 392"/>
                <a:gd name="T123" fmla="*/ 152 h 304"/>
                <a:gd name="T124" fmla="*/ 391 w 392"/>
                <a:gd name="T125" fmla="*/ 162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92" h="304">
                  <a:moveTo>
                    <a:pt x="0" y="303"/>
                  </a:moveTo>
                  <a:lnTo>
                    <a:pt x="0" y="302"/>
                  </a:lnTo>
                  <a:lnTo>
                    <a:pt x="0" y="299"/>
                  </a:lnTo>
                  <a:lnTo>
                    <a:pt x="4" y="297"/>
                  </a:lnTo>
                  <a:lnTo>
                    <a:pt x="4" y="294"/>
                  </a:lnTo>
                  <a:lnTo>
                    <a:pt x="4" y="292"/>
                  </a:lnTo>
                  <a:lnTo>
                    <a:pt x="8" y="289"/>
                  </a:lnTo>
                  <a:lnTo>
                    <a:pt x="8" y="288"/>
                  </a:lnTo>
                  <a:lnTo>
                    <a:pt x="8" y="286"/>
                  </a:lnTo>
                  <a:lnTo>
                    <a:pt x="8" y="283"/>
                  </a:lnTo>
                  <a:lnTo>
                    <a:pt x="12" y="281"/>
                  </a:lnTo>
                  <a:lnTo>
                    <a:pt x="12" y="278"/>
                  </a:lnTo>
                  <a:lnTo>
                    <a:pt x="12" y="276"/>
                  </a:lnTo>
                  <a:lnTo>
                    <a:pt x="15" y="273"/>
                  </a:lnTo>
                  <a:lnTo>
                    <a:pt x="15" y="272"/>
                  </a:lnTo>
                  <a:lnTo>
                    <a:pt x="15" y="268"/>
                  </a:lnTo>
                  <a:lnTo>
                    <a:pt x="19" y="267"/>
                  </a:lnTo>
                  <a:lnTo>
                    <a:pt x="19" y="264"/>
                  </a:lnTo>
                  <a:lnTo>
                    <a:pt x="19" y="262"/>
                  </a:lnTo>
                  <a:lnTo>
                    <a:pt x="23" y="259"/>
                  </a:lnTo>
                  <a:lnTo>
                    <a:pt x="23" y="257"/>
                  </a:lnTo>
                  <a:lnTo>
                    <a:pt x="23" y="254"/>
                  </a:lnTo>
                  <a:lnTo>
                    <a:pt x="26" y="253"/>
                  </a:lnTo>
                  <a:lnTo>
                    <a:pt x="26" y="249"/>
                  </a:lnTo>
                  <a:lnTo>
                    <a:pt x="26" y="248"/>
                  </a:lnTo>
                  <a:lnTo>
                    <a:pt x="30" y="246"/>
                  </a:lnTo>
                  <a:lnTo>
                    <a:pt x="30" y="243"/>
                  </a:lnTo>
                  <a:lnTo>
                    <a:pt x="30" y="241"/>
                  </a:lnTo>
                  <a:lnTo>
                    <a:pt x="34" y="238"/>
                  </a:lnTo>
                  <a:lnTo>
                    <a:pt x="34" y="237"/>
                  </a:lnTo>
                  <a:lnTo>
                    <a:pt x="34" y="233"/>
                  </a:lnTo>
                  <a:lnTo>
                    <a:pt x="38" y="232"/>
                  </a:lnTo>
                  <a:lnTo>
                    <a:pt x="38" y="229"/>
                  </a:lnTo>
                  <a:lnTo>
                    <a:pt x="38" y="227"/>
                  </a:lnTo>
                  <a:lnTo>
                    <a:pt x="41" y="224"/>
                  </a:lnTo>
                  <a:lnTo>
                    <a:pt x="41" y="222"/>
                  </a:lnTo>
                  <a:lnTo>
                    <a:pt x="41" y="219"/>
                  </a:lnTo>
                  <a:lnTo>
                    <a:pt x="45" y="218"/>
                  </a:lnTo>
                  <a:lnTo>
                    <a:pt x="45" y="214"/>
                  </a:lnTo>
                  <a:lnTo>
                    <a:pt x="45" y="213"/>
                  </a:lnTo>
                  <a:lnTo>
                    <a:pt x="49" y="211"/>
                  </a:lnTo>
                  <a:lnTo>
                    <a:pt x="49" y="208"/>
                  </a:lnTo>
                  <a:lnTo>
                    <a:pt x="49" y="206"/>
                  </a:lnTo>
                  <a:lnTo>
                    <a:pt x="52" y="203"/>
                  </a:lnTo>
                  <a:lnTo>
                    <a:pt x="52" y="202"/>
                  </a:lnTo>
                  <a:lnTo>
                    <a:pt x="52" y="198"/>
                  </a:lnTo>
                  <a:lnTo>
                    <a:pt x="56" y="197"/>
                  </a:lnTo>
                  <a:lnTo>
                    <a:pt x="56" y="194"/>
                  </a:lnTo>
                  <a:lnTo>
                    <a:pt x="56" y="192"/>
                  </a:lnTo>
                  <a:lnTo>
                    <a:pt x="60" y="189"/>
                  </a:lnTo>
                  <a:lnTo>
                    <a:pt x="60" y="187"/>
                  </a:lnTo>
                  <a:lnTo>
                    <a:pt x="60" y="186"/>
                  </a:lnTo>
                  <a:lnTo>
                    <a:pt x="64" y="183"/>
                  </a:lnTo>
                  <a:lnTo>
                    <a:pt x="64" y="181"/>
                  </a:lnTo>
                  <a:lnTo>
                    <a:pt x="64" y="178"/>
                  </a:lnTo>
                  <a:lnTo>
                    <a:pt x="67" y="176"/>
                  </a:lnTo>
                  <a:lnTo>
                    <a:pt x="67" y="175"/>
                  </a:lnTo>
                  <a:lnTo>
                    <a:pt x="67" y="171"/>
                  </a:lnTo>
                  <a:lnTo>
                    <a:pt x="71" y="170"/>
                  </a:lnTo>
                  <a:lnTo>
                    <a:pt x="71" y="167"/>
                  </a:lnTo>
                  <a:lnTo>
                    <a:pt x="71" y="165"/>
                  </a:lnTo>
                  <a:lnTo>
                    <a:pt x="75" y="163"/>
                  </a:lnTo>
                  <a:lnTo>
                    <a:pt x="75" y="160"/>
                  </a:lnTo>
                  <a:lnTo>
                    <a:pt x="75" y="159"/>
                  </a:lnTo>
                  <a:lnTo>
                    <a:pt x="78" y="155"/>
                  </a:lnTo>
                  <a:lnTo>
                    <a:pt x="78" y="154"/>
                  </a:lnTo>
                  <a:lnTo>
                    <a:pt x="78" y="152"/>
                  </a:lnTo>
                  <a:lnTo>
                    <a:pt x="82" y="149"/>
                  </a:lnTo>
                  <a:lnTo>
                    <a:pt x="82" y="148"/>
                  </a:lnTo>
                  <a:lnTo>
                    <a:pt x="82" y="146"/>
                  </a:lnTo>
                  <a:lnTo>
                    <a:pt x="86" y="143"/>
                  </a:lnTo>
                  <a:lnTo>
                    <a:pt x="86" y="141"/>
                  </a:lnTo>
                  <a:lnTo>
                    <a:pt x="86" y="140"/>
                  </a:lnTo>
                  <a:lnTo>
                    <a:pt x="90" y="136"/>
                  </a:lnTo>
                  <a:lnTo>
                    <a:pt x="90" y="135"/>
                  </a:lnTo>
                  <a:lnTo>
                    <a:pt x="90" y="133"/>
                  </a:lnTo>
                  <a:lnTo>
                    <a:pt x="93" y="130"/>
                  </a:lnTo>
                  <a:lnTo>
                    <a:pt x="93" y="128"/>
                  </a:lnTo>
                  <a:lnTo>
                    <a:pt x="93" y="127"/>
                  </a:lnTo>
                  <a:lnTo>
                    <a:pt x="97" y="125"/>
                  </a:lnTo>
                  <a:lnTo>
                    <a:pt x="97" y="122"/>
                  </a:lnTo>
                  <a:lnTo>
                    <a:pt x="97" y="120"/>
                  </a:lnTo>
                  <a:lnTo>
                    <a:pt x="101" y="119"/>
                  </a:lnTo>
                  <a:lnTo>
                    <a:pt x="101" y="116"/>
                  </a:lnTo>
                  <a:lnTo>
                    <a:pt x="101" y="114"/>
                  </a:lnTo>
                  <a:lnTo>
                    <a:pt x="104" y="113"/>
                  </a:lnTo>
                  <a:lnTo>
                    <a:pt x="104" y="111"/>
                  </a:lnTo>
                  <a:lnTo>
                    <a:pt x="104" y="109"/>
                  </a:lnTo>
                  <a:lnTo>
                    <a:pt x="108" y="106"/>
                  </a:lnTo>
                  <a:lnTo>
                    <a:pt x="108" y="105"/>
                  </a:lnTo>
                  <a:lnTo>
                    <a:pt x="108" y="103"/>
                  </a:lnTo>
                  <a:lnTo>
                    <a:pt x="112" y="101"/>
                  </a:lnTo>
                  <a:lnTo>
                    <a:pt x="112" y="100"/>
                  </a:lnTo>
                  <a:lnTo>
                    <a:pt x="112" y="97"/>
                  </a:lnTo>
                  <a:lnTo>
                    <a:pt x="116" y="95"/>
                  </a:lnTo>
                  <a:lnTo>
                    <a:pt x="116" y="93"/>
                  </a:lnTo>
                  <a:lnTo>
                    <a:pt x="116" y="92"/>
                  </a:lnTo>
                  <a:lnTo>
                    <a:pt x="119" y="90"/>
                  </a:lnTo>
                  <a:lnTo>
                    <a:pt x="119" y="89"/>
                  </a:lnTo>
                  <a:lnTo>
                    <a:pt x="119" y="85"/>
                  </a:lnTo>
                  <a:lnTo>
                    <a:pt x="123" y="84"/>
                  </a:lnTo>
                  <a:lnTo>
                    <a:pt x="123" y="82"/>
                  </a:lnTo>
                  <a:lnTo>
                    <a:pt x="123" y="81"/>
                  </a:lnTo>
                  <a:lnTo>
                    <a:pt x="127" y="79"/>
                  </a:lnTo>
                  <a:lnTo>
                    <a:pt x="127" y="78"/>
                  </a:lnTo>
                  <a:lnTo>
                    <a:pt x="127" y="76"/>
                  </a:lnTo>
                  <a:lnTo>
                    <a:pt x="130" y="74"/>
                  </a:lnTo>
                  <a:lnTo>
                    <a:pt x="130" y="73"/>
                  </a:lnTo>
                  <a:lnTo>
                    <a:pt x="130" y="71"/>
                  </a:lnTo>
                  <a:lnTo>
                    <a:pt x="130" y="70"/>
                  </a:lnTo>
                  <a:lnTo>
                    <a:pt x="134" y="68"/>
                  </a:lnTo>
                  <a:lnTo>
                    <a:pt x="134" y="66"/>
                  </a:lnTo>
                  <a:lnTo>
                    <a:pt x="134" y="65"/>
                  </a:lnTo>
                  <a:lnTo>
                    <a:pt x="138" y="63"/>
                  </a:lnTo>
                  <a:lnTo>
                    <a:pt x="138" y="62"/>
                  </a:lnTo>
                  <a:lnTo>
                    <a:pt x="138" y="60"/>
                  </a:lnTo>
                  <a:lnTo>
                    <a:pt x="142" y="58"/>
                  </a:lnTo>
                  <a:lnTo>
                    <a:pt x="142" y="57"/>
                  </a:lnTo>
                  <a:lnTo>
                    <a:pt x="142" y="55"/>
                  </a:lnTo>
                  <a:lnTo>
                    <a:pt x="145" y="54"/>
                  </a:lnTo>
                  <a:lnTo>
                    <a:pt x="145" y="52"/>
                  </a:lnTo>
                  <a:lnTo>
                    <a:pt x="145" y="50"/>
                  </a:lnTo>
                  <a:lnTo>
                    <a:pt x="149" y="49"/>
                  </a:lnTo>
                  <a:lnTo>
                    <a:pt x="149" y="47"/>
                  </a:lnTo>
                  <a:lnTo>
                    <a:pt x="153" y="46"/>
                  </a:lnTo>
                  <a:lnTo>
                    <a:pt x="153" y="44"/>
                  </a:lnTo>
                  <a:lnTo>
                    <a:pt x="153" y="43"/>
                  </a:lnTo>
                  <a:lnTo>
                    <a:pt x="156" y="41"/>
                  </a:lnTo>
                  <a:lnTo>
                    <a:pt x="156" y="39"/>
                  </a:lnTo>
                  <a:lnTo>
                    <a:pt x="160" y="38"/>
                  </a:lnTo>
                  <a:lnTo>
                    <a:pt x="160" y="36"/>
                  </a:lnTo>
                  <a:lnTo>
                    <a:pt x="164" y="35"/>
                  </a:lnTo>
                  <a:lnTo>
                    <a:pt x="164" y="33"/>
                  </a:lnTo>
                  <a:lnTo>
                    <a:pt x="164" y="31"/>
                  </a:lnTo>
                  <a:lnTo>
                    <a:pt x="168" y="30"/>
                  </a:lnTo>
                  <a:lnTo>
                    <a:pt x="168" y="28"/>
                  </a:lnTo>
                  <a:lnTo>
                    <a:pt x="171" y="27"/>
                  </a:lnTo>
                  <a:lnTo>
                    <a:pt x="171" y="25"/>
                  </a:lnTo>
                  <a:lnTo>
                    <a:pt x="175" y="23"/>
                  </a:lnTo>
                  <a:lnTo>
                    <a:pt x="175" y="22"/>
                  </a:lnTo>
                  <a:lnTo>
                    <a:pt x="179" y="20"/>
                  </a:lnTo>
                  <a:lnTo>
                    <a:pt x="182" y="19"/>
                  </a:lnTo>
                  <a:lnTo>
                    <a:pt x="182" y="17"/>
                  </a:lnTo>
                  <a:lnTo>
                    <a:pt x="186" y="15"/>
                  </a:lnTo>
                  <a:lnTo>
                    <a:pt x="190" y="14"/>
                  </a:lnTo>
                  <a:lnTo>
                    <a:pt x="190" y="12"/>
                  </a:lnTo>
                  <a:lnTo>
                    <a:pt x="194" y="11"/>
                  </a:lnTo>
                  <a:lnTo>
                    <a:pt x="197" y="9"/>
                  </a:lnTo>
                  <a:lnTo>
                    <a:pt x="201" y="8"/>
                  </a:lnTo>
                  <a:lnTo>
                    <a:pt x="205" y="6"/>
                  </a:lnTo>
                  <a:lnTo>
                    <a:pt x="208" y="4"/>
                  </a:lnTo>
                  <a:lnTo>
                    <a:pt x="212" y="3"/>
                  </a:lnTo>
                  <a:lnTo>
                    <a:pt x="216" y="1"/>
                  </a:lnTo>
                  <a:lnTo>
                    <a:pt x="220" y="1"/>
                  </a:lnTo>
                  <a:lnTo>
                    <a:pt x="223" y="0"/>
                  </a:lnTo>
                  <a:lnTo>
                    <a:pt x="227" y="0"/>
                  </a:lnTo>
                  <a:lnTo>
                    <a:pt x="231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1"/>
                  </a:lnTo>
                  <a:lnTo>
                    <a:pt x="246" y="1"/>
                  </a:lnTo>
                  <a:lnTo>
                    <a:pt x="249" y="1"/>
                  </a:lnTo>
                  <a:lnTo>
                    <a:pt x="253" y="3"/>
                  </a:lnTo>
                  <a:lnTo>
                    <a:pt x="257" y="4"/>
                  </a:lnTo>
                  <a:lnTo>
                    <a:pt x="260" y="6"/>
                  </a:lnTo>
                  <a:lnTo>
                    <a:pt x="264" y="8"/>
                  </a:lnTo>
                  <a:lnTo>
                    <a:pt x="268" y="9"/>
                  </a:lnTo>
                  <a:lnTo>
                    <a:pt x="272" y="11"/>
                  </a:lnTo>
                  <a:lnTo>
                    <a:pt x="275" y="12"/>
                  </a:lnTo>
                  <a:lnTo>
                    <a:pt x="275" y="14"/>
                  </a:lnTo>
                  <a:lnTo>
                    <a:pt x="279" y="15"/>
                  </a:lnTo>
                  <a:lnTo>
                    <a:pt x="283" y="17"/>
                  </a:lnTo>
                  <a:lnTo>
                    <a:pt x="283" y="19"/>
                  </a:lnTo>
                  <a:lnTo>
                    <a:pt x="286" y="20"/>
                  </a:lnTo>
                  <a:lnTo>
                    <a:pt x="286" y="22"/>
                  </a:lnTo>
                  <a:lnTo>
                    <a:pt x="290" y="23"/>
                  </a:lnTo>
                  <a:lnTo>
                    <a:pt x="290" y="25"/>
                  </a:lnTo>
                  <a:lnTo>
                    <a:pt x="294" y="27"/>
                  </a:lnTo>
                  <a:lnTo>
                    <a:pt x="294" y="28"/>
                  </a:lnTo>
                  <a:lnTo>
                    <a:pt x="298" y="30"/>
                  </a:lnTo>
                  <a:lnTo>
                    <a:pt x="298" y="31"/>
                  </a:lnTo>
                  <a:lnTo>
                    <a:pt x="301" y="33"/>
                  </a:lnTo>
                  <a:lnTo>
                    <a:pt x="301" y="35"/>
                  </a:lnTo>
                  <a:lnTo>
                    <a:pt x="305" y="36"/>
                  </a:lnTo>
                  <a:lnTo>
                    <a:pt x="305" y="38"/>
                  </a:lnTo>
                  <a:lnTo>
                    <a:pt x="305" y="39"/>
                  </a:lnTo>
                  <a:lnTo>
                    <a:pt x="309" y="41"/>
                  </a:lnTo>
                  <a:lnTo>
                    <a:pt x="309" y="43"/>
                  </a:lnTo>
                  <a:lnTo>
                    <a:pt x="312" y="44"/>
                  </a:lnTo>
                  <a:lnTo>
                    <a:pt x="312" y="46"/>
                  </a:lnTo>
                  <a:lnTo>
                    <a:pt x="312" y="47"/>
                  </a:lnTo>
                  <a:lnTo>
                    <a:pt x="316" y="49"/>
                  </a:lnTo>
                  <a:lnTo>
                    <a:pt x="316" y="50"/>
                  </a:lnTo>
                  <a:lnTo>
                    <a:pt x="320" y="52"/>
                  </a:lnTo>
                  <a:lnTo>
                    <a:pt x="320" y="54"/>
                  </a:lnTo>
                  <a:lnTo>
                    <a:pt x="320" y="55"/>
                  </a:lnTo>
                  <a:lnTo>
                    <a:pt x="324" y="57"/>
                  </a:lnTo>
                  <a:lnTo>
                    <a:pt x="324" y="58"/>
                  </a:lnTo>
                  <a:lnTo>
                    <a:pt x="324" y="60"/>
                  </a:lnTo>
                  <a:lnTo>
                    <a:pt x="327" y="62"/>
                  </a:lnTo>
                  <a:lnTo>
                    <a:pt x="327" y="63"/>
                  </a:lnTo>
                  <a:lnTo>
                    <a:pt x="327" y="65"/>
                  </a:lnTo>
                  <a:lnTo>
                    <a:pt x="331" y="66"/>
                  </a:lnTo>
                  <a:lnTo>
                    <a:pt x="331" y="68"/>
                  </a:lnTo>
                  <a:lnTo>
                    <a:pt x="331" y="70"/>
                  </a:lnTo>
                  <a:lnTo>
                    <a:pt x="335" y="71"/>
                  </a:lnTo>
                  <a:lnTo>
                    <a:pt x="335" y="73"/>
                  </a:lnTo>
                  <a:lnTo>
                    <a:pt x="335" y="74"/>
                  </a:lnTo>
                  <a:lnTo>
                    <a:pt x="338" y="76"/>
                  </a:lnTo>
                  <a:lnTo>
                    <a:pt x="338" y="78"/>
                  </a:lnTo>
                  <a:lnTo>
                    <a:pt x="338" y="79"/>
                  </a:lnTo>
                  <a:lnTo>
                    <a:pt x="342" y="82"/>
                  </a:lnTo>
                  <a:lnTo>
                    <a:pt x="342" y="84"/>
                  </a:lnTo>
                  <a:lnTo>
                    <a:pt x="342" y="85"/>
                  </a:lnTo>
                  <a:lnTo>
                    <a:pt x="346" y="87"/>
                  </a:lnTo>
                  <a:lnTo>
                    <a:pt x="346" y="89"/>
                  </a:lnTo>
                  <a:lnTo>
                    <a:pt x="346" y="90"/>
                  </a:lnTo>
                  <a:lnTo>
                    <a:pt x="350" y="92"/>
                  </a:lnTo>
                  <a:lnTo>
                    <a:pt x="350" y="93"/>
                  </a:lnTo>
                  <a:lnTo>
                    <a:pt x="350" y="97"/>
                  </a:lnTo>
                  <a:lnTo>
                    <a:pt x="353" y="98"/>
                  </a:lnTo>
                  <a:lnTo>
                    <a:pt x="353" y="100"/>
                  </a:lnTo>
                  <a:lnTo>
                    <a:pt x="353" y="101"/>
                  </a:lnTo>
                  <a:lnTo>
                    <a:pt x="357" y="103"/>
                  </a:lnTo>
                  <a:lnTo>
                    <a:pt x="357" y="106"/>
                  </a:lnTo>
                  <a:lnTo>
                    <a:pt x="357" y="108"/>
                  </a:lnTo>
                  <a:lnTo>
                    <a:pt x="361" y="109"/>
                  </a:lnTo>
                  <a:lnTo>
                    <a:pt x="361" y="111"/>
                  </a:lnTo>
                  <a:lnTo>
                    <a:pt x="361" y="113"/>
                  </a:lnTo>
                  <a:lnTo>
                    <a:pt x="364" y="116"/>
                  </a:lnTo>
                  <a:lnTo>
                    <a:pt x="364" y="117"/>
                  </a:lnTo>
                  <a:lnTo>
                    <a:pt x="364" y="119"/>
                  </a:lnTo>
                  <a:lnTo>
                    <a:pt x="368" y="120"/>
                  </a:lnTo>
                  <a:lnTo>
                    <a:pt x="368" y="124"/>
                  </a:lnTo>
                  <a:lnTo>
                    <a:pt x="368" y="125"/>
                  </a:lnTo>
                  <a:lnTo>
                    <a:pt x="372" y="127"/>
                  </a:lnTo>
                  <a:lnTo>
                    <a:pt x="372" y="130"/>
                  </a:lnTo>
                  <a:lnTo>
                    <a:pt x="372" y="132"/>
                  </a:lnTo>
                  <a:lnTo>
                    <a:pt x="376" y="133"/>
                  </a:lnTo>
                  <a:lnTo>
                    <a:pt x="376" y="135"/>
                  </a:lnTo>
                  <a:lnTo>
                    <a:pt x="376" y="138"/>
                  </a:lnTo>
                  <a:lnTo>
                    <a:pt x="376" y="140"/>
                  </a:lnTo>
                  <a:lnTo>
                    <a:pt x="379" y="141"/>
                  </a:lnTo>
                  <a:lnTo>
                    <a:pt x="379" y="144"/>
                  </a:lnTo>
                  <a:lnTo>
                    <a:pt x="379" y="146"/>
                  </a:lnTo>
                  <a:lnTo>
                    <a:pt x="383" y="148"/>
                  </a:lnTo>
                  <a:lnTo>
                    <a:pt x="383" y="151"/>
                  </a:lnTo>
                  <a:lnTo>
                    <a:pt x="383" y="152"/>
                  </a:lnTo>
                  <a:lnTo>
                    <a:pt x="387" y="155"/>
                  </a:lnTo>
                  <a:lnTo>
                    <a:pt x="387" y="157"/>
                  </a:lnTo>
                  <a:lnTo>
                    <a:pt x="387" y="159"/>
                  </a:lnTo>
                  <a:lnTo>
                    <a:pt x="391" y="162"/>
                  </a:lnTo>
                  <a:lnTo>
                    <a:pt x="391" y="163"/>
                  </a:lnTo>
                  <a:lnTo>
                    <a:pt x="391" y="165"/>
                  </a:lnTo>
                </a:path>
              </a:pathLst>
            </a:custGeom>
            <a:noFill/>
            <a:ln w="28575" cap="rnd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3816" y="1715"/>
              <a:ext cx="45" cy="85"/>
            </a:xfrm>
            <a:custGeom>
              <a:avLst/>
              <a:gdLst>
                <a:gd name="T0" fmla="*/ 0 w 45"/>
                <a:gd name="T1" fmla="*/ 0 h 85"/>
                <a:gd name="T2" fmla="*/ 3 w 45"/>
                <a:gd name="T3" fmla="*/ 3 h 85"/>
                <a:gd name="T4" fmla="*/ 3 w 45"/>
                <a:gd name="T5" fmla="*/ 5 h 85"/>
                <a:gd name="T6" fmla="*/ 3 w 45"/>
                <a:gd name="T7" fmla="*/ 8 h 85"/>
                <a:gd name="T8" fmla="*/ 7 w 45"/>
                <a:gd name="T9" fmla="*/ 10 h 85"/>
                <a:gd name="T10" fmla="*/ 7 w 45"/>
                <a:gd name="T11" fmla="*/ 11 h 85"/>
                <a:gd name="T12" fmla="*/ 7 w 45"/>
                <a:gd name="T13" fmla="*/ 14 h 85"/>
                <a:gd name="T14" fmla="*/ 11 w 45"/>
                <a:gd name="T15" fmla="*/ 16 h 85"/>
                <a:gd name="T16" fmla="*/ 11 w 45"/>
                <a:gd name="T17" fmla="*/ 19 h 85"/>
                <a:gd name="T18" fmla="*/ 11 w 45"/>
                <a:gd name="T19" fmla="*/ 21 h 85"/>
                <a:gd name="T20" fmla="*/ 14 w 45"/>
                <a:gd name="T21" fmla="*/ 24 h 85"/>
                <a:gd name="T22" fmla="*/ 14 w 45"/>
                <a:gd name="T23" fmla="*/ 25 h 85"/>
                <a:gd name="T24" fmla="*/ 14 w 45"/>
                <a:gd name="T25" fmla="*/ 27 h 85"/>
                <a:gd name="T26" fmla="*/ 18 w 45"/>
                <a:gd name="T27" fmla="*/ 30 h 85"/>
                <a:gd name="T28" fmla="*/ 18 w 45"/>
                <a:gd name="T29" fmla="*/ 32 h 85"/>
                <a:gd name="T30" fmla="*/ 18 w 45"/>
                <a:gd name="T31" fmla="*/ 35 h 85"/>
                <a:gd name="T32" fmla="*/ 22 w 45"/>
                <a:gd name="T33" fmla="*/ 37 h 85"/>
                <a:gd name="T34" fmla="*/ 22 w 45"/>
                <a:gd name="T35" fmla="*/ 40 h 85"/>
                <a:gd name="T36" fmla="*/ 22 w 45"/>
                <a:gd name="T37" fmla="*/ 41 h 85"/>
                <a:gd name="T38" fmla="*/ 26 w 45"/>
                <a:gd name="T39" fmla="*/ 45 h 85"/>
                <a:gd name="T40" fmla="*/ 26 w 45"/>
                <a:gd name="T41" fmla="*/ 46 h 85"/>
                <a:gd name="T42" fmla="*/ 26 w 45"/>
                <a:gd name="T43" fmla="*/ 48 h 85"/>
                <a:gd name="T44" fmla="*/ 29 w 45"/>
                <a:gd name="T45" fmla="*/ 51 h 85"/>
                <a:gd name="T46" fmla="*/ 29 w 45"/>
                <a:gd name="T47" fmla="*/ 53 h 85"/>
                <a:gd name="T48" fmla="*/ 29 w 45"/>
                <a:gd name="T49" fmla="*/ 56 h 85"/>
                <a:gd name="T50" fmla="*/ 33 w 45"/>
                <a:gd name="T51" fmla="*/ 57 h 85"/>
                <a:gd name="T52" fmla="*/ 33 w 45"/>
                <a:gd name="T53" fmla="*/ 60 h 85"/>
                <a:gd name="T54" fmla="*/ 33 w 45"/>
                <a:gd name="T55" fmla="*/ 62 h 85"/>
                <a:gd name="T56" fmla="*/ 37 w 45"/>
                <a:gd name="T57" fmla="*/ 65 h 85"/>
                <a:gd name="T58" fmla="*/ 37 w 45"/>
                <a:gd name="T59" fmla="*/ 67 h 85"/>
                <a:gd name="T60" fmla="*/ 37 w 45"/>
                <a:gd name="T61" fmla="*/ 70 h 85"/>
                <a:gd name="T62" fmla="*/ 40 w 45"/>
                <a:gd name="T63" fmla="*/ 72 h 85"/>
                <a:gd name="T64" fmla="*/ 40 w 45"/>
                <a:gd name="T65" fmla="*/ 75 h 85"/>
                <a:gd name="T66" fmla="*/ 40 w 45"/>
                <a:gd name="T67" fmla="*/ 76 h 85"/>
                <a:gd name="T68" fmla="*/ 44 w 45"/>
                <a:gd name="T69" fmla="*/ 80 h 85"/>
                <a:gd name="T70" fmla="*/ 44 w 45"/>
                <a:gd name="T71" fmla="*/ 81 h 85"/>
                <a:gd name="T72" fmla="*/ 44 w 45"/>
                <a:gd name="T73" fmla="*/ 8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5" h="85">
                  <a:moveTo>
                    <a:pt x="0" y="0"/>
                  </a:moveTo>
                  <a:lnTo>
                    <a:pt x="3" y="3"/>
                  </a:lnTo>
                  <a:lnTo>
                    <a:pt x="3" y="5"/>
                  </a:lnTo>
                  <a:lnTo>
                    <a:pt x="3" y="8"/>
                  </a:lnTo>
                  <a:lnTo>
                    <a:pt x="7" y="10"/>
                  </a:lnTo>
                  <a:lnTo>
                    <a:pt x="7" y="11"/>
                  </a:lnTo>
                  <a:lnTo>
                    <a:pt x="7" y="14"/>
                  </a:lnTo>
                  <a:lnTo>
                    <a:pt x="11" y="16"/>
                  </a:lnTo>
                  <a:lnTo>
                    <a:pt x="11" y="19"/>
                  </a:lnTo>
                  <a:lnTo>
                    <a:pt x="11" y="21"/>
                  </a:lnTo>
                  <a:lnTo>
                    <a:pt x="14" y="24"/>
                  </a:lnTo>
                  <a:lnTo>
                    <a:pt x="14" y="25"/>
                  </a:lnTo>
                  <a:lnTo>
                    <a:pt x="14" y="27"/>
                  </a:lnTo>
                  <a:lnTo>
                    <a:pt x="18" y="30"/>
                  </a:lnTo>
                  <a:lnTo>
                    <a:pt x="18" y="32"/>
                  </a:lnTo>
                  <a:lnTo>
                    <a:pt x="18" y="35"/>
                  </a:lnTo>
                  <a:lnTo>
                    <a:pt x="22" y="37"/>
                  </a:lnTo>
                  <a:lnTo>
                    <a:pt x="22" y="40"/>
                  </a:lnTo>
                  <a:lnTo>
                    <a:pt x="22" y="41"/>
                  </a:lnTo>
                  <a:lnTo>
                    <a:pt x="26" y="45"/>
                  </a:lnTo>
                  <a:lnTo>
                    <a:pt x="26" y="46"/>
                  </a:lnTo>
                  <a:lnTo>
                    <a:pt x="26" y="48"/>
                  </a:lnTo>
                  <a:lnTo>
                    <a:pt x="29" y="51"/>
                  </a:lnTo>
                  <a:lnTo>
                    <a:pt x="29" y="53"/>
                  </a:lnTo>
                  <a:lnTo>
                    <a:pt x="29" y="56"/>
                  </a:lnTo>
                  <a:lnTo>
                    <a:pt x="33" y="57"/>
                  </a:lnTo>
                  <a:lnTo>
                    <a:pt x="33" y="60"/>
                  </a:lnTo>
                  <a:lnTo>
                    <a:pt x="33" y="62"/>
                  </a:lnTo>
                  <a:lnTo>
                    <a:pt x="37" y="65"/>
                  </a:lnTo>
                  <a:lnTo>
                    <a:pt x="37" y="67"/>
                  </a:lnTo>
                  <a:lnTo>
                    <a:pt x="37" y="70"/>
                  </a:lnTo>
                  <a:lnTo>
                    <a:pt x="40" y="72"/>
                  </a:lnTo>
                  <a:lnTo>
                    <a:pt x="40" y="75"/>
                  </a:lnTo>
                  <a:lnTo>
                    <a:pt x="40" y="76"/>
                  </a:lnTo>
                  <a:lnTo>
                    <a:pt x="44" y="80"/>
                  </a:lnTo>
                  <a:lnTo>
                    <a:pt x="44" y="81"/>
                  </a:lnTo>
                  <a:lnTo>
                    <a:pt x="44" y="84"/>
                  </a:lnTo>
                </a:path>
              </a:pathLst>
            </a:custGeom>
            <a:noFill/>
            <a:ln w="28575" cap="rnd" cmpd="sng">
              <a:solidFill>
                <a:srgbClr val="0099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409" name="Group 73"/>
          <p:cNvGrpSpPr>
            <a:grpSpLocks/>
          </p:cNvGrpSpPr>
          <p:nvPr/>
        </p:nvGrpSpPr>
        <p:grpSpPr bwMode="auto">
          <a:xfrm>
            <a:off x="495302" y="2259013"/>
            <a:ext cx="4095751" cy="722312"/>
            <a:chOff x="312" y="1423"/>
            <a:chExt cx="2580" cy="455"/>
          </a:xfrm>
        </p:grpSpPr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>
              <a:off x="312" y="1641"/>
              <a:ext cx="6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114FFB"/>
                  </a:solidFill>
                  <a:latin typeface="Arial" charset="0"/>
                </a:rPr>
                <a:t>3 sin(x) </a:t>
              </a:r>
            </a:p>
          </p:txBody>
        </p:sp>
        <p:grpSp>
          <p:nvGrpSpPr>
            <p:cNvPr id="14377" name="Group 41"/>
            <p:cNvGrpSpPr>
              <a:grpSpLocks/>
            </p:cNvGrpSpPr>
            <p:nvPr/>
          </p:nvGrpSpPr>
          <p:grpSpPr bwMode="auto">
            <a:xfrm>
              <a:off x="1482" y="1423"/>
              <a:ext cx="1410" cy="455"/>
              <a:chOff x="1303" y="1536"/>
              <a:chExt cx="1057" cy="606"/>
            </a:xfrm>
          </p:grpSpPr>
          <p:sp>
            <p:nvSpPr>
              <p:cNvPr id="14378" name="Freeform 42"/>
              <p:cNvSpPr>
                <a:spLocks/>
              </p:cNvSpPr>
              <p:nvPr/>
            </p:nvSpPr>
            <p:spPr bwMode="auto">
              <a:xfrm>
                <a:off x="1303" y="1536"/>
                <a:ext cx="340" cy="305"/>
              </a:xfrm>
              <a:custGeom>
                <a:avLst/>
                <a:gdLst>
                  <a:gd name="T0" fmla="*/ 3 w 340"/>
                  <a:gd name="T1" fmla="*/ 294 h 305"/>
                  <a:gd name="T2" fmla="*/ 10 w 340"/>
                  <a:gd name="T3" fmla="*/ 283 h 305"/>
                  <a:gd name="T4" fmla="*/ 13 w 340"/>
                  <a:gd name="T5" fmla="*/ 271 h 305"/>
                  <a:gd name="T6" fmla="*/ 16 w 340"/>
                  <a:gd name="T7" fmla="*/ 259 h 305"/>
                  <a:gd name="T8" fmla="*/ 23 w 340"/>
                  <a:gd name="T9" fmla="*/ 249 h 305"/>
                  <a:gd name="T10" fmla="*/ 26 w 340"/>
                  <a:gd name="T11" fmla="*/ 238 h 305"/>
                  <a:gd name="T12" fmla="*/ 29 w 340"/>
                  <a:gd name="T13" fmla="*/ 226 h 305"/>
                  <a:gd name="T14" fmla="*/ 35 w 340"/>
                  <a:gd name="T15" fmla="*/ 215 h 305"/>
                  <a:gd name="T16" fmla="*/ 39 w 340"/>
                  <a:gd name="T17" fmla="*/ 205 h 305"/>
                  <a:gd name="T18" fmla="*/ 42 w 340"/>
                  <a:gd name="T19" fmla="*/ 194 h 305"/>
                  <a:gd name="T20" fmla="*/ 48 w 340"/>
                  <a:gd name="T21" fmla="*/ 184 h 305"/>
                  <a:gd name="T22" fmla="*/ 51 w 340"/>
                  <a:gd name="T23" fmla="*/ 172 h 305"/>
                  <a:gd name="T24" fmla="*/ 55 w 340"/>
                  <a:gd name="T25" fmla="*/ 162 h 305"/>
                  <a:gd name="T26" fmla="*/ 58 w 340"/>
                  <a:gd name="T27" fmla="*/ 153 h 305"/>
                  <a:gd name="T28" fmla="*/ 64 w 340"/>
                  <a:gd name="T29" fmla="*/ 143 h 305"/>
                  <a:gd name="T30" fmla="*/ 67 w 340"/>
                  <a:gd name="T31" fmla="*/ 133 h 305"/>
                  <a:gd name="T32" fmla="*/ 71 w 340"/>
                  <a:gd name="T33" fmla="*/ 124 h 305"/>
                  <a:gd name="T34" fmla="*/ 77 w 340"/>
                  <a:gd name="T35" fmla="*/ 114 h 305"/>
                  <a:gd name="T36" fmla="*/ 80 w 340"/>
                  <a:gd name="T37" fmla="*/ 107 h 305"/>
                  <a:gd name="T38" fmla="*/ 83 w 340"/>
                  <a:gd name="T39" fmla="*/ 97 h 305"/>
                  <a:gd name="T40" fmla="*/ 90 w 340"/>
                  <a:gd name="T41" fmla="*/ 89 h 305"/>
                  <a:gd name="T42" fmla="*/ 93 w 340"/>
                  <a:gd name="T43" fmla="*/ 81 h 305"/>
                  <a:gd name="T44" fmla="*/ 96 w 340"/>
                  <a:gd name="T45" fmla="*/ 73 h 305"/>
                  <a:gd name="T46" fmla="*/ 103 w 340"/>
                  <a:gd name="T47" fmla="*/ 65 h 305"/>
                  <a:gd name="T48" fmla="*/ 106 w 340"/>
                  <a:gd name="T49" fmla="*/ 58 h 305"/>
                  <a:gd name="T50" fmla="*/ 112 w 340"/>
                  <a:gd name="T51" fmla="*/ 50 h 305"/>
                  <a:gd name="T52" fmla="*/ 119 w 340"/>
                  <a:gd name="T53" fmla="*/ 42 h 305"/>
                  <a:gd name="T54" fmla="*/ 125 w 340"/>
                  <a:gd name="T55" fmla="*/ 35 h 305"/>
                  <a:gd name="T56" fmla="*/ 131 w 340"/>
                  <a:gd name="T57" fmla="*/ 27 h 305"/>
                  <a:gd name="T58" fmla="*/ 138 w 340"/>
                  <a:gd name="T59" fmla="*/ 19 h 305"/>
                  <a:gd name="T60" fmla="*/ 147 w 340"/>
                  <a:gd name="T61" fmla="*/ 12 h 305"/>
                  <a:gd name="T62" fmla="*/ 160 w 340"/>
                  <a:gd name="T63" fmla="*/ 4 h 305"/>
                  <a:gd name="T64" fmla="*/ 173 w 340"/>
                  <a:gd name="T65" fmla="*/ 0 h 305"/>
                  <a:gd name="T66" fmla="*/ 186 w 340"/>
                  <a:gd name="T67" fmla="*/ 2 h 305"/>
                  <a:gd name="T68" fmla="*/ 199 w 340"/>
                  <a:gd name="T69" fmla="*/ 5 h 305"/>
                  <a:gd name="T70" fmla="*/ 211 w 340"/>
                  <a:gd name="T71" fmla="*/ 13 h 305"/>
                  <a:gd name="T72" fmla="*/ 221 w 340"/>
                  <a:gd name="T73" fmla="*/ 21 h 305"/>
                  <a:gd name="T74" fmla="*/ 227 w 340"/>
                  <a:gd name="T75" fmla="*/ 29 h 305"/>
                  <a:gd name="T76" fmla="*/ 234 w 340"/>
                  <a:gd name="T77" fmla="*/ 36 h 305"/>
                  <a:gd name="T78" fmla="*/ 240 w 340"/>
                  <a:gd name="T79" fmla="*/ 44 h 305"/>
                  <a:gd name="T80" fmla="*/ 243 w 340"/>
                  <a:gd name="T81" fmla="*/ 52 h 305"/>
                  <a:gd name="T82" fmla="*/ 250 w 340"/>
                  <a:gd name="T83" fmla="*/ 60 h 305"/>
                  <a:gd name="T84" fmla="*/ 253 w 340"/>
                  <a:gd name="T85" fmla="*/ 68 h 305"/>
                  <a:gd name="T86" fmla="*/ 259 w 340"/>
                  <a:gd name="T87" fmla="*/ 75 h 305"/>
                  <a:gd name="T88" fmla="*/ 262 w 340"/>
                  <a:gd name="T89" fmla="*/ 83 h 305"/>
                  <a:gd name="T90" fmla="*/ 266 w 340"/>
                  <a:gd name="T91" fmla="*/ 91 h 305"/>
                  <a:gd name="T92" fmla="*/ 269 w 340"/>
                  <a:gd name="T93" fmla="*/ 99 h 305"/>
                  <a:gd name="T94" fmla="*/ 275 w 340"/>
                  <a:gd name="T95" fmla="*/ 108 h 305"/>
                  <a:gd name="T96" fmla="*/ 278 w 340"/>
                  <a:gd name="T97" fmla="*/ 116 h 305"/>
                  <a:gd name="T98" fmla="*/ 282 w 340"/>
                  <a:gd name="T99" fmla="*/ 126 h 305"/>
                  <a:gd name="T100" fmla="*/ 288 w 340"/>
                  <a:gd name="T101" fmla="*/ 136 h 305"/>
                  <a:gd name="T102" fmla="*/ 291 w 340"/>
                  <a:gd name="T103" fmla="*/ 145 h 305"/>
                  <a:gd name="T104" fmla="*/ 294 w 340"/>
                  <a:gd name="T105" fmla="*/ 155 h 305"/>
                  <a:gd name="T106" fmla="*/ 301 w 340"/>
                  <a:gd name="T107" fmla="*/ 165 h 305"/>
                  <a:gd name="T108" fmla="*/ 304 w 340"/>
                  <a:gd name="T109" fmla="*/ 174 h 305"/>
                  <a:gd name="T110" fmla="*/ 307 w 340"/>
                  <a:gd name="T111" fmla="*/ 186 h 305"/>
                  <a:gd name="T112" fmla="*/ 314 w 340"/>
                  <a:gd name="T113" fmla="*/ 196 h 305"/>
                  <a:gd name="T114" fmla="*/ 317 w 340"/>
                  <a:gd name="T115" fmla="*/ 207 h 305"/>
                  <a:gd name="T116" fmla="*/ 320 w 340"/>
                  <a:gd name="T117" fmla="*/ 217 h 305"/>
                  <a:gd name="T118" fmla="*/ 326 w 340"/>
                  <a:gd name="T119" fmla="*/ 228 h 305"/>
                  <a:gd name="T120" fmla="*/ 330 w 340"/>
                  <a:gd name="T121" fmla="*/ 240 h 305"/>
                  <a:gd name="T122" fmla="*/ 333 w 340"/>
                  <a:gd name="T123" fmla="*/ 252 h 305"/>
                  <a:gd name="T124" fmla="*/ 339 w 340"/>
                  <a:gd name="T125" fmla="*/ 26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0" h="305">
                    <a:moveTo>
                      <a:pt x="0" y="304"/>
                    </a:moveTo>
                    <a:lnTo>
                      <a:pt x="3" y="300"/>
                    </a:lnTo>
                    <a:lnTo>
                      <a:pt x="3" y="298"/>
                    </a:lnTo>
                    <a:lnTo>
                      <a:pt x="3" y="294"/>
                    </a:lnTo>
                    <a:lnTo>
                      <a:pt x="7" y="292"/>
                    </a:lnTo>
                    <a:lnTo>
                      <a:pt x="7" y="288"/>
                    </a:lnTo>
                    <a:lnTo>
                      <a:pt x="7" y="286"/>
                    </a:lnTo>
                    <a:lnTo>
                      <a:pt x="10" y="283"/>
                    </a:lnTo>
                    <a:lnTo>
                      <a:pt x="10" y="281"/>
                    </a:lnTo>
                    <a:lnTo>
                      <a:pt x="10" y="277"/>
                    </a:lnTo>
                    <a:lnTo>
                      <a:pt x="13" y="275"/>
                    </a:lnTo>
                    <a:lnTo>
                      <a:pt x="13" y="271"/>
                    </a:lnTo>
                    <a:lnTo>
                      <a:pt x="13" y="269"/>
                    </a:lnTo>
                    <a:lnTo>
                      <a:pt x="16" y="265"/>
                    </a:lnTo>
                    <a:lnTo>
                      <a:pt x="16" y="263"/>
                    </a:lnTo>
                    <a:lnTo>
                      <a:pt x="16" y="259"/>
                    </a:lnTo>
                    <a:lnTo>
                      <a:pt x="19" y="257"/>
                    </a:lnTo>
                    <a:lnTo>
                      <a:pt x="19" y="256"/>
                    </a:lnTo>
                    <a:lnTo>
                      <a:pt x="19" y="252"/>
                    </a:lnTo>
                    <a:lnTo>
                      <a:pt x="23" y="249"/>
                    </a:lnTo>
                    <a:lnTo>
                      <a:pt x="23" y="246"/>
                    </a:lnTo>
                    <a:lnTo>
                      <a:pt x="23" y="244"/>
                    </a:lnTo>
                    <a:lnTo>
                      <a:pt x="26" y="240"/>
                    </a:lnTo>
                    <a:lnTo>
                      <a:pt x="26" y="238"/>
                    </a:lnTo>
                    <a:lnTo>
                      <a:pt x="26" y="234"/>
                    </a:lnTo>
                    <a:lnTo>
                      <a:pt x="29" y="233"/>
                    </a:lnTo>
                    <a:lnTo>
                      <a:pt x="29" y="230"/>
                    </a:lnTo>
                    <a:lnTo>
                      <a:pt x="29" y="226"/>
                    </a:lnTo>
                    <a:lnTo>
                      <a:pt x="32" y="225"/>
                    </a:lnTo>
                    <a:lnTo>
                      <a:pt x="32" y="220"/>
                    </a:lnTo>
                    <a:lnTo>
                      <a:pt x="32" y="219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5" y="211"/>
                    </a:lnTo>
                    <a:lnTo>
                      <a:pt x="39" y="207"/>
                    </a:lnTo>
                    <a:lnTo>
                      <a:pt x="39" y="205"/>
                    </a:lnTo>
                    <a:lnTo>
                      <a:pt x="39" y="201"/>
                    </a:lnTo>
                    <a:lnTo>
                      <a:pt x="42" y="199"/>
                    </a:lnTo>
                    <a:lnTo>
                      <a:pt x="42" y="197"/>
                    </a:lnTo>
                    <a:lnTo>
                      <a:pt x="42" y="194"/>
                    </a:lnTo>
                    <a:lnTo>
                      <a:pt x="45" y="191"/>
                    </a:lnTo>
                    <a:lnTo>
                      <a:pt x="45" y="190"/>
                    </a:lnTo>
                    <a:lnTo>
                      <a:pt x="45" y="186"/>
                    </a:lnTo>
                    <a:lnTo>
                      <a:pt x="48" y="184"/>
                    </a:lnTo>
                    <a:lnTo>
                      <a:pt x="48" y="180"/>
                    </a:lnTo>
                    <a:lnTo>
                      <a:pt x="48" y="178"/>
                    </a:lnTo>
                    <a:lnTo>
                      <a:pt x="51" y="176"/>
                    </a:lnTo>
                    <a:lnTo>
                      <a:pt x="51" y="172"/>
                    </a:lnTo>
                    <a:lnTo>
                      <a:pt x="51" y="170"/>
                    </a:lnTo>
                    <a:lnTo>
                      <a:pt x="55" y="168"/>
                    </a:lnTo>
                    <a:lnTo>
                      <a:pt x="55" y="165"/>
                    </a:lnTo>
                    <a:lnTo>
                      <a:pt x="55" y="162"/>
                    </a:lnTo>
                    <a:lnTo>
                      <a:pt x="55" y="160"/>
                    </a:lnTo>
                    <a:lnTo>
                      <a:pt x="58" y="159"/>
                    </a:lnTo>
                    <a:lnTo>
                      <a:pt x="58" y="155"/>
                    </a:lnTo>
                    <a:lnTo>
                      <a:pt x="58" y="153"/>
                    </a:lnTo>
                    <a:lnTo>
                      <a:pt x="61" y="151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64" y="143"/>
                    </a:lnTo>
                    <a:lnTo>
                      <a:pt x="64" y="141"/>
                    </a:lnTo>
                    <a:lnTo>
                      <a:pt x="64" y="137"/>
                    </a:lnTo>
                    <a:lnTo>
                      <a:pt x="67" y="136"/>
                    </a:lnTo>
                    <a:lnTo>
                      <a:pt x="67" y="133"/>
                    </a:lnTo>
                    <a:lnTo>
                      <a:pt x="67" y="131"/>
                    </a:lnTo>
                    <a:lnTo>
                      <a:pt x="71" y="130"/>
                    </a:lnTo>
                    <a:lnTo>
                      <a:pt x="71" y="126"/>
                    </a:lnTo>
                    <a:lnTo>
                      <a:pt x="71" y="124"/>
                    </a:lnTo>
                    <a:lnTo>
                      <a:pt x="74" y="122"/>
                    </a:lnTo>
                    <a:lnTo>
                      <a:pt x="74" y="120"/>
                    </a:lnTo>
                    <a:lnTo>
                      <a:pt x="74" y="118"/>
                    </a:lnTo>
                    <a:lnTo>
                      <a:pt x="77" y="114"/>
                    </a:lnTo>
                    <a:lnTo>
                      <a:pt x="77" y="112"/>
                    </a:lnTo>
                    <a:lnTo>
                      <a:pt x="77" y="110"/>
                    </a:lnTo>
                    <a:lnTo>
                      <a:pt x="80" y="108"/>
                    </a:lnTo>
                    <a:lnTo>
                      <a:pt x="80" y="107"/>
                    </a:lnTo>
                    <a:lnTo>
                      <a:pt x="80" y="104"/>
                    </a:lnTo>
                    <a:lnTo>
                      <a:pt x="83" y="102"/>
                    </a:lnTo>
                    <a:lnTo>
                      <a:pt x="83" y="101"/>
                    </a:lnTo>
                    <a:lnTo>
                      <a:pt x="83" y="97"/>
                    </a:lnTo>
                    <a:lnTo>
                      <a:pt x="87" y="94"/>
                    </a:lnTo>
                    <a:lnTo>
                      <a:pt x="87" y="93"/>
                    </a:lnTo>
                    <a:lnTo>
                      <a:pt x="87" y="91"/>
                    </a:lnTo>
                    <a:lnTo>
                      <a:pt x="90" y="89"/>
                    </a:lnTo>
                    <a:lnTo>
                      <a:pt x="90" y="87"/>
                    </a:lnTo>
                    <a:lnTo>
                      <a:pt x="90" y="85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3" y="79"/>
                    </a:lnTo>
                    <a:lnTo>
                      <a:pt x="96" y="78"/>
                    </a:lnTo>
                    <a:lnTo>
                      <a:pt x="96" y="75"/>
                    </a:lnTo>
                    <a:lnTo>
                      <a:pt x="96" y="73"/>
                    </a:lnTo>
                    <a:lnTo>
                      <a:pt x="99" y="71"/>
                    </a:lnTo>
                    <a:lnTo>
                      <a:pt x="99" y="70"/>
                    </a:lnTo>
                    <a:lnTo>
                      <a:pt x="99" y="68"/>
                    </a:lnTo>
                    <a:lnTo>
                      <a:pt x="103" y="65"/>
                    </a:lnTo>
                    <a:lnTo>
                      <a:pt x="103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09" y="54"/>
                    </a:lnTo>
                    <a:lnTo>
                      <a:pt x="112" y="52"/>
                    </a:lnTo>
                    <a:lnTo>
                      <a:pt x="112" y="50"/>
                    </a:lnTo>
                    <a:lnTo>
                      <a:pt x="112" y="48"/>
                    </a:lnTo>
                    <a:lnTo>
                      <a:pt x="115" y="46"/>
                    </a:lnTo>
                    <a:lnTo>
                      <a:pt x="115" y="44"/>
                    </a:lnTo>
                    <a:lnTo>
                      <a:pt x="119" y="42"/>
                    </a:lnTo>
                    <a:lnTo>
                      <a:pt x="119" y="41"/>
                    </a:lnTo>
                    <a:lnTo>
                      <a:pt x="122" y="39"/>
                    </a:lnTo>
                    <a:lnTo>
                      <a:pt x="122" y="36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8" y="31"/>
                    </a:lnTo>
                    <a:lnTo>
                      <a:pt x="128" y="29"/>
                    </a:lnTo>
                    <a:lnTo>
                      <a:pt x="131" y="27"/>
                    </a:lnTo>
                    <a:lnTo>
                      <a:pt x="131" y="25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8" y="19"/>
                    </a:lnTo>
                    <a:lnTo>
                      <a:pt x="141" y="17"/>
                    </a:lnTo>
                    <a:lnTo>
                      <a:pt x="141" y="15"/>
                    </a:lnTo>
                    <a:lnTo>
                      <a:pt x="144" y="13"/>
                    </a:lnTo>
                    <a:lnTo>
                      <a:pt x="147" y="12"/>
                    </a:lnTo>
                    <a:lnTo>
                      <a:pt x="151" y="10"/>
                    </a:lnTo>
                    <a:lnTo>
                      <a:pt x="154" y="7"/>
                    </a:lnTo>
                    <a:lnTo>
                      <a:pt x="157" y="5"/>
                    </a:lnTo>
                    <a:lnTo>
                      <a:pt x="160" y="4"/>
                    </a:lnTo>
                    <a:lnTo>
                      <a:pt x="163" y="2"/>
                    </a:lnTo>
                    <a:lnTo>
                      <a:pt x="167" y="2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6" y="2"/>
                    </a:lnTo>
                    <a:lnTo>
                      <a:pt x="189" y="2"/>
                    </a:lnTo>
                    <a:lnTo>
                      <a:pt x="192" y="4"/>
                    </a:lnTo>
                    <a:lnTo>
                      <a:pt x="195" y="4"/>
                    </a:lnTo>
                    <a:lnTo>
                      <a:pt x="199" y="5"/>
                    </a:lnTo>
                    <a:lnTo>
                      <a:pt x="202" y="7"/>
                    </a:lnTo>
                    <a:lnTo>
                      <a:pt x="205" y="10"/>
                    </a:lnTo>
                    <a:lnTo>
                      <a:pt x="208" y="12"/>
                    </a:lnTo>
                    <a:lnTo>
                      <a:pt x="211" y="13"/>
                    </a:lnTo>
                    <a:lnTo>
                      <a:pt x="214" y="15"/>
                    </a:lnTo>
                    <a:lnTo>
                      <a:pt x="214" y="17"/>
                    </a:lnTo>
                    <a:lnTo>
                      <a:pt x="218" y="19"/>
                    </a:lnTo>
                    <a:lnTo>
                      <a:pt x="221" y="21"/>
                    </a:lnTo>
                    <a:lnTo>
                      <a:pt x="221" y="23"/>
                    </a:lnTo>
                    <a:lnTo>
                      <a:pt x="224" y="25"/>
                    </a:lnTo>
                    <a:lnTo>
                      <a:pt x="224" y="27"/>
                    </a:lnTo>
                    <a:lnTo>
                      <a:pt x="227" y="29"/>
                    </a:lnTo>
                    <a:lnTo>
                      <a:pt x="227" y="31"/>
                    </a:lnTo>
                    <a:lnTo>
                      <a:pt x="230" y="33"/>
                    </a:lnTo>
                    <a:lnTo>
                      <a:pt x="230" y="35"/>
                    </a:lnTo>
                    <a:lnTo>
                      <a:pt x="234" y="36"/>
                    </a:lnTo>
                    <a:lnTo>
                      <a:pt x="234" y="39"/>
                    </a:lnTo>
                    <a:lnTo>
                      <a:pt x="237" y="41"/>
                    </a:lnTo>
                    <a:lnTo>
                      <a:pt x="237" y="42"/>
                    </a:lnTo>
                    <a:lnTo>
                      <a:pt x="240" y="44"/>
                    </a:lnTo>
                    <a:lnTo>
                      <a:pt x="240" y="46"/>
                    </a:lnTo>
                    <a:lnTo>
                      <a:pt x="243" y="48"/>
                    </a:lnTo>
                    <a:lnTo>
                      <a:pt x="243" y="50"/>
                    </a:lnTo>
                    <a:lnTo>
                      <a:pt x="243" y="52"/>
                    </a:lnTo>
                    <a:lnTo>
                      <a:pt x="246" y="54"/>
                    </a:lnTo>
                    <a:lnTo>
                      <a:pt x="246" y="56"/>
                    </a:lnTo>
                    <a:lnTo>
                      <a:pt x="250" y="58"/>
                    </a:lnTo>
                    <a:lnTo>
                      <a:pt x="250" y="60"/>
                    </a:lnTo>
                    <a:lnTo>
                      <a:pt x="250" y="62"/>
                    </a:lnTo>
                    <a:lnTo>
                      <a:pt x="253" y="64"/>
                    </a:lnTo>
                    <a:lnTo>
                      <a:pt x="253" y="65"/>
                    </a:lnTo>
                    <a:lnTo>
                      <a:pt x="253" y="68"/>
                    </a:lnTo>
                    <a:lnTo>
                      <a:pt x="256" y="70"/>
                    </a:lnTo>
                    <a:lnTo>
                      <a:pt x="256" y="71"/>
                    </a:lnTo>
                    <a:lnTo>
                      <a:pt x="256" y="73"/>
                    </a:lnTo>
                    <a:lnTo>
                      <a:pt x="259" y="75"/>
                    </a:lnTo>
                    <a:lnTo>
                      <a:pt x="259" y="78"/>
                    </a:lnTo>
                    <a:lnTo>
                      <a:pt x="259" y="79"/>
                    </a:lnTo>
                    <a:lnTo>
                      <a:pt x="262" y="81"/>
                    </a:lnTo>
                    <a:lnTo>
                      <a:pt x="262" y="83"/>
                    </a:lnTo>
                    <a:lnTo>
                      <a:pt x="262" y="85"/>
                    </a:lnTo>
                    <a:lnTo>
                      <a:pt x="266" y="87"/>
                    </a:lnTo>
                    <a:lnTo>
                      <a:pt x="266" y="89"/>
                    </a:lnTo>
                    <a:lnTo>
                      <a:pt x="266" y="91"/>
                    </a:lnTo>
                    <a:lnTo>
                      <a:pt x="266" y="93"/>
                    </a:lnTo>
                    <a:lnTo>
                      <a:pt x="269" y="94"/>
                    </a:lnTo>
                    <a:lnTo>
                      <a:pt x="269" y="97"/>
                    </a:lnTo>
                    <a:lnTo>
                      <a:pt x="269" y="99"/>
                    </a:lnTo>
                    <a:lnTo>
                      <a:pt x="272" y="101"/>
                    </a:lnTo>
                    <a:lnTo>
                      <a:pt x="272" y="102"/>
                    </a:lnTo>
                    <a:lnTo>
                      <a:pt x="272" y="104"/>
                    </a:lnTo>
                    <a:lnTo>
                      <a:pt x="275" y="108"/>
                    </a:lnTo>
                    <a:lnTo>
                      <a:pt x="275" y="110"/>
                    </a:lnTo>
                    <a:lnTo>
                      <a:pt x="275" y="112"/>
                    </a:lnTo>
                    <a:lnTo>
                      <a:pt x="278" y="114"/>
                    </a:lnTo>
                    <a:lnTo>
                      <a:pt x="278" y="116"/>
                    </a:lnTo>
                    <a:lnTo>
                      <a:pt x="278" y="118"/>
                    </a:lnTo>
                    <a:lnTo>
                      <a:pt x="282" y="122"/>
                    </a:lnTo>
                    <a:lnTo>
                      <a:pt x="282" y="124"/>
                    </a:lnTo>
                    <a:lnTo>
                      <a:pt x="282" y="126"/>
                    </a:lnTo>
                    <a:lnTo>
                      <a:pt x="285" y="128"/>
                    </a:lnTo>
                    <a:lnTo>
                      <a:pt x="285" y="130"/>
                    </a:lnTo>
                    <a:lnTo>
                      <a:pt x="285" y="133"/>
                    </a:lnTo>
                    <a:lnTo>
                      <a:pt x="288" y="136"/>
                    </a:lnTo>
                    <a:lnTo>
                      <a:pt x="288" y="137"/>
                    </a:lnTo>
                    <a:lnTo>
                      <a:pt x="288" y="139"/>
                    </a:lnTo>
                    <a:lnTo>
                      <a:pt x="291" y="141"/>
                    </a:lnTo>
                    <a:lnTo>
                      <a:pt x="291" y="145"/>
                    </a:lnTo>
                    <a:lnTo>
                      <a:pt x="291" y="147"/>
                    </a:lnTo>
                    <a:lnTo>
                      <a:pt x="294" y="149"/>
                    </a:lnTo>
                    <a:lnTo>
                      <a:pt x="294" y="153"/>
                    </a:lnTo>
                    <a:lnTo>
                      <a:pt x="294" y="155"/>
                    </a:lnTo>
                    <a:lnTo>
                      <a:pt x="298" y="157"/>
                    </a:lnTo>
                    <a:lnTo>
                      <a:pt x="298" y="159"/>
                    </a:lnTo>
                    <a:lnTo>
                      <a:pt x="298" y="162"/>
                    </a:lnTo>
                    <a:lnTo>
                      <a:pt x="301" y="165"/>
                    </a:lnTo>
                    <a:lnTo>
                      <a:pt x="301" y="167"/>
                    </a:lnTo>
                    <a:lnTo>
                      <a:pt x="301" y="170"/>
                    </a:lnTo>
                    <a:lnTo>
                      <a:pt x="304" y="172"/>
                    </a:lnTo>
                    <a:lnTo>
                      <a:pt x="304" y="174"/>
                    </a:lnTo>
                    <a:lnTo>
                      <a:pt x="304" y="178"/>
                    </a:lnTo>
                    <a:lnTo>
                      <a:pt x="307" y="180"/>
                    </a:lnTo>
                    <a:lnTo>
                      <a:pt x="307" y="182"/>
                    </a:lnTo>
                    <a:lnTo>
                      <a:pt x="307" y="186"/>
                    </a:lnTo>
                    <a:lnTo>
                      <a:pt x="310" y="188"/>
                    </a:lnTo>
                    <a:lnTo>
                      <a:pt x="310" y="190"/>
                    </a:lnTo>
                    <a:lnTo>
                      <a:pt x="310" y="194"/>
                    </a:lnTo>
                    <a:lnTo>
                      <a:pt x="314" y="196"/>
                    </a:lnTo>
                    <a:lnTo>
                      <a:pt x="314" y="199"/>
                    </a:lnTo>
                    <a:lnTo>
                      <a:pt x="314" y="201"/>
                    </a:lnTo>
                    <a:lnTo>
                      <a:pt x="317" y="203"/>
                    </a:lnTo>
                    <a:lnTo>
                      <a:pt x="317" y="207"/>
                    </a:lnTo>
                    <a:lnTo>
                      <a:pt x="317" y="209"/>
                    </a:lnTo>
                    <a:lnTo>
                      <a:pt x="320" y="213"/>
                    </a:lnTo>
                    <a:lnTo>
                      <a:pt x="320" y="215"/>
                    </a:lnTo>
                    <a:lnTo>
                      <a:pt x="320" y="217"/>
                    </a:lnTo>
                    <a:lnTo>
                      <a:pt x="323" y="220"/>
                    </a:lnTo>
                    <a:lnTo>
                      <a:pt x="323" y="223"/>
                    </a:lnTo>
                    <a:lnTo>
                      <a:pt x="323" y="226"/>
                    </a:lnTo>
                    <a:lnTo>
                      <a:pt x="326" y="228"/>
                    </a:lnTo>
                    <a:lnTo>
                      <a:pt x="326" y="230"/>
                    </a:lnTo>
                    <a:lnTo>
                      <a:pt x="326" y="234"/>
                    </a:lnTo>
                    <a:lnTo>
                      <a:pt x="330" y="236"/>
                    </a:lnTo>
                    <a:lnTo>
                      <a:pt x="330" y="240"/>
                    </a:lnTo>
                    <a:lnTo>
                      <a:pt x="330" y="242"/>
                    </a:lnTo>
                    <a:lnTo>
                      <a:pt x="333" y="246"/>
                    </a:lnTo>
                    <a:lnTo>
                      <a:pt x="333" y="248"/>
                    </a:lnTo>
                    <a:lnTo>
                      <a:pt x="333" y="252"/>
                    </a:lnTo>
                    <a:lnTo>
                      <a:pt x="336" y="254"/>
                    </a:lnTo>
                    <a:lnTo>
                      <a:pt x="336" y="257"/>
                    </a:lnTo>
                    <a:lnTo>
                      <a:pt x="336" y="259"/>
                    </a:lnTo>
                    <a:lnTo>
                      <a:pt x="339" y="262"/>
                    </a:lnTo>
                    <a:lnTo>
                      <a:pt x="339" y="265"/>
                    </a:lnTo>
                    <a:lnTo>
                      <a:pt x="339" y="26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9" name="Freeform 43"/>
              <p:cNvSpPr>
                <a:spLocks/>
              </p:cNvSpPr>
              <p:nvPr/>
            </p:nvSpPr>
            <p:spPr bwMode="auto">
              <a:xfrm>
                <a:off x="1642" y="1803"/>
                <a:ext cx="344" cy="339"/>
              </a:xfrm>
              <a:custGeom>
                <a:avLst/>
                <a:gdLst>
                  <a:gd name="T0" fmla="*/ 3 w 344"/>
                  <a:gd name="T1" fmla="*/ 10 h 339"/>
                  <a:gd name="T2" fmla="*/ 10 w 344"/>
                  <a:gd name="T3" fmla="*/ 21 h 339"/>
                  <a:gd name="T4" fmla="*/ 13 w 344"/>
                  <a:gd name="T5" fmla="*/ 33 h 339"/>
                  <a:gd name="T6" fmla="*/ 16 w 344"/>
                  <a:gd name="T7" fmla="*/ 43 h 339"/>
                  <a:gd name="T8" fmla="*/ 23 w 344"/>
                  <a:gd name="T9" fmla="*/ 54 h 339"/>
                  <a:gd name="T10" fmla="*/ 26 w 344"/>
                  <a:gd name="T11" fmla="*/ 66 h 339"/>
                  <a:gd name="T12" fmla="*/ 29 w 344"/>
                  <a:gd name="T13" fmla="*/ 77 h 339"/>
                  <a:gd name="T14" fmla="*/ 32 w 344"/>
                  <a:gd name="T15" fmla="*/ 89 h 339"/>
                  <a:gd name="T16" fmla="*/ 39 w 344"/>
                  <a:gd name="T17" fmla="*/ 101 h 339"/>
                  <a:gd name="T18" fmla="*/ 42 w 344"/>
                  <a:gd name="T19" fmla="*/ 110 h 339"/>
                  <a:gd name="T20" fmla="*/ 45 w 344"/>
                  <a:gd name="T21" fmla="*/ 122 h 339"/>
                  <a:gd name="T22" fmla="*/ 51 w 344"/>
                  <a:gd name="T23" fmla="*/ 133 h 339"/>
                  <a:gd name="T24" fmla="*/ 55 w 344"/>
                  <a:gd name="T25" fmla="*/ 143 h 339"/>
                  <a:gd name="T26" fmla="*/ 58 w 344"/>
                  <a:gd name="T27" fmla="*/ 155 h 339"/>
                  <a:gd name="T28" fmla="*/ 64 w 344"/>
                  <a:gd name="T29" fmla="*/ 164 h 339"/>
                  <a:gd name="T30" fmla="*/ 67 w 344"/>
                  <a:gd name="T31" fmla="*/ 174 h 339"/>
                  <a:gd name="T32" fmla="*/ 71 w 344"/>
                  <a:gd name="T33" fmla="*/ 186 h 339"/>
                  <a:gd name="T34" fmla="*/ 77 w 344"/>
                  <a:gd name="T35" fmla="*/ 196 h 339"/>
                  <a:gd name="T36" fmla="*/ 80 w 344"/>
                  <a:gd name="T37" fmla="*/ 205 h 339"/>
                  <a:gd name="T38" fmla="*/ 83 w 344"/>
                  <a:gd name="T39" fmla="*/ 212 h 339"/>
                  <a:gd name="T40" fmla="*/ 90 w 344"/>
                  <a:gd name="T41" fmla="*/ 222 h 339"/>
                  <a:gd name="T42" fmla="*/ 93 w 344"/>
                  <a:gd name="T43" fmla="*/ 232 h 339"/>
                  <a:gd name="T44" fmla="*/ 96 w 344"/>
                  <a:gd name="T45" fmla="*/ 240 h 339"/>
                  <a:gd name="T46" fmla="*/ 103 w 344"/>
                  <a:gd name="T47" fmla="*/ 247 h 339"/>
                  <a:gd name="T48" fmla="*/ 106 w 344"/>
                  <a:gd name="T49" fmla="*/ 257 h 339"/>
                  <a:gd name="T50" fmla="*/ 109 w 344"/>
                  <a:gd name="T51" fmla="*/ 265 h 339"/>
                  <a:gd name="T52" fmla="*/ 115 w 344"/>
                  <a:gd name="T53" fmla="*/ 273 h 339"/>
                  <a:gd name="T54" fmla="*/ 119 w 344"/>
                  <a:gd name="T55" fmla="*/ 280 h 339"/>
                  <a:gd name="T56" fmla="*/ 125 w 344"/>
                  <a:gd name="T57" fmla="*/ 288 h 339"/>
                  <a:gd name="T58" fmla="*/ 131 w 344"/>
                  <a:gd name="T59" fmla="*/ 296 h 339"/>
                  <a:gd name="T60" fmla="*/ 138 w 344"/>
                  <a:gd name="T61" fmla="*/ 304 h 339"/>
                  <a:gd name="T62" fmla="*/ 141 w 344"/>
                  <a:gd name="T63" fmla="*/ 311 h 339"/>
                  <a:gd name="T64" fmla="*/ 151 w 344"/>
                  <a:gd name="T65" fmla="*/ 319 h 339"/>
                  <a:gd name="T66" fmla="*/ 160 w 344"/>
                  <a:gd name="T67" fmla="*/ 327 h 339"/>
                  <a:gd name="T68" fmla="*/ 173 w 344"/>
                  <a:gd name="T69" fmla="*/ 334 h 339"/>
                  <a:gd name="T70" fmla="*/ 186 w 344"/>
                  <a:gd name="T71" fmla="*/ 338 h 339"/>
                  <a:gd name="T72" fmla="*/ 199 w 344"/>
                  <a:gd name="T73" fmla="*/ 336 h 339"/>
                  <a:gd name="T74" fmla="*/ 211 w 344"/>
                  <a:gd name="T75" fmla="*/ 333 h 339"/>
                  <a:gd name="T76" fmla="*/ 224 w 344"/>
                  <a:gd name="T77" fmla="*/ 325 h 339"/>
                  <a:gd name="T78" fmla="*/ 234 w 344"/>
                  <a:gd name="T79" fmla="*/ 317 h 339"/>
                  <a:gd name="T80" fmla="*/ 240 w 344"/>
                  <a:gd name="T81" fmla="*/ 309 h 339"/>
                  <a:gd name="T82" fmla="*/ 247 w 344"/>
                  <a:gd name="T83" fmla="*/ 302 h 339"/>
                  <a:gd name="T84" fmla="*/ 250 w 344"/>
                  <a:gd name="T85" fmla="*/ 294 h 339"/>
                  <a:gd name="T86" fmla="*/ 256 w 344"/>
                  <a:gd name="T87" fmla="*/ 286 h 339"/>
                  <a:gd name="T88" fmla="*/ 263 w 344"/>
                  <a:gd name="T89" fmla="*/ 278 h 339"/>
                  <a:gd name="T90" fmla="*/ 266 w 344"/>
                  <a:gd name="T91" fmla="*/ 270 h 339"/>
                  <a:gd name="T92" fmla="*/ 272 w 344"/>
                  <a:gd name="T93" fmla="*/ 263 h 339"/>
                  <a:gd name="T94" fmla="*/ 275 w 344"/>
                  <a:gd name="T95" fmla="*/ 255 h 339"/>
                  <a:gd name="T96" fmla="*/ 279 w 344"/>
                  <a:gd name="T97" fmla="*/ 246 h 339"/>
                  <a:gd name="T98" fmla="*/ 285 w 344"/>
                  <a:gd name="T99" fmla="*/ 238 h 339"/>
                  <a:gd name="T100" fmla="*/ 288 w 344"/>
                  <a:gd name="T101" fmla="*/ 230 h 339"/>
                  <a:gd name="T102" fmla="*/ 291 w 344"/>
                  <a:gd name="T103" fmla="*/ 220 h 339"/>
                  <a:gd name="T104" fmla="*/ 298 w 344"/>
                  <a:gd name="T105" fmla="*/ 211 h 339"/>
                  <a:gd name="T106" fmla="*/ 301 w 344"/>
                  <a:gd name="T107" fmla="*/ 201 h 339"/>
                  <a:gd name="T108" fmla="*/ 304 w 344"/>
                  <a:gd name="T109" fmla="*/ 191 h 339"/>
                  <a:gd name="T110" fmla="*/ 311 w 344"/>
                  <a:gd name="T111" fmla="*/ 182 h 339"/>
                  <a:gd name="T112" fmla="*/ 314 w 344"/>
                  <a:gd name="T113" fmla="*/ 172 h 339"/>
                  <a:gd name="T114" fmla="*/ 317 w 344"/>
                  <a:gd name="T115" fmla="*/ 162 h 339"/>
                  <a:gd name="T116" fmla="*/ 323 w 344"/>
                  <a:gd name="T117" fmla="*/ 151 h 339"/>
                  <a:gd name="T118" fmla="*/ 327 w 344"/>
                  <a:gd name="T119" fmla="*/ 141 h 339"/>
                  <a:gd name="T120" fmla="*/ 330 w 344"/>
                  <a:gd name="T121" fmla="*/ 130 h 339"/>
                  <a:gd name="T122" fmla="*/ 336 w 344"/>
                  <a:gd name="T123" fmla="*/ 120 h 339"/>
                  <a:gd name="T124" fmla="*/ 339 w 344"/>
                  <a:gd name="T125" fmla="*/ 10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4" h="339">
                    <a:moveTo>
                      <a:pt x="0" y="0"/>
                    </a:moveTo>
                    <a:lnTo>
                      <a:pt x="3" y="4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7" y="11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10" y="21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6" y="37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19" y="46"/>
                    </a:lnTo>
                    <a:lnTo>
                      <a:pt x="19" y="48"/>
                    </a:lnTo>
                    <a:lnTo>
                      <a:pt x="19" y="53"/>
                    </a:lnTo>
                    <a:lnTo>
                      <a:pt x="23" y="54"/>
                    </a:lnTo>
                    <a:lnTo>
                      <a:pt x="23" y="58"/>
                    </a:lnTo>
                    <a:lnTo>
                      <a:pt x="23" y="60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6" y="70"/>
                    </a:lnTo>
                    <a:lnTo>
                      <a:pt x="29" y="72"/>
                    </a:lnTo>
                    <a:lnTo>
                      <a:pt x="29" y="75"/>
                    </a:lnTo>
                    <a:lnTo>
                      <a:pt x="29" y="77"/>
                    </a:lnTo>
                    <a:lnTo>
                      <a:pt x="32" y="81"/>
                    </a:lnTo>
                    <a:lnTo>
                      <a:pt x="32" y="83"/>
                    </a:lnTo>
                    <a:lnTo>
                      <a:pt x="32" y="85"/>
                    </a:lnTo>
                    <a:lnTo>
                      <a:pt x="32" y="89"/>
                    </a:lnTo>
                    <a:lnTo>
                      <a:pt x="35" y="91"/>
                    </a:lnTo>
                    <a:lnTo>
                      <a:pt x="35" y="95"/>
                    </a:lnTo>
                    <a:lnTo>
                      <a:pt x="35" y="97"/>
                    </a:lnTo>
                    <a:lnTo>
                      <a:pt x="39" y="101"/>
                    </a:lnTo>
                    <a:lnTo>
                      <a:pt x="39" y="103"/>
                    </a:lnTo>
                    <a:lnTo>
                      <a:pt x="39" y="106"/>
                    </a:lnTo>
                    <a:lnTo>
                      <a:pt x="42" y="109"/>
                    </a:lnTo>
                    <a:lnTo>
                      <a:pt x="42" y="110"/>
                    </a:lnTo>
                    <a:lnTo>
                      <a:pt x="42" y="114"/>
                    </a:lnTo>
                    <a:lnTo>
                      <a:pt x="45" y="116"/>
                    </a:lnTo>
                    <a:lnTo>
                      <a:pt x="45" y="120"/>
                    </a:lnTo>
                    <a:lnTo>
                      <a:pt x="45" y="122"/>
                    </a:lnTo>
                    <a:lnTo>
                      <a:pt x="48" y="126"/>
                    </a:lnTo>
                    <a:lnTo>
                      <a:pt x="48" y="128"/>
                    </a:lnTo>
                    <a:lnTo>
                      <a:pt x="48" y="130"/>
                    </a:lnTo>
                    <a:lnTo>
                      <a:pt x="51" y="133"/>
                    </a:lnTo>
                    <a:lnTo>
                      <a:pt x="51" y="135"/>
                    </a:lnTo>
                    <a:lnTo>
                      <a:pt x="51" y="139"/>
                    </a:lnTo>
                    <a:lnTo>
                      <a:pt x="55" y="141"/>
                    </a:lnTo>
                    <a:lnTo>
                      <a:pt x="55" y="143"/>
                    </a:lnTo>
                    <a:lnTo>
                      <a:pt x="55" y="147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8" y="155"/>
                    </a:lnTo>
                    <a:lnTo>
                      <a:pt x="61" y="157"/>
                    </a:lnTo>
                    <a:lnTo>
                      <a:pt x="61" y="159"/>
                    </a:lnTo>
                    <a:lnTo>
                      <a:pt x="61" y="162"/>
                    </a:lnTo>
                    <a:lnTo>
                      <a:pt x="64" y="164"/>
                    </a:lnTo>
                    <a:lnTo>
                      <a:pt x="64" y="167"/>
                    </a:lnTo>
                    <a:lnTo>
                      <a:pt x="64" y="170"/>
                    </a:lnTo>
                    <a:lnTo>
                      <a:pt x="67" y="172"/>
                    </a:lnTo>
                    <a:lnTo>
                      <a:pt x="67" y="174"/>
                    </a:lnTo>
                    <a:lnTo>
                      <a:pt x="67" y="178"/>
                    </a:lnTo>
                    <a:lnTo>
                      <a:pt x="71" y="180"/>
                    </a:lnTo>
                    <a:lnTo>
                      <a:pt x="71" y="182"/>
                    </a:lnTo>
                    <a:lnTo>
                      <a:pt x="71" y="186"/>
                    </a:lnTo>
                    <a:lnTo>
                      <a:pt x="74" y="188"/>
                    </a:lnTo>
                    <a:lnTo>
                      <a:pt x="74" y="190"/>
                    </a:lnTo>
                    <a:lnTo>
                      <a:pt x="74" y="191"/>
                    </a:lnTo>
                    <a:lnTo>
                      <a:pt x="77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80" y="201"/>
                    </a:lnTo>
                    <a:lnTo>
                      <a:pt x="80" y="205"/>
                    </a:lnTo>
                    <a:lnTo>
                      <a:pt x="80" y="207"/>
                    </a:lnTo>
                    <a:lnTo>
                      <a:pt x="83" y="209"/>
                    </a:lnTo>
                    <a:lnTo>
                      <a:pt x="83" y="211"/>
                    </a:lnTo>
                    <a:lnTo>
                      <a:pt x="83" y="212"/>
                    </a:lnTo>
                    <a:lnTo>
                      <a:pt x="87" y="217"/>
                    </a:lnTo>
                    <a:lnTo>
                      <a:pt x="87" y="218"/>
                    </a:lnTo>
                    <a:lnTo>
                      <a:pt x="87" y="220"/>
                    </a:lnTo>
                    <a:lnTo>
                      <a:pt x="90" y="222"/>
                    </a:lnTo>
                    <a:lnTo>
                      <a:pt x="90" y="225"/>
                    </a:lnTo>
                    <a:lnTo>
                      <a:pt x="90" y="226"/>
                    </a:lnTo>
                    <a:lnTo>
                      <a:pt x="93" y="230"/>
                    </a:lnTo>
                    <a:lnTo>
                      <a:pt x="93" y="232"/>
                    </a:lnTo>
                    <a:lnTo>
                      <a:pt x="93" y="234"/>
                    </a:lnTo>
                    <a:lnTo>
                      <a:pt x="96" y="236"/>
                    </a:lnTo>
                    <a:lnTo>
                      <a:pt x="96" y="238"/>
                    </a:lnTo>
                    <a:lnTo>
                      <a:pt x="96" y="240"/>
                    </a:lnTo>
                    <a:lnTo>
                      <a:pt x="99" y="241"/>
                    </a:lnTo>
                    <a:lnTo>
                      <a:pt x="99" y="244"/>
                    </a:lnTo>
                    <a:lnTo>
                      <a:pt x="99" y="246"/>
                    </a:lnTo>
                    <a:lnTo>
                      <a:pt x="103" y="247"/>
                    </a:lnTo>
                    <a:lnTo>
                      <a:pt x="103" y="251"/>
                    </a:lnTo>
                    <a:lnTo>
                      <a:pt x="103" y="254"/>
                    </a:lnTo>
                    <a:lnTo>
                      <a:pt x="106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9" y="261"/>
                    </a:lnTo>
                    <a:lnTo>
                      <a:pt x="109" y="263"/>
                    </a:lnTo>
                    <a:lnTo>
                      <a:pt x="109" y="265"/>
                    </a:lnTo>
                    <a:lnTo>
                      <a:pt x="112" y="267"/>
                    </a:lnTo>
                    <a:lnTo>
                      <a:pt x="112" y="269"/>
                    </a:lnTo>
                    <a:lnTo>
                      <a:pt x="115" y="270"/>
                    </a:lnTo>
                    <a:lnTo>
                      <a:pt x="115" y="273"/>
                    </a:lnTo>
                    <a:lnTo>
                      <a:pt x="115" y="275"/>
                    </a:lnTo>
                    <a:lnTo>
                      <a:pt x="119" y="276"/>
                    </a:lnTo>
                    <a:lnTo>
                      <a:pt x="119" y="278"/>
                    </a:lnTo>
                    <a:lnTo>
                      <a:pt x="119" y="280"/>
                    </a:lnTo>
                    <a:lnTo>
                      <a:pt x="122" y="282"/>
                    </a:lnTo>
                    <a:lnTo>
                      <a:pt x="122" y="284"/>
                    </a:lnTo>
                    <a:lnTo>
                      <a:pt x="125" y="286"/>
                    </a:lnTo>
                    <a:lnTo>
                      <a:pt x="125" y="288"/>
                    </a:lnTo>
                    <a:lnTo>
                      <a:pt x="125" y="290"/>
                    </a:lnTo>
                    <a:lnTo>
                      <a:pt x="128" y="292"/>
                    </a:lnTo>
                    <a:lnTo>
                      <a:pt x="128" y="294"/>
                    </a:lnTo>
                    <a:lnTo>
                      <a:pt x="131" y="296"/>
                    </a:lnTo>
                    <a:lnTo>
                      <a:pt x="131" y="298"/>
                    </a:lnTo>
                    <a:lnTo>
                      <a:pt x="135" y="299"/>
                    </a:lnTo>
                    <a:lnTo>
                      <a:pt x="135" y="302"/>
                    </a:lnTo>
                    <a:lnTo>
                      <a:pt x="138" y="304"/>
                    </a:lnTo>
                    <a:lnTo>
                      <a:pt x="138" y="305"/>
                    </a:lnTo>
                    <a:lnTo>
                      <a:pt x="138" y="307"/>
                    </a:lnTo>
                    <a:lnTo>
                      <a:pt x="141" y="309"/>
                    </a:lnTo>
                    <a:lnTo>
                      <a:pt x="141" y="311"/>
                    </a:lnTo>
                    <a:lnTo>
                      <a:pt x="144" y="313"/>
                    </a:lnTo>
                    <a:lnTo>
                      <a:pt x="147" y="315"/>
                    </a:lnTo>
                    <a:lnTo>
                      <a:pt x="147" y="317"/>
                    </a:lnTo>
                    <a:lnTo>
                      <a:pt x="151" y="319"/>
                    </a:lnTo>
                    <a:lnTo>
                      <a:pt x="151" y="321"/>
                    </a:lnTo>
                    <a:lnTo>
                      <a:pt x="154" y="323"/>
                    </a:lnTo>
                    <a:lnTo>
                      <a:pt x="157" y="325"/>
                    </a:lnTo>
                    <a:lnTo>
                      <a:pt x="160" y="327"/>
                    </a:lnTo>
                    <a:lnTo>
                      <a:pt x="163" y="328"/>
                    </a:lnTo>
                    <a:lnTo>
                      <a:pt x="167" y="331"/>
                    </a:lnTo>
                    <a:lnTo>
                      <a:pt x="170" y="333"/>
                    </a:lnTo>
                    <a:lnTo>
                      <a:pt x="173" y="334"/>
                    </a:lnTo>
                    <a:lnTo>
                      <a:pt x="176" y="336"/>
                    </a:lnTo>
                    <a:lnTo>
                      <a:pt x="179" y="336"/>
                    </a:lnTo>
                    <a:lnTo>
                      <a:pt x="183" y="338"/>
                    </a:lnTo>
                    <a:lnTo>
                      <a:pt x="186" y="338"/>
                    </a:lnTo>
                    <a:lnTo>
                      <a:pt x="189" y="338"/>
                    </a:lnTo>
                    <a:lnTo>
                      <a:pt x="192" y="338"/>
                    </a:lnTo>
                    <a:lnTo>
                      <a:pt x="195" y="338"/>
                    </a:lnTo>
                    <a:lnTo>
                      <a:pt x="199" y="336"/>
                    </a:lnTo>
                    <a:lnTo>
                      <a:pt x="202" y="336"/>
                    </a:lnTo>
                    <a:lnTo>
                      <a:pt x="205" y="334"/>
                    </a:lnTo>
                    <a:lnTo>
                      <a:pt x="208" y="334"/>
                    </a:lnTo>
                    <a:lnTo>
                      <a:pt x="211" y="333"/>
                    </a:lnTo>
                    <a:lnTo>
                      <a:pt x="215" y="331"/>
                    </a:lnTo>
                    <a:lnTo>
                      <a:pt x="218" y="328"/>
                    </a:lnTo>
                    <a:lnTo>
                      <a:pt x="221" y="327"/>
                    </a:lnTo>
                    <a:lnTo>
                      <a:pt x="224" y="325"/>
                    </a:lnTo>
                    <a:lnTo>
                      <a:pt x="227" y="323"/>
                    </a:lnTo>
                    <a:lnTo>
                      <a:pt x="231" y="321"/>
                    </a:lnTo>
                    <a:lnTo>
                      <a:pt x="231" y="319"/>
                    </a:lnTo>
                    <a:lnTo>
                      <a:pt x="234" y="317"/>
                    </a:lnTo>
                    <a:lnTo>
                      <a:pt x="234" y="315"/>
                    </a:lnTo>
                    <a:lnTo>
                      <a:pt x="237" y="313"/>
                    </a:lnTo>
                    <a:lnTo>
                      <a:pt x="240" y="311"/>
                    </a:lnTo>
                    <a:lnTo>
                      <a:pt x="240" y="309"/>
                    </a:lnTo>
                    <a:lnTo>
                      <a:pt x="243" y="307"/>
                    </a:lnTo>
                    <a:lnTo>
                      <a:pt x="243" y="305"/>
                    </a:lnTo>
                    <a:lnTo>
                      <a:pt x="243" y="304"/>
                    </a:lnTo>
                    <a:lnTo>
                      <a:pt x="247" y="302"/>
                    </a:lnTo>
                    <a:lnTo>
                      <a:pt x="247" y="299"/>
                    </a:lnTo>
                    <a:lnTo>
                      <a:pt x="250" y="298"/>
                    </a:lnTo>
                    <a:lnTo>
                      <a:pt x="250" y="296"/>
                    </a:lnTo>
                    <a:lnTo>
                      <a:pt x="250" y="294"/>
                    </a:lnTo>
                    <a:lnTo>
                      <a:pt x="253" y="292"/>
                    </a:lnTo>
                    <a:lnTo>
                      <a:pt x="253" y="290"/>
                    </a:lnTo>
                    <a:lnTo>
                      <a:pt x="256" y="288"/>
                    </a:lnTo>
                    <a:lnTo>
                      <a:pt x="256" y="286"/>
                    </a:lnTo>
                    <a:lnTo>
                      <a:pt x="259" y="284"/>
                    </a:lnTo>
                    <a:lnTo>
                      <a:pt x="259" y="282"/>
                    </a:lnTo>
                    <a:lnTo>
                      <a:pt x="259" y="280"/>
                    </a:lnTo>
                    <a:lnTo>
                      <a:pt x="263" y="278"/>
                    </a:lnTo>
                    <a:lnTo>
                      <a:pt x="263" y="276"/>
                    </a:lnTo>
                    <a:lnTo>
                      <a:pt x="263" y="275"/>
                    </a:lnTo>
                    <a:lnTo>
                      <a:pt x="266" y="273"/>
                    </a:lnTo>
                    <a:lnTo>
                      <a:pt x="266" y="270"/>
                    </a:lnTo>
                    <a:lnTo>
                      <a:pt x="266" y="269"/>
                    </a:lnTo>
                    <a:lnTo>
                      <a:pt x="269" y="267"/>
                    </a:lnTo>
                    <a:lnTo>
                      <a:pt x="269" y="265"/>
                    </a:lnTo>
                    <a:lnTo>
                      <a:pt x="272" y="263"/>
                    </a:lnTo>
                    <a:lnTo>
                      <a:pt x="272" y="261"/>
                    </a:lnTo>
                    <a:lnTo>
                      <a:pt x="272" y="259"/>
                    </a:lnTo>
                    <a:lnTo>
                      <a:pt x="275" y="257"/>
                    </a:lnTo>
                    <a:lnTo>
                      <a:pt x="275" y="255"/>
                    </a:lnTo>
                    <a:lnTo>
                      <a:pt x="275" y="254"/>
                    </a:lnTo>
                    <a:lnTo>
                      <a:pt x="279" y="251"/>
                    </a:lnTo>
                    <a:lnTo>
                      <a:pt x="279" y="247"/>
                    </a:lnTo>
                    <a:lnTo>
                      <a:pt x="279" y="246"/>
                    </a:lnTo>
                    <a:lnTo>
                      <a:pt x="282" y="244"/>
                    </a:lnTo>
                    <a:lnTo>
                      <a:pt x="282" y="241"/>
                    </a:lnTo>
                    <a:lnTo>
                      <a:pt x="282" y="240"/>
                    </a:lnTo>
                    <a:lnTo>
                      <a:pt x="285" y="238"/>
                    </a:lnTo>
                    <a:lnTo>
                      <a:pt x="285" y="236"/>
                    </a:lnTo>
                    <a:lnTo>
                      <a:pt x="285" y="234"/>
                    </a:lnTo>
                    <a:lnTo>
                      <a:pt x="288" y="232"/>
                    </a:lnTo>
                    <a:lnTo>
                      <a:pt x="288" y="230"/>
                    </a:lnTo>
                    <a:lnTo>
                      <a:pt x="288" y="226"/>
                    </a:lnTo>
                    <a:lnTo>
                      <a:pt x="291" y="225"/>
                    </a:lnTo>
                    <a:lnTo>
                      <a:pt x="291" y="222"/>
                    </a:lnTo>
                    <a:lnTo>
                      <a:pt x="291" y="220"/>
                    </a:lnTo>
                    <a:lnTo>
                      <a:pt x="295" y="218"/>
                    </a:lnTo>
                    <a:lnTo>
                      <a:pt x="295" y="217"/>
                    </a:lnTo>
                    <a:lnTo>
                      <a:pt x="295" y="212"/>
                    </a:lnTo>
                    <a:lnTo>
                      <a:pt x="298" y="211"/>
                    </a:lnTo>
                    <a:lnTo>
                      <a:pt x="298" y="209"/>
                    </a:lnTo>
                    <a:lnTo>
                      <a:pt x="298" y="207"/>
                    </a:lnTo>
                    <a:lnTo>
                      <a:pt x="301" y="205"/>
                    </a:lnTo>
                    <a:lnTo>
                      <a:pt x="301" y="201"/>
                    </a:lnTo>
                    <a:lnTo>
                      <a:pt x="301" y="199"/>
                    </a:lnTo>
                    <a:lnTo>
                      <a:pt x="304" y="197"/>
                    </a:lnTo>
                    <a:lnTo>
                      <a:pt x="304" y="196"/>
                    </a:lnTo>
                    <a:lnTo>
                      <a:pt x="304" y="191"/>
                    </a:lnTo>
                    <a:lnTo>
                      <a:pt x="307" y="190"/>
                    </a:lnTo>
                    <a:lnTo>
                      <a:pt x="307" y="188"/>
                    </a:lnTo>
                    <a:lnTo>
                      <a:pt x="307" y="186"/>
                    </a:lnTo>
                    <a:lnTo>
                      <a:pt x="311" y="182"/>
                    </a:lnTo>
                    <a:lnTo>
                      <a:pt x="311" y="180"/>
                    </a:lnTo>
                    <a:lnTo>
                      <a:pt x="311" y="178"/>
                    </a:lnTo>
                    <a:lnTo>
                      <a:pt x="314" y="174"/>
                    </a:lnTo>
                    <a:lnTo>
                      <a:pt x="314" y="172"/>
                    </a:lnTo>
                    <a:lnTo>
                      <a:pt x="314" y="170"/>
                    </a:lnTo>
                    <a:lnTo>
                      <a:pt x="317" y="167"/>
                    </a:lnTo>
                    <a:lnTo>
                      <a:pt x="317" y="164"/>
                    </a:lnTo>
                    <a:lnTo>
                      <a:pt x="317" y="162"/>
                    </a:lnTo>
                    <a:lnTo>
                      <a:pt x="320" y="159"/>
                    </a:lnTo>
                    <a:lnTo>
                      <a:pt x="320" y="157"/>
                    </a:lnTo>
                    <a:lnTo>
                      <a:pt x="320" y="155"/>
                    </a:lnTo>
                    <a:lnTo>
                      <a:pt x="323" y="151"/>
                    </a:lnTo>
                    <a:lnTo>
                      <a:pt x="323" y="149"/>
                    </a:lnTo>
                    <a:lnTo>
                      <a:pt x="323" y="147"/>
                    </a:lnTo>
                    <a:lnTo>
                      <a:pt x="327" y="143"/>
                    </a:lnTo>
                    <a:lnTo>
                      <a:pt x="327" y="141"/>
                    </a:lnTo>
                    <a:lnTo>
                      <a:pt x="327" y="139"/>
                    </a:lnTo>
                    <a:lnTo>
                      <a:pt x="330" y="135"/>
                    </a:lnTo>
                    <a:lnTo>
                      <a:pt x="330" y="133"/>
                    </a:lnTo>
                    <a:lnTo>
                      <a:pt x="330" y="130"/>
                    </a:lnTo>
                    <a:lnTo>
                      <a:pt x="333" y="128"/>
                    </a:lnTo>
                    <a:lnTo>
                      <a:pt x="333" y="126"/>
                    </a:lnTo>
                    <a:lnTo>
                      <a:pt x="333" y="122"/>
                    </a:lnTo>
                    <a:lnTo>
                      <a:pt x="336" y="120"/>
                    </a:lnTo>
                    <a:lnTo>
                      <a:pt x="336" y="116"/>
                    </a:lnTo>
                    <a:lnTo>
                      <a:pt x="336" y="114"/>
                    </a:lnTo>
                    <a:lnTo>
                      <a:pt x="339" y="110"/>
                    </a:lnTo>
                    <a:lnTo>
                      <a:pt x="339" y="109"/>
                    </a:lnTo>
                    <a:lnTo>
                      <a:pt x="339" y="106"/>
                    </a:lnTo>
                    <a:lnTo>
                      <a:pt x="343" y="10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0" name="Freeform 44"/>
              <p:cNvSpPr>
                <a:spLocks/>
              </p:cNvSpPr>
              <p:nvPr/>
            </p:nvSpPr>
            <p:spPr bwMode="auto">
              <a:xfrm>
                <a:off x="1985" y="1536"/>
                <a:ext cx="337" cy="372"/>
              </a:xfrm>
              <a:custGeom>
                <a:avLst/>
                <a:gdLst>
                  <a:gd name="T0" fmla="*/ 3 w 337"/>
                  <a:gd name="T1" fmla="*/ 363 h 372"/>
                  <a:gd name="T2" fmla="*/ 6 w 337"/>
                  <a:gd name="T3" fmla="*/ 352 h 372"/>
                  <a:gd name="T4" fmla="*/ 9 w 337"/>
                  <a:gd name="T5" fmla="*/ 340 h 372"/>
                  <a:gd name="T6" fmla="*/ 12 w 337"/>
                  <a:gd name="T7" fmla="*/ 328 h 372"/>
                  <a:gd name="T8" fmla="*/ 19 w 337"/>
                  <a:gd name="T9" fmla="*/ 316 h 372"/>
                  <a:gd name="T10" fmla="*/ 22 w 337"/>
                  <a:gd name="T11" fmla="*/ 305 h 372"/>
                  <a:gd name="T12" fmla="*/ 25 w 337"/>
                  <a:gd name="T13" fmla="*/ 295 h 372"/>
                  <a:gd name="T14" fmla="*/ 32 w 337"/>
                  <a:gd name="T15" fmla="*/ 284 h 372"/>
                  <a:gd name="T16" fmla="*/ 35 w 337"/>
                  <a:gd name="T17" fmla="*/ 272 h 372"/>
                  <a:gd name="T18" fmla="*/ 38 w 337"/>
                  <a:gd name="T19" fmla="*/ 260 h 372"/>
                  <a:gd name="T20" fmla="*/ 44 w 337"/>
                  <a:gd name="T21" fmla="*/ 248 h 372"/>
                  <a:gd name="T22" fmla="*/ 48 w 337"/>
                  <a:gd name="T23" fmla="*/ 237 h 372"/>
                  <a:gd name="T24" fmla="*/ 51 w 337"/>
                  <a:gd name="T25" fmla="*/ 227 h 372"/>
                  <a:gd name="T26" fmla="*/ 57 w 337"/>
                  <a:gd name="T27" fmla="*/ 216 h 372"/>
                  <a:gd name="T28" fmla="*/ 60 w 337"/>
                  <a:gd name="T29" fmla="*/ 204 h 372"/>
                  <a:gd name="T30" fmla="*/ 64 w 337"/>
                  <a:gd name="T31" fmla="*/ 194 h 372"/>
                  <a:gd name="T32" fmla="*/ 70 w 337"/>
                  <a:gd name="T33" fmla="*/ 182 h 372"/>
                  <a:gd name="T34" fmla="*/ 73 w 337"/>
                  <a:gd name="T35" fmla="*/ 172 h 372"/>
                  <a:gd name="T36" fmla="*/ 76 w 337"/>
                  <a:gd name="T37" fmla="*/ 163 h 372"/>
                  <a:gd name="T38" fmla="*/ 83 w 337"/>
                  <a:gd name="T39" fmla="*/ 153 h 372"/>
                  <a:gd name="T40" fmla="*/ 86 w 337"/>
                  <a:gd name="T41" fmla="*/ 141 h 372"/>
                  <a:gd name="T42" fmla="*/ 89 w 337"/>
                  <a:gd name="T43" fmla="*/ 134 h 372"/>
                  <a:gd name="T44" fmla="*/ 96 w 337"/>
                  <a:gd name="T45" fmla="*/ 124 h 372"/>
                  <a:gd name="T46" fmla="*/ 99 w 337"/>
                  <a:gd name="T47" fmla="*/ 114 h 372"/>
                  <a:gd name="T48" fmla="*/ 102 w 337"/>
                  <a:gd name="T49" fmla="*/ 104 h 372"/>
                  <a:gd name="T50" fmla="*/ 108 w 337"/>
                  <a:gd name="T51" fmla="*/ 97 h 372"/>
                  <a:gd name="T52" fmla="*/ 112 w 337"/>
                  <a:gd name="T53" fmla="*/ 89 h 372"/>
                  <a:gd name="T54" fmla="*/ 115 w 337"/>
                  <a:gd name="T55" fmla="*/ 81 h 372"/>
                  <a:gd name="T56" fmla="*/ 118 w 337"/>
                  <a:gd name="T57" fmla="*/ 73 h 372"/>
                  <a:gd name="T58" fmla="*/ 124 w 337"/>
                  <a:gd name="T59" fmla="*/ 66 h 372"/>
                  <a:gd name="T60" fmla="*/ 128 w 337"/>
                  <a:gd name="T61" fmla="*/ 58 h 372"/>
                  <a:gd name="T62" fmla="*/ 134 w 337"/>
                  <a:gd name="T63" fmla="*/ 50 h 372"/>
                  <a:gd name="T64" fmla="*/ 140 w 337"/>
                  <a:gd name="T65" fmla="*/ 43 h 372"/>
                  <a:gd name="T66" fmla="*/ 144 w 337"/>
                  <a:gd name="T67" fmla="*/ 35 h 372"/>
                  <a:gd name="T68" fmla="*/ 150 w 337"/>
                  <a:gd name="T69" fmla="*/ 27 h 372"/>
                  <a:gd name="T70" fmla="*/ 160 w 337"/>
                  <a:gd name="T71" fmla="*/ 19 h 372"/>
                  <a:gd name="T72" fmla="*/ 169 w 337"/>
                  <a:gd name="T73" fmla="*/ 12 h 372"/>
                  <a:gd name="T74" fmla="*/ 182 w 337"/>
                  <a:gd name="T75" fmla="*/ 4 h 372"/>
                  <a:gd name="T76" fmla="*/ 195 w 337"/>
                  <a:gd name="T77" fmla="*/ 0 h 372"/>
                  <a:gd name="T78" fmla="*/ 208 w 337"/>
                  <a:gd name="T79" fmla="*/ 2 h 372"/>
                  <a:gd name="T80" fmla="*/ 220 w 337"/>
                  <a:gd name="T81" fmla="*/ 5 h 372"/>
                  <a:gd name="T82" fmla="*/ 233 w 337"/>
                  <a:gd name="T83" fmla="*/ 13 h 372"/>
                  <a:gd name="T84" fmla="*/ 243 w 337"/>
                  <a:gd name="T85" fmla="*/ 21 h 372"/>
                  <a:gd name="T86" fmla="*/ 249 w 337"/>
                  <a:gd name="T87" fmla="*/ 29 h 372"/>
                  <a:gd name="T88" fmla="*/ 256 w 337"/>
                  <a:gd name="T89" fmla="*/ 36 h 372"/>
                  <a:gd name="T90" fmla="*/ 262 w 337"/>
                  <a:gd name="T91" fmla="*/ 44 h 372"/>
                  <a:gd name="T92" fmla="*/ 265 w 337"/>
                  <a:gd name="T93" fmla="*/ 52 h 372"/>
                  <a:gd name="T94" fmla="*/ 272 w 337"/>
                  <a:gd name="T95" fmla="*/ 60 h 372"/>
                  <a:gd name="T96" fmla="*/ 275 w 337"/>
                  <a:gd name="T97" fmla="*/ 68 h 372"/>
                  <a:gd name="T98" fmla="*/ 281 w 337"/>
                  <a:gd name="T99" fmla="*/ 75 h 372"/>
                  <a:gd name="T100" fmla="*/ 284 w 337"/>
                  <a:gd name="T101" fmla="*/ 83 h 372"/>
                  <a:gd name="T102" fmla="*/ 288 w 337"/>
                  <a:gd name="T103" fmla="*/ 91 h 372"/>
                  <a:gd name="T104" fmla="*/ 294 w 337"/>
                  <a:gd name="T105" fmla="*/ 101 h 372"/>
                  <a:gd name="T106" fmla="*/ 297 w 337"/>
                  <a:gd name="T107" fmla="*/ 109 h 372"/>
                  <a:gd name="T108" fmla="*/ 300 w 337"/>
                  <a:gd name="T109" fmla="*/ 118 h 372"/>
                  <a:gd name="T110" fmla="*/ 307 w 337"/>
                  <a:gd name="T111" fmla="*/ 126 h 372"/>
                  <a:gd name="T112" fmla="*/ 310 w 337"/>
                  <a:gd name="T113" fmla="*/ 136 h 372"/>
                  <a:gd name="T114" fmla="*/ 313 w 337"/>
                  <a:gd name="T115" fmla="*/ 146 h 372"/>
                  <a:gd name="T116" fmla="*/ 320 w 337"/>
                  <a:gd name="T117" fmla="*/ 155 h 372"/>
                  <a:gd name="T118" fmla="*/ 323 w 337"/>
                  <a:gd name="T119" fmla="*/ 165 h 372"/>
                  <a:gd name="T120" fmla="*/ 326 w 337"/>
                  <a:gd name="T121" fmla="*/ 177 h 372"/>
                  <a:gd name="T122" fmla="*/ 329 w 337"/>
                  <a:gd name="T123" fmla="*/ 186 h 372"/>
                  <a:gd name="T124" fmla="*/ 336 w 337"/>
                  <a:gd name="T125" fmla="*/ 19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7" h="372">
                    <a:moveTo>
                      <a:pt x="0" y="371"/>
                    </a:moveTo>
                    <a:lnTo>
                      <a:pt x="0" y="369"/>
                    </a:lnTo>
                    <a:lnTo>
                      <a:pt x="0" y="365"/>
                    </a:lnTo>
                    <a:lnTo>
                      <a:pt x="3" y="363"/>
                    </a:lnTo>
                    <a:lnTo>
                      <a:pt x="3" y="359"/>
                    </a:lnTo>
                    <a:lnTo>
                      <a:pt x="3" y="358"/>
                    </a:lnTo>
                    <a:lnTo>
                      <a:pt x="6" y="353"/>
                    </a:lnTo>
                    <a:lnTo>
                      <a:pt x="6" y="352"/>
                    </a:lnTo>
                    <a:lnTo>
                      <a:pt x="6" y="350"/>
                    </a:lnTo>
                    <a:lnTo>
                      <a:pt x="6" y="345"/>
                    </a:lnTo>
                    <a:lnTo>
                      <a:pt x="9" y="344"/>
                    </a:lnTo>
                    <a:lnTo>
                      <a:pt x="9" y="340"/>
                    </a:lnTo>
                    <a:lnTo>
                      <a:pt x="9" y="338"/>
                    </a:lnTo>
                    <a:lnTo>
                      <a:pt x="12" y="334"/>
                    </a:lnTo>
                    <a:lnTo>
                      <a:pt x="12" y="332"/>
                    </a:lnTo>
                    <a:lnTo>
                      <a:pt x="12" y="328"/>
                    </a:lnTo>
                    <a:lnTo>
                      <a:pt x="16" y="326"/>
                    </a:lnTo>
                    <a:lnTo>
                      <a:pt x="16" y="322"/>
                    </a:lnTo>
                    <a:lnTo>
                      <a:pt x="16" y="321"/>
                    </a:lnTo>
                    <a:lnTo>
                      <a:pt x="19" y="316"/>
                    </a:lnTo>
                    <a:lnTo>
                      <a:pt x="19" y="315"/>
                    </a:lnTo>
                    <a:lnTo>
                      <a:pt x="19" y="311"/>
                    </a:lnTo>
                    <a:lnTo>
                      <a:pt x="22" y="308"/>
                    </a:lnTo>
                    <a:lnTo>
                      <a:pt x="22" y="305"/>
                    </a:lnTo>
                    <a:lnTo>
                      <a:pt x="22" y="303"/>
                    </a:lnTo>
                    <a:lnTo>
                      <a:pt x="25" y="301"/>
                    </a:lnTo>
                    <a:lnTo>
                      <a:pt x="25" y="297"/>
                    </a:lnTo>
                    <a:lnTo>
                      <a:pt x="25" y="295"/>
                    </a:lnTo>
                    <a:lnTo>
                      <a:pt x="28" y="291"/>
                    </a:lnTo>
                    <a:lnTo>
                      <a:pt x="28" y="289"/>
                    </a:lnTo>
                    <a:lnTo>
                      <a:pt x="28" y="285"/>
                    </a:lnTo>
                    <a:lnTo>
                      <a:pt x="32" y="284"/>
                    </a:lnTo>
                    <a:lnTo>
                      <a:pt x="32" y="279"/>
                    </a:lnTo>
                    <a:lnTo>
                      <a:pt x="32" y="277"/>
                    </a:lnTo>
                    <a:lnTo>
                      <a:pt x="35" y="274"/>
                    </a:lnTo>
                    <a:lnTo>
                      <a:pt x="35" y="272"/>
                    </a:lnTo>
                    <a:lnTo>
                      <a:pt x="35" y="268"/>
                    </a:lnTo>
                    <a:lnTo>
                      <a:pt x="38" y="266"/>
                    </a:lnTo>
                    <a:lnTo>
                      <a:pt x="38" y="262"/>
                    </a:lnTo>
                    <a:lnTo>
                      <a:pt x="38" y="260"/>
                    </a:lnTo>
                    <a:lnTo>
                      <a:pt x="41" y="258"/>
                    </a:lnTo>
                    <a:lnTo>
                      <a:pt x="41" y="254"/>
                    </a:lnTo>
                    <a:lnTo>
                      <a:pt x="41" y="253"/>
                    </a:lnTo>
                    <a:lnTo>
                      <a:pt x="44" y="248"/>
                    </a:lnTo>
                    <a:lnTo>
                      <a:pt x="44" y="247"/>
                    </a:lnTo>
                    <a:lnTo>
                      <a:pt x="44" y="243"/>
                    </a:lnTo>
                    <a:lnTo>
                      <a:pt x="48" y="240"/>
                    </a:lnTo>
                    <a:lnTo>
                      <a:pt x="48" y="237"/>
                    </a:lnTo>
                    <a:lnTo>
                      <a:pt x="48" y="235"/>
                    </a:lnTo>
                    <a:lnTo>
                      <a:pt x="51" y="231"/>
                    </a:lnTo>
                    <a:lnTo>
                      <a:pt x="51" y="229"/>
                    </a:lnTo>
                    <a:lnTo>
                      <a:pt x="51" y="227"/>
                    </a:lnTo>
                    <a:lnTo>
                      <a:pt x="54" y="223"/>
                    </a:lnTo>
                    <a:lnTo>
                      <a:pt x="54" y="221"/>
                    </a:lnTo>
                    <a:lnTo>
                      <a:pt x="54" y="217"/>
                    </a:lnTo>
                    <a:lnTo>
                      <a:pt x="57" y="216"/>
                    </a:lnTo>
                    <a:lnTo>
                      <a:pt x="57" y="214"/>
                    </a:lnTo>
                    <a:lnTo>
                      <a:pt x="57" y="209"/>
                    </a:lnTo>
                    <a:lnTo>
                      <a:pt x="60" y="208"/>
                    </a:lnTo>
                    <a:lnTo>
                      <a:pt x="60" y="204"/>
                    </a:lnTo>
                    <a:lnTo>
                      <a:pt x="60" y="202"/>
                    </a:lnTo>
                    <a:lnTo>
                      <a:pt x="64" y="200"/>
                    </a:lnTo>
                    <a:lnTo>
                      <a:pt x="64" y="196"/>
                    </a:lnTo>
                    <a:lnTo>
                      <a:pt x="64" y="194"/>
                    </a:lnTo>
                    <a:lnTo>
                      <a:pt x="67" y="190"/>
                    </a:lnTo>
                    <a:lnTo>
                      <a:pt x="67" y="188"/>
                    </a:lnTo>
                    <a:lnTo>
                      <a:pt x="67" y="186"/>
                    </a:lnTo>
                    <a:lnTo>
                      <a:pt x="70" y="182"/>
                    </a:lnTo>
                    <a:lnTo>
                      <a:pt x="70" y="180"/>
                    </a:lnTo>
                    <a:lnTo>
                      <a:pt x="70" y="179"/>
                    </a:lnTo>
                    <a:lnTo>
                      <a:pt x="73" y="175"/>
                    </a:lnTo>
                    <a:lnTo>
                      <a:pt x="73" y="172"/>
                    </a:lnTo>
                    <a:lnTo>
                      <a:pt x="73" y="171"/>
                    </a:lnTo>
                    <a:lnTo>
                      <a:pt x="76" y="167"/>
                    </a:lnTo>
                    <a:lnTo>
                      <a:pt x="76" y="165"/>
                    </a:lnTo>
                    <a:lnTo>
                      <a:pt x="76" y="163"/>
                    </a:lnTo>
                    <a:lnTo>
                      <a:pt x="80" y="159"/>
                    </a:lnTo>
                    <a:lnTo>
                      <a:pt x="80" y="157"/>
                    </a:lnTo>
                    <a:lnTo>
                      <a:pt x="80" y="155"/>
                    </a:lnTo>
                    <a:lnTo>
                      <a:pt x="83" y="153"/>
                    </a:lnTo>
                    <a:lnTo>
                      <a:pt x="83" y="149"/>
                    </a:lnTo>
                    <a:lnTo>
                      <a:pt x="83" y="148"/>
                    </a:lnTo>
                    <a:lnTo>
                      <a:pt x="86" y="146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89" y="138"/>
                    </a:lnTo>
                    <a:lnTo>
                      <a:pt x="89" y="136"/>
                    </a:lnTo>
                    <a:lnTo>
                      <a:pt x="89" y="134"/>
                    </a:lnTo>
                    <a:lnTo>
                      <a:pt x="92" y="130"/>
                    </a:lnTo>
                    <a:lnTo>
                      <a:pt x="92" y="128"/>
                    </a:lnTo>
                    <a:lnTo>
                      <a:pt x="92" y="126"/>
                    </a:lnTo>
                    <a:lnTo>
                      <a:pt x="96" y="124"/>
                    </a:lnTo>
                    <a:lnTo>
                      <a:pt x="96" y="122"/>
                    </a:lnTo>
                    <a:lnTo>
                      <a:pt x="96" y="118"/>
                    </a:lnTo>
                    <a:lnTo>
                      <a:pt x="99" y="117"/>
                    </a:lnTo>
                    <a:lnTo>
                      <a:pt x="99" y="114"/>
                    </a:lnTo>
                    <a:lnTo>
                      <a:pt x="99" y="112"/>
                    </a:lnTo>
                    <a:lnTo>
                      <a:pt x="102" y="111"/>
                    </a:lnTo>
                    <a:lnTo>
                      <a:pt x="102" y="109"/>
                    </a:lnTo>
                    <a:lnTo>
                      <a:pt x="102" y="104"/>
                    </a:lnTo>
                    <a:lnTo>
                      <a:pt x="105" y="103"/>
                    </a:lnTo>
                    <a:lnTo>
                      <a:pt x="105" y="101"/>
                    </a:lnTo>
                    <a:lnTo>
                      <a:pt x="105" y="99"/>
                    </a:lnTo>
                    <a:lnTo>
                      <a:pt x="108" y="97"/>
                    </a:lnTo>
                    <a:lnTo>
                      <a:pt x="108" y="95"/>
                    </a:lnTo>
                    <a:lnTo>
                      <a:pt x="108" y="93"/>
                    </a:lnTo>
                    <a:lnTo>
                      <a:pt x="112" y="91"/>
                    </a:lnTo>
                    <a:lnTo>
                      <a:pt x="112" y="89"/>
                    </a:lnTo>
                    <a:lnTo>
                      <a:pt x="112" y="87"/>
                    </a:lnTo>
                    <a:lnTo>
                      <a:pt x="112" y="85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5" y="80"/>
                    </a:lnTo>
                    <a:lnTo>
                      <a:pt x="118" y="78"/>
                    </a:lnTo>
                    <a:lnTo>
                      <a:pt x="118" y="75"/>
                    </a:lnTo>
                    <a:lnTo>
                      <a:pt x="118" y="73"/>
                    </a:lnTo>
                    <a:lnTo>
                      <a:pt x="121" y="72"/>
                    </a:lnTo>
                    <a:lnTo>
                      <a:pt x="121" y="70"/>
                    </a:lnTo>
                    <a:lnTo>
                      <a:pt x="121" y="68"/>
                    </a:lnTo>
                    <a:lnTo>
                      <a:pt x="124" y="66"/>
                    </a:lnTo>
                    <a:lnTo>
                      <a:pt x="124" y="64"/>
                    </a:lnTo>
                    <a:lnTo>
                      <a:pt x="124" y="62"/>
                    </a:lnTo>
                    <a:lnTo>
                      <a:pt x="128" y="60"/>
                    </a:lnTo>
                    <a:lnTo>
                      <a:pt x="128" y="58"/>
                    </a:lnTo>
                    <a:lnTo>
                      <a:pt x="131" y="56"/>
                    </a:lnTo>
                    <a:lnTo>
                      <a:pt x="131" y="54"/>
                    </a:lnTo>
                    <a:lnTo>
                      <a:pt x="131" y="52"/>
                    </a:lnTo>
                    <a:lnTo>
                      <a:pt x="134" y="50"/>
                    </a:lnTo>
                    <a:lnTo>
                      <a:pt x="134" y="49"/>
                    </a:lnTo>
                    <a:lnTo>
                      <a:pt x="137" y="46"/>
                    </a:lnTo>
                    <a:lnTo>
                      <a:pt x="137" y="44"/>
                    </a:lnTo>
                    <a:lnTo>
                      <a:pt x="140" y="43"/>
                    </a:lnTo>
                    <a:lnTo>
                      <a:pt x="140" y="41"/>
                    </a:lnTo>
                    <a:lnTo>
                      <a:pt x="140" y="39"/>
                    </a:lnTo>
                    <a:lnTo>
                      <a:pt x="144" y="36"/>
                    </a:lnTo>
                    <a:lnTo>
                      <a:pt x="144" y="35"/>
                    </a:lnTo>
                    <a:lnTo>
                      <a:pt x="147" y="33"/>
                    </a:lnTo>
                    <a:lnTo>
                      <a:pt x="147" y="31"/>
                    </a:lnTo>
                    <a:lnTo>
                      <a:pt x="150" y="29"/>
                    </a:lnTo>
                    <a:lnTo>
                      <a:pt x="150" y="27"/>
                    </a:lnTo>
                    <a:lnTo>
                      <a:pt x="153" y="25"/>
                    </a:lnTo>
                    <a:lnTo>
                      <a:pt x="156" y="23"/>
                    </a:lnTo>
                    <a:lnTo>
                      <a:pt x="156" y="21"/>
                    </a:lnTo>
                    <a:lnTo>
                      <a:pt x="160" y="19"/>
                    </a:lnTo>
                    <a:lnTo>
                      <a:pt x="163" y="17"/>
                    </a:lnTo>
                    <a:lnTo>
                      <a:pt x="163" y="15"/>
                    </a:lnTo>
                    <a:lnTo>
                      <a:pt x="166" y="13"/>
                    </a:lnTo>
                    <a:lnTo>
                      <a:pt x="169" y="12"/>
                    </a:lnTo>
                    <a:lnTo>
                      <a:pt x="172" y="10"/>
                    </a:lnTo>
                    <a:lnTo>
                      <a:pt x="176" y="7"/>
                    </a:lnTo>
                    <a:lnTo>
                      <a:pt x="179" y="5"/>
                    </a:lnTo>
                    <a:lnTo>
                      <a:pt x="182" y="4"/>
                    </a:lnTo>
                    <a:lnTo>
                      <a:pt x="185" y="2"/>
                    </a:lnTo>
                    <a:lnTo>
                      <a:pt x="188" y="2"/>
                    </a:lnTo>
                    <a:lnTo>
                      <a:pt x="192" y="0"/>
                    </a:lnTo>
                    <a:lnTo>
                      <a:pt x="195" y="0"/>
                    </a:lnTo>
                    <a:lnTo>
                      <a:pt x="198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2"/>
                    </a:lnTo>
                    <a:lnTo>
                      <a:pt x="211" y="2"/>
                    </a:lnTo>
                    <a:lnTo>
                      <a:pt x="214" y="2"/>
                    </a:lnTo>
                    <a:lnTo>
                      <a:pt x="217" y="4"/>
                    </a:lnTo>
                    <a:lnTo>
                      <a:pt x="220" y="5"/>
                    </a:lnTo>
                    <a:lnTo>
                      <a:pt x="224" y="7"/>
                    </a:lnTo>
                    <a:lnTo>
                      <a:pt x="227" y="10"/>
                    </a:lnTo>
                    <a:lnTo>
                      <a:pt x="230" y="12"/>
                    </a:lnTo>
                    <a:lnTo>
                      <a:pt x="233" y="13"/>
                    </a:lnTo>
                    <a:lnTo>
                      <a:pt x="236" y="15"/>
                    </a:lnTo>
                    <a:lnTo>
                      <a:pt x="236" y="17"/>
                    </a:lnTo>
                    <a:lnTo>
                      <a:pt x="240" y="19"/>
                    </a:lnTo>
                    <a:lnTo>
                      <a:pt x="243" y="21"/>
                    </a:lnTo>
                    <a:lnTo>
                      <a:pt x="243" y="23"/>
                    </a:lnTo>
                    <a:lnTo>
                      <a:pt x="246" y="25"/>
                    </a:lnTo>
                    <a:lnTo>
                      <a:pt x="246" y="27"/>
                    </a:lnTo>
                    <a:lnTo>
                      <a:pt x="249" y="29"/>
                    </a:lnTo>
                    <a:lnTo>
                      <a:pt x="249" y="31"/>
                    </a:lnTo>
                    <a:lnTo>
                      <a:pt x="252" y="33"/>
                    </a:lnTo>
                    <a:lnTo>
                      <a:pt x="252" y="35"/>
                    </a:lnTo>
                    <a:lnTo>
                      <a:pt x="256" y="36"/>
                    </a:lnTo>
                    <a:lnTo>
                      <a:pt x="256" y="39"/>
                    </a:lnTo>
                    <a:lnTo>
                      <a:pt x="259" y="41"/>
                    </a:lnTo>
                    <a:lnTo>
                      <a:pt x="259" y="43"/>
                    </a:lnTo>
                    <a:lnTo>
                      <a:pt x="262" y="44"/>
                    </a:lnTo>
                    <a:lnTo>
                      <a:pt x="262" y="46"/>
                    </a:lnTo>
                    <a:lnTo>
                      <a:pt x="262" y="49"/>
                    </a:lnTo>
                    <a:lnTo>
                      <a:pt x="265" y="50"/>
                    </a:lnTo>
                    <a:lnTo>
                      <a:pt x="265" y="52"/>
                    </a:lnTo>
                    <a:lnTo>
                      <a:pt x="268" y="54"/>
                    </a:lnTo>
                    <a:lnTo>
                      <a:pt x="268" y="56"/>
                    </a:lnTo>
                    <a:lnTo>
                      <a:pt x="268" y="58"/>
                    </a:lnTo>
                    <a:lnTo>
                      <a:pt x="272" y="60"/>
                    </a:lnTo>
                    <a:lnTo>
                      <a:pt x="272" y="62"/>
                    </a:lnTo>
                    <a:lnTo>
                      <a:pt x="275" y="64"/>
                    </a:lnTo>
                    <a:lnTo>
                      <a:pt x="275" y="66"/>
                    </a:lnTo>
                    <a:lnTo>
                      <a:pt x="275" y="68"/>
                    </a:lnTo>
                    <a:lnTo>
                      <a:pt x="278" y="70"/>
                    </a:lnTo>
                    <a:lnTo>
                      <a:pt x="278" y="72"/>
                    </a:lnTo>
                    <a:lnTo>
                      <a:pt x="278" y="73"/>
                    </a:lnTo>
                    <a:lnTo>
                      <a:pt x="281" y="75"/>
                    </a:lnTo>
                    <a:lnTo>
                      <a:pt x="281" y="78"/>
                    </a:lnTo>
                    <a:lnTo>
                      <a:pt x="281" y="80"/>
                    </a:lnTo>
                    <a:lnTo>
                      <a:pt x="284" y="81"/>
                    </a:lnTo>
                    <a:lnTo>
                      <a:pt x="284" y="83"/>
                    </a:lnTo>
                    <a:lnTo>
                      <a:pt x="284" y="85"/>
                    </a:lnTo>
                    <a:lnTo>
                      <a:pt x="288" y="87"/>
                    </a:lnTo>
                    <a:lnTo>
                      <a:pt x="288" y="89"/>
                    </a:lnTo>
                    <a:lnTo>
                      <a:pt x="288" y="91"/>
                    </a:lnTo>
                    <a:lnTo>
                      <a:pt x="291" y="93"/>
                    </a:lnTo>
                    <a:lnTo>
                      <a:pt x="291" y="95"/>
                    </a:lnTo>
                    <a:lnTo>
                      <a:pt x="291" y="97"/>
                    </a:lnTo>
                    <a:lnTo>
                      <a:pt x="294" y="101"/>
                    </a:lnTo>
                    <a:lnTo>
                      <a:pt x="294" y="103"/>
                    </a:lnTo>
                    <a:lnTo>
                      <a:pt x="294" y="104"/>
                    </a:lnTo>
                    <a:lnTo>
                      <a:pt x="297" y="107"/>
                    </a:lnTo>
                    <a:lnTo>
                      <a:pt x="297" y="109"/>
                    </a:lnTo>
                    <a:lnTo>
                      <a:pt x="297" y="111"/>
                    </a:lnTo>
                    <a:lnTo>
                      <a:pt x="300" y="112"/>
                    </a:lnTo>
                    <a:lnTo>
                      <a:pt x="300" y="114"/>
                    </a:lnTo>
                    <a:lnTo>
                      <a:pt x="300" y="118"/>
                    </a:lnTo>
                    <a:lnTo>
                      <a:pt x="304" y="120"/>
                    </a:lnTo>
                    <a:lnTo>
                      <a:pt x="304" y="122"/>
                    </a:lnTo>
                    <a:lnTo>
                      <a:pt x="304" y="124"/>
                    </a:lnTo>
                    <a:lnTo>
                      <a:pt x="307" y="126"/>
                    </a:lnTo>
                    <a:lnTo>
                      <a:pt x="307" y="130"/>
                    </a:lnTo>
                    <a:lnTo>
                      <a:pt x="307" y="132"/>
                    </a:lnTo>
                    <a:lnTo>
                      <a:pt x="310" y="134"/>
                    </a:lnTo>
                    <a:lnTo>
                      <a:pt x="310" y="136"/>
                    </a:lnTo>
                    <a:lnTo>
                      <a:pt x="310" y="138"/>
                    </a:lnTo>
                    <a:lnTo>
                      <a:pt x="313" y="141"/>
                    </a:lnTo>
                    <a:lnTo>
                      <a:pt x="313" y="143"/>
                    </a:lnTo>
                    <a:lnTo>
                      <a:pt x="313" y="146"/>
                    </a:lnTo>
                    <a:lnTo>
                      <a:pt x="316" y="148"/>
                    </a:lnTo>
                    <a:lnTo>
                      <a:pt x="316" y="151"/>
                    </a:lnTo>
                    <a:lnTo>
                      <a:pt x="316" y="153"/>
                    </a:lnTo>
                    <a:lnTo>
                      <a:pt x="320" y="155"/>
                    </a:lnTo>
                    <a:lnTo>
                      <a:pt x="320" y="159"/>
                    </a:lnTo>
                    <a:lnTo>
                      <a:pt x="320" y="161"/>
                    </a:lnTo>
                    <a:lnTo>
                      <a:pt x="323" y="163"/>
                    </a:lnTo>
                    <a:lnTo>
                      <a:pt x="323" y="165"/>
                    </a:lnTo>
                    <a:lnTo>
                      <a:pt x="323" y="169"/>
                    </a:lnTo>
                    <a:lnTo>
                      <a:pt x="323" y="171"/>
                    </a:lnTo>
                    <a:lnTo>
                      <a:pt x="326" y="172"/>
                    </a:lnTo>
                    <a:lnTo>
                      <a:pt x="326" y="177"/>
                    </a:lnTo>
                    <a:lnTo>
                      <a:pt x="326" y="179"/>
                    </a:lnTo>
                    <a:lnTo>
                      <a:pt x="329" y="180"/>
                    </a:lnTo>
                    <a:lnTo>
                      <a:pt x="329" y="185"/>
                    </a:lnTo>
                    <a:lnTo>
                      <a:pt x="329" y="186"/>
                    </a:lnTo>
                    <a:lnTo>
                      <a:pt x="332" y="190"/>
                    </a:lnTo>
                    <a:lnTo>
                      <a:pt x="332" y="192"/>
                    </a:lnTo>
                    <a:lnTo>
                      <a:pt x="332" y="194"/>
                    </a:lnTo>
                    <a:lnTo>
                      <a:pt x="336" y="198"/>
                    </a:lnTo>
                    <a:lnTo>
                      <a:pt x="336" y="200"/>
                    </a:lnTo>
                    <a:lnTo>
                      <a:pt x="336" y="20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1" name="Freeform 45"/>
              <p:cNvSpPr>
                <a:spLocks/>
              </p:cNvSpPr>
              <p:nvPr/>
            </p:nvSpPr>
            <p:spPr bwMode="auto">
              <a:xfrm>
                <a:off x="2321" y="1740"/>
                <a:ext cx="39" cy="101"/>
              </a:xfrm>
              <a:custGeom>
                <a:avLst/>
                <a:gdLst>
                  <a:gd name="T0" fmla="*/ 0 w 39"/>
                  <a:gd name="T1" fmla="*/ 0 h 101"/>
                  <a:gd name="T2" fmla="*/ 3 w 39"/>
                  <a:gd name="T3" fmla="*/ 4 h 101"/>
                  <a:gd name="T4" fmla="*/ 3 w 39"/>
                  <a:gd name="T5" fmla="*/ 6 h 101"/>
                  <a:gd name="T6" fmla="*/ 3 w 39"/>
                  <a:gd name="T7" fmla="*/ 9 h 101"/>
                  <a:gd name="T8" fmla="*/ 6 w 39"/>
                  <a:gd name="T9" fmla="*/ 12 h 101"/>
                  <a:gd name="T10" fmla="*/ 6 w 39"/>
                  <a:gd name="T11" fmla="*/ 14 h 101"/>
                  <a:gd name="T12" fmla="*/ 6 w 39"/>
                  <a:gd name="T13" fmla="*/ 17 h 101"/>
                  <a:gd name="T14" fmla="*/ 9 w 39"/>
                  <a:gd name="T15" fmla="*/ 19 h 101"/>
                  <a:gd name="T16" fmla="*/ 9 w 39"/>
                  <a:gd name="T17" fmla="*/ 23 h 101"/>
                  <a:gd name="T18" fmla="*/ 9 w 39"/>
                  <a:gd name="T19" fmla="*/ 25 h 101"/>
                  <a:gd name="T20" fmla="*/ 12 w 39"/>
                  <a:gd name="T21" fmla="*/ 28 h 101"/>
                  <a:gd name="T22" fmla="*/ 12 w 39"/>
                  <a:gd name="T23" fmla="*/ 31 h 101"/>
                  <a:gd name="T24" fmla="*/ 12 w 39"/>
                  <a:gd name="T25" fmla="*/ 32 h 101"/>
                  <a:gd name="T26" fmla="*/ 15 w 39"/>
                  <a:gd name="T27" fmla="*/ 36 h 101"/>
                  <a:gd name="T28" fmla="*/ 15 w 39"/>
                  <a:gd name="T29" fmla="*/ 38 h 101"/>
                  <a:gd name="T30" fmla="*/ 15 w 39"/>
                  <a:gd name="T31" fmla="*/ 42 h 101"/>
                  <a:gd name="T32" fmla="*/ 19 w 39"/>
                  <a:gd name="T33" fmla="*/ 44 h 101"/>
                  <a:gd name="T34" fmla="*/ 19 w 39"/>
                  <a:gd name="T35" fmla="*/ 47 h 101"/>
                  <a:gd name="T36" fmla="*/ 19 w 39"/>
                  <a:gd name="T37" fmla="*/ 49 h 101"/>
                  <a:gd name="T38" fmla="*/ 22 w 39"/>
                  <a:gd name="T39" fmla="*/ 53 h 101"/>
                  <a:gd name="T40" fmla="*/ 22 w 39"/>
                  <a:gd name="T41" fmla="*/ 55 h 101"/>
                  <a:gd name="T42" fmla="*/ 22 w 39"/>
                  <a:gd name="T43" fmla="*/ 56 h 101"/>
                  <a:gd name="T44" fmla="*/ 25 w 39"/>
                  <a:gd name="T45" fmla="*/ 61 h 101"/>
                  <a:gd name="T46" fmla="*/ 25 w 39"/>
                  <a:gd name="T47" fmla="*/ 62 h 101"/>
                  <a:gd name="T48" fmla="*/ 25 w 39"/>
                  <a:gd name="T49" fmla="*/ 66 h 101"/>
                  <a:gd name="T50" fmla="*/ 28 w 39"/>
                  <a:gd name="T51" fmla="*/ 68 h 101"/>
                  <a:gd name="T52" fmla="*/ 28 w 39"/>
                  <a:gd name="T53" fmla="*/ 72 h 101"/>
                  <a:gd name="T54" fmla="*/ 28 w 39"/>
                  <a:gd name="T55" fmla="*/ 74 h 101"/>
                  <a:gd name="T56" fmla="*/ 31 w 39"/>
                  <a:gd name="T57" fmla="*/ 78 h 101"/>
                  <a:gd name="T58" fmla="*/ 31 w 39"/>
                  <a:gd name="T59" fmla="*/ 79 h 101"/>
                  <a:gd name="T60" fmla="*/ 31 w 39"/>
                  <a:gd name="T61" fmla="*/ 83 h 101"/>
                  <a:gd name="T62" fmla="*/ 35 w 39"/>
                  <a:gd name="T63" fmla="*/ 85 h 101"/>
                  <a:gd name="T64" fmla="*/ 35 w 39"/>
                  <a:gd name="T65" fmla="*/ 89 h 101"/>
                  <a:gd name="T66" fmla="*/ 35 w 39"/>
                  <a:gd name="T67" fmla="*/ 91 h 101"/>
                  <a:gd name="T68" fmla="*/ 38 w 39"/>
                  <a:gd name="T69" fmla="*/ 94 h 101"/>
                  <a:gd name="T70" fmla="*/ 38 w 39"/>
                  <a:gd name="T71" fmla="*/ 96 h 101"/>
                  <a:gd name="T72" fmla="*/ 38 w 39"/>
                  <a:gd name="T73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" h="101">
                    <a:moveTo>
                      <a:pt x="0" y="0"/>
                    </a:moveTo>
                    <a:lnTo>
                      <a:pt x="3" y="4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2" y="28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5" y="42"/>
                    </a:lnTo>
                    <a:lnTo>
                      <a:pt x="19" y="44"/>
                    </a:lnTo>
                    <a:lnTo>
                      <a:pt x="19" y="47"/>
                    </a:lnTo>
                    <a:lnTo>
                      <a:pt x="19" y="49"/>
                    </a:lnTo>
                    <a:lnTo>
                      <a:pt x="22" y="53"/>
                    </a:lnTo>
                    <a:lnTo>
                      <a:pt x="22" y="55"/>
                    </a:lnTo>
                    <a:lnTo>
                      <a:pt x="22" y="56"/>
                    </a:lnTo>
                    <a:lnTo>
                      <a:pt x="25" y="61"/>
                    </a:lnTo>
                    <a:lnTo>
                      <a:pt x="25" y="62"/>
                    </a:lnTo>
                    <a:lnTo>
                      <a:pt x="25" y="66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4"/>
                    </a:lnTo>
                    <a:lnTo>
                      <a:pt x="31" y="78"/>
                    </a:lnTo>
                    <a:lnTo>
                      <a:pt x="31" y="79"/>
                    </a:lnTo>
                    <a:lnTo>
                      <a:pt x="31" y="83"/>
                    </a:lnTo>
                    <a:lnTo>
                      <a:pt x="35" y="85"/>
                    </a:lnTo>
                    <a:lnTo>
                      <a:pt x="35" y="89"/>
                    </a:lnTo>
                    <a:lnTo>
                      <a:pt x="35" y="91"/>
                    </a:lnTo>
                    <a:lnTo>
                      <a:pt x="38" y="94"/>
                    </a:lnTo>
                    <a:lnTo>
                      <a:pt x="38" y="96"/>
                    </a:lnTo>
                    <a:lnTo>
                      <a:pt x="38" y="10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3" name="Rectangle 47"/>
            <p:cNvSpPr>
              <a:spLocks noChangeArrowheads="1"/>
            </p:cNvSpPr>
            <p:nvPr/>
          </p:nvSpPr>
          <p:spPr bwMode="auto">
            <a:xfrm>
              <a:off x="1200" y="1601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A</a:t>
              </a:r>
            </a:p>
          </p:txBody>
        </p:sp>
      </p:grpSp>
      <p:grpSp>
        <p:nvGrpSpPr>
          <p:cNvPr id="14391" name="Group 55"/>
          <p:cNvGrpSpPr>
            <a:grpSpLocks/>
          </p:cNvGrpSpPr>
          <p:nvPr/>
        </p:nvGrpSpPr>
        <p:grpSpPr bwMode="auto">
          <a:xfrm>
            <a:off x="279402" y="3111497"/>
            <a:ext cx="8551863" cy="596899"/>
            <a:chOff x="176" y="1960"/>
            <a:chExt cx="5387" cy="376"/>
          </a:xfrm>
        </p:grpSpPr>
        <p:grpSp>
          <p:nvGrpSpPr>
            <p:cNvPr id="14344" name="Group 8"/>
            <p:cNvGrpSpPr>
              <a:grpSpLocks/>
            </p:cNvGrpSpPr>
            <p:nvPr/>
          </p:nvGrpSpPr>
          <p:grpSpPr bwMode="auto">
            <a:xfrm>
              <a:off x="3456" y="1960"/>
              <a:ext cx="1636" cy="353"/>
              <a:chOff x="2634" y="2252"/>
              <a:chExt cx="1227" cy="470"/>
            </a:xfrm>
          </p:grpSpPr>
          <p:sp>
            <p:nvSpPr>
              <p:cNvPr id="14345" name="Freeform 9"/>
              <p:cNvSpPr>
                <a:spLocks/>
              </p:cNvSpPr>
              <p:nvPr/>
            </p:nvSpPr>
            <p:spPr bwMode="auto">
              <a:xfrm>
                <a:off x="2634" y="2252"/>
                <a:ext cx="428" cy="303"/>
              </a:xfrm>
              <a:custGeom>
                <a:avLst/>
                <a:gdLst>
                  <a:gd name="T0" fmla="*/ 4 w 428"/>
                  <a:gd name="T1" fmla="*/ 221 h 303"/>
                  <a:gd name="T2" fmla="*/ 11 w 428"/>
                  <a:gd name="T3" fmla="*/ 202 h 303"/>
                  <a:gd name="T4" fmla="*/ 15 w 428"/>
                  <a:gd name="T5" fmla="*/ 183 h 303"/>
                  <a:gd name="T6" fmla="*/ 19 w 428"/>
                  <a:gd name="T7" fmla="*/ 165 h 303"/>
                  <a:gd name="T8" fmla="*/ 26 w 428"/>
                  <a:gd name="T9" fmla="*/ 148 h 303"/>
                  <a:gd name="T10" fmla="*/ 30 w 428"/>
                  <a:gd name="T11" fmla="*/ 130 h 303"/>
                  <a:gd name="T12" fmla="*/ 34 w 428"/>
                  <a:gd name="T13" fmla="*/ 114 h 303"/>
                  <a:gd name="T14" fmla="*/ 41 w 428"/>
                  <a:gd name="T15" fmla="*/ 99 h 303"/>
                  <a:gd name="T16" fmla="*/ 45 w 428"/>
                  <a:gd name="T17" fmla="*/ 84 h 303"/>
                  <a:gd name="T18" fmla="*/ 48 w 428"/>
                  <a:gd name="T19" fmla="*/ 71 h 303"/>
                  <a:gd name="T20" fmla="*/ 56 w 428"/>
                  <a:gd name="T21" fmla="*/ 59 h 303"/>
                  <a:gd name="T22" fmla="*/ 60 w 428"/>
                  <a:gd name="T23" fmla="*/ 48 h 303"/>
                  <a:gd name="T24" fmla="*/ 63 w 428"/>
                  <a:gd name="T25" fmla="*/ 36 h 303"/>
                  <a:gd name="T26" fmla="*/ 67 w 428"/>
                  <a:gd name="T27" fmla="*/ 29 h 303"/>
                  <a:gd name="T28" fmla="*/ 74 w 428"/>
                  <a:gd name="T29" fmla="*/ 21 h 303"/>
                  <a:gd name="T30" fmla="*/ 78 w 428"/>
                  <a:gd name="T31" fmla="*/ 14 h 303"/>
                  <a:gd name="T32" fmla="*/ 86 w 428"/>
                  <a:gd name="T33" fmla="*/ 8 h 303"/>
                  <a:gd name="T34" fmla="*/ 97 w 428"/>
                  <a:gd name="T35" fmla="*/ 1 h 303"/>
                  <a:gd name="T36" fmla="*/ 112 w 428"/>
                  <a:gd name="T37" fmla="*/ 1 h 303"/>
                  <a:gd name="T38" fmla="*/ 126 w 428"/>
                  <a:gd name="T39" fmla="*/ 8 h 303"/>
                  <a:gd name="T40" fmla="*/ 134 w 428"/>
                  <a:gd name="T41" fmla="*/ 14 h 303"/>
                  <a:gd name="T42" fmla="*/ 141 w 428"/>
                  <a:gd name="T43" fmla="*/ 21 h 303"/>
                  <a:gd name="T44" fmla="*/ 145 w 428"/>
                  <a:gd name="T45" fmla="*/ 27 h 303"/>
                  <a:gd name="T46" fmla="*/ 152 w 428"/>
                  <a:gd name="T47" fmla="*/ 33 h 303"/>
                  <a:gd name="T48" fmla="*/ 160 w 428"/>
                  <a:gd name="T49" fmla="*/ 40 h 303"/>
                  <a:gd name="T50" fmla="*/ 164 w 428"/>
                  <a:gd name="T51" fmla="*/ 46 h 303"/>
                  <a:gd name="T52" fmla="*/ 171 w 428"/>
                  <a:gd name="T53" fmla="*/ 52 h 303"/>
                  <a:gd name="T54" fmla="*/ 182 w 428"/>
                  <a:gd name="T55" fmla="*/ 59 h 303"/>
                  <a:gd name="T56" fmla="*/ 190 w 428"/>
                  <a:gd name="T57" fmla="*/ 65 h 303"/>
                  <a:gd name="T58" fmla="*/ 204 w 428"/>
                  <a:gd name="T59" fmla="*/ 68 h 303"/>
                  <a:gd name="T60" fmla="*/ 219 w 428"/>
                  <a:gd name="T61" fmla="*/ 65 h 303"/>
                  <a:gd name="T62" fmla="*/ 234 w 428"/>
                  <a:gd name="T63" fmla="*/ 59 h 303"/>
                  <a:gd name="T64" fmla="*/ 242 w 428"/>
                  <a:gd name="T65" fmla="*/ 52 h 303"/>
                  <a:gd name="T66" fmla="*/ 249 w 428"/>
                  <a:gd name="T67" fmla="*/ 46 h 303"/>
                  <a:gd name="T68" fmla="*/ 253 w 428"/>
                  <a:gd name="T69" fmla="*/ 40 h 303"/>
                  <a:gd name="T70" fmla="*/ 260 w 428"/>
                  <a:gd name="T71" fmla="*/ 33 h 303"/>
                  <a:gd name="T72" fmla="*/ 268 w 428"/>
                  <a:gd name="T73" fmla="*/ 27 h 303"/>
                  <a:gd name="T74" fmla="*/ 271 w 428"/>
                  <a:gd name="T75" fmla="*/ 21 h 303"/>
                  <a:gd name="T76" fmla="*/ 279 w 428"/>
                  <a:gd name="T77" fmla="*/ 14 h 303"/>
                  <a:gd name="T78" fmla="*/ 286 w 428"/>
                  <a:gd name="T79" fmla="*/ 8 h 303"/>
                  <a:gd name="T80" fmla="*/ 301 w 428"/>
                  <a:gd name="T81" fmla="*/ 1 h 303"/>
                  <a:gd name="T82" fmla="*/ 316 w 428"/>
                  <a:gd name="T83" fmla="*/ 1 h 303"/>
                  <a:gd name="T84" fmla="*/ 327 w 428"/>
                  <a:gd name="T85" fmla="*/ 8 h 303"/>
                  <a:gd name="T86" fmla="*/ 331 w 428"/>
                  <a:gd name="T87" fmla="*/ 14 h 303"/>
                  <a:gd name="T88" fmla="*/ 338 w 428"/>
                  <a:gd name="T89" fmla="*/ 21 h 303"/>
                  <a:gd name="T90" fmla="*/ 342 w 428"/>
                  <a:gd name="T91" fmla="*/ 27 h 303"/>
                  <a:gd name="T92" fmla="*/ 346 w 428"/>
                  <a:gd name="T93" fmla="*/ 36 h 303"/>
                  <a:gd name="T94" fmla="*/ 353 w 428"/>
                  <a:gd name="T95" fmla="*/ 46 h 303"/>
                  <a:gd name="T96" fmla="*/ 357 w 428"/>
                  <a:gd name="T97" fmla="*/ 57 h 303"/>
                  <a:gd name="T98" fmla="*/ 361 w 428"/>
                  <a:gd name="T99" fmla="*/ 70 h 303"/>
                  <a:gd name="T100" fmla="*/ 368 w 428"/>
                  <a:gd name="T101" fmla="*/ 83 h 303"/>
                  <a:gd name="T102" fmla="*/ 372 w 428"/>
                  <a:gd name="T103" fmla="*/ 99 h 303"/>
                  <a:gd name="T104" fmla="*/ 375 w 428"/>
                  <a:gd name="T105" fmla="*/ 113 h 303"/>
                  <a:gd name="T106" fmla="*/ 383 w 428"/>
                  <a:gd name="T107" fmla="*/ 129 h 303"/>
                  <a:gd name="T108" fmla="*/ 387 w 428"/>
                  <a:gd name="T109" fmla="*/ 146 h 303"/>
                  <a:gd name="T110" fmla="*/ 390 w 428"/>
                  <a:gd name="T111" fmla="*/ 164 h 303"/>
                  <a:gd name="T112" fmla="*/ 398 w 428"/>
                  <a:gd name="T113" fmla="*/ 181 h 303"/>
                  <a:gd name="T114" fmla="*/ 401 w 428"/>
                  <a:gd name="T115" fmla="*/ 200 h 303"/>
                  <a:gd name="T116" fmla="*/ 405 w 428"/>
                  <a:gd name="T117" fmla="*/ 219 h 303"/>
                  <a:gd name="T118" fmla="*/ 413 w 428"/>
                  <a:gd name="T119" fmla="*/ 237 h 303"/>
                  <a:gd name="T120" fmla="*/ 416 w 428"/>
                  <a:gd name="T121" fmla="*/ 256 h 303"/>
                  <a:gd name="T122" fmla="*/ 420 w 428"/>
                  <a:gd name="T123" fmla="*/ 275 h 303"/>
                  <a:gd name="T124" fmla="*/ 427 w 428"/>
                  <a:gd name="T125" fmla="*/ 293 h 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8" h="303">
                    <a:moveTo>
                      <a:pt x="0" y="235"/>
                    </a:moveTo>
                    <a:lnTo>
                      <a:pt x="4" y="231"/>
                    </a:lnTo>
                    <a:lnTo>
                      <a:pt x="4" y="226"/>
                    </a:lnTo>
                    <a:lnTo>
                      <a:pt x="4" y="221"/>
                    </a:lnTo>
                    <a:lnTo>
                      <a:pt x="8" y="216"/>
                    </a:lnTo>
                    <a:lnTo>
                      <a:pt x="8" y="211"/>
                    </a:lnTo>
                    <a:lnTo>
                      <a:pt x="8" y="207"/>
                    </a:lnTo>
                    <a:lnTo>
                      <a:pt x="11" y="202"/>
                    </a:lnTo>
                    <a:lnTo>
                      <a:pt x="11" y="197"/>
                    </a:lnTo>
                    <a:lnTo>
                      <a:pt x="11" y="192"/>
                    </a:lnTo>
                    <a:lnTo>
                      <a:pt x="15" y="188"/>
                    </a:lnTo>
                    <a:lnTo>
                      <a:pt x="15" y="183"/>
                    </a:lnTo>
                    <a:lnTo>
                      <a:pt x="15" y="178"/>
                    </a:lnTo>
                    <a:lnTo>
                      <a:pt x="19" y="175"/>
                    </a:lnTo>
                    <a:lnTo>
                      <a:pt x="19" y="170"/>
                    </a:lnTo>
                    <a:lnTo>
                      <a:pt x="19" y="165"/>
                    </a:lnTo>
                    <a:lnTo>
                      <a:pt x="22" y="161"/>
                    </a:lnTo>
                    <a:lnTo>
                      <a:pt x="22" y="156"/>
                    </a:lnTo>
                    <a:lnTo>
                      <a:pt x="22" y="153"/>
                    </a:lnTo>
                    <a:lnTo>
                      <a:pt x="26" y="148"/>
                    </a:lnTo>
                    <a:lnTo>
                      <a:pt x="26" y="143"/>
                    </a:lnTo>
                    <a:lnTo>
                      <a:pt x="26" y="140"/>
                    </a:lnTo>
                    <a:lnTo>
                      <a:pt x="30" y="135"/>
                    </a:lnTo>
                    <a:lnTo>
                      <a:pt x="30" y="130"/>
                    </a:lnTo>
                    <a:lnTo>
                      <a:pt x="30" y="127"/>
                    </a:lnTo>
                    <a:lnTo>
                      <a:pt x="34" y="122"/>
                    </a:lnTo>
                    <a:lnTo>
                      <a:pt x="34" y="119"/>
                    </a:lnTo>
                    <a:lnTo>
                      <a:pt x="34" y="114"/>
                    </a:lnTo>
                    <a:lnTo>
                      <a:pt x="37" y="111"/>
                    </a:lnTo>
                    <a:lnTo>
                      <a:pt x="37" y="106"/>
                    </a:lnTo>
                    <a:lnTo>
                      <a:pt x="37" y="103"/>
                    </a:lnTo>
                    <a:lnTo>
                      <a:pt x="41" y="99"/>
                    </a:lnTo>
                    <a:lnTo>
                      <a:pt x="41" y="95"/>
                    </a:lnTo>
                    <a:lnTo>
                      <a:pt x="41" y="92"/>
                    </a:lnTo>
                    <a:lnTo>
                      <a:pt x="45" y="87"/>
                    </a:lnTo>
                    <a:lnTo>
                      <a:pt x="45" y="84"/>
                    </a:lnTo>
                    <a:lnTo>
                      <a:pt x="45" y="81"/>
                    </a:lnTo>
                    <a:lnTo>
                      <a:pt x="48" y="78"/>
                    </a:lnTo>
                    <a:lnTo>
                      <a:pt x="48" y="75"/>
                    </a:lnTo>
                    <a:lnTo>
                      <a:pt x="48" y="71"/>
                    </a:lnTo>
                    <a:lnTo>
                      <a:pt x="52" y="68"/>
                    </a:lnTo>
                    <a:lnTo>
                      <a:pt x="52" y="65"/>
                    </a:lnTo>
                    <a:lnTo>
                      <a:pt x="52" y="62"/>
                    </a:lnTo>
                    <a:lnTo>
                      <a:pt x="56" y="59"/>
                    </a:lnTo>
                    <a:lnTo>
                      <a:pt x="56" y="56"/>
                    </a:lnTo>
                    <a:lnTo>
                      <a:pt x="56" y="52"/>
                    </a:lnTo>
                    <a:lnTo>
                      <a:pt x="60" y="49"/>
                    </a:lnTo>
                    <a:lnTo>
                      <a:pt x="60" y="48"/>
                    </a:lnTo>
                    <a:lnTo>
                      <a:pt x="60" y="44"/>
                    </a:lnTo>
                    <a:lnTo>
                      <a:pt x="63" y="41"/>
                    </a:lnTo>
                    <a:lnTo>
                      <a:pt x="63" y="40"/>
                    </a:lnTo>
                    <a:lnTo>
                      <a:pt x="63" y="36"/>
                    </a:lnTo>
                    <a:lnTo>
                      <a:pt x="63" y="35"/>
                    </a:lnTo>
                    <a:lnTo>
                      <a:pt x="67" y="33"/>
                    </a:lnTo>
                    <a:lnTo>
                      <a:pt x="67" y="30"/>
                    </a:lnTo>
                    <a:lnTo>
                      <a:pt x="67" y="29"/>
                    </a:lnTo>
                    <a:lnTo>
                      <a:pt x="71" y="27"/>
                    </a:lnTo>
                    <a:lnTo>
                      <a:pt x="71" y="24"/>
                    </a:lnTo>
                    <a:lnTo>
                      <a:pt x="71" y="22"/>
                    </a:lnTo>
                    <a:lnTo>
                      <a:pt x="74" y="21"/>
                    </a:lnTo>
                    <a:lnTo>
                      <a:pt x="74" y="19"/>
                    </a:lnTo>
                    <a:lnTo>
                      <a:pt x="74" y="17"/>
                    </a:lnTo>
                    <a:lnTo>
                      <a:pt x="78" y="16"/>
                    </a:lnTo>
                    <a:lnTo>
                      <a:pt x="78" y="14"/>
                    </a:lnTo>
                    <a:lnTo>
                      <a:pt x="78" y="13"/>
                    </a:lnTo>
                    <a:lnTo>
                      <a:pt x="82" y="11"/>
                    </a:lnTo>
                    <a:lnTo>
                      <a:pt x="82" y="9"/>
                    </a:lnTo>
                    <a:lnTo>
                      <a:pt x="86" y="8"/>
                    </a:lnTo>
                    <a:lnTo>
                      <a:pt x="86" y="6"/>
                    </a:lnTo>
                    <a:lnTo>
                      <a:pt x="89" y="5"/>
                    </a:lnTo>
                    <a:lnTo>
                      <a:pt x="93" y="3"/>
                    </a:lnTo>
                    <a:lnTo>
                      <a:pt x="97" y="1"/>
                    </a:lnTo>
                    <a:lnTo>
                      <a:pt x="100" y="0"/>
                    </a:lnTo>
                    <a:lnTo>
                      <a:pt x="104" y="0"/>
                    </a:lnTo>
                    <a:lnTo>
                      <a:pt x="108" y="0"/>
                    </a:lnTo>
                    <a:lnTo>
                      <a:pt x="112" y="1"/>
                    </a:lnTo>
                    <a:lnTo>
                      <a:pt x="115" y="3"/>
                    </a:lnTo>
                    <a:lnTo>
                      <a:pt x="119" y="5"/>
                    </a:lnTo>
                    <a:lnTo>
                      <a:pt x="123" y="6"/>
                    </a:lnTo>
                    <a:lnTo>
                      <a:pt x="126" y="8"/>
                    </a:lnTo>
                    <a:lnTo>
                      <a:pt x="126" y="9"/>
                    </a:lnTo>
                    <a:lnTo>
                      <a:pt x="130" y="11"/>
                    </a:lnTo>
                    <a:lnTo>
                      <a:pt x="130" y="13"/>
                    </a:lnTo>
                    <a:lnTo>
                      <a:pt x="134" y="14"/>
                    </a:lnTo>
                    <a:lnTo>
                      <a:pt x="134" y="16"/>
                    </a:lnTo>
                    <a:lnTo>
                      <a:pt x="138" y="17"/>
                    </a:lnTo>
                    <a:lnTo>
                      <a:pt x="138" y="19"/>
                    </a:lnTo>
                    <a:lnTo>
                      <a:pt x="141" y="21"/>
                    </a:lnTo>
                    <a:lnTo>
                      <a:pt x="141" y="22"/>
                    </a:lnTo>
                    <a:lnTo>
                      <a:pt x="141" y="24"/>
                    </a:lnTo>
                    <a:lnTo>
                      <a:pt x="145" y="25"/>
                    </a:lnTo>
                    <a:lnTo>
                      <a:pt x="145" y="27"/>
                    </a:lnTo>
                    <a:lnTo>
                      <a:pt x="149" y="29"/>
                    </a:lnTo>
                    <a:lnTo>
                      <a:pt x="149" y="30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2" y="35"/>
                    </a:lnTo>
                    <a:lnTo>
                      <a:pt x="156" y="36"/>
                    </a:lnTo>
                    <a:lnTo>
                      <a:pt x="156" y="38"/>
                    </a:lnTo>
                    <a:lnTo>
                      <a:pt x="160" y="40"/>
                    </a:lnTo>
                    <a:lnTo>
                      <a:pt x="160" y="41"/>
                    </a:lnTo>
                    <a:lnTo>
                      <a:pt x="160" y="43"/>
                    </a:lnTo>
                    <a:lnTo>
                      <a:pt x="164" y="44"/>
                    </a:lnTo>
                    <a:lnTo>
                      <a:pt x="164" y="46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71" y="51"/>
                    </a:lnTo>
                    <a:lnTo>
                      <a:pt x="171" y="52"/>
                    </a:lnTo>
                    <a:lnTo>
                      <a:pt x="175" y="54"/>
                    </a:lnTo>
                    <a:lnTo>
                      <a:pt x="175" y="56"/>
                    </a:lnTo>
                    <a:lnTo>
                      <a:pt x="178" y="57"/>
                    </a:lnTo>
                    <a:lnTo>
                      <a:pt x="182" y="59"/>
                    </a:lnTo>
                    <a:lnTo>
                      <a:pt x="182" y="60"/>
                    </a:lnTo>
                    <a:lnTo>
                      <a:pt x="186" y="62"/>
                    </a:lnTo>
                    <a:lnTo>
                      <a:pt x="186" y="64"/>
                    </a:lnTo>
                    <a:lnTo>
                      <a:pt x="190" y="65"/>
                    </a:lnTo>
                    <a:lnTo>
                      <a:pt x="193" y="67"/>
                    </a:lnTo>
                    <a:lnTo>
                      <a:pt x="197" y="68"/>
                    </a:lnTo>
                    <a:lnTo>
                      <a:pt x="201" y="68"/>
                    </a:lnTo>
                    <a:lnTo>
                      <a:pt x="204" y="68"/>
                    </a:lnTo>
                    <a:lnTo>
                      <a:pt x="208" y="68"/>
                    </a:lnTo>
                    <a:lnTo>
                      <a:pt x="212" y="68"/>
                    </a:lnTo>
                    <a:lnTo>
                      <a:pt x="216" y="67"/>
                    </a:lnTo>
                    <a:lnTo>
                      <a:pt x="219" y="65"/>
                    </a:lnTo>
                    <a:lnTo>
                      <a:pt x="223" y="64"/>
                    </a:lnTo>
                    <a:lnTo>
                      <a:pt x="227" y="62"/>
                    </a:lnTo>
                    <a:lnTo>
                      <a:pt x="231" y="60"/>
                    </a:lnTo>
                    <a:lnTo>
                      <a:pt x="234" y="59"/>
                    </a:lnTo>
                    <a:lnTo>
                      <a:pt x="234" y="57"/>
                    </a:lnTo>
                    <a:lnTo>
                      <a:pt x="238" y="56"/>
                    </a:lnTo>
                    <a:lnTo>
                      <a:pt x="238" y="54"/>
                    </a:lnTo>
                    <a:lnTo>
                      <a:pt x="242" y="52"/>
                    </a:lnTo>
                    <a:lnTo>
                      <a:pt x="242" y="51"/>
                    </a:lnTo>
                    <a:lnTo>
                      <a:pt x="245" y="49"/>
                    </a:lnTo>
                    <a:lnTo>
                      <a:pt x="245" y="48"/>
                    </a:lnTo>
                    <a:lnTo>
                      <a:pt x="249" y="46"/>
                    </a:lnTo>
                    <a:lnTo>
                      <a:pt x="249" y="44"/>
                    </a:lnTo>
                    <a:lnTo>
                      <a:pt x="249" y="43"/>
                    </a:lnTo>
                    <a:lnTo>
                      <a:pt x="253" y="41"/>
                    </a:lnTo>
                    <a:lnTo>
                      <a:pt x="253" y="40"/>
                    </a:lnTo>
                    <a:lnTo>
                      <a:pt x="257" y="38"/>
                    </a:lnTo>
                    <a:lnTo>
                      <a:pt x="257" y="36"/>
                    </a:lnTo>
                    <a:lnTo>
                      <a:pt x="260" y="35"/>
                    </a:lnTo>
                    <a:lnTo>
                      <a:pt x="260" y="33"/>
                    </a:lnTo>
                    <a:lnTo>
                      <a:pt x="260" y="32"/>
                    </a:lnTo>
                    <a:lnTo>
                      <a:pt x="264" y="30"/>
                    </a:lnTo>
                    <a:lnTo>
                      <a:pt x="264" y="29"/>
                    </a:lnTo>
                    <a:lnTo>
                      <a:pt x="268" y="27"/>
                    </a:lnTo>
                    <a:lnTo>
                      <a:pt x="268" y="25"/>
                    </a:lnTo>
                    <a:lnTo>
                      <a:pt x="268" y="24"/>
                    </a:lnTo>
                    <a:lnTo>
                      <a:pt x="271" y="22"/>
                    </a:lnTo>
                    <a:lnTo>
                      <a:pt x="271" y="21"/>
                    </a:lnTo>
                    <a:lnTo>
                      <a:pt x="275" y="19"/>
                    </a:lnTo>
                    <a:lnTo>
                      <a:pt x="275" y="17"/>
                    </a:lnTo>
                    <a:lnTo>
                      <a:pt x="279" y="16"/>
                    </a:lnTo>
                    <a:lnTo>
                      <a:pt x="279" y="14"/>
                    </a:lnTo>
                    <a:lnTo>
                      <a:pt x="283" y="13"/>
                    </a:lnTo>
                    <a:lnTo>
                      <a:pt x="283" y="11"/>
                    </a:lnTo>
                    <a:lnTo>
                      <a:pt x="286" y="9"/>
                    </a:lnTo>
                    <a:lnTo>
                      <a:pt x="286" y="8"/>
                    </a:lnTo>
                    <a:lnTo>
                      <a:pt x="290" y="6"/>
                    </a:lnTo>
                    <a:lnTo>
                      <a:pt x="294" y="5"/>
                    </a:lnTo>
                    <a:lnTo>
                      <a:pt x="297" y="3"/>
                    </a:lnTo>
                    <a:lnTo>
                      <a:pt x="301" y="1"/>
                    </a:lnTo>
                    <a:lnTo>
                      <a:pt x="305" y="0"/>
                    </a:lnTo>
                    <a:lnTo>
                      <a:pt x="309" y="0"/>
                    </a:lnTo>
                    <a:lnTo>
                      <a:pt x="312" y="0"/>
                    </a:lnTo>
                    <a:lnTo>
                      <a:pt x="316" y="1"/>
                    </a:lnTo>
                    <a:lnTo>
                      <a:pt x="320" y="3"/>
                    </a:lnTo>
                    <a:lnTo>
                      <a:pt x="323" y="5"/>
                    </a:lnTo>
                    <a:lnTo>
                      <a:pt x="323" y="6"/>
                    </a:lnTo>
                    <a:lnTo>
                      <a:pt x="327" y="8"/>
                    </a:lnTo>
                    <a:lnTo>
                      <a:pt x="327" y="9"/>
                    </a:lnTo>
                    <a:lnTo>
                      <a:pt x="331" y="11"/>
                    </a:lnTo>
                    <a:lnTo>
                      <a:pt x="331" y="13"/>
                    </a:lnTo>
                    <a:lnTo>
                      <a:pt x="331" y="14"/>
                    </a:lnTo>
                    <a:lnTo>
                      <a:pt x="335" y="16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8" y="21"/>
                    </a:lnTo>
                    <a:lnTo>
                      <a:pt x="338" y="22"/>
                    </a:lnTo>
                    <a:lnTo>
                      <a:pt x="338" y="24"/>
                    </a:lnTo>
                    <a:lnTo>
                      <a:pt x="342" y="25"/>
                    </a:lnTo>
                    <a:lnTo>
                      <a:pt x="342" y="27"/>
                    </a:lnTo>
                    <a:lnTo>
                      <a:pt x="342" y="30"/>
                    </a:lnTo>
                    <a:lnTo>
                      <a:pt x="346" y="32"/>
                    </a:lnTo>
                    <a:lnTo>
                      <a:pt x="346" y="33"/>
                    </a:lnTo>
                    <a:lnTo>
                      <a:pt x="346" y="36"/>
                    </a:lnTo>
                    <a:lnTo>
                      <a:pt x="349" y="38"/>
                    </a:lnTo>
                    <a:lnTo>
                      <a:pt x="349" y="41"/>
                    </a:lnTo>
                    <a:lnTo>
                      <a:pt x="349" y="44"/>
                    </a:lnTo>
                    <a:lnTo>
                      <a:pt x="353" y="46"/>
                    </a:lnTo>
                    <a:lnTo>
                      <a:pt x="353" y="49"/>
                    </a:lnTo>
                    <a:lnTo>
                      <a:pt x="353" y="52"/>
                    </a:lnTo>
                    <a:lnTo>
                      <a:pt x="357" y="54"/>
                    </a:lnTo>
                    <a:lnTo>
                      <a:pt x="357" y="57"/>
                    </a:lnTo>
                    <a:lnTo>
                      <a:pt x="357" y="60"/>
                    </a:lnTo>
                    <a:lnTo>
                      <a:pt x="361" y="64"/>
                    </a:lnTo>
                    <a:lnTo>
                      <a:pt x="361" y="67"/>
                    </a:lnTo>
                    <a:lnTo>
                      <a:pt x="361" y="70"/>
                    </a:lnTo>
                    <a:lnTo>
                      <a:pt x="364" y="73"/>
                    </a:lnTo>
                    <a:lnTo>
                      <a:pt x="364" y="76"/>
                    </a:lnTo>
                    <a:lnTo>
                      <a:pt x="364" y="79"/>
                    </a:lnTo>
                    <a:lnTo>
                      <a:pt x="368" y="83"/>
                    </a:lnTo>
                    <a:lnTo>
                      <a:pt x="368" y="87"/>
                    </a:lnTo>
                    <a:lnTo>
                      <a:pt x="368" y="91"/>
                    </a:lnTo>
                    <a:lnTo>
                      <a:pt x="372" y="94"/>
                    </a:lnTo>
                    <a:lnTo>
                      <a:pt x="372" y="99"/>
                    </a:lnTo>
                    <a:lnTo>
                      <a:pt x="372" y="102"/>
                    </a:lnTo>
                    <a:lnTo>
                      <a:pt x="375" y="105"/>
                    </a:lnTo>
                    <a:lnTo>
                      <a:pt x="375" y="110"/>
                    </a:lnTo>
                    <a:lnTo>
                      <a:pt x="375" y="113"/>
                    </a:lnTo>
                    <a:lnTo>
                      <a:pt x="379" y="118"/>
                    </a:lnTo>
                    <a:lnTo>
                      <a:pt x="379" y="121"/>
                    </a:lnTo>
                    <a:lnTo>
                      <a:pt x="379" y="126"/>
                    </a:lnTo>
                    <a:lnTo>
                      <a:pt x="383" y="129"/>
                    </a:lnTo>
                    <a:lnTo>
                      <a:pt x="383" y="134"/>
                    </a:lnTo>
                    <a:lnTo>
                      <a:pt x="383" y="138"/>
                    </a:lnTo>
                    <a:lnTo>
                      <a:pt x="387" y="141"/>
                    </a:lnTo>
                    <a:lnTo>
                      <a:pt x="387" y="146"/>
                    </a:lnTo>
                    <a:lnTo>
                      <a:pt x="387" y="151"/>
                    </a:lnTo>
                    <a:lnTo>
                      <a:pt x="390" y="154"/>
                    </a:lnTo>
                    <a:lnTo>
                      <a:pt x="390" y="159"/>
                    </a:lnTo>
                    <a:lnTo>
                      <a:pt x="390" y="164"/>
                    </a:lnTo>
                    <a:lnTo>
                      <a:pt x="394" y="169"/>
                    </a:lnTo>
                    <a:lnTo>
                      <a:pt x="394" y="173"/>
                    </a:lnTo>
                    <a:lnTo>
                      <a:pt x="394" y="178"/>
                    </a:lnTo>
                    <a:lnTo>
                      <a:pt x="398" y="181"/>
                    </a:lnTo>
                    <a:lnTo>
                      <a:pt x="398" y="186"/>
                    </a:lnTo>
                    <a:lnTo>
                      <a:pt x="398" y="191"/>
                    </a:lnTo>
                    <a:lnTo>
                      <a:pt x="401" y="196"/>
                    </a:lnTo>
                    <a:lnTo>
                      <a:pt x="401" y="200"/>
                    </a:lnTo>
                    <a:lnTo>
                      <a:pt x="401" y="205"/>
                    </a:lnTo>
                    <a:lnTo>
                      <a:pt x="405" y="210"/>
                    </a:lnTo>
                    <a:lnTo>
                      <a:pt x="405" y="215"/>
                    </a:lnTo>
                    <a:lnTo>
                      <a:pt x="405" y="219"/>
                    </a:lnTo>
                    <a:lnTo>
                      <a:pt x="409" y="224"/>
                    </a:lnTo>
                    <a:lnTo>
                      <a:pt x="409" y="229"/>
                    </a:lnTo>
                    <a:lnTo>
                      <a:pt x="409" y="234"/>
                    </a:lnTo>
                    <a:lnTo>
                      <a:pt x="413" y="237"/>
                    </a:lnTo>
                    <a:lnTo>
                      <a:pt x="413" y="242"/>
                    </a:lnTo>
                    <a:lnTo>
                      <a:pt x="413" y="247"/>
                    </a:lnTo>
                    <a:lnTo>
                      <a:pt x="416" y="251"/>
                    </a:lnTo>
                    <a:lnTo>
                      <a:pt x="416" y="256"/>
                    </a:lnTo>
                    <a:lnTo>
                      <a:pt x="416" y="261"/>
                    </a:lnTo>
                    <a:lnTo>
                      <a:pt x="420" y="266"/>
                    </a:lnTo>
                    <a:lnTo>
                      <a:pt x="420" y="270"/>
                    </a:lnTo>
                    <a:lnTo>
                      <a:pt x="420" y="275"/>
                    </a:lnTo>
                    <a:lnTo>
                      <a:pt x="424" y="280"/>
                    </a:lnTo>
                    <a:lnTo>
                      <a:pt x="424" y="285"/>
                    </a:lnTo>
                    <a:lnTo>
                      <a:pt x="424" y="289"/>
                    </a:lnTo>
                    <a:lnTo>
                      <a:pt x="427" y="293"/>
                    </a:lnTo>
                    <a:lnTo>
                      <a:pt x="427" y="297"/>
                    </a:lnTo>
                    <a:lnTo>
                      <a:pt x="427" y="302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6" name="Freeform 10"/>
              <p:cNvSpPr>
                <a:spLocks/>
              </p:cNvSpPr>
              <p:nvPr/>
            </p:nvSpPr>
            <p:spPr bwMode="auto">
              <a:xfrm>
                <a:off x="3061" y="2354"/>
                <a:ext cx="429" cy="368"/>
              </a:xfrm>
              <a:custGeom>
                <a:avLst/>
                <a:gdLst>
                  <a:gd name="T0" fmla="*/ 4 w 429"/>
                  <a:gd name="T1" fmla="*/ 213 h 368"/>
                  <a:gd name="T2" fmla="*/ 8 w 429"/>
                  <a:gd name="T3" fmla="*/ 230 h 368"/>
                  <a:gd name="T4" fmla="*/ 15 w 429"/>
                  <a:gd name="T5" fmla="*/ 248 h 368"/>
                  <a:gd name="T6" fmla="*/ 19 w 429"/>
                  <a:gd name="T7" fmla="*/ 262 h 368"/>
                  <a:gd name="T8" fmla="*/ 23 w 429"/>
                  <a:gd name="T9" fmla="*/ 278 h 368"/>
                  <a:gd name="T10" fmla="*/ 30 w 429"/>
                  <a:gd name="T11" fmla="*/ 292 h 368"/>
                  <a:gd name="T12" fmla="*/ 34 w 429"/>
                  <a:gd name="T13" fmla="*/ 305 h 368"/>
                  <a:gd name="T14" fmla="*/ 38 w 429"/>
                  <a:gd name="T15" fmla="*/ 316 h 368"/>
                  <a:gd name="T16" fmla="*/ 45 w 429"/>
                  <a:gd name="T17" fmla="*/ 327 h 368"/>
                  <a:gd name="T18" fmla="*/ 49 w 429"/>
                  <a:gd name="T19" fmla="*/ 335 h 368"/>
                  <a:gd name="T20" fmla="*/ 52 w 429"/>
                  <a:gd name="T21" fmla="*/ 345 h 368"/>
                  <a:gd name="T22" fmla="*/ 60 w 429"/>
                  <a:gd name="T23" fmla="*/ 351 h 368"/>
                  <a:gd name="T24" fmla="*/ 64 w 429"/>
                  <a:gd name="T25" fmla="*/ 358 h 368"/>
                  <a:gd name="T26" fmla="*/ 75 w 429"/>
                  <a:gd name="T27" fmla="*/ 364 h 368"/>
                  <a:gd name="T28" fmla="*/ 90 w 429"/>
                  <a:gd name="T29" fmla="*/ 367 h 368"/>
                  <a:gd name="T30" fmla="*/ 104 w 429"/>
                  <a:gd name="T31" fmla="*/ 361 h 368"/>
                  <a:gd name="T32" fmla="*/ 112 w 429"/>
                  <a:gd name="T33" fmla="*/ 355 h 368"/>
                  <a:gd name="T34" fmla="*/ 119 w 429"/>
                  <a:gd name="T35" fmla="*/ 348 h 368"/>
                  <a:gd name="T36" fmla="*/ 127 w 429"/>
                  <a:gd name="T37" fmla="*/ 342 h 368"/>
                  <a:gd name="T38" fmla="*/ 130 w 429"/>
                  <a:gd name="T39" fmla="*/ 335 h 368"/>
                  <a:gd name="T40" fmla="*/ 138 w 429"/>
                  <a:gd name="T41" fmla="*/ 329 h 368"/>
                  <a:gd name="T42" fmla="*/ 145 w 429"/>
                  <a:gd name="T43" fmla="*/ 323 h 368"/>
                  <a:gd name="T44" fmla="*/ 153 w 429"/>
                  <a:gd name="T45" fmla="*/ 316 h 368"/>
                  <a:gd name="T46" fmla="*/ 160 w 429"/>
                  <a:gd name="T47" fmla="*/ 310 h 368"/>
                  <a:gd name="T48" fmla="*/ 171 w 429"/>
                  <a:gd name="T49" fmla="*/ 304 h 368"/>
                  <a:gd name="T50" fmla="*/ 182 w 429"/>
                  <a:gd name="T51" fmla="*/ 299 h 368"/>
                  <a:gd name="T52" fmla="*/ 197 w 429"/>
                  <a:gd name="T53" fmla="*/ 300 h 368"/>
                  <a:gd name="T54" fmla="*/ 212 w 429"/>
                  <a:gd name="T55" fmla="*/ 307 h 368"/>
                  <a:gd name="T56" fmla="*/ 220 w 429"/>
                  <a:gd name="T57" fmla="*/ 313 h 368"/>
                  <a:gd name="T58" fmla="*/ 227 w 429"/>
                  <a:gd name="T59" fmla="*/ 320 h 368"/>
                  <a:gd name="T60" fmla="*/ 234 w 429"/>
                  <a:gd name="T61" fmla="*/ 326 h 368"/>
                  <a:gd name="T62" fmla="*/ 242 w 429"/>
                  <a:gd name="T63" fmla="*/ 332 h 368"/>
                  <a:gd name="T64" fmla="*/ 246 w 429"/>
                  <a:gd name="T65" fmla="*/ 339 h 368"/>
                  <a:gd name="T66" fmla="*/ 253 w 429"/>
                  <a:gd name="T67" fmla="*/ 345 h 368"/>
                  <a:gd name="T68" fmla="*/ 260 w 429"/>
                  <a:gd name="T69" fmla="*/ 351 h 368"/>
                  <a:gd name="T70" fmla="*/ 268 w 429"/>
                  <a:gd name="T71" fmla="*/ 358 h 368"/>
                  <a:gd name="T72" fmla="*/ 279 w 429"/>
                  <a:gd name="T73" fmla="*/ 364 h 368"/>
                  <a:gd name="T74" fmla="*/ 294 w 429"/>
                  <a:gd name="T75" fmla="*/ 367 h 368"/>
                  <a:gd name="T76" fmla="*/ 305 w 429"/>
                  <a:gd name="T77" fmla="*/ 361 h 368"/>
                  <a:gd name="T78" fmla="*/ 312 w 429"/>
                  <a:gd name="T79" fmla="*/ 355 h 368"/>
                  <a:gd name="T80" fmla="*/ 320 w 429"/>
                  <a:gd name="T81" fmla="*/ 348 h 368"/>
                  <a:gd name="T82" fmla="*/ 324 w 429"/>
                  <a:gd name="T83" fmla="*/ 340 h 368"/>
                  <a:gd name="T84" fmla="*/ 327 w 429"/>
                  <a:gd name="T85" fmla="*/ 332 h 368"/>
                  <a:gd name="T86" fmla="*/ 335 w 429"/>
                  <a:gd name="T87" fmla="*/ 321 h 368"/>
                  <a:gd name="T88" fmla="*/ 338 w 429"/>
                  <a:gd name="T89" fmla="*/ 310 h 368"/>
                  <a:gd name="T90" fmla="*/ 342 w 429"/>
                  <a:gd name="T91" fmla="*/ 299 h 368"/>
                  <a:gd name="T92" fmla="*/ 350 w 429"/>
                  <a:gd name="T93" fmla="*/ 285 h 368"/>
                  <a:gd name="T94" fmla="*/ 353 w 429"/>
                  <a:gd name="T95" fmla="*/ 270 h 368"/>
                  <a:gd name="T96" fmla="*/ 357 w 429"/>
                  <a:gd name="T97" fmla="*/ 256 h 368"/>
                  <a:gd name="T98" fmla="*/ 364 w 429"/>
                  <a:gd name="T99" fmla="*/ 238 h 368"/>
                  <a:gd name="T100" fmla="*/ 368 w 429"/>
                  <a:gd name="T101" fmla="*/ 222 h 368"/>
                  <a:gd name="T102" fmla="*/ 372 w 429"/>
                  <a:gd name="T103" fmla="*/ 205 h 368"/>
                  <a:gd name="T104" fmla="*/ 376 w 429"/>
                  <a:gd name="T105" fmla="*/ 187 h 368"/>
                  <a:gd name="T106" fmla="*/ 383 w 429"/>
                  <a:gd name="T107" fmla="*/ 168 h 368"/>
                  <a:gd name="T108" fmla="*/ 387 w 429"/>
                  <a:gd name="T109" fmla="*/ 149 h 368"/>
                  <a:gd name="T110" fmla="*/ 390 w 429"/>
                  <a:gd name="T111" fmla="*/ 132 h 368"/>
                  <a:gd name="T112" fmla="*/ 398 w 429"/>
                  <a:gd name="T113" fmla="*/ 113 h 368"/>
                  <a:gd name="T114" fmla="*/ 402 w 429"/>
                  <a:gd name="T115" fmla="*/ 94 h 368"/>
                  <a:gd name="T116" fmla="*/ 405 w 429"/>
                  <a:gd name="T117" fmla="*/ 76 h 368"/>
                  <a:gd name="T118" fmla="*/ 413 w 429"/>
                  <a:gd name="T119" fmla="*/ 57 h 368"/>
                  <a:gd name="T120" fmla="*/ 416 w 429"/>
                  <a:gd name="T121" fmla="*/ 39 h 368"/>
                  <a:gd name="T122" fmla="*/ 420 w 429"/>
                  <a:gd name="T123" fmla="*/ 24 h 368"/>
                  <a:gd name="T124" fmla="*/ 428 w 429"/>
                  <a:gd name="T125" fmla="*/ 8 h 3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9" h="368">
                    <a:moveTo>
                      <a:pt x="0" y="200"/>
                    </a:moveTo>
                    <a:lnTo>
                      <a:pt x="4" y="205"/>
                    </a:lnTo>
                    <a:lnTo>
                      <a:pt x="4" y="210"/>
                    </a:lnTo>
                    <a:lnTo>
                      <a:pt x="4" y="213"/>
                    </a:lnTo>
                    <a:lnTo>
                      <a:pt x="4" y="218"/>
                    </a:lnTo>
                    <a:lnTo>
                      <a:pt x="8" y="222"/>
                    </a:lnTo>
                    <a:lnTo>
                      <a:pt x="8" y="227"/>
                    </a:lnTo>
                    <a:lnTo>
                      <a:pt x="8" y="230"/>
                    </a:lnTo>
                    <a:lnTo>
                      <a:pt x="12" y="235"/>
                    </a:lnTo>
                    <a:lnTo>
                      <a:pt x="12" y="238"/>
                    </a:lnTo>
                    <a:lnTo>
                      <a:pt x="12" y="243"/>
                    </a:lnTo>
                    <a:lnTo>
                      <a:pt x="15" y="248"/>
                    </a:lnTo>
                    <a:lnTo>
                      <a:pt x="15" y="251"/>
                    </a:lnTo>
                    <a:lnTo>
                      <a:pt x="15" y="256"/>
                    </a:lnTo>
                    <a:lnTo>
                      <a:pt x="19" y="259"/>
                    </a:lnTo>
                    <a:lnTo>
                      <a:pt x="19" y="262"/>
                    </a:lnTo>
                    <a:lnTo>
                      <a:pt x="19" y="267"/>
                    </a:lnTo>
                    <a:lnTo>
                      <a:pt x="23" y="270"/>
                    </a:lnTo>
                    <a:lnTo>
                      <a:pt x="23" y="275"/>
                    </a:lnTo>
                    <a:lnTo>
                      <a:pt x="23" y="278"/>
                    </a:lnTo>
                    <a:lnTo>
                      <a:pt x="26" y="281"/>
                    </a:lnTo>
                    <a:lnTo>
                      <a:pt x="26" y="285"/>
                    </a:lnTo>
                    <a:lnTo>
                      <a:pt x="26" y="288"/>
                    </a:lnTo>
                    <a:lnTo>
                      <a:pt x="30" y="292"/>
                    </a:lnTo>
                    <a:lnTo>
                      <a:pt x="30" y="296"/>
                    </a:lnTo>
                    <a:lnTo>
                      <a:pt x="30" y="299"/>
                    </a:lnTo>
                    <a:lnTo>
                      <a:pt x="34" y="302"/>
                    </a:lnTo>
                    <a:lnTo>
                      <a:pt x="34" y="305"/>
                    </a:lnTo>
                    <a:lnTo>
                      <a:pt x="34" y="307"/>
                    </a:lnTo>
                    <a:lnTo>
                      <a:pt x="38" y="310"/>
                    </a:lnTo>
                    <a:lnTo>
                      <a:pt x="38" y="313"/>
                    </a:lnTo>
                    <a:lnTo>
                      <a:pt x="38" y="316"/>
                    </a:lnTo>
                    <a:lnTo>
                      <a:pt x="41" y="320"/>
                    </a:lnTo>
                    <a:lnTo>
                      <a:pt x="41" y="321"/>
                    </a:lnTo>
                    <a:lnTo>
                      <a:pt x="41" y="324"/>
                    </a:lnTo>
                    <a:lnTo>
                      <a:pt x="45" y="327"/>
                    </a:lnTo>
                    <a:lnTo>
                      <a:pt x="45" y="329"/>
                    </a:lnTo>
                    <a:lnTo>
                      <a:pt x="45" y="332"/>
                    </a:lnTo>
                    <a:lnTo>
                      <a:pt x="49" y="334"/>
                    </a:lnTo>
                    <a:lnTo>
                      <a:pt x="49" y="335"/>
                    </a:lnTo>
                    <a:lnTo>
                      <a:pt x="49" y="339"/>
                    </a:lnTo>
                    <a:lnTo>
                      <a:pt x="52" y="340"/>
                    </a:lnTo>
                    <a:lnTo>
                      <a:pt x="52" y="342"/>
                    </a:lnTo>
                    <a:lnTo>
                      <a:pt x="52" y="345"/>
                    </a:lnTo>
                    <a:lnTo>
                      <a:pt x="56" y="347"/>
                    </a:lnTo>
                    <a:lnTo>
                      <a:pt x="56" y="348"/>
                    </a:lnTo>
                    <a:lnTo>
                      <a:pt x="56" y="350"/>
                    </a:lnTo>
                    <a:lnTo>
                      <a:pt x="60" y="351"/>
                    </a:lnTo>
                    <a:lnTo>
                      <a:pt x="60" y="353"/>
                    </a:lnTo>
                    <a:lnTo>
                      <a:pt x="60" y="355"/>
                    </a:lnTo>
                    <a:lnTo>
                      <a:pt x="64" y="356"/>
                    </a:lnTo>
                    <a:lnTo>
                      <a:pt x="64" y="358"/>
                    </a:lnTo>
                    <a:lnTo>
                      <a:pt x="67" y="359"/>
                    </a:lnTo>
                    <a:lnTo>
                      <a:pt x="67" y="361"/>
                    </a:lnTo>
                    <a:lnTo>
                      <a:pt x="71" y="362"/>
                    </a:lnTo>
                    <a:lnTo>
                      <a:pt x="75" y="364"/>
                    </a:lnTo>
                    <a:lnTo>
                      <a:pt x="78" y="366"/>
                    </a:lnTo>
                    <a:lnTo>
                      <a:pt x="82" y="367"/>
                    </a:lnTo>
                    <a:lnTo>
                      <a:pt x="86" y="367"/>
                    </a:lnTo>
                    <a:lnTo>
                      <a:pt x="90" y="367"/>
                    </a:lnTo>
                    <a:lnTo>
                      <a:pt x="93" y="366"/>
                    </a:lnTo>
                    <a:lnTo>
                      <a:pt x="97" y="364"/>
                    </a:lnTo>
                    <a:lnTo>
                      <a:pt x="101" y="362"/>
                    </a:lnTo>
                    <a:lnTo>
                      <a:pt x="104" y="361"/>
                    </a:lnTo>
                    <a:lnTo>
                      <a:pt x="108" y="359"/>
                    </a:lnTo>
                    <a:lnTo>
                      <a:pt x="108" y="358"/>
                    </a:lnTo>
                    <a:lnTo>
                      <a:pt x="112" y="356"/>
                    </a:lnTo>
                    <a:lnTo>
                      <a:pt x="112" y="355"/>
                    </a:lnTo>
                    <a:lnTo>
                      <a:pt x="116" y="353"/>
                    </a:lnTo>
                    <a:lnTo>
                      <a:pt x="116" y="351"/>
                    </a:lnTo>
                    <a:lnTo>
                      <a:pt x="119" y="350"/>
                    </a:lnTo>
                    <a:lnTo>
                      <a:pt x="119" y="348"/>
                    </a:lnTo>
                    <a:lnTo>
                      <a:pt x="123" y="347"/>
                    </a:lnTo>
                    <a:lnTo>
                      <a:pt x="123" y="345"/>
                    </a:lnTo>
                    <a:lnTo>
                      <a:pt x="127" y="343"/>
                    </a:lnTo>
                    <a:lnTo>
                      <a:pt x="127" y="342"/>
                    </a:lnTo>
                    <a:lnTo>
                      <a:pt x="127" y="340"/>
                    </a:lnTo>
                    <a:lnTo>
                      <a:pt x="127" y="339"/>
                    </a:lnTo>
                    <a:lnTo>
                      <a:pt x="130" y="337"/>
                    </a:lnTo>
                    <a:lnTo>
                      <a:pt x="130" y="335"/>
                    </a:lnTo>
                    <a:lnTo>
                      <a:pt x="134" y="334"/>
                    </a:lnTo>
                    <a:lnTo>
                      <a:pt x="134" y="332"/>
                    </a:lnTo>
                    <a:lnTo>
                      <a:pt x="138" y="331"/>
                    </a:lnTo>
                    <a:lnTo>
                      <a:pt x="138" y="329"/>
                    </a:lnTo>
                    <a:lnTo>
                      <a:pt x="138" y="327"/>
                    </a:lnTo>
                    <a:lnTo>
                      <a:pt x="142" y="326"/>
                    </a:lnTo>
                    <a:lnTo>
                      <a:pt x="142" y="324"/>
                    </a:lnTo>
                    <a:lnTo>
                      <a:pt x="145" y="323"/>
                    </a:lnTo>
                    <a:lnTo>
                      <a:pt x="145" y="321"/>
                    </a:lnTo>
                    <a:lnTo>
                      <a:pt x="149" y="320"/>
                    </a:lnTo>
                    <a:lnTo>
                      <a:pt x="149" y="318"/>
                    </a:lnTo>
                    <a:lnTo>
                      <a:pt x="153" y="316"/>
                    </a:lnTo>
                    <a:lnTo>
                      <a:pt x="153" y="315"/>
                    </a:lnTo>
                    <a:lnTo>
                      <a:pt x="156" y="313"/>
                    </a:lnTo>
                    <a:lnTo>
                      <a:pt x="156" y="312"/>
                    </a:lnTo>
                    <a:lnTo>
                      <a:pt x="160" y="310"/>
                    </a:lnTo>
                    <a:lnTo>
                      <a:pt x="160" y="308"/>
                    </a:lnTo>
                    <a:lnTo>
                      <a:pt x="164" y="307"/>
                    </a:lnTo>
                    <a:lnTo>
                      <a:pt x="168" y="305"/>
                    </a:lnTo>
                    <a:lnTo>
                      <a:pt x="171" y="304"/>
                    </a:lnTo>
                    <a:lnTo>
                      <a:pt x="171" y="302"/>
                    </a:lnTo>
                    <a:lnTo>
                      <a:pt x="175" y="300"/>
                    </a:lnTo>
                    <a:lnTo>
                      <a:pt x="179" y="299"/>
                    </a:lnTo>
                    <a:lnTo>
                      <a:pt x="182" y="299"/>
                    </a:lnTo>
                    <a:lnTo>
                      <a:pt x="186" y="299"/>
                    </a:lnTo>
                    <a:lnTo>
                      <a:pt x="190" y="299"/>
                    </a:lnTo>
                    <a:lnTo>
                      <a:pt x="194" y="299"/>
                    </a:lnTo>
                    <a:lnTo>
                      <a:pt x="197" y="300"/>
                    </a:lnTo>
                    <a:lnTo>
                      <a:pt x="201" y="302"/>
                    </a:lnTo>
                    <a:lnTo>
                      <a:pt x="205" y="304"/>
                    </a:lnTo>
                    <a:lnTo>
                      <a:pt x="208" y="305"/>
                    </a:lnTo>
                    <a:lnTo>
                      <a:pt x="212" y="307"/>
                    </a:lnTo>
                    <a:lnTo>
                      <a:pt x="216" y="308"/>
                    </a:lnTo>
                    <a:lnTo>
                      <a:pt x="216" y="310"/>
                    </a:lnTo>
                    <a:lnTo>
                      <a:pt x="220" y="312"/>
                    </a:lnTo>
                    <a:lnTo>
                      <a:pt x="220" y="313"/>
                    </a:lnTo>
                    <a:lnTo>
                      <a:pt x="223" y="315"/>
                    </a:lnTo>
                    <a:lnTo>
                      <a:pt x="223" y="316"/>
                    </a:lnTo>
                    <a:lnTo>
                      <a:pt x="227" y="318"/>
                    </a:lnTo>
                    <a:lnTo>
                      <a:pt x="227" y="320"/>
                    </a:lnTo>
                    <a:lnTo>
                      <a:pt x="231" y="321"/>
                    </a:lnTo>
                    <a:lnTo>
                      <a:pt x="231" y="323"/>
                    </a:lnTo>
                    <a:lnTo>
                      <a:pt x="234" y="324"/>
                    </a:lnTo>
                    <a:lnTo>
                      <a:pt x="234" y="326"/>
                    </a:lnTo>
                    <a:lnTo>
                      <a:pt x="234" y="327"/>
                    </a:lnTo>
                    <a:lnTo>
                      <a:pt x="238" y="329"/>
                    </a:lnTo>
                    <a:lnTo>
                      <a:pt x="238" y="331"/>
                    </a:lnTo>
                    <a:lnTo>
                      <a:pt x="242" y="332"/>
                    </a:lnTo>
                    <a:lnTo>
                      <a:pt x="242" y="334"/>
                    </a:lnTo>
                    <a:lnTo>
                      <a:pt x="242" y="335"/>
                    </a:lnTo>
                    <a:lnTo>
                      <a:pt x="246" y="337"/>
                    </a:lnTo>
                    <a:lnTo>
                      <a:pt x="246" y="339"/>
                    </a:lnTo>
                    <a:lnTo>
                      <a:pt x="249" y="340"/>
                    </a:lnTo>
                    <a:lnTo>
                      <a:pt x="249" y="342"/>
                    </a:lnTo>
                    <a:lnTo>
                      <a:pt x="249" y="343"/>
                    </a:lnTo>
                    <a:lnTo>
                      <a:pt x="253" y="345"/>
                    </a:lnTo>
                    <a:lnTo>
                      <a:pt x="253" y="347"/>
                    </a:lnTo>
                    <a:lnTo>
                      <a:pt x="257" y="348"/>
                    </a:lnTo>
                    <a:lnTo>
                      <a:pt x="257" y="350"/>
                    </a:lnTo>
                    <a:lnTo>
                      <a:pt x="260" y="351"/>
                    </a:lnTo>
                    <a:lnTo>
                      <a:pt x="260" y="353"/>
                    </a:lnTo>
                    <a:lnTo>
                      <a:pt x="264" y="355"/>
                    </a:lnTo>
                    <a:lnTo>
                      <a:pt x="264" y="356"/>
                    </a:lnTo>
                    <a:lnTo>
                      <a:pt x="268" y="358"/>
                    </a:lnTo>
                    <a:lnTo>
                      <a:pt x="268" y="359"/>
                    </a:lnTo>
                    <a:lnTo>
                      <a:pt x="272" y="361"/>
                    </a:lnTo>
                    <a:lnTo>
                      <a:pt x="275" y="362"/>
                    </a:lnTo>
                    <a:lnTo>
                      <a:pt x="279" y="364"/>
                    </a:lnTo>
                    <a:lnTo>
                      <a:pt x="283" y="366"/>
                    </a:lnTo>
                    <a:lnTo>
                      <a:pt x="286" y="367"/>
                    </a:lnTo>
                    <a:lnTo>
                      <a:pt x="290" y="367"/>
                    </a:lnTo>
                    <a:lnTo>
                      <a:pt x="294" y="367"/>
                    </a:lnTo>
                    <a:lnTo>
                      <a:pt x="298" y="366"/>
                    </a:lnTo>
                    <a:lnTo>
                      <a:pt x="301" y="364"/>
                    </a:lnTo>
                    <a:lnTo>
                      <a:pt x="305" y="362"/>
                    </a:lnTo>
                    <a:lnTo>
                      <a:pt x="305" y="361"/>
                    </a:lnTo>
                    <a:lnTo>
                      <a:pt x="309" y="359"/>
                    </a:lnTo>
                    <a:lnTo>
                      <a:pt x="309" y="358"/>
                    </a:lnTo>
                    <a:lnTo>
                      <a:pt x="312" y="356"/>
                    </a:lnTo>
                    <a:lnTo>
                      <a:pt x="312" y="355"/>
                    </a:lnTo>
                    <a:lnTo>
                      <a:pt x="316" y="353"/>
                    </a:lnTo>
                    <a:lnTo>
                      <a:pt x="316" y="351"/>
                    </a:lnTo>
                    <a:lnTo>
                      <a:pt x="316" y="350"/>
                    </a:lnTo>
                    <a:lnTo>
                      <a:pt x="320" y="348"/>
                    </a:lnTo>
                    <a:lnTo>
                      <a:pt x="320" y="347"/>
                    </a:lnTo>
                    <a:lnTo>
                      <a:pt x="320" y="345"/>
                    </a:lnTo>
                    <a:lnTo>
                      <a:pt x="324" y="342"/>
                    </a:lnTo>
                    <a:lnTo>
                      <a:pt x="324" y="340"/>
                    </a:lnTo>
                    <a:lnTo>
                      <a:pt x="324" y="339"/>
                    </a:lnTo>
                    <a:lnTo>
                      <a:pt x="327" y="335"/>
                    </a:lnTo>
                    <a:lnTo>
                      <a:pt x="327" y="334"/>
                    </a:lnTo>
                    <a:lnTo>
                      <a:pt x="327" y="332"/>
                    </a:lnTo>
                    <a:lnTo>
                      <a:pt x="331" y="329"/>
                    </a:lnTo>
                    <a:lnTo>
                      <a:pt x="331" y="327"/>
                    </a:lnTo>
                    <a:lnTo>
                      <a:pt x="331" y="324"/>
                    </a:lnTo>
                    <a:lnTo>
                      <a:pt x="335" y="321"/>
                    </a:lnTo>
                    <a:lnTo>
                      <a:pt x="335" y="320"/>
                    </a:lnTo>
                    <a:lnTo>
                      <a:pt x="335" y="316"/>
                    </a:lnTo>
                    <a:lnTo>
                      <a:pt x="338" y="313"/>
                    </a:lnTo>
                    <a:lnTo>
                      <a:pt x="338" y="310"/>
                    </a:lnTo>
                    <a:lnTo>
                      <a:pt x="338" y="307"/>
                    </a:lnTo>
                    <a:lnTo>
                      <a:pt x="342" y="305"/>
                    </a:lnTo>
                    <a:lnTo>
                      <a:pt x="342" y="302"/>
                    </a:lnTo>
                    <a:lnTo>
                      <a:pt x="342" y="299"/>
                    </a:lnTo>
                    <a:lnTo>
                      <a:pt x="346" y="296"/>
                    </a:lnTo>
                    <a:lnTo>
                      <a:pt x="346" y="292"/>
                    </a:lnTo>
                    <a:lnTo>
                      <a:pt x="346" y="288"/>
                    </a:lnTo>
                    <a:lnTo>
                      <a:pt x="350" y="285"/>
                    </a:lnTo>
                    <a:lnTo>
                      <a:pt x="350" y="281"/>
                    </a:lnTo>
                    <a:lnTo>
                      <a:pt x="350" y="278"/>
                    </a:lnTo>
                    <a:lnTo>
                      <a:pt x="353" y="275"/>
                    </a:lnTo>
                    <a:lnTo>
                      <a:pt x="353" y="270"/>
                    </a:lnTo>
                    <a:lnTo>
                      <a:pt x="353" y="267"/>
                    </a:lnTo>
                    <a:lnTo>
                      <a:pt x="357" y="262"/>
                    </a:lnTo>
                    <a:lnTo>
                      <a:pt x="357" y="259"/>
                    </a:lnTo>
                    <a:lnTo>
                      <a:pt x="357" y="256"/>
                    </a:lnTo>
                    <a:lnTo>
                      <a:pt x="361" y="251"/>
                    </a:lnTo>
                    <a:lnTo>
                      <a:pt x="361" y="248"/>
                    </a:lnTo>
                    <a:lnTo>
                      <a:pt x="361" y="243"/>
                    </a:lnTo>
                    <a:lnTo>
                      <a:pt x="364" y="238"/>
                    </a:lnTo>
                    <a:lnTo>
                      <a:pt x="364" y="235"/>
                    </a:lnTo>
                    <a:lnTo>
                      <a:pt x="364" y="230"/>
                    </a:lnTo>
                    <a:lnTo>
                      <a:pt x="368" y="227"/>
                    </a:lnTo>
                    <a:lnTo>
                      <a:pt x="368" y="222"/>
                    </a:lnTo>
                    <a:lnTo>
                      <a:pt x="368" y="218"/>
                    </a:lnTo>
                    <a:lnTo>
                      <a:pt x="372" y="213"/>
                    </a:lnTo>
                    <a:lnTo>
                      <a:pt x="372" y="210"/>
                    </a:lnTo>
                    <a:lnTo>
                      <a:pt x="372" y="205"/>
                    </a:lnTo>
                    <a:lnTo>
                      <a:pt x="372" y="200"/>
                    </a:lnTo>
                    <a:lnTo>
                      <a:pt x="376" y="195"/>
                    </a:lnTo>
                    <a:lnTo>
                      <a:pt x="376" y="191"/>
                    </a:lnTo>
                    <a:lnTo>
                      <a:pt x="376" y="187"/>
                    </a:lnTo>
                    <a:lnTo>
                      <a:pt x="379" y="183"/>
                    </a:lnTo>
                    <a:lnTo>
                      <a:pt x="379" y="178"/>
                    </a:lnTo>
                    <a:lnTo>
                      <a:pt x="379" y="173"/>
                    </a:lnTo>
                    <a:lnTo>
                      <a:pt x="383" y="168"/>
                    </a:lnTo>
                    <a:lnTo>
                      <a:pt x="383" y="164"/>
                    </a:lnTo>
                    <a:lnTo>
                      <a:pt x="383" y="159"/>
                    </a:lnTo>
                    <a:lnTo>
                      <a:pt x="387" y="154"/>
                    </a:lnTo>
                    <a:lnTo>
                      <a:pt x="387" y="149"/>
                    </a:lnTo>
                    <a:lnTo>
                      <a:pt x="387" y="145"/>
                    </a:lnTo>
                    <a:lnTo>
                      <a:pt x="390" y="140"/>
                    </a:lnTo>
                    <a:lnTo>
                      <a:pt x="390" y="135"/>
                    </a:lnTo>
                    <a:lnTo>
                      <a:pt x="390" y="132"/>
                    </a:lnTo>
                    <a:lnTo>
                      <a:pt x="394" y="127"/>
                    </a:lnTo>
                    <a:lnTo>
                      <a:pt x="394" y="122"/>
                    </a:lnTo>
                    <a:lnTo>
                      <a:pt x="394" y="117"/>
                    </a:lnTo>
                    <a:lnTo>
                      <a:pt x="398" y="113"/>
                    </a:lnTo>
                    <a:lnTo>
                      <a:pt x="398" y="108"/>
                    </a:lnTo>
                    <a:lnTo>
                      <a:pt x="398" y="103"/>
                    </a:lnTo>
                    <a:lnTo>
                      <a:pt x="402" y="98"/>
                    </a:lnTo>
                    <a:lnTo>
                      <a:pt x="402" y="94"/>
                    </a:lnTo>
                    <a:lnTo>
                      <a:pt x="402" y="89"/>
                    </a:lnTo>
                    <a:lnTo>
                      <a:pt x="405" y="84"/>
                    </a:lnTo>
                    <a:lnTo>
                      <a:pt x="405" y="79"/>
                    </a:lnTo>
                    <a:lnTo>
                      <a:pt x="405" y="76"/>
                    </a:lnTo>
                    <a:lnTo>
                      <a:pt x="409" y="71"/>
                    </a:lnTo>
                    <a:lnTo>
                      <a:pt x="409" y="67"/>
                    </a:lnTo>
                    <a:lnTo>
                      <a:pt x="409" y="62"/>
                    </a:lnTo>
                    <a:lnTo>
                      <a:pt x="413" y="57"/>
                    </a:lnTo>
                    <a:lnTo>
                      <a:pt x="413" y="52"/>
                    </a:lnTo>
                    <a:lnTo>
                      <a:pt x="413" y="49"/>
                    </a:lnTo>
                    <a:lnTo>
                      <a:pt x="416" y="44"/>
                    </a:lnTo>
                    <a:lnTo>
                      <a:pt x="416" y="39"/>
                    </a:lnTo>
                    <a:lnTo>
                      <a:pt x="416" y="36"/>
                    </a:lnTo>
                    <a:lnTo>
                      <a:pt x="420" y="32"/>
                    </a:lnTo>
                    <a:lnTo>
                      <a:pt x="420" y="27"/>
                    </a:lnTo>
                    <a:lnTo>
                      <a:pt x="420" y="24"/>
                    </a:lnTo>
                    <a:lnTo>
                      <a:pt x="424" y="19"/>
                    </a:lnTo>
                    <a:lnTo>
                      <a:pt x="424" y="16"/>
                    </a:lnTo>
                    <a:lnTo>
                      <a:pt x="424" y="11"/>
                    </a:lnTo>
                    <a:lnTo>
                      <a:pt x="428" y="8"/>
                    </a:lnTo>
                    <a:lnTo>
                      <a:pt x="428" y="3"/>
                    </a:lnTo>
                    <a:lnTo>
                      <a:pt x="428" y="0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7" name="Freeform 11"/>
              <p:cNvSpPr>
                <a:spLocks/>
              </p:cNvSpPr>
              <p:nvPr/>
            </p:nvSpPr>
            <p:spPr bwMode="auto">
              <a:xfrm>
                <a:off x="3489" y="2252"/>
                <a:ext cx="372" cy="236"/>
              </a:xfrm>
              <a:custGeom>
                <a:avLst/>
                <a:gdLst>
                  <a:gd name="T0" fmla="*/ 3 w 372"/>
                  <a:gd name="T1" fmla="*/ 91 h 236"/>
                  <a:gd name="T2" fmla="*/ 11 w 372"/>
                  <a:gd name="T3" fmla="*/ 76 h 236"/>
                  <a:gd name="T4" fmla="*/ 14 w 372"/>
                  <a:gd name="T5" fmla="*/ 64 h 236"/>
                  <a:gd name="T6" fmla="*/ 18 w 372"/>
                  <a:gd name="T7" fmla="*/ 52 h 236"/>
                  <a:gd name="T8" fmla="*/ 26 w 372"/>
                  <a:gd name="T9" fmla="*/ 41 h 236"/>
                  <a:gd name="T10" fmla="*/ 29 w 372"/>
                  <a:gd name="T11" fmla="*/ 32 h 236"/>
                  <a:gd name="T12" fmla="*/ 33 w 372"/>
                  <a:gd name="T13" fmla="*/ 24 h 236"/>
                  <a:gd name="T14" fmla="*/ 40 w 372"/>
                  <a:gd name="T15" fmla="*/ 17 h 236"/>
                  <a:gd name="T16" fmla="*/ 44 w 372"/>
                  <a:gd name="T17" fmla="*/ 11 h 236"/>
                  <a:gd name="T18" fmla="*/ 52 w 372"/>
                  <a:gd name="T19" fmla="*/ 5 h 236"/>
                  <a:gd name="T20" fmla="*/ 66 w 372"/>
                  <a:gd name="T21" fmla="*/ 0 h 236"/>
                  <a:gd name="T22" fmla="*/ 81 w 372"/>
                  <a:gd name="T23" fmla="*/ 5 h 236"/>
                  <a:gd name="T24" fmla="*/ 92 w 372"/>
                  <a:gd name="T25" fmla="*/ 11 h 236"/>
                  <a:gd name="T26" fmla="*/ 100 w 372"/>
                  <a:gd name="T27" fmla="*/ 17 h 236"/>
                  <a:gd name="T28" fmla="*/ 104 w 372"/>
                  <a:gd name="T29" fmla="*/ 24 h 236"/>
                  <a:gd name="T30" fmla="*/ 111 w 372"/>
                  <a:gd name="T31" fmla="*/ 30 h 236"/>
                  <a:gd name="T32" fmla="*/ 118 w 372"/>
                  <a:gd name="T33" fmla="*/ 36 h 236"/>
                  <a:gd name="T34" fmla="*/ 122 w 372"/>
                  <a:gd name="T35" fmla="*/ 43 h 236"/>
                  <a:gd name="T36" fmla="*/ 130 w 372"/>
                  <a:gd name="T37" fmla="*/ 49 h 236"/>
                  <a:gd name="T38" fmla="*/ 137 w 372"/>
                  <a:gd name="T39" fmla="*/ 56 h 236"/>
                  <a:gd name="T40" fmla="*/ 148 w 372"/>
                  <a:gd name="T41" fmla="*/ 62 h 236"/>
                  <a:gd name="T42" fmla="*/ 163 w 372"/>
                  <a:gd name="T43" fmla="*/ 68 h 236"/>
                  <a:gd name="T44" fmla="*/ 178 w 372"/>
                  <a:gd name="T45" fmla="*/ 67 h 236"/>
                  <a:gd name="T46" fmla="*/ 193 w 372"/>
                  <a:gd name="T47" fmla="*/ 60 h 236"/>
                  <a:gd name="T48" fmla="*/ 200 w 372"/>
                  <a:gd name="T49" fmla="*/ 54 h 236"/>
                  <a:gd name="T50" fmla="*/ 208 w 372"/>
                  <a:gd name="T51" fmla="*/ 48 h 236"/>
                  <a:gd name="T52" fmla="*/ 215 w 372"/>
                  <a:gd name="T53" fmla="*/ 41 h 236"/>
                  <a:gd name="T54" fmla="*/ 219 w 372"/>
                  <a:gd name="T55" fmla="*/ 35 h 236"/>
                  <a:gd name="T56" fmla="*/ 226 w 372"/>
                  <a:gd name="T57" fmla="*/ 29 h 236"/>
                  <a:gd name="T58" fmla="*/ 234 w 372"/>
                  <a:gd name="T59" fmla="*/ 22 h 236"/>
                  <a:gd name="T60" fmla="*/ 241 w 372"/>
                  <a:gd name="T61" fmla="*/ 16 h 236"/>
                  <a:gd name="T62" fmla="*/ 248 w 372"/>
                  <a:gd name="T63" fmla="*/ 9 h 236"/>
                  <a:gd name="T64" fmla="*/ 260 w 372"/>
                  <a:gd name="T65" fmla="*/ 3 h 236"/>
                  <a:gd name="T66" fmla="*/ 274 w 372"/>
                  <a:gd name="T67" fmla="*/ 0 h 236"/>
                  <a:gd name="T68" fmla="*/ 289 w 372"/>
                  <a:gd name="T69" fmla="*/ 6 h 236"/>
                  <a:gd name="T70" fmla="*/ 293 w 372"/>
                  <a:gd name="T71" fmla="*/ 13 h 236"/>
                  <a:gd name="T72" fmla="*/ 300 w 372"/>
                  <a:gd name="T73" fmla="*/ 19 h 236"/>
                  <a:gd name="T74" fmla="*/ 304 w 372"/>
                  <a:gd name="T75" fmla="*/ 27 h 236"/>
                  <a:gd name="T76" fmla="*/ 308 w 372"/>
                  <a:gd name="T77" fmla="*/ 35 h 236"/>
                  <a:gd name="T78" fmla="*/ 312 w 372"/>
                  <a:gd name="T79" fmla="*/ 44 h 236"/>
                  <a:gd name="T80" fmla="*/ 319 w 372"/>
                  <a:gd name="T81" fmla="*/ 56 h 236"/>
                  <a:gd name="T82" fmla="*/ 323 w 372"/>
                  <a:gd name="T83" fmla="*/ 68 h 236"/>
                  <a:gd name="T84" fmla="*/ 327 w 372"/>
                  <a:gd name="T85" fmla="*/ 81 h 236"/>
                  <a:gd name="T86" fmla="*/ 334 w 372"/>
                  <a:gd name="T87" fmla="*/ 95 h 236"/>
                  <a:gd name="T88" fmla="*/ 338 w 372"/>
                  <a:gd name="T89" fmla="*/ 111 h 236"/>
                  <a:gd name="T90" fmla="*/ 341 w 372"/>
                  <a:gd name="T91" fmla="*/ 127 h 236"/>
                  <a:gd name="T92" fmla="*/ 349 w 372"/>
                  <a:gd name="T93" fmla="*/ 143 h 236"/>
                  <a:gd name="T94" fmla="*/ 353 w 372"/>
                  <a:gd name="T95" fmla="*/ 161 h 236"/>
                  <a:gd name="T96" fmla="*/ 356 w 372"/>
                  <a:gd name="T97" fmla="*/ 178 h 236"/>
                  <a:gd name="T98" fmla="*/ 364 w 372"/>
                  <a:gd name="T99" fmla="*/ 197 h 236"/>
                  <a:gd name="T100" fmla="*/ 367 w 372"/>
                  <a:gd name="T101" fmla="*/ 216 h 236"/>
                  <a:gd name="T102" fmla="*/ 371 w 372"/>
                  <a:gd name="T103" fmla="*/ 235 h 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72" h="236">
                    <a:moveTo>
                      <a:pt x="0" y="102"/>
                    </a:moveTo>
                    <a:lnTo>
                      <a:pt x="3" y="99"/>
                    </a:lnTo>
                    <a:lnTo>
                      <a:pt x="3" y="94"/>
                    </a:lnTo>
                    <a:lnTo>
                      <a:pt x="3" y="91"/>
                    </a:lnTo>
                    <a:lnTo>
                      <a:pt x="7" y="87"/>
                    </a:lnTo>
                    <a:lnTo>
                      <a:pt x="7" y="83"/>
                    </a:lnTo>
                    <a:lnTo>
                      <a:pt x="7" y="79"/>
                    </a:lnTo>
                    <a:lnTo>
                      <a:pt x="11" y="76"/>
                    </a:lnTo>
                    <a:lnTo>
                      <a:pt x="11" y="73"/>
                    </a:lnTo>
                    <a:lnTo>
                      <a:pt x="11" y="70"/>
                    </a:lnTo>
                    <a:lnTo>
                      <a:pt x="14" y="67"/>
                    </a:lnTo>
                    <a:lnTo>
                      <a:pt x="14" y="64"/>
                    </a:lnTo>
                    <a:lnTo>
                      <a:pt x="14" y="60"/>
                    </a:lnTo>
                    <a:lnTo>
                      <a:pt x="18" y="57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22" y="49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6" y="41"/>
                    </a:lnTo>
                    <a:lnTo>
                      <a:pt x="26" y="38"/>
                    </a:lnTo>
                    <a:lnTo>
                      <a:pt x="26" y="36"/>
                    </a:lnTo>
                    <a:lnTo>
                      <a:pt x="29" y="33"/>
                    </a:lnTo>
                    <a:lnTo>
                      <a:pt x="29" y="32"/>
                    </a:lnTo>
                    <a:lnTo>
                      <a:pt x="29" y="30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3" y="24"/>
                    </a:lnTo>
                    <a:lnTo>
                      <a:pt x="37" y="22"/>
                    </a:lnTo>
                    <a:lnTo>
                      <a:pt x="37" y="21"/>
                    </a:lnTo>
                    <a:lnTo>
                      <a:pt x="37" y="19"/>
                    </a:lnTo>
                    <a:lnTo>
                      <a:pt x="40" y="17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4" y="9"/>
                    </a:lnTo>
                    <a:lnTo>
                      <a:pt x="48" y="8"/>
                    </a:lnTo>
                    <a:lnTo>
                      <a:pt x="52" y="6"/>
                    </a:lnTo>
                    <a:lnTo>
                      <a:pt x="52" y="5"/>
                    </a:lnTo>
                    <a:lnTo>
                      <a:pt x="55" y="3"/>
                    </a:lnTo>
                    <a:lnTo>
                      <a:pt x="59" y="1"/>
                    </a:lnTo>
                    <a:lnTo>
                      <a:pt x="63" y="0"/>
                    </a:lnTo>
                    <a:lnTo>
                      <a:pt x="66" y="0"/>
                    </a:lnTo>
                    <a:lnTo>
                      <a:pt x="70" y="0"/>
                    </a:lnTo>
                    <a:lnTo>
                      <a:pt x="74" y="1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5" y="6"/>
                    </a:lnTo>
                    <a:lnTo>
                      <a:pt x="85" y="8"/>
                    </a:lnTo>
                    <a:lnTo>
                      <a:pt x="89" y="9"/>
                    </a:lnTo>
                    <a:lnTo>
                      <a:pt x="92" y="11"/>
                    </a:lnTo>
                    <a:lnTo>
                      <a:pt x="92" y="13"/>
                    </a:lnTo>
                    <a:lnTo>
                      <a:pt x="96" y="14"/>
                    </a:lnTo>
                    <a:lnTo>
                      <a:pt x="96" y="16"/>
                    </a:lnTo>
                    <a:lnTo>
                      <a:pt x="100" y="17"/>
                    </a:lnTo>
                    <a:lnTo>
                      <a:pt x="100" y="19"/>
                    </a:lnTo>
                    <a:lnTo>
                      <a:pt x="100" y="21"/>
                    </a:lnTo>
                    <a:lnTo>
                      <a:pt x="104" y="22"/>
                    </a:lnTo>
                    <a:lnTo>
                      <a:pt x="104" y="24"/>
                    </a:lnTo>
                    <a:lnTo>
                      <a:pt x="107" y="25"/>
                    </a:lnTo>
                    <a:lnTo>
                      <a:pt x="107" y="27"/>
                    </a:lnTo>
                    <a:lnTo>
                      <a:pt x="111" y="29"/>
                    </a:lnTo>
                    <a:lnTo>
                      <a:pt x="111" y="30"/>
                    </a:lnTo>
                    <a:lnTo>
                      <a:pt x="111" y="32"/>
                    </a:lnTo>
                    <a:lnTo>
                      <a:pt x="115" y="33"/>
                    </a:lnTo>
                    <a:lnTo>
                      <a:pt x="115" y="35"/>
                    </a:lnTo>
                    <a:lnTo>
                      <a:pt x="118" y="36"/>
                    </a:lnTo>
                    <a:lnTo>
                      <a:pt x="118" y="38"/>
                    </a:lnTo>
                    <a:lnTo>
                      <a:pt x="118" y="40"/>
                    </a:lnTo>
                    <a:lnTo>
                      <a:pt x="122" y="41"/>
                    </a:lnTo>
                    <a:lnTo>
                      <a:pt x="122" y="43"/>
                    </a:lnTo>
                    <a:lnTo>
                      <a:pt x="126" y="44"/>
                    </a:lnTo>
                    <a:lnTo>
                      <a:pt x="126" y="46"/>
                    </a:lnTo>
                    <a:lnTo>
                      <a:pt x="130" y="48"/>
                    </a:lnTo>
                    <a:lnTo>
                      <a:pt x="130" y="49"/>
                    </a:lnTo>
                    <a:lnTo>
                      <a:pt x="133" y="51"/>
                    </a:lnTo>
                    <a:lnTo>
                      <a:pt x="133" y="52"/>
                    </a:lnTo>
                    <a:lnTo>
                      <a:pt x="137" y="54"/>
                    </a:lnTo>
                    <a:lnTo>
                      <a:pt x="137" y="56"/>
                    </a:lnTo>
                    <a:lnTo>
                      <a:pt x="141" y="57"/>
                    </a:lnTo>
                    <a:lnTo>
                      <a:pt x="141" y="59"/>
                    </a:lnTo>
                    <a:lnTo>
                      <a:pt x="144" y="60"/>
                    </a:lnTo>
                    <a:lnTo>
                      <a:pt x="148" y="62"/>
                    </a:lnTo>
                    <a:lnTo>
                      <a:pt x="152" y="64"/>
                    </a:lnTo>
                    <a:lnTo>
                      <a:pt x="156" y="65"/>
                    </a:lnTo>
                    <a:lnTo>
                      <a:pt x="159" y="67"/>
                    </a:lnTo>
                    <a:lnTo>
                      <a:pt x="163" y="68"/>
                    </a:lnTo>
                    <a:lnTo>
                      <a:pt x="167" y="68"/>
                    </a:lnTo>
                    <a:lnTo>
                      <a:pt x="170" y="68"/>
                    </a:lnTo>
                    <a:lnTo>
                      <a:pt x="174" y="68"/>
                    </a:lnTo>
                    <a:lnTo>
                      <a:pt x="178" y="67"/>
                    </a:lnTo>
                    <a:lnTo>
                      <a:pt x="182" y="65"/>
                    </a:lnTo>
                    <a:lnTo>
                      <a:pt x="185" y="64"/>
                    </a:lnTo>
                    <a:lnTo>
                      <a:pt x="189" y="62"/>
                    </a:lnTo>
                    <a:lnTo>
                      <a:pt x="193" y="60"/>
                    </a:lnTo>
                    <a:lnTo>
                      <a:pt x="193" y="59"/>
                    </a:lnTo>
                    <a:lnTo>
                      <a:pt x="196" y="57"/>
                    </a:lnTo>
                    <a:lnTo>
                      <a:pt x="200" y="56"/>
                    </a:lnTo>
                    <a:lnTo>
                      <a:pt x="200" y="54"/>
                    </a:lnTo>
                    <a:lnTo>
                      <a:pt x="204" y="52"/>
                    </a:lnTo>
                    <a:lnTo>
                      <a:pt x="204" y="51"/>
                    </a:lnTo>
                    <a:lnTo>
                      <a:pt x="208" y="49"/>
                    </a:lnTo>
                    <a:lnTo>
                      <a:pt x="208" y="48"/>
                    </a:lnTo>
                    <a:lnTo>
                      <a:pt x="208" y="46"/>
                    </a:lnTo>
                    <a:lnTo>
                      <a:pt x="211" y="44"/>
                    </a:lnTo>
                    <a:lnTo>
                      <a:pt x="211" y="43"/>
                    </a:lnTo>
                    <a:lnTo>
                      <a:pt x="215" y="41"/>
                    </a:lnTo>
                    <a:lnTo>
                      <a:pt x="215" y="40"/>
                    </a:lnTo>
                    <a:lnTo>
                      <a:pt x="219" y="38"/>
                    </a:lnTo>
                    <a:lnTo>
                      <a:pt x="219" y="36"/>
                    </a:lnTo>
                    <a:lnTo>
                      <a:pt x="219" y="35"/>
                    </a:lnTo>
                    <a:lnTo>
                      <a:pt x="222" y="33"/>
                    </a:lnTo>
                    <a:lnTo>
                      <a:pt x="222" y="32"/>
                    </a:lnTo>
                    <a:lnTo>
                      <a:pt x="226" y="30"/>
                    </a:lnTo>
                    <a:lnTo>
                      <a:pt x="226" y="29"/>
                    </a:lnTo>
                    <a:lnTo>
                      <a:pt x="226" y="27"/>
                    </a:lnTo>
                    <a:lnTo>
                      <a:pt x="230" y="25"/>
                    </a:lnTo>
                    <a:lnTo>
                      <a:pt x="230" y="24"/>
                    </a:lnTo>
                    <a:lnTo>
                      <a:pt x="234" y="22"/>
                    </a:lnTo>
                    <a:lnTo>
                      <a:pt x="234" y="21"/>
                    </a:lnTo>
                    <a:lnTo>
                      <a:pt x="237" y="19"/>
                    </a:lnTo>
                    <a:lnTo>
                      <a:pt x="237" y="17"/>
                    </a:lnTo>
                    <a:lnTo>
                      <a:pt x="241" y="16"/>
                    </a:lnTo>
                    <a:lnTo>
                      <a:pt x="241" y="14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248" y="9"/>
                    </a:lnTo>
                    <a:lnTo>
                      <a:pt x="248" y="8"/>
                    </a:lnTo>
                    <a:lnTo>
                      <a:pt x="252" y="6"/>
                    </a:lnTo>
                    <a:lnTo>
                      <a:pt x="256" y="5"/>
                    </a:lnTo>
                    <a:lnTo>
                      <a:pt x="260" y="3"/>
                    </a:lnTo>
                    <a:lnTo>
                      <a:pt x="263" y="1"/>
                    </a:lnTo>
                    <a:lnTo>
                      <a:pt x="267" y="0"/>
                    </a:lnTo>
                    <a:lnTo>
                      <a:pt x="271" y="0"/>
                    </a:lnTo>
                    <a:lnTo>
                      <a:pt x="274" y="0"/>
                    </a:lnTo>
                    <a:lnTo>
                      <a:pt x="278" y="1"/>
                    </a:lnTo>
                    <a:lnTo>
                      <a:pt x="282" y="3"/>
                    </a:lnTo>
                    <a:lnTo>
                      <a:pt x="286" y="5"/>
                    </a:lnTo>
                    <a:lnTo>
                      <a:pt x="289" y="6"/>
                    </a:lnTo>
                    <a:lnTo>
                      <a:pt x="289" y="8"/>
                    </a:lnTo>
                    <a:lnTo>
                      <a:pt x="293" y="9"/>
                    </a:lnTo>
                    <a:lnTo>
                      <a:pt x="293" y="11"/>
                    </a:lnTo>
                    <a:lnTo>
                      <a:pt x="293" y="13"/>
                    </a:lnTo>
                    <a:lnTo>
                      <a:pt x="297" y="14"/>
                    </a:lnTo>
                    <a:lnTo>
                      <a:pt x="297" y="16"/>
                    </a:lnTo>
                    <a:lnTo>
                      <a:pt x="297" y="17"/>
                    </a:lnTo>
                    <a:lnTo>
                      <a:pt x="300" y="19"/>
                    </a:lnTo>
                    <a:lnTo>
                      <a:pt x="300" y="21"/>
                    </a:lnTo>
                    <a:lnTo>
                      <a:pt x="300" y="22"/>
                    </a:lnTo>
                    <a:lnTo>
                      <a:pt x="304" y="24"/>
                    </a:lnTo>
                    <a:lnTo>
                      <a:pt x="304" y="27"/>
                    </a:lnTo>
                    <a:lnTo>
                      <a:pt x="304" y="29"/>
                    </a:lnTo>
                    <a:lnTo>
                      <a:pt x="308" y="30"/>
                    </a:lnTo>
                    <a:lnTo>
                      <a:pt x="308" y="33"/>
                    </a:lnTo>
                    <a:lnTo>
                      <a:pt x="308" y="35"/>
                    </a:lnTo>
                    <a:lnTo>
                      <a:pt x="312" y="36"/>
                    </a:lnTo>
                    <a:lnTo>
                      <a:pt x="312" y="40"/>
                    </a:lnTo>
                    <a:lnTo>
                      <a:pt x="312" y="41"/>
                    </a:lnTo>
                    <a:lnTo>
                      <a:pt x="312" y="44"/>
                    </a:lnTo>
                    <a:lnTo>
                      <a:pt x="315" y="48"/>
                    </a:lnTo>
                    <a:lnTo>
                      <a:pt x="315" y="49"/>
                    </a:lnTo>
                    <a:lnTo>
                      <a:pt x="315" y="52"/>
                    </a:lnTo>
                    <a:lnTo>
                      <a:pt x="319" y="56"/>
                    </a:lnTo>
                    <a:lnTo>
                      <a:pt x="319" y="59"/>
                    </a:lnTo>
                    <a:lnTo>
                      <a:pt x="319" y="62"/>
                    </a:lnTo>
                    <a:lnTo>
                      <a:pt x="323" y="65"/>
                    </a:lnTo>
                    <a:lnTo>
                      <a:pt x="323" y="68"/>
                    </a:lnTo>
                    <a:lnTo>
                      <a:pt x="323" y="71"/>
                    </a:lnTo>
                    <a:lnTo>
                      <a:pt x="327" y="75"/>
                    </a:lnTo>
                    <a:lnTo>
                      <a:pt x="327" y="78"/>
                    </a:lnTo>
                    <a:lnTo>
                      <a:pt x="327" y="81"/>
                    </a:lnTo>
                    <a:lnTo>
                      <a:pt x="330" y="84"/>
                    </a:lnTo>
                    <a:lnTo>
                      <a:pt x="330" y="87"/>
                    </a:lnTo>
                    <a:lnTo>
                      <a:pt x="330" y="92"/>
                    </a:lnTo>
                    <a:lnTo>
                      <a:pt x="334" y="95"/>
                    </a:lnTo>
                    <a:lnTo>
                      <a:pt x="334" y="99"/>
                    </a:lnTo>
                    <a:lnTo>
                      <a:pt x="334" y="103"/>
                    </a:lnTo>
                    <a:lnTo>
                      <a:pt x="338" y="106"/>
                    </a:lnTo>
                    <a:lnTo>
                      <a:pt x="338" y="111"/>
                    </a:lnTo>
                    <a:lnTo>
                      <a:pt x="338" y="114"/>
                    </a:lnTo>
                    <a:lnTo>
                      <a:pt x="341" y="119"/>
                    </a:lnTo>
                    <a:lnTo>
                      <a:pt x="341" y="122"/>
                    </a:lnTo>
                    <a:lnTo>
                      <a:pt x="341" y="127"/>
                    </a:lnTo>
                    <a:lnTo>
                      <a:pt x="345" y="130"/>
                    </a:lnTo>
                    <a:lnTo>
                      <a:pt x="345" y="135"/>
                    </a:lnTo>
                    <a:lnTo>
                      <a:pt x="345" y="140"/>
                    </a:lnTo>
                    <a:lnTo>
                      <a:pt x="349" y="143"/>
                    </a:lnTo>
                    <a:lnTo>
                      <a:pt x="349" y="148"/>
                    </a:lnTo>
                    <a:lnTo>
                      <a:pt x="349" y="153"/>
                    </a:lnTo>
                    <a:lnTo>
                      <a:pt x="353" y="156"/>
                    </a:lnTo>
                    <a:lnTo>
                      <a:pt x="353" y="161"/>
                    </a:lnTo>
                    <a:lnTo>
                      <a:pt x="353" y="165"/>
                    </a:lnTo>
                    <a:lnTo>
                      <a:pt x="356" y="170"/>
                    </a:lnTo>
                    <a:lnTo>
                      <a:pt x="356" y="175"/>
                    </a:lnTo>
                    <a:lnTo>
                      <a:pt x="356" y="178"/>
                    </a:lnTo>
                    <a:lnTo>
                      <a:pt x="360" y="183"/>
                    </a:lnTo>
                    <a:lnTo>
                      <a:pt x="360" y="188"/>
                    </a:lnTo>
                    <a:lnTo>
                      <a:pt x="360" y="192"/>
                    </a:lnTo>
                    <a:lnTo>
                      <a:pt x="364" y="197"/>
                    </a:lnTo>
                    <a:lnTo>
                      <a:pt x="364" y="202"/>
                    </a:lnTo>
                    <a:lnTo>
                      <a:pt x="364" y="207"/>
                    </a:lnTo>
                    <a:lnTo>
                      <a:pt x="367" y="211"/>
                    </a:lnTo>
                    <a:lnTo>
                      <a:pt x="367" y="216"/>
                    </a:lnTo>
                    <a:lnTo>
                      <a:pt x="367" y="221"/>
                    </a:lnTo>
                    <a:lnTo>
                      <a:pt x="371" y="226"/>
                    </a:lnTo>
                    <a:lnTo>
                      <a:pt x="371" y="231"/>
                    </a:lnTo>
                    <a:lnTo>
                      <a:pt x="371" y="235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>
              <a:off x="176" y="2094"/>
              <a:ext cx="83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114FFB"/>
                  </a:solidFill>
                  <a:latin typeface="Arial" charset="0"/>
                </a:rPr>
                <a:t>+ 1 sin(3x) </a:t>
              </a:r>
            </a:p>
          </p:txBody>
        </p:sp>
        <p:grpSp>
          <p:nvGrpSpPr>
            <p:cNvPr id="14372" name="Group 36"/>
            <p:cNvGrpSpPr>
              <a:grpSpLocks/>
            </p:cNvGrpSpPr>
            <p:nvPr/>
          </p:nvGrpSpPr>
          <p:grpSpPr bwMode="auto">
            <a:xfrm>
              <a:off x="1482" y="2103"/>
              <a:ext cx="1410" cy="90"/>
              <a:chOff x="1303" y="2442"/>
              <a:chExt cx="1057" cy="121"/>
            </a:xfrm>
          </p:grpSpPr>
          <p:sp>
            <p:nvSpPr>
              <p:cNvPr id="14373" name="Freeform 37"/>
              <p:cNvSpPr>
                <a:spLocks/>
              </p:cNvSpPr>
              <p:nvPr/>
            </p:nvSpPr>
            <p:spPr bwMode="auto">
              <a:xfrm>
                <a:off x="1303" y="2442"/>
                <a:ext cx="286" cy="121"/>
              </a:xfrm>
              <a:custGeom>
                <a:avLst/>
                <a:gdLst>
                  <a:gd name="T0" fmla="*/ 3 w 286"/>
                  <a:gd name="T1" fmla="*/ 55 h 121"/>
                  <a:gd name="T2" fmla="*/ 10 w 286"/>
                  <a:gd name="T3" fmla="*/ 48 h 121"/>
                  <a:gd name="T4" fmla="*/ 13 w 286"/>
                  <a:gd name="T5" fmla="*/ 42 h 121"/>
                  <a:gd name="T6" fmla="*/ 16 w 286"/>
                  <a:gd name="T7" fmla="*/ 35 h 121"/>
                  <a:gd name="T8" fmla="*/ 23 w 286"/>
                  <a:gd name="T9" fmla="*/ 29 h 121"/>
                  <a:gd name="T10" fmla="*/ 26 w 286"/>
                  <a:gd name="T11" fmla="*/ 24 h 121"/>
                  <a:gd name="T12" fmla="*/ 29 w 286"/>
                  <a:gd name="T13" fmla="*/ 18 h 121"/>
                  <a:gd name="T14" fmla="*/ 35 w 286"/>
                  <a:gd name="T15" fmla="*/ 14 h 121"/>
                  <a:gd name="T16" fmla="*/ 39 w 286"/>
                  <a:gd name="T17" fmla="*/ 10 h 121"/>
                  <a:gd name="T18" fmla="*/ 42 w 286"/>
                  <a:gd name="T19" fmla="*/ 6 h 121"/>
                  <a:gd name="T20" fmla="*/ 48 w 286"/>
                  <a:gd name="T21" fmla="*/ 4 h 121"/>
                  <a:gd name="T22" fmla="*/ 51 w 286"/>
                  <a:gd name="T23" fmla="*/ 2 h 121"/>
                  <a:gd name="T24" fmla="*/ 55 w 286"/>
                  <a:gd name="T25" fmla="*/ 0 h 121"/>
                  <a:gd name="T26" fmla="*/ 64 w 286"/>
                  <a:gd name="T27" fmla="*/ 1 h 121"/>
                  <a:gd name="T28" fmla="*/ 71 w 286"/>
                  <a:gd name="T29" fmla="*/ 3 h 121"/>
                  <a:gd name="T30" fmla="*/ 74 w 286"/>
                  <a:gd name="T31" fmla="*/ 5 h 121"/>
                  <a:gd name="T32" fmla="*/ 80 w 286"/>
                  <a:gd name="T33" fmla="*/ 8 h 121"/>
                  <a:gd name="T34" fmla="*/ 83 w 286"/>
                  <a:gd name="T35" fmla="*/ 12 h 121"/>
                  <a:gd name="T36" fmla="*/ 87 w 286"/>
                  <a:gd name="T37" fmla="*/ 16 h 121"/>
                  <a:gd name="T38" fmla="*/ 93 w 286"/>
                  <a:gd name="T39" fmla="*/ 21 h 121"/>
                  <a:gd name="T40" fmla="*/ 96 w 286"/>
                  <a:gd name="T41" fmla="*/ 26 h 121"/>
                  <a:gd name="T42" fmla="*/ 99 w 286"/>
                  <a:gd name="T43" fmla="*/ 32 h 121"/>
                  <a:gd name="T44" fmla="*/ 106 w 286"/>
                  <a:gd name="T45" fmla="*/ 38 h 121"/>
                  <a:gd name="T46" fmla="*/ 109 w 286"/>
                  <a:gd name="T47" fmla="*/ 45 h 121"/>
                  <a:gd name="T48" fmla="*/ 112 w 286"/>
                  <a:gd name="T49" fmla="*/ 51 h 121"/>
                  <a:gd name="T50" fmla="*/ 119 w 286"/>
                  <a:gd name="T51" fmla="*/ 58 h 121"/>
                  <a:gd name="T52" fmla="*/ 122 w 286"/>
                  <a:gd name="T53" fmla="*/ 65 h 121"/>
                  <a:gd name="T54" fmla="*/ 125 w 286"/>
                  <a:gd name="T55" fmla="*/ 72 h 121"/>
                  <a:gd name="T56" fmla="*/ 131 w 286"/>
                  <a:gd name="T57" fmla="*/ 78 h 121"/>
                  <a:gd name="T58" fmla="*/ 135 w 286"/>
                  <a:gd name="T59" fmla="*/ 84 h 121"/>
                  <a:gd name="T60" fmla="*/ 138 w 286"/>
                  <a:gd name="T61" fmla="*/ 91 h 121"/>
                  <a:gd name="T62" fmla="*/ 144 w 286"/>
                  <a:gd name="T63" fmla="*/ 96 h 121"/>
                  <a:gd name="T64" fmla="*/ 147 w 286"/>
                  <a:gd name="T65" fmla="*/ 101 h 121"/>
                  <a:gd name="T66" fmla="*/ 151 w 286"/>
                  <a:gd name="T67" fmla="*/ 106 h 121"/>
                  <a:gd name="T68" fmla="*/ 157 w 286"/>
                  <a:gd name="T69" fmla="*/ 110 h 121"/>
                  <a:gd name="T70" fmla="*/ 160 w 286"/>
                  <a:gd name="T71" fmla="*/ 114 h 121"/>
                  <a:gd name="T72" fmla="*/ 163 w 286"/>
                  <a:gd name="T73" fmla="*/ 116 h 121"/>
                  <a:gd name="T74" fmla="*/ 167 w 286"/>
                  <a:gd name="T75" fmla="*/ 118 h 121"/>
                  <a:gd name="T76" fmla="*/ 173 w 286"/>
                  <a:gd name="T77" fmla="*/ 120 h 121"/>
                  <a:gd name="T78" fmla="*/ 186 w 286"/>
                  <a:gd name="T79" fmla="*/ 119 h 121"/>
                  <a:gd name="T80" fmla="*/ 189 w 286"/>
                  <a:gd name="T81" fmla="*/ 117 h 121"/>
                  <a:gd name="T82" fmla="*/ 192 w 286"/>
                  <a:gd name="T83" fmla="*/ 115 h 121"/>
                  <a:gd name="T84" fmla="*/ 199 w 286"/>
                  <a:gd name="T85" fmla="*/ 111 h 121"/>
                  <a:gd name="T86" fmla="*/ 202 w 286"/>
                  <a:gd name="T87" fmla="*/ 107 h 121"/>
                  <a:gd name="T88" fmla="*/ 205 w 286"/>
                  <a:gd name="T89" fmla="*/ 103 h 121"/>
                  <a:gd name="T90" fmla="*/ 211 w 286"/>
                  <a:gd name="T91" fmla="*/ 98 h 121"/>
                  <a:gd name="T92" fmla="*/ 214 w 286"/>
                  <a:gd name="T93" fmla="*/ 92 h 121"/>
                  <a:gd name="T94" fmla="*/ 218 w 286"/>
                  <a:gd name="T95" fmla="*/ 87 h 121"/>
                  <a:gd name="T96" fmla="*/ 224 w 286"/>
                  <a:gd name="T97" fmla="*/ 81 h 121"/>
                  <a:gd name="T98" fmla="*/ 227 w 286"/>
                  <a:gd name="T99" fmla="*/ 74 h 121"/>
                  <a:gd name="T100" fmla="*/ 230 w 286"/>
                  <a:gd name="T101" fmla="*/ 67 h 121"/>
                  <a:gd name="T102" fmla="*/ 237 w 286"/>
                  <a:gd name="T103" fmla="*/ 60 h 121"/>
                  <a:gd name="T104" fmla="*/ 240 w 286"/>
                  <a:gd name="T105" fmla="*/ 54 h 121"/>
                  <a:gd name="T106" fmla="*/ 243 w 286"/>
                  <a:gd name="T107" fmla="*/ 47 h 121"/>
                  <a:gd name="T108" fmla="*/ 250 w 286"/>
                  <a:gd name="T109" fmla="*/ 40 h 121"/>
                  <a:gd name="T110" fmla="*/ 253 w 286"/>
                  <a:gd name="T111" fmla="*/ 34 h 121"/>
                  <a:gd name="T112" fmla="*/ 256 w 286"/>
                  <a:gd name="T113" fmla="*/ 28 h 121"/>
                  <a:gd name="T114" fmla="*/ 262 w 286"/>
                  <a:gd name="T115" fmla="*/ 23 h 121"/>
                  <a:gd name="T116" fmla="*/ 266 w 286"/>
                  <a:gd name="T117" fmla="*/ 18 h 121"/>
                  <a:gd name="T118" fmla="*/ 269 w 286"/>
                  <a:gd name="T119" fmla="*/ 13 h 121"/>
                  <a:gd name="T120" fmla="*/ 272 w 286"/>
                  <a:gd name="T121" fmla="*/ 9 h 121"/>
                  <a:gd name="T122" fmla="*/ 278 w 286"/>
                  <a:gd name="T123" fmla="*/ 6 h 121"/>
                  <a:gd name="T124" fmla="*/ 282 w 286"/>
                  <a:gd name="T125" fmla="*/ 3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6" h="121">
                    <a:moveTo>
                      <a:pt x="0" y="60"/>
                    </a:moveTo>
                    <a:lnTo>
                      <a:pt x="3" y="58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7" y="53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5"/>
                    </a:lnTo>
                    <a:lnTo>
                      <a:pt x="13" y="43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6" y="38"/>
                    </a:lnTo>
                    <a:lnTo>
                      <a:pt x="16" y="37"/>
                    </a:lnTo>
                    <a:lnTo>
                      <a:pt x="16" y="3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1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6" y="22"/>
                    </a:lnTo>
                    <a:lnTo>
                      <a:pt x="29" y="21"/>
                    </a:lnTo>
                    <a:lnTo>
                      <a:pt x="29" y="20"/>
                    </a:lnTo>
                    <a:lnTo>
                      <a:pt x="29" y="18"/>
                    </a:lnTo>
                    <a:lnTo>
                      <a:pt x="32" y="17"/>
                    </a:lnTo>
                    <a:lnTo>
                      <a:pt x="32" y="16"/>
                    </a:lnTo>
                    <a:lnTo>
                      <a:pt x="32" y="15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5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42" y="8"/>
                    </a:lnTo>
                    <a:lnTo>
                      <a:pt x="42" y="7"/>
                    </a:lnTo>
                    <a:lnTo>
                      <a:pt x="42" y="6"/>
                    </a:lnTo>
                    <a:lnTo>
                      <a:pt x="45" y="6"/>
                    </a:lnTo>
                    <a:lnTo>
                      <a:pt x="45" y="5"/>
                    </a:lnTo>
                    <a:lnTo>
                      <a:pt x="45" y="4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1"/>
                    </a:lnTo>
                    <a:lnTo>
                      <a:pt x="55" y="1"/>
                    </a:lnTo>
                    <a:lnTo>
                      <a:pt x="55" y="1"/>
                    </a:lnTo>
                    <a:lnTo>
                      <a:pt x="55" y="0"/>
                    </a:lnTo>
                    <a:lnTo>
                      <a:pt x="58" y="0"/>
                    </a:lnTo>
                    <a:lnTo>
                      <a:pt x="61" y="0"/>
                    </a:lnTo>
                    <a:lnTo>
                      <a:pt x="64" y="0"/>
                    </a:lnTo>
                    <a:lnTo>
                      <a:pt x="64" y="1"/>
                    </a:lnTo>
                    <a:lnTo>
                      <a:pt x="67" y="1"/>
                    </a:lnTo>
                    <a:lnTo>
                      <a:pt x="67" y="1"/>
                    </a:lnTo>
                    <a:lnTo>
                      <a:pt x="71" y="2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4" y="4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7" y="6"/>
                    </a:lnTo>
                    <a:lnTo>
                      <a:pt x="77" y="6"/>
                    </a:lnTo>
                    <a:lnTo>
                      <a:pt x="77" y="7"/>
                    </a:lnTo>
                    <a:lnTo>
                      <a:pt x="80" y="8"/>
                    </a:lnTo>
                    <a:lnTo>
                      <a:pt x="80" y="9"/>
                    </a:lnTo>
                    <a:lnTo>
                      <a:pt x="80" y="10"/>
                    </a:lnTo>
                    <a:lnTo>
                      <a:pt x="83" y="11"/>
                    </a:lnTo>
                    <a:lnTo>
                      <a:pt x="83" y="12"/>
                    </a:lnTo>
                    <a:lnTo>
                      <a:pt x="83" y="13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90" y="17"/>
                    </a:lnTo>
                    <a:lnTo>
                      <a:pt x="90" y="18"/>
                    </a:lnTo>
                    <a:lnTo>
                      <a:pt x="90" y="20"/>
                    </a:lnTo>
                    <a:lnTo>
                      <a:pt x="93" y="21"/>
                    </a:lnTo>
                    <a:lnTo>
                      <a:pt x="93" y="22"/>
                    </a:lnTo>
                    <a:lnTo>
                      <a:pt x="93" y="23"/>
                    </a:lnTo>
                    <a:lnTo>
                      <a:pt x="96" y="25"/>
                    </a:lnTo>
                    <a:lnTo>
                      <a:pt x="96" y="26"/>
                    </a:lnTo>
                    <a:lnTo>
                      <a:pt x="96" y="28"/>
                    </a:lnTo>
                    <a:lnTo>
                      <a:pt x="99" y="29"/>
                    </a:lnTo>
                    <a:lnTo>
                      <a:pt x="99" y="31"/>
                    </a:lnTo>
                    <a:lnTo>
                      <a:pt x="99" y="32"/>
                    </a:lnTo>
                    <a:lnTo>
                      <a:pt x="103" y="34"/>
                    </a:lnTo>
                    <a:lnTo>
                      <a:pt x="103" y="35"/>
                    </a:lnTo>
                    <a:lnTo>
                      <a:pt x="103" y="37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6" y="41"/>
                    </a:lnTo>
                    <a:lnTo>
                      <a:pt x="109" y="43"/>
                    </a:lnTo>
                    <a:lnTo>
                      <a:pt x="109" y="45"/>
                    </a:lnTo>
                    <a:lnTo>
                      <a:pt x="109" y="46"/>
                    </a:lnTo>
                    <a:lnTo>
                      <a:pt x="112" y="48"/>
                    </a:lnTo>
                    <a:lnTo>
                      <a:pt x="112" y="50"/>
                    </a:lnTo>
                    <a:lnTo>
                      <a:pt x="112" y="51"/>
                    </a:lnTo>
                    <a:lnTo>
                      <a:pt x="115" y="53"/>
                    </a:lnTo>
                    <a:lnTo>
                      <a:pt x="115" y="55"/>
                    </a:lnTo>
                    <a:lnTo>
                      <a:pt x="115" y="56"/>
                    </a:lnTo>
                    <a:lnTo>
                      <a:pt x="119" y="58"/>
                    </a:lnTo>
                    <a:lnTo>
                      <a:pt x="119" y="60"/>
                    </a:lnTo>
                    <a:lnTo>
                      <a:pt x="119" y="61"/>
                    </a:lnTo>
                    <a:lnTo>
                      <a:pt x="122" y="63"/>
                    </a:lnTo>
                    <a:lnTo>
                      <a:pt x="122" y="65"/>
                    </a:lnTo>
                    <a:lnTo>
                      <a:pt x="122" y="67"/>
                    </a:lnTo>
                    <a:lnTo>
                      <a:pt x="125" y="68"/>
                    </a:lnTo>
                    <a:lnTo>
                      <a:pt x="125" y="70"/>
                    </a:lnTo>
                    <a:lnTo>
                      <a:pt x="125" y="72"/>
                    </a:lnTo>
                    <a:lnTo>
                      <a:pt x="128" y="73"/>
                    </a:lnTo>
                    <a:lnTo>
                      <a:pt x="128" y="75"/>
                    </a:lnTo>
                    <a:lnTo>
                      <a:pt x="128" y="77"/>
                    </a:lnTo>
                    <a:lnTo>
                      <a:pt x="131" y="78"/>
                    </a:lnTo>
                    <a:lnTo>
                      <a:pt x="131" y="80"/>
                    </a:lnTo>
                    <a:lnTo>
                      <a:pt x="131" y="81"/>
                    </a:lnTo>
                    <a:lnTo>
                      <a:pt x="135" y="83"/>
                    </a:lnTo>
                    <a:lnTo>
                      <a:pt x="135" y="84"/>
                    </a:lnTo>
                    <a:lnTo>
                      <a:pt x="135" y="86"/>
                    </a:lnTo>
                    <a:lnTo>
                      <a:pt x="138" y="87"/>
                    </a:lnTo>
                    <a:lnTo>
                      <a:pt x="138" y="89"/>
                    </a:lnTo>
                    <a:lnTo>
                      <a:pt x="138" y="91"/>
                    </a:lnTo>
                    <a:lnTo>
                      <a:pt x="141" y="92"/>
                    </a:lnTo>
                    <a:lnTo>
                      <a:pt x="141" y="94"/>
                    </a:lnTo>
                    <a:lnTo>
                      <a:pt x="141" y="95"/>
                    </a:lnTo>
                    <a:lnTo>
                      <a:pt x="144" y="96"/>
                    </a:lnTo>
                    <a:lnTo>
                      <a:pt x="144" y="97"/>
                    </a:lnTo>
                    <a:lnTo>
                      <a:pt x="144" y="99"/>
                    </a:lnTo>
                    <a:lnTo>
                      <a:pt x="147" y="100"/>
                    </a:lnTo>
                    <a:lnTo>
                      <a:pt x="147" y="101"/>
                    </a:lnTo>
                    <a:lnTo>
                      <a:pt x="147" y="103"/>
                    </a:lnTo>
                    <a:lnTo>
                      <a:pt x="151" y="104"/>
                    </a:lnTo>
                    <a:lnTo>
                      <a:pt x="151" y="105"/>
                    </a:lnTo>
                    <a:lnTo>
                      <a:pt x="151" y="106"/>
                    </a:lnTo>
                    <a:lnTo>
                      <a:pt x="154" y="107"/>
                    </a:lnTo>
                    <a:lnTo>
                      <a:pt x="154" y="108"/>
                    </a:lnTo>
                    <a:lnTo>
                      <a:pt x="154" y="109"/>
                    </a:lnTo>
                    <a:lnTo>
                      <a:pt x="157" y="110"/>
                    </a:lnTo>
                    <a:lnTo>
                      <a:pt x="157" y="111"/>
                    </a:lnTo>
                    <a:lnTo>
                      <a:pt x="157" y="112"/>
                    </a:lnTo>
                    <a:lnTo>
                      <a:pt x="160" y="113"/>
                    </a:lnTo>
                    <a:lnTo>
                      <a:pt x="160" y="114"/>
                    </a:lnTo>
                    <a:lnTo>
                      <a:pt x="160" y="114"/>
                    </a:lnTo>
                    <a:lnTo>
                      <a:pt x="160" y="115"/>
                    </a:lnTo>
                    <a:lnTo>
                      <a:pt x="163" y="115"/>
                    </a:lnTo>
                    <a:lnTo>
                      <a:pt x="163" y="116"/>
                    </a:lnTo>
                    <a:lnTo>
                      <a:pt x="163" y="117"/>
                    </a:lnTo>
                    <a:lnTo>
                      <a:pt x="167" y="117"/>
                    </a:lnTo>
                    <a:lnTo>
                      <a:pt x="167" y="118"/>
                    </a:lnTo>
                    <a:lnTo>
                      <a:pt x="167" y="118"/>
                    </a:lnTo>
                    <a:lnTo>
                      <a:pt x="170" y="119"/>
                    </a:lnTo>
                    <a:lnTo>
                      <a:pt x="170" y="119"/>
                    </a:lnTo>
                    <a:lnTo>
                      <a:pt x="170" y="119"/>
                    </a:lnTo>
                    <a:lnTo>
                      <a:pt x="173" y="120"/>
                    </a:lnTo>
                    <a:lnTo>
                      <a:pt x="176" y="120"/>
                    </a:lnTo>
                    <a:lnTo>
                      <a:pt x="179" y="120"/>
                    </a:lnTo>
                    <a:lnTo>
                      <a:pt x="183" y="119"/>
                    </a:lnTo>
                    <a:lnTo>
                      <a:pt x="186" y="119"/>
                    </a:lnTo>
                    <a:lnTo>
                      <a:pt x="186" y="119"/>
                    </a:lnTo>
                    <a:lnTo>
                      <a:pt x="186" y="118"/>
                    </a:lnTo>
                    <a:lnTo>
                      <a:pt x="189" y="117"/>
                    </a:lnTo>
                    <a:lnTo>
                      <a:pt x="189" y="117"/>
                    </a:lnTo>
                    <a:lnTo>
                      <a:pt x="189" y="117"/>
                    </a:lnTo>
                    <a:lnTo>
                      <a:pt x="192" y="116"/>
                    </a:lnTo>
                    <a:lnTo>
                      <a:pt x="192" y="115"/>
                    </a:lnTo>
                    <a:lnTo>
                      <a:pt x="192" y="115"/>
                    </a:lnTo>
                    <a:lnTo>
                      <a:pt x="195" y="114"/>
                    </a:lnTo>
                    <a:lnTo>
                      <a:pt x="195" y="113"/>
                    </a:lnTo>
                    <a:lnTo>
                      <a:pt x="195" y="112"/>
                    </a:lnTo>
                    <a:lnTo>
                      <a:pt x="199" y="111"/>
                    </a:lnTo>
                    <a:lnTo>
                      <a:pt x="199" y="110"/>
                    </a:lnTo>
                    <a:lnTo>
                      <a:pt x="199" y="109"/>
                    </a:lnTo>
                    <a:lnTo>
                      <a:pt x="202" y="108"/>
                    </a:lnTo>
                    <a:lnTo>
                      <a:pt x="202" y="107"/>
                    </a:lnTo>
                    <a:lnTo>
                      <a:pt x="202" y="106"/>
                    </a:lnTo>
                    <a:lnTo>
                      <a:pt x="205" y="105"/>
                    </a:lnTo>
                    <a:lnTo>
                      <a:pt x="205" y="104"/>
                    </a:lnTo>
                    <a:lnTo>
                      <a:pt x="205" y="103"/>
                    </a:lnTo>
                    <a:lnTo>
                      <a:pt x="208" y="102"/>
                    </a:lnTo>
                    <a:lnTo>
                      <a:pt x="208" y="100"/>
                    </a:lnTo>
                    <a:lnTo>
                      <a:pt x="208" y="99"/>
                    </a:lnTo>
                    <a:lnTo>
                      <a:pt x="211" y="98"/>
                    </a:lnTo>
                    <a:lnTo>
                      <a:pt x="211" y="97"/>
                    </a:lnTo>
                    <a:lnTo>
                      <a:pt x="211" y="95"/>
                    </a:lnTo>
                    <a:lnTo>
                      <a:pt x="214" y="94"/>
                    </a:lnTo>
                    <a:lnTo>
                      <a:pt x="214" y="92"/>
                    </a:lnTo>
                    <a:lnTo>
                      <a:pt x="214" y="91"/>
                    </a:lnTo>
                    <a:lnTo>
                      <a:pt x="218" y="90"/>
                    </a:lnTo>
                    <a:lnTo>
                      <a:pt x="218" y="88"/>
                    </a:lnTo>
                    <a:lnTo>
                      <a:pt x="218" y="87"/>
                    </a:lnTo>
                    <a:lnTo>
                      <a:pt x="221" y="85"/>
                    </a:lnTo>
                    <a:lnTo>
                      <a:pt x="221" y="84"/>
                    </a:lnTo>
                    <a:lnTo>
                      <a:pt x="221" y="82"/>
                    </a:lnTo>
                    <a:lnTo>
                      <a:pt x="224" y="81"/>
                    </a:lnTo>
                    <a:lnTo>
                      <a:pt x="224" y="79"/>
                    </a:lnTo>
                    <a:lnTo>
                      <a:pt x="224" y="77"/>
                    </a:lnTo>
                    <a:lnTo>
                      <a:pt x="227" y="76"/>
                    </a:lnTo>
                    <a:lnTo>
                      <a:pt x="227" y="74"/>
                    </a:lnTo>
                    <a:lnTo>
                      <a:pt x="227" y="72"/>
                    </a:lnTo>
                    <a:lnTo>
                      <a:pt x="230" y="71"/>
                    </a:lnTo>
                    <a:lnTo>
                      <a:pt x="230" y="69"/>
                    </a:lnTo>
                    <a:lnTo>
                      <a:pt x="230" y="67"/>
                    </a:lnTo>
                    <a:lnTo>
                      <a:pt x="234" y="66"/>
                    </a:lnTo>
                    <a:lnTo>
                      <a:pt x="234" y="64"/>
                    </a:lnTo>
                    <a:lnTo>
                      <a:pt x="234" y="62"/>
                    </a:lnTo>
                    <a:lnTo>
                      <a:pt x="237" y="60"/>
                    </a:lnTo>
                    <a:lnTo>
                      <a:pt x="237" y="59"/>
                    </a:lnTo>
                    <a:lnTo>
                      <a:pt x="237" y="57"/>
                    </a:lnTo>
                    <a:lnTo>
                      <a:pt x="240" y="55"/>
                    </a:lnTo>
                    <a:lnTo>
                      <a:pt x="240" y="54"/>
                    </a:lnTo>
                    <a:lnTo>
                      <a:pt x="240" y="52"/>
                    </a:lnTo>
                    <a:lnTo>
                      <a:pt x="243" y="50"/>
                    </a:lnTo>
                    <a:lnTo>
                      <a:pt x="243" y="49"/>
                    </a:lnTo>
                    <a:lnTo>
                      <a:pt x="243" y="47"/>
                    </a:lnTo>
                    <a:lnTo>
                      <a:pt x="246" y="45"/>
                    </a:lnTo>
                    <a:lnTo>
                      <a:pt x="246" y="44"/>
                    </a:lnTo>
                    <a:lnTo>
                      <a:pt x="246" y="42"/>
                    </a:lnTo>
                    <a:lnTo>
                      <a:pt x="250" y="40"/>
                    </a:lnTo>
                    <a:lnTo>
                      <a:pt x="250" y="39"/>
                    </a:lnTo>
                    <a:lnTo>
                      <a:pt x="250" y="37"/>
                    </a:lnTo>
                    <a:lnTo>
                      <a:pt x="253" y="36"/>
                    </a:lnTo>
                    <a:lnTo>
                      <a:pt x="253" y="34"/>
                    </a:lnTo>
                    <a:lnTo>
                      <a:pt x="253" y="33"/>
                    </a:lnTo>
                    <a:lnTo>
                      <a:pt x="256" y="31"/>
                    </a:lnTo>
                    <a:lnTo>
                      <a:pt x="256" y="29"/>
                    </a:lnTo>
                    <a:lnTo>
                      <a:pt x="256" y="28"/>
                    </a:lnTo>
                    <a:lnTo>
                      <a:pt x="259" y="27"/>
                    </a:lnTo>
                    <a:lnTo>
                      <a:pt x="259" y="25"/>
                    </a:lnTo>
                    <a:lnTo>
                      <a:pt x="259" y="24"/>
                    </a:lnTo>
                    <a:lnTo>
                      <a:pt x="262" y="23"/>
                    </a:lnTo>
                    <a:lnTo>
                      <a:pt x="262" y="21"/>
                    </a:lnTo>
                    <a:lnTo>
                      <a:pt x="262" y="20"/>
                    </a:lnTo>
                    <a:lnTo>
                      <a:pt x="266" y="19"/>
                    </a:lnTo>
                    <a:lnTo>
                      <a:pt x="266" y="18"/>
                    </a:lnTo>
                    <a:lnTo>
                      <a:pt x="266" y="16"/>
                    </a:lnTo>
                    <a:lnTo>
                      <a:pt x="266" y="15"/>
                    </a:lnTo>
                    <a:lnTo>
                      <a:pt x="269" y="14"/>
                    </a:lnTo>
                    <a:lnTo>
                      <a:pt x="269" y="13"/>
                    </a:lnTo>
                    <a:lnTo>
                      <a:pt x="269" y="12"/>
                    </a:lnTo>
                    <a:lnTo>
                      <a:pt x="272" y="11"/>
                    </a:lnTo>
                    <a:lnTo>
                      <a:pt x="272" y="10"/>
                    </a:lnTo>
                    <a:lnTo>
                      <a:pt x="272" y="9"/>
                    </a:lnTo>
                    <a:lnTo>
                      <a:pt x="275" y="8"/>
                    </a:lnTo>
                    <a:lnTo>
                      <a:pt x="275" y="7"/>
                    </a:lnTo>
                    <a:lnTo>
                      <a:pt x="275" y="6"/>
                    </a:lnTo>
                    <a:lnTo>
                      <a:pt x="278" y="6"/>
                    </a:lnTo>
                    <a:lnTo>
                      <a:pt x="278" y="5"/>
                    </a:lnTo>
                    <a:lnTo>
                      <a:pt x="278" y="5"/>
                    </a:lnTo>
                    <a:lnTo>
                      <a:pt x="282" y="4"/>
                    </a:lnTo>
                    <a:lnTo>
                      <a:pt x="282" y="3"/>
                    </a:lnTo>
                    <a:lnTo>
                      <a:pt x="282" y="3"/>
                    </a:lnTo>
                    <a:lnTo>
                      <a:pt x="285" y="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4" name="Freeform 38"/>
              <p:cNvSpPr>
                <a:spLocks/>
              </p:cNvSpPr>
              <p:nvPr/>
            </p:nvSpPr>
            <p:spPr bwMode="auto">
              <a:xfrm>
                <a:off x="1588" y="2442"/>
                <a:ext cx="292" cy="121"/>
              </a:xfrm>
              <a:custGeom>
                <a:avLst/>
                <a:gdLst>
                  <a:gd name="T0" fmla="*/ 3 w 292"/>
                  <a:gd name="T1" fmla="*/ 1 h 121"/>
                  <a:gd name="T2" fmla="*/ 13 w 292"/>
                  <a:gd name="T3" fmla="*/ 0 h 121"/>
                  <a:gd name="T4" fmla="*/ 19 w 292"/>
                  <a:gd name="T5" fmla="*/ 2 h 121"/>
                  <a:gd name="T6" fmla="*/ 22 w 292"/>
                  <a:gd name="T7" fmla="*/ 4 h 121"/>
                  <a:gd name="T8" fmla="*/ 29 w 292"/>
                  <a:gd name="T9" fmla="*/ 7 h 121"/>
                  <a:gd name="T10" fmla="*/ 32 w 292"/>
                  <a:gd name="T11" fmla="*/ 10 h 121"/>
                  <a:gd name="T12" fmla="*/ 35 w 292"/>
                  <a:gd name="T13" fmla="*/ 15 h 121"/>
                  <a:gd name="T14" fmla="*/ 41 w 292"/>
                  <a:gd name="T15" fmla="*/ 19 h 121"/>
                  <a:gd name="T16" fmla="*/ 45 w 292"/>
                  <a:gd name="T17" fmla="*/ 24 h 121"/>
                  <a:gd name="T18" fmla="*/ 48 w 292"/>
                  <a:gd name="T19" fmla="*/ 30 h 121"/>
                  <a:gd name="T20" fmla="*/ 54 w 292"/>
                  <a:gd name="T21" fmla="*/ 36 h 121"/>
                  <a:gd name="T22" fmla="*/ 57 w 292"/>
                  <a:gd name="T23" fmla="*/ 43 h 121"/>
                  <a:gd name="T24" fmla="*/ 61 w 292"/>
                  <a:gd name="T25" fmla="*/ 49 h 121"/>
                  <a:gd name="T26" fmla="*/ 67 w 292"/>
                  <a:gd name="T27" fmla="*/ 56 h 121"/>
                  <a:gd name="T28" fmla="*/ 70 w 292"/>
                  <a:gd name="T29" fmla="*/ 63 h 121"/>
                  <a:gd name="T30" fmla="*/ 73 w 292"/>
                  <a:gd name="T31" fmla="*/ 69 h 121"/>
                  <a:gd name="T32" fmla="*/ 80 w 292"/>
                  <a:gd name="T33" fmla="*/ 76 h 121"/>
                  <a:gd name="T34" fmla="*/ 83 w 292"/>
                  <a:gd name="T35" fmla="*/ 82 h 121"/>
                  <a:gd name="T36" fmla="*/ 86 w 292"/>
                  <a:gd name="T37" fmla="*/ 89 h 121"/>
                  <a:gd name="T38" fmla="*/ 89 w 292"/>
                  <a:gd name="T39" fmla="*/ 94 h 121"/>
                  <a:gd name="T40" fmla="*/ 96 w 292"/>
                  <a:gd name="T41" fmla="*/ 100 h 121"/>
                  <a:gd name="T42" fmla="*/ 99 w 292"/>
                  <a:gd name="T43" fmla="*/ 105 h 121"/>
                  <a:gd name="T44" fmla="*/ 102 w 292"/>
                  <a:gd name="T45" fmla="*/ 109 h 121"/>
                  <a:gd name="T46" fmla="*/ 109 w 292"/>
                  <a:gd name="T47" fmla="*/ 112 h 121"/>
                  <a:gd name="T48" fmla="*/ 112 w 292"/>
                  <a:gd name="T49" fmla="*/ 115 h 121"/>
                  <a:gd name="T50" fmla="*/ 115 w 292"/>
                  <a:gd name="T51" fmla="*/ 118 h 121"/>
                  <a:gd name="T52" fmla="*/ 121 w 292"/>
                  <a:gd name="T53" fmla="*/ 119 h 121"/>
                  <a:gd name="T54" fmla="*/ 134 w 292"/>
                  <a:gd name="T55" fmla="*/ 119 h 121"/>
                  <a:gd name="T56" fmla="*/ 137 w 292"/>
                  <a:gd name="T57" fmla="*/ 118 h 121"/>
                  <a:gd name="T58" fmla="*/ 141 w 292"/>
                  <a:gd name="T59" fmla="*/ 115 h 121"/>
                  <a:gd name="T60" fmla="*/ 147 w 292"/>
                  <a:gd name="T61" fmla="*/ 112 h 121"/>
                  <a:gd name="T62" fmla="*/ 150 w 292"/>
                  <a:gd name="T63" fmla="*/ 108 h 121"/>
                  <a:gd name="T64" fmla="*/ 153 w 292"/>
                  <a:gd name="T65" fmla="*/ 104 h 121"/>
                  <a:gd name="T66" fmla="*/ 160 w 292"/>
                  <a:gd name="T67" fmla="*/ 100 h 121"/>
                  <a:gd name="T68" fmla="*/ 163 w 292"/>
                  <a:gd name="T69" fmla="*/ 94 h 121"/>
                  <a:gd name="T70" fmla="*/ 166 w 292"/>
                  <a:gd name="T71" fmla="*/ 89 h 121"/>
                  <a:gd name="T72" fmla="*/ 173 w 292"/>
                  <a:gd name="T73" fmla="*/ 82 h 121"/>
                  <a:gd name="T74" fmla="*/ 176 w 292"/>
                  <a:gd name="T75" fmla="*/ 76 h 121"/>
                  <a:gd name="T76" fmla="*/ 179 w 292"/>
                  <a:gd name="T77" fmla="*/ 69 h 121"/>
                  <a:gd name="T78" fmla="*/ 185 w 292"/>
                  <a:gd name="T79" fmla="*/ 62 h 121"/>
                  <a:gd name="T80" fmla="*/ 189 w 292"/>
                  <a:gd name="T81" fmla="*/ 56 h 121"/>
                  <a:gd name="T82" fmla="*/ 192 w 292"/>
                  <a:gd name="T83" fmla="*/ 49 h 121"/>
                  <a:gd name="T84" fmla="*/ 195 w 292"/>
                  <a:gd name="T85" fmla="*/ 42 h 121"/>
                  <a:gd name="T86" fmla="*/ 201 w 292"/>
                  <a:gd name="T87" fmla="*/ 36 h 121"/>
                  <a:gd name="T88" fmla="*/ 205 w 292"/>
                  <a:gd name="T89" fmla="*/ 30 h 121"/>
                  <a:gd name="T90" fmla="*/ 208 w 292"/>
                  <a:gd name="T91" fmla="*/ 24 h 121"/>
                  <a:gd name="T92" fmla="*/ 214 w 292"/>
                  <a:gd name="T93" fmla="*/ 19 h 121"/>
                  <a:gd name="T94" fmla="*/ 217 w 292"/>
                  <a:gd name="T95" fmla="*/ 14 h 121"/>
                  <a:gd name="T96" fmla="*/ 221 w 292"/>
                  <a:gd name="T97" fmla="*/ 10 h 121"/>
                  <a:gd name="T98" fmla="*/ 227 w 292"/>
                  <a:gd name="T99" fmla="*/ 7 h 121"/>
                  <a:gd name="T100" fmla="*/ 230 w 292"/>
                  <a:gd name="T101" fmla="*/ 4 h 121"/>
                  <a:gd name="T102" fmla="*/ 233 w 292"/>
                  <a:gd name="T103" fmla="*/ 2 h 121"/>
                  <a:gd name="T104" fmla="*/ 240 w 292"/>
                  <a:gd name="T105" fmla="*/ 0 h 121"/>
                  <a:gd name="T106" fmla="*/ 253 w 292"/>
                  <a:gd name="T107" fmla="*/ 1 h 121"/>
                  <a:gd name="T108" fmla="*/ 256 w 292"/>
                  <a:gd name="T109" fmla="*/ 3 h 121"/>
                  <a:gd name="T110" fmla="*/ 259 w 292"/>
                  <a:gd name="T111" fmla="*/ 5 h 121"/>
                  <a:gd name="T112" fmla="*/ 265 w 292"/>
                  <a:gd name="T113" fmla="*/ 8 h 121"/>
                  <a:gd name="T114" fmla="*/ 269 w 292"/>
                  <a:gd name="T115" fmla="*/ 12 h 121"/>
                  <a:gd name="T116" fmla="*/ 272 w 292"/>
                  <a:gd name="T117" fmla="*/ 16 h 121"/>
                  <a:gd name="T118" fmla="*/ 278 w 292"/>
                  <a:gd name="T119" fmla="*/ 21 h 121"/>
                  <a:gd name="T120" fmla="*/ 281 w 292"/>
                  <a:gd name="T121" fmla="*/ 27 h 121"/>
                  <a:gd name="T122" fmla="*/ 285 w 292"/>
                  <a:gd name="T123" fmla="*/ 33 h 121"/>
                  <a:gd name="T124" fmla="*/ 291 w 292"/>
                  <a:gd name="T125" fmla="*/ 3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92" h="121">
                    <a:moveTo>
                      <a:pt x="0" y="2"/>
                    </a:moveTo>
                    <a:lnTo>
                      <a:pt x="0" y="2"/>
                    </a:lnTo>
                    <a:lnTo>
                      <a:pt x="0" y="1"/>
                    </a:lnTo>
                    <a:lnTo>
                      <a:pt x="3" y="1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16" y="1"/>
                    </a:lnTo>
                    <a:lnTo>
                      <a:pt x="19" y="1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22" y="3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25" y="6"/>
                    </a:lnTo>
                    <a:lnTo>
                      <a:pt x="29" y="7"/>
                    </a:lnTo>
                    <a:lnTo>
                      <a:pt x="29" y="8"/>
                    </a:lnTo>
                    <a:lnTo>
                      <a:pt x="29" y="9"/>
                    </a:lnTo>
                    <a:lnTo>
                      <a:pt x="32" y="10"/>
                    </a:lnTo>
                    <a:lnTo>
                      <a:pt x="32" y="10"/>
                    </a:lnTo>
                    <a:lnTo>
                      <a:pt x="32" y="12"/>
                    </a:lnTo>
                    <a:lnTo>
                      <a:pt x="35" y="13"/>
                    </a:lnTo>
                    <a:lnTo>
                      <a:pt x="35" y="13"/>
                    </a:lnTo>
                    <a:lnTo>
                      <a:pt x="35" y="15"/>
                    </a:lnTo>
                    <a:lnTo>
                      <a:pt x="38" y="16"/>
                    </a:lnTo>
                    <a:lnTo>
                      <a:pt x="38" y="17"/>
                    </a:lnTo>
                    <a:lnTo>
                      <a:pt x="38" y="18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1" y="22"/>
                    </a:lnTo>
                    <a:lnTo>
                      <a:pt x="45" y="23"/>
                    </a:lnTo>
                    <a:lnTo>
                      <a:pt x="45" y="24"/>
                    </a:lnTo>
                    <a:lnTo>
                      <a:pt x="45" y="26"/>
                    </a:lnTo>
                    <a:lnTo>
                      <a:pt x="48" y="27"/>
                    </a:lnTo>
                    <a:lnTo>
                      <a:pt x="48" y="29"/>
                    </a:lnTo>
                    <a:lnTo>
                      <a:pt x="48" y="30"/>
                    </a:lnTo>
                    <a:lnTo>
                      <a:pt x="51" y="32"/>
                    </a:lnTo>
                    <a:lnTo>
                      <a:pt x="51" y="33"/>
                    </a:lnTo>
                    <a:lnTo>
                      <a:pt x="51" y="35"/>
                    </a:lnTo>
                    <a:lnTo>
                      <a:pt x="54" y="36"/>
                    </a:lnTo>
                    <a:lnTo>
                      <a:pt x="54" y="38"/>
                    </a:lnTo>
                    <a:lnTo>
                      <a:pt x="54" y="39"/>
                    </a:lnTo>
                    <a:lnTo>
                      <a:pt x="57" y="41"/>
                    </a:lnTo>
                    <a:lnTo>
                      <a:pt x="57" y="43"/>
                    </a:lnTo>
                    <a:lnTo>
                      <a:pt x="57" y="44"/>
                    </a:lnTo>
                    <a:lnTo>
                      <a:pt x="61" y="46"/>
                    </a:lnTo>
                    <a:lnTo>
                      <a:pt x="61" y="47"/>
                    </a:lnTo>
                    <a:lnTo>
                      <a:pt x="61" y="49"/>
                    </a:lnTo>
                    <a:lnTo>
                      <a:pt x="64" y="51"/>
                    </a:lnTo>
                    <a:lnTo>
                      <a:pt x="64" y="53"/>
                    </a:lnTo>
                    <a:lnTo>
                      <a:pt x="64" y="54"/>
                    </a:lnTo>
                    <a:lnTo>
                      <a:pt x="67" y="56"/>
                    </a:lnTo>
                    <a:lnTo>
                      <a:pt x="67" y="58"/>
                    </a:lnTo>
                    <a:lnTo>
                      <a:pt x="67" y="59"/>
                    </a:lnTo>
                    <a:lnTo>
                      <a:pt x="70" y="61"/>
                    </a:lnTo>
                    <a:lnTo>
                      <a:pt x="70" y="63"/>
                    </a:lnTo>
                    <a:lnTo>
                      <a:pt x="70" y="64"/>
                    </a:lnTo>
                    <a:lnTo>
                      <a:pt x="73" y="66"/>
                    </a:lnTo>
                    <a:lnTo>
                      <a:pt x="73" y="68"/>
                    </a:lnTo>
                    <a:lnTo>
                      <a:pt x="73" y="69"/>
                    </a:lnTo>
                    <a:lnTo>
                      <a:pt x="77" y="71"/>
                    </a:lnTo>
                    <a:lnTo>
                      <a:pt x="77" y="73"/>
                    </a:lnTo>
                    <a:lnTo>
                      <a:pt x="77" y="74"/>
                    </a:lnTo>
                    <a:lnTo>
                      <a:pt x="80" y="76"/>
                    </a:lnTo>
                    <a:lnTo>
                      <a:pt x="80" y="78"/>
                    </a:lnTo>
                    <a:lnTo>
                      <a:pt x="80" y="79"/>
                    </a:lnTo>
                    <a:lnTo>
                      <a:pt x="83" y="81"/>
                    </a:lnTo>
                    <a:lnTo>
                      <a:pt x="83" y="82"/>
                    </a:lnTo>
                    <a:lnTo>
                      <a:pt x="83" y="84"/>
                    </a:lnTo>
                    <a:lnTo>
                      <a:pt x="86" y="86"/>
                    </a:lnTo>
                    <a:lnTo>
                      <a:pt x="86" y="87"/>
                    </a:lnTo>
                    <a:lnTo>
                      <a:pt x="86" y="89"/>
                    </a:lnTo>
                    <a:lnTo>
                      <a:pt x="86" y="90"/>
                    </a:lnTo>
                    <a:lnTo>
                      <a:pt x="89" y="92"/>
                    </a:lnTo>
                    <a:lnTo>
                      <a:pt x="89" y="93"/>
                    </a:lnTo>
                    <a:lnTo>
                      <a:pt x="89" y="94"/>
                    </a:lnTo>
                    <a:lnTo>
                      <a:pt x="93" y="96"/>
                    </a:lnTo>
                    <a:lnTo>
                      <a:pt x="93" y="97"/>
                    </a:lnTo>
                    <a:lnTo>
                      <a:pt x="93" y="99"/>
                    </a:lnTo>
                    <a:lnTo>
                      <a:pt x="96" y="100"/>
                    </a:lnTo>
                    <a:lnTo>
                      <a:pt x="96" y="101"/>
                    </a:lnTo>
                    <a:lnTo>
                      <a:pt x="96" y="102"/>
                    </a:lnTo>
                    <a:lnTo>
                      <a:pt x="99" y="104"/>
                    </a:lnTo>
                    <a:lnTo>
                      <a:pt x="99" y="105"/>
                    </a:lnTo>
                    <a:lnTo>
                      <a:pt x="99" y="106"/>
                    </a:lnTo>
                    <a:lnTo>
                      <a:pt x="102" y="107"/>
                    </a:lnTo>
                    <a:lnTo>
                      <a:pt x="102" y="108"/>
                    </a:lnTo>
                    <a:lnTo>
                      <a:pt x="102" y="109"/>
                    </a:lnTo>
                    <a:lnTo>
                      <a:pt x="105" y="110"/>
                    </a:lnTo>
                    <a:lnTo>
                      <a:pt x="105" y="111"/>
                    </a:lnTo>
                    <a:lnTo>
                      <a:pt x="105" y="112"/>
                    </a:lnTo>
                    <a:lnTo>
                      <a:pt x="109" y="112"/>
                    </a:lnTo>
                    <a:lnTo>
                      <a:pt x="109" y="113"/>
                    </a:lnTo>
                    <a:lnTo>
                      <a:pt x="109" y="114"/>
                    </a:lnTo>
                    <a:lnTo>
                      <a:pt x="112" y="115"/>
                    </a:lnTo>
                    <a:lnTo>
                      <a:pt x="112" y="115"/>
                    </a:lnTo>
                    <a:lnTo>
                      <a:pt x="112" y="116"/>
                    </a:lnTo>
                    <a:lnTo>
                      <a:pt x="115" y="117"/>
                    </a:lnTo>
                    <a:lnTo>
                      <a:pt x="115" y="117"/>
                    </a:lnTo>
                    <a:lnTo>
                      <a:pt x="115" y="118"/>
                    </a:lnTo>
                    <a:lnTo>
                      <a:pt x="118" y="118"/>
                    </a:lnTo>
                    <a:lnTo>
                      <a:pt x="118" y="119"/>
                    </a:lnTo>
                    <a:lnTo>
                      <a:pt x="118" y="119"/>
                    </a:lnTo>
                    <a:lnTo>
                      <a:pt x="121" y="119"/>
                    </a:lnTo>
                    <a:lnTo>
                      <a:pt x="125" y="120"/>
                    </a:lnTo>
                    <a:lnTo>
                      <a:pt x="128" y="120"/>
                    </a:lnTo>
                    <a:lnTo>
                      <a:pt x="131" y="120"/>
                    </a:lnTo>
                    <a:lnTo>
                      <a:pt x="134" y="119"/>
                    </a:lnTo>
                    <a:lnTo>
                      <a:pt x="134" y="119"/>
                    </a:lnTo>
                    <a:lnTo>
                      <a:pt x="134" y="119"/>
                    </a:lnTo>
                    <a:lnTo>
                      <a:pt x="137" y="118"/>
                    </a:lnTo>
                    <a:lnTo>
                      <a:pt x="137" y="118"/>
                    </a:lnTo>
                    <a:lnTo>
                      <a:pt x="137" y="117"/>
                    </a:lnTo>
                    <a:lnTo>
                      <a:pt x="141" y="117"/>
                    </a:lnTo>
                    <a:lnTo>
                      <a:pt x="141" y="116"/>
                    </a:lnTo>
                    <a:lnTo>
                      <a:pt x="141" y="115"/>
                    </a:lnTo>
                    <a:lnTo>
                      <a:pt x="144" y="115"/>
                    </a:lnTo>
                    <a:lnTo>
                      <a:pt x="144" y="114"/>
                    </a:lnTo>
                    <a:lnTo>
                      <a:pt x="144" y="113"/>
                    </a:lnTo>
                    <a:lnTo>
                      <a:pt x="147" y="112"/>
                    </a:lnTo>
                    <a:lnTo>
                      <a:pt x="147" y="112"/>
                    </a:lnTo>
                    <a:lnTo>
                      <a:pt x="147" y="110"/>
                    </a:lnTo>
                    <a:lnTo>
                      <a:pt x="150" y="110"/>
                    </a:lnTo>
                    <a:lnTo>
                      <a:pt x="150" y="108"/>
                    </a:lnTo>
                    <a:lnTo>
                      <a:pt x="150" y="108"/>
                    </a:lnTo>
                    <a:lnTo>
                      <a:pt x="153" y="107"/>
                    </a:lnTo>
                    <a:lnTo>
                      <a:pt x="153" y="105"/>
                    </a:lnTo>
                    <a:lnTo>
                      <a:pt x="153" y="104"/>
                    </a:lnTo>
                    <a:lnTo>
                      <a:pt x="157" y="103"/>
                    </a:lnTo>
                    <a:lnTo>
                      <a:pt x="157" y="102"/>
                    </a:lnTo>
                    <a:lnTo>
                      <a:pt x="157" y="101"/>
                    </a:lnTo>
                    <a:lnTo>
                      <a:pt x="160" y="100"/>
                    </a:lnTo>
                    <a:lnTo>
                      <a:pt x="160" y="98"/>
                    </a:lnTo>
                    <a:lnTo>
                      <a:pt x="160" y="97"/>
                    </a:lnTo>
                    <a:lnTo>
                      <a:pt x="163" y="96"/>
                    </a:lnTo>
                    <a:lnTo>
                      <a:pt x="163" y="94"/>
                    </a:lnTo>
                    <a:lnTo>
                      <a:pt x="163" y="93"/>
                    </a:lnTo>
                    <a:lnTo>
                      <a:pt x="166" y="91"/>
                    </a:lnTo>
                    <a:lnTo>
                      <a:pt x="166" y="90"/>
                    </a:lnTo>
                    <a:lnTo>
                      <a:pt x="166" y="89"/>
                    </a:lnTo>
                    <a:lnTo>
                      <a:pt x="169" y="87"/>
                    </a:lnTo>
                    <a:lnTo>
                      <a:pt x="169" y="85"/>
                    </a:lnTo>
                    <a:lnTo>
                      <a:pt x="169" y="84"/>
                    </a:lnTo>
                    <a:lnTo>
                      <a:pt x="173" y="82"/>
                    </a:lnTo>
                    <a:lnTo>
                      <a:pt x="173" y="81"/>
                    </a:lnTo>
                    <a:lnTo>
                      <a:pt x="173" y="79"/>
                    </a:lnTo>
                    <a:lnTo>
                      <a:pt x="176" y="77"/>
                    </a:lnTo>
                    <a:lnTo>
                      <a:pt x="176" y="76"/>
                    </a:lnTo>
                    <a:lnTo>
                      <a:pt x="176" y="74"/>
                    </a:lnTo>
                    <a:lnTo>
                      <a:pt x="179" y="73"/>
                    </a:lnTo>
                    <a:lnTo>
                      <a:pt x="179" y="71"/>
                    </a:lnTo>
                    <a:lnTo>
                      <a:pt x="179" y="69"/>
                    </a:lnTo>
                    <a:lnTo>
                      <a:pt x="182" y="67"/>
                    </a:lnTo>
                    <a:lnTo>
                      <a:pt x="182" y="66"/>
                    </a:lnTo>
                    <a:lnTo>
                      <a:pt x="182" y="64"/>
                    </a:lnTo>
                    <a:lnTo>
                      <a:pt x="185" y="62"/>
                    </a:lnTo>
                    <a:lnTo>
                      <a:pt x="185" y="61"/>
                    </a:lnTo>
                    <a:lnTo>
                      <a:pt x="185" y="59"/>
                    </a:lnTo>
                    <a:lnTo>
                      <a:pt x="189" y="58"/>
                    </a:lnTo>
                    <a:lnTo>
                      <a:pt x="189" y="56"/>
                    </a:lnTo>
                    <a:lnTo>
                      <a:pt x="189" y="54"/>
                    </a:lnTo>
                    <a:lnTo>
                      <a:pt x="192" y="52"/>
                    </a:lnTo>
                    <a:lnTo>
                      <a:pt x="192" y="51"/>
                    </a:lnTo>
                    <a:lnTo>
                      <a:pt x="192" y="49"/>
                    </a:lnTo>
                    <a:lnTo>
                      <a:pt x="192" y="47"/>
                    </a:lnTo>
                    <a:lnTo>
                      <a:pt x="195" y="46"/>
                    </a:lnTo>
                    <a:lnTo>
                      <a:pt x="195" y="44"/>
                    </a:lnTo>
                    <a:lnTo>
                      <a:pt x="195" y="42"/>
                    </a:lnTo>
                    <a:lnTo>
                      <a:pt x="198" y="41"/>
                    </a:lnTo>
                    <a:lnTo>
                      <a:pt x="198" y="39"/>
                    </a:lnTo>
                    <a:lnTo>
                      <a:pt x="198" y="38"/>
                    </a:lnTo>
                    <a:lnTo>
                      <a:pt x="201" y="36"/>
                    </a:lnTo>
                    <a:lnTo>
                      <a:pt x="201" y="35"/>
                    </a:lnTo>
                    <a:lnTo>
                      <a:pt x="201" y="33"/>
                    </a:lnTo>
                    <a:lnTo>
                      <a:pt x="205" y="31"/>
                    </a:lnTo>
                    <a:lnTo>
                      <a:pt x="205" y="30"/>
                    </a:lnTo>
                    <a:lnTo>
                      <a:pt x="205" y="28"/>
                    </a:lnTo>
                    <a:lnTo>
                      <a:pt x="208" y="27"/>
                    </a:lnTo>
                    <a:lnTo>
                      <a:pt x="208" y="26"/>
                    </a:lnTo>
                    <a:lnTo>
                      <a:pt x="208" y="24"/>
                    </a:lnTo>
                    <a:lnTo>
                      <a:pt x="211" y="23"/>
                    </a:lnTo>
                    <a:lnTo>
                      <a:pt x="211" y="21"/>
                    </a:lnTo>
                    <a:lnTo>
                      <a:pt x="211" y="20"/>
                    </a:lnTo>
                    <a:lnTo>
                      <a:pt x="214" y="19"/>
                    </a:lnTo>
                    <a:lnTo>
                      <a:pt x="214" y="18"/>
                    </a:lnTo>
                    <a:lnTo>
                      <a:pt x="214" y="16"/>
                    </a:lnTo>
                    <a:lnTo>
                      <a:pt x="217" y="15"/>
                    </a:lnTo>
                    <a:lnTo>
                      <a:pt x="217" y="14"/>
                    </a:lnTo>
                    <a:lnTo>
                      <a:pt x="217" y="13"/>
                    </a:lnTo>
                    <a:lnTo>
                      <a:pt x="221" y="12"/>
                    </a:lnTo>
                    <a:lnTo>
                      <a:pt x="221" y="11"/>
                    </a:lnTo>
                    <a:lnTo>
                      <a:pt x="221" y="10"/>
                    </a:lnTo>
                    <a:lnTo>
                      <a:pt x="224" y="9"/>
                    </a:lnTo>
                    <a:lnTo>
                      <a:pt x="224" y="8"/>
                    </a:lnTo>
                    <a:lnTo>
                      <a:pt x="224" y="8"/>
                    </a:lnTo>
                    <a:lnTo>
                      <a:pt x="227" y="7"/>
                    </a:lnTo>
                    <a:lnTo>
                      <a:pt x="227" y="6"/>
                    </a:lnTo>
                    <a:lnTo>
                      <a:pt x="227" y="5"/>
                    </a:lnTo>
                    <a:lnTo>
                      <a:pt x="230" y="5"/>
                    </a:lnTo>
                    <a:lnTo>
                      <a:pt x="230" y="4"/>
                    </a:lnTo>
                    <a:lnTo>
                      <a:pt x="230" y="3"/>
                    </a:lnTo>
                    <a:lnTo>
                      <a:pt x="233" y="3"/>
                    </a:lnTo>
                    <a:lnTo>
                      <a:pt x="233" y="2"/>
                    </a:lnTo>
                    <a:lnTo>
                      <a:pt x="233" y="2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240" y="1"/>
                    </a:lnTo>
                    <a:lnTo>
                      <a:pt x="240" y="0"/>
                    </a:lnTo>
                    <a:lnTo>
                      <a:pt x="243" y="0"/>
                    </a:lnTo>
                    <a:lnTo>
                      <a:pt x="246" y="0"/>
                    </a:lnTo>
                    <a:lnTo>
                      <a:pt x="249" y="1"/>
                    </a:lnTo>
                    <a:lnTo>
                      <a:pt x="253" y="1"/>
                    </a:lnTo>
                    <a:lnTo>
                      <a:pt x="253" y="1"/>
                    </a:lnTo>
                    <a:lnTo>
                      <a:pt x="253" y="2"/>
                    </a:lnTo>
                    <a:lnTo>
                      <a:pt x="256" y="2"/>
                    </a:lnTo>
                    <a:lnTo>
                      <a:pt x="256" y="3"/>
                    </a:lnTo>
                    <a:lnTo>
                      <a:pt x="256" y="3"/>
                    </a:lnTo>
                    <a:lnTo>
                      <a:pt x="259" y="4"/>
                    </a:lnTo>
                    <a:lnTo>
                      <a:pt x="259" y="5"/>
                    </a:lnTo>
                    <a:lnTo>
                      <a:pt x="259" y="5"/>
                    </a:lnTo>
                    <a:lnTo>
                      <a:pt x="262" y="6"/>
                    </a:lnTo>
                    <a:lnTo>
                      <a:pt x="262" y="7"/>
                    </a:lnTo>
                    <a:lnTo>
                      <a:pt x="262" y="8"/>
                    </a:lnTo>
                    <a:lnTo>
                      <a:pt x="265" y="8"/>
                    </a:lnTo>
                    <a:lnTo>
                      <a:pt x="265" y="9"/>
                    </a:lnTo>
                    <a:lnTo>
                      <a:pt x="265" y="10"/>
                    </a:lnTo>
                    <a:lnTo>
                      <a:pt x="269" y="11"/>
                    </a:lnTo>
                    <a:lnTo>
                      <a:pt x="269" y="12"/>
                    </a:lnTo>
                    <a:lnTo>
                      <a:pt x="269" y="13"/>
                    </a:lnTo>
                    <a:lnTo>
                      <a:pt x="272" y="14"/>
                    </a:lnTo>
                    <a:lnTo>
                      <a:pt x="272" y="15"/>
                    </a:lnTo>
                    <a:lnTo>
                      <a:pt x="272" y="16"/>
                    </a:lnTo>
                    <a:lnTo>
                      <a:pt x="275" y="18"/>
                    </a:lnTo>
                    <a:lnTo>
                      <a:pt x="275" y="19"/>
                    </a:lnTo>
                    <a:lnTo>
                      <a:pt x="275" y="20"/>
                    </a:lnTo>
                    <a:lnTo>
                      <a:pt x="278" y="21"/>
                    </a:lnTo>
                    <a:lnTo>
                      <a:pt x="278" y="23"/>
                    </a:lnTo>
                    <a:lnTo>
                      <a:pt x="278" y="24"/>
                    </a:lnTo>
                    <a:lnTo>
                      <a:pt x="281" y="26"/>
                    </a:lnTo>
                    <a:lnTo>
                      <a:pt x="281" y="27"/>
                    </a:lnTo>
                    <a:lnTo>
                      <a:pt x="281" y="28"/>
                    </a:lnTo>
                    <a:lnTo>
                      <a:pt x="285" y="30"/>
                    </a:lnTo>
                    <a:lnTo>
                      <a:pt x="285" y="31"/>
                    </a:lnTo>
                    <a:lnTo>
                      <a:pt x="285" y="33"/>
                    </a:lnTo>
                    <a:lnTo>
                      <a:pt x="288" y="35"/>
                    </a:lnTo>
                    <a:lnTo>
                      <a:pt x="288" y="36"/>
                    </a:lnTo>
                    <a:lnTo>
                      <a:pt x="288" y="38"/>
                    </a:lnTo>
                    <a:lnTo>
                      <a:pt x="291" y="39"/>
                    </a:lnTo>
                    <a:lnTo>
                      <a:pt x="291" y="41"/>
                    </a:lnTo>
                    <a:lnTo>
                      <a:pt x="291" y="4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5" name="Freeform 39"/>
              <p:cNvSpPr>
                <a:spLocks/>
              </p:cNvSpPr>
              <p:nvPr/>
            </p:nvSpPr>
            <p:spPr bwMode="auto">
              <a:xfrm>
                <a:off x="1879" y="2442"/>
                <a:ext cx="286" cy="121"/>
              </a:xfrm>
              <a:custGeom>
                <a:avLst/>
                <a:gdLst>
                  <a:gd name="T0" fmla="*/ 3 w 286"/>
                  <a:gd name="T1" fmla="*/ 47 h 121"/>
                  <a:gd name="T2" fmla="*/ 6 w 286"/>
                  <a:gd name="T3" fmla="*/ 54 h 121"/>
                  <a:gd name="T4" fmla="*/ 13 w 286"/>
                  <a:gd name="T5" fmla="*/ 61 h 121"/>
                  <a:gd name="T6" fmla="*/ 16 w 286"/>
                  <a:gd name="T7" fmla="*/ 67 h 121"/>
                  <a:gd name="T8" fmla="*/ 19 w 286"/>
                  <a:gd name="T9" fmla="*/ 74 h 121"/>
                  <a:gd name="T10" fmla="*/ 26 w 286"/>
                  <a:gd name="T11" fmla="*/ 81 h 121"/>
                  <a:gd name="T12" fmla="*/ 29 w 286"/>
                  <a:gd name="T13" fmla="*/ 87 h 121"/>
                  <a:gd name="T14" fmla="*/ 32 w 286"/>
                  <a:gd name="T15" fmla="*/ 93 h 121"/>
                  <a:gd name="T16" fmla="*/ 38 w 286"/>
                  <a:gd name="T17" fmla="*/ 98 h 121"/>
                  <a:gd name="T18" fmla="*/ 42 w 286"/>
                  <a:gd name="T19" fmla="*/ 103 h 121"/>
                  <a:gd name="T20" fmla="*/ 45 w 286"/>
                  <a:gd name="T21" fmla="*/ 108 h 121"/>
                  <a:gd name="T22" fmla="*/ 51 w 286"/>
                  <a:gd name="T23" fmla="*/ 112 h 121"/>
                  <a:gd name="T24" fmla="*/ 54 w 286"/>
                  <a:gd name="T25" fmla="*/ 115 h 121"/>
                  <a:gd name="T26" fmla="*/ 58 w 286"/>
                  <a:gd name="T27" fmla="*/ 117 h 121"/>
                  <a:gd name="T28" fmla="*/ 64 w 286"/>
                  <a:gd name="T29" fmla="*/ 119 h 121"/>
                  <a:gd name="T30" fmla="*/ 74 w 286"/>
                  <a:gd name="T31" fmla="*/ 120 h 121"/>
                  <a:gd name="T32" fmla="*/ 80 w 286"/>
                  <a:gd name="T33" fmla="*/ 118 h 121"/>
                  <a:gd name="T34" fmla="*/ 83 w 286"/>
                  <a:gd name="T35" fmla="*/ 116 h 121"/>
                  <a:gd name="T36" fmla="*/ 90 w 286"/>
                  <a:gd name="T37" fmla="*/ 113 h 121"/>
                  <a:gd name="T38" fmla="*/ 93 w 286"/>
                  <a:gd name="T39" fmla="*/ 110 h 121"/>
                  <a:gd name="T40" fmla="*/ 96 w 286"/>
                  <a:gd name="T41" fmla="*/ 106 h 121"/>
                  <a:gd name="T42" fmla="*/ 102 w 286"/>
                  <a:gd name="T43" fmla="*/ 101 h 121"/>
                  <a:gd name="T44" fmla="*/ 106 w 286"/>
                  <a:gd name="T45" fmla="*/ 96 h 121"/>
                  <a:gd name="T46" fmla="*/ 109 w 286"/>
                  <a:gd name="T47" fmla="*/ 90 h 121"/>
                  <a:gd name="T48" fmla="*/ 112 w 286"/>
                  <a:gd name="T49" fmla="*/ 84 h 121"/>
                  <a:gd name="T50" fmla="*/ 118 w 286"/>
                  <a:gd name="T51" fmla="*/ 78 h 121"/>
                  <a:gd name="T52" fmla="*/ 122 w 286"/>
                  <a:gd name="T53" fmla="*/ 71 h 121"/>
                  <a:gd name="T54" fmla="*/ 125 w 286"/>
                  <a:gd name="T55" fmla="*/ 64 h 121"/>
                  <a:gd name="T56" fmla="*/ 131 w 286"/>
                  <a:gd name="T57" fmla="*/ 58 h 121"/>
                  <a:gd name="T58" fmla="*/ 134 w 286"/>
                  <a:gd name="T59" fmla="*/ 51 h 121"/>
                  <a:gd name="T60" fmla="*/ 138 w 286"/>
                  <a:gd name="T61" fmla="*/ 44 h 121"/>
                  <a:gd name="T62" fmla="*/ 144 w 286"/>
                  <a:gd name="T63" fmla="*/ 38 h 121"/>
                  <a:gd name="T64" fmla="*/ 147 w 286"/>
                  <a:gd name="T65" fmla="*/ 32 h 121"/>
                  <a:gd name="T66" fmla="*/ 150 w 286"/>
                  <a:gd name="T67" fmla="*/ 26 h 121"/>
                  <a:gd name="T68" fmla="*/ 157 w 286"/>
                  <a:gd name="T69" fmla="*/ 21 h 121"/>
                  <a:gd name="T70" fmla="*/ 160 w 286"/>
                  <a:gd name="T71" fmla="*/ 16 h 121"/>
                  <a:gd name="T72" fmla="*/ 163 w 286"/>
                  <a:gd name="T73" fmla="*/ 12 h 121"/>
                  <a:gd name="T74" fmla="*/ 170 w 286"/>
                  <a:gd name="T75" fmla="*/ 8 h 121"/>
                  <a:gd name="T76" fmla="*/ 173 w 286"/>
                  <a:gd name="T77" fmla="*/ 5 h 121"/>
                  <a:gd name="T78" fmla="*/ 176 w 286"/>
                  <a:gd name="T79" fmla="*/ 2 h 121"/>
                  <a:gd name="T80" fmla="*/ 182 w 286"/>
                  <a:gd name="T81" fmla="*/ 1 h 121"/>
                  <a:gd name="T82" fmla="*/ 195 w 286"/>
                  <a:gd name="T83" fmla="*/ 1 h 121"/>
                  <a:gd name="T84" fmla="*/ 198 w 286"/>
                  <a:gd name="T85" fmla="*/ 2 h 121"/>
                  <a:gd name="T86" fmla="*/ 202 w 286"/>
                  <a:gd name="T87" fmla="*/ 5 h 121"/>
                  <a:gd name="T88" fmla="*/ 208 w 286"/>
                  <a:gd name="T89" fmla="*/ 7 h 121"/>
                  <a:gd name="T90" fmla="*/ 211 w 286"/>
                  <a:gd name="T91" fmla="*/ 11 h 121"/>
                  <a:gd name="T92" fmla="*/ 214 w 286"/>
                  <a:gd name="T93" fmla="*/ 15 h 121"/>
                  <a:gd name="T94" fmla="*/ 218 w 286"/>
                  <a:gd name="T95" fmla="*/ 20 h 121"/>
                  <a:gd name="T96" fmla="*/ 224 w 286"/>
                  <a:gd name="T97" fmla="*/ 25 h 121"/>
                  <a:gd name="T98" fmla="*/ 227 w 286"/>
                  <a:gd name="T99" fmla="*/ 31 h 121"/>
                  <a:gd name="T100" fmla="*/ 230 w 286"/>
                  <a:gd name="T101" fmla="*/ 37 h 121"/>
                  <a:gd name="T102" fmla="*/ 237 w 286"/>
                  <a:gd name="T103" fmla="*/ 44 h 121"/>
                  <a:gd name="T104" fmla="*/ 240 w 286"/>
                  <a:gd name="T105" fmla="*/ 50 h 121"/>
                  <a:gd name="T106" fmla="*/ 243 w 286"/>
                  <a:gd name="T107" fmla="*/ 57 h 121"/>
                  <a:gd name="T108" fmla="*/ 250 w 286"/>
                  <a:gd name="T109" fmla="*/ 64 h 121"/>
                  <a:gd name="T110" fmla="*/ 253 w 286"/>
                  <a:gd name="T111" fmla="*/ 71 h 121"/>
                  <a:gd name="T112" fmla="*/ 256 w 286"/>
                  <a:gd name="T113" fmla="*/ 77 h 121"/>
                  <a:gd name="T114" fmla="*/ 262 w 286"/>
                  <a:gd name="T115" fmla="*/ 84 h 121"/>
                  <a:gd name="T116" fmla="*/ 266 w 286"/>
                  <a:gd name="T117" fmla="*/ 90 h 121"/>
                  <a:gd name="T118" fmla="*/ 269 w 286"/>
                  <a:gd name="T119" fmla="*/ 95 h 121"/>
                  <a:gd name="T120" fmla="*/ 275 w 286"/>
                  <a:gd name="T121" fmla="*/ 100 h 121"/>
                  <a:gd name="T122" fmla="*/ 278 w 286"/>
                  <a:gd name="T123" fmla="*/ 105 h 121"/>
                  <a:gd name="T124" fmla="*/ 282 w 286"/>
                  <a:gd name="T125" fmla="*/ 109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6" h="121">
                    <a:moveTo>
                      <a:pt x="0" y="42"/>
                    </a:moveTo>
                    <a:lnTo>
                      <a:pt x="3" y="44"/>
                    </a:lnTo>
                    <a:lnTo>
                      <a:pt x="3" y="46"/>
                    </a:lnTo>
                    <a:lnTo>
                      <a:pt x="3" y="47"/>
                    </a:lnTo>
                    <a:lnTo>
                      <a:pt x="6" y="49"/>
                    </a:lnTo>
                    <a:lnTo>
                      <a:pt x="6" y="51"/>
                    </a:lnTo>
                    <a:lnTo>
                      <a:pt x="6" y="52"/>
                    </a:lnTo>
                    <a:lnTo>
                      <a:pt x="6" y="54"/>
                    </a:lnTo>
                    <a:lnTo>
                      <a:pt x="10" y="56"/>
                    </a:lnTo>
                    <a:lnTo>
                      <a:pt x="10" y="58"/>
                    </a:lnTo>
                    <a:lnTo>
                      <a:pt x="10" y="59"/>
                    </a:lnTo>
                    <a:lnTo>
                      <a:pt x="13" y="61"/>
                    </a:lnTo>
                    <a:lnTo>
                      <a:pt x="13" y="62"/>
                    </a:lnTo>
                    <a:lnTo>
                      <a:pt x="13" y="64"/>
                    </a:lnTo>
                    <a:lnTo>
                      <a:pt x="16" y="66"/>
                    </a:lnTo>
                    <a:lnTo>
                      <a:pt x="16" y="67"/>
                    </a:lnTo>
                    <a:lnTo>
                      <a:pt x="16" y="69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4"/>
                    </a:lnTo>
                    <a:lnTo>
                      <a:pt x="22" y="76"/>
                    </a:lnTo>
                    <a:lnTo>
                      <a:pt x="22" y="77"/>
                    </a:lnTo>
                    <a:lnTo>
                      <a:pt x="22" y="79"/>
                    </a:lnTo>
                    <a:lnTo>
                      <a:pt x="26" y="81"/>
                    </a:lnTo>
                    <a:lnTo>
                      <a:pt x="26" y="82"/>
                    </a:lnTo>
                    <a:lnTo>
                      <a:pt x="26" y="84"/>
                    </a:lnTo>
                    <a:lnTo>
                      <a:pt x="29" y="85"/>
                    </a:lnTo>
                    <a:lnTo>
                      <a:pt x="29" y="87"/>
                    </a:lnTo>
                    <a:lnTo>
                      <a:pt x="29" y="89"/>
                    </a:lnTo>
                    <a:lnTo>
                      <a:pt x="32" y="90"/>
                    </a:lnTo>
                    <a:lnTo>
                      <a:pt x="32" y="91"/>
                    </a:lnTo>
                    <a:lnTo>
                      <a:pt x="32" y="93"/>
                    </a:lnTo>
                    <a:lnTo>
                      <a:pt x="35" y="94"/>
                    </a:lnTo>
                    <a:lnTo>
                      <a:pt x="35" y="96"/>
                    </a:lnTo>
                    <a:lnTo>
                      <a:pt x="35" y="97"/>
                    </a:lnTo>
                    <a:lnTo>
                      <a:pt x="38" y="98"/>
                    </a:lnTo>
                    <a:lnTo>
                      <a:pt x="38" y="100"/>
                    </a:lnTo>
                    <a:lnTo>
                      <a:pt x="38" y="101"/>
                    </a:lnTo>
                    <a:lnTo>
                      <a:pt x="42" y="102"/>
                    </a:lnTo>
                    <a:lnTo>
                      <a:pt x="42" y="103"/>
                    </a:lnTo>
                    <a:lnTo>
                      <a:pt x="42" y="104"/>
                    </a:lnTo>
                    <a:lnTo>
                      <a:pt x="45" y="105"/>
                    </a:lnTo>
                    <a:lnTo>
                      <a:pt x="45" y="107"/>
                    </a:lnTo>
                    <a:lnTo>
                      <a:pt x="45" y="108"/>
                    </a:lnTo>
                    <a:lnTo>
                      <a:pt x="48" y="108"/>
                    </a:lnTo>
                    <a:lnTo>
                      <a:pt x="48" y="110"/>
                    </a:lnTo>
                    <a:lnTo>
                      <a:pt x="48" y="110"/>
                    </a:lnTo>
                    <a:lnTo>
                      <a:pt x="51" y="112"/>
                    </a:lnTo>
                    <a:lnTo>
                      <a:pt x="51" y="112"/>
                    </a:lnTo>
                    <a:lnTo>
                      <a:pt x="51" y="113"/>
                    </a:lnTo>
                    <a:lnTo>
                      <a:pt x="54" y="114"/>
                    </a:lnTo>
                    <a:lnTo>
                      <a:pt x="54" y="115"/>
                    </a:lnTo>
                    <a:lnTo>
                      <a:pt x="54" y="115"/>
                    </a:lnTo>
                    <a:lnTo>
                      <a:pt x="58" y="116"/>
                    </a:lnTo>
                    <a:lnTo>
                      <a:pt x="58" y="117"/>
                    </a:lnTo>
                    <a:lnTo>
                      <a:pt x="58" y="117"/>
                    </a:lnTo>
                    <a:lnTo>
                      <a:pt x="61" y="118"/>
                    </a:lnTo>
                    <a:lnTo>
                      <a:pt x="61" y="118"/>
                    </a:lnTo>
                    <a:lnTo>
                      <a:pt x="61" y="119"/>
                    </a:lnTo>
                    <a:lnTo>
                      <a:pt x="64" y="119"/>
                    </a:lnTo>
                    <a:lnTo>
                      <a:pt x="64" y="119"/>
                    </a:lnTo>
                    <a:lnTo>
                      <a:pt x="67" y="120"/>
                    </a:lnTo>
                    <a:lnTo>
                      <a:pt x="70" y="120"/>
                    </a:lnTo>
                    <a:lnTo>
                      <a:pt x="74" y="120"/>
                    </a:lnTo>
                    <a:lnTo>
                      <a:pt x="77" y="119"/>
                    </a:lnTo>
                    <a:lnTo>
                      <a:pt x="77" y="119"/>
                    </a:lnTo>
                    <a:lnTo>
                      <a:pt x="80" y="119"/>
                    </a:lnTo>
                    <a:lnTo>
                      <a:pt x="80" y="118"/>
                    </a:lnTo>
                    <a:lnTo>
                      <a:pt x="80" y="118"/>
                    </a:lnTo>
                    <a:lnTo>
                      <a:pt x="83" y="117"/>
                    </a:lnTo>
                    <a:lnTo>
                      <a:pt x="83" y="117"/>
                    </a:lnTo>
                    <a:lnTo>
                      <a:pt x="83" y="116"/>
                    </a:lnTo>
                    <a:lnTo>
                      <a:pt x="86" y="115"/>
                    </a:lnTo>
                    <a:lnTo>
                      <a:pt x="86" y="115"/>
                    </a:lnTo>
                    <a:lnTo>
                      <a:pt x="86" y="114"/>
                    </a:lnTo>
                    <a:lnTo>
                      <a:pt x="90" y="113"/>
                    </a:lnTo>
                    <a:lnTo>
                      <a:pt x="90" y="112"/>
                    </a:lnTo>
                    <a:lnTo>
                      <a:pt x="90" y="112"/>
                    </a:lnTo>
                    <a:lnTo>
                      <a:pt x="93" y="111"/>
                    </a:lnTo>
                    <a:lnTo>
                      <a:pt x="93" y="110"/>
                    </a:lnTo>
                    <a:lnTo>
                      <a:pt x="93" y="109"/>
                    </a:lnTo>
                    <a:lnTo>
                      <a:pt x="96" y="108"/>
                    </a:lnTo>
                    <a:lnTo>
                      <a:pt x="96" y="107"/>
                    </a:lnTo>
                    <a:lnTo>
                      <a:pt x="96" y="106"/>
                    </a:lnTo>
                    <a:lnTo>
                      <a:pt x="99" y="105"/>
                    </a:lnTo>
                    <a:lnTo>
                      <a:pt x="99" y="104"/>
                    </a:lnTo>
                    <a:lnTo>
                      <a:pt x="99" y="102"/>
                    </a:lnTo>
                    <a:lnTo>
                      <a:pt x="102" y="101"/>
                    </a:lnTo>
                    <a:lnTo>
                      <a:pt x="102" y="100"/>
                    </a:lnTo>
                    <a:lnTo>
                      <a:pt x="102" y="99"/>
                    </a:lnTo>
                    <a:lnTo>
                      <a:pt x="106" y="97"/>
                    </a:lnTo>
                    <a:lnTo>
                      <a:pt x="106" y="96"/>
                    </a:lnTo>
                    <a:lnTo>
                      <a:pt x="106" y="94"/>
                    </a:lnTo>
                    <a:lnTo>
                      <a:pt x="109" y="93"/>
                    </a:lnTo>
                    <a:lnTo>
                      <a:pt x="109" y="92"/>
                    </a:lnTo>
                    <a:lnTo>
                      <a:pt x="109" y="90"/>
                    </a:lnTo>
                    <a:lnTo>
                      <a:pt x="112" y="89"/>
                    </a:lnTo>
                    <a:lnTo>
                      <a:pt x="112" y="87"/>
                    </a:lnTo>
                    <a:lnTo>
                      <a:pt x="112" y="86"/>
                    </a:lnTo>
                    <a:lnTo>
                      <a:pt x="112" y="84"/>
                    </a:lnTo>
                    <a:lnTo>
                      <a:pt x="115" y="82"/>
                    </a:lnTo>
                    <a:lnTo>
                      <a:pt x="115" y="81"/>
                    </a:lnTo>
                    <a:lnTo>
                      <a:pt x="115" y="79"/>
                    </a:lnTo>
                    <a:lnTo>
                      <a:pt x="118" y="78"/>
                    </a:lnTo>
                    <a:lnTo>
                      <a:pt x="118" y="76"/>
                    </a:lnTo>
                    <a:lnTo>
                      <a:pt x="118" y="74"/>
                    </a:lnTo>
                    <a:lnTo>
                      <a:pt x="122" y="73"/>
                    </a:lnTo>
                    <a:lnTo>
                      <a:pt x="122" y="71"/>
                    </a:lnTo>
                    <a:lnTo>
                      <a:pt x="122" y="69"/>
                    </a:lnTo>
                    <a:lnTo>
                      <a:pt x="125" y="68"/>
                    </a:lnTo>
                    <a:lnTo>
                      <a:pt x="125" y="66"/>
                    </a:lnTo>
                    <a:lnTo>
                      <a:pt x="125" y="64"/>
                    </a:lnTo>
                    <a:lnTo>
                      <a:pt x="128" y="63"/>
                    </a:lnTo>
                    <a:lnTo>
                      <a:pt x="128" y="61"/>
                    </a:lnTo>
                    <a:lnTo>
                      <a:pt x="128" y="59"/>
                    </a:lnTo>
                    <a:lnTo>
                      <a:pt x="131" y="58"/>
                    </a:lnTo>
                    <a:lnTo>
                      <a:pt x="131" y="56"/>
                    </a:lnTo>
                    <a:lnTo>
                      <a:pt x="131" y="54"/>
                    </a:lnTo>
                    <a:lnTo>
                      <a:pt x="134" y="53"/>
                    </a:lnTo>
                    <a:lnTo>
                      <a:pt x="134" y="51"/>
                    </a:lnTo>
                    <a:lnTo>
                      <a:pt x="134" y="49"/>
                    </a:lnTo>
                    <a:lnTo>
                      <a:pt x="138" y="47"/>
                    </a:lnTo>
                    <a:lnTo>
                      <a:pt x="138" y="46"/>
                    </a:lnTo>
                    <a:lnTo>
                      <a:pt x="138" y="44"/>
                    </a:lnTo>
                    <a:lnTo>
                      <a:pt x="141" y="43"/>
                    </a:lnTo>
                    <a:lnTo>
                      <a:pt x="141" y="41"/>
                    </a:lnTo>
                    <a:lnTo>
                      <a:pt x="141" y="39"/>
                    </a:lnTo>
                    <a:lnTo>
                      <a:pt x="144" y="38"/>
                    </a:lnTo>
                    <a:lnTo>
                      <a:pt x="144" y="36"/>
                    </a:lnTo>
                    <a:lnTo>
                      <a:pt x="144" y="35"/>
                    </a:lnTo>
                    <a:lnTo>
                      <a:pt x="147" y="33"/>
                    </a:lnTo>
                    <a:lnTo>
                      <a:pt x="147" y="32"/>
                    </a:lnTo>
                    <a:lnTo>
                      <a:pt x="147" y="30"/>
                    </a:lnTo>
                    <a:lnTo>
                      <a:pt x="150" y="29"/>
                    </a:lnTo>
                    <a:lnTo>
                      <a:pt x="150" y="27"/>
                    </a:lnTo>
                    <a:lnTo>
                      <a:pt x="150" y="26"/>
                    </a:lnTo>
                    <a:lnTo>
                      <a:pt x="154" y="24"/>
                    </a:lnTo>
                    <a:lnTo>
                      <a:pt x="154" y="23"/>
                    </a:lnTo>
                    <a:lnTo>
                      <a:pt x="154" y="22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57" y="18"/>
                    </a:lnTo>
                    <a:lnTo>
                      <a:pt x="160" y="17"/>
                    </a:lnTo>
                    <a:lnTo>
                      <a:pt x="160" y="16"/>
                    </a:lnTo>
                    <a:lnTo>
                      <a:pt x="160" y="15"/>
                    </a:lnTo>
                    <a:lnTo>
                      <a:pt x="163" y="13"/>
                    </a:lnTo>
                    <a:lnTo>
                      <a:pt x="163" y="13"/>
                    </a:lnTo>
                    <a:lnTo>
                      <a:pt x="163" y="12"/>
                    </a:lnTo>
                    <a:lnTo>
                      <a:pt x="166" y="10"/>
                    </a:lnTo>
                    <a:lnTo>
                      <a:pt x="166" y="10"/>
                    </a:lnTo>
                    <a:lnTo>
                      <a:pt x="166" y="9"/>
                    </a:lnTo>
                    <a:lnTo>
                      <a:pt x="170" y="8"/>
                    </a:lnTo>
                    <a:lnTo>
                      <a:pt x="170" y="7"/>
                    </a:lnTo>
                    <a:lnTo>
                      <a:pt x="170" y="6"/>
                    </a:lnTo>
                    <a:lnTo>
                      <a:pt x="173" y="5"/>
                    </a:lnTo>
                    <a:lnTo>
                      <a:pt x="173" y="5"/>
                    </a:lnTo>
                    <a:lnTo>
                      <a:pt x="173" y="4"/>
                    </a:lnTo>
                    <a:lnTo>
                      <a:pt x="176" y="3"/>
                    </a:lnTo>
                    <a:lnTo>
                      <a:pt x="176" y="3"/>
                    </a:lnTo>
                    <a:lnTo>
                      <a:pt x="176" y="2"/>
                    </a:lnTo>
                    <a:lnTo>
                      <a:pt x="179" y="2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82" y="1"/>
                    </a:lnTo>
                    <a:lnTo>
                      <a:pt x="186" y="0"/>
                    </a:lnTo>
                    <a:lnTo>
                      <a:pt x="189" y="0"/>
                    </a:lnTo>
                    <a:lnTo>
                      <a:pt x="192" y="0"/>
                    </a:lnTo>
                    <a:lnTo>
                      <a:pt x="195" y="1"/>
                    </a:lnTo>
                    <a:lnTo>
                      <a:pt x="195" y="1"/>
                    </a:lnTo>
                    <a:lnTo>
                      <a:pt x="195" y="1"/>
                    </a:lnTo>
                    <a:lnTo>
                      <a:pt x="198" y="2"/>
                    </a:lnTo>
                    <a:lnTo>
                      <a:pt x="198" y="2"/>
                    </a:lnTo>
                    <a:lnTo>
                      <a:pt x="198" y="3"/>
                    </a:lnTo>
                    <a:lnTo>
                      <a:pt x="202" y="3"/>
                    </a:lnTo>
                    <a:lnTo>
                      <a:pt x="202" y="4"/>
                    </a:lnTo>
                    <a:lnTo>
                      <a:pt x="202" y="5"/>
                    </a:lnTo>
                    <a:lnTo>
                      <a:pt x="205" y="5"/>
                    </a:lnTo>
                    <a:lnTo>
                      <a:pt x="205" y="6"/>
                    </a:lnTo>
                    <a:lnTo>
                      <a:pt x="205" y="6"/>
                    </a:lnTo>
                    <a:lnTo>
                      <a:pt x="208" y="7"/>
                    </a:lnTo>
                    <a:lnTo>
                      <a:pt x="208" y="8"/>
                    </a:lnTo>
                    <a:lnTo>
                      <a:pt x="208" y="9"/>
                    </a:lnTo>
                    <a:lnTo>
                      <a:pt x="211" y="10"/>
                    </a:lnTo>
                    <a:lnTo>
                      <a:pt x="211" y="11"/>
                    </a:lnTo>
                    <a:lnTo>
                      <a:pt x="211" y="12"/>
                    </a:lnTo>
                    <a:lnTo>
                      <a:pt x="214" y="13"/>
                    </a:lnTo>
                    <a:lnTo>
                      <a:pt x="214" y="14"/>
                    </a:lnTo>
                    <a:lnTo>
                      <a:pt x="214" y="15"/>
                    </a:lnTo>
                    <a:lnTo>
                      <a:pt x="218" y="16"/>
                    </a:lnTo>
                    <a:lnTo>
                      <a:pt x="218" y="18"/>
                    </a:lnTo>
                    <a:lnTo>
                      <a:pt x="218" y="19"/>
                    </a:lnTo>
                    <a:lnTo>
                      <a:pt x="218" y="20"/>
                    </a:lnTo>
                    <a:lnTo>
                      <a:pt x="221" y="21"/>
                    </a:lnTo>
                    <a:lnTo>
                      <a:pt x="221" y="23"/>
                    </a:lnTo>
                    <a:lnTo>
                      <a:pt x="221" y="24"/>
                    </a:lnTo>
                    <a:lnTo>
                      <a:pt x="224" y="25"/>
                    </a:lnTo>
                    <a:lnTo>
                      <a:pt x="224" y="27"/>
                    </a:lnTo>
                    <a:lnTo>
                      <a:pt x="224" y="28"/>
                    </a:lnTo>
                    <a:lnTo>
                      <a:pt x="227" y="29"/>
                    </a:lnTo>
                    <a:lnTo>
                      <a:pt x="227" y="31"/>
                    </a:lnTo>
                    <a:lnTo>
                      <a:pt x="227" y="33"/>
                    </a:lnTo>
                    <a:lnTo>
                      <a:pt x="230" y="34"/>
                    </a:lnTo>
                    <a:lnTo>
                      <a:pt x="230" y="36"/>
                    </a:lnTo>
                    <a:lnTo>
                      <a:pt x="230" y="37"/>
                    </a:lnTo>
                    <a:lnTo>
                      <a:pt x="234" y="39"/>
                    </a:lnTo>
                    <a:lnTo>
                      <a:pt x="234" y="40"/>
                    </a:lnTo>
                    <a:lnTo>
                      <a:pt x="234" y="42"/>
                    </a:lnTo>
                    <a:lnTo>
                      <a:pt x="237" y="44"/>
                    </a:lnTo>
                    <a:lnTo>
                      <a:pt x="237" y="45"/>
                    </a:lnTo>
                    <a:lnTo>
                      <a:pt x="237" y="47"/>
                    </a:lnTo>
                    <a:lnTo>
                      <a:pt x="240" y="49"/>
                    </a:lnTo>
                    <a:lnTo>
                      <a:pt x="240" y="50"/>
                    </a:lnTo>
                    <a:lnTo>
                      <a:pt x="240" y="52"/>
                    </a:lnTo>
                    <a:lnTo>
                      <a:pt x="243" y="54"/>
                    </a:lnTo>
                    <a:lnTo>
                      <a:pt x="243" y="55"/>
                    </a:lnTo>
                    <a:lnTo>
                      <a:pt x="243" y="57"/>
                    </a:lnTo>
                    <a:lnTo>
                      <a:pt x="246" y="59"/>
                    </a:lnTo>
                    <a:lnTo>
                      <a:pt x="246" y="60"/>
                    </a:lnTo>
                    <a:lnTo>
                      <a:pt x="246" y="62"/>
                    </a:lnTo>
                    <a:lnTo>
                      <a:pt x="250" y="64"/>
                    </a:lnTo>
                    <a:lnTo>
                      <a:pt x="250" y="66"/>
                    </a:lnTo>
                    <a:lnTo>
                      <a:pt x="250" y="67"/>
                    </a:lnTo>
                    <a:lnTo>
                      <a:pt x="253" y="69"/>
                    </a:lnTo>
                    <a:lnTo>
                      <a:pt x="253" y="71"/>
                    </a:lnTo>
                    <a:lnTo>
                      <a:pt x="253" y="72"/>
                    </a:lnTo>
                    <a:lnTo>
                      <a:pt x="256" y="74"/>
                    </a:lnTo>
                    <a:lnTo>
                      <a:pt x="256" y="76"/>
                    </a:lnTo>
                    <a:lnTo>
                      <a:pt x="256" y="77"/>
                    </a:lnTo>
                    <a:lnTo>
                      <a:pt x="259" y="79"/>
                    </a:lnTo>
                    <a:lnTo>
                      <a:pt x="259" y="81"/>
                    </a:lnTo>
                    <a:lnTo>
                      <a:pt x="259" y="82"/>
                    </a:lnTo>
                    <a:lnTo>
                      <a:pt x="262" y="84"/>
                    </a:lnTo>
                    <a:lnTo>
                      <a:pt x="262" y="85"/>
                    </a:lnTo>
                    <a:lnTo>
                      <a:pt x="262" y="87"/>
                    </a:lnTo>
                    <a:lnTo>
                      <a:pt x="266" y="88"/>
                    </a:lnTo>
                    <a:lnTo>
                      <a:pt x="266" y="90"/>
                    </a:lnTo>
                    <a:lnTo>
                      <a:pt x="266" y="91"/>
                    </a:lnTo>
                    <a:lnTo>
                      <a:pt x="269" y="92"/>
                    </a:lnTo>
                    <a:lnTo>
                      <a:pt x="269" y="94"/>
                    </a:lnTo>
                    <a:lnTo>
                      <a:pt x="269" y="95"/>
                    </a:lnTo>
                    <a:lnTo>
                      <a:pt x="272" y="97"/>
                    </a:lnTo>
                    <a:lnTo>
                      <a:pt x="272" y="98"/>
                    </a:lnTo>
                    <a:lnTo>
                      <a:pt x="272" y="99"/>
                    </a:lnTo>
                    <a:lnTo>
                      <a:pt x="275" y="100"/>
                    </a:lnTo>
                    <a:lnTo>
                      <a:pt x="275" y="102"/>
                    </a:lnTo>
                    <a:lnTo>
                      <a:pt x="275" y="103"/>
                    </a:lnTo>
                    <a:lnTo>
                      <a:pt x="278" y="104"/>
                    </a:lnTo>
                    <a:lnTo>
                      <a:pt x="278" y="105"/>
                    </a:lnTo>
                    <a:lnTo>
                      <a:pt x="278" y="106"/>
                    </a:lnTo>
                    <a:lnTo>
                      <a:pt x="282" y="107"/>
                    </a:lnTo>
                    <a:lnTo>
                      <a:pt x="282" y="108"/>
                    </a:lnTo>
                    <a:lnTo>
                      <a:pt x="282" y="109"/>
                    </a:lnTo>
                    <a:lnTo>
                      <a:pt x="285" y="110"/>
                    </a:lnTo>
                    <a:lnTo>
                      <a:pt x="285" y="1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6" name="Freeform 40"/>
              <p:cNvSpPr>
                <a:spLocks/>
              </p:cNvSpPr>
              <p:nvPr/>
            </p:nvSpPr>
            <p:spPr bwMode="auto">
              <a:xfrm>
                <a:off x="2164" y="2442"/>
                <a:ext cx="196" cy="121"/>
              </a:xfrm>
              <a:custGeom>
                <a:avLst/>
                <a:gdLst>
                  <a:gd name="T0" fmla="*/ 3 w 196"/>
                  <a:gd name="T1" fmla="*/ 113 h 121"/>
                  <a:gd name="T2" fmla="*/ 6 w 196"/>
                  <a:gd name="T3" fmla="*/ 115 h 121"/>
                  <a:gd name="T4" fmla="*/ 9 w 196"/>
                  <a:gd name="T5" fmla="*/ 117 h 121"/>
                  <a:gd name="T6" fmla="*/ 13 w 196"/>
                  <a:gd name="T7" fmla="*/ 119 h 121"/>
                  <a:gd name="T8" fmla="*/ 16 w 196"/>
                  <a:gd name="T9" fmla="*/ 120 h 121"/>
                  <a:gd name="T10" fmla="*/ 25 w 196"/>
                  <a:gd name="T11" fmla="*/ 120 h 121"/>
                  <a:gd name="T12" fmla="*/ 29 w 196"/>
                  <a:gd name="T13" fmla="*/ 119 h 121"/>
                  <a:gd name="T14" fmla="*/ 32 w 196"/>
                  <a:gd name="T15" fmla="*/ 117 h 121"/>
                  <a:gd name="T16" fmla="*/ 35 w 196"/>
                  <a:gd name="T17" fmla="*/ 115 h 121"/>
                  <a:gd name="T18" fmla="*/ 38 w 196"/>
                  <a:gd name="T19" fmla="*/ 114 h 121"/>
                  <a:gd name="T20" fmla="*/ 41 w 196"/>
                  <a:gd name="T21" fmla="*/ 111 h 121"/>
                  <a:gd name="T22" fmla="*/ 45 w 196"/>
                  <a:gd name="T23" fmla="*/ 108 h 121"/>
                  <a:gd name="T24" fmla="*/ 48 w 196"/>
                  <a:gd name="T25" fmla="*/ 105 h 121"/>
                  <a:gd name="T26" fmla="*/ 51 w 196"/>
                  <a:gd name="T27" fmla="*/ 101 h 121"/>
                  <a:gd name="T28" fmla="*/ 54 w 196"/>
                  <a:gd name="T29" fmla="*/ 97 h 121"/>
                  <a:gd name="T30" fmla="*/ 57 w 196"/>
                  <a:gd name="T31" fmla="*/ 94 h 121"/>
                  <a:gd name="T32" fmla="*/ 61 w 196"/>
                  <a:gd name="T33" fmla="*/ 89 h 121"/>
                  <a:gd name="T34" fmla="*/ 64 w 196"/>
                  <a:gd name="T35" fmla="*/ 84 h 121"/>
                  <a:gd name="T36" fmla="*/ 67 w 196"/>
                  <a:gd name="T37" fmla="*/ 80 h 121"/>
                  <a:gd name="T38" fmla="*/ 70 w 196"/>
                  <a:gd name="T39" fmla="*/ 75 h 121"/>
                  <a:gd name="T40" fmla="*/ 73 w 196"/>
                  <a:gd name="T41" fmla="*/ 70 h 121"/>
                  <a:gd name="T42" fmla="*/ 77 w 196"/>
                  <a:gd name="T43" fmla="*/ 65 h 121"/>
                  <a:gd name="T44" fmla="*/ 80 w 196"/>
                  <a:gd name="T45" fmla="*/ 60 h 121"/>
                  <a:gd name="T46" fmla="*/ 83 w 196"/>
                  <a:gd name="T47" fmla="*/ 55 h 121"/>
                  <a:gd name="T48" fmla="*/ 86 w 196"/>
                  <a:gd name="T49" fmla="*/ 50 h 121"/>
                  <a:gd name="T50" fmla="*/ 89 w 196"/>
                  <a:gd name="T51" fmla="*/ 45 h 121"/>
                  <a:gd name="T52" fmla="*/ 93 w 196"/>
                  <a:gd name="T53" fmla="*/ 40 h 121"/>
                  <a:gd name="T54" fmla="*/ 96 w 196"/>
                  <a:gd name="T55" fmla="*/ 35 h 121"/>
                  <a:gd name="T56" fmla="*/ 99 w 196"/>
                  <a:gd name="T57" fmla="*/ 31 h 121"/>
                  <a:gd name="T58" fmla="*/ 102 w 196"/>
                  <a:gd name="T59" fmla="*/ 26 h 121"/>
                  <a:gd name="T60" fmla="*/ 105 w 196"/>
                  <a:gd name="T61" fmla="*/ 22 h 121"/>
                  <a:gd name="T62" fmla="*/ 109 w 196"/>
                  <a:gd name="T63" fmla="*/ 18 h 121"/>
                  <a:gd name="T64" fmla="*/ 112 w 196"/>
                  <a:gd name="T65" fmla="*/ 15 h 121"/>
                  <a:gd name="T66" fmla="*/ 115 w 196"/>
                  <a:gd name="T67" fmla="*/ 12 h 121"/>
                  <a:gd name="T68" fmla="*/ 118 w 196"/>
                  <a:gd name="T69" fmla="*/ 9 h 121"/>
                  <a:gd name="T70" fmla="*/ 121 w 196"/>
                  <a:gd name="T71" fmla="*/ 6 h 121"/>
                  <a:gd name="T72" fmla="*/ 125 w 196"/>
                  <a:gd name="T73" fmla="*/ 4 h 121"/>
                  <a:gd name="T74" fmla="*/ 128 w 196"/>
                  <a:gd name="T75" fmla="*/ 3 h 121"/>
                  <a:gd name="T76" fmla="*/ 131 w 196"/>
                  <a:gd name="T77" fmla="*/ 1 h 121"/>
                  <a:gd name="T78" fmla="*/ 137 w 196"/>
                  <a:gd name="T79" fmla="*/ 0 h 121"/>
                  <a:gd name="T80" fmla="*/ 144 w 196"/>
                  <a:gd name="T81" fmla="*/ 1 h 121"/>
                  <a:gd name="T82" fmla="*/ 147 w 196"/>
                  <a:gd name="T83" fmla="*/ 2 h 121"/>
                  <a:gd name="T84" fmla="*/ 150 w 196"/>
                  <a:gd name="T85" fmla="*/ 4 h 121"/>
                  <a:gd name="T86" fmla="*/ 153 w 196"/>
                  <a:gd name="T87" fmla="*/ 6 h 121"/>
                  <a:gd name="T88" fmla="*/ 157 w 196"/>
                  <a:gd name="T89" fmla="*/ 8 h 121"/>
                  <a:gd name="T90" fmla="*/ 160 w 196"/>
                  <a:gd name="T91" fmla="*/ 11 h 121"/>
                  <a:gd name="T92" fmla="*/ 163 w 196"/>
                  <a:gd name="T93" fmla="*/ 14 h 121"/>
                  <a:gd name="T94" fmla="*/ 166 w 196"/>
                  <a:gd name="T95" fmla="*/ 17 h 121"/>
                  <a:gd name="T96" fmla="*/ 169 w 196"/>
                  <a:gd name="T97" fmla="*/ 21 h 121"/>
                  <a:gd name="T98" fmla="*/ 172 w 196"/>
                  <a:gd name="T99" fmla="*/ 25 h 121"/>
                  <a:gd name="T100" fmla="*/ 176 w 196"/>
                  <a:gd name="T101" fmla="*/ 29 h 121"/>
                  <a:gd name="T102" fmla="*/ 179 w 196"/>
                  <a:gd name="T103" fmla="*/ 34 h 121"/>
                  <a:gd name="T104" fmla="*/ 182 w 196"/>
                  <a:gd name="T105" fmla="*/ 38 h 121"/>
                  <a:gd name="T106" fmla="*/ 185 w 196"/>
                  <a:gd name="T107" fmla="*/ 43 h 121"/>
                  <a:gd name="T108" fmla="*/ 188 w 196"/>
                  <a:gd name="T109" fmla="*/ 48 h 121"/>
                  <a:gd name="T110" fmla="*/ 192 w 196"/>
                  <a:gd name="T111" fmla="*/ 53 h 121"/>
                  <a:gd name="T112" fmla="*/ 195 w 196"/>
                  <a:gd name="T113" fmla="*/ 5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6" h="121">
                    <a:moveTo>
                      <a:pt x="0" y="111"/>
                    </a:moveTo>
                    <a:lnTo>
                      <a:pt x="0" y="112"/>
                    </a:lnTo>
                    <a:lnTo>
                      <a:pt x="3" y="113"/>
                    </a:lnTo>
                    <a:lnTo>
                      <a:pt x="3" y="114"/>
                    </a:lnTo>
                    <a:lnTo>
                      <a:pt x="3" y="115"/>
                    </a:lnTo>
                    <a:lnTo>
                      <a:pt x="6" y="115"/>
                    </a:lnTo>
                    <a:lnTo>
                      <a:pt x="6" y="116"/>
                    </a:lnTo>
                    <a:lnTo>
                      <a:pt x="6" y="117"/>
                    </a:lnTo>
                    <a:lnTo>
                      <a:pt x="9" y="117"/>
                    </a:lnTo>
                    <a:lnTo>
                      <a:pt x="9" y="117"/>
                    </a:lnTo>
                    <a:lnTo>
                      <a:pt x="9" y="118"/>
                    </a:lnTo>
                    <a:lnTo>
                      <a:pt x="13" y="119"/>
                    </a:lnTo>
                    <a:lnTo>
                      <a:pt x="13" y="119"/>
                    </a:lnTo>
                    <a:lnTo>
                      <a:pt x="16" y="119"/>
                    </a:lnTo>
                    <a:lnTo>
                      <a:pt x="16" y="120"/>
                    </a:lnTo>
                    <a:lnTo>
                      <a:pt x="19" y="120"/>
                    </a:lnTo>
                    <a:lnTo>
                      <a:pt x="22" y="120"/>
                    </a:lnTo>
                    <a:lnTo>
                      <a:pt x="25" y="120"/>
                    </a:lnTo>
                    <a:lnTo>
                      <a:pt x="25" y="119"/>
                    </a:lnTo>
                    <a:lnTo>
                      <a:pt x="29" y="119"/>
                    </a:lnTo>
                    <a:lnTo>
                      <a:pt x="29" y="119"/>
                    </a:lnTo>
                    <a:lnTo>
                      <a:pt x="29" y="118"/>
                    </a:lnTo>
                    <a:lnTo>
                      <a:pt x="32" y="118"/>
                    </a:lnTo>
                    <a:lnTo>
                      <a:pt x="32" y="117"/>
                    </a:lnTo>
                    <a:lnTo>
                      <a:pt x="32" y="117"/>
                    </a:lnTo>
                    <a:lnTo>
                      <a:pt x="35" y="116"/>
                    </a:lnTo>
                    <a:lnTo>
                      <a:pt x="35" y="115"/>
                    </a:lnTo>
                    <a:lnTo>
                      <a:pt x="35" y="115"/>
                    </a:lnTo>
                    <a:lnTo>
                      <a:pt x="38" y="114"/>
                    </a:lnTo>
                    <a:lnTo>
                      <a:pt x="38" y="114"/>
                    </a:lnTo>
                    <a:lnTo>
                      <a:pt x="38" y="113"/>
                    </a:lnTo>
                    <a:lnTo>
                      <a:pt x="38" y="112"/>
                    </a:lnTo>
                    <a:lnTo>
                      <a:pt x="41" y="111"/>
                    </a:lnTo>
                    <a:lnTo>
                      <a:pt x="41" y="110"/>
                    </a:lnTo>
                    <a:lnTo>
                      <a:pt x="41" y="109"/>
                    </a:lnTo>
                    <a:lnTo>
                      <a:pt x="45" y="108"/>
                    </a:lnTo>
                    <a:lnTo>
                      <a:pt x="45" y="107"/>
                    </a:lnTo>
                    <a:lnTo>
                      <a:pt x="45" y="106"/>
                    </a:lnTo>
                    <a:lnTo>
                      <a:pt x="48" y="105"/>
                    </a:lnTo>
                    <a:lnTo>
                      <a:pt x="48" y="104"/>
                    </a:lnTo>
                    <a:lnTo>
                      <a:pt x="48" y="103"/>
                    </a:lnTo>
                    <a:lnTo>
                      <a:pt x="51" y="101"/>
                    </a:lnTo>
                    <a:lnTo>
                      <a:pt x="51" y="100"/>
                    </a:lnTo>
                    <a:lnTo>
                      <a:pt x="51" y="99"/>
                    </a:lnTo>
                    <a:lnTo>
                      <a:pt x="54" y="97"/>
                    </a:lnTo>
                    <a:lnTo>
                      <a:pt x="54" y="96"/>
                    </a:lnTo>
                    <a:lnTo>
                      <a:pt x="54" y="95"/>
                    </a:lnTo>
                    <a:lnTo>
                      <a:pt x="57" y="94"/>
                    </a:lnTo>
                    <a:lnTo>
                      <a:pt x="57" y="92"/>
                    </a:lnTo>
                    <a:lnTo>
                      <a:pt x="57" y="91"/>
                    </a:lnTo>
                    <a:lnTo>
                      <a:pt x="61" y="89"/>
                    </a:lnTo>
                    <a:lnTo>
                      <a:pt x="61" y="87"/>
                    </a:lnTo>
                    <a:lnTo>
                      <a:pt x="61" y="86"/>
                    </a:lnTo>
                    <a:lnTo>
                      <a:pt x="64" y="84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7" y="80"/>
                    </a:lnTo>
                    <a:lnTo>
                      <a:pt x="67" y="78"/>
                    </a:lnTo>
                    <a:lnTo>
                      <a:pt x="67" y="77"/>
                    </a:lnTo>
                    <a:lnTo>
                      <a:pt x="70" y="75"/>
                    </a:lnTo>
                    <a:lnTo>
                      <a:pt x="70" y="73"/>
                    </a:lnTo>
                    <a:lnTo>
                      <a:pt x="70" y="72"/>
                    </a:lnTo>
                    <a:lnTo>
                      <a:pt x="73" y="70"/>
                    </a:lnTo>
                    <a:lnTo>
                      <a:pt x="73" y="68"/>
                    </a:lnTo>
                    <a:lnTo>
                      <a:pt x="73" y="67"/>
                    </a:lnTo>
                    <a:lnTo>
                      <a:pt x="77" y="65"/>
                    </a:lnTo>
                    <a:lnTo>
                      <a:pt x="77" y="63"/>
                    </a:lnTo>
                    <a:lnTo>
                      <a:pt x="77" y="61"/>
                    </a:lnTo>
                    <a:lnTo>
                      <a:pt x="80" y="60"/>
                    </a:lnTo>
                    <a:lnTo>
                      <a:pt x="80" y="58"/>
                    </a:lnTo>
                    <a:lnTo>
                      <a:pt x="80" y="56"/>
                    </a:lnTo>
                    <a:lnTo>
                      <a:pt x="83" y="55"/>
                    </a:lnTo>
                    <a:lnTo>
                      <a:pt x="83" y="53"/>
                    </a:lnTo>
                    <a:lnTo>
                      <a:pt x="83" y="51"/>
                    </a:lnTo>
                    <a:lnTo>
                      <a:pt x="86" y="50"/>
                    </a:lnTo>
                    <a:lnTo>
                      <a:pt x="86" y="48"/>
                    </a:lnTo>
                    <a:lnTo>
                      <a:pt x="86" y="46"/>
                    </a:lnTo>
                    <a:lnTo>
                      <a:pt x="89" y="45"/>
                    </a:lnTo>
                    <a:lnTo>
                      <a:pt x="89" y="43"/>
                    </a:lnTo>
                    <a:lnTo>
                      <a:pt x="89" y="41"/>
                    </a:lnTo>
                    <a:lnTo>
                      <a:pt x="93" y="40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6" y="35"/>
                    </a:lnTo>
                    <a:lnTo>
                      <a:pt x="96" y="34"/>
                    </a:lnTo>
                    <a:lnTo>
                      <a:pt x="96" y="32"/>
                    </a:lnTo>
                    <a:lnTo>
                      <a:pt x="99" y="31"/>
                    </a:lnTo>
                    <a:lnTo>
                      <a:pt x="99" y="29"/>
                    </a:lnTo>
                    <a:lnTo>
                      <a:pt x="99" y="28"/>
                    </a:lnTo>
                    <a:lnTo>
                      <a:pt x="102" y="26"/>
                    </a:lnTo>
                    <a:lnTo>
                      <a:pt x="102" y="25"/>
                    </a:lnTo>
                    <a:lnTo>
                      <a:pt x="102" y="23"/>
                    </a:lnTo>
                    <a:lnTo>
                      <a:pt x="105" y="22"/>
                    </a:lnTo>
                    <a:lnTo>
                      <a:pt x="105" y="21"/>
                    </a:lnTo>
                    <a:lnTo>
                      <a:pt x="105" y="20"/>
                    </a:lnTo>
                    <a:lnTo>
                      <a:pt x="109" y="18"/>
                    </a:lnTo>
                    <a:lnTo>
                      <a:pt x="109" y="17"/>
                    </a:lnTo>
                    <a:lnTo>
                      <a:pt x="109" y="16"/>
                    </a:lnTo>
                    <a:lnTo>
                      <a:pt x="112" y="15"/>
                    </a:lnTo>
                    <a:lnTo>
                      <a:pt x="112" y="14"/>
                    </a:lnTo>
                    <a:lnTo>
                      <a:pt x="112" y="13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5" y="10"/>
                    </a:lnTo>
                    <a:lnTo>
                      <a:pt x="118" y="9"/>
                    </a:lnTo>
                    <a:lnTo>
                      <a:pt x="118" y="8"/>
                    </a:lnTo>
                    <a:lnTo>
                      <a:pt x="118" y="7"/>
                    </a:lnTo>
                    <a:lnTo>
                      <a:pt x="121" y="6"/>
                    </a:lnTo>
                    <a:lnTo>
                      <a:pt x="121" y="6"/>
                    </a:lnTo>
                    <a:lnTo>
                      <a:pt x="121" y="5"/>
                    </a:lnTo>
                    <a:lnTo>
                      <a:pt x="125" y="4"/>
                    </a:lnTo>
                    <a:lnTo>
                      <a:pt x="125" y="4"/>
                    </a:lnTo>
                    <a:lnTo>
                      <a:pt x="125" y="3"/>
                    </a:lnTo>
                    <a:lnTo>
                      <a:pt x="128" y="3"/>
                    </a:lnTo>
                    <a:lnTo>
                      <a:pt x="128" y="2"/>
                    </a:lnTo>
                    <a:lnTo>
                      <a:pt x="128" y="1"/>
                    </a:lnTo>
                    <a:lnTo>
                      <a:pt x="131" y="1"/>
                    </a:lnTo>
                    <a:lnTo>
                      <a:pt x="131" y="1"/>
                    </a:lnTo>
                    <a:lnTo>
                      <a:pt x="134" y="0"/>
                    </a:lnTo>
                    <a:lnTo>
                      <a:pt x="137" y="0"/>
                    </a:lnTo>
                    <a:lnTo>
                      <a:pt x="141" y="0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144" y="1"/>
                    </a:lnTo>
                    <a:lnTo>
                      <a:pt x="147" y="2"/>
                    </a:lnTo>
                    <a:lnTo>
                      <a:pt x="147" y="2"/>
                    </a:lnTo>
                    <a:lnTo>
                      <a:pt x="147" y="3"/>
                    </a:lnTo>
                    <a:lnTo>
                      <a:pt x="150" y="3"/>
                    </a:lnTo>
                    <a:lnTo>
                      <a:pt x="150" y="4"/>
                    </a:lnTo>
                    <a:lnTo>
                      <a:pt x="150" y="4"/>
                    </a:lnTo>
                    <a:lnTo>
                      <a:pt x="153" y="5"/>
                    </a:lnTo>
                    <a:lnTo>
                      <a:pt x="153" y="6"/>
                    </a:lnTo>
                    <a:lnTo>
                      <a:pt x="153" y="6"/>
                    </a:lnTo>
                    <a:lnTo>
                      <a:pt x="157" y="7"/>
                    </a:lnTo>
                    <a:lnTo>
                      <a:pt x="157" y="8"/>
                    </a:lnTo>
                    <a:lnTo>
                      <a:pt x="157" y="9"/>
                    </a:lnTo>
                    <a:lnTo>
                      <a:pt x="160" y="10"/>
                    </a:lnTo>
                    <a:lnTo>
                      <a:pt x="160" y="11"/>
                    </a:lnTo>
                    <a:lnTo>
                      <a:pt x="160" y="12"/>
                    </a:lnTo>
                    <a:lnTo>
                      <a:pt x="163" y="13"/>
                    </a:lnTo>
                    <a:lnTo>
                      <a:pt x="163" y="14"/>
                    </a:lnTo>
                    <a:lnTo>
                      <a:pt x="163" y="15"/>
                    </a:lnTo>
                    <a:lnTo>
                      <a:pt x="166" y="16"/>
                    </a:lnTo>
                    <a:lnTo>
                      <a:pt x="166" y="17"/>
                    </a:lnTo>
                    <a:lnTo>
                      <a:pt x="166" y="18"/>
                    </a:lnTo>
                    <a:lnTo>
                      <a:pt x="169" y="20"/>
                    </a:lnTo>
                    <a:lnTo>
                      <a:pt x="169" y="21"/>
                    </a:lnTo>
                    <a:lnTo>
                      <a:pt x="169" y="22"/>
                    </a:lnTo>
                    <a:lnTo>
                      <a:pt x="172" y="24"/>
                    </a:lnTo>
                    <a:lnTo>
                      <a:pt x="172" y="25"/>
                    </a:lnTo>
                    <a:lnTo>
                      <a:pt x="172" y="26"/>
                    </a:lnTo>
                    <a:lnTo>
                      <a:pt x="176" y="28"/>
                    </a:lnTo>
                    <a:lnTo>
                      <a:pt x="176" y="29"/>
                    </a:lnTo>
                    <a:lnTo>
                      <a:pt x="176" y="31"/>
                    </a:lnTo>
                    <a:lnTo>
                      <a:pt x="179" y="32"/>
                    </a:lnTo>
                    <a:lnTo>
                      <a:pt x="179" y="34"/>
                    </a:lnTo>
                    <a:lnTo>
                      <a:pt x="179" y="35"/>
                    </a:lnTo>
                    <a:lnTo>
                      <a:pt x="182" y="37"/>
                    </a:lnTo>
                    <a:lnTo>
                      <a:pt x="182" y="38"/>
                    </a:lnTo>
                    <a:lnTo>
                      <a:pt x="182" y="40"/>
                    </a:lnTo>
                    <a:lnTo>
                      <a:pt x="185" y="42"/>
                    </a:lnTo>
                    <a:lnTo>
                      <a:pt x="185" y="43"/>
                    </a:lnTo>
                    <a:lnTo>
                      <a:pt x="185" y="45"/>
                    </a:lnTo>
                    <a:lnTo>
                      <a:pt x="188" y="46"/>
                    </a:lnTo>
                    <a:lnTo>
                      <a:pt x="188" y="48"/>
                    </a:lnTo>
                    <a:lnTo>
                      <a:pt x="188" y="50"/>
                    </a:lnTo>
                    <a:lnTo>
                      <a:pt x="192" y="51"/>
                    </a:lnTo>
                    <a:lnTo>
                      <a:pt x="192" y="53"/>
                    </a:lnTo>
                    <a:lnTo>
                      <a:pt x="192" y="55"/>
                    </a:lnTo>
                    <a:lnTo>
                      <a:pt x="195" y="57"/>
                    </a:lnTo>
                    <a:lnTo>
                      <a:pt x="195" y="58"/>
                    </a:lnTo>
                    <a:lnTo>
                      <a:pt x="195" y="6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4" name="Rectangle 48"/>
            <p:cNvSpPr>
              <a:spLocks noChangeArrowheads="1"/>
            </p:cNvSpPr>
            <p:nvPr/>
          </p:nvSpPr>
          <p:spPr bwMode="auto">
            <a:xfrm>
              <a:off x="1200" y="2089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B</a:t>
              </a:r>
            </a:p>
          </p:txBody>
        </p:sp>
        <p:sp>
          <p:nvSpPr>
            <p:cNvPr id="14387" name="Rectangle 51"/>
            <p:cNvSpPr>
              <a:spLocks noChangeArrowheads="1"/>
            </p:cNvSpPr>
            <p:nvPr/>
          </p:nvSpPr>
          <p:spPr bwMode="auto">
            <a:xfrm>
              <a:off x="5284" y="2103"/>
              <a:ext cx="27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46038" rIns="0" bIns="46038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A+B</a:t>
              </a:r>
            </a:p>
          </p:txBody>
        </p:sp>
      </p:grpSp>
      <p:grpSp>
        <p:nvGrpSpPr>
          <p:cNvPr id="14392" name="Group 56"/>
          <p:cNvGrpSpPr>
            <a:grpSpLocks/>
          </p:cNvGrpSpPr>
          <p:nvPr/>
        </p:nvGrpSpPr>
        <p:grpSpPr bwMode="auto">
          <a:xfrm>
            <a:off x="152403" y="3910014"/>
            <a:ext cx="8674102" cy="763588"/>
            <a:chOff x="96" y="2463"/>
            <a:chExt cx="5464" cy="481"/>
          </a:xfrm>
        </p:grpSpPr>
        <p:grpSp>
          <p:nvGrpSpPr>
            <p:cNvPr id="14348" name="Group 12"/>
            <p:cNvGrpSpPr>
              <a:grpSpLocks/>
            </p:cNvGrpSpPr>
            <p:nvPr/>
          </p:nvGrpSpPr>
          <p:grpSpPr bwMode="auto">
            <a:xfrm>
              <a:off x="3456" y="2463"/>
              <a:ext cx="1636" cy="364"/>
              <a:chOff x="2634" y="2923"/>
              <a:chExt cx="1227" cy="485"/>
            </a:xfrm>
          </p:grpSpPr>
          <p:sp>
            <p:nvSpPr>
              <p:cNvPr id="14349" name="Freeform 13"/>
              <p:cNvSpPr>
                <a:spLocks/>
              </p:cNvSpPr>
              <p:nvPr/>
            </p:nvSpPr>
            <p:spPr bwMode="auto">
              <a:xfrm>
                <a:off x="2634" y="2923"/>
                <a:ext cx="388" cy="244"/>
              </a:xfrm>
              <a:custGeom>
                <a:avLst/>
                <a:gdLst>
                  <a:gd name="T0" fmla="*/ 4 w 388"/>
                  <a:gd name="T1" fmla="*/ 219 h 244"/>
                  <a:gd name="T2" fmla="*/ 11 w 388"/>
                  <a:gd name="T3" fmla="*/ 187 h 244"/>
                  <a:gd name="T4" fmla="*/ 15 w 388"/>
                  <a:gd name="T5" fmla="*/ 159 h 244"/>
                  <a:gd name="T6" fmla="*/ 19 w 388"/>
                  <a:gd name="T7" fmla="*/ 130 h 244"/>
                  <a:gd name="T8" fmla="*/ 26 w 388"/>
                  <a:gd name="T9" fmla="*/ 103 h 244"/>
                  <a:gd name="T10" fmla="*/ 30 w 388"/>
                  <a:gd name="T11" fmla="*/ 79 h 244"/>
                  <a:gd name="T12" fmla="*/ 34 w 388"/>
                  <a:gd name="T13" fmla="*/ 59 h 244"/>
                  <a:gd name="T14" fmla="*/ 41 w 388"/>
                  <a:gd name="T15" fmla="*/ 41 h 244"/>
                  <a:gd name="T16" fmla="*/ 45 w 388"/>
                  <a:gd name="T17" fmla="*/ 27 h 244"/>
                  <a:gd name="T18" fmla="*/ 48 w 388"/>
                  <a:gd name="T19" fmla="*/ 14 h 244"/>
                  <a:gd name="T20" fmla="*/ 56 w 388"/>
                  <a:gd name="T21" fmla="*/ 6 h 244"/>
                  <a:gd name="T22" fmla="*/ 67 w 388"/>
                  <a:gd name="T23" fmla="*/ 0 h 244"/>
                  <a:gd name="T24" fmla="*/ 74 w 388"/>
                  <a:gd name="T25" fmla="*/ 6 h 244"/>
                  <a:gd name="T26" fmla="*/ 78 w 388"/>
                  <a:gd name="T27" fmla="*/ 13 h 244"/>
                  <a:gd name="T28" fmla="*/ 86 w 388"/>
                  <a:gd name="T29" fmla="*/ 20 h 244"/>
                  <a:gd name="T30" fmla="*/ 89 w 388"/>
                  <a:gd name="T31" fmla="*/ 28 h 244"/>
                  <a:gd name="T32" fmla="*/ 93 w 388"/>
                  <a:gd name="T33" fmla="*/ 38 h 244"/>
                  <a:gd name="T34" fmla="*/ 100 w 388"/>
                  <a:gd name="T35" fmla="*/ 47 h 244"/>
                  <a:gd name="T36" fmla="*/ 104 w 388"/>
                  <a:gd name="T37" fmla="*/ 55 h 244"/>
                  <a:gd name="T38" fmla="*/ 108 w 388"/>
                  <a:gd name="T39" fmla="*/ 65 h 244"/>
                  <a:gd name="T40" fmla="*/ 115 w 388"/>
                  <a:gd name="T41" fmla="*/ 71 h 244"/>
                  <a:gd name="T42" fmla="*/ 119 w 388"/>
                  <a:gd name="T43" fmla="*/ 78 h 244"/>
                  <a:gd name="T44" fmla="*/ 130 w 388"/>
                  <a:gd name="T45" fmla="*/ 84 h 244"/>
                  <a:gd name="T46" fmla="*/ 145 w 388"/>
                  <a:gd name="T47" fmla="*/ 81 h 244"/>
                  <a:gd name="T48" fmla="*/ 152 w 388"/>
                  <a:gd name="T49" fmla="*/ 74 h 244"/>
                  <a:gd name="T50" fmla="*/ 156 w 388"/>
                  <a:gd name="T51" fmla="*/ 68 h 244"/>
                  <a:gd name="T52" fmla="*/ 160 w 388"/>
                  <a:gd name="T53" fmla="*/ 60 h 244"/>
                  <a:gd name="T54" fmla="*/ 167 w 388"/>
                  <a:gd name="T55" fmla="*/ 54 h 244"/>
                  <a:gd name="T56" fmla="*/ 171 w 388"/>
                  <a:gd name="T57" fmla="*/ 46 h 244"/>
                  <a:gd name="T58" fmla="*/ 175 w 388"/>
                  <a:gd name="T59" fmla="*/ 38 h 244"/>
                  <a:gd name="T60" fmla="*/ 182 w 388"/>
                  <a:gd name="T61" fmla="*/ 30 h 244"/>
                  <a:gd name="T62" fmla="*/ 186 w 388"/>
                  <a:gd name="T63" fmla="*/ 24 h 244"/>
                  <a:gd name="T64" fmla="*/ 190 w 388"/>
                  <a:gd name="T65" fmla="*/ 17 h 244"/>
                  <a:gd name="T66" fmla="*/ 201 w 388"/>
                  <a:gd name="T67" fmla="*/ 11 h 244"/>
                  <a:gd name="T68" fmla="*/ 216 w 388"/>
                  <a:gd name="T69" fmla="*/ 14 h 244"/>
                  <a:gd name="T70" fmla="*/ 223 w 388"/>
                  <a:gd name="T71" fmla="*/ 20 h 244"/>
                  <a:gd name="T72" fmla="*/ 227 w 388"/>
                  <a:gd name="T73" fmla="*/ 27 h 244"/>
                  <a:gd name="T74" fmla="*/ 234 w 388"/>
                  <a:gd name="T75" fmla="*/ 33 h 244"/>
                  <a:gd name="T76" fmla="*/ 238 w 388"/>
                  <a:gd name="T77" fmla="*/ 41 h 244"/>
                  <a:gd name="T78" fmla="*/ 242 w 388"/>
                  <a:gd name="T79" fmla="*/ 49 h 244"/>
                  <a:gd name="T80" fmla="*/ 249 w 388"/>
                  <a:gd name="T81" fmla="*/ 57 h 244"/>
                  <a:gd name="T82" fmla="*/ 253 w 388"/>
                  <a:gd name="T83" fmla="*/ 63 h 244"/>
                  <a:gd name="T84" fmla="*/ 260 w 388"/>
                  <a:gd name="T85" fmla="*/ 71 h 244"/>
                  <a:gd name="T86" fmla="*/ 264 w 388"/>
                  <a:gd name="T87" fmla="*/ 78 h 244"/>
                  <a:gd name="T88" fmla="*/ 275 w 388"/>
                  <a:gd name="T89" fmla="*/ 84 h 244"/>
                  <a:gd name="T90" fmla="*/ 290 w 388"/>
                  <a:gd name="T91" fmla="*/ 81 h 244"/>
                  <a:gd name="T92" fmla="*/ 294 w 388"/>
                  <a:gd name="T93" fmla="*/ 74 h 244"/>
                  <a:gd name="T94" fmla="*/ 301 w 388"/>
                  <a:gd name="T95" fmla="*/ 68 h 244"/>
                  <a:gd name="T96" fmla="*/ 305 w 388"/>
                  <a:gd name="T97" fmla="*/ 60 h 244"/>
                  <a:gd name="T98" fmla="*/ 309 w 388"/>
                  <a:gd name="T99" fmla="*/ 52 h 244"/>
                  <a:gd name="T100" fmla="*/ 312 w 388"/>
                  <a:gd name="T101" fmla="*/ 43 h 244"/>
                  <a:gd name="T102" fmla="*/ 320 w 388"/>
                  <a:gd name="T103" fmla="*/ 33 h 244"/>
                  <a:gd name="T104" fmla="*/ 323 w 388"/>
                  <a:gd name="T105" fmla="*/ 25 h 244"/>
                  <a:gd name="T106" fmla="*/ 327 w 388"/>
                  <a:gd name="T107" fmla="*/ 16 h 244"/>
                  <a:gd name="T108" fmla="*/ 335 w 388"/>
                  <a:gd name="T109" fmla="*/ 9 h 244"/>
                  <a:gd name="T110" fmla="*/ 342 w 388"/>
                  <a:gd name="T111" fmla="*/ 3 h 244"/>
                  <a:gd name="T112" fmla="*/ 353 w 388"/>
                  <a:gd name="T113" fmla="*/ 3 h 244"/>
                  <a:gd name="T114" fmla="*/ 361 w 388"/>
                  <a:gd name="T115" fmla="*/ 9 h 244"/>
                  <a:gd name="T116" fmla="*/ 364 w 388"/>
                  <a:gd name="T117" fmla="*/ 19 h 244"/>
                  <a:gd name="T118" fmla="*/ 368 w 388"/>
                  <a:gd name="T119" fmla="*/ 32 h 244"/>
                  <a:gd name="T120" fmla="*/ 375 w 388"/>
                  <a:gd name="T121" fmla="*/ 47 h 244"/>
                  <a:gd name="T122" fmla="*/ 379 w 388"/>
                  <a:gd name="T123" fmla="*/ 67 h 244"/>
                  <a:gd name="T124" fmla="*/ 383 w 388"/>
                  <a:gd name="T125" fmla="*/ 89 h 2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8" h="244">
                    <a:moveTo>
                      <a:pt x="0" y="243"/>
                    </a:moveTo>
                    <a:lnTo>
                      <a:pt x="4" y="235"/>
                    </a:lnTo>
                    <a:lnTo>
                      <a:pt x="4" y="227"/>
                    </a:lnTo>
                    <a:lnTo>
                      <a:pt x="4" y="219"/>
                    </a:lnTo>
                    <a:lnTo>
                      <a:pt x="8" y="211"/>
                    </a:lnTo>
                    <a:lnTo>
                      <a:pt x="8" y="203"/>
                    </a:lnTo>
                    <a:lnTo>
                      <a:pt x="8" y="195"/>
                    </a:lnTo>
                    <a:lnTo>
                      <a:pt x="11" y="187"/>
                    </a:lnTo>
                    <a:lnTo>
                      <a:pt x="11" y="181"/>
                    </a:lnTo>
                    <a:lnTo>
                      <a:pt x="11" y="173"/>
                    </a:lnTo>
                    <a:lnTo>
                      <a:pt x="15" y="165"/>
                    </a:lnTo>
                    <a:lnTo>
                      <a:pt x="15" y="159"/>
                    </a:lnTo>
                    <a:lnTo>
                      <a:pt x="15" y="151"/>
                    </a:lnTo>
                    <a:lnTo>
                      <a:pt x="19" y="144"/>
                    </a:lnTo>
                    <a:lnTo>
                      <a:pt x="19" y="136"/>
                    </a:lnTo>
                    <a:lnTo>
                      <a:pt x="19" y="130"/>
                    </a:lnTo>
                    <a:lnTo>
                      <a:pt x="22" y="124"/>
                    </a:lnTo>
                    <a:lnTo>
                      <a:pt x="22" y="116"/>
                    </a:lnTo>
                    <a:lnTo>
                      <a:pt x="22" y="109"/>
                    </a:lnTo>
                    <a:lnTo>
                      <a:pt x="26" y="103"/>
                    </a:lnTo>
                    <a:lnTo>
                      <a:pt x="26" y="97"/>
                    </a:lnTo>
                    <a:lnTo>
                      <a:pt x="26" y="92"/>
                    </a:lnTo>
                    <a:lnTo>
                      <a:pt x="30" y="86"/>
                    </a:lnTo>
                    <a:lnTo>
                      <a:pt x="30" y="79"/>
                    </a:lnTo>
                    <a:lnTo>
                      <a:pt x="30" y="74"/>
                    </a:lnTo>
                    <a:lnTo>
                      <a:pt x="34" y="70"/>
                    </a:lnTo>
                    <a:lnTo>
                      <a:pt x="34" y="63"/>
                    </a:lnTo>
                    <a:lnTo>
                      <a:pt x="34" y="59"/>
                    </a:lnTo>
                    <a:lnTo>
                      <a:pt x="37" y="54"/>
                    </a:lnTo>
                    <a:lnTo>
                      <a:pt x="37" y="49"/>
                    </a:lnTo>
                    <a:lnTo>
                      <a:pt x="37" y="44"/>
                    </a:lnTo>
                    <a:lnTo>
                      <a:pt x="41" y="41"/>
                    </a:lnTo>
                    <a:lnTo>
                      <a:pt x="41" y="36"/>
                    </a:lnTo>
                    <a:lnTo>
                      <a:pt x="41" y="33"/>
                    </a:lnTo>
                    <a:lnTo>
                      <a:pt x="45" y="30"/>
                    </a:lnTo>
                    <a:lnTo>
                      <a:pt x="45" y="27"/>
                    </a:lnTo>
                    <a:lnTo>
                      <a:pt x="45" y="24"/>
                    </a:lnTo>
                    <a:lnTo>
                      <a:pt x="48" y="20"/>
                    </a:lnTo>
                    <a:lnTo>
                      <a:pt x="48" y="17"/>
                    </a:lnTo>
                    <a:lnTo>
                      <a:pt x="48" y="14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8"/>
                    </a:lnTo>
                    <a:lnTo>
                      <a:pt x="56" y="6"/>
                    </a:lnTo>
                    <a:lnTo>
                      <a:pt x="56" y="5"/>
                    </a:lnTo>
                    <a:lnTo>
                      <a:pt x="60" y="3"/>
                    </a:lnTo>
                    <a:lnTo>
                      <a:pt x="63" y="1"/>
                    </a:lnTo>
                    <a:lnTo>
                      <a:pt x="67" y="0"/>
                    </a:lnTo>
                    <a:lnTo>
                      <a:pt x="71" y="1"/>
                    </a:lnTo>
                    <a:lnTo>
                      <a:pt x="71" y="3"/>
                    </a:lnTo>
                    <a:lnTo>
                      <a:pt x="74" y="5"/>
                    </a:lnTo>
                    <a:lnTo>
                      <a:pt x="74" y="6"/>
                    </a:lnTo>
                    <a:lnTo>
                      <a:pt x="74" y="8"/>
                    </a:lnTo>
                    <a:lnTo>
                      <a:pt x="78" y="9"/>
                    </a:lnTo>
                    <a:lnTo>
                      <a:pt x="78" y="11"/>
                    </a:lnTo>
                    <a:lnTo>
                      <a:pt x="78" y="13"/>
                    </a:lnTo>
                    <a:lnTo>
                      <a:pt x="82" y="14"/>
                    </a:lnTo>
                    <a:lnTo>
                      <a:pt x="82" y="16"/>
                    </a:lnTo>
                    <a:lnTo>
                      <a:pt x="82" y="17"/>
                    </a:lnTo>
                    <a:lnTo>
                      <a:pt x="86" y="20"/>
                    </a:lnTo>
                    <a:lnTo>
                      <a:pt x="86" y="22"/>
                    </a:lnTo>
                    <a:lnTo>
                      <a:pt x="86" y="24"/>
                    </a:lnTo>
                    <a:lnTo>
                      <a:pt x="89" y="27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93" y="33"/>
                    </a:lnTo>
                    <a:lnTo>
                      <a:pt x="93" y="35"/>
                    </a:lnTo>
                    <a:lnTo>
                      <a:pt x="93" y="38"/>
                    </a:lnTo>
                    <a:lnTo>
                      <a:pt x="97" y="40"/>
                    </a:lnTo>
                    <a:lnTo>
                      <a:pt x="97" y="43"/>
                    </a:lnTo>
                    <a:lnTo>
                      <a:pt x="97" y="44"/>
                    </a:lnTo>
                    <a:lnTo>
                      <a:pt x="100" y="47"/>
                    </a:lnTo>
                    <a:lnTo>
                      <a:pt x="100" y="49"/>
                    </a:lnTo>
                    <a:lnTo>
                      <a:pt x="100" y="52"/>
                    </a:lnTo>
                    <a:lnTo>
                      <a:pt x="104" y="54"/>
                    </a:lnTo>
                    <a:lnTo>
                      <a:pt x="104" y="55"/>
                    </a:lnTo>
                    <a:lnTo>
                      <a:pt x="104" y="59"/>
                    </a:lnTo>
                    <a:lnTo>
                      <a:pt x="108" y="60"/>
                    </a:lnTo>
                    <a:lnTo>
                      <a:pt x="108" y="62"/>
                    </a:lnTo>
                    <a:lnTo>
                      <a:pt x="108" y="65"/>
                    </a:lnTo>
                    <a:lnTo>
                      <a:pt x="112" y="67"/>
                    </a:lnTo>
                    <a:lnTo>
                      <a:pt x="112" y="68"/>
                    </a:lnTo>
                    <a:lnTo>
                      <a:pt x="112" y="70"/>
                    </a:lnTo>
                    <a:lnTo>
                      <a:pt x="115" y="71"/>
                    </a:lnTo>
                    <a:lnTo>
                      <a:pt x="115" y="73"/>
                    </a:lnTo>
                    <a:lnTo>
                      <a:pt x="115" y="74"/>
                    </a:lnTo>
                    <a:lnTo>
                      <a:pt x="119" y="76"/>
                    </a:lnTo>
                    <a:lnTo>
                      <a:pt x="119" y="78"/>
                    </a:lnTo>
                    <a:lnTo>
                      <a:pt x="123" y="79"/>
                    </a:lnTo>
                    <a:lnTo>
                      <a:pt x="123" y="81"/>
                    </a:lnTo>
                    <a:lnTo>
                      <a:pt x="126" y="82"/>
                    </a:lnTo>
                    <a:lnTo>
                      <a:pt x="130" y="84"/>
                    </a:lnTo>
                    <a:lnTo>
                      <a:pt x="134" y="86"/>
                    </a:lnTo>
                    <a:lnTo>
                      <a:pt x="138" y="84"/>
                    </a:lnTo>
                    <a:lnTo>
                      <a:pt x="141" y="82"/>
                    </a:lnTo>
                    <a:lnTo>
                      <a:pt x="145" y="81"/>
                    </a:lnTo>
                    <a:lnTo>
                      <a:pt x="145" y="79"/>
                    </a:lnTo>
                    <a:lnTo>
                      <a:pt x="149" y="78"/>
                    </a:lnTo>
                    <a:lnTo>
                      <a:pt x="149" y="76"/>
                    </a:lnTo>
                    <a:lnTo>
                      <a:pt x="152" y="74"/>
                    </a:lnTo>
                    <a:lnTo>
                      <a:pt x="152" y="73"/>
                    </a:lnTo>
                    <a:lnTo>
                      <a:pt x="152" y="71"/>
                    </a:lnTo>
                    <a:lnTo>
                      <a:pt x="156" y="70"/>
                    </a:lnTo>
                    <a:lnTo>
                      <a:pt x="156" y="68"/>
                    </a:lnTo>
                    <a:lnTo>
                      <a:pt x="156" y="67"/>
                    </a:lnTo>
                    <a:lnTo>
                      <a:pt x="160" y="65"/>
                    </a:lnTo>
                    <a:lnTo>
                      <a:pt x="160" y="62"/>
                    </a:lnTo>
                    <a:lnTo>
                      <a:pt x="160" y="60"/>
                    </a:lnTo>
                    <a:lnTo>
                      <a:pt x="164" y="59"/>
                    </a:lnTo>
                    <a:lnTo>
                      <a:pt x="164" y="57"/>
                    </a:lnTo>
                    <a:lnTo>
                      <a:pt x="164" y="55"/>
                    </a:lnTo>
                    <a:lnTo>
                      <a:pt x="167" y="54"/>
                    </a:lnTo>
                    <a:lnTo>
                      <a:pt x="167" y="51"/>
                    </a:lnTo>
                    <a:lnTo>
                      <a:pt x="167" y="49"/>
                    </a:lnTo>
                    <a:lnTo>
                      <a:pt x="171" y="47"/>
                    </a:lnTo>
                    <a:lnTo>
                      <a:pt x="171" y="46"/>
                    </a:lnTo>
                    <a:lnTo>
                      <a:pt x="171" y="43"/>
                    </a:lnTo>
                    <a:lnTo>
                      <a:pt x="175" y="41"/>
                    </a:lnTo>
                    <a:lnTo>
                      <a:pt x="175" y="40"/>
                    </a:lnTo>
                    <a:lnTo>
                      <a:pt x="175" y="38"/>
                    </a:lnTo>
                    <a:lnTo>
                      <a:pt x="178" y="35"/>
                    </a:lnTo>
                    <a:lnTo>
                      <a:pt x="178" y="33"/>
                    </a:lnTo>
                    <a:lnTo>
                      <a:pt x="178" y="32"/>
                    </a:lnTo>
                    <a:lnTo>
                      <a:pt x="182" y="30"/>
                    </a:lnTo>
                    <a:lnTo>
                      <a:pt x="182" y="28"/>
                    </a:lnTo>
                    <a:lnTo>
                      <a:pt x="182" y="27"/>
                    </a:lnTo>
                    <a:lnTo>
                      <a:pt x="186" y="25"/>
                    </a:lnTo>
                    <a:lnTo>
                      <a:pt x="186" y="24"/>
                    </a:lnTo>
                    <a:lnTo>
                      <a:pt x="186" y="22"/>
                    </a:lnTo>
                    <a:lnTo>
                      <a:pt x="186" y="20"/>
                    </a:lnTo>
                    <a:lnTo>
                      <a:pt x="190" y="19"/>
                    </a:lnTo>
                    <a:lnTo>
                      <a:pt x="190" y="17"/>
                    </a:lnTo>
                    <a:lnTo>
                      <a:pt x="193" y="16"/>
                    </a:lnTo>
                    <a:lnTo>
                      <a:pt x="193" y="14"/>
                    </a:lnTo>
                    <a:lnTo>
                      <a:pt x="197" y="13"/>
                    </a:lnTo>
                    <a:lnTo>
                      <a:pt x="201" y="11"/>
                    </a:lnTo>
                    <a:lnTo>
                      <a:pt x="204" y="9"/>
                    </a:lnTo>
                    <a:lnTo>
                      <a:pt x="208" y="11"/>
                    </a:lnTo>
                    <a:lnTo>
                      <a:pt x="212" y="13"/>
                    </a:lnTo>
                    <a:lnTo>
                      <a:pt x="216" y="14"/>
                    </a:lnTo>
                    <a:lnTo>
                      <a:pt x="219" y="16"/>
                    </a:lnTo>
                    <a:lnTo>
                      <a:pt x="219" y="17"/>
                    </a:lnTo>
                    <a:lnTo>
                      <a:pt x="223" y="19"/>
                    </a:lnTo>
                    <a:lnTo>
                      <a:pt x="223" y="20"/>
                    </a:lnTo>
                    <a:lnTo>
                      <a:pt x="223" y="22"/>
                    </a:lnTo>
                    <a:lnTo>
                      <a:pt x="227" y="24"/>
                    </a:lnTo>
                    <a:lnTo>
                      <a:pt x="227" y="25"/>
                    </a:lnTo>
                    <a:lnTo>
                      <a:pt x="227" y="27"/>
                    </a:lnTo>
                    <a:lnTo>
                      <a:pt x="231" y="28"/>
                    </a:lnTo>
                    <a:lnTo>
                      <a:pt x="231" y="30"/>
                    </a:lnTo>
                    <a:lnTo>
                      <a:pt x="231" y="32"/>
                    </a:lnTo>
                    <a:lnTo>
                      <a:pt x="234" y="33"/>
                    </a:lnTo>
                    <a:lnTo>
                      <a:pt x="234" y="35"/>
                    </a:lnTo>
                    <a:lnTo>
                      <a:pt x="234" y="36"/>
                    </a:lnTo>
                    <a:lnTo>
                      <a:pt x="238" y="38"/>
                    </a:lnTo>
                    <a:lnTo>
                      <a:pt x="238" y="41"/>
                    </a:lnTo>
                    <a:lnTo>
                      <a:pt x="238" y="43"/>
                    </a:lnTo>
                    <a:lnTo>
                      <a:pt x="242" y="44"/>
                    </a:lnTo>
                    <a:lnTo>
                      <a:pt x="242" y="46"/>
                    </a:lnTo>
                    <a:lnTo>
                      <a:pt x="242" y="49"/>
                    </a:lnTo>
                    <a:lnTo>
                      <a:pt x="245" y="51"/>
                    </a:lnTo>
                    <a:lnTo>
                      <a:pt x="245" y="52"/>
                    </a:lnTo>
                    <a:lnTo>
                      <a:pt x="245" y="54"/>
                    </a:lnTo>
                    <a:lnTo>
                      <a:pt x="249" y="57"/>
                    </a:lnTo>
                    <a:lnTo>
                      <a:pt x="249" y="59"/>
                    </a:lnTo>
                    <a:lnTo>
                      <a:pt x="249" y="60"/>
                    </a:lnTo>
                    <a:lnTo>
                      <a:pt x="253" y="62"/>
                    </a:lnTo>
                    <a:lnTo>
                      <a:pt x="253" y="63"/>
                    </a:lnTo>
                    <a:lnTo>
                      <a:pt x="253" y="65"/>
                    </a:lnTo>
                    <a:lnTo>
                      <a:pt x="257" y="67"/>
                    </a:lnTo>
                    <a:lnTo>
                      <a:pt x="257" y="70"/>
                    </a:lnTo>
                    <a:lnTo>
                      <a:pt x="260" y="71"/>
                    </a:lnTo>
                    <a:lnTo>
                      <a:pt x="260" y="73"/>
                    </a:lnTo>
                    <a:lnTo>
                      <a:pt x="260" y="74"/>
                    </a:lnTo>
                    <a:lnTo>
                      <a:pt x="264" y="76"/>
                    </a:lnTo>
                    <a:lnTo>
                      <a:pt x="264" y="78"/>
                    </a:lnTo>
                    <a:lnTo>
                      <a:pt x="268" y="79"/>
                    </a:lnTo>
                    <a:lnTo>
                      <a:pt x="268" y="81"/>
                    </a:lnTo>
                    <a:lnTo>
                      <a:pt x="271" y="82"/>
                    </a:lnTo>
                    <a:lnTo>
                      <a:pt x="275" y="84"/>
                    </a:lnTo>
                    <a:lnTo>
                      <a:pt x="279" y="86"/>
                    </a:lnTo>
                    <a:lnTo>
                      <a:pt x="283" y="84"/>
                    </a:lnTo>
                    <a:lnTo>
                      <a:pt x="286" y="82"/>
                    </a:lnTo>
                    <a:lnTo>
                      <a:pt x="290" y="81"/>
                    </a:lnTo>
                    <a:lnTo>
                      <a:pt x="290" y="79"/>
                    </a:lnTo>
                    <a:lnTo>
                      <a:pt x="294" y="78"/>
                    </a:lnTo>
                    <a:lnTo>
                      <a:pt x="294" y="76"/>
                    </a:lnTo>
                    <a:lnTo>
                      <a:pt x="294" y="74"/>
                    </a:lnTo>
                    <a:lnTo>
                      <a:pt x="297" y="73"/>
                    </a:lnTo>
                    <a:lnTo>
                      <a:pt x="297" y="71"/>
                    </a:lnTo>
                    <a:lnTo>
                      <a:pt x="297" y="70"/>
                    </a:lnTo>
                    <a:lnTo>
                      <a:pt x="301" y="68"/>
                    </a:lnTo>
                    <a:lnTo>
                      <a:pt x="301" y="67"/>
                    </a:lnTo>
                    <a:lnTo>
                      <a:pt x="301" y="65"/>
                    </a:lnTo>
                    <a:lnTo>
                      <a:pt x="305" y="63"/>
                    </a:lnTo>
                    <a:lnTo>
                      <a:pt x="305" y="60"/>
                    </a:lnTo>
                    <a:lnTo>
                      <a:pt x="305" y="59"/>
                    </a:lnTo>
                    <a:lnTo>
                      <a:pt x="309" y="57"/>
                    </a:lnTo>
                    <a:lnTo>
                      <a:pt x="309" y="54"/>
                    </a:lnTo>
                    <a:lnTo>
                      <a:pt x="309" y="52"/>
                    </a:lnTo>
                    <a:lnTo>
                      <a:pt x="309" y="51"/>
                    </a:lnTo>
                    <a:lnTo>
                      <a:pt x="312" y="47"/>
                    </a:lnTo>
                    <a:lnTo>
                      <a:pt x="312" y="46"/>
                    </a:lnTo>
                    <a:lnTo>
                      <a:pt x="312" y="43"/>
                    </a:lnTo>
                    <a:lnTo>
                      <a:pt x="316" y="41"/>
                    </a:lnTo>
                    <a:lnTo>
                      <a:pt x="316" y="38"/>
                    </a:lnTo>
                    <a:lnTo>
                      <a:pt x="316" y="36"/>
                    </a:lnTo>
                    <a:lnTo>
                      <a:pt x="320" y="33"/>
                    </a:lnTo>
                    <a:lnTo>
                      <a:pt x="320" y="32"/>
                    </a:lnTo>
                    <a:lnTo>
                      <a:pt x="320" y="28"/>
                    </a:lnTo>
                    <a:lnTo>
                      <a:pt x="323" y="27"/>
                    </a:lnTo>
                    <a:lnTo>
                      <a:pt x="323" y="25"/>
                    </a:lnTo>
                    <a:lnTo>
                      <a:pt x="323" y="22"/>
                    </a:lnTo>
                    <a:lnTo>
                      <a:pt x="327" y="20"/>
                    </a:lnTo>
                    <a:lnTo>
                      <a:pt x="327" y="19"/>
                    </a:lnTo>
                    <a:lnTo>
                      <a:pt x="327" y="16"/>
                    </a:lnTo>
                    <a:lnTo>
                      <a:pt x="331" y="14"/>
                    </a:lnTo>
                    <a:lnTo>
                      <a:pt x="331" y="13"/>
                    </a:lnTo>
                    <a:lnTo>
                      <a:pt x="331" y="11"/>
                    </a:lnTo>
                    <a:lnTo>
                      <a:pt x="335" y="9"/>
                    </a:lnTo>
                    <a:lnTo>
                      <a:pt x="335" y="8"/>
                    </a:lnTo>
                    <a:lnTo>
                      <a:pt x="335" y="6"/>
                    </a:lnTo>
                    <a:lnTo>
                      <a:pt x="338" y="5"/>
                    </a:lnTo>
                    <a:lnTo>
                      <a:pt x="342" y="3"/>
                    </a:lnTo>
                    <a:lnTo>
                      <a:pt x="346" y="1"/>
                    </a:lnTo>
                    <a:lnTo>
                      <a:pt x="349" y="0"/>
                    </a:lnTo>
                    <a:lnTo>
                      <a:pt x="353" y="1"/>
                    </a:lnTo>
                    <a:lnTo>
                      <a:pt x="353" y="3"/>
                    </a:lnTo>
                    <a:lnTo>
                      <a:pt x="357" y="5"/>
                    </a:lnTo>
                    <a:lnTo>
                      <a:pt x="357" y="6"/>
                    </a:lnTo>
                    <a:lnTo>
                      <a:pt x="357" y="8"/>
                    </a:lnTo>
                    <a:lnTo>
                      <a:pt x="361" y="9"/>
                    </a:lnTo>
                    <a:lnTo>
                      <a:pt x="361" y="13"/>
                    </a:lnTo>
                    <a:lnTo>
                      <a:pt x="361" y="14"/>
                    </a:lnTo>
                    <a:lnTo>
                      <a:pt x="364" y="16"/>
                    </a:lnTo>
                    <a:lnTo>
                      <a:pt x="364" y="19"/>
                    </a:lnTo>
                    <a:lnTo>
                      <a:pt x="364" y="22"/>
                    </a:lnTo>
                    <a:lnTo>
                      <a:pt x="368" y="25"/>
                    </a:lnTo>
                    <a:lnTo>
                      <a:pt x="368" y="28"/>
                    </a:lnTo>
                    <a:lnTo>
                      <a:pt x="368" y="32"/>
                    </a:lnTo>
                    <a:lnTo>
                      <a:pt x="372" y="36"/>
                    </a:lnTo>
                    <a:lnTo>
                      <a:pt x="372" y="40"/>
                    </a:lnTo>
                    <a:lnTo>
                      <a:pt x="372" y="44"/>
                    </a:lnTo>
                    <a:lnTo>
                      <a:pt x="375" y="47"/>
                    </a:lnTo>
                    <a:lnTo>
                      <a:pt x="375" y="52"/>
                    </a:lnTo>
                    <a:lnTo>
                      <a:pt x="375" y="57"/>
                    </a:lnTo>
                    <a:lnTo>
                      <a:pt x="379" y="62"/>
                    </a:lnTo>
                    <a:lnTo>
                      <a:pt x="379" y="67"/>
                    </a:lnTo>
                    <a:lnTo>
                      <a:pt x="379" y="73"/>
                    </a:lnTo>
                    <a:lnTo>
                      <a:pt x="383" y="78"/>
                    </a:lnTo>
                    <a:lnTo>
                      <a:pt x="383" y="84"/>
                    </a:lnTo>
                    <a:lnTo>
                      <a:pt x="383" y="89"/>
                    </a:lnTo>
                    <a:lnTo>
                      <a:pt x="387" y="95"/>
                    </a:lnTo>
                    <a:lnTo>
                      <a:pt x="387" y="102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0" name="Freeform 14"/>
              <p:cNvSpPr>
                <a:spLocks/>
              </p:cNvSpPr>
              <p:nvPr/>
            </p:nvSpPr>
            <p:spPr bwMode="auto">
              <a:xfrm>
                <a:off x="3021" y="3025"/>
                <a:ext cx="387" cy="383"/>
              </a:xfrm>
              <a:custGeom>
                <a:avLst/>
                <a:gdLst>
                  <a:gd name="T0" fmla="*/ 3 w 387"/>
                  <a:gd name="T1" fmla="*/ 19 h 383"/>
                  <a:gd name="T2" fmla="*/ 7 w 387"/>
                  <a:gd name="T3" fmla="*/ 47 h 383"/>
                  <a:gd name="T4" fmla="*/ 14 w 387"/>
                  <a:gd name="T5" fmla="*/ 76 h 383"/>
                  <a:gd name="T6" fmla="*/ 18 w 387"/>
                  <a:gd name="T7" fmla="*/ 106 h 383"/>
                  <a:gd name="T8" fmla="*/ 22 w 387"/>
                  <a:gd name="T9" fmla="*/ 138 h 383"/>
                  <a:gd name="T10" fmla="*/ 29 w 387"/>
                  <a:gd name="T11" fmla="*/ 168 h 383"/>
                  <a:gd name="T12" fmla="*/ 33 w 387"/>
                  <a:gd name="T13" fmla="*/ 200 h 383"/>
                  <a:gd name="T14" fmla="*/ 37 w 387"/>
                  <a:gd name="T15" fmla="*/ 228 h 383"/>
                  <a:gd name="T16" fmla="*/ 44 w 387"/>
                  <a:gd name="T17" fmla="*/ 257 h 383"/>
                  <a:gd name="T18" fmla="*/ 48 w 387"/>
                  <a:gd name="T19" fmla="*/ 282 h 383"/>
                  <a:gd name="T20" fmla="*/ 52 w 387"/>
                  <a:gd name="T21" fmla="*/ 306 h 383"/>
                  <a:gd name="T22" fmla="*/ 55 w 387"/>
                  <a:gd name="T23" fmla="*/ 327 h 383"/>
                  <a:gd name="T24" fmla="*/ 63 w 387"/>
                  <a:gd name="T25" fmla="*/ 344 h 383"/>
                  <a:gd name="T26" fmla="*/ 66 w 387"/>
                  <a:gd name="T27" fmla="*/ 359 h 383"/>
                  <a:gd name="T28" fmla="*/ 70 w 387"/>
                  <a:gd name="T29" fmla="*/ 370 h 383"/>
                  <a:gd name="T30" fmla="*/ 78 w 387"/>
                  <a:gd name="T31" fmla="*/ 376 h 383"/>
                  <a:gd name="T32" fmla="*/ 85 w 387"/>
                  <a:gd name="T33" fmla="*/ 382 h 383"/>
                  <a:gd name="T34" fmla="*/ 96 w 387"/>
                  <a:gd name="T35" fmla="*/ 376 h 383"/>
                  <a:gd name="T36" fmla="*/ 104 w 387"/>
                  <a:gd name="T37" fmla="*/ 368 h 383"/>
                  <a:gd name="T38" fmla="*/ 107 w 387"/>
                  <a:gd name="T39" fmla="*/ 362 h 383"/>
                  <a:gd name="T40" fmla="*/ 111 w 387"/>
                  <a:gd name="T41" fmla="*/ 352 h 383"/>
                  <a:gd name="T42" fmla="*/ 118 w 387"/>
                  <a:gd name="T43" fmla="*/ 343 h 383"/>
                  <a:gd name="T44" fmla="*/ 122 w 387"/>
                  <a:gd name="T45" fmla="*/ 333 h 383"/>
                  <a:gd name="T46" fmla="*/ 126 w 387"/>
                  <a:gd name="T47" fmla="*/ 325 h 383"/>
                  <a:gd name="T48" fmla="*/ 133 w 387"/>
                  <a:gd name="T49" fmla="*/ 317 h 383"/>
                  <a:gd name="T50" fmla="*/ 137 w 387"/>
                  <a:gd name="T51" fmla="*/ 309 h 383"/>
                  <a:gd name="T52" fmla="*/ 144 w 387"/>
                  <a:gd name="T53" fmla="*/ 303 h 383"/>
                  <a:gd name="T54" fmla="*/ 156 w 387"/>
                  <a:gd name="T55" fmla="*/ 297 h 383"/>
                  <a:gd name="T56" fmla="*/ 167 w 387"/>
                  <a:gd name="T57" fmla="*/ 303 h 383"/>
                  <a:gd name="T58" fmla="*/ 174 w 387"/>
                  <a:gd name="T59" fmla="*/ 309 h 383"/>
                  <a:gd name="T60" fmla="*/ 178 w 387"/>
                  <a:gd name="T61" fmla="*/ 316 h 383"/>
                  <a:gd name="T62" fmla="*/ 182 w 387"/>
                  <a:gd name="T63" fmla="*/ 322 h 383"/>
                  <a:gd name="T64" fmla="*/ 189 w 387"/>
                  <a:gd name="T65" fmla="*/ 330 h 383"/>
                  <a:gd name="T66" fmla="*/ 193 w 387"/>
                  <a:gd name="T67" fmla="*/ 338 h 383"/>
                  <a:gd name="T68" fmla="*/ 196 w 387"/>
                  <a:gd name="T69" fmla="*/ 346 h 383"/>
                  <a:gd name="T70" fmla="*/ 204 w 387"/>
                  <a:gd name="T71" fmla="*/ 354 h 383"/>
                  <a:gd name="T72" fmla="*/ 208 w 387"/>
                  <a:gd name="T73" fmla="*/ 360 h 383"/>
                  <a:gd name="T74" fmla="*/ 215 w 387"/>
                  <a:gd name="T75" fmla="*/ 366 h 383"/>
                  <a:gd name="T76" fmla="*/ 226 w 387"/>
                  <a:gd name="T77" fmla="*/ 373 h 383"/>
                  <a:gd name="T78" fmla="*/ 241 w 387"/>
                  <a:gd name="T79" fmla="*/ 366 h 383"/>
                  <a:gd name="T80" fmla="*/ 248 w 387"/>
                  <a:gd name="T81" fmla="*/ 360 h 383"/>
                  <a:gd name="T82" fmla="*/ 252 w 387"/>
                  <a:gd name="T83" fmla="*/ 354 h 383"/>
                  <a:gd name="T84" fmla="*/ 256 w 387"/>
                  <a:gd name="T85" fmla="*/ 346 h 383"/>
                  <a:gd name="T86" fmla="*/ 263 w 387"/>
                  <a:gd name="T87" fmla="*/ 338 h 383"/>
                  <a:gd name="T88" fmla="*/ 267 w 387"/>
                  <a:gd name="T89" fmla="*/ 330 h 383"/>
                  <a:gd name="T90" fmla="*/ 271 w 387"/>
                  <a:gd name="T91" fmla="*/ 322 h 383"/>
                  <a:gd name="T92" fmla="*/ 278 w 387"/>
                  <a:gd name="T93" fmla="*/ 316 h 383"/>
                  <a:gd name="T94" fmla="*/ 282 w 387"/>
                  <a:gd name="T95" fmla="*/ 309 h 383"/>
                  <a:gd name="T96" fmla="*/ 289 w 387"/>
                  <a:gd name="T97" fmla="*/ 303 h 383"/>
                  <a:gd name="T98" fmla="*/ 300 w 387"/>
                  <a:gd name="T99" fmla="*/ 297 h 383"/>
                  <a:gd name="T100" fmla="*/ 312 w 387"/>
                  <a:gd name="T101" fmla="*/ 303 h 383"/>
                  <a:gd name="T102" fmla="*/ 319 w 387"/>
                  <a:gd name="T103" fmla="*/ 309 h 383"/>
                  <a:gd name="T104" fmla="*/ 323 w 387"/>
                  <a:gd name="T105" fmla="*/ 317 h 383"/>
                  <a:gd name="T106" fmla="*/ 326 w 387"/>
                  <a:gd name="T107" fmla="*/ 325 h 383"/>
                  <a:gd name="T108" fmla="*/ 334 w 387"/>
                  <a:gd name="T109" fmla="*/ 333 h 383"/>
                  <a:gd name="T110" fmla="*/ 338 w 387"/>
                  <a:gd name="T111" fmla="*/ 343 h 383"/>
                  <a:gd name="T112" fmla="*/ 341 w 387"/>
                  <a:gd name="T113" fmla="*/ 352 h 383"/>
                  <a:gd name="T114" fmla="*/ 349 w 387"/>
                  <a:gd name="T115" fmla="*/ 362 h 383"/>
                  <a:gd name="T116" fmla="*/ 352 w 387"/>
                  <a:gd name="T117" fmla="*/ 368 h 383"/>
                  <a:gd name="T118" fmla="*/ 360 w 387"/>
                  <a:gd name="T119" fmla="*/ 376 h 383"/>
                  <a:gd name="T120" fmla="*/ 371 w 387"/>
                  <a:gd name="T121" fmla="*/ 382 h 383"/>
                  <a:gd name="T122" fmla="*/ 378 w 387"/>
                  <a:gd name="T123" fmla="*/ 376 h 383"/>
                  <a:gd name="T124" fmla="*/ 382 w 387"/>
                  <a:gd name="T125" fmla="*/ 37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87" h="383">
                    <a:moveTo>
                      <a:pt x="0" y="0"/>
                    </a:moveTo>
                    <a:lnTo>
                      <a:pt x="0" y="6"/>
                    </a:lnTo>
                    <a:lnTo>
                      <a:pt x="3" y="12"/>
                    </a:lnTo>
                    <a:lnTo>
                      <a:pt x="3" y="19"/>
                    </a:lnTo>
                    <a:lnTo>
                      <a:pt x="3" y="25"/>
                    </a:lnTo>
                    <a:lnTo>
                      <a:pt x="7" y="33"/>
                    </a:lnTo>
                    <a:lnTo>
                      <a:pt x="7" y="39"/>
                    </a:lnTo>
                    <a:lnTo>
                      <a:pt x="7" y="47"/>
                    </a:lnTo>
                    <a:lnTo>
                      <a:pt x="11" y="54"/>
                    </a:lnTo>
                    <a:lnTo>
                      <a:pt x="11" y="61"/>
                    </a:lnTo>
                    <a:lnTo>
                      <a:pt x="11" y="68"/>
                    </a:lnTo>
                    <a:lnTo>
                      <a:pt x="14" y="76"/>
                    </a:lnTo>
                    <a:lnTo>
                      <a:pt x="14" y="84"/>
                    </a:lnTo>
                    <a:lnTo>
                      <a:pt x="14" y="92"/>
                    </a:lnTo>
                    <a:lnTo>
                      <a:pt x="18" y="98"/>
                    </a:lnTo>
                    <a:lnTo>
                      <a:pt x="18" y="106"/>
                    </a:lnTo>
                    <a:lnTo>
                      <a:pt x="18" y="114"/>
                    </a:lnTo>
                    <a:lnTo>
                      <a:pt x="22" y="122"/>
                    </a:lnTo>
                    <a:lnTo>
                      <a:pt x="22" y="130"/>
                    </a:lnTo>
                    <a:lnTo>
                      <a:pt x="22" y="138"/>
                    </a:lnTo>
                    <a:lnTo>
                      <a:pt x="26" y="146"/>
                    </a:lnTo>
                    <a:lnTo>
                      <a:pt x="26" y="154"/>
                    </a:lnTo>
                    <a:lnTo>
                      <a:pt x="26" y="162"/>
                    </a:lnTo>
                    <a:lnTo>
                      <a:pt x="29" y="168"/>
                    </a:lnTo>
                    <a:lnTo>
                      <a:pt x="29" y="176"/>
                    </a:lnTo>
                    <a:lnTo>
                      <a:pt x="29" y="184"/>
                    </a:lnTo>
                    <a:lnTo>
                      <a:pt x="33" y="192"/>
                    </a:lnTo>
                    <a:lnTo>
                      <a:pt x="33" y="200"/>
                    </a:lnTo>
                    <a:lnTo>
                      <a:pt x="33" y="206"/>
                    </a:lnTo>
                    <a:lnTo>
                      <a:pt x="37" y="214"/>
                    </a:lnTo>
                    <a:lnTo>
                      <a:pt x="37" y="222"/>
                    </a:lnTo>
                    <a:lnTo>
                      <a:pt x="37" y="228"/>
                    </a:lnTo>
                    <a:lnTo>
                      <a:pt x="40" y="236"/>
                    </a:lnTo>
                    <a:lnTo>
                      <a:pt x="40" y="243"/>
                    </a:lnTo>
                    <a:lnTo>
                      <a:pt x="40" y="250"/>
                    </a:lnTo>
                    <a:lnTo>
                      <a:pt x="44" y="257"/>
                    </a:lnTo>
                    <a:lnTo>
                      <a:pt x="44" y="263"/>
                    </a:lnTo>
                    <a:lnTo>
                      <a:pt x="44" y="270"/>
                    </a:lnTo>
                    <a:lnTo>
                      <a:pt x="44" y="276"/>
                    </a:lnTo>
                    <a:lnTo>
                      <a:pt x="48" y="282"/>
                    </a:lnTo>
                    <a:lnTo>
                      <a:pt x="48" y="289"/>
                    </a:lnTo>
                    <a:lnTo>
                      <a:pt x="48" y="295"/>
                    </a:lnTo>
                    <a:lnTo>
                      <a:pt x="52" y="300"/>
                    </a:lnTo>
                    <a:lnTo>
                      <a:pt x="52" y="306"/>
                    </a:lnTo>
                    <a:lnTo>
                      <a:pt x="52" y="311"/>
                    </a:lnTo>
                    <a:lnTo>
                      <a:pt x="55" y="317"/>
                    </a:lnTo>
                    <a:lnTo>
                      <a:pt x="55" y="322"/>
                    </a:lnTo>
                    <a:lnTo>
                      <a:pt x="55" y="327"/>
                    </a:lnTo>
                    <a:lnTo>
                      <a:pt x="59" y="332"/>
                    </a:lnTo>
                    <a:lnTo>
                      <a:pt x="59" y="336"/>
                    </a:lnTo>
                    <a:lnTo>
                      <a:pt x="59" y="339"/>
                    </a:lnTo>
                    <a:lnTo>
                      <a:pt x="63" y="344"/>
                    </a:lnTo>
                    <a:lnTo>
                      <a:pt x="63" y="347"/>
                    </a:lnTo>
                    <a:lnTo>
                      <a:pt x="63" y="352"/>
                    </a:lnTo>
                    <a:lnTo>
                      <a:pt x="66" y="355"/>
                    </a:lnTo>
                    <a:lnTo>
                      <a:pt x="66" y="359"/>
                    </a:lnTo>
                    <a:lnTo>
                      <a:pt x="66" y="362"/>
                    </a:lnTo>
                    <a:lnTo>
                      <a:pt x="70" y="363"/>
                    </a:lnTo>
                    <a:lnTo>
                      <a:pt x="70" y="366"/>
                    </a:lnTo>
                    <a:lnTo>
                      <a:pt x="70" y="370"/>
                    </a:lnTo>
                    <a:lnTo>
                      <a:pt x="74" y="371"/>
                    </a:lnTo>
                    <a:lnTo>
                      <a:pt x="74" y="373"/>
                    </a:lnTo>
                    <a:lnTo>
                      <a:pt x="74" y="374"/>
                    </a:lnTo>
                    <a:lnTo>
                      <a:pt x="78" y="376"/>
                    </a:lnTo>
                    <a:lnTo>
                      <a:pt x="78" y="378"/>
                    </a:lnTo>
                    <a:lnTo>
                      <a:pt x="81" y="379"/>
                    </a:lnTo>
                    <a:lnTo>
                      <a:pt x="81" y="381"/>
                    </a:lnTo>
                    <a:lnTo>
                      <a:pt x="85" y="382"/>
                    </a:lnTo>
                    <a:lnTo>
                      <a:pt x="89" y="381"/>
                    </a:lnTo>
                    <a:lnTo>
                      <a:pt x="92" y="379"/>
                    </a:lnTo>
                    <a:lnTo>
                      <a:pt x="96" y="378"/>
                    </a:lnTo>
                    <a:lnTo>
                      <a:pt x="96" y="376"/>
                    </a:lnTo>
                    <a:lnTo>
                      <a:pt x="100" y="374"/>
                    </a:lnTo>
                    <a:lnTo>
                      <a:pt x="100" y="373"/>
                    </a:lnTo>
                    <a:lnTo>
                      <a:pt x="100" y="371"/>
                    </a:lnTo>
                    <a:lnTo>
                      <a:pt x="104" y="368"/>
                    </a:lnTo>
                    <a:lnTo>
                      <a:pt x="104" y="366"/>
                    </a:lnTo>
                    <a:lnTo>
                      <a:pt x="104" y="365"/>
                    </a:lnTo>
                    <a:lnTo>
                      <a:pt x="107" y="363"/>
                    </a:lnTo>
                    <a:lnTo>
                      <a:pt x="107" y="362"/>
                    </a:lnTo>
                    <a:lnTo>
                      <a:pt x="107" y="359"/>
                    </a:lnTo>
                    <a:lnTo>
                      <a:pt x="111" y="357"/>
                    </a:lnTo>
                    <a:lnTo>
                      <a:pt x="111" y="354"/>
                    </a:lnTo>
                    <a:lnTo>
                      <a:pt x="111" y="352"/>
                    </a:lnTo>
                    <a:lnTo>
                      <a:pt x="115" y="351"/>
                    </a:lnTo>
                    <a:lnTo>
                      <a:pt x="115" y="347"/>
                    </a:lnTo>
                    <a:lnTo>
                      <a:pt x="115" y="346"/>
                    </a:lnTo>
                    <a:lnTo>
                      <a:pt x="118" y="343"/>
                    </a:lnTo>
                    <a:lnTo>
                      <a:pt x="118" y="341"/>
                    </a:lnTo>
                    <a:lnTo>
                      <a:pt x="118" y="338"/>
                    </a:lnTo>
                    <a:lnTo>
                      <a:pt x="122" y="336"/>
                    </a:lnTo>
                    <a:lnTo>
                      <a:pt x="122" y="333"/>
                    </a:lnTo>
                    <a:lnTo>
                      <a:pt x="122" y="332"/>
                    </a:lnTo>
                    <a:lnTo>
                      <a:pt x="126" y="328"/>
                    </a:lnTo>
                    <a:lnTo>
                      <a:pt x="126" y="327"/>
                    </a:lnTo>
                    <a:lnTo>
                      <a:pt x="126" y="325"/>
                    </a:lnTo>
                    <a:lnTo>
                      <a:pt x="130" y="322"/>
                    </a:lnTo>
                    <a:lnTo>
                      <a:pt x="130" y="320"/>
                    </a:lnTo>
                    <a:lnTo>
                      <a:pt x="130" y="319"/>
                    </a:lnTo>
                    <a:lnTo>
                      <a:pt x="133" y="317"/>
                    </a:lnTo>
                    <a:lnTo>
                      <a:pt x="133" y="314"/>
                    </a:lnTo>
                    <a:lnTo>
                      <a:pt x="133" y="312"/>
                    </a:lnTo>
                    <a:lnTo>
                      <a:pt x="137" y="311"/>
                    </a:lnTo>
                    <a:lnTo>
                      <a:pt x="137" y="309"/>
                    </a:lnTo>
                    <a:lnTo>
                      <a:pt x="137" y="308"/>
                    </a:lnTo>
                    <a:lnTo>
                      <a:pt x="141" y="306"/>
                    </a:lnTo>
                    <a:lnTo>
                      <a:pt x="141" y="305"/>
                    </a:lnTo>
                    <a:lnTo>
                      <a:pt x="144" y="303"/>
                    </a:lnTo>
                    <a:lnTo>
                      <a:pt x="144" y="301"/>
                    </a:lnTo>
                    <a:lnTo>
                      <a:pt x="148" y="300"/>
                    </a:lnTo>
                    <a:lnTo>
                      <a:pt x="152" y="298"/>
                    </a:lnTo>
                    <a:lnTo>
                      <a:pt x="156" y="297"/>
                    </a:lnTo>
                    <a:lnTo>
                      <a:pt x="159" y="298"/>
                    </a:lnTo>
                    <a:lnTo>
                      <a:pt x="163" y="300"/>
                    </a:lnTo>
                    <a:lnTo>
                      <a:pt x="167" y="301"/>
                    </a:lnTo>
                    <a:lnTo>
                      <a:pt x="167" y="303"/>
                    </a:lnTo>
                    <a:lnTo>
                      <a:pt x="170" y="305"/>
                    </a:lnTo>
                    <a:lnTo>
                      <a:pt x="170" y="306"/>
                    </a:lnTo>
                    <a:lnTo>
                      <a:pt x="170" y="308"/>
                    </a:lnTo>
                    <a:lnTo>
                      <a:pt x="174" y="309"/>
                    </a:lnTo>
                    <a:lnTo>
                      <a:pt x="174" y="311"/>
                    </a:lnTo>
                    <a:lnTo>
                      <a:pt x="174" y="312"/>
                    </a:lnTo>
                    <a:lnTo>
                      <a:pt x="178" y="314"/>
                    </a:lnTo>
                    <a:lnTo>
                      <a:pt x="178" y="316"/>
                    </a:lnTo>
                    <a:lnTo>
                      <a:pt x="178" y="317"/>
                    </a:lnTo>
                    <a:lnTo>
                      <a:pt x="182" y="319"/>
                    </a:lnTo>
                    <a:lnTo>
                      <a:pt x="182" y="320"/>
                    </a:lnTo>
                    <a:lnTo>
                      <a:pt x="182" y="322"/>
                    </a:lnTo>
                    <a:lnTo>
                      <a:pt x="185" y="325"/>
                    </a:lnTo>
                    <a:lnTo>
                      <a:pt x="185" y="327"/>
                    </a:lnTo>
                    <a:lnTo>
                      <a:pt x="185" y="328"/>
                    </a:lnTo>
                    <a:lnTo>
                      <a:pt x="189" y="330"/>
                    </a:lnTo>
                    <a:lnTo>
                      <a:pt x="189" y="333"/>
                    </a:lnTo>
                    <a:lnTo>
                      <a:pt x="189" y="335"/>
                    </a:lnTo>
                    <a:lnTo>
                      <a:pt x="193" y="336"/>
                    </a:lnTo>
                    <a:lnTo>
                      <a:pt x="193" y="338"/>
                    </a:lnTo>
                    <a:lnTo>
                      <a:pt x="193" y="341"/>
                    </a:lnTo>
                    <a:lnTo>
                      <a:pt x="196" y="343"/>
                    </a:lnTo>
                    <a:lnTo>
                      <a:pt x="196" y="344"/>
                    </a:lnTo>
                    <a:lnTo>
                      <a:pt x="196" y="346"/>
                    </a:lnTo>
                    <a:lnTo>
                      <a:pt x="200" y="347"/>
                    </a:lnTo>
                    <a:lnTo>
                      <a:pt x="200" y="349"/>
                    </a:lnTo>
                    <a:lnTo>
                      <a:pt x="200" y="352"/>
                    </a:lnTo>
                    <a:lnTo>
                      <a:pt x="204" y="354"/>
                    </a:lnTo>
                    <a:lnTo>
                      <a:pt x="204" y="355"/>
                    </a:lnTo>
                    <a:lnTo>
                      <a:pt x="204" y="357"/>
                    </a:lnTo>
                    <a:lnTo>
                      <a:pt x="208" y="359"/>
                    </a:lnTo>
                    <a:lnTo>
                      <a:pt x="208" y="360"/>
                    </a:lnTo>
                    <a:lnTo>
                      <a:pt x="211" y="362"/>
                    </a:lnTo>
                    <a:lnTo>
                      <a:pt x="211" y="363"/>
                    </a:lnTo>
                    <a:lnTo>
                      <a:pt x="211" y="365"/>
                    </a:lnTo>
                    <a:lnTo>
                      <a:pt x="215" y="366"/>
                    </a:lnTo>
                    <a:lnTo>
                      <a:pt x="215" y="368"/>
                    </a:lnTo>
                    <a:lnTo>
                      <a:pt x="219" y="370"/>
                    </a:lnTo>
                    <a:lnTo>
                      <a:pt x="222" y="371"/>
                    </a:lnTo>
                    <a:lnTo>
                      <a:pt x="226" y="373"/>
                    </a:lnTo>
                    <a:lnTo>
                      <a:pt x="230" y="371"/>
                    </a:lnTo>
                    <a:lnTo>
                      <a:pt x="234" y="370"/>
                    </a:lnTo>
                    <a:lnTo>
                      <a:pt x="237" y="368"/>
                    </a:lnTo>
                    <a:lnTo>
                      <a:pt x="241" y="366"/>
                    </a:lnTo>
                    <a:lnTo>
                      <a:pt x="241" y="365"/>
                    </a:lnTo>
                    <a:lnTo>
                      <a:pt x="245" y="363"/>
                    </a:lnTo>
                    <a:lnTo>
                      <a:pt x="245" y="362"/>
                    </a:lnTo>
                    <a:lnTo>
                      <a:pt x="248" y="360"/>
                    </a:lnTo>
                    <a:lnTo>
                      <a:pt x="248" y="359"/>
                    </a:lnTo>
                    <a:lnTo>
                      <a:pt x="248" y="357"/>
                    </a:lnTo>
                    <a:lnTo>
                      <a:pt x="252" y="355"/>
                    </a:lnTo>
                    <a:lnTo>
                      <a:pt x="252" y="354"/>
                    </a:lnTo>
                    <a:lnTo>
                      <a:pt x="252" y="352"/>
                    </a:lnTo>
                    <a:lnTo>
                      <a:pt x="256" y="349"/>
                    </a:lnTo>
                    <a:lnTo>
                      <a:pt x="256" y="347"/>
                    </a:lnTo>
                    <a:lnTo>
                      <a:pt x="256" y="346"/>
                    </a:lnTo>
                    <a:lnTo>
                      <a:pt x="260" y="344"/>
                    </a:lnTo>
                    <a:lnTo>
                      <a:pt x="260" y="343"/>
                    </a:lnTo>
                    <a:lnTo>
                      <a:pt x="260" y="341"/>
                    </a:lnTo>
                    <a:lnTo>
                      <a:pt x="263" y="338"/>
                    </a:lnTo>
                    <a:lnTo>
                      <a:pt x="263" y="336"/>
                    </a:lnTo>
                    <a:lnTo>
                      <a:pt x="263" y="335"/>
                    </a:lnTo>
                    <a:lnTo>
                      <a:pt x="267" y="333"/>
                    </a:lnTo>
                    <a:lnTo>
                      <a:pt x="267" y="330"/>
                    </a:lnTo>
                    <a:lnTo>
                      <a:pt x="267" y="328"/>
                    </a:lnTo>
                    <a:lnTo>
                      <a:pt x="271" y="327"/>
                    </a:lnTo>
                    <a:lnTo>
                      <a:pt x="271" y="325"/>
                    </a:lnTo>
                    <a:lnTo>
                      <a:pt x="271" y="322"/>
                    </a:lnTo>
                    <a:lnTo>
                      <a:pt x="274" y="320"/>
                    </a:lnTo>
                    <a:lnTo>
                      <a:pt x="274" y="319"/>
                    </a:lnTo>
                    <a:lnTo>
                      <a:pt x="274" y="317"/>
                    </a:lnTo>
                    <a:lnTo>
                      <a:pt x="278" y="316"/>
                    </a:lnTo>
                    <a:lnTo>
                      <a:pt x="278" y="314"/>
                    </a:lnTo>
                    <a:lnTo>
                      <a:pt x="278" y="312"/>
                    </a:lnTo>
                    <a:lnTo>
                      <a:pt x="282" y="311"/>
                    </a:lnTo>
                    <a:lnTo>
                      <a:pt x="282" y="309"/>
                    </a:lnTo>
                    <a:lnTo>
                      <a:pt x="282" y="308"/>
                    </a:lnTo>
                    <a:lnTo>
                      <a:pt x="286" y="306"/>
                    </a:lnTo>
                    <a:lnTo>
                      <a:pt x="286" y="305"/>
                    </a:lnTo>
                    <a:lnTo>
                      <a:pt x="289" y="303"/>
                    </a:lnTo>
                    <a:lnTo>
                      <a:pt x="289" y="301"/>
                    </a:lnTo>
                    <a:lnTo>
                      <a:pt x="293" y="300"/>
                    </a:lnTo>
                    <a:lnTo>
                      <a:pt x="297" y="298"/>
                    </a:lnTo>
                    <a:lnTo>
                      <a:pt x="300" y="297"/>
                    </a:lnTo>
                    <a:lnTo>
                      <a:pt x="304" y="298"/>
                    </a:lnTo>
                    <a:lnTo>
                      <a:pt x="308" y="300"/>
                    </a:lnTo>
                    <a:lnTo>
                      <a:pt x="312" y="301"/>
                    </a:lnTo>
                    <a:lnTo>
                      <a:pt x="312" y="303"/>
                    </a:lnTo>
                    <a:lnTo>
                      <a:pt x="315" y="305"/>
                    </a:lnTo>
                    <a:lnTo>
                      <a:pt x="315" y="306"/>
                    </a:lnTo>
                    <a:lnTo>
                      <a:pt x="315" y="308"/>
                    </a:lnTo>
                    <a:lnTo>
                      <a:pt x="319" y="309"/>
                    </a:lnTo>
                    <a:lnTo>
                      <a:pt x="319" y="311"/>
                    </a:lnTo>
                    <a:lnTo>
                      <a:pt x="319" y="312"/>
                    </a:lnTo>
                    <a:lnTo>
                      <a:pt x="323" y="314"/>
                    </a:lnTo>
                    <a:lnTo>
                      <a:pt x="323" y="317"/>
                    </a:lnTo>
                    <a:lnTo>
                      <a:pt x="323" y="319"/>
                    </a:lnTo>
                    <a:lnTo>
                      <a:pt x="326" y="320"/>
                    </a:lnTo>
                    <a:lnTo>
                      <a:pt x="326" y="322"/>
                    </a:lnTo>
                    <a:lnTo>
                      <a:pt x="326" y="325"/>
                    </a:lnTo>
                    <a:lnTo>
                      <a:pt x="330" y="327"/>
                    </a:lnTo>
                    <a:lnTo>
                      <a:pt x="330" y="328"/>
                    </a:lnTo>
                    <a:lnTo>
                      <a:pt x="330" y="332"/>
                    </a:lnTo>
                    <a:lnTo>
                      <a:pt x="334" y="333"/>
                    </a:lnTo>
                    <a:lnTo>
                      <a:pt x="334" y="336"/>
                    </a:lnTo>
                    <a:lnTo>
                      <a:pt x="334" y="338"/>
                    </a:lnTo>
                    <a:lnTo>
                      <a:pt x="338" y="341"/>
                    </a:lnTo>
                    <a:lnTo>
                      <a:pt x="338" y="343"/>
                    </a:lnTo>
                    <a:lnTo>
                      <a:pt x="338" y="346"/>
                    </a:lnTo>
                    <a:lnTo>
                      <a:pt x="341" y="347"/>
                    </a:lnTo>
                    <a:lnTo>
                      <a:pt x="341" y="351"/>
                    </a:lnTo>
                    <a:lnTo>
                      <a:pt x="341" y="352"/>
                    </a:lnTo>
                    <a:lnTo>
                      <a:pt x="345" y="354"/>
                    </a:lnTo>
                    <a:lnTo>
                      <a:pt x="345" y="357"/>
                    </a:lnTo>
                    <a:lnTo>
                      <a:pt x="345" y="359"/>
                    </a:lnTo>
                    <a:lnTo>
                      <a:pt x="349" y="362"/>
                    </a:lnTo>
                    <a:lnTo>
                      <a:pt x="349" y="363"/>
                    </a:lnTo>
                    <a:lnTo>
                      <a:pt x="349" y="365"/>
                    </a:lnTo>
                    <a:lnTo>
                      <a:pt x="352" y="366"/>
                    </a:lnTo>
                    <a:lnTo>
                      <a:pt x="352" y="368"/>
                    </a:lnTo>
                    <a:lnTo>
                      <a:pt x="352" y="371"/>
                    </a:lnTo>
                    <a:lnTo>
                      <a:pt x="356" y="373"/>
                    </a:lnTo>
                    <a:lnTo>
                      <a:pt x="356" y="374"/>
                    </a:lnTo>
                    <a:lnTo>
                      <a:pt x="360" y="376"/>
                    </a:lnTo>
                    <a:lnTo>
                      <a:pt x="360" y="378"/>
                    </a:lnTo>
                    <a:lnTo>
                      <a:pt x="364" y="379"/>
                    </a:lnTo>
                    <a:lnTo>
                      <a:pt x="367" y="381"/>
                    </a:lnTo>
                    <a:lnTo>
                      <a:pt x="371" y="382"/>
                    </a:lnTo>
                    <a:lnTo>
                      <a:pt x="375" y="381"/>
                    </a:lnTo>
                    <a:lnTo>
                      <a:pt x="375" y="379"/>
                    </a:lnTo>
                    <a:lnTo>
                      <a:pt x="378" y="378"/>
                    </a:lnTo>
                    <a:lnTo>
                      <a:pt x="378" y="376"/>
                    </a:lnTo>
                    <a:lnTo>
                      <a:pt x="378" y="374"/>
                    </a:lnTo>
                    <a:lnTo>
                      <a:pt x="382" y="373"/>
                    </a:lnTo>
                    <a:lnTo>
                      <a:pt x="382" y="371"/>
                    </a:lnTo>
                    <a:lnTo>
                      <a:pt x="382" y="370"/>
                    </a:lnTo>
                    <a:lnTo>
                      <a:pt x="386" y="366"/>
                    </a:lnTo>
                    <a:lnTo>
                      <a:pt x="386" y="363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1" name="Freeform 15"/>
              <p:cNvSpPr>
                <a:spLocks/>
              </p:cNvSpPr>
              <p:nvPr/>
            </p:nvSpPr>
            <p:spPr bwMode="auto">
              <a:xfrm>
                <a:off x="3407" y="2923"/>
                <a:ext cx="372" cy="466"/>
              </a:xfrm>
              <a:custGeom>
                <a:avLst/>
                <a:gdLst>
                  <a:gd name="T0" fmla="*/ 4 w 372"/>
                  <a:gd name="T1" fmla="*/ 457 h 466"/>
                  <a:gd name="T2" fmla="*/ 7 w 372"/>
                  <a:gd name="T3" fmla="*/ 441 h 466"/>
                  <a:gd name="T4" fmla="*/ 15 w 372"/>
                  <a:gd name="T5" fmla="*/ 424 h 466"/>
                  <a:gd name="T6" fmla="*/ 18 w 372"/>
                  <a:gd name="T7" fmla="*/ 402 h 466"/>
                  <a:gd name="T8" fmla="*/ 22 w 372"/>
                  <a:gd name="T9" fmla="*/ 378 h 466"/>
                  <a:gd name="T10" fmla="*/ 26 w 372"/>
                  <a:gd name="T11" fmla="*/ 352 h 466"/>
                  <a:gd name="T12" fmla="*/ 33 w 372"/>
                  <a:gd name="T13" fmla="*/ 324 h 466"/>
                  <a:gd name="T14" fmla="*/ 37 w 372"/>
                  <a:gd name="T15" fmla="*/ 294 h 466"/>
                  <a:gd name="T16" fmla="*/ 41 w 372"/>
                  <a:gd name="T17" fmla="*/ 264 h 466"/>
                  <a:gd name="T18" fmla="*/ 48 w 372"/>
                  <a:gd name="T19" fmla="*/ 232 h 466"/>
                  <a:gd name="T20" fmla="*/ 52 w 372"/>
                  <a:gd name="T21" fmla="*/ 200 h 466"/>
                  <a:gd name="T22" fmla="*/ 56 w 372"/>
                  <a:gd name="T23" fmla="*/ 170 h 466"/>
                  <a:gd name="T24" fmla="*/ 63 w 372"/>
                  <a:gd name="T25" fmla="*/ 141 h 466"/>
                  <a:gd name="T26" fmla="*/ 67 w 372"/>
                  <a:gd name="T27" fmla="*/ 114 h 466"/>
                  <a:gd name="T28" fmla="*/ 70 w 372"/>
                  <a:gd name="T29" fmla="*/ 89 h 466"/>
                  <a:gd name="T30" fmla="*/ 78 w 372"/>
                  <a:gd name="T31" fmla="*/ 67 h 466"/>
                  <a:gd name="T32" fmla="*/ 82 w 372"/>
                  <a:gd name="T33" fmla="*/ 47 h 466"/>
                  <a:gd name="T34" fmla="*/ 85 w 372"/>
                  <a:gd name="T35" fmla="*/ 32 h 466"/>
                  <a:gd name="T36" fmla="*/ 93 w 372"/>
                  <a:gd name="T37" fmla="*/ 19 h 466"/>
                  <a:gd name="T38" fmla="*/ 96 w 372"/>
                  <a:gd name="T39" fmla="*/ 9 h 466"/>
                  <a:gd name="T40" fmla="*/ 104 w 372"/>
                  <a:gd name="T41" fmla="*/ 3 h 466"/>
                  <a:gd name="T42" fmla="*/ 115 w 372"/>
                  <a:gd name="T43" fmla="*/ 3 h 466"/>
                  <a:gd name="T44" fmla="*/ 122 w 372"/>
                  <a:gd name="T45" fmla="*/ 9 h 466"/>
                  <a:gd name="T46" fmla="*/ 126 w 372"/>
                  <a:gd name="T47" fmla="*/ 16 h 466"/>
                  <a:gd name="T48" fmla="*/ 134 w 372"/>
                  <a:gd name="T49" fmla="*/ 25 h 466"/>
                  <a:gd name="T50" fmla="*/ 137 w 372"/>
                  <a:gd name="T51" fmla="*/ 33 h 466"/>
                  <a:gd name="T52" fmla="*/ 141 w 372"/>
                  <a:gd name="T53" fmla="*/ 43 h 466"/>
                  <a:gd name="T54" fmla="*/ 148 w 372"/>
                  <a:gd name="T55" fmla="*/ 52 h 466"/>
                  <a:gd name="T56" fmla="*/ 152 w 372"/>
                  <a:gd name="T57" fmla="*/ 60 h 466"/>
                  <a:gd name="T58" fmla="*/ 156 w 372"/>
                  <a:gd name="T59" fmla="*/ 68 h 466"/>
                  <a:gd name="T60" fmla="*/ 160 w 372"/>
                  <a:gd name="T61" fmla="*/ 74 h 466"/>
                  <a:gd name="T62" fmla="*/ 167 w 372"/>
                  <a:gd name="T63" fmla="*/ 81 h 466"/>
                  <a:gd name="T64" fmla="*/ 182 w 372"/>
                  <a:gd name="T65" fmla="*/ 84 h 466"/>
                  <a:gd name="T66" fmla="*/ 193 w 372"/>
                  <a:gd name="T67" fmla="*/ 78 h 466"/>
                  <a:gd name="T68" fmla="*/ 197 w 372"/>
                  <a:gd name="T69" fmla="*/ 71 h 466"/>
                  <a:gd name="T70" fmla="*/ 204 w 372"/>
                  <a:gd name="T71" fmla="*/ 63 h 466"/>
                  <a:gd name="T72" fmla="*/ 208 w 372"/>
                  <a:gd name="T73" fmla="*/ 57 h 466"/>
                  <a:gd name="T74" fmla="*/ 212 w 372"/>
                  <a:gd name="T75" fmla="*/ 49 h 466"/>
                  <a:gd name="T76" fmla="*/ 219 w 372"/>
                  <a:gd name="T77" fmla="*/ 41 h 466"/>
                  <a:gd name="T78" fmla="*/ 223 w 372"/>
                  <a:gd name="T79" fmla="*/ 33 h 466"/>
                  <a:gd name="T80" fmla="*/ 226 w 372"/>
                  <a:gd name="T81" fmla="*/ 27 h 466"/>
                  <a:gd name="T82" fmla="*/ 234 w 372"/>
                  <a:gd name="T83" fmla="*/ 20 h 466"/>
                  <a:gd name="T84" fmla="*/ 241 w 372"/>
                  <a:gd name="T85" fmla="*/ 14 h 466"/>
                  <a:gd name="T86" fmla="*/ 252 w 372"/>
                  <a:gd name="T87" fmla="*/ 11 h 466"/>
                  <a:gd name="T88" fmla="*/ 264 w 372"/>
                  <a:gd name="T89" fmla="*/ 16 h 466"/>
                  <a:gd name="T90" fmla="*/ 271 w 372"/>
                  <a:gd name="T91" fmla="*/ 22 h 466"/>
                  <a:gd name="T92" fmla="*/ 275 w 372"/>
                  <a:gd name="T93" fmla="*/ 28 h 466"/>
                  <a:gd name="T94" fmla="*/ 278 w 372"/>
                  <a:gd name="T95" fmla="*/ 35 h 466"/>
                  <a:gd name="T96" fmla="*/ 282 w 372"/>
                  <a:gd name="T97" fmla="*/ 43 h 466"/>
                  <a:gd name="T98" fmla="*/ 290 w 372"/>
                  <a:gd name="T99" fmla="*/ 51 h 466"/>
                  <a:gd name="T100" fmla="*/ 293 w 372"/>
                  <a:gd name="T101" fmla="*/ 59 h 466"/>
                  <a:gd name="T102" fmla="*/ 297 w 372"/>
                  <a:gd name="T103" fmla="*/ 67 h 466"/>
                  <a:gd name="T104" fmla="*/ 304 w 372"/>
                  <a:gd name="T105" fmla="*/ 73 h 466"/>
                  <a:gd name="T106" fmla="*/ 308 w 372"/>
                  <a:gd name="T107" fmla="*/ 79 h 466"/>
                  <a:gd name="T108" fmla="*/ 323 w 372"/>
                  <a:gd name="T109" fmla="*/ 86 h 466"/>
                  <a:gd name="T110" fmla="*/ 334 w 372"/>
                  <a:gd name="T111" fmla="*/ 79 h 466"/>
                  <a:gd name="T112" fmla="*/ 342 w 372"/>
                  <a:gd name="T113" fmla="*/ 73 h 466"/>
                  <a:gd name="T114" fmla="*/ 345 w 372"/>
                  <a:gd name="T115" fmla="*/ 67 h 466"/>
                  <a:gd name="T116" fmla="*/ 349 w 372"/>
                  <a:gd name="T117" fmla="*/ 59 h 466"/>
                  <a:gd name="T118" fmla="*/ 356 w 372"/>
                  <a:gd name="T119" fmla="*/ 49 h 466"/>
                  <a:gd name="T120" fmla="*/ 360 w 372"/>
                  <a:gd name="T121" fmla="*/ 40 h 466"/>
                  <a:gd name="T122" fmla="*/ 364 w 372"/>
                  <a:gd name="T123" fmla="*/ 30 h 466"/>
                  <a:gd name="T124" fmla="*/ 371 w 372"/>
                  <a:gd name="T125" fmla="*/ 22 h 4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2" h="466">
                    <a:moveTo>
                      <a:pt x="0" y="465"/>
                    </a:moveTo>
                    <a:lnTo>
                      <a:pt x="0" y="464"/>
                    </a:lnTo>
                    <a:lnTo>
                      <a:pt x="4" y="461"/>
                    </a:lnTo>
                    <a:lnTo>
                      <a:pt x="4" y="457"/>
                    </a:lnTo>
                    <a:lnTo>
                      <a:pt x="4" y="454"/>
                    </a:lnTo>
                    <a:lnTo>
                      <a:pt x="7" y="449"/>
                    </a:lnTo>
                    <a:lnTo>
                      <a:pt x="7" y="446"/>
                    </a:lnTo>
                    <a:lnTo>
                      <a:pt x="7" y="441"/>
                    </a:lnTo>
                    <a:lnTo>
                      <a:pt x="11" y="438"/>
                    </a:lnTo>
                    <a:lnTo>
                      <a:pt x="11" y="434"/>
                    </a:lnTo>
                    <a:lnTo>
                      <a:pt x="11" y="429"/>
                    </a:lnTo>
                    <a:lnTo>
                      <a:pt x="15" y="424"/>
                    </a:lnTo>
                    <a:lnTo>
                      <a:pt x="15" y="419"/>
                    </a:lnTo>
                    <a:lnTo>
                      <a:pt x="15" y="413"/>
                    </a:lnTo>
                    <a:lnTo>
                      <a:pt x="18" y="408"/>
                    </a:lnTo>
                    <a:lnTo>
                      <a:pt x="18" y="402"/>
                    </a:lnTo>
                    <a:lnTo>
                      <a:pt x="18" y="397"/>
                    </a:lnTo>
                    <a:lnTo>
                      <a:pt x="22" y="391"/>
                    </a:lnTo>
                    <a:lnTo>
                      <a:pt x="22" y="384"/>
                    </a:lnTo>
                    <a:lnTo>
                      <a:pt x="22" y="378"/>
                    </a:lnTo>
                    <a:lnTo>
                      <a:pt x="26" y="372"/>
                    </a:lnTo>
                    <a:lnTo>
                      <a:pt x="26" y="365"/>
                    </a:lnTo>
                    <a:lnTo>
                      <a:pt x="26" y="359"/>
                    </a:lnTo>
                    <a:lnTo>
                      <a:pt x="26" y="352"/>
                    </a:lnTo>
                    <a:lnTo>
                      <a:pt x="30" y="345"/>
                    </a:lnTo>
                    <a:lnTo>
                      <a:pt x="30" y="338"/>
                    </a:lnTo>
                    <a:lnTo>
                      <a:pt x="30" y="330"/>
                    </a:lnTo>
                    <a:lnTo>
                      <a:pt x="33" y="324"/>
                    </a:lnTo>
                    <a:lnTo>
                      <a:pt x="33" y="316"/>
                    </a:lnTo>
                    <a:lnTo>
                      <a:pt x="33" y="308"/>
                    </a:lnTo>
                    <a:lnTo>
                      <a:pt x="37" y="302"/>
                    </a:lnTo>
                    <a:lnTo>
                      <a:pt x="37" y="294"/>
                    </a:lnTo>
                    <a:lnTo>
                      <a:pt x="37" y="286"/>
                    </a:lnTo>
                    <a:lnTo>
                      <a:pt x="41" y="278"/>
                    </a:lnTo>
                    <a:lnTo>
                      <a:pt x="41" y="270"/>
                    </a:lnTo>
                    <a:lnTo>
                      <a:pt x="41" y="264"/>
                    </a:lnTo>
                    <a:lnTo>
                      <a:pt x="44" y="256"/>
                    </a:lnTo>
                    <a:lnTo>
                      <a:pt x="44" y="248"/>
                    </a:lnTo>
                    <a:lnTo>
                      <a:pt x="44" y="240"/>
                    </a:lnTo>
                    <a:lnTo>
                      <a:pt x="48" y="232"/>
                    </a:lnTo>
                    <a:lnTo>
                      <a:pt x="48" y="224"/>
                    </a:lnTo>
                    <a:lnTo>
                      <a:pt x="48" y="216"/>
                    </a:lnTo>
                    <a:lnTo>
                      <a:pt x="52" y="208"/>
                    </a:lnTo>
                    <a:lnTo>
                      <a:pt x="52" y="200"/>
                    </a:lnTo>
                    <a:lnTo>
                      <a:pt x="52" y="194"/>
                    </a:lnTo>
                    <a:lnTo>
                      <a:pt x="56" y="186"/>
                    </a:lnTo>
                    <a:lnTo>
                      <a:pt x="56" y="178"/>
                    </a:lnTo>
                    <a:lnTo>
                      <a:pt x="56" y="170"/>
                    </a:lnTo>
                    <a:lnTo>
                      <a:pt x="59" y="163"/>
                    </a:lnTo>
                    <a:lnTo>
                      <a:pt x="59" y="156"/>
                    </a:lnTo>
                    <a:lnTo>
                      <a:pt x="59" y="149"/>
                    </a:lnTo>
                    <a:lnTo>
                      <a:pt x="63" y="141"/>
                    </a:lnTo>
                    <a:lnTo>
                      <a:pt x="63" y="135"/>
                    </a:lnTo>
                    <a:lnTo>
                      <a:pt x="63" y="127"/>
                    </a:lnTo>
                    <a:lnTo>
                      <a:pt x="67" y="121"/>
                    </a:lnTo>
                    <a:lnTo>
                      <a:pt x="67" y="114"/>
                    </a:lnTo>
                    <a:lnTo>
                      <a:pt x="67" y="108"/>
                    </a:lnTo>
                    <a:lnTo>
                      <a:pt x="70" y="102"/>
                    </a:lnTo>
                    <a:lnTo>
                      <a:pt x="70" y="95"/>
                    </a:lnTo>
                    <a:lnTo>
                      <a:pt x="70" y="89"/>
                    </a:lnTo>
                    <a:lnTo>
                      <a:pt x="74" y="84"/>
                    </a:lnTo>
                    <a:lnTo>
                      <a:pt x="74" y="78"/>
                    </a:lnTo>
                    <a:lnTo>
                      <a:pt x="74" y="73"/>
                    </a:lnTo>
                    <a:lnTo>
                      <a:pt x="78" y="67"/>
                    </a:lnTo>
                    <a:lnTo>
                      <a:pt x="78" y="62"/>
                    </a:lnTo>
                    <a:lnTo>
                      <a:pt x="78" y="57"/>
                    </a:lnTo>
                    <a:lnTo>
                      <a:pt x="82" y="52"/>
                    </a:lnTo>
                    <a:lnTo>
                      <a:pt x="82" y="47"/>
                    </a:lnTo>
                    <a:lnTo>
                      <a:pt x="82" y="44"/>
                    </a:lnTo>
                    <a:lnTo>
                      <a:pt x="85" y="40"/>
                    </a:lnTo>
                    <a:lnTo>
                      <a:pt x="85" y="36"/>
                    </a:lnTo>
                    <a:lnTo>
                      <a:pt x="85" y="32"/>
                    </a:lnTo>
                    <a:lnTo>
                      <a:pt x="89" y="28"/>
                    </a:lnTo>
                    <a:lnTo>
                      <a:pt x="89" y="25"/>
                    </a:lnTo>
                    <a:lnTo>
                      <a:pt x="89" y="22"/>
                    </a:lnTo>
                    <a:lnTo>
                      <a:pt x="93" y="19"/>
                    </a:lnTo>
                    <a:lnTo>
                      <a:pt x="93" y="16"/>
                    </a:lnTo>
                    <a:lnTo>
                      <a:pt x="93" y="14"/>
                    </a:lnTo>
                    <a:lnTo>
                      <a:pt x="96" y="13"/>
                    </a:lnTo>
                    <a:lnTo>
                      <a:pt x="96" y="9"/>
                    </a:lnTo>
                    <a:lnTo>
                      <a:pt x="96" y="8"/>
                    </a:lnTo>
                    <a:lnTo>
                      <a:pt x="100" y="6"/>
                    </a:lnTo>
                    <a:lnTo>
                      <a:pt x="100" y="5"/>
                    </a:lnTo>
                    <a:lnTo>
                      <a:pt x="104" y="3"/>
                    </a:lnTo>
                    <a:lnTo>
                      <a:pt x="108" y="1"/>
                    </a:lnTo>
                    <a:lnTo>
                      <a:pt x="111" y="0"/>
                    </a:lnTo>
                    <a:lnTo>
                      <a:pt x="115" y="1"/>
                    </a:lnTo>
                    <a:lnTo>
                      <a:pt x="115" y="3"/>
                    </a:lnTo>
                    <a:lnTo>
                      <a:pt x="119" y="5"/>
                    </a:lnTo>
                    <a:lnTo>
                      <a:pt x="119" y="6"/>
                    </a:lnTo>
                    <a:lnTo>
                      <a:pt x="122" y="8"/>
                    </a:lnTo>
                    <a:lnTo>
                      <a:pt x="122" y="9"/>
                    </a:lnTo>
                    <a:lnTo>
                      <a:pt x="122" y="11"/>
                    </a:lnTo>
                    <a:lnTo>
                      <a:pt x="126" y="13"/>
                    </a:lnTo>
                    <a:lnTo>
                      <a:pt x="126" y="14"/>
                    </a:lnTo>
                    <a:lnTo>
                      <a:pt x="126" y="16"/>
                    </a:lnTo>
                    <a:lnTo>
                      <a:pt x="130" y="19"/>
                    </a:lnTo>
                    <a:lnTo>
                      <a:pt x="130" y="20"/>
                    </a:lnTo>
                    <a:lnTo>
                      <a:pt x="130" y="22"/>
                    </a:lnTo>
                    <a:lnTo>
                      <a:pt x="134" y="25"/>
                    </a:lnTo>
                    <a:lnTo>
                      <a:pt x="134" y="27"/>
                    </a:lnTo>
                    <a:lnTo>
                      <a:pt x="134" y="28"/>
                    </a:lnTo>
                    <a:lnTo>
                      <a:pt x="137" y="32"/>
                    </a:lnTo>
                    <a:lnTo>
                      <a:pt x="137" y="33"/>
                    </a:lnTo>
                    <a:lnTo>
                      <a:pt x="137" y="36"/>
                    </a:lnTo>
                    <a:lnTo>
                      <a:pt x="141" y="38"/>
                    </a:lnTo>
                    <a:lnTo>
                      <a:pt x="141" y="41"/>
                    </a:lnTo>
                    <a:lnTo>
                      <a:pt x="141" y="43"/>
                    </a:lnTo>
                    <a:lnTo>
                      <a:pt x="145" y="46"/>
                    </a:lnTo>
                    <a:lnTo>
                      <a:pt x="145" y="47"/>
                    </a:lnTo>
                    <a:lnTo>
                      <a:pt x="145" y="51"/>
                    </a:lnTo>
                    <a:lnTo>
                      <a:pt x="148" y="52"/>
                    </a:lnTo>
                    <a:lnTo>
                      <a:pt x="148" y="54"/>
                    </a:lnTo>
                    <a:lnTo>
                      <a:pt x="148" y="57"/>
                    </a:lnTo>
                    <a:lnTo>
                      <a:pt x="148" y="59"/>
                    </a:lnTo>
                    <a:lnTo>
                      <a:pt x="152" y="60"/>
                    </a:lnTo>
                    <a:lnTo>
                      <a:pt x="152" y="63"/>
                    </a:lnTo>
                    <a:lnTo>
                      <a:pt x="152" y="65"/>
                    </a:lnTo>
                    <a:lnTo>
                      <a:pt x="156" y="67"/>
                    </a:lnTo>
                    <a:lnTo>
                      <a:pt x="156" y="68"/>
                    </a:lnTo>
                    <a:lnTo>
                      <a:pt x="156" y="70"/>
                    </a:lnTo>
                    <a:lnTo>
                      <a:pt x="160" y="71"/>
                    </a:lnTo>
                    <a:lnTo>
                      <a:pt x="160" y="73"/>
                    </a:lnTo>
                    <a:lnTo>
                      <a:pt x="160" y="74"/>
                    </a:lnTo>
                    <a:lnTo>
                      <a:pt x="163" y="76"/>
                    </a:lnTo>
                    <a:lnTo>
                      <a:pt x="163" y="78"/>
                    </a:lnTo>
                    <a:lnTo>
                      <a:pt x="163" y="79"/>
                    </a:lnTo>
                    <a:lnTo>
                      <a:pt x="167" y="81"/>
                    </a:lnTo>
                    <a:lnTo>
                      <a:pt x="171" y="82"/>
                    </a:lnTo>
                    <a:lnTo>
                      <a:pt x="174" y="84"/>
                    </a:lnTo>
                    <a:lnTo>
                      <a:pt x="178" y="86"/>
                    </a:lnTo>
                    <a:lnTo>
                      <a:pt x="182" y="84"/>
                    </a:lnTo>
                    <a:lnTo>
                      <a:pt x="186" y="82"/>
                    </a:lnTo>
                    <a:lnTo>
                      <a:pt x="189" y="81"/>
                    </a:lnTo>
                    <a:lnTo>
                      <a:pt x="189" y="79"/>
                    </a:lnTo>
                    <a:lnTo>
                      <a:pt x="193" y="78"/>
                    </a:lnTo>
                    <a:lnTo>
                      <a:pt x="193" y="76"/>
                    </a:lnTo>
                    <a:lnTo>
                      <a:pt x="193" y="74"/>
                    </a:lnTo>
                    <a:lnTo>
                      <a:pt x="197" y="73"/>
                    </a:lnTo>
                    <a:lnTo>
                      <a:pt x="197" y="71"/>
                    </a:lnTo>
                    <a:lnTo>
                      <a:pt x="200" y="70"/>
                    </a:lnTo>
                    <a:lnTo>
                      <a:pt x="200" y="67"/>
                    </a:lnTo>
                    <a:lnTo>
                      <a:pt x="200" y="65"/>
                    </a:lnTo>
                    <a:lnTo>
                      <a:pt x="204" y="63"/>
                    </a:lnTo>
                    <a:lnTo>
                      <a:pt x="204" y="62"/>
                    </a:lnTo>
                    <a:lnTo>
                      <a:pt x="204" y="60"/>
                    </a:lnTo>
                    <a:lnTo>
                      <a:pt x="208" y="59"/>
                    </a:lnTo>
                    <a:lnTo>
                      <a:pt x="208" y="57"/>
                    </a:lnTo>
                    <a:lnTo>
                      <a:pt x="208" y="54"/>
                    </a:lnTo>
                    <a:lnTo>
                      <a:pt x="212" y="52"/>
                    </a:lnTo>
                    <a:lnTo>
                      <a:pt x="212" y="51"/>
                    </a:lnTo>
                    <a:lnTo>
                      <a:pt x="212" y="49"/>
                    </a:lnTo>
                    <a:lnTo>
                      <a:pt x="215" y="46"/>
                    </a:lnTo>
                    <a:lnTo>
                      <a:pt x="215" y="44"/>
                    </a:lnTo>
                    <a:lnTo>
                      <a:pt x="215" y="43"/>
                    </a:lnTo>
                    <a:lnTo>
                      <a:pt x="219" y="41"/>
                    </a:lnTo>
                    <a:lnTo>
                      <a:pt x="219" y="38"/>
                    </a:lnTo>
                    <a:lnTo>
                      <a:pt x="219" y="36"/>
                    </a:lnTo>
                    <a:lnTo>
                      <a:pt x="223" y="35"/>
                    </a:lnTo>
                    <a:lnTo>
                      <a:pt x="223" y="33"/>
                    </a:lnTo>
                    <a:lnTo>
                      <a:pt x="223" y="32"/>
                    </a:lnTo>
                    <a:lnTo>
                      <a:pt x="226" y="30"/>
                    </a:lnTo>
                    <a:lnTo>
                      <a:pt x="226" y="28"/>
                    </a:lnTo>
                    <a:lnTo>
                      <a:pt x="226" y="27"/>
                    </a:lnTo>
                    <a:lnTo>
                      <a:pt x="230" y="25"/>
                    </a:lnTo>
                    <a:lnTo>
                      <a:pt x="230" y="24"/>
                    </a:lnTo>
                    <a:lnTo>
                      <a:pt x="230" y="22"/>
                    </a:lnTo>
                    <a:lnTo>
                      <a:pt x="234" y="20"/>
                    </a:lnTo>
                    <a:lnTo>
                      <a:pt x="234" y="19"/>
                    </a:lnTo>
                    <a:lnTo>
                      <a:pt x="234" y="17"/>
                    </a:lnTo>
                    <a:lnTo>
                      <a:pt x="238" y="16"/>
                    </a:lnTo>
                    <a:lnTo>
                      <a:pt x="241" y="14"/>
                    </a:lnTo>
                    <a:lnTo>
                      <a:pt x="241" y="13"/>
                    </a:lnTo>
                    <a:lnTo>
                      <a:pt x="245" y="11"/>
                    </a:lnTo>
                    <a:lnTo>
                      <a:pt x="249" y="9"/>
                    </a:lnTo>
                    <a:lnTo>
                      <a:pt x="252" y="11"/>
                    </a:lnTo>
                    <a:lnTo>
                      <a:pt x="256" y="11"/>
                    </a:lnTo>
                    <a:lnTo>
                      <a:pt x="260" y="13"/>
                    </a:lnTo>
                    <a:lnTo>
                      <a:pt x="264" y="14"/>
                    </a:lnTo>
                    <a:lnTo>
                      <a:pt x="264" y="16"/>
                    </a:lnTo>
                    <a:lnTo>
                      <a:pt x="267" y="17"/>
                    </a:lnTo>
                    <a:lnTo>
                      <a:pt x="267" y="19"/>
                    </a:lnTo>
                    <a:lnTo>
                      <a:pt x="267" y="20"/>
                    </a:lnTo>
                    <a:lnTo>
                      <a:pt x="271" y="22"/>
                    </a:lnTo>
                    <a:lnTo>
                      <a:pt x="271" y="24"/>
                    </a:lnTo>
                    <a:lnTo>
                      <a:pt x="271" y="25"/>
                    </a:lnTo>
                    <a:lnTo>
                      <a:pt x="271" y="27"/>
                    </a:lnTo>
                    <a:lnTo>
                      <a:pt x="275" y="28"/>
                    </a:lnTo>
                    <a:lnTo>
                      <a:pt x="275" y="30"/>
                    </a:lnTo>
                    <a:lnTo>
                      <a:pt x="275" y="32"/>
                    </a:lnTo>
                    <a:lnTo>
                      <a:pt x="278" y="33"/>
                    </a:lnTo>
                    <a:lnTo>
                      <a:pt x="278" y="35"/>
                    </a:lnTo>
                    <a:lnTo>
                      <a:pt x="278" y="38"/>
                    </a:lnTo>
                    <a:lnTo>
                      <a:pt x="282" y="40"/>
                    </a:lnTo>
                    <a:lnTo>
                      <a:pt x="282" y="41"/>
                    </a:lnTo>
                    <a:lnTo>
                      <a:pt x="282" y="43"/>
                    </a:lnTo>
                    <a:lnTo>
                      <a:pt x="286" y="46"/>
                    </a:lnTo>
                    <a:lnTo>
                      <a:pt x="286" y="47"/>
                    </a:lnTo>
                    <a:lnTo>
                      <a:pt x="286" y="49"/>
                    </a:lnTo>
                    <a:lnTo>
                      <a:pt x="290" y="51"/>
                    </a:lnTo>
                    <a:lnTo>
                      <a:pt x="290" y="54"/>
                    </a:lnTo>
                    <a:lnTo>
                      <a:pt x="290" y="55"/>
                    </a:lnTo>
                    <a:lnTo>
                      <a:pt x="293" y="57"/>
                    </a:lnTo>
                    <a:lnTo>
                      <a:pt x="293" y="59"/>
                    </a:lnTo>
                    <a:lnTo>
                      <a:pt x="293" y="60"/>
                    </a:lnTo>
                    <a:lnTo>
                      <a:pt x="297" y="62"/>
                    </a:lnTo>
                    <a:lnTo>
                      <a:pt x="297" y="65"/>
                    </a:lnTo>
                    <a:lnTo>
                      <a:pt x="297" y="67"/>
                    </a:lnTo>
                    <a:lnTo>
                      <a:pt x="301" y="68"/>
                    </a:lnTo>
                    <a:lnTo>
                      <a:pt x="301" y="70"/>
                    </a:lnTo>
                    <a:lnTo>
                      <a:pt x="301" y="71"/>
                    </a:lnTo>
                    <a:lnTo>
                      <a:pt x="304" y="73"/>
                    </a:lnTo>
                    <a:lnTo>
                      <a:pt x="304" y="74"/>
                    </a:lnTo>
                    <a:lnTo>
                      <a:pt x="308" y="76"/>
                    </a:lnTo>
                    <a:lnTo>
                      <a:pt x="308" y="78"/>
                    </a:lnTo>
                    <a:lnTo>
                      <a:pt x="308" y="79"/>
                    </a:lnTo>
                    <a:lnTo>
                      <a:pt x="312" y="81"/>
                    </a:lnTo>
                    <a:lnTo>
                      <a:pt x="316" y="82"/>
                    </a:lnTo>
                    <a:lnTo>
                      <a:pt x="319" y="84"/>
                    </a:lnTo>
                    <a:lnTo>
                      <a:pt x="323" y="86"/>
                    </a:lnTo>
                    <a:lnTo>
                      <a:pt x="327" y="84"/>
                    </a:lnTo>
                    <a:lnTo>
                      <a:pt x="330" y="82"/>
                    </a:lnTo>
                    <a:lnTo>
                      <a:pt x="334" y="81"/>
                    </a:lnTo>
                    <a:lnTo>
                      <a:pt x="334" y="79"/>
                    </a:lnTo>
                    <a:lnTo>
                      <a:pt x="338" y="78"/>
                    </a:lnTo>
                    <a:lnTo>
                      <a:pt x="338" y="76"/>
                    </a:lnTo>
                    <a:lnTo>
                      <a:pt x="338" y="74"/>
                    </a:lnTo>
                    <a:lnTo>
                      <a:pt x="342" y="73"/>
                    </a:lnTo>
                    <a:lnTo>
                      <a:pt x="342" y="71"/>
                    </a:lnTo>
                    <a:lnTo>
                      <a:pt x="342" y="70"/>
                    </a:lnTo>
                    <a:lnTo>
                      <a:pt x="345" y="68"/>
                    </a:lnTo>
                    <a:lnTo>
                      <a:pt x="345" y="67"/>
                    </a:lnTo>
                    <a:lnTo>
                      <a:pt x="345" y="65"/>
                    </a:lnTo>
                    <a:lnTo>
                      <a:pt x="349" y="62"/>
                    </a:lnTo>
                    <a:lnTo>
                      <a:pt x="349" y="60"/>
                    </a:lnTo>
                    <a:lnTo>
                      <a:pt x="349" y="59"/>
                    </a:lnTo>
                    <a:lnTo>
                      <a:pt x="353" y="55"/>
                    </a:lnTo>
                    <a:lnTo>
                      <a:pt x="353" y="54"/>
                    </a:lnTo>
                    <a:lnTo>
                      <a:pt x="353" y="52"/>
                    </a:lnTo>
                    <a:lnTo>
                      <a:pt x="356" y="49"/>
                    </a:lnTo>
                    <a:lnTo>
                      <a:pt x="356" y="47"/>
                    </a:lnTo>
                    <a:lnTo>
                      <a:pt x="356" y="44"/>
                    </a:lnTo>
                    <a:lnTo>
                      <a:pt x="360" y="43"/>
                    </a:lnTo>
                    <a:lnTo>
                      <a:pt x="360" y="40"/>
                    </a:lnTo>
                    <a:lnTo>
                      <a:pt x="360" y="38"/>
                    </a:lnTo>
                    <a:lnTo>
                      <a:pt x="364" y="35"/>
                    </a:lnTo>
                    <a:lnTo>
                      <a:pt x="364" y="33"/>
                    </a:lnTo>
                    <a:lnTo>
                      <a:pt x="364" y="30"/>
                    </a:lnTo>
                    <a:lnTo>
                      <a:pt x="368" y="28"/>
                    </a:lnTo>
                    <a:lnTo>
                      <a:pt x="368" y="27"/>
                    </a:lnTo>
                    <a:lnTo>
                      <a:pt x="368" y="24"/>
                    </a:lnTo>
                    <a:lnTo>
                      <a:pt x="371" y="22"/>
                    </a:lnTo>
                    <a:lnTo>
                      <a:pt x="371" y="20"/>
                    </a:lnTo>
                    <a:lnTo>
                      <a:pt x="371" y="17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2" name="Freeform 16"/>
              <p:cNvSpPr>
                <a:spLocks/>
              </p:cNvSpPr>
              <p:nvPr/>
            </p:nvSpPr>
            <p:spPr bwMode="auto">
              <a:xfrm>
                <a:off x="3778" y="2923"/>
                <a:ext cx="83" cy="242"/>
              </a:xfrm>
              <a:custGeom>
                <a:avLst/>
                <a:gdLst>
                  <a:gd name="T0" fmla="*/ 0 w 83"/>
                  <a:gd name="T1" fmla="*/ 17 h 242"/>
                  <a:gd name="T2" fmla="*/ 4 w 83"/>
                  <a:gd name="T3" fmla="*/ 16 h 242"/>
                  <a:gd name="T4" fmla="*/ 4 w 83"/>
                  <a:gd name="T5" fmla="*/ 14 h 242"/>
                  <a:gd name="T6" fmla="*/ 4 w 83"/>
                  <a:gd name="T7" fmla="*/ 13 h 242"/>
                  <a:gd name="T8" fmla="*/ 8 w 83"/>
                  <a:gd name="T9" fmla="*/ 11 h 242"/>
                  <a:gd name="T10" fmla="*/ 8 w 83"/>
                  <a:gd name="T11" fmla="*/ 9 h 242"/>
                  <a:gd name="T12" fmla="*/ 8 w 83"/>
                  <a:gd name="T13" fmla="*/ 8 h 242"/>
                  <a:gd name="T14" fmla="*/ 11 w 83"/>
                  <a:gd name="T15" fmla="*/ 6 h 242"/>
                  <a:gd name="T16" fmla="*/ 11 w 83"/>
                  <a:gd name="T17" fmla="*/ 5 h 242"/>
                  <a:gd name="T18" fmla="*/ 15 w 83"/>
                  <a:gd name="T19" fmla="*/ 3 h 242"/>
                  <a:gd name="T20" fmla="*/ 19 w 83"/>
                  <a:gd name="T21" fmla="*/ 1 h 242"/>
                  <a:gd name="T22" fmla="*/ 23 w 83"/>
                  <a:gd name="T23" fmla="*/ 0 h 242"/>
                  <a:gd name="T24" fmla="*/ 26 w 83"/>
                  <a:gd name="T25" fmla="*/ 1 h 242"/>
                  <a:gd name="T26" fmla="*/ 26 w 83"/>
                  <a:gd name="T27" fmla="*/ 3 h 242"/>
                  <a:gd name="T28" fmla="*/ 30 w 83"/>
                  <a:gd name="T29" fmla="*/ 5 h 242"/>
                  <a:gd name="T30" fmla="*/ 30 w 83"/>
                  <a:gd name="T31" fmla="*/ 6 h 242"/>
                  <a:gd name="T32" fmla="*/ 30 w 83"/>
                  <a:gd name="T33" fmla="*/ 8 h 242"/>
                  <a:gd name="T34" fmla="*/ 34 w 83"/>
                  <a:gd name="T35" fmla="*/ 11 h 242"/>
                  <a:gd name="T36" fmla="*/ 34 w 83"/>
                  <a:gd name="T37" fmla="*/ 13 h 242"/>
                  <a:gd name="T38" fmla="*/ 34 w 83"/>
                  <a:gd name="T39" fmla="*/ 14 h 242"/>
                  <a:gd name="T40" fmla="*/ 38 w 83"/>
                  <a:gd name="T41" fmla="*/ 17 h 242"/>
                  <a:gd name="T42" fmla="*/ 38 w 83"/>
                  <a:gd name="T43" fmla="*/ 20 h 242"/>
                  <a:gd name="T44" fmla="*/ 38 w 83"/>
                  <a:gd name="T45" fmla="*/ 24 h 242"/>
                  <a:gd name="T46" fmla="*/ 41 w 83"/>
                  <a:gd name="T47" fmla="*/ 27 h 242"/>
                  <a:gd name="T48" fmla="*/ 41 w 83"/>
                  <a:gd name="T49" fmla="*/ 30 h 242"/>
                  <a:gd name="T50" fmla="*/ 41 w 83"/>
                  <a:gd name="T51" fmla="*/ 33 h 242"/>
                  <a:gd name="T52" fmla="*/ 45 w 83"/>
                  <a:gd name="T53" fmla="*/ 36 h 242"/>
                  <a:gd name="T54" fmla="*/ 45 w 83"/>
                  <a:gd name="T55" fmla="*/ 41 h 242"/>
                  <a:gd name="T56" fmla="*/ 45 w 83"/>
                  <a:gd name="T57" fmla="*/ 44 h 242"/>
                  <a:gd name="T58" fmla="*/ 49 w 83"/>
                  <a:gd name="T59" fmla="*/ 49 h 242"/>
                  <a:gd name="T60" fmla="*/ 49 w 83"/>
                  <a:gd name="T61" fmla="*/ 54 h 242"/>
                  <a:gd name="T62" fmla="*/ 49 w 83"/>
                  <a:gd name="T63" fmla="*/ 59 h 242"/>
                  <a:gd name="T64" fmla="*/ 52 w 83"/>
                  <a:gd name="T65" fmla="*/ 63 h 242"/>
                  <a:gd name="T66" fmla="*/ 52 w 83"/>
                  <a:gd name="T67" fmla="*/ 70 h 242"/>
                  <a:gd name="T68" fmla="*/ 52 w 83"/>
                  <a:gd name="T69" fmla="*/ 74 h 242"/>
                  <a:gd name="T70" fmla="*/ 56 w 83"/>
                  <a:gd name="T71" fmla="*/ 79 h 242"/>
                  <a:gd name="T72" fmla="*/ 56 w 83"/>
                  <a:gd name="T73" fmla="*/ 86 h 242"/>
                  <a:gd name="T74" fmla="*/ 56 w 83"/>
                  <a:gd name="T75" fmla="*/ 92 h 242"/>
                  <a:gd name="T76" fmla="*/ 60 w 83"/>
                  <a:gd name="T77" fmla="*/ 97 h 242"/>
                  <a:gd name="T78" fmla="*/ 60 w 83"/>
                  <a:gd name="T79" fmla="*/ 103 h 242"/>
                  <a:gd name="T80" fmla="*/ 60 w 83"/>
                  <a:gd name="T81" fmla="*/ 109 h 242"/>
                  <a:gd name="T82" fmla="*/ 64 w 83"/>
                  <a:gd name="T83" fmla="*/ 116 h 242"/>
                  <a:gd name="T84" fmla="*/ 64 w 83"/>
                  <a:gd name="T85" fmla="*/ 124 h 242"/>
                  <a:gd name="T86" fmla="*/ 64 w 83"/>
                  <a:gd name="T87" fmla="*/ 130 h 242"/>
                  <a:gd name="T88" fmla="*/ 67 w 83"/>
                  <a:gd name="T89" fmla="*/ 136 h 242"/>
                  <a:gd name="T90" fmla="*/ 67 w 83"/>
                  <a:gd name="T91" fmla="*/ 144 h 242"/>
                  <a:gd name="T92" fmla="*/ 67 w 83"/>
                  <a:gd name="T93" fmla="*/ 151 h 242"/>
                  <a:gd name="T94" fmla="*/ 71 w 83"/>
                  <a:gd name="T95" fmla="*/ 159 h 242"/>
                  <a:gd name="T96" fmla="*/ 71 w 83"/>
                  <a:gd name="T97" fmla="*/ 165 h 242"/>
                  <a:gd name="T98" fmla="*/ 71 w 83"/>
                  <a:gd name="T99" fmla="*/ 173 h 242"/>
                  <a:gd name="T100" fmla="*/ 75 w 83"/>
                  <a:gd name="T101" fmla="*/ 181 h 242"/>
                  <a:gd name="T102" fmla="*/ 75 w 83"/>
                  <a:gd name="T103" fmla="*/ 187 h 242"/>
                  <a:gd name="T104" fmla="*/ 75 w 83"/>
                  <a:gd name="T105" fmla="*/ 195 h 242"/>
                  <a:gd name="T106" fmla="*/ 78 w 83"/>
                  <a:gd name="T107" fmla="*/ 203 h 242"/>
                  <a:gd name="T108" fmla="*/ 78 w 83"/>
                  <a:gd name="T109" fmla="*/ 211 h 242"/>
                  <a:gd name="T110" fmla="*/ 78 w 83"/>
                  <a:gd name="T111" fmla="*/ 219 h 242"/>
                  <a:gd name="T112" fmla="*/ 82 w 83"/>
                  <a:gd name="T113" fmla="*/ 227 h 242"/>
                  <a:gd name="T114" fmla="*/ 82 w 83"/>
                  <a:gd name="T115" fmla="*/ 235 h 242"/>
                  <a:gd name="T116" fmla="*/ 82 w 83"/>
                  <a:gd name="T117" fmla="*/ 241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" h="242">
                    <a:moveTo>
                      <a:pt x="0" y="17"/>
                    </a:moveTo>
                    <a:lnTo>
                      <a:pt x="4" y="16"/>
                    </a:lnTo>
                    <a:lnTo>
                      <a:pt x="4" y="14"/>
                    </a:lnTo>
                    <a:lnTo>
                      <a:pt x="4" y="13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11" y="6"/>
                    </a:lnTo>
                    <a:lnTo>
                      <a:pt x="11" y="5"/>
                    </a:lnTo>
                    <a:lnTo>
                      <a:pt x="15" y="3"/>
                    </a:lnTo>
                    <a:lnTo>
                      <a:pt x="19" y="1"/>
                    </a:lnTo>
                    <a:lnTo>
                      <a:pt x="23" y="0"/>
                    </a:lnTo>
                    <a:lnTo>
                      <a:pt x="26" y="1"/>
                    </a:lnTo>
                    <a:lnTo>
                      <a:pt x="26" y="3"/>
                    </a:lnTo>
                    <a:lnTo>
                      <a:pt x="30" y="5"/>
                    </a:lnTo>
                    <a:lnTo>
                      <a:pt x="30" y="6"/>
                    </a:lnTo>
                    <a:lnTo>
                      <a:pt x="30" y="8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4" y="14"/>
                    </a:lnTo>
                    <a:lnTo>
                      <a:pt x="38" y="17"/>
                    </a:lnTo>
                    <a:lnTo>
                      <a:pt x="38" y="20"/>
                    </a:lnTo>
                    <a:lnTo>
                      <a:pt x="38" y="24"/>
                    </a:lnTo>
                    <a:lnTo>
                      <a:pt x="41" y="27"/>
                    </a:lnTo>
                    <a:lnTo>
                      <a:pt x="41" y="30"/>
                    </a:lnTo>
                    <a:lnTo>
                      <a:pt x="41" y="33"/>
                    </a:lnTo>
                    <a:lnTo>
                      <a:pt x="45" y="36"/>
                    </a:lnTo>
                    <a:lnTo>
                      <a:pt x="45" y="41"/>
                    </a:lnTo>
                    <a:lnTo>
                      <a:pt x="45" y="44"/>
                    </a:lnTo>
                    <a:lnTo>
                      <a:pt x="49" y="49"/>
                    </a:lnTo>
                    <a:lnTo>
                      <a:pt x="49" y="54"/>
                    </a:lnTo>
                    <a:lnTo>
                      <a:pt x="49" y="59"/>
                    </a:lnTo>
                    <a:lnTo>
                      <a:pt x="52" y="63"/>
                    </a:lnTo>
                    <a:lnTo>
                      <a:pt x="52" y="70"/>
                    </a:lnTo>
                    <a:lnTo>
                      <a:pt x="52" y="74"/>
                    </a:lnTo>
                    <a:lnTo>
                      <a:pt x="56" y="79"/>
                    </a:lnTo>
                    <a:lnTo>
                      <a:pt x="56" y="86"/>
                    </a:lnTo>
                    <a:lnTo>
                      <a:pt x="56" y="92"/>
                    </a:lnTo>
                    <a:lnTo>
                      <a:pt x="60" y="97"/>
                    </a:lnTo>
                    <a:lnTo>
                      <a:pt x="60" y="103"/>
                    </a:lnTo>
                    <a:lnTo>
                      <a:pt x="60" y="109"/>
                    </a:lnTo>
                    <a:lnTo>
                      <a:pt x="64" y="116"/>
                    </a:lnTo>
                    <a:lnTo>
                      <a:pt x="64" y="124"/>
                    </a:lnTo>
                    <a:lnTo>
                      <a:pt x="64" y="130"/>
                    </a:lnTo>
                    <a:lnTo>
                      <a:pt x="67" y="136"/>
                    </a:lnTo>
                    <a:lnTo>
                      <a:pt x="67" y="144"/>
                    </a:lnTo>
                    <a:lnTo>
                      <a:pt x="67" y="151"/>
                    </a:lnTo>
                    <a:lnTo>
                      <a:pt x="71" y="159"/>
                    </a:lnTo>
                    <a:lnTo>
                      <a:pt x="71" y="165"/>
                    </a:lnTo>
                    <a:lnTo>
                      <a:pt x="71" y="173"/>
                    </a:lnTo>
                    <a:lnTo>
                      <a:pt x="75" y="181"/>
                    </a:lnTo>
                    <a:lnTo>
                      <a:pt x="75" y="187"/>
                    </a:lnTo>
                    <a:lnTo>
                      <a:pt x="75" y="195"/>
                    </a:lnTo>
                    <a:lnTo>
                      <a:pt x="78" y="203"/>
                    </a:lnTo>
                    <a:lnTo>
                      <a:pt x="78" y="211"/>
                    </a:lnTo>
                    <a:lnTo>
                      <a:pt x="78" y="219"/>
                    </a:lnTo>
                    <a:lnTo>
                      <a:pt x="82" y="227"/>
                    </a:lnTo>
                    <a:lnTo>
                      <a:pt x="82" y="235"/>
                    </a:lnTo>
                    <a:lnTo>
                      <a:pt x="82" y="241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0" name="Rectangle 24"/>
            <p:cNvSpPr>
              <a:spLocks noChangeArrowheads="1"/>
            </p:cNvSpPr>
            <p:nvPr/>
          </p:nvSpPr>
          <p:spPr bwMode="auto">
            <a:xfrm>
              <a:off x="96" y="2585"/>
              <a:ext cx="9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114FFB"/>
                  </a:solidFill>
                  <a:latin typeface="Arial" charset="0"/>
                </a:rPr>
                <a:t>+ 0.8 sin(5x) </a:t>
              </a:r>
            </a:p>
          </p:txBody>
        </p:sp>
        <p:grpSp>
          <p:nvGrpSpPr>
            <p:cNvPr id="14367" name="Group 31"/>
            <p:cNvGrpSpPr>
              <a:grpSpLocks/>
            </p:cNvGrpSpPr>
            <p:nvPr/>
          </p:nvGrpSpPr>
          <p:grpSpPr bwMode="auto">
            <a:xfrm>
              <a:off x="1482" y="2615"/>
              <a:ext cx="1410" cy="81"/>
              <a:chOff x="1303" y="3125"/>
              <a:chExt cx="1057" cy="108"/>
            </a:xfrm>
          </p:grpSpPr>
          <p:sp>
            <p:nvSpPr>
              <p:cNvPr id="14368" name="Freeform 32"/>
              <p:cNvSpPr>
                <a:spLocks/>
              </p:cNvSpPr>
              <p:nvPr/>
            </p:nvSpPr>
            <p:spPr bwMode="auto">
              <a:xfrm>
                <a:off x="1303" y="3125"/>
                <a:ext cx="279" cy="108"/>
              </a:xfrm>
              <a:custGeom>
                <a:avLst/>
                <a:gdLst>
                  <a:gd name="T0" fmla="*/ 3 w 279"/>
                  <a:gd name="T1" fmla="*/ 46 h 108"/>
                  <a:gd name="T2" fmla="*/ 10 w 279"/>
                  <a:gd name="T3" fmla="*/ 36 h 108"/>
                  <a:gd name="T4" fmla="*/ 13 w 279"/>
                  <a:gd name="T5" fmla="*/ 27 h 108"/>
                  <a:gd name="T6" fmla="*/ 16 w 279"/>
                  <a:gd name="T7" fmla="*/ 19 h 108"/>
                  <a:gd name="T8" fmla="*/ 23 w 279"/>
                  <a:gd name="T9" fmla="*/ 12 h 108"/>
                  <a:gd name="T10" fmla="*/ 26 w 279"/>
                  <a:gd name="T11" fmla="*/ 6 h 108"/>
                  <a:gd name="T12" fmla="*/ 29 w 279"/>
                  <a:gd name="T13" fmla="*/ 2 h 108"/>
                  <a:gd name="T14" fmla="*/ 35 w 279"/>
                  <a:gd name="T15" fmla="*/ 0 h 108"/>
                  <a:gd name="T16" fmla="*/ 42 w 279"/>
                  <a:gd name="T17" fmla="*/ 1 h 108"/>
                  <a:gd name="T18" fmla="*/ 45 w 279"/>
                  <a:gd name="T19" fmla="*/ 4 h 108"/>
                  <a:gd name="T20" fmla="*/ 51 w 279"/>
                  <a:gd name="T21" fmla="*/ 9 h 108"/>
                  <a:gd name="T22" fmla="*/ 55 w 279"/>
                  <a:gd name="T23" fmla="*/ 16 h 108"/>
                  <a:gd name="T24" fmla="*/ 58 w 279"/>
                  <a:gd name="T25" fmla="*/ 24 h 108"/>
                  <a:gd name="T26" fmla="*/ 61 w 279"/>
                  <a:gd name="T27" fmla="*/ 32 h 108"/>
                  <a:gd name="T28" fmla="*/ 67 w 279"/>
                  <a:gd name="T29" fmla="*/ 42 h 108"/>
                  <a:gd name="T30" fmla="*/ 71 w 279"/>
                  <a:gd name="T31" fmla="*/ 52 h 108"/>
                  <a:gd name="T32" fmla="*/ 74 w 279"/>
                  <a:gd name="T33" fmla="*/ 62 h 108"/>
                  <a:gd name="T34" fmla="*/ 80 w 279"/>
                  <a:gd name="T35" fmla="*/ 72 h 108"/>
                  <a:gd name="T36" fmla="*/ 83 w 279"/>
                  <a:gd name="T37" fmla="*/ 81 h 108"/>
                  <a:gd name="T38" fmla="*/ 87 w 279"/>
                  <a:gd name="T39" fmla="*/ 89 h 108"/>
                  <a:gd name="T40" fmla="*/ 93 w 279"/>
                  <a:gd name="T41" fmla="*/ 96 h 108"/>
                  <a:gd name="T42" fmla="*/ 96 w 279"/>
                  <a:gd name="T43" fmla="*/ 101 h 108"/>
                  <a:gd name="T44" fmla="*/ 99 w 279"/>
                  <a:gd name="T45" fmla="*/ 105 h 108"/>
                  <a:gd name="T46" fmla="*/ 106 w 279"/>
                  <a:gd name="T47" fmla="*/ 107 h 108"/>
                  <a:gd name="T48" fmla="*/ 112 w 279"/>
                  <a:gd name="T49" fmla="*/ 106 h 108"/>
                  <a:gd name="T50" fmla="*/ 115 w 279"/>
                  <a:gd name="T51" fmla="*/ 103 h 108"/>
                  <a:gd name="T52" fmla="*/ 119 w 279"/>
                  <a:gd name="T53" fmla="*/ 99 h 108"/>
                  <a:gd name="T54" fmla="*/ 125 w 279"/>
                  <a:gd name="T55" fmla="*/ 93 h 108"/>
                  <a:gd name="T56" fmla="*/ 128 w 279"/>
                  <a:gd name="T57" fmla="*/ 85 h 108"/>
                  <a:gd name="T58" fmla="*/ 131 w 279"/>
                  <a:gd name="T59" fmla="*/ 76 h 108"/>
                  <a:gd name="T60" fmla="*/ 138 w 279"/>
                  <a:gd name="T61" fmla="*/ 67 h 108"/>
                  <a:gd name="T62" fmla="*/ 141 w 279"/>
                  <a:gd name="T63" fmla="*/ 57 h 108"/>
                  <a:gd name="T64" fmla="*/ 144 w 279"/>
                  <a:gd name="T65" fmla="*/ 47 h 108"/>
                  <a:gd name="T66" fmla="*/ 151 w 279"/>
                  <a:gd name="T67" fmla="*/ 37 h 108"/>
                  <a:gd name="T68" fmla="*/ 154 w 279"/>
                  <a:gd name="T69" fmla="*/ 28 h 108"/>
                  <a:gd name="T70" fmla="*/ 157 w 279"/>
                  <a:gd name="T71" fmla="*/ 19 h 108"/>
                  <a:gd name="T72" fmla="*/ 160 w 279"/>
                  <a:gd name="T73" fmla="*/ 12 h 108"/>
                  <a:gd name="T74" fmla="*/ 167 w 279"/>
                  <a:gd name="T75" fmla="*/ 6 h 108"/>
                  <a:gd name="T76" fmla="*/ 170 w 279"/>
                  <a:gd name="T77" fmla="*/ 3 h 108"/>
                  <a:gd name="T78" fmla="*/ 173 w 279"/>
                  <a:gd name="T79" fmla="*/ 0 h 108"/>
                  <a:gd name="T80" fmla="*/ 183 w 279"/>
                  <a:gd name="T81" fmla="*/ 1 h 108"/>
                  <a:gd name="T82" fmla="*/ 186 w 279"/>
                  <a:gd name="T83" fmla="*/ 4 h 108"/>
                  <a:gd name="T84" fmla="*/ 189 w 279"/>
                  <a:gd name="T85" fmla="*/ 9 h 108"/>
                  <a:gd name="T86" fmla="*/ 195 w 279"/>
                  <a:gd name="T87" fmla="*/ 15 h 108"/>
                  <a:gd name="T88" fmla="*/ 199 w 279"/>
                  <a:gd name="T89" fmla="*/ 23 h 108"/>
                  <a:gd name="T90" fmla="*/ 202 w 279"/>
                  <a:gd name="T91" fmla="*/ 31 h 108"/>
                  <a:gd name="T92" fmla="*/ 208 w 279"/>
                  <a:gd name="T93" fmla="*/ 41 h 108"/>
                  <a:gd name="T94" fmla="*/ 211 w 279"/>
                  <a:gd name="T95" fmla="*/ 51 h 108"/>
                  <a:gd name="T96" fmla="*/ 214 w 279"/>
                  <a:gd name="T97" fmla="*/ 61 h 108"/>
                  <a:gd name="T98" fmla="*/ 221 w 279"/>
                  <a:gd name="T99" fmla="*/ 71 h 108"/>
                  <a:gd name="T100" fmla="*/ 224 w 279"/>
                  <a:gd name="T101" fmla="*/ 80 h 108"/>
                  <a:gd name="T102" fmla="*/ 227 w 279"/>
                  <a:gd name="T103" fmla="*/ 88 h 108"/>
                  <a:gd name="T104" fmla="*/ 234 w 279"/>
                  <a:gd name="T105" fmla="*/ 95 h 108"/>
                  <a:gd name="T106" fmla="*/ 237 w 279"/>
                  <a:gd name="T107" fmla="*/ 101 h 108"/>
                  <a:gd name="T108" fmla="*/ 240 w 279"/>
                  <a:gd name="T109" fmla="*/ 105 h 108"/>
                  <a:gd name="T110" fmla="*/ 246 w 279"/>
                  <a:gd name="T111" fmla="*/ 107 h 108"/>
                  <a:gd name="T112" fmla="*/ 253 w 279"/>
                  <a:gd name="T113" fmla="*/ 106 h 108"/>
                  <a:gd name="T114" fmla="*/ 256 w 279"/>
                  <a:gd name="T115" fmla="*/ 103 h 108"/>
                  <a:gd name="T116" fmla="*/ 262 w 279"/>
                  <a:gd name="T117" fmla="*/ 98 h 108"/>
                  <a:gd name="T118" fmla="*/ 266 w 279"/>
                  <a:gd name="T119" fmla="*/ 91 h 108"/>
                  <a:gd name="T120" fmla="*/ 269 w 279"/>
                  <a:gd name="T121" fmla="*/ 83 h 108"/>
                  <a:gd name="T122" fmla="*/ 272 w 279"/>
                  <a:gd name="T123" fmla="*/ 75 h 108"/>
                  <a:gd name="T124" fmla="*/ 278 w 279"/>
                  <a:gd name="T125" fmla="*/ 65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9" h="108">
                    <a:moveTo>
                      <a:pt x="0" y="54"/>
                    </a:moveTo>
                    <a:lnTo>
                      <a:pt x="3" y="51"/>
                    </a:lnTo>
                    <a:lnTo>
                      <a:pt x="3" y="49"/>
                    </a:lnTo>
                    <a:lnTo>
                      <a:pt x="3" y="46"/>
                    </a:lnTo>
                    <a:lnTo>
                      <a:pt x="7" y="43"/>
                    </a:lnTo>
                    <a:lnTo>
                      <a:pt x="7" y="41"/>
                    </a:lnTo>
                    <a:lnTo>
                      <a:pt x="7" y="39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0" y="31"/>
                    </a:lnTo>
                    <a:lnTo>
                      <a:pt x="13" y="29"/>
                    </a:lnTo>
                    <a:lnTo>
                      <a:pt x="13" y="27"/>
                    </a:lnTo>
                    <a:lnTo>
                      <a:pt x="13" y="25"/>
                    </a:lnTo>
                    <a:lnTo>
                      <a:pt x="16" y="23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9" y="17"/>
                    </a:lnTo>
                    <a:lnTo>
                      <a:pt x="19" y="15"/>
                    </a:lnTo>
                    <a:lnTo>
                      <a:pt x="19" y="13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23" y="9"/>
                    </a:lnTo>
                    <a:lnTo>
                      <a:pt x="26" y="7"/>
                    </a:lnTo>
                    <a:lnTo>
                      <a:pt x="26" y="6"/>
                    </a:lnTo>
                    <a:lnTo>
                      <a:pt x="26" y="5"/>
                    </a:lnTo>
                    <a:lnTo>
                      <a:pt x="29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5" y="0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2" y="2"/>
                    </a:lnTo>
                    <a:lnTo>
                      <a:pt x="45" y="3"/>
                    </a:lnTo>
                    <a:lnTo>
                      <a:pt x="45" y="3"/>
                    </a:lnTo>
                    <a:lnTo>
                      <a:pt x="45" y="4"/>
                    </a:lnTo>
                    <a:lnTo>
                      <a:pt x="48" y="5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51" y="9"/>
                    </a:lnTo>
                    <a:lnTo>
                      <a:pt x="51" y="11"/>
                    </a:lnTo>
                    <a:lnTo>
                      <a:pt x="51" y="12"/>
                    </a:lnTo>
                    <a:lnTo>
                      <a:pt x="55" y="14"/>
                    </a:lnTo>
                    <a:lnTo>
                      <a:pt x="55" y="16"/>
                    </a:lnTo>
                    <a:lnTo>
                      <a:pt x="55" y="17"/>
                    </a:lnTo>
                    <a:lnTo>
                      <a:pt x="55" y="19"/>
                    </a:lnTo>
                    <a:lnTo>
                      <a:pt x="58" y="21"/>
                    </a:lnTo>
                    <a:lnTo>
                      <a:pt x="58" y="24"/>
                    </a:lnTo>
                    <a:lnTo>
                      <a:pt x="58" y="26"/>
                    </a:lnTo>
                    <a:lnTo>
                      <a:pt x="61" y="28"/>
                    </a:lnTo>
                    <a:lnTo>
                      <a:pt x="61" y="30"/>
                    </a:lnTo>
                    <a:lnTo>
                      <a:pt x="61" y="32"/>
                    </a:lnTo>
                    <a:lnTo>
                      <a:pt x="64" y="35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7" y="42"/>
                    </a:lnTo>
                    <a:lnTo>
                      <a:pt x="67" y="44"/>
                    </a:lnTo>
                    <a:lnTo>
                      <a:pt x="67" y="47"/>
                    </a:lnTo>
                    <a:lnTo>
                      <a:pt x="71" y="49"/>
                    </a:lnTo>
                    <a:lnTo>
                      <a:pt x="71" y="52"/>
                    </a:lnTo>
                    <a:lnTo>
                      <a:pt x="71" y="54"/>
                    </a:lnTo>
                    <a:lnTo>
                      <a:pt x="74" y="57"/>
                    </a:lnTo>
                    <a:lnTo>
                      <a:pt x="74" y="60"/>
                    </a:lnTo>
                    <a:lnTo>
                      <a:pt x="74" y="62"/>
                    </a:lnTo>
                    <a:lnTo>
                      <a:pt x="77" y="64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80" y="72"/>
                    </a:lnTo>
                    <a:lnTo>
                      <a:pt x="80" y="74"/>
                    </a:lnTo>
                    <a:lnTo>
                      <a:pt x="80" y="76"/>
                    </a:lnTo>
                    <a:lnTo>
                      <a:pt x="83" y="79"/>
                    </a:lnTo>
                    <a:lnTo>
                      <a:pt x="83" y="81"/>
                    </a:lnTo>
                    <a:lnTo>
                      <a:pt x="83" y="83"/>
                    </a:lnTo>
                    <a:lnTo>
                      <a:pt x="87" y="85"/>
                    </a:lnTo>
                    <a:lnTo>
                      <a:pt x="87" y="87"/>
                    </a:lnTo>
                    <a:lnTo>
                      <a:pt x="87" y="89"/>
                    </a:lnTo>
                    <a:lnTo>
                      <a:pt x="90" y="91"/>
                    </a:lnTo>
                    <a:lnTo>
                      <a:pt x="90" y="93"/>
                    </a:lnTo>
                    <a:lnTo>
                      <a:pt x="90" y="94"/>
                    </a:lnTo>
                    <a:lnTo>
                      <a:pt x="93" y="96"/>
                    </a:lnTo>
                    <a:lnTo>
                      <a:pt x="93" y="97"/>
                    </a:lnTo>
                    <a:lnTo>
                      <a:pt x="93" y="99"/>
                    </a:lnTo>
                    <a:lnTo>
                      <a:pt x="96" y="100"/>
                    </a:lnTo>
                    <a:lnTo>
                      <a:pt x="96" y="101"/>
                    </a:lnTo>
                    <a:lnTo>
                      <a:pt x="96" y="102"/>
                    </a:lnTo>
                    <a:lnTo>
                      <a:pt x="99" y="103"/>
                    </a:lnTo>
                    <a:lnTo>
                      <a:pt x="99" y="104"/>
                    </a:lnTo>
                    <a:lnTo>
                      <a:pt x="99" y="105"/>
                    </a:lnTo>
                    <a:lnTo>
                      <a:pt x="103" y="106"/>
                    </a:lnTo>
                    <a:lnTo>
                      <a:pt x="103" y="106"/>
                    </a:lnTo>
                    <a:lnTo>
                      <a:pt x="103" y="106"/>
                    </a:lnTo>
                    <a:lnTo>
                      <a:pt x="106" y="107"/>
                    </a:lnTo>
                    <a:lnTo>
                      <a:pt x="109" y="107"/>
                    </a:lnTo>
                    <a:lnTo>
                      <a:pt x="109" y="107"/>
                    </a:lnTo>
                    <a:lnTo>
                      <a:pt x="109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2" y="105"/>
                    </a:lnTo>
                    <a:lnTo>
                      <a:pt x="115" y="104"/>
                    </a:lnTo>
                    <a:lnTo>
                      <a:pt x="115" y="103"/>
                    </a:lnTo>
                    <a:lnTo>
                      <a:pt x="115" y="102"/>
                    </a:lnTo>
                    <a:lnTo>
                      <a:pt x="119" y="101"/>
                    </a:lnTo>
                    <a:lnTo>
                      <a:pt x="119" y="100"/>
                    </a:lnTo>
                    <a:lnTo>
                      <a:pt x="119" y="99"/>
                    </a:lnTo>
                    <a:lnTo>
                      <a:pt x="122" y="97"/>
                    </a:lnTo>
                    <a:lnTo>
                      <a:pt x="122" y="96"/>
                    </a:lnTo>
                    <a:lnTo>
                      <a:pt x="122" y="94"/>
                    </a:lnTo>
                    <a:lnTo>
                      <a:pt x="125" y="93"/>
                    </a:lnTo>
                    <a:lnTo>
                      <a:pt x="125" y="91"/>
                    </a:lnTo>
                    <a:lnTo>
                      <a:pt x="125" y="89"/>
                    </a:lnTo>
                    <a:lnTo>
                      <a:pt x="128" y="87"/>
                    </a:lnTo>
                    <a:lnTo>
                      <a:pt x="128" y="85"/>
                    </a:lnTo>
                    <a:lnTo>
                      <a:pt x="128" y="83"/>
                    </a:lnTo>
                    <a:lnTo>
                      <a:pt x="131" y="81"/>
                    </a:lnTo>
                    <a:lnTo>
                      <a:pt x="131" y="79"/>
                    </a:lnTo>
                    <a:lnTo>
                      <a:pt x="131" y="76"/>
                    </a:lnTo>
                    <a:lnTo>
                      <a:pt x="135" y="74"/>
                    </a:lnTo>
                    <a:lnTo>
                      <a:pt x="135" y="72"/>
                    </a:lnTo>
                    <a:lnTo>
                      <a:pt x="135" y="69"/>
                    </a:lnTo>
                    <a:lnTo>
                      <a:pt x="138" y="67"/>
                    </a:lnTo>
                    <a:lnTo>
                      <a:pt x="138" y="64"/>
                    </a:lnTo>
                    <a:lnTo>
                      <a:pt x="138" y="62"/>
                    </a:lnTo>
                    <a:lnTo>
                      <a:pt x="141" y="60"/>
                    </a:lnTo>
                    <a:lnTo>
                      <a:pt x="141" y="57"/>
                    </a:lnTo>
                    <a:lnTo>
                      <a:pt x="141" y="54"/>
                    </a:lnTo>
                    <a:lnTo>
                      <a:pt x="144" y="52"/>
                    </a:lnTo>
                    <a:lnTo>
                      <a:pt x="144" y="49"/>
                    </a:lnTo>
                    <a:lnTo>
                      <a:pt x="144" y="47"/>
                    </a:lnTo>
                    <a:lnTo>
                      <a:pt x="147" y="44"/>
                    </a:lnTo>
                    <a:lnTo>
                      <a:pt x="147" y="42"/>
                    </a:lnTo>
                    <a:lnTo>
                      <a:pt x="147" y="39"/>
                    </a:lnTo>
                    <a:lnTo>
                      <a:pt x="151" y="37"/>
                    </a:lnTo>
                    <a:lnTo>
                      <a:pt x="151" y="35"/>
                    </a:lnTo>
                    <a:lnTo>
                      <a:pt x="151" y="32"/>
                    </a:lnTo>
                    <a:lnTo>
                      <a:pt x="154" y="30"/>
                    </a:lnTo>
                    <a:lnTo>
                      <a:pt x="154" y="28"/>
                    </a:lnTo>
                    <a:lnTo>
                      <a:pt x="154" y="26"/>
                    </a:lnTo>
                    <a:lnTo>
                      <a:pt x="157" y="24"/>
                    </a:lnTo>
                    <a:lnTo>
                      <a:pt x="157" y="21"/>
                    </a:lnTo>
                    <a:lnTo>
                      <a:pt x="157" y="19"/>
                    </a:lnTo>
                    <a:lnTo>
                      <a:pt x="160" y="17"/>
                    </a:lnTo>
                    <a:lnTo>
                      <a:pt x="160" y="16"/>
                    </a:lnTo>
                    <a:lnTo>
                      <a:pt x="160" y="14"/>
                    </a:lnTo>
                    <a:lnTo>
                      <a:pt x="160" y="12"/>
                    </a:lnTo>
                    <a:lnTo>
                      <a:pt x="163" y="11"/>
                    </a:lnTo>
                    <a:lnTo>
                      <a:pt x="163" y="9"/>
                    </a:lnTo>
                    <a:lnTo>
                      <a:pt x="163" y="8"/>
                    </a:lnTo>
                    <a:lnTo>
                      <a:pt x="167" y="6"/>
                    </a:lnTo>
                    <a:lnTo>
                      <a:pt x="167" y="5"/>
                    </a:lnTo>
                    <a:lnTo>
                      <a:pt x="167" y="4"/>
                    </a:lnTo>
                    <a:lnTo>
                      <a:pt x="170" y="3"/>
                    </a:lnTo>
                    <a:lnTo>
                      <a:pt x="170" y="3"/>
                    </a:lnTo>
                    <a:lnTo>
                      <a:pt x="170" y="2"/>
                    </a:lnTo>
                    <a:lnTo>
                      <a:pt x="173" y="1"/>
                    </a:lnTo>
                    <a:lnTo>
                      <a:pt x="173" y="1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79" y="1"/>
                    </a:lnTo>
                    <a:lnTo>
                      <a:pt x="183" y="1"/>
                    </a:lnTo>
                    <a:lnTo>
                      <a:pt x="183" y="2"/>
                    </a:lnTo>
                    <a:lnTo>
                      <a:pt x="183" y="2"/>
                    </a:lnTo>
                    <a:lnTo>
                      <a:pt x="186" y="3"/>
                    </a:lnTo>
                    <a:lnTo>
                      <a:pt x="186" y="4"/>
                    </a:lnTo>
                    <a:lnTo>
                      <a:pt x="186" y="5"/>
                    </a:lnTo>
                    <a:lnTo>
                      <a:pt x="189" y="6"/>
                    </a:lnTo>
                    <a:lnTo>
                      <a:pt x="189" y="7"/>
                    </a:lnTo>
                    <a:lnTo>
                      <a:pt x="189" y="9"/>
                    </a:lnTo>
                    <a:lnTo>
                      <a:pt x="192" y="10"/>
                    </a:lnTo>
                    <a:lnTo>
                      <a:pt x="192" y="12"/>
                    </a:lnTo>
                    <a:lnTo>
                      <a:pt x="192" y="13"/>
                    </a:lnTo>
                    <a:lnTo>
                      <a:pt x="195" y="15"/>
                    </a:lnTo>
                    <a:lnTo>
                      <a:pt x="195" y="17"/>
                    </a:lnTo>
                    <a:lnTo>
                      <a:pt x="195" y="19"/>
                    </a:lnTo>
                    <a:lnTo>
                      <a:pt x="199" y="21"/>
                    </a:lnTo>
                    <a:lnTo>
                      <a:pt x="199" y="23"/>
                    </a:lnTo>
                    <a:lnTo>
                      <a:pt x="199" y="25"/>
                    </a:lnTo>
                    <a:lnTo>
                      <a:pt x="202" y="27"/>
                    </a:lnTo>
                    <a:lnTo>
                      <a:pt x="202" y="29"/>
                    </a:lnTo>
                    <a:lnTo>
                      <a:pt x="202" y="31"/>
                    </a:lnTo>
                    <a:lnTo>
                      <a:pt x="205" y="34"/>
                    </a:lnTo>
                    <a:lnTo>
                      <a:pt x="205" y="36"/>
                    </a:lnTo>
                    <a:lnTo>
                      <a:pt x="205" y="39"/>
                    </a:lnTo>
                    <a:lnTo>
                      <a:pt x="208" y="41"/>
                    </a:lnTo>
                    <a:lnTo>
                      <a:pt x="208" y="43"/>
                    </a:lnTo>
                    <a:lnTo>
                      <a:pt x="208" y="46"/>
                    </a:lnTo>
                    <a:lnTo>
                      <a:pt x="211" y="49"/>
                    </a:lnTo>
                    <a:lnTo>
                      <a:pt x="211" y="51"/>
                    </a:lnTo>
                    <a:lnTo>
                      <a:pt x="211" y="54"/>
                    </a:lnTo>
                    <a:lnTo>
                      <a:pt x="214" y="56"/>
                    </a:lnTo>
                    <a:lnTo>
                      <a:pt x="214" y="58"/>
                    </a:lnTo>
                    <a:lnTo>
                      <a:pt x="214" y="61"/>
                    </a:lnTo>
                    <a:lnTo>
                      <a:pt x="218" y="64"/>
                    </a:lnTo>
                    <a:lnTo>
                      <a:pt x="218" y="66"/>
                    </a:lnTo>
                    <a:lnTo>
                      <a:pt x="218" y="68"/>
                    </a:lnTo>
                    <a:lnTo>
                      <a:pt x="221" y="71"/>
                    </a:lnTo>
                    <a:lnTo>
                      <a:pt x="221" y="73"/>
                    </a:lnTo>
                    <a:lnTo>
                      <a:pt x="221" y="76"/>
                    </a:lnTo>
                    <a:lnTo>
                      <a:pt x="224" y="78"/>
                    </a:lnTo>
                    <a:lnTo>
                      <a:pt x="224" y="80"/>
                    </a:lnTo>
                    <a:lnTo>
                      <a:pt x="224" y="82"/>
                    </a:lnTo>
                    <a:lnTo>
                      <a:pt x="227" y="84"/>
                    </a:lnTo>
                    <a:lnTo>
                      <a:pt x="227" y="86"/>
                    </a:lnTo>
                    <a:lnTo>
                      <a:pt x="227" y="88"/>
                    </a:lnTo>
                    <a:lnTo>
                      <a:pt x="230" y="90"/>
                    </a:lnTo>
                    <a:lnTo>
                      <a:pt x="230" y="92"/>
                    </a:lnTo>
                    <a:lnTo>
                      <a:pt x="230" y="94"/>
                    </a:lnTo>
                    <a:lnTo>
                      <a:pt x="234" y="95"/>
                    </a:lnTo>
                    <a:lnTo>
                      <a:pt x="234" y="97"/>
                    </a:lnTo>
                    <a:lnTo>
                      <a:pt x="234" y="98"/>
                    </a:lnTo>
                    <a:lnTo>
                      <a:pt x="237" y="100"/>
                    </a:lnTo>
                    <a:lnTo>
                      <a:pt x="237" y="101"/>
                    </a:lnTo>
                    <a:lnTo>
                      <a:pt x="237" y="102"/>
                    </a:lnTo>
                    <a:lnTo>
                      <a:pt x="240" y="103"/>
                    </a:lnTo>
                    <a:lnTo>
                      <a:pt x="240" y="104"/>
                    </a:lnTo>
                    <a:lnTo>
                      <a:pt x="240" y="105"/>
                    </a:lnTo>
                    <a:lnTo>
                      <a:pt x="243" y="105"/>
                    </a:lnTo>
                    <a:lnTo>
                      <a:pt x="243" y="106"/>
                    </a:lnTo>
                    <a:lnTo>
                      <a:pt x="243" y="106"/>
                    </a:lnTo>
                    <a:lnTo>
                      <a:pt x="246" y="107"/>
                    </a:lnTo>
                    <a:lnTo>
                      <a:pt x="250" y="107"/>
                    </a:lnTo>
                    <a:lnTo>
                      <a:pt x="250" y="107"/>
                    </a:lnTo>
                    <a:lnTo>
                      <a:pt x="253" y="106"/>
                    </a:lnTo>
                    <a:lnTo>
                      <a:pt x="253" y="106"/>
                    </a:lnTo>
                    <a:lnTo>
                      <a:pt x="253" y="105"/>
                    </a:lnTo>
                    <a:lnTo>
                      <a:pt x="256" y="104"/>
                    </a:lnTo>
                    <a:lnTo>
                      <a:pt x="256" y="104"/>
                    </a:lnTo>
                    <a:lnTo>
                      <a:pt x="256" y="103"/>
                    </a:lnTo>
                    <a:lnTo>
                      <a:pt x="259" y="102"/>
                    </a:lnTo>
                    <a:lnTo>
                      <a:pt x="259" y="101"/>
                    </a:lnTo>
                    <a:lnTo>
                      <a:pt x="259" y="99"/>
                    </a:lnTo>
                    <a:lnTo>
                      <a:pt x="262" y="98"/>
                    </a:lnTo>
                    <a:lnTo>
                      <a:pt x="262" y="96"/>
                    </a:lnTo>
                    <a:lnTo>
                      <a:pt x="262" y="95"/>
                    </a:lnTo>
                    <a:lnTo>
                      <a:pt x="266" y="93"/>
                    </a:lnTo>
                    <a:lnTo>
                      <a:pt x="266" y="91"/>
                    </a:lnTo>
                    <a:lnTo>
                      <a:pt x="266" y="90"/>
                    </a:lnTo>
                    <a:lnTo>
                      <a:pt x="266" y="88"/>
                    </a:lnTo>
                    <a:lnTo>
                      <a:pt x="269" y="86"/>
                    </a:lnTo>
                    <a:lnTo>
                      <a:pt x="269" y="83"/>
                    </a:lnTo>
                    <a:lnTo>
                      <a:pt x="269" y="81"/>
                    </a:lnTo>
                    <a:lnTo>
                      <a:pt x="272" y="79"/>
                    </a:lnTo>
                    <a:lnTo>
                      <a:pt x="272" y="77"/>
                    </a:lnTo>
                    <a:lnTo>
                      <a:pt x="272" y="75"/>
                    </a:lnTo>
                    <a:lnTo>
                      <a:pt x="275" y="72"/>
                    </a:lnTo>
                    <a:lnTo>
                      <a:pt x="275" y="70"/>
                    </a:lnTo>
                    <a:lnTo>
                      <a:pt x="275" y="68"/>
                    </a:lnTo>
                    <a:lnTo>
                      <a:pt x="278" y="65"/>
                    </a:lnTo>
                    <a:lnTo>
                      <a:pt x="278" y="63"/>
                    </a:lnTo>
                    <a:lnTo>
                      <a:pt x="278" y="6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9" name="Freeform 33"/>
              <p:cNvSpPr>
                <a:spLocks/>
              </p:cNvSpPr>
              <p:nvPr/>
            </p:nvSpPr>
            <p:spPr bwMode="auto">
              <a:xfrm>
                <a:off x="1581" y="3125"/>
                <a:ext cx="280" cy="108"/>
              </a:xfrm>
              <a:custGeom>
                <a:avLst/>
                <a:gdLst>
                  <a:gd name="T0" fmla="*/ 4 w 280"/>
                  <a:gd name="T1" fmla="*/ 53 h 108"/>
                  <a:gd name="T2" fmla="*/ 10 w 280"/>
                  <a:gd name="T3" fmla="*/ 43 h 108"/>
                  <a:gd name="T4" fmla="*/ 13 w 280"/>
                  <a:gd name="T5" fmla="*/ 33 h 108"/>
                  <a:gd name="T6" fmla="*/ 16 w 280"/>
                  <a:gd name="T7" fmla="*/ 24 h 108"/>
                  <a:gd name="T8" fmla="*/ 23 w 280"/>
                  <a:gd name="T9" fmla="*/ 16 h 108"/>
                  <a:gd name="T10" fmla="*/ 26 w 280"/>
                  <a:gd name="T11" fmla="*/ 10 h 108"/>
                  <a:gd name="T12" fmla="*/ 29 w 280"/>
                  <a:gd name="T13" fmla="*/ 5 h 108"/>
                  <a:gd name="T14" fmla="*/ 36 w 280"/>
                  <a:gd name="T15" fmla="*/ 1 h 108"/>
                  <a:gd name="T16" fmla="*/ 42 w 280"/>
                  <a:gd name="T17" fmla="*/ 0 h 108"/>
                  <a:gd name="T18" fmla="*/ 45 w 280"/>
                  <a:gd name="T19" fmla="*/ 1 h 108"/>
                  <a:gd name="T20" fmla="*/ 48 w 280"/>
                  <a:gd name="T21" fmla="*/ 5 h 108"/>
                  <a:gd name="T22" fmla="*/ 55 w 280"/>
                  <a:gd name="T23" fmla="*/ 10 h 108"/>
                  <a:gd name="T24" fmla="*/ 58 w 280"/>
                  <a:gd name="T25" fmla="*/ 16 h 108"/>
                  <a:gd name="T26" fmla="*/ 61 w 280"/>
                  <a:gd name="T27" fmla="*/ 24 h 108"/>
                  <a:gd name="T28" fmla="*/ 68 w 280"/>
                  <a:gd name="T29" fmla="*/ 33 h 108"/>
                  <a:gd name="T30" fmla="*/ 71 w 280"/>
                  <a:gd name="T31" fmla="*/ 43 h 108"/>
                  <a:gd name="T32" fmla="*/ 74 w 280"/>
                  <a:gd name="T33" fmla="*/ 53 h 108"/>
                  <a:gd name="T34" fmla="*/ 80 w 280"/>
                  <a:gd name="T35" fmla="*/ 63 h 108"/>
                  <a:gd name="T36" fmla="*/ 84 w 280"/>
                  <a:gd name="T37" fmla="*/ 72 h 108"/>
                  <a:gd name="T38" fmla="*/ 87 w 280"/>
                  <a:gd name="T39" fmla="*/ 81 h 108"/>
                  <a:gd name="T40" fmla="*/ 93 w 280"/>
                  <a:gd name="T41" fmla="*/ 90 h 108"/>
                  <a:gd name="T42" fmla="*/ 96 w 280"/>
                  <a:gd name="T43" fmla="*/ 96 h 108"/>
                  <a:gd name="T44" fmla="*/ 100 w 280"/>
                  <a:gd name="T45" fmla="*/ 102 h 108"/>
                  <a:gd name="T46" fmla="*/ 103 w 280"/>
                  <a:gd name="T47" fmla="*/ 105 h 108"/>
                  <a:gd name="T48" fmla="*/ 109 w 280"/>
                  <a:gd name="T49" fmla="*/ 107 h 108"/>
                  <a:gd name="T50" fmla="*/ 116 w 280"/>
                  <a:gd name="T51" fmla="*/ 105 h 108"/>
                  <a:gd name="T52" fmla="*/ 119 w 280"/>
                  <a:gd name="T53" fmla="*/ 102 h 108"/>
                  <a:gd name="T54" fmla="*/ 125 w 280"/>
                  <a:gd name="T55" fmla="*/ 97 h 108"/>
                  <a:gd name="T56" fmla="*/ 128 w 280"/>
                  <a:gd name="T57" fmla="*/ 90 h 108"/>
                  <a:gd name="T58" fmla="*/ 132 w 280"/>
                  <a:gd name="T59" fmla="*/ 82 h 108"/>
                  <a:gd name="T60" fmla="*/ 138 w 280"/>
                  <a:gd name="T61" fmla="*/ 73 h 108"/>
                  <a:gd name="T62" fmla="*/ 141 w 280"/>
                  <a:gd name="T63" fmla="*/ 64 h 108"/>
                  <a:gd name="T64" fmla="*/ 144 w 280"/>
                  <a:gd name="T65" fmla="*/ 54 h 108"/>
                  <a:gd name="T66" fmla="*/ 151 w 280"/>
                  <a:gd name="T67" fmla="*/ 43 h 108"/>
                  <a:gd name="T68" fmla="*/ 154 w 280"/>
                  <a:gd name="T69" fmla="*/ 34 h 108"/>
                  <a:gd name="T70" fmla="*/ 157 w 280"/>
                  <a:gd name="T71" fmla="*/ 25 h 108"/>
                  <a:gd name="T72" fmla="*/ 164 w 280"/>
                  <a:gd name="T73" fmla="*/ 17 h 108"/>
                  <a:gd name="T74" fmla="*/ 167 w 280"/>
                  <a:gd name="T75" fmla="*/ 10 h 108"/>
                  <a:gd name="T76" fmla="*/ 170 w 280"/>
                  <a:gd name="T77" fmla="*/ 5 h 108"/>
                  <a:gd name="T78" fmla="*/ 176 w 280"/>
                  <a:gd name="T79" fmla="*/ 2 h 108"/>
                  <a:gd name="T80" fmla="*/ 183 w 280"/>
                  <a:gd name="T81" fmla="*/ 0 h 108"/>
                  <a:gd name="T82" fmla="*/ 186 w 280"/>
                  <a:gd name="T83" fmla="*/ 2 h 108"/>
                  <a:gd name="T84" fmla="*/ 192 w 280"/>
                  <a:gd name="T85" fmla="*/ 5 h 108"/>
                  <a:gd name="T86" fmla="*/ 196 w 280"/>
                  <a:gd name="T87" fmla="*/ 11 h 108"/>
                  <a:gd name="T88" fmla="*/ 199 w 280"/>
                  <a:gd name="T89" fmla="*/ 17 h 108"/>
                  <a:gd name="T90" fmla="*/ 202 w 280"/>
                  <a:gd name="T91" fmla="*/ 26 h 108"/>
                  <a:gd name="T92" fmla="*/ 208 w 280"/>
                  <a:gd name="T93" fmla="*/ 35 h 108"/>
                  <a:gd name="T94" fmla="*/ 212 w 280"/>
                  <a:gd name="T95" fmla="*/ 44 h 108"/>
                  <a:gd name="T96" fmla="*/ 215 w 280"/>
                  <a:gd name="T97" fmla="*/ 54 h 108"/>
                  <a:gd name="T98" fmla="*/ 221 w 280"/>
                  <a:gd name="T99" fmla="*/ 64 h 108"/>
                  <a:gd name="T100" fmla="*/ 224 w 280"/>
                  <a:gd name="T101" fmla="*/ 74 h 108"/>
                  <a:gd name="T102" fmla="*/ 228 w 280"/>
                  <a:gd name="T103" fmla="*/ 83 h 108"/>
                  <a:gd name="T104" fmla="*/ 234 w 280"/>
                  <a:gd name="T105" fmla="*/ 91 h 108"/>
                  <a:gd name="T106" fmla="*/ 237 w 280"/>
                  <a:gd name="T107" fmla="*/ 97 h 108"/>
                  <a:gd name="T108" fmla="*/ 240 w 280"/>
                  <a:gd name="T109" fmla="*/ 102 h 108"/>
                  <a:gd name="T110" fmla="*/ 247 w 280"/>
                  <a:gd name="T111" fmla="*/ 106 h 108"/>
                  <a:gd name="T112" fmla="*/ 253 w 280"/>
                  <a:gd name="T113" fmla="*/ 107 h 108"/>
                  <a:gd name="T114" fmla="*/ 256 w 280"/>
                  <a:gd name="T115" fmla="*/ 106 h 108"/>
                  <a:gd name="T116" fmla="*/ 260 w 280"/>
                  <a:gd name="T117" fmla="*/ 102 h 108"/>
                  <a:gd name="T118" fmla="*/ 266 w 280"/>
                  <a:gd name="T119" fmla="*/ 97 h 108"/>
                  <a:gd name="T120" fmla="*/ 269 w 280"/>
                  <a:gd name="T121" fmla="*/ 91 h 108"/>
                  <a:gd name="T122" fmla="*/ 272 w 280"/>
                  <a:gd name="T123" fmla="*/ 83 h 108"/>
                  <a:gd name="T124" fmla="*/ 279 w 280"/>
                  <a:gd name="T125" fmla="*/ 74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108">
                    <a:moveTo>
                      <a:pt x="0" y="60"/>
                    </a:moveTo>
                    <a:lnTo>
                      <a:pt x="4" y="58"/>
                    </a:lnTo>
                    <a:lnTo>
                      <a:pt x="4" y="55"/>
                    </a:lnTo>
                    <a:lnTo>
                      <a:pt x="4" y="53"/>
                    </a:lnTo>
                    <a:lnTo>
                      <a:pt x="7" y="50"/>
                    </a:lnTo>
                    <a:lnTo>
                      <a:pt x="7" y="47"/>
                    </a:lnTo>
                    <a:lnTo>
                      <a:pt x="7" y="45"/>
                    </a:lnTo>
                    <a:lnTo>
                      <a:pt x="10" y="43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13" y="35"/>
                    </a:lnTo>
                    <a:lnTo>
                      <a:pt x="13" y="33"/>
                    </a:lnTo>
                    <a:lnTo>
                      <a:pt x="13" y="31"/>
                    </a:lnTo>
                    <a:lnTo>
                      <a:pt x="16" y="28"/>
                    </a:lnTo>
                    <a:lnTo>
                      <a:pt x="16" y="26"/>
                    </a:lnTo>
                    <a:lnTo>
                      <a:pt x="16" y="24"/>
                    </a:lnTo>
                    <a:lnTo>
                      <a:pt x="20" y="22"/>
                    </a:lnTo>
                    <a:lnTo>
                      <a:pt x="20" y="20"/>
                    </a:lnTo>
                    <a:lnTo>
                      <a:pt x="20" y="18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3"/>
                    </a:lnTo>
                    <a:lnTo>
                      <a:pt x="26" y="11"/>
                    </a:lnTo>
                    <a:lnTo>
                      <a:pt x="26" y="10"/>
                    </a:lnTo>
                    <a:lnTo>
                      <a:pt x="26" y="8"/>
                    </a:lnTo>
                    <a:lnTo>
                      <a:pt x="29" y="7"/>
                    </a:lnTo>
                    <a:lnTo>
                      <a:pt x="29" y="6"/>
                    </a:lnTo>
                    <a:lnTo>
                      <a:pt x="29" y="5"/>
                    </a:lnTo>
                    <a:lnTo>
                      <a:pt x="32" y="4"/>
                    </a:lnTo>
                    <a:lnTo>
                      <a:pt x="32" y="3"/>
                    </a:lnTo>
                    <a:lnTo>
                      <a:pt x="32" y="2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6" y="1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1"/>
                    </a:lnTo>
                    <a:lnTo>
                      <a:pt x="45" y="1"/>
                    </a:lnTo>
                    <a:lnTo>
                      <a:pt x="45" y="1"/>
                    </a:lnTo>
                    <a:lnTo>
                      <a:pt x="45" y="2"/>
                    </a:lnTo>
                    <a:lnTo>
                      <a:pt x="48" y="3"/>
                    </a:lnTo>
                    <a:lnTo>
                      <a:pt x="48" y="4"/>
                    </a:lnTo>
                    <a:lnTo>
                      <a:pt x="48" y="5"/>
                    </a:lnTo>
                    <a:lnTo>
                      <a:pt x="52" y="6"/>
                    </a:lnTo>
                    <a:lnTo>
                      <a:pt x="52" y="7"/>
                    </a:lnTo>
                    <a:lnTo>
                      <a:pt x="52" y="8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3"/>
                    </a:lnTo>
                    <a:lnTo>
                      <a:pt x="58" y="14"/>
                    </a:lnTo>
                    <a:lnTo>
                      <a:pt x="58" y="16"/>
                    </a:lnTo>
                    <a:lnTo>
                      <a:pt x="58" y="18"/>
                    </a:lnTo>
                    <a:lnTo>
                      <a:pt x="61" y="20"/>
                    </a:lnTo>
                    <a:lnTo>
                      <a:pt x="61" y="22"/>
                    </a:lnTo>
                    <a:lnTo>
                      <a:pt x="61" y="24"/>
                    </a:lnTo>
                    <a:lnTo>
                      <a:pt x="64" y="26"/>
                    </a:lnTo>
                    <a:lnTo>
                      <a:pt x="64" y="28"/>
                    </a:lnTo>
                    <a:lnTo>
                      <a:pt x="64" y="31"/>
                    </a:lnTo>
                    <a:lnTo>
                      <a:pt x="68" y="33"/>
                    </a:lnTo>
                    <a:lnTo>
                      <a:pt x="68" y="35"/>
                    </a:lnTo>
                    <a:lnTo>
                      <a:pt x="68" y="38"/>
                    </a:lnTo>
                    <a:lnTo>
                      <a:pt x="71" y="40"/>
                    </a:lnTo>
                    <a:lnTo>
                      <a:pt x="71" y="43"/>
                    </a:lnTo>
                    <a:lnTo>
                      <a:pt x="71" y="45"/>
                    </a:lnTo>
                    <a:lnTo>
                      <a:pt x="74" y="47"/>
                    </a:lnTo>
                    <a:lnTo>
                      <a:pt x="74" y="50"/>
                    </a:lnTo>
                    <a:lnTo>
                      <a:pt x="74" y="53"/>
                    </a:lnTo>
                    <a:lnTo>
                      <a:pt x="77" y="55"/>
                    </a:lnTo>
                    <a:lnTo>
                      <a:pt x="77" y="58"/>
                    </a:lnTo>
                    <a:lnTo>
                      <a:pt x="77" y="60"/>
                    </a:lnTo>
                    <a:lnTo>
                      <a:pt x="80" y="63"/>
                    </a:lnTo>
                    <a:lnTo>
                      <a:pt x="80" y="65"/>
                    </a:lnTo>
                    <a:lnTo>
                      <a:pt x="80" y="68"/>
                    </a:lnTo>
                    <a:lnTo>
                      <a:pt x="84" y="70"/>
                    </a:lnTo>
                    <a:lnTo>
                      <a:pt x="84" y="72"/>
                    </a:lnTo>
                    <a:lnTo>
                      <a:pt x="84" y="75"/>
                    </a:lnTo>
                    <a:lnTo>
                      <a:pt x="87" y="77"/>
                    </a:lnTo>
                    <a:lnTo>
                      <a:pt x="87" y="79"/>
                    </a:lnTo>
                    <a:lnTo>
                      <a:pt x="87" y="81"/>
                    </a:lnTo>
                    <a:lnTo>
                      <a:pt x="90" y="83"/>
                    </a:lnTo>
                    <a:lnTo>
                      <a:pt x="90" y="86"/>
                    </a:lnTo>
                    <a:lnTo>
                      <a:pt x="90" y="88"/>
                    </a:lnTo>
                    <a:lnTo>
                      <a:pt x="93" y="90"/>
                    </a:lnTo>
                    <a:lnTo>
                      <a:pt x="93" y="91"/>
                    </a:lnTo>
                    <a:lnTo>
                      <a:pt x="93" y="93"/>
                    </a:lnTo>
                    <a:lnTo>
                      <a:pt x="93" y="95"/>
                    </a:lnTo>
                    <a:lnTo>
                      <a:pt x="96" y="96"/>
                    </a:lnTo>
                    <a:lnTo>
                      <a:pt x="96" y="98"/>
                    </a:lnTo>
                    <a:lnTo>
                      <a:pt x="96" y="99"/>
                    </a:lnTo>
                    <a:lnTo>
                      <a:pt x="100" y="101"/>
                    </a:lnTo>
                    <a:lnTo>
                      <a:pt x="100" y="102"/>
                    </a:lnTo>
                    <a:lnTo>
                      <a:pt x="100" y="103"/>
                    </a:lnTo>
                    <a:lnTo>
                      <a:pt x="103" y="104"/>
                    </a:lnTo>
                    <a:lnTo>
                      <a:pt x="103" y="104"/>
                    </a:lnTo>
                    <a:lnTo>
                      <a:pt x="103" y="105"/>
                    </a:lnTo>
                    <a:lnTo>
                      <a:pt x="106" y="106"/>
                    </a:lnTo>
                    <a:lnTo>
                      <a:pt x="106" y="106"/>
                    </a:lnTo>
                    <a:lnTo>
                      <a:pt x="106" y="107"/>
                    </a:lnTo>
                    <a:lnTo>
                      <a:pt x="109" y="107"/>
                    </a:lnTo>
                    <a:lnTo>
                      <a:pt x="112" y="107"/>
                    </a:lnTo>
                    <a:lnTo>
                      <a:pt x="112" y="106"/>
                    </a:lnTo>
                    <a:lnTo>
                      <a:pt x="116" y="106"/>
                    </a:lnTo>
                    <a:lnTo>
                      <a:pt x="116" y="105"/>
                    </a:lnTo>
                    <a:lnTo>
                      <a:pt x="116" y="105"/>
                    </a:lnTo>
                    <a:lnTo>
                      <a:pt x="119" y="104"/>
                    </a:lnTo>
                    <a:lnTo>
                      <a:pt x="119" y="103"/>
                    </a:lnTo>
                    <a:lnTo>
                      <a:pt x="119" y="102"/>
                    </a:lnTo>
                    <a:lnTo>
                      <a:pt x="122" y="101"/>
                    </a:lnTo>
                    <a:lnTo>
                      <a:pt x="122" y="100"/>
                    </a:lnTo>
                    <a:lnTo>
                      <a:pt x="122" y="98"/>
                    </a:lnTo>
                    <a:lnTo>
                      <a:pt x="125" y="97"/>
                    </a:lnTo>
                    <a:lnTo>
                      <a:pt x="125" y="95"/>
                    </a:lnTo>
                    <a:lnTo>
                      <a:pt x="125" y="94"/>
                    </a:lnTo>
                    <a:lnTo>
                      <a:pt x="128" y="92"/>
                    </a:lnTo>
                    <a:lnTo>
                      <a:pt x="128" y="90"/>
                    </a:lnTo>
                    <a:lnTo>
                      <a:pt x="128" y="88"/>
                    </a:lnTo>
                    <a:lnTo>
                      <a:pt x="132" y="86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35" y="80"/>
                    </a:lnTo>
                    <a:lnTo>
                      <a:pt x="135" y="78"/>
                    </a:lnTo>
                    <a:lnTo>
                      <a:pt x="135" y="76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38" y="68"/>
                    </a:lnTo>
                    <a:lnTo>
                      <a:pt x="141" y="66"/>
                    </a:lnTo>
                    <a:lnTo>
                      <a:pt x="141" y="64"/>
                    </a:lnTo>
                    <a:lnTo>
                      <a:pt x="141" y="61"/>
                    </a:lnTo>
                    <a:lnTo>
                      <a:pt x="144" y="58"/>
                    </a:lnTo>
                    <a:lnTo>
                      <a:pt x="144" y="56"/>
                    </a:lnTo>
                    <a:lnTo>
                      <a:pt x="144" y="54"/>
                    </a:lnTo>
                    <a:lnTo>
                      <a:pt x="148" y="51"/>
                    </a:lnTo>
                    <a:lnTo>
                      <a:pt x="148" y="49"/>
                    </a:lnTo>
                    <a:lnTo>
                      <a:pt x="148" y="46"/>
                    </a:lnTo>
                    <a:lnTo>
                      <a:pt x="151" y="43"/>
                    </a:lnTo>
                    <a:lnTo>
                      <a:pt x="151" y="41"/>
                    </a:lnTo>
                    <a:lnTo>
                      <a:pt x="151" y="39"/>
                    </a:lnTo>
                    <a:lnTo>
                      <a:pt x="154" y="36"/>
                    </a:lnTo>
                    <a:lnTo>
                      <a:pt x="154" y="34"/>
                    </a:lnTo>
                    <a:lnTo>
                      <a:pt x="154" y="31"/>
                    </a:lnTo>
                    <a:lnTo>
                      <a:pt x="157" y="29"/>
                    </a:lnTo>
                    <a:lnTo>
                      <a:pt x="157" y="27"/>
                    </a:lnTo>
                    <a:lnTo>
                      <a:pt x="157" y="25"/>
                    </a:lnTo>
                    <a:lnTo>
                      <a:pt x="160" y="23"/>
                    </a:lnTo>
                    <a:lnTo>
                      <a:pt x="160" y="21"/>
                    </a:lnTo>
                    <a:lnTo>
                      <a:pt x="160" y="19"/>
                    </a:lnTo>
                    <a:lnTo>
                      <a:pt x="164" y="17"/>
                    </a:lnTo>
                    <a:lnTo>
                      <a:pt x="164" y="15"/>
                    </a:lnTo>
                    <a:lnTo>
                      <a:pt x="164" y="13"/>
                    </a:lnTo>
                    <a:lnTo>
                      <a:pt x="167" y="12"/>
                    </a:lnTo>
                    <a:lnTo>
                      <a:pt x="167" y="10"/>
                    </a:lnTo>
                    <a:lnTo>
                      <a:pt x="167" y="9"/>
                    </a:lnTo>
                    <a:lnTo>
                      <a:pt x="170" y="7"/>
                    </a:lnTo>
                    <a:lnTo>
                      <a:pt x="170" y="6"/>
                    </a:lnTo>
                    <a:lnTo>
                      <a:pt x="170" y="5"/>
                    </a:lnTo>
                    <a:lnTo>
                      <a:pt x="173" y="4"/>
                    </a:lnTo>
                    <a:lnTo>
                      <a:pt x="173" y="3"/>
                    </a:lnTo>
                    <a:lnTo>
                      <a:pt x="173" y="2"/>
                    </a:lnTo>
                    <a:lnTo>
                      <a:pt x="176" y="2"/>
                    </a:lnTo>
                    <a:lnTo>
                      <a:pt x="176" y="1"/>
                    </a:lnTo>
                    <a:lnTo>
                      <a:pt x="176" y="1"/>
                    </a:lnTo>
                    <a:lnTo>
                      <a:pt x="180" y="0"/>
                    </a:lnTo>
                    <a:lnTo>
                      <a:pt x="183" y="0"/>
                    </a:lnTo>
                    <a:lnTo>
                      <a:pt x="183" y="0"/>
                    </a:lnTo>
                    <a:lnTo>
                      <a:pt x="186" y="1"/>
                    </a:lnTo>
                    <a:lnTo>
                      <a:pt x="186" y="1"/>
                    </a:lnTo>
                    <a:lnTo>
                      <a:pt x="186" y="2"/>
                    </a:lnTo>
                    <a:lnTo>
                      <a:pt x="189" y="3"/>
                    </a:lnTo>
                    <a:lnTo>
                      <a:pt x="189" y="3"/>
                    </a:lnTo>
                    <a:lnTo>
                      <a:pt x="189" y="4"/>
                    </a:lnTo>
                    <a:lnTo>
                      <a:pt x="192" y="5"/>
                    </a:lnTo>
                    <a:lnTo>
                      <a:pt x="192" y="6"/>
                    </a:lnTo>
                    <a:lnTo>
                      <a:pt x="192" y="8"/>
                    </a:lnTo>
                    <a:lnTo>
                      <a:pt x="196" y="9"/>
                    </a:lnTo>
                    <a:lnTo>
                      <a:pt x="196" y="11"/>
                    </a:lnTo>
                    <a:lnTo>
                      <a:pt x="196" y="12"/>
                    </a:lnTo>
                    <a:lnTo>
                      <a:pt x="199" y="14"/>
                    </a:lnTo>
                    <a:lnTo>
                      <a:pt x="199" y="16"/>
                    </a:lnTo>
                    <a:lnTo>
                      <a:pt x="199" y="17"/>
                    </a:lnTo>
                    <a:lnTo>
                      <a:pt x="199" y="19"/>
                    </a:lnTo>
                    <a:lnTo>
                      <a:pt x="202" y="21"/>
                    </a:lnTo>
                    <a:lnTo>
                      <a:pt x="202" y="24"/>
                    </a:lnTo>
                    <a:lnTo>
                      <a:pt x="202" y="26"/>
                    </a:lnTo>
                    <a:lnTo>
                      <a:pt x="205" y="28"/>
                    </a:lnTo>
                    <a:lnTo>
                      <a:pt x="205" y="30"/>
                    </a:lnTo>
                    <a:lnTo>
                      <a:pt x="205" y="32"/>
                    </a:lnTo>
                    <a:lnTo>
                      <a:pt x="208" y="35"/>
                    </a:lnTo>
                    <a:lnTo>
                      <a:pt x="208" y="37"/>
                    </a:lnTo>
                    <a:lnTo>
                      <a:pt x="208" y="39"/>
                    </a:lnTo>
                    <a:lnTo>
                      <a:pt x="212" y="42"/>
                    </a:lnTo>
                    <a:lnTo>
                      <a:pt x="212" y="44"/>
                    </a:lnTo>
                    <a:lnTo>
                      <a:pt x="212" y="47"/>
                    </a:lnTo>
                    <a:lnTo>
                      <a:pt x="215" y="49"/>
                    </a:lnTo>
                    <a:lnTo>
                      <a:pt x="215" y="52"/>
                    </a:lnTo>
                    <a:lnTo>
                      <a:pt x="215" y="54"/>
                    </a:lnTo>
                    <a:lnTo>
                      <a:pt x="218" y="57"/>
                    </a:lnTo>
                    <a:lnTo>
                      <a:pt x="218" y="60"/>
                    </a:lnTo>
                    <a:lnTo>
                      <a:pt x="218" y="62"/>
                    </a:lnTo>
                    <a:lnTo>
                      <a:pt x="221" y="64"/>
                    </a:lnTo>
                    <a:lnTo>
                      <a:pt x="221" y="67"/>
                    </a:lnTo>
                    <a:lnTo>
                      <a:pt x="221" y="69"/>
                    </a:lnTo>
                    <a:lnTo>
                      <a:pt x="224" y="72"/>
                    </a:lnTo>
                    <a:lnTo>
                      <a:pt x="224" y="74"/>
                    </a:lnTo>
                    <a:lnTo>
                      <a:pt x="224" y="76"/>
                    </a:lnTo>
                    <a:lnTo>
                      <a:pt x="228" y="79"/>
                    </a:lnTo>
                    <a:lnTo>
                      <a:pt x="228" y="81"/>
                    </a:lnTo>
                    <a:lnTo>
                      <a:pt x="228" y="83"/>
                    </a:lnTo>
                    <a:lnTo>
                      <a:pt x="231" y="85"/>
                    </a:lnTo>
                    <a:lnTo>
                      <a:pt x="231" y="87"/>
                    </a:lnTo>
                    <a:lnTo>
                      <a:pt x="231" y="89"/>
                    </a:lnTo>
                    <a:lnTo>
                      <a:pt x="234" y="91"/>
                    </a:lnTo>
                    <a:lnTo>
                      <a:pt x="234" y="93"/>
                    </a:lnTo>
                    <a:lnTo>
                      <a:pt x="234" y="94"/>
                    </a:lnTo>
                    <a:lnTo>
                      <a:pt x="237" y="96"/>
                    </a:lnTo>
                    <a:lnTo>
                      <a:pt x="237" y="97"/>
                    </a:lnTo>
                    <a:lnTo>
                      <a:pt x="237" y="99"/>
                    </a:lnTo>
                    <a:lnTo>
                      <a:pt x="240" y="100"/>
                    </a:lnTo>
                    <a:lnTo>
                      <a:pt x="240" y="101"/>
                    </a:lnTo>
                    <a:lnTo>
                      <a:pt x="240" y="102"/>
                    </a:lnTo>
                    <a:lnTo>
                      <a:pt x="244" y="103"/>
                    </a:lnTo>
                    <a:lnTo>
                      <a:pt x="244" y="104"/>
                    </a:lnTo>
                    <a:lnTo>
                      <a:pt x="244" y="105"/>
                    </a:lnTo>
                    <a:lnTo>
                      <a:pt x="247" y="106"/>
                    </a:lnTo>
                    <a:lnTo>
                      <a:pt x="247" y="106"/>
                    </a:lnTo>
                    <a:lnTo>
                      <a:pt x="247" y="106"/>
                    </a:lnTo>
                    <a:lnTo>
                      <a:pt x="250" y="107"/>
                    </a:lnTo>
                    <a:lnTo>
                      <a:pt x="253" y="107"/>
                    </a:lnTo>
                    <a:lnTo>
                      <a:pt x="253" y="107"/>
                    </a:lnTo>
                    <a:lnTo>
                      <a:pt x="253" y="106"/>
                    </a:lnTo>
                    <a:lnTo>
                      <a:pt x="256" y="106"/>
                    </a:lnTo>
                    <a:lnTo>
                      <a:pt x="256" y="106"/>
                    </a:lnTo>
                    <a:lnTo>
                      <a:pt x="256" y="105"/>
                    </a:lnTo>
                    <a:lnTo>
                      <a:pt x="260" y="104"/>
                    </a:lnTo>
                    <a:lnTo>
                      <a:pt x="260" y="103"/>
                    </a:lnTo>
                    <a:lnTo>
                      <a:pt x="260" y="102"/>
                    </a:lnTo>
                    <a:lnTo>
                      <a:pt x="263" y="101"/>
                    </a:lnTo>
                    <a:lnTo>
                      <a:pt x="263" y="100"/>
                    </a:lnTo>
                    <a:lnTo>
                      <a:pt x="263" y="99"/>
                    </a:lnTo>
                    <a:lnTo>
                      <a:pt x="266" y="97"/>
                    </a:lnTo>
                    <a:lnTo>
                      <a:pt x="266" y="96"/>
                    </a:lnTo>
                    <a:lnTo>
                      <a:pt x="266" y="94"/>
                    </a:lnTo>
                    <a:lnTo>
                      <a:pt x="269" y="93"/>
                    </a:lnTo>
                    <a:lnTo>
                      <a:pt x="269" y="91"/>
                    </a:lnTo>
                    <a:lnTo>
                      <a:pt x="269" y="89"/>
                    </a:lnTo>
                    <a:lnTo>
                      <a:pt x="272" y="87"/>
                    </a:lnTo>
                    <a:lnTo>
                      <a:pt x="272" y="85"/>
                    </a:lnTo>
                    <a:lnTo>
                      <a:pt x="272" y="83"/>
                    </a:lnTo>
                    <a:lnTo>
                      <a:pt x="276" y="81"/>
                    </a:lnTo>
                    <a:lnTo>
                      <a:pt x="276" y="79"/>
                    </a:lnTo>
                    <a:lnTo>
                      <a:pt x="276" y="76"/>
                    </a:lnTo>
                    <a:lnTo>
                      <a:pt x="279" y="74"/>
                    </a:lnTo>
                    <a:lnTo>
                      <a:pt x="279" y="72"/>
                    </a:lnTo>
                    <a:lnTo>
                      <a:pt x="279" y="69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0" name="Freeform 34"/>
              <p:cNvSpPr>
                <a:spLocks/>
              </p:cNvSpPr>
              <p:nvPr/>
            </p:nvSpPr>
            <p:spPr bwMode="auto">
              <a:xfrm>
                <a:off x="1860" y="3125"/>
                <a:ext cx="279" cy="108"/>
              </a:xfrm>
              <a:custGeom>
                <a:avLst/>
                <a:gdLst>
                  <a:gd name="T0" fmla="*/ 3 w 279"/>
                  <a:gd name="T1" fmla="*/ 62 h 108"/>
                  <a:gd name="T2" fmla="*/ 9 w 279"/>
                  <a:gd name="T3" fmla="*/ 52 h 108"/>
                  <a:gd name="T4" fmla="*/ 13 w 279"/>
                  <a:gd name="T5" fmla="*/ 42 h 108"/>
                  <a:gd name="T6" fmla="*/ 16 w 279"/>
                  <a:gd name="T7" fmla="*/ 32 h 108"/>
                  <a:gd name="T8" fmla="*/ 22 w 279"/>
                  <a:gd name="T9" fmla="*/ 24 h 108"/>
                  <a:gd name="T10" fmla="*/ 25 w 279"/>
                  <a:gd name="T11" fmla="*/ 16 h 108"/>
                  <a:gd name="T12" fmla="*/ 29 w 279"/>
                  <a:gd name="T13" fmla="*/ 9 h 108"/>
                  <a:gd name="T14" fmla="*/ 32 w 279"/>
                  <a:gd name="T15" fmla="*/ 4 h 108"/>
                  <a:gd name="T16" fmla="*/ 38 w 279"/>
                  <a:gd name="T17" fmla="*/ 1 h 108"/>
                  <a:gd name="T18" fmla="*/ 45 w 279"/>
                  <a:gd name="T19" fmla="*/ 0 h 108"/>
                  <a:gd name="T20" fmla="*/ 48 w 279"/>
                  <a:gd name="T21" fmla="*/ 2 h 108"/>
                  <a:gd name="T22" fmla="*/ 54 w 279"/>
                  <a:gd name="T23" fmla="*/ 6 h 108"/>
                  <a:gd name="T24" fmla="*/ 57 w 279"/>
                  <a:gd name="T25" fmla="*/ 12 h 108"/>
                  <a:gd name="T26" fmla="*/ 61 w 279"/>
                  <a:gd name="T27" fmla="*/ 19 h 108"/>
                  <a:gd name="T28" fmla="*/ 67 w 279"/>
                  <a:gd name="T29" fmla="*/ 27 h 108"/>
                  <a:gd name="T30" fmla="*/ 70 w 279"/>
                  <a:gd name="T31" fmla="*/ 36 h 108"/>
                  <a:gd name="T32" fmla="*/ 73 w 279"/>
                  <a:gd name="T33" fmla="*/ 46 h 108"/>
                  <a:gd name="T34" fmla="*/ 80 w 279"/>
                  <a:gd name="T35" fmla="*/ 56 h 108"/>
                  <a:gd name="T36" fmla="*/ 83 w 279"/>
                  <a:gd name="T37" fmla="*/ 66 h 108"/>
                  <a:gd name="T38" fmla="*/ 86 w 279"/>
                  <a:gd name="T39" fmla="*/ 76 h 108"/>
                  <a:gd name="T40" fmla="*/ 93 w 279"/>
                  <a:gd name="T41" fmla="*/ 84 h 108"/>
                  <a:gd name="T42" fmla="*/ 96 w 279"/>
                  <a:gd name="T43" fmla="*/ 92 h 108"/>
                  <a:gd name="T44" fmla="*/ 99 w 279"/>
                  <a:gd name="T45" fmla="*/ 98 h 108"/>
                  <a:gd name="T46" fmla="*/ 105 w 279"/>
                  <a:gd name="T47" fmla="*/ 103 h 108"/>
                  <a:gd name="T48" fmla="*/ 109 w 279"/>
                  <a:gd name="T49" fmla="*/ 106 h 108"/>
                  <a:gd name="T50" fmla="*/ 115 w 279"/>
                  <a:gd name="T51" fmla="*/ 107 h 108"/>
                  <a:gd name="T52" fmla="*/ 121 w 279"/>
                  <a:gd name="T53" fmla="*/ 104 h 108"/>
                  <a:gd name="T54" fmla="*/ 125 w 279"/>
                  <a:gd name="T55" fmla="*/ 101 h 108"/>
                  <a:gd name="T56" fmla="*/ 128 w 279"/>
                  <a:gd name="T57" fmla="*/ 95 h 108"/>
                  <a:gd name="T58" fmla="*/ 131 w 279"/>
                  <a:gd name="T59" fmla="*/ 88 h 108"/>
                  <a:gd name="T60" fmla="*/ 137 w 279"/>
                  <a:gd name="T61" fmla="*/ 79 h 108"/>
                  <a:gd name="T62" fmla="*/ 141 w 279"/>
                  <a:gd name="T63" fmla="*/ 70 h 108"/>
                  <a:gd name="T64" fmla="*/ 144 w 279"/>
                  <a:gd name="T65" fmla="*/ 60 h 108"/>
                  <a:gd name="T66" fmla="*/ 150 w 279"/>
                  <a:gd name="T67" fmla="*/ 50 h 108"/>
                  <a:gd name="T68" fmla="*/ 153 w 279"/>
                  <a:gd name="T69" fmla="*/ 40 h 108"/>
                  <a:gd name="T70" fmla="*/ 157 w 279"/>
                  <a:gd name="T71" fmla="*/ 31 h 108"/>
                  <a:gd name="T72" fmla="*/ 163 w 279"/>
                  <a:gd name="T73" fmla="*/ 22 h 108"/>
                  <a:gd name="T74" fmla="*/ 166 w 279"/>
                  <a:gd name="T75" fmla="*/ 14 h 108"/>
                  <a:gd name="T76" fmla="*/ 169 w 279"/>
                  <a:gd name="T77" fmla="*/ 8 h 108"/>
                  <a:gd name="T78" fmla="*/ 176 w 279"/>
                  <a:gd name="T79" fmla="*/ 4 h 108"/>
                  <a:gd name="T80" fmla="*/ 179 w 279"/>
                  <a:gd name="T81" fmla="*/ 1 h 108"/>
                  <a:gd name="T82" fmla="*/ 185 w 279"/>
                  <a:gd name="T83" fmla="*/ 0 h 108"/>
                  <a:gd name="T84" fmla="*/ 189 w 279"/>
                  <a:gd name="T85" fmla="*/ 2 h 108"/>
                  <a:gd name="T86" fmla="*/ 195 w 279"/>
                  <a:gd name="T87" fmla="*/ 6 h 108"/>
                  <a:gd name="T88" fmla="*/ 198 w 279"/>
                  <a:gd name="T89" fmla="*/ 11 h 108"/>
                  <a:gd name="T90" fmla="*/ 201 w 279"/>
                  <a:gd name="T91" fmla="*/ 18 h 108"/>
                  <a:gd name="T92" fmla="*/ 208 w 279"/>
                  <a:gd name="T93" fmla="*/ 26 h 108"/>
                  <a:gd name="T94" fmla="*/ 211 w 279"/>
                  <a:gd name="T95" fmla="*/ 35 h 108"/>
                  <a:gd name="T96" fmla="*/ 214 w 279"/>
                  <a:gd name="T97" fmla="*/ 45 h 108"/>
                  <a:gd name="T98" fmla="*/ 221 w 279"/>
                  <a:gd name="T99" fmla="*/ 55 h 108"/>
                  <a:gd name="T100" fmla="*/ 224 w 279"/>
                  <a:gd name="T101" fmla="*/ 65 h 108"/>
                  <a:gd name="T102" fmla="*/ 227 w 279"/>
                  <a:gd name="T103" fmla="*/ 75 h 108"/>
                  <a:gd name="T104" fmla="*/ 233 w 279"/>
                  <a:gd name="T105" fmla="*/ 83 h 108"/>
                  <a:gd name="T106" fmla="*/ 237 w 279"/>
                  <a:gd name="T107" fmla="*/ 91 h 108"/>
                  <a:gd name="T108" fmla="*/ 240 w 279"/>
                  <a:gd name="T109" fmla="*/ 98 h 108"/>
                  <a:gd name="T110" fmla="*/ 243 w 279"/>
                  <a:gd name="T111" fmla="*/ 103 h 108"/>
                  <a:gd name="T112" fmla="*/ 249 w 279"/>
                  <a:gd name="T113" fmla="*/ 106 h 108"/>
                  <a:gd name="T114" fmla="*/ 256 w 279"/>
                  <a:gd name="T115" fmla="*/ 107 h 108"/>
                  <a:gd name="T116" fmla="*/ 259 w 279"/>
                  <a:gd name="T117" fmla="*/ 105 h 108"/>
                  <a:gd name="T118" fmla="*/ 265 w 279"/>
                  <a:gd name="T119" fmla="*/ 101 h 108"/>
                  <a:gd name="T120" fmla="*/ 269 w 279"/>
                  <a:gd name="T121" fmla="*/ 95 h 108"/>
                  <a:gd name="T122" fmla="*/ 272 w 279"/>
                  <a:gd name="T123" fmla="*/ 88 h 108"/>
                  <a:gd name="T124" fmla="*/ 278 w 279"/>
                  <a:gd name="T125" fmla="*/ 8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9" h="108">
                    <a:moveTo>
                      <a:pt x="0" y="69"/>
                    </a:moveTo>
                    <a:lnTo>
                      <a:pt x="3" y="67"/>
                    </a:lnTo>
                    <a:lnTo>
                      <a:pt x="3" y="64"/>
                    </a:lnTo>
                    <a:lnTo>
                      <a:pt x="3" y="62"/>
                    </a:lnTo>
                    <a:lnTo>
                      <a:pt x="6" y="60"/>
                    </a:lnTo>
                    <a:lnTo>
                      <a:pt x="6" y="57"/>
                    </a:lnTo>
                    <a:lnTo>
                      <a:pt x="6" y="54"/>
                    </a:lnTo>
                    <a:lnTo>
                      <a:pt x="9" y="52"/>
                    </a:lnTo>
                    <a:lnTo>
                      <a:pt x="9" y="49"/>
                    </a:lnTo>
                    <a:lnTo>
                      <a:pt x="9" y="47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3" y="39"/>
                    </a:lnTo>
                    <a:lnTo>
                      <a:pt x="16" y="37"/>
                    </a:lnTo>
                    <a:lnTo>
                      <a:pt x="16" y="35"/>
                    </a:lnTo>
                    <a:lnTo>
                      <a:pt x="16" y="32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2" y="24"/>
                    </a:lnTo>
                    <a:lnTo>
                      <a:pt x="22" y="21"/>
                    </a:lnTo>
                    <a:lnTo>
                      <a:pt x="22" y="19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9" y="8"/>
                    </a:lnTo>
                    <a:lnTo>
                      <a:pt x="32" y="6"/>
                    </a:lnTo>
                    <a:lnTo>
                      <a:pt x="32" y="5"/>
                    </a:lnTo>
                    <a:lnTo>
                      <a:pt x="32" y="4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35" y="2"/>
                    </a:lnTo>
                    <a:lnTo>
                      <a:pt x="38" y="1"/>
                    </a:lnTo>
                    <a:lnTo>
                      <a:pt x="38" y="1"/>
                    </a:lnTo>
                    <a:lnTo>
                      <a:pt x="38" y="0"/>
                    </a:lnTo>
                    <a:lnTo>
                      <a:pt x="41" y="0"/>
                    </a:lnTo>
                    <a:lnTo>
                      <a:pt x="45" y="0"/>
                    </a:lnTo>
                    <a:lnTo>
                      <a:pt x="45" y="1"/>
                    </a:lnTo>
                    <a:lnTo>
                      <a:pt x="48" y="1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51" y="3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4" y="6"/>
                    </a:lnTo>
                    <a:lnTo>
                      <a:pt x="54" y="7"/>
                    </a:lnTo>
                    <a:lnTo>
                      <a:pt x="54" y="9"/>
                    </a:lnTo>
                    <a:lnTo>
                      <a:pt x="57" y="10"/>
                    </a:lnTo>
                    <a:lnTo>
                      <a:pt x="57" y="12"/>
                    </a:lnTo>
                    <a:lnTo>
                      <a:pt x="57" y="13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4" y="21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7" y="27"/>
                    </a:lnTo>
                    <a:lnTo>
                      <a:pt x="67" y="29"/>
                    </a:lnTo>
                    <a:lnTo>
                      <a:pt x="67" y="31"/>
                    </a:lnTo>
                    <a:lnTo>
                      <a:pt x="70" y="34"/>
                    </a:lnTo>
                    <a:lnTo>
                      <a:pt x="70" y="36"/>
                    </a:lnTo>
                    <a:lnTo>
                      <a:pt x="70" y="39"/>
                    </a:lnTo>
                    <a:lnTo>
                      <a:pt x="73" y="41"/>
                    </a:lnTo>
                    <a:lnTo>
                      <a:pt x="73" y="43"/>
                    </a:lnTo>
                    <a:lnTo>
                      <a:pt x="73" y="46"/>
                    </a:lnTo>
                    <a:lnTo>
                      <a:pt x="77" y="49"/>
                    </a:lnTo>
                    <a:lnTo>
                      <a:pt x="77" y="51"/>
                    </a:lnTo>
                    <a:lnTo>
                      <a:pt x="77" y="54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80" y="61"/>
                    </a:lnTo>
                    <a:lnTo>
                      <a:pt x="83" y="64"/>
                    </a:lnTo>
                    <a:lnTo>
                      <a:pt x="83" y="66"/>
                    </a:lnTo>
                    <a:lnTo>
                      <a:pt x="83" y="68"/>
                    </a:lnTo>
                    <a:lnTo>
                      <a:pt x="86" y="71"/>
                    </a:lnTo>
                    <a:lnTo>
                      <a:pt x="86" y="73"/>
                    </a:lnTo>
                    <a:lnTo>
                      <a:pt x="86" y="76"/>
                    </a:lnTo>
                    <a:lnTo>
                      <a:pt x="89" y="78"/>
                    </a:lnTo>
                    <a:lnTo>
                      <a:pt x="89" y="80"/>
                    </a:lnTo>
                    <a:lnTo>
                      <a:pt x="89" y="82"/>
                    </a:lnTo>
                    <a:lnTo>
                      <a:pt x="93" y="84"/>
                    </a:lnTo>
                    <a:lnTo>
                      <a:pt x="93" y="86"/>
                    </a:lnTo>
                    <a:lnTo>
                      <a:pt x="93" y="88"/>
                    </a:lnTo>
                    <a:lnTo>
                      <a:pt x="96" y="90"/>
                    </a:lnTo>
                    <a:lnTo>
                      <a:pt x="96" y="92"/>
                    </a:lnTo>
                    <a:lnTo>
                      <a:pt x="96" y="94"/>
                    </a:lnTo>
                    <a:lnTo>
                      <a:pt x="99" y="95"/>
                    </a:lnTo>
                    <a:lnTo>
                      <a:pt x="99" y="97"/>
                    </a:lnTo>
                    <a:lnTo>
                      <a:pt x="99" y="98"/>
                    </a:lnTo>
                    <a:lnTo>
                      <a:pt x="102" y="100"/>
                    </a:lnTo>
                    <a:lnTo>
                      <a:pt x="102" y="101"/>
                    </a:lnTo>
                    <a:lnTo>
                      <a:pt x="102" y="102"/>
                    </a:lnTo>
                    <a:lnTo>
                      <a:pt x="105" y="103"/>
                    </a:lnTo>
                    <a:lnTo>
                      <a:pt x="105" y="104"/>
                    </a:lnTo>
                    <a:lnTo>
                      <a:pt x="105" y="105"/>
                    </a:lnTo>
                    <a:lnTo>
                      <a:pt x="109" y="105"/>
                    </a:lnTo>
                    <a:lnTo>
                      <a:pt x="109" y="106"/>
                    </a:lnTo>
                    <a:lnTo>
                      <a:pt x="109" y="106"/>
                    </a:lnTo>
                    <a:lnTo>
                      <a:pt x="112" y="107"/>
                    </a:lnTo>
                    <a:lnTo>
                      <a:pt x="115" y="107"/>
                    </a:lnTo>
                    <a:lnTo>
                      <a:pt x="115" y="107"/>
                    </a:lnTo>
                    <a:lnTo>
                      <a:pt x="118" y="106"/>
                    </a:lnTo>
                    <a:lnTo>
                      <a:pt x="118" y="106"/>
                    </a:lnTo>
                    <a:lnTo>
                      <a:pt x="118" y="105"/>
                    </a:lnTo>
                    <a:lnTo>
                      <a:pt x="121" y="104"/>
                    </a:lnTo>
                    <a:lnTo>
                      <a:pt x="121" y="104"/>
                    </a:lnTo>
                    <a:lnTo>
                      <a:pt x="121" y="103"/>
                    </a:lnTo>
                    <a:lnTo>
                      <a:pt x="125" y="102"/>
                    </a:lnTo>
                    <a:lnTo>
                      <a:pt x="125" y="101"/>
                    </a:lnTo>
                    <a:lnTo>
                      <a:pt x="125" y="99"/>
                    </a:lnTo>
                    <a:lnTo>
                      <a:pt x="128" y="98"/>
                    </a:lnTo>
                    <a:lnTo>
                      <a:pt x="128" y="96"/>
                    </a:lnTo>
                    <a:lnTo>
                      <a:pt x="128" y="95"/>
                    </a:lnTo>
                    <a:lnTo>
                      <a:pt x="131" y="93"/>
                    </a:lnTo>
                    <a:lnTo>
                      <a:pt x="131" y="91"/>
                    </a:lnTo>
                    <a:lnTo>
                      <a:pt x="131" y="90"/>
                    </a:lnTo>
                    <a:lnTo>
                      <a:pt x="131" y="88"/>
                    </a:lnTo>
                    <a:lnTo>
                      <a:pt x="134" y="86"/>
                    </a:lnTo>
                    <a:lnTo>
                      <a:pt x="134" y="83"/>
                    </a:lnTo>
                    <a:lnTo>
                      <a:pt x="134" y="81"/>
                    </a:lnTo>
                    <a:lnTo>
                      <a:pt x="137" y="79"/>
                    </a:lnTo>
                    <a:lnTo>
                      <a:pt x="137" y="77"/>
                    </a:lnTo>
                    <a:lnTo>
                      <a:pt x="137" y="75"/>
                    </a:lnTo>
                    <a:lnTo>
                      <a:pt x="141" y="72"/>
                    </a:lnTo>
                    <a:lnTo>
                      <a:pt x="141" y="70"/>
                    </a:lnTo>
                    <a:lnTo>
                      <a:pt x="141" y="68"/>
                    </a:lnTo>
                    <a:lnTo>
                      <a:pt x="144" y="65"/>
                    </a:lnTo>
                    <a:lnTo>
                      <a:pt x="144" y="63"/>
                    </a:lnTo>
                    <a:lnTo>
                      <a:pt x="144" y="60"/>
                    </a:lnTo>
                    <a:lnTo>
                      <a:pt x="147" y="58"/>
                    </a:lnTo>
                    <a:lnTo>
                      <a:pt x="147" y="55"/>
                    </a:lnTo>
                    <a:lnTo>
                      <a:pt x="147" y="53"/>
                    </a:lnTo>
                    <a:lnTo>
                      <a:pt x="150" y="50"/>
                    </a:lnTo>
                    <a:lnTo>
                      <a:pt x="150" y="47"/>
                    </a:lnTo>
                    <a:lnTo>
                      <a:pt x="150" y="45"/>
                    </a:lnTo>
                    <a:lnTo>
                      <a:pt x="153" y="43"/>
                    </a:lnTo>
                    <a:lnTo>
                      <a:pt x="153" y="40"/>
                    </a:lnTo>
                    <a:lnTo>
                      <a:pt x="153" y="38"/>
                    </a:lnTo>
                    <a:lnTo>
                      <a:pt x="157" y="35"/>
                    </a:lnTo>
                    <a:lnTo>
                      <a:pt x="157" y="33"/>
                    </a:lnTo>
                    <a:lnTo>
                      <a:pt x="157" y="31"/>
                    </a:lnTo>
                    <a:lnTo>
                      <a:pt x="160" y="28"/>
                    </a:lnTo>
                    <a:lnTo>
                      <a:pt x="160" y="26"/>
                    </a:lnTo>
                    <a:lnTo>
                      <a:pt x="160" y="24"/>
                    </a:lnTo>
                    <a:lnTo>
                      <a:pt x="163" y="22"/>
                    </a:lnTo>
                    <a:lnTo>
                      <a:pt x="163" y="20"/>
                    </a:lnTo>
                    <a:lnTo>
                      <a:pt x="163" y="18"/>
                    </a:lnTo>
                    <a:lnTo>
                      <a:pt x="166" y="16"/>
                    </a:lnTo>
                    <a:lnTo>
                      <a:pt x="166" y="14"/>
                    </a:lnTo>
                    <a:lnTo>
                      <a:pt x="166" y="13"/>
                    </a:lnTo>
                    <a:lnTo>
                      <a:pt x="169" y="11"/>
                    </a:lnTo>
                    <a:lnTo>
                      <a:pt x="169" y="10"/>
                    </a:lnTo>
                    <a:lnTo>
                      <a:pt x="169" y="8"/>
                    </a:lnTo>
                    <a:lnTo>
                      <a:pt x="173" y="7"/>
                    </a:lnTo>
                    <a:lnTo>
                      <a:pt x="173" y="6"/>
                    </a:lnTo>
                    <a:lnTo>
                      <a:pt x="173" y="5"/>
                    </a:lnTo>
                    <a:lnTo>
                      <a:pt x="176" y="4"/>
                    </a:lnTo>
                    <a:lnTo>
                      <a:pt x="176" y="3"/>
                    </a:lnTo>
                    <a:lnTo>
                      <a:pt x="176" y="2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82" y="0"/>
                    </a:lnTo>
                    <a:lnTo>
                      <a:pt x="185" y="0"/>
                    </a:lnTo>
                    <a:lnTo>
                      <a:pt x="185" y="0"/>
                    </a:lnTo>
                    <a:lnTo>
                      <a:pt x="185" y="1"/>
                    </a:lnTo>
                    <a:lnTo>
                      <a:pt x="189" y="1"/>
                    </a:lnTo>
                    <a:lnTo>
                      <a:pt x="189" y="1"/>
                    </a:lnTo>
                    <a:lnTo>
                      <a:pt x="189" y="2"/>
                    </a:lnTo>
                    <a:lnTo>
                      <a:pt x="192" y="3"/>
                    </a:lnTo>
                    <a:lnTo>
                      <a:pt x="192" y="4"/>
                    </a:lnTo>
                    <a:lnTo>
                      <a:pt x="192" y="5"/>
                    </a:lnTo>
                    <a:lnTo>
                      <a:pt x="195" y="6"/>
                    </a:lnTo>
                    <a:lnTo>
                      <a:pt x="195" y="7"/>
                    </a:lnTo>
                    <a:lnTo>
                      <a:pt x="195" y="8"/>
                    </a:lnTo>
                    <a:lnTo>
                      <a:pt x="198" y="10"/>
                    </a:lnTo>
                    <a:lnTo>
                      <a:pt x="198" y="11"/>
                    </a:lnTo>
                    <a:lnTo>
                      <a:pt x="198" y="13"/>
                    </a:lnTo>
                    <a:lnTo>
                      <a:pt x="201" y="14"/>
                    </a:lnTo>
                    <a:lnTo>
                      <a:pt x="201" y="16"/>
                    </a:lnTo>
                    <a:lnTo>
                      <a:pt x="201" y="18"/>
                    </a:lnTo>
                    <a:lnTo>
                      <a:pt x="205" y="20"/>
                    </a:lnTo>
                    <a:lnTo>
                      <a:pt x="205" y="22"/>
                    </a:lnTo>
                    <a:lnTo>
                      <a:pt x="205" y="24"/>
                    </a:lnTo>
                    <a:lnTo>
                      <a:pt x="208" y="26"/>
                    </a:lnTo>
                    <a:lnTo>
                      <a:pt x="208" y="28"/>
                    </a:lnTo>
                    <a:lnTo>
                      <a:pt x="208" y="31"/>
                    </a:lnTo>
                    <a:lnTo>
                      <a:pt x="211" y="33"/>
                    </a:lnTo>
                    <a:lnTo>
                      <a:pt x="211" y="35"/>
                    </a:lnTo>
                    <a:lnTo>
                      <a:pt x="211" y="38"/>
                    </a:lnTo>
                    <a:lnTo>
                      <a:pt x="214" y="40"/>
                    </a:lnTo>
                    <a:lnTo>
                      <a:pt x="214" y="43"/>
                    </a:lnTo>
                    <a:lnTo>
                      <a:pt x="214" y="45"/>
                    </a:lnTo>
                    <a:lnTo>
                      <a:pt x="217" y="47"/>
                    </a:lnTo>
                    <a:lnTo>
                      <a:pt x="217" y="50"/>
                    </a:lnTo>
                    <a:lnTo>
                      <a:pt x="217" y="53"/>
                    </a:lnTo>
                    <a:lnTo>
                      <a:pt x="221" y="55"/>
                    </a:lnTo>
                    <a:lnTo>
                      <a:pt x="221" y="58"/>
                    </a:lnTo>
                    <a:lnTo>
                      <a:pt x="221" y="60"/>
                    </a:lnTo>
                    <a:lnTo>
                      <a:pt x="224" y="63"/>
                    </a:lnTo>
                    <a:lnTo>
                      <a:pt x="224" y="65"/>
                    </a:lnTo>
                    <a:lnTo>
                      <a:pt x="224" y="68"/>
                    </a:lnTo>
                    <a:lnTo>
                      <a:pt x="227" y="70"/>
                    </a:lnTo>
                    <a:lnTo>
                      <a:pt x="227" y="72"/>
                    </a:lnTo>
                    <a:lnTo>
                      <a:pt x="227" y="75"/>
                    </a:lnTo>
                    <a:lnTo>
                      <a:pt x="230" y="77"/>
                    </a:lnTo>
                    <a:lnTo>
                      <a:pt x="230" y="79"/>
                    </a:lnTo>
                    <a:lnTo>
                      <a:pt x="230" y="81"/>
                    </a:lnTo>
                    <a:lnTo>
                      <a:pt x="233" y="83"/>
                    </a:lnTo>
                    <a:lnTo>
                      <a:pt x="233" y="86"/>
                    </a:lnTo>
                    <a:lnTo>
                      <a:pt x="233" y="88"/>
                    </a:lnTo>
                    <a:lnTo>
                      <a:pt x="237" y="90"/>
                    </a:lnTo>
                    <a:lnTo>
                      <a:pt x="237" y="91"/>
                    </a:lnTo>
                    <a:lnTo>
                      <a:pt x="237" y="93"/>
                    </a:lnTo>
                    <a:lnTo>
                      <a:pt x="237" y="95"/>
                    </a:lnTo>
                    <a:lnTo>
                      <a:pt x="240" y="96"/>
                    </a:lnTo>
                    <a:lnTo>
                      <a:pt x="240" y="98"/>
                    </a:lnTo>
                    <a:lnTo>
                      <a:pt x="240" y="99"/>
                    </a:lnTo>
                    <a:lnTo>
                      <a:pt x="243" y="101"/>
                    </a:lnTo>
                    <a:lnTo>
                      <a:pt x="243" y="102"/>
                    </a:lnTo>
                    <a:lnTo>
                      <a:pt x="243" y="103"/>
                    </a:lnTo>
                    <a:lnTo>
                      <a:pt x="246" y="104"/>
                    </a:lnTo>
                    <a:lnTo>
                      <a:pt x="246" y="104"/>
                    </a:lnTo>
                    <a:lnTo>
                      <a:pt x="246" y="105"/>
                    </a:lnTo>
                    <a:lnTo>
                      <a:pt x="249" y="106"/>
                    </a:lnTo>
                    <a:lnTo>
                      <a:pt x="249" y="106"/>
                    </a:lnTo>
                    <a:lnTo>
                      <a:pt x="249" y="107"/>
                    </a:lnTo>
                    <a:lnTo>
                      <a:pt x="253" y="107"/>
                    </a:lnTo>
                    <a:lnTo>
                      <a:pt x="256" y="107"/>
                    </a:lnTo>
                    <a:lnTo>
                      <a:pt x="256" y="106"/>
                    </a:lnTo>
                    <a:lnTo>
                      <a:pt x="259" y="106"/>
                    </a:lnTo>
                    <a:lnTo>
                      <a:pt x="259" y="105"/>
                    </a:lnTo>
                    <a:lnTo>
                      <a:pt x="259" y="105"/>
                    </a:lnTo>
                    <a:lnTo>
                      <a:pt x="262" y="104"/>
                    </a:lnTo>
                    <a:lnTo>
                      <a:pt x="262" y="103"/>
                    </a:lnTo>
                    <a:lnTo>
                      <a:pt x="262" y="102"/>
                    </a:lnTo>
                    <a:lnTo>
                      <a:pt x="265" y="101"/>
                    </a:lnTo>
                    <a:lnTo>
                      <a:pt x="265" y="100"/>
                    </a:lnTo>
                    <a:lnTo>
                      <a:pt x="265" y="98"/>
                    </a:lnTo>
                    <a:lnTo>
                      <a:pt x="269" y="97"/>
                    </a:lnTo>
                    <a:lnTo>
                      <a:pt x="269" y="95"/>
                    </a:lnTo>
                    <a:lnTo>
                      <a:pt x="269" y="94"/>
                    </a:lnTo>
                    <a:lnTo>
                      <a:pt x="272" y="92"/>
                    </a:lnTo>
                    <a:lnTo>
                      <a:pt x="272" y="90"/>
                    </a:lnTo>
                    <a:lnTo>
                      <a:pt x="272" y="88"/>
                    </a:lnTo>
                    <a:lnTo>
                      <a:pt x="275" y="86"/>
                    </a:lnTo>
                    <a:lnTo>
                      <a:pt x="275" y="84"/>
                    </a:lnTo>
                    <a:lnTo>
                      <a:pt x="275" y="82"/>
                    </a:lnTo>
                    <a:lnTo>
                      <a:pt x="278" y="80"/>
                    </a:lnTo>
                    <a:lnTo>
                      <a:pt x="278" y="78"/>
                    </a:lnTo>
                    <a:lnTo>
                      <a:pt x="278" y="76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1" name="Freeform 35"/>
              <p:cNvSpPr>
                <a:spLocks/>
              </p:cNvSpPr>
              <p:nvPr/>
            </p:nvSpPr>
            <p:spPr bwMode="auto">
              <a:xfrm>
                <a:off x="2138" y="3125"/>
                <a:ext cx="222" cy="108"/>
              </a:xfrm>
              <a:custGeom>
                <a:avLst/>
                <a:gdLst>
                  <a:gd name="T0" fmla="*/ 3 w 222"/>
                  <a:gd name="T1" fmla="*/ 68 h 108"/>
                  <a:gd name="T2" fmla="*/ 10 w 222"/>
                  <a:gd name="T3" fmla="*/ 58 h 108"/>
                  <a:gd name="T4" fmla="*/ 13 w 222"/>
                  <a:gd name="T5" fmla="*/ 49 h 108"/>
                  <a:gd name="T6" fmla="*/ 16 w 222"/>
                  <a:gd name="T7" fmla="*/ 39 h 108"/>
                  <a:gd name="T8" fmla="*/ 23 w 222"/>
                  <a:gd name="T9" fmla="*/ 29 h 108"/>
                  <a:gd name="T10" fmla="*/ 26 w 222"/>
                  <a:gd name="T11" fmla="*/ 21 h 108"/>
                  <a:gd name="T12" fmla="*/ 29 w 222"/>
                  <a:gd name="T13" fmla="*/ 13 h 108"/>
                  <a:gd name="T14" fmla="*/ 35 w 222"/>
                  <a:gd name="T15" fmla="*/ 7 h 108"/>
                  <a:gd name="T16" fmla="*/ 39 w 222"/>
                  <a:gd name="T17" fmla="*/ 3 h 108"/>
                  <a:gd name="T18" fmla="*/ 42 w 222"/>
                  <a:gd name="T19" fmla="*/ 1 h 108"/>
                  <a:gd name="T20" fmla="*/ 51 w 222"/>
                  <a:gd name="T21" fmla="*/ 1 h 108"/>
                  <a:gd name="T22" fmla="*/ 55 w 222"/>
                  <a:gd name="T23" fmla="*/ 3 h 108"/>
                  <a:gd name="T24" fmla="*/ 58 w 222"/>
                  <a:gd name="T25" fmla="*/ 8 h 108"/>
                  <a:gd name="T26" fmla="*/ 64 w 222"/>
                  <a:gd name="T27" fmla="*/ 14 h 108"/>
                  <a:gd name="T28" fmla="*/ 67 w 222"/>
                  <a:gd name="T29" fmla="*/ 21 h 108"/>
                  <a:gd name="T30" fmla="*/ 71 w 222"/>
                  <a:gd name="T31" fmla="*/ 30 h 108"/>
                  <a:gd name="T32" fmla="*/ 74 w 222"/>
                  <a:gd name="T33" fmla="*/ 39 h 108"/>
                  <a:gd name="T34" fmla="*/ 80 w 222"/>
                  <a:gd name="T35" fmla="*/ 49 h 108"/>
                  <a:gd name="T36" fmla="*/ 83 w 222"/>
                  <a:gd name="T37" fmla="*/ 60 h 108"/>
                  <a:gd name="T38" fmla="*/ 87 w 222"/>
                  <a:gd name="T39" fmla="*/ 69 h 108"/>
                  <a:gd name="T40" fmla="*/ 93 w 222"/>
                  <a:gd name="T41" fmla="*/ 79 h 108"/>
                  <a:gd name="T42" fmla="*/ 96 w 222"/>
                  <a:gd name="T43" fmla="*/ 87 h 108"/>
                  <a:gd name="T44" fmla="*/ 99 w 222"/>
                  <a:gd name="T45" fmla="*/ 94 h 108"/>
                  <a:gd name="T46" fmla="*/ 106 w 222"/>
                  <a:gd name="T47" fmla="*/ 100 h 108"/>
                  <a:gd name="T48" fmla="*/ 109 w 222"/>
                  <a:gd name="T49" fmla="*/ 104 h 108"/>
                  <a:gd name="T50" fmla="*/ 112 w 222"/>
                  <a:gd name="T51" fmla="*/ 106 h 108"/>
                  <a:gd name="T52" fmla="*/ 119 w 222"/>
                  <a:gd name="T53" fmla="*/ 106 h 108"/>
                  <a:gd name="T54" fmla="*/ 125 w 222"/>
                  <a:gd name="T55" fmla="*/ 104 h 108"/>
                  <a:gd name="T56" fmla="*/ 128 w 222"/>
                  <a:gd name="T57" fmla="*/ 100 h 108"/>
                  <a:gd name="T58" fmla="*/ 131 w 222"/>
                  <a:gd name="T59" fmla="*/ 94 h 108"/>
                  <a:gd name="T60" fmla="*/ 138 w 222"/>
                  <a:gd name="T61" fmla="*/ 87 h 108"/>
                  <a:gd name="T62" fmla="*/ 141 w 222"/>
                  <a:gd name="T63" fmla="*/ 79 h 108"/>
                  <a:gd name="T64" fmla="*/ 144 w 222"/>
                  <a:gd name="T65" fmla="*/ 69 h 108"/>
                  <a:gd name="T66" fmla="*/ 151 w 222"/>
                  <a:gd name="T67" fmla="*/ 60 h 108"/>
                  <a:gd name="T68" fmla="*/ 154 w 222"/>
                  <a:gd name="T69" fmla="*/ 49 h 108"/>
                  <a:gd name="T70" fmla="*/ 157 w 222"/>
                  <a:gd name="T71" fmla="*/ 39 h 108"/>
                  <a:gd name="T72" fmla="*/ 163 w 222"/>
                  <a:gd name="T73" fmla="*/ 30 h 108"/>
                  <a:gd name="T74" fmla="*/ 167 w 222"/>
                  <a:gd name="T75" fmla="*/ 21 h 108"/>
                  <a:gd name="T76" fmla="*/ 170 w 222"/>
                  <a:gd name="T77" fmla="*/ 14 h 108"/>
                  <a:gd name="T78" fmla="*/ 173 w 222"/>
                  <a:gd name="T79" fmla="*/ 8 h 108"/>
                  <a:gd name="T80" fmla="*/ 179 w 222"/>
                  <a:gd name="T81" fmla="*/ 3 h 108"/>
                  <a:gd name="T82" fmla="*/ 183 w 222"/>
                  <a:gd name="T83" fmla="*/ 1 h 108"/>
                  <a:gd name="T84" fmla="*/ 189 w 222"/>
                  <a:gd name="T85" fmla="*/ 1 h 108"/>
                  <a:gd name="T86" fmla="*/ 195 w 222"/>
                  <a:gd name="T87" fmla="*/ 3 h 108"/>
                  <a:gd name="T88" fmla="*/ 198 w 222"/>
                  <a:gd name="T89" fmla="*/ 7 h 108"/>
                  <a:gd name="T90" fmla="*/ 202 w 222"/>
                  <a:gd name="T91" fmla="*/ 13 h 108"/>
                  <a:gd name="T92" fmla="*/ 208 w 222"/>
                  <a:gd name="T93" fmla="*/ 21 h 108"/>
                  <a:gd name="T94" fmla="*/ 211 w 222"/>
                  <a:gd name="T95" fmla="*/ 29 h 108"/>
                  <a:gd name="T96" fmla="*/ 214 w 222"/>
                  <a:gd name="T97" fmla="*/ 39 h 108"/>
                  <a:gd name="T98" fmla="*/ 221 w 222"/>
                  <a:gd name="T99" fmla="*/ 49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22" h="108">
                    <a:moveTo>
                      <a:pt x="0" y="76"/>
                    </a:moveTo>
                    <a:lnTo>
                      <a:pt x="3" y="73"/>
                    </a:lnTo>
                    <a:lnTo>
                      <a:pt x="3" y="71"/>
                    </a:lnTo>
                    <a:lnTo>
                      <a:pt x="3" y="68"/>
                    </a:lnTo>
                    <a:lnTo>
                      <a:pt x="7" y="66"/>
                    </a:lnTo>
                    <a:lnTo>
                      <a:pt x="7" y="64"/>
                    </a:lnTo>
                    <a:lnTo>
                      <a:pt x="7" y="61"/>
                    </a:lnTo>
                    <a:lnTo>
                      <a:pt x="10" y="58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3" y="51"/>
                    </a:lnTo>
                    <a:lnTo>
                      <a:pt x="13" y="49"/>
                    </a:lnTo>
                    <a:lnTo>
                      <a:pt x="13" y="46"/>
                    </a:lnTo>
                    <a:lnTo>
                      <a:pt x="16" y="43"/>
                    </a:lnTo>
                    <a:lnTo>
                      <a:pt x="16" y="41"/>
                    </a:lnTo>
                    <a:lnTo>
                      <a:pt x="16" y="39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1"/>
                    </a:lnTo>
                    <a:lnTo>
                      <a:pt x="23" y="29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6" y="19"/>
                    </a:lnTo>
                    <a:lnTo>
                      <a:pt x="29" y="17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32" y="12"/>
                    </a:lnTo>
                    <a:lnTo>
                      <a:pt x="32" y="10"/>
                    </a:lnTo>
                    <a:lnTo>
                      <a:pt x="32" y="9"/>
                    </a:lnTo>
                    <a:lnTo>
                      <a:pt x="35" y="7"/>
                    </a:lnTo>
                    <a:lnTo>
                      <a:pt x="35" y="6"/>
                    </a:lnTo>
                    <a:lnTo>
                      <a:pt x="35" y="5"/>
                    </a:lnTo>
                    <a:lnTo>
                      <a:pt x="39" y="4"/>
                    </a:lnTo>
                    <a:lnTo>
                      <a:pt x="39" y="3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48" y="0"/>
                    </a:lnTo>
                    <a:lnTo>
                      <a:pt x="51" y="1"/>
                    </a:lnTo>
                    <a:lnTo>
                      <a:pt x="51" y="1"/>
                    </a:lnTo>
                    <a:lnTo>
                      <a:pt x="51" y="2"/>
                    </a:lnTo>
                    <a:lnTo>
                      <a:pt x="55" y="3"/>
                    </a:lnTo>
                    <a:lnTo>
                      <a:pt x="55" y="3"/>
                    </a:lnTo>
                    <a:lnTo>
                      <a:pt x="55" y="4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8" y="8"/>
                    </a:lnTo>
                    <a:lnTo>
                      <a:pt x="61" y="9"/>
                    </a:lnTo>
                    <a:lnTo>
                      <a:pt x="61" y="11"/>
                    </a:lnTo>
                    <a:lnTo>
                      <a:pt x="61" y="12"/>
                    </a:lnTo>
                    <a:lnTo>
                      <a:pt x="64" y="14"/>
                    </a:lnTo>
                    <a:lnTo>
                      <a:pt x="64" y="16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7" y="21"/>
                    </a:lnTo>
                    <a:lnTo>
                      <a:pt x="67" y="24"/>
                    </a:lnTo>
                    <a:lnTo>
                      <a:pt x="67" y="26"/>
                    </a:lnTo>
                    <a:lnTo>
                      <a:pt x="71" y="28"/>
                    </a:lnTo>
                    <a:lnTo>
                      <a:pt x="71" y="30"/>
                    </a:lnTo>
                    <a:lnTo>
                      <a:pt x="71" y="32"/>
                    </a:lnTo>
                    <a:lnTo>
                      <a:pt x="74" y="35"/>
                    </a:lnTo>
                    <a:lnTo>
                      <a:pt x="74" y="37"/>
                    </a:lnTo>
                    <a:lnTo>
                      <a:pt x="74" y="39"/>
                    </a:lnTo>
                    <a:lnTo>
                      <a:pt x="77" y="42"/>
                    </a:lnTo>
                    <a:lnTo>
                      <a:pt x="77" y="44"/>
                    </a:lnTo>
                    <a:lnTo>
                      <a:pt x="77" y="47"/>
                    </a:lnTo>
                    <a:lnTo>
                      <a:pt x="80" y="49"/>
                    </a:lnTo>
                    <a:lnTo>
                      <a:pt x="80" y="52"/>
                    </a:lnTo>
                    <a:lnTo>
                      <a:pt x="80" y="54"/>
                    </a:lnTo>
                    <a:lnTo>
                      <a:pt x="83" y="57"/>
                    </a:lnTo>
                    <a:lnTo>
                      <a:pt x="83" y="60"/>
                    </a:lnTo>
                    <a:lnTo>
                      <a:pt x="83" y="62"/>
                    </a:lnTo>
                    <a:lnTo>
                      <a:pt x="87" y="64"/>
                    </a:lnTo>
                    <a:lnTo>
                      <a:pt x="87" y="67"/>
                    </a:lnTo>
                    <a:lnTo>
                      <a:pt x="87" y="69"/>
                    </a:lnTo>
                    <a:lnTo>
                      <a:pt x="90" y="72"/>
                    </a:lnTo>
                    <a:lnTo>
                      <a:pt x="90" y="74"/>
                    </a:lnTo>
                    <a:lnTo>
                      <a:pt x="90" y="76"/>
                    </a:lnTo>
                    <a:lnTo>
                      <a:pt x="93" y="79"/>
                    </a:lnTo>
                    <a:lnTo>
                      <a:pt x="93" y="81"/>
                    </a:lnTo>
                    <a:lnTo>
                      <a:pt x="93" y="83"/>
                    </a:lnTo>
                    <a:lnTo>
                      <a:pt x="96" y="85"/>
                    </a:lnTo>
                    <a:lnTo>
                      <a:pt x="96" y="87"/>
                    </a:lnTo>
                    <a:lnTo>
                      <a:pt x="96" y="89"/>
                    </a:lnTo>
                    <a:lnTo>
                      <a:pt x="99" y="91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103" y="96"/>
                    </a:lnTo>
                    <a:lnTo>
                      <a:pt x="103" y="97"/>
                    </a:lnTo>
                    <a:lnTo>
                      <a:pt x="103" y="99"/>
                    </a:lnTo>
                    <a:lnTo>
                      <a:pt x="106" y="100"/>
                    </a:lnTo>
                    <a:lnTo>
                      <a:pt x="106" y="101"/>
                    </a:lnTo>
                    <a:lnTo>
                      <a:pt x="106" y="102"/>
                    </a:lnTo>
                    <a:lnTo>
                      <a:pt x="109" y="103"/>
                    </a:lnTo>
                    <a:lnTo>
                      <a:pt x="109" y="104"/>
                    </a:lnTo>
                    <a:lnTo>
                      <a:pt x="109" y="105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2" y="106"/>
                    </a:lnTo>
                    <a:lnTo>
                      <a:pt x="115" y="107"/>
                    </a:lnTo>
                    <a:lnTo>
                      <a:pt x="119" y="107"/>
                    </a:lnTo>
                    <a:lnTo>
                      <a:pt x="119" y="107"/>
                    </a:lnTo>
                    <a:lnTo>
                      <a:pt x="119" y="106"/>
                    </a:lnTo>
                    <a:lnTo>
                      <a:pt x="122" y="106"/>
                    </a:lnTo>
                    <a:lnTo>
                      <a:pt x="122" y="106"/>
                    </a:lnTo>
                    <a:lnTo>
                      <a:pt x="122" y="105"/>
                    </a:lnTo>
                    <a:lnTo>
                      <a:pt x="125" y="104"/>
                    </a:lnTo>
                    <a:lnTo>
                      <a:pt x="125" y="103"/>
                    </a:lnTo>
                    <a:lnTo>
                      <a:pt x="125" y="102"/>
                    </a:lnTo>
                    <a:lnTo>
                      <a:pt x="128" y="101"/>
                    </a:lnTo>
                    <a:lnTo>
                      <a:pt x="128" y="100"/>
                    </a:lnTo>
                    <a:lnTo>
                      <a:pt x="128" y="99"/>
                    </a:lnTo>
                    <a:lnTo>
                      <a:pt x="131" y="97"/>
                    </a:lnTo>
                    <a:lnTo>
                      <a:pt x="131" y="96"/>
                    </a:lnTo>
                    <a:lnTo>
                      <a:pt x="131" y="94"/>
                    </a:lnTo>
                    <a:lnTo>
                      <a:pt x="135" y="93"/>
                    </a:lnTo>
                    <a:lnTo>
                      <a:pt x="135" y="91"/>
                    </a:lnTo>
                    <a:lnTo>
                      <a:pt x="135" y="89"/>
                    </a:lnTo>
                    <a:lnTo>
                      <a:pt x="138" y="87"/>
                    </a:lnTo>
                    <a:lnTo>
                      <a:pt x="138" y="85"/>
                    </a:lnTo>
                    <a:lnTo>
                      <a:pt x="138" y="83"/>
                    </a:lnTo>
                    <a:lnTo>
                      <a:pt x="141" y="81"/>
                    </a:lnTo>
                    <a:lnTo>
                      <a:pt x="141" y="79"/>
                    </a:lnTo>
                    <a:lnTo>
                      <a:pt x="141" y="76"/>
                    </a:lnTo>
                    <a:lnTo>
                      <a:pt x="144" y="74"/>
                    </a:lnTo>
                    <a:lnTo>
                      <a:pt x="144" y="72"/>
                    </a:lnTo>
                    <a:lnTo>
                      <a:pt x="144" y="69"/>
                    </a:lnTo>
                    <a:lnTo>
                      <a:pt x="147" y="67"/>
                    </a:lnTo>
                    <a:lnTo>
                      <a:pt x="147" y="64"/>
                    </a:lnTo>
                    <a:lnTo>
                      <a:pt x="147" y="62"/>
                    </a:lnTo>
                    <a:lnTo>
                      <a:pt x="151" y="60"/>
                    </a:lnTo>
                    <a:lnTo>
                      <a:pt x="151" y="57"/>
                    </a:lnTo>
                    <a:lnTo>
                      <a:pt x="151" y="54"/>
                    </a:lnTo>
                    <a:lnTo>
                      <a:pt x="154" y="52"/>
                    </a:lnTo>
                    <a:lnTo>
                      <a:pt x="154" y="49"/>
                    </a:lnTo>
                    <a:lnTo>
                      <a:pt x="154" y="47"/>
                    </a:lnTo>
                    <a:lnTo>
                      <a:pt x="157" y="44"/>
                    </a:lnTo>
                    <a:lnTo>
                      <a:pt x="157" y="42"/>
                    </a:lnTo>
                    <a:lnTo>
                      <a:pt x="157" y="39"/>
                    </a:lnTo>
                    <a:lnTo>
                      <a:pt x="160" y="37"/>
                    </a:lnTo>
                    <a:lnTo>
                      <a:pt x="160" y="35"/>
                    </a:lnTo>
                    <a:lnTo>
                      <a:pt x="160" y="32"/>
                    </a:lnTo>
                    <a:lnTo>
                      <a:pt x="163" y="30"/>
                    </a:lnTo>
                    <a:lnTo>
                      <a:pt x="163" y="28"/>
                    </a:lnTo>
                    <a:lnTo>
                      <a:pt x="163" y="26"/>
                    </a:lnTo>
                    <a:lnTo>
                      <a:pt x="167" y="24"/>
                    </a:lnTo>
                    <a:lnTo>
                      <a:pt x="167" y="21"/>
                    </a:lnTo>
                    <a:lnTo>
                      <a:pt x="167" y="19"/>
                    </a:lnTo>
                    <a:lnTo>
                      <a:pt x="170" y="17"/>
                    </a:lnTo>
                    <a:lnTo>
                      <a:pt x="170" y="16"/>
                    </a:lnTo>
                    <a:lnTo>
                      <a:pt x="170" y="14"/>
                    </a:lnTo>
                    <a:lnTo>
                      <a:pt x="170" y="12"/>
                    </a:lnTo>
                    <a:lnTo>
                      <a:pt x="173" y="11"/>
                    </a:lnTo>
                    <a:lnTo>
                      <a:pt x="173" y="9"/>
                    </a:lnTo>
                    <a:lnTo>
                      <a:pt x="173" y="8"/>
                    </a:lnTo>
                    <a:lnTo>
                      <a:pt x="176" y="6"/>
                    </a:lnTo>
                    <a:lnTo>
                      <a:pt x="176" y="5"/>
                    </a:lnTo>
                    <a:lnTo>
                      <a:pt x="176" y="4"/>
                    </a:lnTo>
                    <a:lnTo>
                      <a:pt x="179" y="3"/>
                    </a:lnTo>
                    <a:lnTo>
                      <a:pt x="179" y="3"/>
                    </a:lnTo>
                    <a:lnTo>
                      <a:pt x="179" y="2"/>
                    </a:lnTo>
                    <a:lnTo>
                      <a:pt x="183" y="1"/>
                    </a:lnTo>
                    <a:lnTo>
                      <a:pt x="183" y="1"/>
                    </a:lnTo>
                    <a:lnTo>
                      <a:pt x="183" y="0"/>
                    </a:lnTo>
                    <a:lnTo>
                      <a:pt x="186" y="0"/>
                    </a:lnTo>
                    <a:lnTo>
                      <a:pt x="189" y="0"/>
                    </a:lnTo>
                    <a:lnTo>
                      <a:pt x="189" y="1"/>
                    </a:lnTo>
                    <a:lnTo>
                      <a:pt x="192" y="1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95" y="3"/>
                    </a:lnTo>
                    <a:lnTo>
                      <a:pt x="195" y="4"/>
                    </a:lnTo>
                    <a:lnTo>
                      <a:pt x="195" y="5"/>
                    </a:lnTo>
                    <a:lnTo>
                      <a:pt x="198" y="6"/>
                    </a:lnTo>
                    <a:lnTo>
                      <a:pt x="198" y="7"/>
                    </a:lnTo>
                    <a:lnTo>
                      <a:pt x="198" y="9"/>
                    </a:lnTo>
                    <a:lnTo>
                      <a:pt x="202" y="10"/>
                    </a:lnTo>
                    <a:lnTo>
                      <a:pt x="202" y="12"/>
                    </a:lnTo>
                    <a:lnTo>
                      <a:pt x="202" y="13"/>
                    </a:lnTo>
                    <a:lnTo>
                      <a:pt x="205" y="15"/>
                    </a:lnTo>
                    <a:lnTo>
                      <a:pt x="205" y="17"/>
                    </a:lnTo>
                    <a:lnTo>
                      <a:pt x="205" y="19"/>
                    </a:lnTo>
                    <a:lnTo>
                      <a:pt x="208" y="21"/>
                    </a:lnTo>
                    <a:lnTo>
                      <a:pt x="208" y="23"/>
                    </a:lnTo>
                    <a:lnTo>
                      <a:pt x="208" y="25"/>
                    </a:lnTo>
                    <a:lnTo>
                      <a:pt x="211" y="27"/>
                    </a:lnTo>
                    <a:lnTo>
                      <a:pt x="211" y="29"/>
                    </a:lnTo>
                    <a:lnTo>
                      <a:pt x="211" y="31"/>
                    </a:lnTo>
                    <a:lnTo>
                      <a:pt x="214" y="34"/>
                    </a:lnTo>
                    <a:lnTo>
                      <a:pt x="214" y="36"/>
                    </a:lnTo>
                    <a:lnTo>
                      <a:pt x="214" y="39"/>
                    </a:lnTo>
                    <a:lnTo>
                      <a:pt x="218" y="41"/>
                    </a:lnTo>
                    <a:lnTo>
                      <a:pt x="218" y="43"/>
                    </a:lnTo>
                    <a:lnTo>
                      <a:pt x="218" y="46"/>
                    </a:lnTo>
                    <a:lnTo>
                      <a:pt x="221" y="49"/>
                    </a:lnTo>
                    <a:lnTo>
                      <a:pt x="221" y="51"/>
                    </a:lnTo>
                    <a:lnTo>
                      <a:pt x="221" y="5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5" name="Rectangle 49"/>
            <p:cNvSpPr>
              <a:spLocks noChangeArrowheads="1"/>
            </p:cNvSpPr>
            <p:nvPr/>
          </p:nvSpPr>
          <p:spPr bwMode="auto">
            <a:xfrm>
              <a:off x="1200" y="2593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C</a:t>
              </a:r>
            </a:p>
          </p:txBody>
        </p:sp>
        <p:sp>
          <p:nvSpPr>
            <p:cNvPr id="14388" name="Rectangle 52"/>
            <p:cNvSpPr>
              <a:spLocks noChangeArrowheads="1"/>
            </p:cNvSpPr>
            <p:nvPr/>
          </p:nvSpPr>
          <p:spPr bwMode="auto">
            <a:xfrm>
              <a:off x="5091" y="2711"/>
              <a:ext cx="469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46038" rIns="0" bIns="46038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A+B+C</a:t>
              </a:r>
            </a:p>
          </p:txBody>
        </p:sp>
      </p:grpSp>
      <p:grpSp>
        <p:nvGrpSpPr>
          <p:cNvPr id="14393" name="Group 57"/>
          <p:cNvGrpSpPr>
            <a:grpSpLocks/>
          </p:cNvGrpSpPr>
          <p:nvPr/>
        </p:nvGrpSpPr>
        <p:grpSpPr bwMode="auto">
          <a:xfrm>
            <a:off x="152401" y="4745038"/>
            <a:ext cx="8531226" cy="820738"/>
            <a:chOff x="96" y="2989"/>
            <a:chExt cx="5374" cy="517"/>
          </a:xfrm>
        </p:grpSpPr>
        <p:grpSp>
          <p:nvGrpSpPr>
            <p:cNvPr id="14353" name="Group 17"/>
            <p:cNvGrpSpPr>
              <a:grpSpLocks/>
            </p:cNvGrpSpPr>
            <p:nvPr/>
          </p:nvGrpSpPr>
          <p:grpSpPr bwMode="auto">
            <a:xfrm>
              <a:off x="3456" y="2989"/>
              <a:ext cx="1636" cy="293"/>
              <a:chOff x="2634" y="3624"/>
              <a:chExt cx="1227" cy="390"/>
            </a:xfrm>
          </p:grpSpPr>
          <p:sp>
            <p:nvSpPr>
              <p:cNvPr id="14354" name="Freeform 18"/>
              <p:cNvSpPr>
                <a:spLocks/>
              </p:cNvSpPr>
              <p:nvPr/>
            </p:nvSpPr>
            <p:spPr bwMode="auto">
              <a:xfrm>
                <a:off x="2634" y="3624"/>
                <a:ext cx="399" cy="196"/>
              </a:xfrm>
              <a:custGeom>
                <a:avLst/>
                <a:gdLst>
                  <a:gd name="T0" fmla="*/ 4 w 399"/>
                  <a:gd name="T1" fmla="*/ 168 h 196"/>
                  <a:gd name="T2" fmla="*/ 11 w 399"/>
                  <a:gd name="T3" fmla="*/ 135 h 196"/>
                  <a:gd name="T4" fmla="*/ 15 w 399"/>
                  <a:gd name="T5" fmla="*/ 103 h 196"/>
                  <a:gd name="T6" fmla="*/ 19 w 399"/>
                  <a:gd name="T7" fmla="*/ 74 h 196"/>
                  <a:gd name="T8" fmla="*/ 26 w 399"/>
                  <a:gd name="T9" fmla="*/ 49 h 196"/>
                  <a:gd name="T10" fmla="*/ 30 w 399"/>
                  <a:gd name="T11" fmla="*/ 30 h 196"/>
                  <a:gd name="T12" fmla="*/ 34 w 399"/>
                  <a:gd name="T13" fmla="*/ 14 h 196"/>
                  <a:gd name="T14" fmla="*/ 41 w 399"/>
                  <a:gd name="T15" fmla="*/ 4 h 196"/>
                  <a:gd name="T16" fmla="*/ 52 w 399"/>
                  <a:gd name="T17" fmla="*/ 1 h 196"/>
                  <a:gd name="T18" fmla="*/ 56 w 399"/>
                  <a:gd name="T19" fmla="*/ 8 h 196"/>
                  <a:gd name="T20" fmla="*/ 63 w 399"/>
                  <a:gd name="T21" fmla="*/ 17 h 196"/>
                  <a:gd name="T22" fmla="*/ 67 w 399"/>
                  <a:gd name="T23" fmla="*/ 28 h 196"/>
                  <a:gd name="T24" fmla="*/ 71 w 399"/>
                  <a:gd name="T25" fmla="*/ 39 h 196"/>
                  <a:gd name="T26" fmla="*/ 74 w 399"/>
                  <a:gd name="T27" fmla="*/ 52 h 196"/>
                  <a:gd name="T28" fmla="*/ 82 w 399"/>
                  <a:gd name="T29" fmla="*/ 63 h 196"/>
                  <a:gd name="T30" fmla="*/ 86 w 399"/>
                  <a:gd name="T31" fmla="*/ 73 h 196"/>
                  <a:gd name="T32" fmla="*/ 89 w 399"/>
                  <a:gd name="T33" fmla="*/ 79 h 196"/>
                  <a:gd name="T34" fmla="*/ 100 w 399"/>
                  <a:gd name="T35" fmla="*/ 86 h 196"/>
                  <a:gd name="T36" fmla="*/ 112 w 399"/>
                  <a:gd name="T37" fmla="*/ 79 h 196"/>
                  <a:gd name="T38" fmla="*/ 115 w 399"/>
                  <a:gd name="T39" fmla="*/ 73 h 196"/>
                  <a:gd name="T40" fmla="*/ 123 w 399"/>
                  <a:gd name="T41" fmla="*/ 65 h 196"/>
                  <a:gd name="T42" fmla="*/ 126 w 399"/>
                  <a:gd name="T43" fmla="*/ 57 h 196"/>
                  <a:gd name="T44" fmla="*/ 130 w 399"/>
                  <a:gd name="T45" fmla="*/ 47 h 196"/>
                  <a:gd name="T46" fmla="*/ 138 w 399"/>
                  <a:gd name="T47" fmla="*/ 39 h 196"/>
                  <a:gd name="T48" fmla="*/ 141 w 399"/>
                  <a:gd name="T49" fmla="*/ 33 h 196"/>
                  <a:gd name="T50" fmla="*/ 149 w 399"/>
                  <a:gd name="T51" fmla="*/ 27 h 196"/>
                  <a:gd name="T52" fmla="*/ 164 w 399"/>
                  <a:gd name="T53" fmla="*/ 27 h 196"/>
                  <a:gd name="T54" fmla="*/ 171 w 399"/>
                  <a:gd name="T55" fmla="*/ 33 h 196"/>
                  <a:gd name="T56" fmla="*/ 178 w 399"/>
                  <a:gd name="T57" fmla="*/ 39 h 196"/>
                  <a:gd name="T58" fmla="*/ 182 w 399"/>
                  <a:gd name="T59" fmla="*/ 46 h 196"/>
                  <a:gd name="T60" fmla="*/ 186 w 399"/>
                  <a:gd name="T61" fmla="*/ 52 h 196"/>
                  <a:gd name="T62" fmla="*/ 193 w 399"/>
                  <a:gd name="T63" fmla="*/ 59 h 196"/>
                  <a:gd name="T64" fmla="*/ 204 w 399"/>
                  <a:gd name="T65" fmla="*/ 63 h 196"/>
                  <a:gd name="T66" fmla="*/ 219 w 399"/>
                  <a:gd name="T67" fmla="*/ 59 h 196"/>
                  <a:gd name="T68" fmla="*/ 223 w 399"/>
                  <a:gd name="T69" fmla="*/ 52 h 196"/>
                  <a:gd name="T70" fmla="*/ 231 w 399"/>
                  <a:gd name="T71" fmla="*/ 46 h 196"/>
                  <a:gd name="T72" fmla="*/ 234 w 399"/>
                  <a:gd name="T73" fmla="*/ 39 h 196"/>
                  <a:gd name="T74" fmla="*/ 242 w 399"/>
                  <a:gd name="T75" fmla="*/ 33 h 196"/>
                  <a:gd name="T76" fmla="*/ 249 w 399"/>
                  <a:gd name="T77" fmla="*/ 27 h 196"/>
                  <a:gd name="T78" fmla="*/ 264 w 399"/>
                  <a:gd name="T79" fmla="*/ 28 h 196"/>
                  <a:gd name="T80" fmla="*/ 271 w 399"/>
                  <a:gd name="T81" fmla="*/ 35 h 196"/>
                  <a:gd name="T82" fmla="*/ 275 w 399"/>
                  <a:gd name="T83" fmla="*/ 41 h 196"/>
                  <a:gd name="T84" fmla="*/ 283 w 399"/>
                  <a:gd name="T85" fmla="*/ 49 h 196"/>
                  <a:gd name="T86" fmla="*/ 286 w 399"/>
                  <a:gd name="T87" fmla="*/ 59 h 196"/>
                  <a:gd name="T88" fmla="*/ 290 w 399"/>
                  <a:gd name="T89" fmla="*/ 66 h 196"/>
                  <a:gd name="T90" fmla="*/ 297 w 399"/>
                  <a:gd name="T91" fmla="*/ 73 h 196"/>
                  <a:gd name="T92" fmla="*/ 301 w 399"/>
                  <a:gd name="T93" fmla="*/ 79 h 196"/>
                  <a:gd name="T94" fmla="*/ 312 w 399"/>
                  <a:gd name="T95" fmla="*/ 86 h 196"/>
                  <a:gd name="T96" fmla="*/ 320 w 399"/>
                  <a:gd name="T97" fmla="*/ 79 h 196"/>
                  <a:gd name="T98" fmla="*/ 323 w 399"/>
                  <a:gd name="T99" fmla="*/ 73 h 196"/>
                  <a:gd name="T100" fmla="*/ 331 w 399"/>
                  <a:gd name="T101" fmla="*/ 63 h 196"/>
                  <a:gd name="T102" fmla="*/ 335 w 399"/>
                  <a:gd name="T103" fmla="*/ 54 h 196"/>
                  <a:gd name="T104" fmla="*/ 338 w 399"/>
                  <a:gd name="T105" fmla="*/ 41 h 196"/>
                  <a:gd name="T106" fmla="*/ 346 w 399"/>
                  <a:gd name="T107" fmla="*/ 30 h 196"/>
                  <a:gd name="T108" fmla="*/ 349 w 399"/>
                  <a:gd name="T109" fmla="*/ 19 h 196"/>
                  <a:gd name="T110" fmla="*/ 353 w 399"/>
                  <a:gd name="T111" fmla="*/ 9 h 196"/>
                  <a:gd name="T112" fmla="*/ 361 w 399"/>
                  <a:gd name="T113" fmla="*/ 3 h 196"/>
                  <a:gd name="T114" fmla="*/ 372 w 399"/>
                  <a:gd name="T115" fmla="*/ 3 h 196"/>
                  <a:gd name="T116" fmla="*/ 375 w 399"/>
                  <a:gd name="T117" fmla="*/ 11 h 196"/>
                  <a:gd name="T118" fmla="*/ 379 w 399"/>
                  <a:gd name="T119" fmla="*/ 24 h 196"/>
                  <a:gd name="T120" fmla="*/ 387 w 399"/>
                  <a:gd name="T121" fmla="*/ 43 h 196"/>
                  <a:gd name="T122" fmla="*/ 390 w 399"/>
                  <a:gd name="T123" fmla="*/ 65 h 196"/>
                  <a:gd name="T124" fmla="*/ 394 w 399"/>
                  <a:gd name="T125" fmla="*/ 92 h 1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9" h="196">
                    <a:moveTo>
                      <a:pt x="0" y="195"/>
                    </a:moveTo>
                    <a:lnTo>
                      <a:pt x="4" y="186"/>
                    </a:lnTo>
                    <a:lnTo>
                      <a:pt x="4" y="178"/>
                    </a:lnTo>
                    <a:lnTo>
                      <a:pt x="4" y="168"/>
                    </a:lnTo>
                    <a:lnTo>
                      <a:pt x="8" y="160"/>
                    </a:lnTo>
                    <a:lnTo>
                      <a:pt x="8" y="151"/>
                    </a:lnTo>
                    <a:lnTo>
                      <a:pt x="8" y="143"/>
                    </a:lnTo>
                    <a:lnTo>
                      <a:pt x="11" y="135"/>
                    </a:lnTo>
                    <a:lnTo>
                      <a:pt x="11" y="127"/>
                    </a:lnTo>
                    <a:lnTo>
                      <a:pt x="11" y="119"/>
                    </a:lnTo>
                    <a:lnTo>
                      <a:pt x="15" y="111"/>
                    </a:lnTo>
                    <a:lnTo>
                      <a:pt x="15" y="103"/>
                    </a:lnTo>
                    <a:lnTo>
                      <a:pt x="15" y="95"/>
                    </a:lnTo>
                    <a:lnTo>
                      <a:pt x="19" y="87"/>
                    </a:lnTo>
                    <a:lnTo>
                      <a:pt x="19" y="81"/>
                    </a:lnTo>
                    <a:lnTo>
                      <a:pt x="19" y="74"/>
                    </a:lnTo>
                    <a:lnTo>
                      <a:pt x="22" y="68"/>
                    </a:lnTo>
                    <a:lnTo>
                      <a:pt x="22" y="62"/>
                    </a:lnTo>
                    <a:lnTo>
                      <a:pt x="22" y="55"/>
                    </a:lnTo>
                    <a:lnTo>
                      <a:pt x="26" y="49"/>
                    </a:lnTo>
                    <a:lnTo>
                      <a:pt x="26" y="44"/>
                    </a:lnTo>
                    <a:lnTo>
                      <a:pt x="26" y="38"/>
                    </a:lnTo>
                    <a:lnTo>
                      <a:pt x="30" y="33"/>
                    </a:lnTo>
                    <a:lnTo>
                      <a:pt x="30" y="30"/>
                    </a:lnTo>
                    <a:lnTo>
                      <a:pt x="30" y="25"/>
                    </a:lnTo>
                    <a:lnTo>
                      <a:pt x="34" y="20"/>
                    </a:lnTo>
                    <a:lnTo>
                      <a:pt x="34" y="17"/>
                    </a:lnTo>
                    <a:lnTo>
                      <a:pt x="34" y="14"/>
                    </a:lnTo>
                    <a:lnTo>
                      <a:pt x="37" y="11"/>
                    </a:lnTo>
                    <a:lnTo>
                      <a:pt x="37" y="9"/>
                    </a:lnTo>
                    <a:lnTo>
                      <a:pt x="37" y="6"/>
                    </a:lnTo>
                    <a:lnTo>
                      <a:pt x="41" y="4"/>
                    </a:lnTo>
                    <a:lnTo>
                      <a:pt x="41" y="3"/>
                    </a:lnTo>
                    <a:lnTo>
                      <a:pt x="45" y="1"/>
                    </a:lnTo>
                    <a:lnTo>
                      <a:pt x="48" y="0"/>
                    </a:lnTo>
                    <a:lnTo>
                      <a:pt x="52" y="1"/>
                    </a:lnTo>
                    <a:lnTo>
                      <a:pt x="52" y="3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6" y="8"/>
                    </a:lnTo>
                    <a:lnTo>
                      <a:pt x="60" y="11"/>
                    </a:lnTo>
                    <a:lnTo>
                      <a:pt x="60" y="12"/>
                    </a:lnTo>
                    <a:lnTo>
                      <a:pt x="60" y="16"/>
                    </a:lnTo>
                    <a:lnTo>
                      <a:pt x="63" y="17"/>
                    </a:lnTo>
                    <a:lnTo>
                      <a:pt x="63" y="20"/>
                    </a:lnTo>
                    <a:lnTo>
                      <a:pt x="63" y="22"/>
                    </a:lnTo>
                    <a:lnTo>
                      <a:pt x="63" y="25"/>
                    </a:lnTo>
                    <a:lnTo>
                      <a:pt x="67" y="28"/>
                    </a:lnTo>
                    <a:lnTo>
                      <a:pt x="67" y="31"/>
                    </a:lnTo>
                    <a:lnTo>
                      <a:pt x="67" y="35"/>
                    </a:lnTo>
                    <a:lnTo>
                      <a:pt x="71" y="38"/>
                    </a:lnTo>
                    <a:lnTo>
                      <a:pt x="71" y="39"/>
                    </a:lnTo>
                    <a:lnTo>
                      <a:pt x="71" y="43"/>
                    </a:lnTo>
                    <a:lnTo>
                      <a:pt x="74" y="46"/>
                    </a:lnTo>
                    <a:lnTo>
                      <a:pt x="74" y="49"/>
                    </a:lnTo>
                    <a:lnTo>
                      <a:pt x="74" y="52"/>
                    </a:lnTo>
                    <a:lnTo>
                      <a:pt x="78" y="55"/>
                    </a:lnTo>
                    <a:lnTo>
                      <a:pt x="78" y="57"/>
                    </a:lnTo>
                    <a:lnTo>
                      <a:pt x="78" y="60"/>
                    </a:lnTo>
                    <a:lnTo>
                      <a:pt x="82" y="63"/>
                    </a:lnTo>
                    <a:lnTo>
                      <a:pt x="82" y="65"/>
                    </a:lnTo>
                    <a:lnTo>
                      <a:pt x="82" y="68"/>
                    </a:lnTo>
                    <a:lnTo>
                      <a:pt x="86" y="70"/>
                    </a:lnTo>
                    <a:lnTo>
                      <a:pt x="86" y="73"/>
                    </a:lnTo>
                    <a:lnTo>
                      <a:pt x="86" y="74"/>
                    </a:lnTo>
                    <a:lnTo>
                      <a:pt x="89" y="76"/>
                    </a:lnTo>
                    <a:lnTo>
                      <a:pt x="89" y="78"/>
                    </a:lnTo>
                    <a:lnTo>
                      <a:pt x="89" y="79"/>
                    </a:lnTo>
                    <a:lnTo>
                      <a:pt x="93" y="81"/>
                    </a:lnTo>
                    <a:lnTo>
                      <a:pt x="93" y="82"/>
                    </a:lnTo>
                    <a:lnTo>
                      <a:pt x="97" y="84"/>
                    </a:lnTo>
                    <a:lnTo>
                      <a:pt x="100" y="86"/>
                    </a:lnTo>
                    <a:lnTo>
                      <a:pt x="104" y="84"/>
                    </a:lnTo>
                    <a:lnTo>
                      <a:pt x="108" y="82"/>
                    </a:lnTo>
                    <a:lnTo>
                      <a:pt x="108" y="81"/>
                    </a:lnTo>
                    <a:lnTo>
                      <a:pt x="112" y="79"/>
                    </a:lnTo>
                    <a:lnTo>
                      <a:pt x="112" y="78"/>
                    </a:lnTo>
                    <a:lnTo>
                      <a:pt x="115" y="76"/>
                    </a:lnTo>
                    <a:lnTo>
                      <a:pt x="115" y="74"/>
                    </a:lnTo>
                    <a:lnTo>
                      <a:pt x="115" y="73"/>
                    </a:lnTo>
                    <a:lnTo>
                      <a:pt x="119" y="71"/>
                    </a:lnTo>
                    <a:lnTo>
                      <a:pt x="119" y="68"/>
                    </a:lnTo>
                    <a:lnTo>
                      <a:pt x="119" y="66"/>
                    </a:lnTo>
                    <a:lnTo>
                      <a:pt x="123" y="65"/>
                    </a:lnTo>
                    <a:lnTo>
                      <a:pt x="123" y="63"/>
                    </a:lnTo>
                    <a:lnTo>
                      <a:pt x="123" y="60"/>
                    </a:lnTo>
                    <a:lnTo>
                      <a:pt x="126" y="59"/>
                    </a:lnTo>
                    <a:lnTo>
                      <a:pt x="126" y="57"/>
                    </a:lnTo>
                    <a:lnTo>
                      <a:pt x="126" y="54"/>
                    </a:lnTo>
                    <a:lnTo>
                      <a:pt x="130" y="52"/>
                    </a:lnTo>
                    <a:lnTo>
                      <a:pt x="130" y="51"/>
                    </a:lnTo>
                    <a:lnTo>
                      <a:pt x="130" y="47"/>
                    </a:lnTo>
                    <a:lnTo>
                      <a:pt x="134" y="46"/>
                    </a:lnTo>
                    <a:lnTo>
                      <a:pt x="134" y="44"/>
                    </a:lnTo>
                    <a:lnTo>
                      <a:pt x="134" y="43"/>
                    </a:lnTo>
                    <a:lnTo>
                      <a:pt x="138" y="39"/>
                    </a:lnTo>
                    <a:lnTo>
                      <a:pt x="138" y="38"/>
                    </a:lnTo>
                    <a:lnTo>
                      <a:pt x="138" y="36"/>
                    </a:lnTo>
                    <a:lnTo>
                      <a:pt x="141" y="35"/>
                    </a:lnTo>
                    <a:lnTo>
                      <a:pt x="141" y="33"/>
                    </a:lnTo>
                    <a:lnTo>
                      <a:pt x="145" y="31"/>
                    </a:lnTo>
                    <a:lnTo>
                      <a:pt x="145" y="30"/>
                    </a:lnTo>
                    <a:lnTo>
                      <a:pt x="149" y="28"/>
                    </a:lnTo>
                    <a:lnTo>
                      <a:pt x="149" y="27"/>
                    </a:lnTo>
                    <a:lnTo>
                      <a:pt x="152" y="25"/>
                    </a:lnTo>
                    <a:lnTo>
                      <a:pt x="156" y="25"/>
                    </a:lnTo>
                    <a:lnTo>
                      <a:pt x="160" y="25"/>
                    </a:lnTo>
                    <a:lnTo>
                      <a:pt x="164" y="27"/>
                    </a:lnTo>
                    <a:lnTo>
                      <a:pt x="167" y="28"/>
                    </a:lnTo>
                    <a:lnTo>
                      <a:pt x="167" y="30"/>
                    </a:lnTo>
                    <a:lnTo>
                      <a:pt x="171" y="31"/>
                    </a:lnTo>
                    <a:lnTo>
                      <a:pt x="171" y="33"/>
                    </a:lnTo>
                    <a:lnTo>
                      <a:pt x="171" y="35"/>
                    </a:lnTo>
                    <a:lnTo>
                      <a:pt x="175" y="36"/>
                    </a:lnTo>
                    <a:lnTo>
                      <a:pt x="175" y="38"/>
                    </a:lnTo>
                    <a:lnTo>
                      <a:pt x="178" y="39"/>
                    </a:lnTo>
                    <a:lnTo>
                      <a:pt x="178" y="41"/>
                    </a:lnTo>
                    <a:lnTo>
                      <a:pt x="178" y="43"/>
                    </a:lnTo>
                    <a:lnTo>
                      <a:pt x="182" y="44"/>
                    </a:lnTo>
                    <a:lnTo>
                      <a:pt x="182" y="46"/>
                    </a:lnTo>
                    <a:lnTo>
                      <a:pt x="182" y="47"/>
                    </a:lnTo>
                    <a:lnTo>
                      <a:pt x="186" y="49"/>
                    </a:lnTo>
                    <a:lnTo>
                      <a:pt x="186" y="51"/>
                    </a:lnTo>
                    <a:lnTo>
                      <a:pt x="186" y="52"/>
                    </a:lnTo>
                    <a:lnTo>
                      <a:pt x="190" y="54"/>
                    </a:lnTo>
                    <a:lnTo>
                      <a:pt x="190" y="55"/>
                    </a:lnTo>
                    <a:lnTo>
                      <a:pt x="190" y="57"/>
                    </a:lnTo>
                    <a:lnTo>
                      <a:pt x="193" y="59"/>
                    </a:lnTo>
                    <a:lnTo>
                      <a:pt x="197" y="60"/>
                    </a:lnTo>
                    <a:lnTo>
                      <a:pt x="197" y="62"/>
                    </a:lnTo>
                    <a:lnTo>
                      <a:pt x="201" y="63"/>
                    </a:lnTo>
                    <a:lnTo>
                      <a:pt x="204" y="63"/>
                    </a:lnTo>
                    <a:lnTo>
                      <a:pt x="208" y="63"/>
                    </a:lnTo>
                    <a:lnTo>
                      <a:pt x="212" y="62"/>
                    </a:lnTo>
                    <a:lnTo>
                      <a:pt x="216" y="60"/>
                    </a:lnTo>
                    <a:lnTo>
                      <a:pt x="219" y="59"/>
                    </a:lnTo>
                    <a:lnTo>
                      <a:pt x="219" y="57"/>
                    </a:lnTo>
                    <a:lnTo>
                      <a:pt x="223" y="55"/>
                    </a:lnTo>
                    <a:lnTo>
                      <a:pt x="223" y="54"/>
                    </a:lnTo>
                    <a:lnTo>
                      <a:pt x="223" y="52"/>
                    </a:lnTo>
                    <a:lnTo>
                      <a:pt x="227" y="51"/>
                    </a:lnTo>
                    <a:lnTo>
                      <a:pt x="227" y="49"/>
                    </a:lnTo>
                    <a:lnTo>
                      <a:pt x="227" y="47"/>
                    </a:lnTo>
                    <a:lnTo>
                      <a:pt x="231" y="46"/>
                    </a:lnTo>
                    <a:lnTo>
                      <a:pt x="231" y="44"/>
                    </a:lnTo>
                    <a:lnTo>
                      <a:pt x="231" y="43"/>
                    </a:lnTo>
                    <a:lnTo>
                      <a:pt x="234" y="41"/>
                    </a:lnTo>
                    <a:lnTo>
                      <a:pt x="234" y="39"/>
                    </a:lnTo>
                    <a:lnTo>
                      <a:pt x="238" y="38"/>
                    </a:lnTo>
                    <a:lnTo>
                      <a:pt x="238" y="36"/>
                    </a:lnTo>
                    <a:lnTo>
                      <a:pt x="238" y="35"/>
                    </a:lnTo>
                    <a:lnTo>
                      <a:pt x="242" y="33"/>
                    </a:lnTo>
                    <a:lnTo>
                      <a:pt x="242" y="31"/>
                    </a:lnTo>
                    <a:lnTo>
                      <a:pt x="245" y="30"/>
                    </a:lnTo>
                    <a:lnTo>
                      <a:pt x="245" y="28"/>
                    </a:lnTo>
                    <a:lnTo>
                      <a:pt x="249" y="27"/>
                    </a:lnTo>
                    <a:lnTo>
                      <a:pt x="253" y="25"/>
                    </a:lnTo>
                    <a:lnTo>
                      <a:pt x="257" y="25"/>
                    </a:lnTo>
                    <a:lnTo>
                      <a:pt x="260" y="27"/>
                    </a:lnTo>
                    <a:lnTo>
                      <a:pt x="264" y="28"/>
                    </a:lnTo>
                    <a:lnTo>
                      <a:pt x="268" y="30"/>
                    </a:lnTo>
                    <a:lnTo>
                      <a:pt x="268" y="31"/>
                    </a:lnTo>
                    <a:lnTo>
                      <a:pt x="271" y="33"/>
                    </a:lnTo>
                    <a:lnTo>
                      <a:pt x="271" y="35"/>
                    </a:lnTo>
                    <a:lnTo>
                      <a:pt x="271" y="36"/>
                    </a:lnTo>
                    <a:lnTo>
                      <a:pt x="275" y="38"/>
                    </a:lnTo>
                    <a:lnTo>
                      <a:pt x="275" y="39"/>
                    </a:lnTo>
                    <a:lnTo>
                      <a:pt x="275" y="41"/>
                    </a:lnTo>
                    <a:lnTo>
                      <a:pt x="279" y="43"/>
                    </a:lnTo>
                    <a:lnTo>
                      <a:pt x="279" y="46"/>
                    </a:lnTo>
                    <a:lnTo>
                      <a:pt x="279" y="47"/>
                    </a:lnTo>
                    <a:lnTo>
                      <a:pt x="283" y="49"/>
                    </a:lnTo>
                    <a:lnTo>
                      <a:pt x="283" y="52"/>
                    </a:lnTo>
                    <a:lnTo>
                      <a:pt x="283" y="54"/>
                    </a:lnTo>
                    <a:lnTo>
                      <a:pt x="286" y="55"/>
                    </a:lnTo>
                    <a:lnTo>
                      <a:pt x="286" y="59"/>
                    </a:lnTo>
                    <a:lnTo>
                      <a:pt x="286" y="60"/>
                    </a:lnTo>
                    <a:lnTo>
                      <a:pt x="290" y="62"/>
                    </a:lnTo>
                    <a:lnTo>
                      <a:pt x="290" y="63"/>
                    </a:lnTo>
                    <a:lnTo>
                      <a:pt x="290" y="66"/>
                    </a:lnTo>
                    <a:lnTo>
                      <a:pt x="294" y="68"/>
                    </a:lnTo>
                    <a:lnTo>
                      <a:pt x="294" y="70"/>
                    </a:lnTo>
                    <a:lnTo>
                      <a:pt x="294" y="71"/>
                    </a:lnTo>
                    <a:lnTo>
                      <a:pt x="297" y="73"/>
                    </a:lnTo>
                    <a:lnTo>
                      <a:pt x="297" y="74"/>
                    </a:lnTo>
                    <a:lnTo>
                      <a:pt x="297" y="76"/>
                    </a:lnTo>
                    <a:lnTo>
                      <a:pt x="301" y="78"/>
                    </a:lnTo>
                    <a:lnTo>
                      <a:pt x="301" y="79"/>
                    </a:lnTo>
                    <a:lnTo>
                      <a:pt x="301" y="81"/>
                    </a:lnTo>
                    <a:lnTo>
                      <a:pt x="305" y="82"/>
                    </a:lnTo>
                    <a:lnTo>
                      <a:pt x="309" y="84"/>
                    </a:lnTo>
                    <a:lnTo>
                      <a:pt x="312" y="86"/>
                    </a:lnTo>
                    <a:lnTo>
                      <a:pt x="316" y="84"/>
                    </a:lnTo>
                    <a:lnTo>
                      <a:pt x="316" y="82"/>
                    </a:lnTo>
                    <a:lnTo>
                      <a:pt x="320" y="81"/>
                    </a:lnTo>
                    <a:lnTo>
                      <a:pt x="320" y="79"/>
                    </a:lnTo>
                    <a:lnTo>
                      <a:pt x="320" y="78"/>
                    </a:lnTo>
                    <a:lnTo>
                      <a:pt x="323" y="76"/>
                    </a:lnTo>
                    <a:lnTo>
                      <a:pt x="323" y="74"/>
                    </a:lnTo>
                    <a:lnTo>
                      <a:pt x="323" y="73"/>
                    </a:lnTo>
                    <a:lnTo>
                      <a:pt x="327" y="71"/>
                    </a:lnTo>
                    <a:lnTo>
                      <a:pt x="327" y="68"/>
                    </a:lnTo>
                    <a:lnTo>
                      <a:pt x="327" y="66"/>
                    </a:lnTo>
                    <a:lnTo>
                      <a:pt x="331" y="63"/>
                    </a:lnTo>
                    <a:lnTo>
                      <a:pt x="331" y="62"/>
                    </a:lnTo>
                    <a:lnTo>
                      <a:pt x="331" y="59"/>
                    </a:lnTo>
                    <a:lnTo>
                      <a:pt x="335" y="55"/>
                    </a:lnTo>
                    <a:lnTo>
                      <a:pt x="335" y="54"/>
                    </a:lnTo>
                    <a:lnTo>
                      <a:pt x="335" y="51"/>
                    </a:lnTo>
                    <a:lnTo>
                      <a:pt x="338" y="47"/>
                    </a:lnTo>
                    <a:lnTo>
                      <a:pt x="338" y="44"/>
                    </a:lnTo>
                    <a:lnTo>
                      <a:pt x="338" y="41"/>
                    </a:lnTo>
                    <a:lnTo>
                      <a:pt x="342" y="38"/>
                    </a:lnTo>
                    <a:lnTo>
                      <a:pt x="342" y="35"/>
                    </a:lnTo>
                    <a:lnTo>
                      <a:pt x="342" y="31"/>
                    </a:lnTo>
                    <a:lnTo>
                      <a:pt x="346" y="30"/>
                    </a:lnTo>
                    <a:lnTo>
                      <a:pt x="346" y="27"/>
                    </a:lnTo>
                    <a:lnTo>
                      <a:pt x="346" y="24"/>
                    </a:lnTo>
                    <a:lnTo>
                      <a:pt x="349" y="20"/>
                    </a:lnTo>
                    <a:lnTo>
                      <a:pt x="349" y="19"/>
                    </a:lnTo>
                    <a:lnTo>
                      <a:pt x="349" y="16"/>
                    </a:lnTo>
                    <a:lnTo>
                      <a:pt x="353" y="14"/>
                    </a:lnTo>
                    <a:lnTo>
                      <a:pt x="353" y="11"/>
                    </a:lnTo>
                    <a:lnTo>
                      <a:pt x="353" y="9"/>
                    </a:lnTo>
                    <a:lnTo>
                      <a:pt x="357" y="8"/>
                    </a:lnTo>
                    <a:lnTo>
                      <a:pt x="357" y="6"/>
                    </a:lnTo>
                    <a:lnTo>
                      <a:pt x="357" y="4"/>
                    </a:lnTo>
                    <a:lnTo>
                      <a:pt x="361" y="3"/>
                    </a:lnTo>
                    <a:lnTo>
                      <a:pt x="361" y="1"/>
                    </a:lnTo>
                    <a:lnTo>
                      <a:pt x="364" y="0"/>
                    </a:lnTo>
                    <a:lnTo>
                      <a:pt x="368" y="1"/>
                    </a:lnTo>
                    <a:lnTo>
                      <a:pt x="372" y="3"/>
                    </a:lnTo>
                    <a:lnTo>
                      <a:pt x="372" y="4"/>
                    </a:lnTo>
                    <a:lnTo>
                      <a:pt x="372" y="6"/>
                    </a:lnTo>
                    <a:lnTo>
                      <a:pt x="375" y="8"/>
                    </a:lnTo>
                    <a:lnTo>
                      <a:pt x="375" y="11"/>
                    </a:lnTo>
                    <a:lnTo>
                      <a:pt x="375" y="14"/>
                    </a:lnTo>
                    <a:lnTo>
                      <a:pt x="379" y="17"/>
                    </a:lnTo>
                    <a:lnTo>
                      <a:pt x="379" y="20"/>
                    </a:lnTo>
                    <a:lnTo>
                      <a:pt x="379" y="24"/>
                    </a:lnTo>
                    <a:lnTo>
                      <a:pt x="383" y="28"/>
                    </a:lnTo>
                    <a:lnTo>
                      <a:pt x="383" y="31"/>
                    </a:lnTo>
                    <a:lnTo>
                      <a:pt x="383" y="36"/>
                    </a:lnTo>
                    <a:lnTo>
                      <a:pt x="387" y="43"/>
                    </a:lnTo>
                    <a:lnTo>
                      <a:pt x="387" y="47"/>
                    </a:lnTo>
                    <a:lnTo>
                      <a:pt x="387" y="54"/>
                    </a:lnTo>
                    <a:lnTo>
                      <a:pt x="390" y="59"/>
                    </a:lnTo>
                    <a:lnTo>
                      <a:pt x="390" y="65"/>
                    </a:lnTo>
                    <a:lnTo>
                      <a:pt x="390" y="71"/>
                    </a:lnTo>
                    <a:lnTo>
                      <a:pt x="394" y="78"/>
                    </a:lnTo>
                    <a:lnTo>
                      <a:pt x="394" y="86"/>
                    </a:lnTo>
                    <a:lnTo>
                      <a:pt x="394" y="92"/>
                    </a:lnTo>
                    <a:lnTo>
                      <a:pt x="398" y="100"/>
                    </a:lnTo>
                    <a:lnTo>
                      <a:pt x="398" y="108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5" name="Freeform 19"/>
              <p:cNvSpPr>
                <a:spLocks/>
              </p:cNvSpPr>
              <p:nvPr/>
            </p:nvSpPr>
            <p:spPr bwMode="auto">
              <a:xfrm>
                <a:off x="3032" y="3732"/>
                <a:ext cx="398" cy="282"/>
              </a:xfrm>
              <a:custGeom>
                <a:avLst/>
                <a:gdLst>
                  <a:gd name="T0" fmla="*/ 3 w 398"/>
                  <a:gd name="T1" fmla="*/ 24 h 282"/>
                  <a:gd name="T2" fmla="*/ 7 w 398"/>
                  <a:gd name="T3" fmla="*/ 57 h 282"/>
                  <a:gd name="T4" fmla="*/ 15 w 398"/>
                  <a:gd name="T5" fmla="*/ 92 h 282"/>
                  <a:gd name="T6" fmla="*/ 18 w 398"/>
                  <a:gd name="T7" fmla="*/ 127 h 282"/>
                  <a:gd name="T8" fmla="*/ 22 w 398"/>
                  <a:gd name="T9" fmla="*/ 161 h 282"/>
                  <a:gd name="T10" fmla="*/ 29 w 398"/>
                  <a:gd name="T11" fmla="*/ 191 h 282"/>
                  <a:gd name="T12" fmla="*/ 33 w 398"/>
                  <a:gd name="T13" fmla="*/ 218 h 282"/>
                  <a:gd name="T14" fmla="*/ 37 w 398"/>
                  <a:gd name="T15" fmla="*/ 240 h 282"/>
                  <a:gd name="T16" fmla="*/ 41 w 398"/>
                  <a:gd name="T17" fmla="*/ 259 h 282"/>
                  <a:gd name="T18" fmla="*/ 48 w 398"/>
                  <a:gd name="T19" fmla="*/ 272 h 282"/>
                  <a:gd name="T20" fmla="*/ 52 w 398"/>
                  <a:gd name="T21" fmla="*/ 280 h 282"/>
                  <a:gd name="T22" fmla="*/ 63 w 398"/>
                  <a:gd name="T23" fmla="*/ 277 h 282"/>
                  <a:gd name="T24" fmla="*/ 70 w 398"/>
                  <a:gd name="T25" fmla="*/ 269 h 282"/>
                  <a:gd name="T26" fmla="*/ 74 w 398"/>
                  <a:gd name="T27" fmla="*/ 259 h 282"/>
                  <a:gd name="T28" fmla="*/ 78 w 398"/>
                  <a:gd name="T29" fmla="*/ 248 h 282"/>
                  <a:gd name="T30" fmla="*/ 85 w 398"/>
                  <a:gd name="T31" fmla="*/ 235 h 282"/>
                  <a:gd name="T32" fmla="*/ 89 w 398"/>
                  <a:gd name="T33" fmla="*/ 224 h 282"/>
                  <a:gd name="T34" fmla="*/ 93 w 398"/>
                  <a:gd name="T35" fmla="*/ 215 h 282"/>
                  <a:gd name="T36" fmla="*/ 100 w 398"/>
                  <a:gd name="T37" fmla="*/ 205 h 282"/>
                  <a:gd name="T38" fmla="*/ 107 w 398"/>
                  <a:gd name="T39" fmla="*/ 199 h 282"/>
                  <a:gd name="T40" fmla="*/ 119 w 398"/>
                  <a:gd name="T41" fmla="*/ 199 h 282"/>
                  <a:gd name="T42" fmla="*/ 126 w 398"/>
                  <a:gd name="T43" fmla="*/ 205 h 282"/>
                  <a:gd name="T44" fmla="*/ 130 w 398"/>
                  <a:gd name="T45" fmla="*/ 211 h 282"/>
                  <a:gd name="T46" fmla="*/ 133 w 398"/>
                  <a:gd name="T47" fmla="*/ 219 h 282"/>
                  <a:gd name="T48" fmla="*/ 141 w 398"/>
                  <a:gd name="T49" fmla="*/ 229 h 282"/>
                  <a:gd name="T50" fmla="*/ 145 w 398"/>
                  <a:gd name="T51" fmla="*/ 237 h 282"/>
                  <a:gd name="T52" fmla="*/ 148 w 398"/>
                  <a:gd name="T53" fmla="*/ 243 h 282"/>
                  <a:gd name="T54" fmla="*/ 156 w 398"/>
                  <a:gd name="T55" fmla="*/ 250 h 282"/>
                  <a:gd name="T56" fmla="*/ 163 w 398"/>
                  <a:gd name="T57" fmla="*/ 256 h 282"/>
                  <a:gd name="T58" fmla="*/ 178 w 398"/>
                  <a:gd name="T59" fmla="*/ 251 h 282"/>
                  <a:gd name="T60" fmla="*/ 185 w 398"/>
                  <a:gd name="T61" fmla="*/ 245 h 282"/>
                  <a:gd name="T62" fmla="*/ 189 w 398"/>
                  <a:gd name="T63" fmla="*/ 239 h 282"/>
                  <a:gd name="T64" fmla="*/ 197 w 398"/>
                  <a:gd name="T65" fmla="*/ 232 h 282"/>
                  <a:gd name="T66" fmla="*/ 200 w 398"/>
                  <a:gd name="T67" fmla="*/ 226 h 282"/>
                  <a:gd name="T68" fmla="*/ 211 w 398"/>
                  <a:gd name="T69" fmla="*/ 219 h 282"/>
                  <a:gd name="T70" fmla="*/ 226 w 398"/>
                  <a:gd name="T71" fmla="*/ 221 h 282"/>
                  <a:gd name="T72" fmla="*/ 234 w 398"/>
                  <a:gd name="T73" fmla="*/ 227 h 282"/>
                  <a:gd name="T74" fmla="*/ 241 w 398"/>
                  <a:gd name="T75" fmla="*/ 234 h 282"/>
                  <a:gd name="T76" fmla="*/ 245 w 398"/>
                  <a:gd name="T77" fmla="*/ 240 h 282"/>
                  <a:gd name="T78" fmla="*/ 249 w 398"/>
                  <a:gd name="T79" fmla="*/ 246 h 282"/>
                  <a:gd name="T80" fmla="*/ 256 w 398"/>
                  <a:gd name="T81" fmla="*/ 253 h 282"/>
                  <a:gd name="T82" fmla="*/ 271 w 398"/>
                  <a:gd name="T83" fmla="*/ 256 h 282"/>
                  <a:gd name="T84" fmla="*/ 278 w 398"/>
                  <a:gd name="T85" fmla="*/ 250 h 282"/>
                  <a:gd name="T86" fmla="*/ 282 w 398"/>
                  <a:gd name="T87" fmla="*/ 243 h 282"/>
                  <a:gd name="T88" fmla="*/ 289 w 398"/>
                  <a:gd name="T89" fmla="*/ 237 h 282"/>
                  <a:gd name="T90" fmla="*/ 293 w 398"/>
                  <a:gd name="T91" fmla="*/ 229 h 282"/>
                  <a:gd name="T92" fmla="*/ 297 w 398"/>
                  <a:gd name="T93" fmla="*/ 219 h 282"/>
                  <a:gd name="T94" fmla="*/ 304 w 398"/>
                  <a:gd name="T95" fmla="*/ 211 h 282"/>
                  <a:gd name="T96" fmla="*/ 308 w 398"/>
                  <a:gd name="T97" fmla="*/ 205 h 282"/>
                  <a:gd name="T98" fmla="*/ 315 w 398"/>
                  <a:gd name="T99" fmla="*/ 199 h 282"/>
                  <a:gd name="T100" fmla="*/ 327 w 398"/>
                  <a:gd name="T101" fmla="*/ 199 h 282"/>
                  <a:gd name="T102" fmla="*/ 334 w 398"/>
                  <a:gd name="T103" fmla="*/ 205 h 282"/>
                  <a:gd name="T104" fmla="*/ 338 w 398"/>
                  <a:gd name="T105" fmla="*/ 215 h 282"/>
                  <a:gd name="T106" fmla="*/ 345 w 398"/>
                  <a:gd name="T107" fmla="*/ 224 h 282"/>
                  <a:gd name="T108" fmla="*/ 349 w 398"/>
                  <a:gd name="T109" fmla="*/ 235 h 282"/>
                  <a:gd name="T110" fmla="*/ 353 w 398"/>
                  <a:gd name="T111" fmla="*/ 248 h 282"/>
                  <a:gd name="T112" fmla="*/ 360 w 398"/>
                  <a:gd name="T113" fmla="*/ 259 h 282"/>
                  <a:gd name="T114" fmla="*/ 364 w 398"/>
                  <a:gd name="T115" fmla="*/ 269 h 282"/>
                  <a:gd name="T116" fmla="*/ 367 w 398"/>
                  <a:gd name="T117" fmla="*/ 277 h 282"/>
                  <a:gd name="T118" fmla="*/ 379 w 398"/>
                  <a:gd name="T119" fmla="*/ 280 h 282"/>
                  <a:gd name="T120" fmla="*/ 386 w 398"/>
                  <a:gd name="T121" fmla="*/ 272 h 282"/>
                  <a:gd name="T122" fmla="*/ 390 w 398"/>
                  <a:gd name="T123" fmla="*/ 259 h 282"/>
                  <a:gd name="T124" fmla="*/ 397 w 398"/>
                  <a:gd name="T125" fmla="*/ 240 h 2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8" h="282">
                    <a:moveTo>
                      <a:pt x="0" y="0"/>
                    </a:moveTo>
                    <a:lnTo>
                      <a:pt x="0" y="8"/>
                    </a:lnTo>
                    <a:lnTo>
                      <a:pt x="3" y="16"/>
                    </a:lnTo>
                    <a:lnTo>
                      <a:pt x="3" y="24"/>
                    </a:lnTo>
                    <a:lnTo>
                      <a:pt x="3" y="32"/>
                    </a:lnTo>
                    <a:lnTo>
                      <a:pt x="7" y="41"/>
                    </a:lnTo>
                    <a:lnTo>
                      <a:pt x="7" y="49"/>
                    </a:lnTo>
                    <a:lnTo>
                      <a:pt x="7" y="57"/>
                    </a:lnTo>
                    <a:lnTo>
                      <a:pt x="11" y="67"/>
                    </a:lnTo>
                    <a:lnTo>
                      <a:pt x="11" y="75"/>
                    </a:lnTo>
                    <a:lnTo>
                      <a:pt x="11" y="84"/>
                    </a:lnTo>
                    <a:lnTo>
                      <a:pt x="15" y="92"/>
                    </a:lnTo>
                    <a:lnTo>
                      <a:pt x="15" y="102"/>
                    </a:lnTo>
                    <a:lnTo>
                      <a:pt x="15" y="110"/>
                    </a:lnTo>
                    <a:lnTo>
                      <a:pt x="18" y="119"/>
                    </a:lnTo>
                    <a:lnTo>
                      <a:pt x="18" y="127"/>
                    </a:lnTo>
                    <a:lnTo>
                      <a:pt x="18" y="135"/>
                    </a:lnTo>
                    <a:lnTo>
                      <a:pt x="22" y="145"/>
                    </a:lnTo>
                    <a:lnTo>
                      <a:pt x="22" y="153"/>
                    </a:lnTo>
                    <a:lnTo>
                      <a:pt x="22" y="161"/>
                    </a:lnTo>
                    <a:lnTo>
                      <a:pt x="26" y="169"/>
                    </a:lnTo>
                    <a:lnTo>
                      <a:pt x="26" y="176"/>
                    </a:lnTo>
                    <a:lnTo>
                      <a:pt x="26" y="183"/>
                    </a:lnTo>
                    <a:lnTo>
                      <a:pt x="29" y="191"/>
                    </a:lnTo>
                    <a:lnTo>
                      <a:pt x="29" y="199"/>
                    </a:lnTo>
                    <a:lnTo>
                      <a:pt x="29" y="205"/>
                    </a:lnTo>
                    <a:lnTo>
                      <a:pt x="33" y="211"/>
                    </a:lnTo>
                    <a:lnTo>
                      <a:pt x="33" y="218"/>
                    </a:lnTo>
                    <a:lnTo>
                      <a:pt x="33" y="224"/>
                    </a:lnTo>
                    <a:lnTo>
                      <a:pt x="33" y="231"/>
                    </a:lnTo>
                    <a:lnTo>
                      <a:pt x="37" y="235"/>
                    </a:lnTo>
                    <a:lnTo>
                      <a:pt x="37" y="240"/>
                    </a:lnTo>
                    <a:lnTo>
                      <a:pt x="37" y="246"/>
                    </a:lnTo>
                    <a:lnTo>
                      <a:pt x="41" y="251"/>
                    </a:lnTo>
                    <a:lnTo>
                      <a:pt x="41" y="254"/>
                    </a:lnTo>
                    <a:lnTo>
                      <a:pt x="41" y="259"/>
                    </a:lnTo>
                    <a:lnTo>
                      <a:pt x="44" y="262"/>
                    </a:lnTo>
                    <a:lnTo>
                      <a:pt x="44" y="266"/>
                    </a:lnTo>
                    <a:lnTo>
                      <a:pt x="44" y="269"/>
                    </a:lnTo>
                    <a:lnTo>
                      <a:pt x="48" y="272"/>
                    </a:lnTo>
                    <a:lnTo>
                      <a:pt x="48" y="274"/>
                    </a:lnTo>
                    <a:lnTo>
                      <a:pt x="48" y="275"/>
                    </a:lnTo>
                    <a:lnTo>
                      <a:pt x="52" y="278"/>
                    </a:lnTo>
                    <a:lnTo>
                      <a:pt x="52" y="280"/>
                    </a:lnTo>
                    <a:lnTo>
                      <a:pt x="55" y="281"/>
                    </a:lnTo>
                    <a:lnTo>
                      <a:pt x="59" y="280"/>
                    </a:lnTo>
                    <a:lnTo>
                      <a:pt x="63" y="278"/>
                    </a:lnTo>
                    <a:lnTo>
                      <a:pt x="63" y="277"/>
                    </a:lnTo>
                    <a:lnTo>
                      <a:pt x="67" y="275"/>
                    </a:lnTo>
                    <a:lnTo>
                      <a:pt x="67" y="274"/>
                    </a:lnTo>
                    <a:lnTo>
                      <a:pt x="67" y="272"/>
                    </a:lnTo>
                    <a:lnTo>
                      <a:pt x="70" y="269"/>
                    </a:lnTo>
                    <a:lnTo>
                      <a:pt x="70" y="267"/>
                    </a:lnTo>
                    <a:lnTo>
                      <a:pt x="70" y="264"/>
                    </a:lnTo>
                    <a:lnTo>
                      <a:pt x="74" y="262"/>
                    </a:lnTo>
                    <a:lnTo>
                      <a:pt x="74" y="259"/>
                    </a:lnTo>
                    <a:lnTo>
                      <a:pt x="74" y="256"/>
                    </a:lnTo>
                    <a:lnTo>
                      <a:pt x="78" y="254"/>
                    </a:lnTo>
                    <a:lnTo>
                      <a:pt x="78" y="251"/>
                    </a:lnTo>
                    <a:lnTo>
                      <a:pt x="78" y="248"/>
                    </a:lnTo>
                    <a:lnTo>
                      <a:pt x="81" y="245"/>
                    </a:lnTo>
                    <a:lnTo>
                      <a:pt x="81" y="242"/>
                    </a:lnTo>
                    <a:lnTo>
                      <a:pt x="81" y="239"/>
                    </a:lnTo>
                    <a:lnTo>
                      <a:pt x="85" y="235"/>
                    </a:lnTo>
                    <a:lnTo>
                      <a:pt x="85" y="234"/>
                    </a:lnTo>
                    <a:lnTo>
                      <a:pt x="85" y="231"/>
                    </a:lnTo>
                    <a:lnTo>
                      <a:pt x="89" y="227"/>
                    </a:lnTo>
                    <a:lnTo>
                      <a:pt x="89" y="224"/>
                    </a:lnTo>
                    <a:lnTo>
                      <a:pt x="89" y="221"/>
                    </a:lnTo>
                    <a:lnTo>
                      <a:pt x="93" y="219"/>
                    </a:lnTo>
                    <a:lnTo>
                      <a:pt x="93" y="216"/>
                    </a:lnTo>
                    <a:lnTo>
                      <a:pt x="93" y="215"/>
                    </a:lnTo>
                    <a:lnTo>
                      <a:pt x="96" y="211"/>
                    </a:lnTo>
                    <a:lnTo>
                      <a:pt x="96" y="210"/>
                    </a:lnTo>
                    <a:lnTo>
                      <a:pt x="96" y="208"/>
                    </a:lnTo>
                    <a:lnTo>
                      <a:pt x="100" y="205"/>
                    </a:lnTo>
                    <a:lnTo>
                      <a:pt x="100" y="204"/>
                    </a:lnTo>
                    <a:lnTo>
                      <a:pt x="100" y="202"/>
                    </a:lnTo>
                    <a:lnTo>
                      <a:pt x="104" y="200"/>
                    </a:lnTo>
                    <a:lnTo>
                      <a:pt x="107" y="199"/>
                    </a:lnTo>
                    <a:lnTo>
                      <a:pt x="111" y="197"/>
                    </a:lnTo>
                    <a:lnTo>
                      <a:pt x="111" y="196"/>
                    </a:lnTo>
                    <a:lnTo>
                      <a:pt x="115" y="197"/>
                    </a:lnTo>
                    <a:lnTo>
                      <a:pt x="119" y="199"/>
                    </a:lnTo>
                    <a:lnTo>
                      <a:pt x="122" y="200"/>
                    </a:lnTo>
                    <a:lnTo>
                      <a:pt x="122" y="202"/>
                    </a:lnTo>
                    <a:lnTo>
                      <a:pt x="122" y="204"/>
                    </a:lnTo>
                    <a:lnTo>
                      <a:pt x="126" y="205"/>
                    </a:lnTo>
                    <a:lnTo>
                      <a:pt x="126" y="207"/>
                    </a:lnTo>
                    <a:lnTo>
                      <a:pt x="126" y="208"/>
                    </a:lnTo>
                    <a:lnTo>
                      <a:pt x="130" y="210"/>
                    </a:lnTo>
                    <a:lnTo>
                      <a:pt x="130" y="211"/>
                    </a:lnTo>
                    <a:lnTo>
                      <a:pt x="130" y="213"/>
                    </a:lnTo>
                    <a:lnTo>
                      <a:pt x="133" y="216"/>
                    </a:lnTo>
                    <a:lnTo>
                      <a:pt x="133" y="218"/>
                    </a:lnTo>
                    <a:lnTo>
                      <a:pt x="133" y="219"/>
                    </a:lnTo>
                    <a:lnTo>
                      <a:pt x="137" y="223"/>
                    </a:lnTo>
                    <a:lnTo>
                      <a:pt x="137" y="224"/>
                    </a:lnTo>
                    <a:lnTo>
                      <a:pt x="137" y="226"/>
                    </a:lnTo>
                    <a:lnTo>
                      <a:pt x="141" y="229"/>
                    </a:lnTo>
                    <a:lnTo>
                      <a:pt x="141" y="231"/>
                    </a:lnTo>
                    <a:lnTo>
                      <a:pt x="141" y="232"/>
                    </a:lnTo>
                    <a:lnTo>
                      <a:pt x="145" y="234"/>
                    </a:lnTo>
                    <a:lnTo>
                      <a:pt x="145" y="237"/>
                    </a:lnTo>
                    <a:lnTo>
                      <a:pt x="145" y="239"/>
                    </a:lnTo>
                    <a:lnTo>
                      <a:pt x="148" y="240"/>
                    </a:lnTo>
                    <a:lnTo>
                      <a:pt x="148" y="242"/>
                    </a:lnTo>
                    <a:lnTo>
                      <a:pt x="148" y="243"/>
                    </a:lnTo>
                    <a:lnTo>
                      <a:pt x="152" y="245"/>
                    </a:lnTo>
                    <a:lnTo>
                      <a:pt x="152" y="246"/>
                    </a:lnTo>
                    <a:lnTo>
                      <a:pt x="152" y="248"/>
                    </a:lnTo>
                    <a:lnTo>
                      <a:pt x="156" y="250"/>
                    </a:lnTo>
                    <a:lnTo>
                      <a:pt x="156" y="251"/>
                    </a:lnTo>
                    <a:lnTo>
                      <a:pt x="156" y="253"/>
                    </a:lnTo>
                    <a:lnTo>
                      <a:pt x="159" y="254"/>
                    </a:lnTo>
                    <a:lnTo>
                      <a:pt x="163" y="256"/>
                    </a:lnTo>
                    <a:lnTo>
                      <a:pt x="167" y="256"/>
                    </a:lnTo>
                    <a:lnTo>
                      <a:pt x="171" y="254"/>
                    </a:lnTo>
                    <a:lnTo>
                      <a:pt x="174" y="253"/>
                    </a:lnTo>
                    <a:lnTo>
                      <a:pt x="178" y="251"/>
                    </a:lnTo>
                    <a:lnTo>
                      <a:pt x="178" y="250"/>
                    </a:lnTo>
                    <a:lnTo>
                      <a:pt x="182" y="248"/>
                    </a:lnTo>
                    <a:lnTo>
                      <a:pt x="182" y="246"/>
                    </a:lnTo>
                    <a:lnTo>
                      <a:pt x="185" y="245"/>
                    </a:lnTo>
                    <a:lnTo>
                      <a:pt x="185" y="243"/>
                    </a:lnTo>
                    <a:lnTo>
                      <a:pt x="185" y="242"/>
                    </a:lnTo>
                    <a:lnTo>
                      <a:pt x="189" y="240"/>
                    </a:lnTo>
                    <a:lnTo>
                      <a:pt x="189" y="239"/>
                    </a:lnTo>
                    <a:lnTo>
                      <a:pt x="189" y="237"/>
                    </a:lnTo>
                    <a:lnTo>
                      <a:pt x="193" y="235"/>
                    </a:lnTo>
                    <a:lnTo>
                      <a:pt x="193" y="234"/>
                    </a:lnTo>
                    <a:lnTo>
                      <a:pt x="197" y="232"/>
                    </a:lnTo>
                    <a:lnTo>
                      <a:pt x="197" y="231"/>
                    </a:lnTo>
                    <a:lnTo>
                      <a:pt x="197" y="229"/>
                    </a:lnTo>
                    <a:lnTo>
                      <a:pt x="200" y="227"/>
                    </a:lnTo>
                    <a:lnTo>
                      <a:pt x="200" y="226"/>
                    </a:lnTo>
                    <a:lnTo>
                      <a:pt x="204" y="224"/>
                    </a:lnTo>
                    <a:lnTo>
                      <a:pt x="204" y="223"/>
                    </a:lnTo>
                    <a:lnTo>
                      <a:pt x="208" y="221"/>
                    </a:lnTo>
                    <a:lnTo>
                      <a:pt x="211" y="219"/>
                    </a:lnTo>
                    <a:lnTo>
                      <a:pt x="215" y="218"/>
                    </a:lnTo>
                    <a:lnTo>
                      <a:pt x="219" y="218"/>
                    </a:lnTo>
                    <a:lnTo>
                      <a:pt x="223" y="219"/>
                    </a:lnTo>
                    <a:lnTo>
                      <a:pt x="226" y="221"/>
                    </a:lnTo>
                    <a:lnTo>
                      <a:pt x="230" y="223"/>
                    </a:lnTo>
                    <a:lnTo>
                      <a:pt x="230" y="224"/>
                    </a:lnTo>
                    <a:lnTo>
                      <a:pt x="234" y="226"/>
                    </a:lnTo>
                    <a:lnTo>
                      <a:pt x="234" y="227"/>
                    </a:lnTo>
                    <a:lnTo>
                      <a:pt x="234" y="229"/>
                    </a:lnTo>
                    <a:lnTo>
                      <a:pt x="237" y="231"/>
                    </a:lnTo>
                    <a:lnTo>
                      <a:pt x="237" y="232"/>
                    </a:lnTo>
                    <a:lnTo>
                      <a:pt x="241" y="234"/>
                    </a:lnTo>
                    <a:lnTo>
                      <a:pt x="241" y="235"/>
                    </a:lnTo>
                    <a:lnTo>
                      <a:pt x="241" y="237"/>
                    </a:lnTo>
                    <a:lnTo>
                      <a:pt x="245" y="239"/>
                    </a:lnTo>
                    <a:lnTo>
                      <a:pt x="245" y="240"/>
                    </a:lnTo>
                    <a:lnTo>
                      <a:pt x="245" y="242"/>
                    </a:lnTo>
                    <a:lnTo>
                      <a:pt x="249" y="243"/>
                    </a:lnTo>
                    <a:lnTo>
                      <a:pt x="249" y="245"/>
                    </a:lnTo>
                    <a:lnTo>
                      <a:pt x="249" y="246"/>
                    </a:lnTo>
                    <a:lnTo>
                      <a:pt x="252" y="248"/>
                    </a:lnTo>
                    <a:lnTo>
                      <a:pt x="252" y="250"/>
                    </a:lnTo>
                    <a:lnTo>
                      <a:pt x="256" y="251"/>
                    </a:lnTo>
                    <a:lnTo>
                      <a:pt x="256" y="253"/>
                    </a:lnTo>
                    <a:lnTo>
                      <a:pt x="260" y="254"/>
                    </a:lnTo>
                    <a:lnTo>
                      <a:pt x="263" y="256"/>
                    </a:lnTo>
                    <a:lnTo>
                      <a:pt x="267" y="256"/>
                    </a:lnTo>
                    <a:lnTo>
                      <a:pt x="271" y="256"/>
                    </a:lnTo>
                    <a:lnTo>
                      <a:pt x="275" y="254"/>
                    </a:lnTo>
                    <a:lnTo>
                      <a:pt x="278" y="253"/>
                    </a:lnTo>
                    <a:lnTo>
                      <a:pt x="278" y="251"/>
                    </a:lnTo>
                    <a:lnTo>
                      <a:pt x="278" y="250"/>
                    </a:lnTo>
                    <a:lnTo>
                      <a:pt x="278" y="248"/>
                    </a:lnTo>
                    <a:lnTo>
                      <a:pt x="282" y="246"/>
                    </a:lnTo>
                    <a:lnTo>
                      <a:pt x="282" y="245"/>
                    </a:lnTo>
                    <a:lnTo>
                      <a:pt x="282" y="243"/>
                    </a:lnTo>
                    <a:lnTo>
                      <a:pt x="286" y="242"/>
                    </a:lnTo>
                    <a:lnTo>
                      <a:pt x="286" y="240"/>
                    </a:lnTo>
                    <a:lnTo>
                      <a:pt x="286" y="239"/>
                    </a:lnTo>
                    <a:lnTo>
                      <a:pt x="289" y="237"/>
                    </a:lnTo>
                    <a:lnTo>
                      <a:pt x="289" y="234"/>
                    </a:lnTo>
                    <a:lnTo>
                      <a:pt x="289" y="232"/>
                    </a:lnTo>
                    <a:lnTo>
                      <a:pt x="293" y="231"/>
                    </a:lnTo>
                    <a:lnTo>
                      <a:pt x="293" y="229"/>
                    </a:lnTo>
                    <a:lnTo>
                      <a:pt x="293" y="226"/>
                    </a:lnTo>
                    <a:lnTo>
                      <a:pt x="297" y="224"/>
                    </a:lnTo>
                    <a:lnTo>
                      <a:pt x="297" y="223"/>
                    </a:lnTo>
                    <a:lnTo>
                      <a:pt x="297" y="219"/>
                    </a:lnTo>
                    <a:lnTo>
                      <a:pt x="301" y="218"/>
                    </a:lnTo>
                    <a:lnTo>
                      <a:pt x="301" y="216"/>
                    </a:lnTo>
                    <a:lnTo>
                      <a:pt x="301" y="213"/>
                    </a:lnTo>
                    <a:lnTo>
                      <a:pt x="304" y="211"/>
                    </a:lnTo>
                    <a:lnTo>
                      <a:pt x="304" y="210"/>
                    </a:lnTo>
                    <a:lnTo>
                      <a:pt x="304" y="208"/>
                    </a:lnTo>
                    <a:lnTo>
                      <a:pt x="308" y="207"/>
                    </a:lnTo>
                    <a:lnTo>
                      <a:pt x="308" y="205"/>
                    </a:lnTo>
                    <a:lnTo>
                      <a:pt x="308" y="204"/>
                    </a:lnTo>
                    <a:lnTo>
                      <a:pt x="312" y="202"/>
                    </a:lnTo>
                    <a:lnTo>
                      <a:pt x="312" y="200"/>
                    </a:lnTo>
                    <a:lnTo>
                      <a:pt x="315" y="199"/>
                    </a:lnTo>
                    <a:lnTo>
                      <a:pt x="319" y="197"/>
                    </a:lnTo>
                    <a:lnTo>
                      <a:pt x="323" y="196"/>
                    </a:lnTo>
                    <a:lnTo>
                      <a:pt x="327" y="197"/>
                    </a:lnTo>
                    <a:lnTo>
                      <a:pt x="327" y="199"/>
                    </a:lnTo>
                    <a:lnTo>
                      <a:pt x="330" y="200"/>
                    </a:lnTo>
                    <a:lnTo>
                      <a:pt x="330" y="202"/>
                    </a:lnTo>
                    <a:lnTo>
                      <a:pt x="334" y="204"/>
                    </a:lnTo>
                    <a:lnTo>
                      <a:pt x="334" y="205"/>
                    </a:lnTo>
                    <a:lnTo>
                      <a:pt x="334" y="208"/>
                    </a:lnTo>
                    <a:lnTo>
                      <a:pt x="338" y="210"/>
                    </a:lnTo>
                    <a:lnTo>
                      <a:pt x="338" y="211"/>
                    </a:lnTo>
                    <a:lnTo>
                      <a:pt x="338" y="215"/>
                    </a:lnTo>
                    <a:lnTo>
                      <a:pt x="341" y="216"/>
                    </a:lnTo>
                    <a:lnTo>
                      <a:pt x="341" y="219"/>
                    </a:lnTo>
                    <a:lnTo>
                      <a:pt x="341" y="221"/>
                    </a:lnTo>
                    <a:lnTo>
                      <a:pt x="345" y="224"/>
                    </a:lnTo>
                    <a:lnTo>
                      <a:pt x="345" y="227"/>
                    </a:lnTo>
                    <a:lnTo>
                      <a:pt x="345" y="231"/>
                    </a:lnTo>
                    <a:lnTo>
                      <a:pt x="349" y="234"/>
                    </a:lnTo>
                    <a:lnTo>
                      <a:pt x="349" y="235"/>
                    </a:lnTo>
                    <a:lnTo>
                      <a:pt x="349" y="239"/>
                    </a:lnTo>
                    <a:lnTo>
                      <a:pt x="353" y="242"/>
                    </a:lnTo>
                    <a:lnTo>
                      <a:pt x="353" y="245"/>
                    </a:lnTo>
                    <a:lnTo>
                      <a:pt x="353" y="248"/>
                    </a:lnTo>
                    <a:lnTo>
                      <a:pt x="356" y="251"/>
                    </a:lnTo>
                    <a:lnTo>
                      <a:pt x="356" y="254"/>
                    </a:lnTo>
                    <a:lnTo>
                      <a:pt x="356" y="256"/>
                    </a:lnTo>
                    <a:lnTo>
                      <a:pt x="360" y="259"/>
                    </a:lnTo>
                    <a:lnTo>
                      <a:pt x="360" y="262"/>
                    </a:lnTo>
                    <a:lnTo>
                      <a:pt x="360" y="264"/>
                    </a:lnTo>
                    <a:lnTo>
                      <a:pt x="364" y="267"/>
                    </a:lnTo>
                    <a:lnTo>
                      <a:pt x="364" y="269"/>
                    </a:lnTo>
                    <a:lnTo>
                      <a:pt x="364" y="272"/>
                    </a:lnTo>
                    <a:lnTo>
                      <a:pt x="367" y="274"/>
                    </a:lnTo>
                    <a:lnTo>
                      <a:pt x="367" y="275"/>
                    </a:lnTo>
                    <a:lnTo>
                      <a:pt x="367" y="277"/>
                    </a:lnTo>
                    <a:lnTo>
                      <a:pt x="371" y="278"/>
                    </a:lnTo>
                    <a:lnTo>
                      <a:pt x="371" y="280"/>
                    </a:lnTo>
                    <a:lnTo>
                      <a:pt x="375" y="281"/>
                    </a:lnTo>
                    <a:lnTo>
                      <a:pt x="379" y="280"/>
                    </a:lnTo>
                    <a:lnTo>
                      <a:pt x="382" y="278"/>
                    </a:lnTo>
                    <a:lnTo>
                      <a:pt x="382" y="275"/>
                    </a:lnTo>
                    <a:lnTo>
                      <a:pt x="386" y="274"/>
                    </a:lnTo>
                    <a:lnTo>
                      <a:pt x="386" y="272"/>
                    </a:lnTo>
                    <a:lnTo>
                      <a:pt x="386" y="269"/>
                    </a:lnTo>
                    <a:lnTo>
                      <a:pt x="390" y="266"/>
                    </a:lnTo>
                    <a:lnTo>
                      <a:pt x="390" y="262"/>
                    </a:lnTo>
                    <a:lnTo>
                      <a:pt x="390" y="259"/>
                    </a:lnTo>
                    <a:lnTo>
                      <a:pt x="393" y="254"/>
                    </a:lnTo>
                    <a:lnTo>
                      <a:pt x="393" y="251"/>
                    </a:lnTo>
                    <a:lnTo>
                      <a:pt x="393" y="246"/>
                    </a:lnTo>
                    <a:lnTo>
                      <a:pt x="397" y="240"/>
                    </a:lnTo>
                    <a:lnTo>
                      <a:pt x="397" y="235"/>
                    </a:lnTo>
                    <a:lnTo>
                      <a:pt x="397" y="231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auto">
              <a:xfrm>
                <a:off x="3429" y="3624"/>
                <a:ext cx="399" cy="340"/>
              </a:xfrm>
              <a:custGeom>
                <a:avLst/>
                <a:gdLst>
                  <a:gd name="T0" fmla="*/ 4 w 399"/>
                  <a:gd name="T1" fmla="*/ 319 h 340"/>
                  <a:gd name="T2" fmla="*/ 8 w 399"/>
                  <a:gd name="T3" fmla="*/ 291 h 340"/>
                  <a:gd name="T4" fmla="*/ 15 w 399"/>
                  <a:gd name="T5" fmla="*/ 261 h 340"/>
                  <a:gd name="T6" fmla="*/ 19 w 399"/>
                  <a:gd name="T7" fmla="*/ 227 h 340"/>
                  <a:gd name="T8" fmla="*/ 22 w 399"/>
                  <a:gd name="T9" fmla="*/ 192 h 340"/>
                  <a:gd name="T10" fmla="*/ 30 w 399"/>
                  <a:gd name="T11" fmla="*/ 157 h 340"/>
                  <a:gd name="T12" fmla="*/ 34 w 399"/>
                  <a:gd name="T13" fmla="*/ 124 h 340"/>
                  <a:gd name="T14" fmla="*/ 37 w 399"/>
                  <a:gd name="T15" fmla="*/ 92 h 340"/>
                  <a:gd name="T16" fmla="*/ 45 w 399"/>
                  <a:gd name="T17" fmla="*/ 65 h 340"/>
                  <a:gd name="T18" fmla="*/ 48 w 399"/>
                  <a:gd name="T19" fmla="*/ 43 h 340"/>
                  <a:gd name="T20" fmla="*/ 52 w 399"/>
                  <a:gd name="T21" fmla="*/ 24 h 340"/>
                  <a:gd name="T22" fmla="*/ 60 w 399"/>
                  <a:gd name="T23" fmla="*/ 11 h 340"/>
                  <a:gd name="T24" fmla="*/ 63 w 399"/>
                  <a:gd name="T25" fmla="*/ 3 h 340"/>
                  <a:gd name="T26" fmla="*/ 74 w 399"/>
                  <a:gd name="T27" fmla="*/ 3 h 340"/>
                  <a:gd name="T28" fmla="*/ 78 w 399"/>
                  <a:gd name="T29" fmla="*/ 9 h 340"/>
                  <a:gd name="T30" fmla="*/ 86 w 399"/>
                  <a:gd name="T31" fmla="*/ 19 h 340"/>
                  <a:gd name="T32" fmla="*/ 89 w 399"/>
                  <a:gd name="T33" fmla="*/ 30 h 340"/>
                  <a:gd name="T34" fmla="*/ 93 w 399"/>
                  <a:gd name="T35" fmla="*/ 41 h 340"/>
                  <a:gd name="T36" fmla="*/ 100 w 399"/>
                  <a:gd name="T37" fmla="*/ 54 h 340"/>
                  <a:gd name="T38" fmla="*/ 104 w 399"/>
                  <a:gd name="T39" fmla="*/ 63 h 340"/>
                  <a:gd name="T40" fmla="*/ 108 w 399"/>
                  <a:gd name="T41" fmla="*/ 73 h 340"/>
                  <a:gd name="T42" fmla="*/ 115 w 399"/>
                  <a:gd name="T43" fmla="*/ 79 h 340"/>
                  <a:gd name="T44" fmla="*/ 126 w 399"/>
                  <a:gd name="T45" fmla="*/ 86 h 340"/>
                  <a:gd name="T46" fmla="*/ 134 w 399"/>
                  <a:gd name="T47" fmla="*/ 79 h 340"/>
                  <a:gd name="T48" fmla="*/ 138 w 399"/>
                  <a:gd name="T49" fmla="*/ 73 h 340"/>
                  <a:gd name="T50" fmla="*/ 141 w 399"/>
                  <a:gd name="T51" fmla="*/ 66 h 340"/>
                  <a:gd name="T52" fmla="*/ 149 w 399"/>
                  <a:gd name="T53" fmla="*/ 59 h 340"/>
                  <a:gd name="T54" fmla="*/ 152 w 399"/>
                  <a:gd name="T55" fmla="*/ 49 h 340"/>
                  <a:gd name="T56" fmla="*/ 156 w 399"/>
                  <a:gd name="T57" fmla="*/ 41 h 340"/>
                  <a:gd name="T58" fmla="*/ 164 w 399"/>
                  <a:gd name="T59" fmla="*/ 35 h 340"/>
                  <a:gd name="T60" fmla="*/ 167 w 399"/>
                  <a:gd name="T61" fmla="*/ 28 h 340"/>
                  <a:gd name="T62" fmla="*/ 182 w 399"/>
                  <a:gd name="T63" fmla="*/ 25 h 340"/>
                  <a:gd name="T64" fmla="*/ 193 w 399"/>
                  <a:gd name="T65" fmla="*/ 31 h 340"/>
                  <a:gd name="T66" fmla="*/ 197 w 399"/>
                  <a:gd name="T67" fmla="*/ 38 h 340"/>
                  <a:gd name="T68" fmla="*/ 204 w 399"/>
                  <a:gd name="T69" fmla="*/ 44 h 340"/>
                  <a:gd name="T70" fmla="*/ 208 w 399"/>
                  <a:gd name="T71" fmla="*/ 51 h 340"/>
                  <a:gd name="T72" fmla="*/ 216 w 399"/>
                  <a:gd name="T73" fmla="*/ 57 h 340"/>
                  <a:gd name="T74" fmla="*/ 227 w 399"/>
                  <a:gd name="T75" fmla="*/ 63 h 340"/>
                  <a:gd name="T76" fmla="*/ 242 w 399"/>
                  <a:gd name="T77" fmla="*/ 59 h 340"/>
                  <a:gd name="T78" fmla="*/ 249 w 399"/>
                  <a:gd name="T79" fmla="*/ 52 h 340"/>
                  <a:gd name="T80" fmla="*/ 253 w 399"/>
                  <a:gd name="T81" fmla="*/ 46 h 340"/>
                  <a:gd name="T82" fmla="*/ 256 w 399"/>
                  <a:gd name="T83" fmla="*/ 39 h 340"/>
                  <a:gd name="T84" fmla="*/ 264 w 399"/>
                  <a:gd name="T85" fmla="*/ 33 h 340"/>
                  <a:gd name="T86" fmla="*/ 271 w 399"/>
                  <a:gd name="T87" fmla="*/ 27 h 340"/>
                  <a:gd name="T88" fmla="*/ 286 w 399"/>
                  <a:gd name="T89" fmla="*/ 28 h 340"/>
                  <a:gd name="T90" fmla="*/ 294 w 399"/>
                  <a:gd name="T91" fmla="*/ 35 h 340"/>
                  <a:gd name="T92" fmla="*/ 297 w 399"/>
                  <a:gd name="T93" fmla="*/ 43 h 340"/>
                  <a:gd name="T94" fmla="*/ 305 w 399"/>
                  <a:gd name="T95" fmla="*/ 51 h 340"/>
                  <a:gd name="T96" fmla="*/ 308 w 399"/>
                  <a:gd name="T97" fmla="*/ 59 h 340"/>
                  <a:gd name="T98" fmla="*/ 312 w 399"/>
                  <a:gd name="T99" fmla="*/ 66 h 340"/>
                  <a:gd name="T100" fmla="*/ 320 w 399"/>
                  <a:gd name="T101" fmla="*/ 74 h 340"/>
                  <a:gd name="T102" fmla="*/ 323 w 399"/>
                  <a:gd name="T103" fmla="*/ 81 h 340"/>
                  <a:gd name="T104" fmla="*/ 338 w 399"/>
                  <a:gd name="T105" fmla="*/ 84 h 340"/>
                  <a:gd name="T106" fmla="*/ 346 w 399"/>
                  <a:gd name="T107" fmla="*/ 78 h 340"/>
                  <a:gd name="T108" fmla="*/ 349 w 399"/>
                  <a:gd name="T109" fmla="*/ 70 h 340"/>
                  <a:gd name="T110" fmla="*/ 353 w 399"/>
                  <a:gd name="T111" fmla="*/ 60 h 340"/>
                  <a:gd name="T112" fmla="*/ 360 w 399"/>
                  <a:gd name="T113" fmla="*/ 49 h 340"/>
                  <a:gd name="T114" fmla="*/ 364 w 399"/>
                  <a:gd name="T115" fmla="*/ 38 h 340"/>
                  <a:gd name="T116" fmla="*/ 368 w 399"/>
                  <a:gd name="T117" fmla="*/ 25 h 340"/>
                  <a:gd name="T118" fmla="*/ 372 w 399"/>
                  <a:gd name="T119" fmla="*/ 16 h 340"/>
                  <a:gd name="T120" fmla="*/ 379 w 399"/>
                  <a:gd name="T121" fmla="*/ 6 h 340"/>
                  <a:gd name="T122" fmla="*/ 387 w 399"/>
                  <a:gd name="T123" fmla="*/ 0 h 340"/>
                  <a:gd name="T124" fmla="*/ 394 w 399"/>
                  <a:gd name="T125" fmla="*/ 6 h 3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9" h="340">
                    <a:moveTo>
                      <a:pt x="0" y="339"/>
                    </a:moveTo>
                    <a:lnTo>
                      <a:pt x="4" y="332"/>
                    </a:lnTo>
                    <a:lnTo>
                      <a:pt x="4" y="326"/>
                    </a:lnTo>
                    <a:lnTo>
                      <a:pt x="4" y="319"/>
                    </a:lnTo>
                    <a:lnTo>
                      <a:pt x="4" y="313"/>
                    </a:lnTo>
                    <a:lnTo>
                      <a:pt x="8" y="307"/>
                    </a:lnTo>
                    <a:lnTo>
                      <a:pt x="8" y="299"/>
                    </a:lnTo>
                    <a:lnTo>
                      <a:pt x="8" y="291"/>
                    </a:lnTo>
                    <a:lnTo>
                      <a:pt x="11" y="284"/>
                    </a:lnTo>
                    <a:lnTo>
                      <a:pt x="11" y="277"/>
                    </a:lnTo>
                    <a:lnTo>
                      <a:pt x="11" y="269"/>
                    </a:lnTo>
                    <a:lnTo>
                      <a:pt x="15" y="261"/>
                    </a:lnTo>
                    <a:lnTo>
                      <a:pt x="15" y="253"/>
                    </a:lnTo>
                    <a:lnTo>
                      <a:pt x="15" y="243"/>
                    </a:lnTo>
                    <a:lnTo>
                      <a:pt x="19" y="235"/>
                    </a:lnTo>
                    <a:lnTo>
                      <a:pt x="19" y="227"/>
                    </a:lnTo>
                    <a:lnTo>
                      <a:pt x="19" y="218"/>
                    </a:lnTo>
                    <a:lnTo>
                      <a:pt x="22" y="210"/>
                    </a:lnTo>
                    <a:lnTo>
                      <a:pt x="22" y="200"/>
                    </a:lnTo>
                    <a:lnTo>
                      <a:pt x="22" y="192"/>
                    </a:lnTo>
                    <a:lnTo>
                      <a:pt x="26" y="183"/>
                    </a:lnTo>
                    <a:lnTo>
                      <a:pt x="26" y="175"/>
                    </a:lnTo>
                    <a:lnTo>
                      <a:pt x="26" y="165"/>
                    </a:lnTo>
                    <a:lnTo>
                      <a:pt x="30" y="157"/>
                    </a:lnTo>
                    <a:lnTo>
                      <a:pt x="30" y="149"/>
                    </a:lnTo>
                    <a:lnTo>
                      <a:pt x="30" y="140"/>
                    </a:lnTo>
                    <a:lnTo>
                      <a:pt x="34" y="132"/>
                    </a:lnTo>
                    <a:lnTo>
                      <a:pt x="34" y="124"/>
                    </a:lnTo>
                    <a:lnTo>
                      <a:pt x="34" y="116"/>
                    </a:lnTo>
                    <a:lnTo>
                      <a:pt x="37" y="108"/>
                    </a:lnTo>
                    <a:lnTo>
                      <a:pt x="37" y="100"/>
                    </a:lnTo>
                    <a:lnTo>
                      <a:pt x="37" y="92"/>
                    </a:lnTo>
                    <a:lnTo>
                      <a:pt x="41" y="86"/>
                    </a:lnTo>
                    <a:lnTo>
                      <a:pt x="41" y="78"/>
                    </a:lnTo>
                    <a:lnTo>
                      <a:pt x="41" y="71"/>
                    </a:lnTo>
                    <a:lnTo>
                      <a:pt x="45" y="65"/>
                    </a:lnTo>
                    <a:lnTo>
                      <a:pt x="45" y="59"/>
                    </a:lnTo>
                    <a:lnTo>
                      <a:pt x="45" y="54"/>
                    </a:lnTo>
                    <a:lnTo>
                      <a:pt x="48" y="47"/>
                    </a:lnTo>
                    <a:lnTo>
                      <a:pt x="48" y="43"/>
                    </a:lnTo>
                    <a:lnTo>
                      <a:pt x="48" y="36"/>
                    </a:lnTo>
                    <a:lnTo>
                      <a:pt x="52" y="31"/>
                    </a:lnTo>
                    <a:lnTo>
                      <a:pt x="52" y="28"/>
                    </a:lnTo>
                    <a:lnTo>
                      <a:pt x="52" y="24"/>
                    </a:lnTo>
                    <a:lnTo>
                      <a:pt x="56" y="20"/>
                    </a:lnTo>
                    <a:lnTo>
                      <a:pt x="56" y="17"/>
                    </a:lnTo>
                    <a:lnTo>
                      <a:pt x="56" y="14"/>
                    </a:lnTo>
                    <a:lnTo>
                      <a:pt x="60" y="11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3" y="4"/>
                    </a:lnTo>
                    <a:lnTo>
                      <a:pt x="63" y="3"/>
                    </a:lnTo>
                    <a:lnTo>
                      <a:pt x="67" y="1"/>
                    </a:lnTo>
                    <a:lnTo>
                      <a:pt x="71" y="0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4"/>
                    </a:lnTo>
                    <a:lnTo>
                      <a:pt x="78" y="6"/>
                    </a:lnTo>
                    <a:lnTo>
                      <a:pt x="78" y="8"/>
                    </a:lnTo>
                    <a:lnTo>
                      <a:pt x="78" y="9"/>
                    </a:lnTo>
                    <a:lnTo>
                      <a:pt x="82" y="11"/>
                    </a:lnTo>
                    <a:lnTo>
                      <a:pt x="82" y="14"/>
                    </a:lnTo>
                    <a:lnTo>
                      <a:pt x="82" y="16"/>
                    </a:lnTo>
                    <a:lnTo>
                      <a:pt x="86" y="19"/>
                    </a:lnTo>
                    <a:lnTo>
                      <a:pt x="86" y="20"/>
                    </a:lnTo>
                    <a:lnTo>
                      <a:pt x="86" y="24"/>
                    </a:lnTo>
                    <a:lnTo>
                      <a:pt x="89" y="27"/>
                    </a:lnTo>
                    <a:lnTo>
                      <a:pt x="89" y="30"/>
                    </a:lnTo>
                    <a:lnTo>
                      <a:pt x="89" y="31"/>
                    </a:lnTo>
                    <a:lnTo>
                      <a:pt x="93" y="35"/>
                    </a:lnTo>
                    <a:lnTo>
                      <a:pt x="93" y="38"/>
                    </a:lnTo>
                    <a:lnTo>
                      <a:pt x="93" y="41"/>
                    </a:lnTo>
                    <a:lnTo>
                      <a:pt x="97" y="44"/>
                    </a:lnTo>
                    <a:lnTo>
                      <a:pt x="97" y="47"/>
                    </a:lnTo>
                    <a:lnTo>
                      <a:pt x="97" y="51"/>
                    </a:lnTo>
                    <a:lnTo>
                      <a:pt x="100" y="54"/>
                    </a:lnTo>
                    <a:lnTo>
                      <a:pt x="100" y="55"/>
                    </a:lnTo>
                    <a:lnTo>
                      <a:pt x="100" y="59"/>
                    </a:lnTo>
                    <a:lnTo>
                      <a:pt x="104" y="62"/>
                    </a:lnTo>
                    <a:lnTo>
                      <a:pt x="104" y="63"/>
                    </a:lnTo>
                    <a:lnTo>
                      <a:pt x="104" y="66"/>
                    </a:lnTo>
                    <a:lnTo>
                      <a:pt x="108" y="68"/>
                    </a:lnTo>
                    <a:lnTo>
                      <a:pt x="108" y="71"/>
                    </a:lnTo>
                    <a:lnTo>
                      <a:pt x="108" y="73"/>
                    </a:lnTo>
                    <a:lnTo>
                      <a:pt x="112" y="74"/>
                    </a:lnTo>
                    <a:lnTo>
                      <a:pt x="112" y="76"/>
                    </a:lnTo>
                    <a:lnTo>
                      <a:pt x="112" y="78"/>
                    </a:lnTo>
                    <a:lnTo>
                      <a:pt x="115" y="79"/>
                    </a:lnTo>
                    <a:lnTo>
                      <a:pt x="115" y="81"/>
                    </a:lnTo>
                    <a:lnTo>
                      <a:pt x="119" y="82"/>
                    </a:lnTo>
                    <a:lnTo>
                      <a:pt x="123" y="84"/>
                    </a:lnTo>
                    <a:lnTo>
                      <a:pt x="126" y="86"/>
                    </a:lnTo>
                    <a:lnTo>
                      <a:pt x="126" y="84"/>
                    </a:lnTo>
                    <a:lnTo>
                      <a:pt x="130" y="82"/>
                    </a:lnTo>
                    <a:lnTo>
                      <a:pt x="130" y="81"/>
                    </a:lnTo>
                    <a:lnTo>
                      <a:pt x="134" y="79"/>
                    </a:lnTo>
                    <a:lnTo>
                      <a:pt x="134" y="78"/>
                    </a:lnTo>
                    <a:lnTo>
                      <a:pt x="134" y="76"/>
                    </a:lnTo>
                    <a:lnTo>
                      <a:pt x="138" y="74"/>
                    </a:lnTo>
                    <a:lnTo>
                      <a:pt x="138" y="73"/>
                    </a:lnTo>
                    <a:lnTo>
                      <a:pt x="138" y="71"/>
                    </a:lnTo>
                    <a:lnTo>
                      <a:pt x="141" y="70"/>
                    </a:lnTo>
                    <a:lnTo>
                      <a:pt x="141" y="68"/>
                    </a:lnTo>
                    <a:lnTo>
                      <a:pt x="141" y="66"/>
                    </a:lnTo>
                    <a:lnTo>
                      <a:pt x="145" y="63"/>
                    </a:lnTo>
                    <a:lnTo>
                      <a:pt x="145" y="62"/>
                    </a:lnTo>
                    <a:lnTo>
                      <a:pt x="145" y="60"/>
                    </a:lnTo>
                    <a:lnTo>
                      <a:pt x="149" y="59"/>
                    </a:lnTo>
                    <a:lnTo>
                      <a:pt x="149" y="55"/>
                    </a:lnTo>
                    <a:lnTo>
                      <a:pt x="149" y="54"/>
                    </a:lnTo>
                    <a:lnTo>
                      <a:pt x="152" y="52"/>
                    </a:lnTo>
                    <a:lnTo>
                      <a:pt x="152" y="49"/>
                    </a:lnTo>
                    <a:lnTo>
                      <a:pt x="152" y="47"/>
                    </a:lnTo>
                    <a:lnTo>
                      <a:pt x="156" y="46"/>
                    </a:lnTo>
                    <a:lnTo>
                      <a:pt x="156" y="43"/>
                    </a:lnTo>
                    <a:lnTo>
                      <a:pt x="156" y="41"/>
                    </a:lnTo>
                    <a:lnTo>
                      <a:pt x="160" y="39"/>
                    </a:lnTo>
                    <a:lnTo>
                      <a:pt x="160" y="38"/>
                    </a:lnTo>
                    <a:lnTo>
                      <a:pt x="160" y="36"/>
                    </a:lnTo>
                    <a:lnTo>
                      <a:pt x="164" y="35"/>
                    </a:lnTo>
                    <a:lnTo>
                      <a:pt x="164" y="33"/>
                    </a:lnTo>
                    <a:lnTo>
                      <a:pt x="164" y="31"/>
                    </a:lnTo>
                    <a:lnTo>
                      <a:pt x="167" y="30"/>
                    </a:lnTo>
                    <a:lnTo>
                      <a:pt x="167" y="28"/>
                    </a:lnTo>
                    <a:lnTo>
                      <a:pt x="171" y="27"/>
                    </a:lnTo>
                    <a:lnTo>
                      <a:pt x="175" y="25"/>
                    </a:lnTo>
                    <a:lnTo>
                      <a:pt x="178" y="25"/>
                    </a:lnTo>
                    <a:lnTo>
                      <a:pt x="182" y="25"/>
                    </a:lnTo>
                    <a:lnTo>
                      <a:pt x="186" y="27"/>
                    </a:lnTo>
                    <a:lnTo>
                      <a:pt x="190" y="28"/>
                    </a:lnTo>
                    <a:lnTo>
                      <a:pt x="190" y="30"/>
                    </a:lnTo>
                    <a:lnTo>
                      <a:pt x="193" y="31"/>
                    </a:lnTo>
                    <a:lnTo>
                      <a:pt x="193" y="33"/>
                    </a:lnTo>
                    <a:lnTo>
                      <a:pt x="193" y="35"/>
                    </a:lnTo>
                    <a:lnTo>
                      <a:pt x="197" y="36"/>
                    </a:lnTo>
                    <a:lnTo>
                      <a:pt x="197" y="38"/>
                    </a:lnTo>
                    <a:lnTo>
                      <a:pt x="197" y="39"/>
                    </a:lnTo>
                    <a:lnTo>
                      <a:pt x="201" y="41"/>
                    </a:lnTo>
                    <a:lnTo>
                      <a:pt x="201" y="43"/>
                    </a:lnTo>
                    <a:lnTo>
                      <a:pt x="204" y="44"/>
                    </a:lnTo>
                    <a:lnTo>
                      <a:pt x="204" y="46"/>
                    </a:lnTo>
                    <a:lnTo>
                      <a:pt x="204" y="47"/>
                    </a:lnTo>
                    <a:lnTo>
                      <a:pt x="208" y="49"/>
                    </a:lnTo>
                    <a:lnTo>
                      <a:pt x="208" y="51"/>
                    </a:lnTo>
                    <a:lnTo>
                      <a:pt x="208" y="52"/>
                    </a:lnTo>
                    <a:lnTo>
                      <a:pt x="212" y="54"/>
                    </a:lnTo>
                    <a:lnTo>
                      <a:pt x="212" y="55"/>
                    </a:lnTo>
                    <a:lnTo>
                      <a:pt x="216" y="57"/>
                    </a:lnTo>
                    <a:lnTo>
                      <a:pt x="216" y="59"/>
                    </a:lnTo>
                    <a:lnTo>
                      <a:pt x="219" y="60"/>
                    </a:lnTo>
                    <a:lnTo>
                      <a:pt x="223" y="62"/>
                    </a:lnTo>
                    <a:lnTo>
                      <a:pt x="227" y="63"/>
                    </a:lnTo>
                    <a:lnTo>
                      <a:pt x="230" y="63"/>
                    </a:lnTo>
                    <a:lnTo>
                      <a:pt x="234" y="62"/>
                    </a:lnTo>
                    <a:lnTo>
                      <a:pt x="238" y="60"/>
                    </a:lnTo>
                    <a:lnTo>
                      <a:pt x="242" y="59"/>
                    </a:lnTo>
                    <a:lnTo>
                      <a:pt x="242" y="57"/>
                    </a:lnTo>
                    <a:lnTo>
                      <a:pt x="245" y="55"/>
                    </a:lnTo>
                    <a:lnTo>
                      <a:pt x="245" y="54"/>
                    </a:lnTo>
                    <a:lnTo>
                      <a:pt x="249" y="52"/>
                    </a:lnTo>
                    <a:lnTo>
                      <a:pt x="249" y="51"/>
                    </a:lnTo>
                    <a:lnTo>
                      <a:pt x="249" y="49"/>
                    </a:lnTo>
                    <a:lnTo>
                      <a:pt x="249" y="47"/>
                    </a:lnTo>
                    <a:lnTo>
                      <a:pt x="253" y="46"/>
                    </a:lnTo>
                    <a:lnTo>
                      <a:pt x="253" y="44"/>
                    </a:lnTo>
                    <a:lnTo>
                      <a:pt x="253" y="43"/>
                    </a:lnTo>
                    <a:lnTo>
                      <a:pt x="256" y="41"/>
                    </a:lnTo>
                    <a:lnTo>
                      <a:pt x="256" y="39"/>
                    </a:lnTo>
                    <a:lnTo>
                      <a:pt x="256" y="38"/>
                    </a:lnTo>
                    <a:lnTo>
                      <a:pt x="260" y="36"/>
                    </a:lnTo>
                    <a:lnTo>
                      <a:pt x="260" y="35"/>
                    </a:lnTo>
                    <a:lnTo>
                      <a:pt x="264" y="33"/>
                    </a:lnTo>
                    <a:lnTo>
                      <a:pt x="264" y="31"/>
                    </a:lnTo>
                    <a:lnTo>
                      <a:pt x="268" y="30"/>
                    </a:lnTo>
                    <a:lnTo>
                      <a:pt x="268" y="28"/>
                    </a:lnTo>
                    <a:lnTo>
                      <a:pt x="271" y="27"/>
                    </a:lnTo>
                    <a:lnTo>
                      <a:pt x="275" y="25"/>
                    </a:lnTo>
                    <a:lnTo>
                      <a:pt x="279" y="25"/>
                    </a:lnTo>
                    <a:lnTo>
                      <a:pt x="282" y="27"/>
                    </a:lnTo>
                    <a:lnTo>
                      <a:pt x="286" y="28"/>
                    </a:lnTo>
                    <a:lnTo>
                      <a:pt x="290" y="30"/>
                    </a:lnTo>
                    <a:lnTo>
                      <a:pt x="290" y="31"/>
                    </a:lnTo>
                    <a:lnTo>
                      <a:pt x="294" y="33"/>
                    </a:lnTo>
                    <a:lnTo>
                      <a:pt x="294" y="35"/>
                    </a:lnTo>
                    <a:lnTo>
                      <a:pt x="294" y="36"/>
                    </a:lnTo>
                    <a:lnTo>
                      <a:pt x="297" y="38"/>
                    </a:lnTo>
                    <a:lnTo>
                      <a:pt x="297" y="39"/>
                    </a:lnTo>
                    <a:lnTo>
                      <a:pt x="297" y="43"/>
                    </a:lnTo>
                    <a:lnTo>
                      <a:pt x="301" y="44"/>
                    </a:lnTo>
                    <a:lnTo>
                      <a:pt x="301" y="46"/>
                    </a:lnTo>
                    <a:lnTo>
                      <a:pt x="301" y="47"/>
                    </a:lnTo>
                    <a:lnTo>
                      <a:pt x="305" y="51"/>
                    </a:lnTo>
                    <a:lnTo>
                      <a:pt x="305" y="52"/>
                    </a:lnTo>
                    <a:lnTo>
                      <a:pt x="305" y="54"/>
                    </a:lnTo>
                    <a:lnTo>
                      <a:pt x="308" y="57"/>
                    </a:lnTo>
                    <a:lnTo>
                      <a:pt x="308" y="59"/>
                    </a:lnTo>
                    <a:lnTo>
                      <a:pt x="308" y="60"/>
                    </a:lnTo>
                    <a:lnTo>
                      <a:pt x="312" y="63"/>
                    </a:lnTo>
                    <a:lnTo>
                      <a:pt x="312" y="65"/>
                    </a:lnTo>
                    <a:lnTo>
                      <a:pt x="312" y="66"/>
                    </a:lnTo>
                    <a:lnTo>
                      <a:pt x="316" y="68"/>
                    </a:lnTo>
                    <a:lnTo>
                      <a:pt x="316" y="71"/>
                    </a:lnTo>
                    <a:lnTo>
                      <a:pt x="316" y="73"/>
                    </a:lnTo>
                    <a:lnTo>
                      <a:pt x="320" y="74"/>
                    </a:lnTo>
                    <a:lnTo>
                      <a:pt x="320" y="76"/>
                    </a:lnTo>
                    <a:lnTo>
                      <a:pt x="320" y="78"/>
                    </a:lnTo>
                    <a:lnTo>
                      <a:pt x="323" y="79"/>
                    </a:lnTo>
                    <a:lnTo>
                      <a:pt x="323" y="81"/>
                    </a:lnTo>
                    <a:lnTo>
                      <a:pt x="327" y="82"/>
                    </a:lnTo>
                    <a:lnTo>
                      <a:pt x="331" y="84"/>
                    </a:lnTo>
                    <a:lnTo>
                      <a:pt x="334" y="86"/>
                    </a:lnTo>
                    <a:lnTo>
                      <a:pt x="338" y="84"/>
                    </a:lnTo>
                    <a:lnTo>
                      <a:pt x="342" y="82"/>
                    </a:lnTo>
                    <a:lnTo>
                      <a:pt x="342" y="81"/>
                    </a:lnTo>
                    <a:lnTo>
                      <a:pt x="342" y="79"/>
                    </a:lnTo>
                    <a:lnTo>
                      <a:pt x="346" y="78"/>
                    </a:lnTo>
                    <a:lnTo>
                      <a:pt x="346" y="76"/>
                    </a:lnTo>
                    <a:lnTo>
                      <a:pt x="346" y="74"/>
                    </a:lnTo>
                    <a:lnTo>
                      <a:pt x="349" y="73"/>
                    </a:lnTo>
                    <a:lnTo>
                      <a:pt x="349" y="70"/>
                    </a:lnTo>
                    <a:lnTo>
                      <a:pt x="349" y="68"/>
                    </a:lnTo>
                    <a:lnTo>
                      <a:pt x="353" y="65"/>
                    </a:lnTo>
                    <a:lnTo>
                      <a:pt x="353" y="63"/>
                    </a:lnTo>
                    <a:lnTo>
                      <a:pt x="353" y="60"/>
                    </a:lnTo>
                    <a:lnTo>
                      <a:pt x="357" y="57"/>
                    </a:lnTo>
                    <a:lnTo>
                      <a:pt x="357" y="55"/>
                    </a:lnTo>
                    <a:lnTo>
                      <a:pt x="357" y="52"/>
                    </a:lnTo>
                    <a:lnTo>
                      <a:pt x="360" y="49"/>
                    </a:lnTo>
                    <a:lnTo>
                      <a:pt x="360" y="46"/>
                    </a:lnTo>
                    <a:lnTo>
                      <a:pt x="360" y="43"/>
                    </a:lnTo>
                    <a:lnTo>
                      <a:pt x="364" y="39"/>
                    </a:lnTo>
                    <a:lnTo>
                      <a:pt x="364" y="38"/>
                    </a:lnTo>
                    <a:lnTo>
                      <a:pt x="364" y="35"/>
                    </a:lnTo>
                    <a:lnTo>
                      <a:pt x="368" y="31"/>
                    </a:lnTo>
                    <a:lnTo>
                      <a:pt x="368" y="28"/>
                    </a:lnTo>
                    <a:lnTo>
                      <a:pt x="368" y="25"/>
                    </a:lnTo>
                    <a:lnTo>
                      <a:pt x="372" y="22"/>
                    </a:lnTo>
                    <a:lnTo>
                      <a:pt x="372" y="20"/>
                    </a:lnTo>
                    <a:lnTo>
                      <a:pt x="372" y="17"/>
                    </a:lnTo>
                    <a:lnTo>
                      <a:pt x="372" y="16"/>
                    </a:lnTo>
                    <a:lnTo>
                      <a:pt x="375" y="12"/>
                    </a:lnTo>
                    <a:lnTo>
                      <a:pt x="375" y="11"/>
                    </a:lnTo>
                    <a:lnTo>
                      <a:pt x="375" y="8"/>
                    </a:lnTo>
                    <a:lnTo>
                      <a:pt x="379" y="6"/>
                    </a:lnTo>
                    <a:lnTo>
                      <a:pt x="379" y="4"/>
                    </a:lnTo>
                    <a:lnTo>
                      <a:pt x="383" y="3"/>
                    </a:lnTo>
                    <a:lnTo>
                      <a:pt x="383" y="1"/>
                    </a:lnTo>
                    <a:lnTo>
                      <a:pt x="387" y="0"/>
                    </a:lnTo>
                    <a:lnTo>
                      <a:pt x="390" y="1"/>
                    </a:lnTo>
                    <a:lnTo>
                      <a:pt x="394" y="3"/>
                    </a:lnTo>
                    <a:lnTo>
                      <a:pt x="394" y="4"/>
                    </a:lnTo>
                    <a:lnTo>
                      <a:pt x="394" y="6"/>
                    </a:lnTo>
                    <a:lnTo>
                      <a:pt x="398" y="9"/>
                    </a:lnTo>
                    <a:lnTo>
                      <a:pt x="398" y="11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auto">
              <a:xfrm>
                <a:off x="3827" y="3635"/>
                <a:ext cx="34" cy="185"/>
              </a:xfrm>
              <a:custGeom>
                <a:avLst/>
                <a:gdLst>
                  <a:gd name="T0" fmla="*/ 0 w 34"/>
                  <a:gd name="T1" fmla="*/ 0 h 185"/>
                  <a:gd name="T2" fmla="*/ 0 w 34"/>
                  <a:gd name="T3" fmla="*/ 3 h 185"/>
                  <a:gd name="T4" fmla="*/ 3 w 34"/>
                  <a:gd name="T5" fmla="*/ 6 h 185"/>
                  <a:gd name="T6" fmla="*/ 3 w 34"/>
                  <a:gd name="T7" fmla="*/ 9 h 185"/>
                  <a:gd name="T8" fmla="*/ 3 w 34"/>
                  <a:gd name="T9" fmla="*/ 14 h 185"/>
                  <a:gd name="T10" fmla="*/ 7 w 34"/>
                  <a:gd name="T11" fmla="*/ 19 h 185"/>
                  <a:gd name="T12" fmla="*/ 7 w 34"/>
                  <a:gd name="T13" fmla="*/ 22 h 185"/>
                  <a:gd name="T14" fmla="*/ 7 w 34"/>
                  <a:gd name="T15" fmla="*/ 27 h 185"/>
                  <a:gd name="T16" fmla="*/ 11 w 34"/>
                  <a:gd name="T17" fmla="*/ 33 h 185"/>
                  <a:gd name="T18" fmla="*/ 11 w 34"/>
                  <a:gd name="T19" fmla="*/ 38 h 185"/>
                  <a:gd name="T20" fmla="*/ 11 w 34"/>
                  <a:gd name="T21" fmla="*/ 44 h 185"/>
                  <a:gd name="T22" fmla="*/ 15 w 34"/>
                  <a:gd name="T23" fmla="*/ 51 h 185"/>
                  <a:gd name="T24" fmla="*/ 15 w 34"/>
                  <a:gd name="T25" fmla="*/ 57 h 185"/>
                  <a:gd name="T26" fmla="*/ 15 w 34"/>
                  <a:gd name="T27" fmla="*/ 63 h 185"/>
                  <a:gd name="T28" fmla="*/ 18 w 34"/>
                  <a:gd name="T29" fmla="*/ 70 h 185"/>
                  <a:gd name="T30" fmla="*/ 18 w 34"/>
                  <a:gd name="T31" fmla="*/ 76 h 185"/>
                  <a:gd name="T32" fmla="*/ 18 w 34"/>
                  <a:gd name="T33" fmla="*/ 84 h 185"/>
                  <a:gd name="T34" fmla="*/ 22 w 34"/>
                  <a:gd name="T35" fmla="*/ 92 h 185"/>
                  <a:gd name="T36" fmla="*/ 22 w 34"/>
                  <a:gd name="T37" fmla="*/ 100 h 185"/>
                  <a:gd name="T38" fmla="*/ 22 w 34"/>
                  <a:gd name="T39" fmla="*/ 108 h 185"/>
                  <a:gd name="T40" fmla="*/ 26 w 34"/>
                  <a:gd name="T41" fmla="*/ 116 h 185"/>
                  <a:gd name="T42" fmla="*/ 26 w 34"/>
                  <a:gd name="T43" fmla="*/ 124 h 185"/>
                  <a:gd name="T44" fmla="*/ 26 w 34"/>
                  <a:gd name="T45" fmla="*/ 132 h 185"/>
                  <a:gd name="T46" fmla="*/ 29 w 34"/>
                  <a:gd name="T47" fmla="*/ 140 h 185"/>
                  <a:gd name="T48" fmla="*/ 29 w 34"/>
                  <a:gd name="T49" fmla="*/ 149 h 185"/>
                  <a:gd name="T50" fmla="*/ 29 w 34"/>
                  <a:gd name="T51" fmla="*/ 157 h 185"/>
                  <a:gd name="T52" fmla="*/ 33 w 34"/>
                  <a:gd name="T53" fmla="*/ 167 h 185"/>
                  <a:gd name="T54" fmla="*/ 33 w 34"/>
                  <a:gd name="T55" fmla="*/ 175 h 185"/>
                  <a:gd name="T56" fmla="*/ 33 w 34"/>
                  <a:gd name="T57" fmla="*/ 184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4" h="185">
                    <a:moveTo>
                      <a:pt x="0" y="0"/>
                    </a:moveTo>
                    <a:lnTo>
                      <a:pt x="0" y="3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3" y="14"/>
                    </a:lnTo>
                    <a:lnTo>
                      <a:pt x="7" y="19"/>
                    </a:lnTo>
                    <a:lnTo>
                      <a:pt x="7" y="22"/>
                    </a:lnTo>
                    <a:lnTo>
                      <a:pt x="7" y="27"/>
                    </a:lnTo>
                    <a:lnTo>
                      <a:pt x="11" y="33"/>
                    </a:lnTo>
                    <a:lnTo>
                      <a:pt x="11" y="38"/>
                    </a:lnTo>
                    <a:lnTo>
                      <a:pt x="11" y="44"/>
                    </a:lnTo>
                    <a:lnTo>
                      <a:pt x="15" y="51"/>
                    </a:lnTo>
                    <a:lnTo>
                      <a:pt x="15" y="57"/>
                    </a:lnTo>
                    <a:lnTo>
                      <a:pt x="15" y="63"/>
                    </a:lnTo>
                    <a:lnTo>
                      <a:pt x="18" y="70"/>
                    </a:lnTo>
                    <a:lnTo>
                      <a:pt x="18" y="76"/>
                    </a:lnTo>
                    <a:lnTo>
                      <a:pt x="18" y="84"/>
                    </a:lnTo>
                    <a:lnTo>
                      <a:pt x="22" y="92"/>
                    </a:lnTo>
                    <a:lnTo>
                      <a:pt x="22" y="100"/>
                    </a:lnTo>
                    <a:lnTo>
                      <a:pt x="22" y="108"/>
                    </a:lnTo>
                    <a:lnTo>
                      <a:pt x="26" y="116"/>
                    </a:lnTo>
                    <a:lnTo>
                      <a:pt x="26" y="124"/>
                    </a:lnTo>
                    <a:lnTo>
                      <a:pt x="26" y="132"/>
                    </a:lnTo>
                    <a:lnTo>
                      <a:pt x="29" y="140"/>
                    </a:lnTo>
                    <a:lnTo>
                      <a:pt x="29" y="149"/>
                    </a:lnTo>
                    <a:lnTo>
                      <a:pt x="29" y="157"/>
                    </a:lnTo>
                    <a:lnTo>
                      <a:pt x="33" y="167"/>
                    </a:lnTo>
                    <a:lnTo>
                      <a:pt x="33" y="175"/>
                    </a:lnTo>
                    <a:lnTo>
                      <a:pt x="33" y="184"/>
                    </a:lnTo>
                  </a:path>
                </a:pathLst>
              </a:custGeom>
              <a:noFill/>
              <a:ln w="28575" cap="rnd" cmpd="sng">
                <a:solidFill>
                  <a:srgbClr val="0099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61" name="Rectangle 25"/>
            <p:cNvSpPr>
              <a:spLocks noChangeArrowheads="1"/>
            </p:cNvSpPr>
            <p:nvPr/>
          </p:nvSpPr>
          <p:spPr bwMode="auto">
            <a:xfrm>
              <a:off x="96" y="3081"/>
              <a:ext cx="95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114FFB"/>
                  </a:solidFill>
                  <a:latin typeface="Arial" charset="0"/>
                </a:rPr>
                <a:t>+ 0.4 sin(7x) </a:t>
              </a:r>
            </a:p>
          </p:txBody>
        </p:sp>
        <p:grpSp>
          <p:nvGrpSpPr>
            <p:cNvPr id="14362" name="Group 26"/>
            <p:cNvGrpSpPr>
              <a:grpSpLocks/>
            </p:cNvGrpSpPr>
            <p:nvPr/>
          </p:nvGrpSpPr>
          <p:grpSpPr bwMode="auto">
            <a:xfrm>
              <a:off x="1482" y="3103"/>
              <a:ext cx="1410" cy="91"/>
              <a:chOff x="1303" y="3776"/>
              <a:chExt cx="1057" cy="121"/>
            </a:xfrm>
          </p:grpSpPr>
          <p:sp>
            <p:nvSpPr>
              <p:cNvPr id="14363" name="Freeform 27"/>
              <p:cNvSpPr>
                <a:spLocks/>
              </p:cNvSpPr>
              <p:nvPr/>
            </p:nvSpPr>
            <p:spPr bwMode="auto">
              <a:xfrm>
                <a:off x="1303" y="3776"/>
                <a:ext cx="276" cy="121"/>
              </a:xfrm>
              <a:custGeom>
                <a:avLst/>
                <a:gdLst>
                  <a:gd name="T0" fmla="*/ 3 w 276"/>
                  <a:gd name="T1" fmla="*/ 48 h 121"/>
                  <a:gd name="T2" fmla="*/ 10 w 276"/>
                  <a:gd name="T3" fmla="*/ 33 h 121"/>
                  <a:gd name="T4" fmla="*/ 13 w 276"/>
                  <a:gd name="T5" fmla="*/ 20 h 121"/>
                  <a:gd name="T6" fmla="*/ 16 w 276"/>
                  <a:gd name="T7" fmla="*/ 10 h 121"/>
                  <a:gd name="T8" fmla="*/ 23 w 276"/>
                  <a:gd name="T9" fmla="*/ 3 h 121"/>
                  <a:gd name="T10" fmla="*/ 29 w 276"/>
                  <a:gd name="T11" fmla="*/ 0 h 121"/>
                  <a:gd name="T12" fmla="*/ 32 w 276"/>
                  <a:gd name="T13" fmla="*/ 3 h 121"/>
                  <a:gd name="T14" fmla="*/ 35 w 276"/>
                  <a:gd name="T15" fmla="*/ 11 h 121"/>
                  <a:gd name="T16" fmla="*/ 42 w 276"/>
                  <a:gd name="T17" fmla="*/ 21 h 121"/>
                  <a:gd name="T18" fmla="*/ 45 w 276"/>
                  <a:gd name="T19" fmla="*/ 35 h 121"/>
                  <a:gd name="T20" fmla="*/ 48 w 276"/>
                  <a:gd name="T21" fmla="*/ 50 h 121"/>
                  <a:gd name="T22" fmla="*/ 55 w 276"/>
                  <a:gd name="T23" fmla="*/ 66 h 121"/>
                  <a:gd name="T24" fmla="*/ 58 w 276"/>
                  <a:gd name="T25" fmla="*/ 81 h 121"/>
                  <a:gd name="T26" fmla="*/ 61 w 276"/>
                  <a:gd name="T27" fmla="*/ 95 h 121"/>
                  <a:gd name="T28" fmla="*/ 64 w 276"/>
                  <a:gd name="T29" fmla="*/ 106 h 121"/>
                  <a:gd name="T30" fmla="*/ 71 w 276"/>
                  <a:gd name="T31" fmla="*/ 115 h 121"/>
                  <a:gd name="T32" fmla="*/ 74 w 276"/>
                  <a:gd name="T33" fmla="*/ 119 h 121"/>
                  <a:gd name="T34" fmla="*/ 80 w 276"/>
                  <a:gd name="T35" fmla="*/ 119 h 121"/>
                  <a:gd name="T36" fmla="*/ 83 w 276"/>
                  <a:gd name="T37" fmla="*/ 115 h 121"/>
                  <a:gd name="T38" fmla="*/ 87 w 276"/>
                  <a:gd name="T39" fmla="*/ 106 h 121"/>
                  <a:gd name="T40" fmla="*/ 93 w 276"/>
                  <a:gd name="T41" fmla="*/ 94 h 121"/>
                  <a:gd name="T42" fmla="*/ 96 w 276"/>
                  <a:gd name="T43" fmla="*/ 81 h 121"/>
                  <a:gd name="T44" fmla="*/ 99 w 276"/>
                  <a:gd name="T45" fmla="*/ 65 h 121"/>
                  <a:gd name="T46" fmla="*/ 106 w 276"/>
                  <a:gd name="T47" fmla="*/ 49 h 121"/>
                  <a:gd name="T48" fmla="*/ 109 w 276"/>
                  <a:gd name="T49" fmla="*/ 34 h 121"/>
                  <a:gd name="T50" fmla="*/ 112 w 276"/>
                  <a:gd name="T51" fmla="*/ 21 h 121"/>
                  <a:gd name="T52" fmla="*/ 119 w 276"/>
                  <a:gd name="T53" fmla="*/ 10 h 121"/>
                  <a:gd name="T54" fmla="*/ 122 w 276"/>
                  <a:gd name="T55" fmla="*/ 3 h 121"/>
                  <a:gd name="T56" fmla="*/ 128 w 276"/>
                  <a:gd name="T57" fmla="*/ 0 h 121"/>
                  <a:gd name="T58" fmla="*/ 131 w 276"/>
                  <a:gd name="T59" fmla="*/ 3 h 121"/>
                  <a:gd name="T60" fmla="*/ 138 w 276"/>
                  <a:gd name="T61" fmla="*/ 10 h 121"/>
                  <a:gd name="T62" fmla="*/ 141 w 276"/>
                  <a:gd name="T63" fmla="*/ 21 h 121"/>
                  <a:gd name="T64" fmla="*/ 144 w 276"/>
                  <a:gd name="T65" fmla="*/ 34 h 121"/>
                  <a:gd name="T66" fmla="*/ 151 w 276"/>
                  <a:gd name="T67" fmla="*/ 49 h 121"/>
                  <a:gd name="T68" fmla="*/ 154 w 276"/>
                  <a:gd name="T69" fmla="*/ 64 h 121"/>
                  <a:gd name="T70" fmla="*/ 157 w 276"/>
                  <a:gd name="T71" fmla="*/ 80 h 121"/>
                  <a:gd name="T72" fmla="*/ 160 w 276"/>
                  <a:gd name="T73" fmla="*/ 94 h 121"/>
                  <a:gd name="T74" fmla="*/ 167 w 276"/>
                  <a:gd name="T75" fmla="*/ 106 h 121"/>
                  <a:gd name="T76" fmla="*/ 170 w 276"/>
                  <a:gd name="T77" fmla="*/ 114 h 121"/>
                  <a:gd name="T78" fmla="*/ 173 w 276"/>
                  <a:gd name="T79" fmla="*/ 119 h 121"/>
                  <a:gd name="T80" fmla="*/ 179 w 276"/>
                  <a:gd name="T81" fmla="*/ 119 h 121"/>
                  <a:gd name="T82" fmla="*/ 183 w 276"/>
                  <a:gd name="T83" fmla="*/ 115 h 121"/>
                  <a:gd name="T84" fmla="*/ 189 w 276"/>
                  <a:gd name="T85" fmla="*/ 107 h 121"/>
                  <a:gd name="T86" fmla="*/ 192 w 276"/>
                  <a:gd name="T87" fmla="*/ 95 h 121"/>
                  <a:gd name="T88" fmla="*/ 195 w 276"/>
                  <a:gd name="T89" fmla="*/ 81 h 121"/>
                  <a:gd name="T90" fmla="*/ 202 w 276"/>
                  <a:gd name="T91" fmla="*/ 66 h 121"/>
                  <a:gd name="T92" fmla="*/ 205 w 276"/>
                  <a:gd name="T93" fmla="*/ 50 h 121"/>
                  <a:gd name="T94" fmla="*/ 208 w 276"/>
                  <a:gd name="T95" fmla="*/ 35 h 121"/>
                  <a:gd name="T96" fmla="*/ 214 w 276"/>
                  <a:gd name="T97" fmla="*/ 21 h 121"/>
                  <a:gd name="T98" fmla="*/ 218 w 276"/>
                  <a:gd name="T99" fmla="*/ 11 h 121"/>
                  <a:gd name="T100" fmla="*/ 221 w 276"/>
                  <a:gd name="T101" fmla="*/ 3 h 121"/>
                  <a:gd name="T102" fmla="*/ 227 w 276"/>
                  <a:gd name="T103" fmla="*/ 0 h 121"/>
                  <a:gd name="T104" fmla="*/ 230 w 276"/>
                  <a:gd name="T105" fmla="*/ 2 h 121"/>
                  <a:gd name="T106" fmla="*/ 237 w 276"/>
                  <a:gd name="T107" fmla="*/ 8 h 121"/>
                  <a:gd name="T108" fmla="*/ 240 w 276"/>
                  <a:gd name="T109" fmla="*/ 17 h 121"/>
                  <a:gd name="T110" fmla="*/ 243 w 276"/>
                  <a:gd name="T111" fmla="*/ 29 h 121"/>
                  <a:gd name="T112" fmla="*/ 250 w 276"/>
                  <a:gd name="T113" fmla="*/ 44 h 121"/>
                  <a:gd name="T114" fmla="*/ 253 w 276"/>
                  <a:gd name="T115" fmla="*/ 60 h 121"/>
                  <a:gd name="T116" fmla="*/ 256 w 276"/>
                  <a:gd name="T117" fmla="*/ 75 h 121"/>
                  <a:gd name="T118" fmla="*/ 262 w 276"/>
                  <a:gd name="T119" fmla="*/ 90 h 121"/>
                  <a:gd name="T120" fmla="*/ 266 w 276"/>
                  <a:gd name="T121" fmla="*/ 102 h 121"/>
                  <a:gd name="T122" fmla="*/ 269 w 276"/>
                  <a:gd name="T123" fmla="*/ 112 h 121"/>
                  <a:gd name="T124" fmla="*/ 272 w 276"/>
                  <a:gd name="T125" fmla="*/ 118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6" h="121">
                    <a:moveTo>
                      <a:pt x="0" y="60"/>
                    </a:moveTo>
                    <a:lnTo>
                      <a:pt x="3" y="56"/>
                    </a:lnTo>
                    <a:lnTo>
                      <a:pt x="3" y="52"/>
                    </a:lnTo>
                    <a:lnTo>
                      <a:pt x="3" y="48"/>
                    </a:lnTo>
                    <a:lnTo>
                      <a:pt x="7" y="44"/>
                    </a:lnTo>
                    <a:lnTo>
                      <a:pt x="7" y="41"/>
                    </a:lnTo>
                    <a:lnTo>
                      <a:pt x="7" y="37"/>
                    </a:lnTo>
                    <a:lnTo>
                      <a:pt x="10" y="33"/>
                    </a:lnTo>
                    <a:lnTo>
                      <a:pt x="10" y="30"/>
                    </a:lnTo>
                    <a:lnTo>
                      <a:pt x="10" y="26"/>
                    </a:lnTo>
                    <a:lnTo>
                      <a:pt x="13" y="23"/>
                    </a:lnTo>
                    <a:lnTo>
                      <a:pt x="13" y="20"/>
                    </a:lnTo>
                    <a:lnTo>
                      <a:pt x="13" y="17"/>
                    </a:lnTo>
                    <a:lnTo>
                      <a:pt x="16" y="15"/>
                    </a:lnTo>
                    <a:lnTo>
                      <a:pt x="16" y="12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23" y="3"/>
                    </a:lnTo>
                    <a:lnTo>
                      <a:pt x="23" y="2"/>
                    </a:lnTo>
                    <a:lnTo>
                      <a:pt x="23" y="1"/>
                    </a:lnTo>
                    <a:lnTo>
                      <a:pt x="26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1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2" y="5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5" y="11"/>
                    </a:lnTo>
                    <a:lnTo>
                      <a:pt x="39" y="13"/>
                    </a:lnTo>
                    <a:lnTo>
                      <a:pt x="39" y="16"/>
                    </a:lnTo>
                    <a:lnTo>
                      <a:pt x="39" y="18"/>
                    </a:lnTo>
                    <a:lnTo>
                      <a:pt x="42" y="21"/>
                    </a:lnTo>
                    <a:lnTo>
                      <a:pt x="42" y="24"/>
                    </a:lnTo>
                    <a:lnTo>
                      <a:pt x="42" y="28"/>
                    </a:lnTo>
                    <a:lnTo>
                      <a:pt x="45" y="31"/>
                    </a:lnTo>
                    <a:lnTo>
                      <a:pt x="45" y="35"/>
                    </a:lnTo>
                    <a:lnTo>
                      <a:pt x="45" y="38"/>
                    </a:lnTo>
                    <a:lnTo>
                      <a:pt x="48" y="42"/>
                    </a:lnTo>
                    <a:lnTo>
                      <a:pt x="48" y="46"/>
                    </a:lnTo>
                    <a:lnTo>
                      <a:pt x="48" y="50"/>
                    </a:lnTo>
                    <a:lnTo>
                      <a:pt x="51" y="54"/>
                    </a:lnTo>
                    <a:lnTo>
                      <a:pt x="51" y="58"/>
                    </a:lnTo>
                    <a:lnTo>
                      <a:pt x="51" y="61"/>
                    </a:lnTo>
                    <a:lnTo>
                      <a:pt x="55" y="66"/>
                    </a:lnTo>
                    <a:lnTo>
                      <a:pt x="55" y="69"/>
                    </a:lnTo>
                    <a:lnTo>
                      <a:pt x="55" y="73"/>
                    </a:lnTo>
                    <a:lnTo>
                      <a:pt x="55" y="77"/>
                    </a:lnTo>
                    <a:lnTo>
                      <a:pt x="58" y="81"/>
                    </a:lnTo>
                    <a:lnTo>
                      <a:pt x="58" y="84"/>
                    </a:lnTo>
                    <a:lnTo>
                      <a:pt x="58" y="88"/>
                    </a:lnTo>
                    <a:lnTo>
                      <a:pt x="61" y="92"/>
                    </a:lnTo>
                    <a:lnTo>
                      <a:pt x="61" y="95"/>
                    </a:lnTo>
                    <a:lnTo>
                      <a:pt x="61" y="98"/>
                    </a:lnTo>
                    <a:lnTo>
                      <a:pt x="64" y="101"/>
                    </a:lnTo>
                    <a:lnTo>
                      <a:pt x="64" y="104"/>
                    </a:lnTo>
                    <a:lnTo>
                      <a:pt x="64" y="106"/>
                    </a:lnTo>
                    <a:lnTo>
                      <a:pt x="67" y="109"/>
                    </a:lnTo>
                    <a:lnTo>
                      <a:pt x="67" y="111"/>
                    </a:lnTo>
                    <a:lnTo>
                      <a:pt x="67" y="113"/>
                    </a:lnTo>
                    <a:lnTo>
                      <a:pt x="71" y="115"/>
                    </a:lnTo>
                    <a:lnTo>
                      <a:pt x="71" y="116"/>
                    </a:lnTo>
                    <a:lnTo>
                      <a:pt x="71" y="117"/>
                    </a:lnTo>
                    <a:lnTo>
                      <a:pt x="74" y="119"/>
                    </a:lnTo>
                    <a:lnTo>
                      <a:pt x="74" y="119"/>
                    </a:lnTo>
                    <a:lnTo>
                      <a:pt x="74" y="120"/>
                    </a:lnTo>
                    <a:lnTo>
                      <a:pt x="77" y="120"/>
                    </a:lnTo>
                    <a:lnTo>
                      <a:pt x="77" y="120"/>
                    </a:lnTo>
                    <a:lnTo>
                      <a:pt x="80" y="119"/>
                    </a:lnTo>
                    <a:lnTo>
                      <a:pt x="80" y="119"/>
                    </a:lnTo>
                    <a:lnTo>
                      <a:pt x="80" y="117"/>
                    </a:lnTo>
                    <a:lnTo>
                      <a:pt x="83" y="116"/>
                    </a:lnTo>
                    <a:lnTo>
                      <a:pt x="83" y="115"/>
                    </a:lnTo>
                    <a:lnTo>
                      <a:pt x="83" y="113"/>
                    </a:lnTo>
                    <a:lnTo>
                      <a:pt x="87" y="111"/>
                    </a:lnTo>
                    <a:lnTo>
                      <a:pt x="87" y="108"/>
                    </a:lnTo>
                    <a:lnTo>
                      <a:pt x="87" y="106"/>
                    </a:lnTo>
                    <a:lnTo>
                      <a:pt x="90" y="104"/>
                    </a:lnTo>
                    <a:lnTo>
                      <a:pt x="90" y="100"/>
                    </a:lnTo>
                    <a:lnTo>
                      <a:pt x="90" y="97"/>
                    </a:lnTo>
                    <a:lnTo>
                      <a:pt x="93" y="94"/>
                    </a:lnTo>
                    <a:lnTo>
                      <a:pt x="93" y="91"/>
                    </a:lnTo>
                    <a:lnTo>
                      <a:pt x="93" y="87"/>
                    </a:lnTo>
                    <a:lnTo>
                      <a:pt x="96" y="84"/>
                    </a:lnTo>
                    <a:lnTo>
                      <a:pt x="96" y="81"/>
                    </a:lnTo>
                    <a:lnTo>
                      <a:pt x="96" y="77"/>
                    </a:lnTo>
                    <a:lnTo>
                      <a:pt x="99" y="73"/>
                    </a:lnTo>
                    <a:lnTo>
                      <a:pt x="99" y="69"/>
                    </a:lnTo>
                    <a:lnTo>
                      <a:pt x="99" y="65"/>
                    </a:lnTo>
                    <a:lnTo>
                      <a:pt x="103" y="61"/>
                    </a:lnTo>
                    <a:lnTo>
                      <a:pt x="103" y="57"/>
                    </a:lnTo>
                    <a:lnTo>
                      <a:pt x="103" y="53"/>
                    </a:lnTo>
                    <a:lnTo>
                      <a:pt x="106" y="49"/>
                    </a:lnTo>
                    <a:lnTo>
                      <a:pt x="106" y="45"/>
                    </a:lnTo>
                    <a:lnTo>
                      <a:pt x="106" y="41"/>
                    </a:lnTo>
                    <a:lnTo>
                      <a:pt x="109" y="38"/>
                    </a:lnTo>
                    <a:lnTo>
                      <a:pt x="109" y="34"/>
                    </a:lnTo>
                    <a:lnTo>
                      <a:pt x="109" y="31"/>
                    </a:lnTo>
                    <a:lnTo>
                      <a:pt x="112" y="27"/>
                    </a:lnTo>
                    <a:lnTo>
                      <a:pt x="112" y="24"/>
                    </a:lnTo>
                    <a:lnTo>
                      <a:pt x="112" y="21"/>
                    </a:lnTo>
                    <a:lnTo>
                      <a:pt x="115" y="18"/>
                    </a:lnTo>
                    <a:lnTo>
                      <a:pt x="115" y="15"/>
                    </a:lnTo>
                    <a:lnTo>
                      <a:pt x="115" y="13"/>
                    </a:lnTo>
                    <a:lnTo>
                      <a:pt x="119" y="10"/>
                    </a:lnTo>
                    <a:lnTo>
                      <a:pt x="119" y="8"/>
                    </a:lnTo>
                    <a:lnTo>
                      <a:pt x="119" y="6"/>
                    </a:lnTo>
                    <a:lnTo>
                      <a:pt x="122" y="5"/>
                    </a:lnTo>
                    <a:lnTo>
                      <a:pt x="122" y="3"/>
                    </a:lnTo>
                    <a:lnTo>
                      <a:pt x="122" y="2"/>
                    </a:lnTo>
                    <a:lnTo>
                      <a:pt x="125" y="1"/>
                    </a:lnTo>
                    <a:lnTo>
                      <a:pt x="125" y="0"/>
                    </a:lnTo>
                    <a:lnTo>
                      <a:pt x="128" y="0"/>
                    </a:lnTo>
                    <a:lnTo>
                      <a:pt x="128" y="0"/>
                    </a:lnTo>
                    <a:lnTo>
                      <a:pt x="131" y="1"/>
                    </a:lnTo>
                    <a:lnTo>
                      <a:pt x="131" y="2"/>
                    </a:lnTo>
                    <a:lnTo>
                      <a:pt x="131" y="3"/>
                    </a:lnTo>
                    <a:lnTo>
                      <a:pt x="135" y="5"/>
                    </a:lnTo>
                    <a:lnTo>
                      <a:pt x="135" y="6"/>
                    </a:lnTo>
                    <a:lnTo>
                      <a:pt x="135" y="8"/>
                    </a:lnTo>
                    <a:lnTo>
                      <a:pt x="138" y="10"/>
                    </a:lnTo>
                    <a:lnTo>
                      <a:pt x="138" y="13"/>
                    </a:lnTo>
                    <a:lnTo>
                      <a:pt x="138" y="15"/>
                    </a:lnTo>
                    <a:lnTo>
                      <a:pt x="141" y="18"/>
                    </a:lnTo>
                    <a:lnTo>
                      <a:pt x="141" y="21"/>
                    </a:lnTo>
                    <a:lnTo>
                      <a:pt x="141" y="24"/>
                    </a:lnTo>
                    <a:lnTo>
                      <a:pt x="144" y="27"/>
                    </a:lnTo>
                    <a:lnTo>
                      <a:pt x="144" y="30"/>
                    </a:lnTo>
                    <a:lnTo>
                      <a:pt x="144" y="34"/>
                    </a:lnTo>
                    <a:lnTo>
                      <a:pt x="147" y="38"/>
                    </a:lnTo>
                    <a:lnTo>
                      <a:pt x="147" y="41"/>
                    </a:lnTo>
                    <a:lnTo>
                      <a:pt x="147" y="45"/>
                    </a:lnTo>
                    <a:lnTo>
                      <a:pt x="151" y="49"/>
                    </a:lnTo>
                    <a:lnTo>
                      <a:pt x="151" y="53"/>
                    </a:lnTo>
                    <a:lnTo>
                      <a:pt x="151" y="57"/>
                    </a:lnTo>
                    <a:lnTo>
                      <a:pt x="154" y="61"/>
                    </a:lnTo>
                    <a:lnTo>
                      <a:pt x="154" y="64"/>
                    </a:lnTo>
                    <a:lnTo>
                      <a:pt x="154" y="69"/>
                    </a:lnTo>
                    <a:lnTo>
                      <a:pt x="157" y="73"/>
                    </a:lnTo>
                    <a:lnTo>
                      <a:pt x="157" y="76"/>
                    </a:lnTo>
                    <a:lnTo>
                      <a:pt x="157" y="80"/>
                    </a:lnTo>
                    <a:lnTo>
                      <a:pt x="160" y="84"/>
                    </a:lnTo>
                    <a:lnTo>
                      <a:pt x="160" y="87"/>
                    </a:lnTo>
                    <a:lnTo>
                      <a:pt x="160" y="91"/>
                    </a:lnTo>
                    <a:lnTo>
                      <a:pt x="160" y="94"/>
                    </a:lnTo>
                    <a:lnTo>
                      <a:pt x="163" y="97"/>
                    </a:lnTo>
                    <a:lnTo>
                      <a:pt x="163" y="100"/>
                    </a:lnTo>
                    <a:lnTo>
                      <a:pt x="163" y="103"/>
                    </a:lnTo>
                    <a:lnTo>
                      <a:pt x="167" y="106"/>
                    </a:lnTo>
                    <a:lnTo>
                      <a:pt x="167" y="108"/>
                    </a:lnTo>
                    <a:lnTo>
                      <a:pt x="167" y="110"/>
                    </a:lnTo>
                    <a:lnTo>
                      <a:pt x="170" y="112"/>
                    </a:lnTo>
                    <a:lnTo>
                      <a:pt x="170" y="114"/>
                    </a:lnTo>
                    <a:lnTo>
                      <a:pt x="170" y="116"/>
                    </a:lnTo>
                    <a:lnTo>
                      <a:pt x="173" y="117"/>
                    </a:lnTo>
                    <a:lnTo>
                      <a:pt x="173" y="118"/>
                    </a:lnTo>
                    <a:lnTo>
                      <a:pt x="173" y="119"/>
                    </a:lnTo>
                    <a:lnTo>
                      <a:pt x="176" y="120"/>
                    </a:lnTo>
                    <a:lnTo>
                      <a:pt x="176" y="120"/>
                    </a:lnTo>
                    <a:lnTo>
                      <a:pt x="179" y="120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83" y="118"/>
                    </a:lnTo>
                    <a:lnTo>
                      <a:pt x="183" y="116"/>
                    </a:lnTo>
                    <a:lnTo>
                      <a:pt x="183" y="115"/>
                    </a:lnTo>
                    <a:lnTo>
                      <a:pt x="186" y="113"/>
                    </a:lnTo>
                    <a:lnTo>
                      <a:pt x="186" y="111"/>
                    </a:lnTo>
                    <a:lnTo>
                      <a:pt x="186" y="109"/>
                    </a:lnTo>
                    <a:lnTo>
                      <a:pt x="189" y="107"/>
                    </a:lnTo>
                    <a:lnTo>
                      <a:pt x="189" y="104"/>
                    </a:lnTo>
                    <a:lnTo>
                      <a:pt x="189" y="101"/>
                    </a:lnTo>
                    <a:lnTo>
                      <a:pt x="192" y="98"/>
                    </a:lnTo>
                    <a:lnTo>
                      <a:pt x="192" y="95"/>
                    </a:lnTo>
                    <a:lnTo>
                      <a:pt x="192" y="92"/>
                    </a:lnTo>
                    <a:lnTo>
                      <a:pt x="195" y="89"/>
                    </a:lnTo>
                    <a:lnTo>
                      <a:pt x="195" y="85"/>
                    </a:lnTo>
                    <a:lnTo>
                      <a:pt x="195" y="81"/>
                    </a:lnTo>
                    <a:lnTo>
                      <a:pt x="199" y="77"/>
                    </a:lnTo>
                    <a:lnTo>
                      <a:pt x="199" y="74"/>
                    </a:lnTo>
                    <a:lnTo>
                      <a:pt x="199" y="70"/>
                    </a:lnTo>
                    <a:lnTo>
                      <a:pt x="202" y="66"/>
                    </a:lnTo>
                    <a:lnTo>
                      <a:pt x="202" y="62"/>
                    </a:lnTo>
                    <a:lnTo>
                      <a:pt x="202" y="58"/>
                    </a:lnTo>
                    <a:lnTo>
                      <a:pt x="205" y="54"/>
                    </a:lnTo>
                    <a:lnTo>
                      <a:pt x="205" y="50"/>
                    </a:lnTo>
                    <a:lnTo>
                      <a:pt x="205" y="46"/>
                    </a:lnTo>
                    <a:lnTo>
                      <a:pt x="208" y="42"/>
                    </a:lnTo>
                    <a:lnTo>
                      <a:pt x="208" y="39"/>
                    </a:lnTo>
                    <a:lnTo>
                      <a:pt x="208" y="35"/>
                    </a:lnTo>
                    <a:lnTo>
                      <a:pt x="211" y="31"/>
                    </a:lnTo>
                    <a:lnTo>
                      <a:pt x="211" y="28"/>
                    </a:lnTo>
                    <a:lnTo>
                      <a:pt x="211" y="25"/>
                    </a:lnTo>
                    <a:lnTo>
                      <a:pt x="214" y="21"/>
                    </a:lnTo>
                    <a:lnTo>
                      <a:pt x="214" y="19"/>
                    </a:lnTo>
                    <a:lnTo>
                      <a:pt x="214" y="16"/>
                    </a:lnTo>
                    <a:lnTo>
                      <a:pt x="218" y="13"/>
                    </a:lnTo>
                    <a:lnTo>
                      <a:pt x="218" y="11"/>
                    </a:lnTo>
                    <a:lnTo>
                      <a:pt x="218" y="9"/>
                    </a:lnTo>
                    <a:lnTo>
                      <a:pt x="221" y="7"/>
                    </a:lnTo>
                    <a:lnTo>
                      <a:pt x="221" y="5"/>
                    </a:lnTo>
                    <a:lnTo>
                      <a:pt x="221" y="3"/>
                    </a:lnTo>
                    <a:lnTo>
                      <a:pt x="224" y="2"/>
                    </a:lnTo>
                    <a:lnTo>
                      <a:pt x="224" y="1"/>
                    </a:lnTo>
                    <a:lnTo>
                      <a:pt x="224" y="1"/>
                    </a:lnTo>
                    <a:lnTo>
                      <a:pt x="227" y="0"/>
                    </a:lnTo>
                    <a:lnTo>
                      <a:pt x="227" y="0"/>
                    </a:lnTo>
                    <a:lnTo>
                      <a:pt x="230" y="0"/>
                    </a:lnTo>
                    <a:lnTo>
                      <a:pt x="230" y="1"/>
                    </a:lnTo>
                    <a:lnTo>
                      <a:pt x="230" y="2"/>
                    </a:lnTo>
                    <a:lnTo>
                      <a:pt x="234" y="3"/>
                    </a:lnTo>
                    <a:lnTo>
                      <a:pt x="234" y="4"/>
                    </a:lnTo>
                    <a:lnTo>
                      <a:pt x="234" y="6"/>
                    </a:lnTo>
                    <a:lnTo>
                      <a:pt x="237" y="8"/>
                    </a:lnTo>
                    <a:lnTo>
                      <a:pt x="237" y="10"/>
                    </a:lnTo>
                    <a:lnTo>
                      <a:pt x="237" y="12"/>
                    </a:lnTo>
                    <a:lnTo>
                      <a:pt x="240" y="14"/>
                    </a:lnTo>
                    <a:lnTo>
                      <a:pt x="240" y="17"/>
                    </a:lnTo>
                    <a:lnTo>
                      <a:pt x="240" y="20"/>
                    </a:lnTo>
                    <a:lnTo>
                      <a:pt x="243" y="23"/>
                    </a:lnTo>
                    <a:lnTo>
                      <a:pt x="243" y="26"/>
                    </a:lnTo>
                    <a:lnTo>
                      <a:pt x="243" y="29"/>
                    </a:lnTo>
                    <a:lnTo>
                      <a:pt x="246" y="33"/>
                    </a:lnTo>
                    <a:lnTo>
                      <a:pt x="246" y="36"/>
                    </a:lnTo>
                    <a:lnTo>
                      <a:pt x="246" y="40"/>
                    </a:lnTo>
                    <a:lnTo>
                      <a:pt x="250" y="44"/>
                    </a:lnTo>
                    <a:lnTo>
                      <a:pt x="250" y="48"/>
                    </a:lnTo>
                    <a:lnTo>
                      <a:pt x="250" y="52"/>
                    </a:lnTo>
                    <a:lnTo>
                      <a:pt x="253" y="56"/>
                    </a:lnTo>
                    <a:lnTo>
                      <a:pt x="253" y="60"/>
                    </a:lnTo>
                    <a:lnTo>
                      <a:pt x="253" y="64"/>
                    </a:lnTo>
                    <a:lnTo>
                      <a:pt x="256" y="67"/>
                    </a:lnTo>
                    <a:lnTo>
                      <a:pt x="256" y="71"/>
                    </a:lnTo>
                    <a:lnTo>
                      <a:pt x="256" y="75"/>
                    </a:lnTo>
                    <a:lnTo>
                      <a:pt x="259" y="79"/>
                    </a:lnTo>
                    <a:lnTo>
                      <a:pt x="259" y="83"/>
                    </a:lnTo>
                    <a:lnTo>
                      <a:pt x="259" y="86"/>
                    </a:lnTo>
                    <a:lnTo>
                      <a:pt x="262" y="90"/>
                    </a:lnTo>
                    <a:lnTo>
                      <a:pt x="262" y="93"/>
                    </a:lnTo>
                    <a:lnTo>
                      <a:pt x="262" y="97"/>
                    </a:lnTo>
                    <a:lnTo>
                      <a:pt x="266" y="100"/>
                    </a:lnTo>
                    <a:lnTo>
                      <a:pt x="266" y="102"/>
                    </a:lnTo>
                    <a:lnTo>
                      <a:pt x="266" y="105"/>
                    </a:lnTo>
                    <a:lnTo>
                      <a:pt x="266" y="108"/>
                    </a:lnTo>
                    <a:lnTo>
                      <a:pt x="269" y="110"/>
                    </a:lnTo>
                    <a:lnTo>
                      <a:pt x="269" y="112"/>
                    </a:lnTo>
                    <a:lnTo>
                      <a:pt x="269" y="114"/>
                    </a:lnTo>
                    <a:lnTo>
                      <a:pt x="272" y="115"/>
                    </a:lnTo>
                    <a:lnTo>
                      <a:pt x="272" y="117"/>
                    </a:lnTo>
                    <a:lnTo>
                      <a:pt x="272" y="118"/>
                    </a:lnTo>
                    <a:lnTo>
                      <a:pt x="275" y="119"/>
                    </a:lnTo>
                    <a:lnTo>
                      <a:pt x="275" y="12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auto">
              <a:xfrm>
                <a:off x="1578" y="3776"/>
                <a:ext cx="280" cy="121"/>
              </a:xfrm>
              <a:custGeom>
                <a:avLst/>
                <a:gdLst>
                  <a:gd name="T0" fmla="*/ 7 w 280"/>
                  <a:gd name="T1" fmla="*/ 119 h 121"/>
                  <a:gd name="T2" fmla="*/ 10 w 280"/>
                  <a:gd name="T3" fmla="*/ 114 h 121"/>
                  <a:gd name="T4" fmla="*/ 13 w 280"/>
                  <a:gd name="T5" fmla="*/ 105 h 121"/>
                  <a:gd name="T6" fmla="*/ 19 w 280"/>
                  <a:gd name="T7" fmla="*/ 93 h 121"/>
                  <a:gd name="T8" fmla="*/ 23 w 280"/>
                  <a:gd name="T9" fmla="*/ 78 h 121"/>
                  <a:gd name="T10" fmla="*/ 26 w 280"/>
                  <a:gd name="T11" fmla="*/ 63 h 121"/>
                  <a:gd name="T12" fmla="*/ 32 w 280"/>
                  <a:gd name="T13" fmla="*/ 47 h 121"/>
                  <a:gd name="T14" fmla="*/ 35 w 280"/>
                  <a:gd name="T15" fmla="*/ 32 h 121"/>
                  <a:gd name="T16" fmla="*/ 39 w 280"/>
                  <a:gd name="T17" fmla="*/ 19 h 121"/>
                  <a:gd name="T18" fmla="*/ 45 w 280"/>
                  <a:gd name="T19" fmla="*/ 9 h 121"/>
                  <a:gd name="T20" fmla="*/ 48 w 280"/>
                  <a:gd name="T21" fmla="*/ 3 h 121"/>
                  <a:gd name="T22" fmla="*/ 55 w 280"/>
                  <a:gd name="T23" fmla="*/ 0 h 121"/>
                  <a:gd name="T24" fmla="*/ 58 w 280"/>
                  <a:gd name="T25" fmla="*/ 3 h 121"/>
                  <a:gd name="T26" fmla="*/ 61 w 280"/>
                  <a:gd name="T27" fmla="*/ 9 h 121"/>
                  <a:gd name="T28" fmla="*/ 67 w 280"/>
                  <a:gd name="T29" fmla="*/ 19 h 121"/>
                  <a:gd name="T30" fmla="*/ 71 w 280"/>
                  <a:gd name="T31" fmla="*/ 32 h 121"/>
                  <a:gd name="T32" fmla="*/ 74 w 280"/>
                  <a:gd name="T33" fmla="*/ 47 h 121"/>
                  <a:gd name="T34" fmla="*/ 80 w 280"/>
                  <a:gd name="T35" fmla="*/ 62 h 121"/>
                  <a:gd name="T36" fmla="*/ 83 w 280"/>
                  <a:gd name="T37" fmla="*/ 78 h 121"/>
                  <a:gd name="T38" fmla="*/ 87 w 280"/>
                  <a:gd name="T39" fmla="*/ 92 h 121"/>
                  <a:gd name="T40" fmla="*/ 93 w 280"/>
                  <a:gd name="T41" fmla="*/ 105 h 121"/>
                  <a:gd name="T42" fmla="*/ 96 w 280"/>
                  <a:gd name="T43" fmla="*/ 114 h 121"/>
                  <a:gd name="T44" fmla="*/ 99 w 280"/>
                  <a:gd name="T45" fmla="*/ 119 h 121"/>
                  <a:gd name="T46" fmla="*/ 106 w 280"/>
                  <a:gd name="T47" fmla="*/ 119 h 121"/>
                  <a:gd name="T48" fmla="*/ 109 w 280"/>
                  <a:gd name="T49" fmla="*/ 114 h 121"/>
                  <a:gd name="T50" fmla="*/ 115 w 280"/>
                  <a:gd name="T51" fmla="*/ 105 h 121"/>
                  <a:gd name="T52" fmla="*/ 119 w 280"/>
                  <a:gd name="T53" fmla="*/ 94 h 121"/>
                  <a:gd name="T54" fmla="*/ 122 w 280"/>
                  <a:gd name="T55" fmla="*/ 79 h 121"/>
                  <a:gd name="T56" fmla="*/ 128 w 280"/>
                  <a:gd name="T57" fmla="*/ 64 h 121"/>
                  <a:gd name="T58" fmla="*/ 131 w 280"/>
                  <a:gd name="T59" fmla="*/ 48 h 121"/>
                  <a:gd name="T60" fmla="*/ 135 w 280"/>
                  <a:gd name="T61" fmla="*/ 33 h 121"/>
                  <a:gd name="T62" fmla="*/ 141 w 280"/>
                  <a:gd name="T63" fmla="*/ 20 h 121"/>
                  <a:gd name="T64" fmla="*/ 144 w 280"/>
                  <a:gd name="T65" fmla="*/ 10 h 121"/>
                  <a:gd name="T66" fmla="*/ 147 w 280"/>
                  <a:gd name="T67" fmla="*/ 3 h 121"/>
                  <a:gd name="T68" fmla="*/ 154 w 280"/>
                  <a:gd name="T69" fmla="*/ 0 h 121"/>
                  <a:gd name="T70" fmla="*/ 157 w 280"/>
                  <a:gd name="T71" fmla="*/ 2 h 121"/>
                  <a:gd name="T72" fmla="*/ 163 w 280"/>
                  <a:gd name="T73" fmla="*/ 9 h 121"/>
                  <a:gd name="T74" fmla="*/ 167 w 280"/>
                  <a:gd name="T75" fmla="*/ 18 h 121"/>
                  <a:gd name="T76" fmla="*/ 170 w 280"/>
                  <a:gd name="T77" fmla="*/ 31 h 121"/>
                  <a:gd name="T78" fmla="*/ 176 w 280"/>
                  <a:gd name="T79" fmla="*/ 46 h 121"/>
                  <a:gd name="T80" fmla="*/ 179 w 280"/>
                  <a:gd name="T81" fmla="*/ 62 h 121"/>
                  <a:gd name="T82" fmla="*/ 183 w 280"/>
                  <a:gd name="T83" fmla="*/ 77 h 121"/>
                  <a:gd name="T84" fmla="*/ 189 w 280"/>
                  <a:gd name="T85" fmla="*/ 92 h 121"/>
                  <a:gd name="T86" fmla="*/ 192 w 280"/>
                  <a:gd name="T87" fmla="*/ 104 h 121"/>
                  <a:gd name="T88" fmla="*/ 195 w 280"/>
                  <a:gd name="T89" fmla="*/ 113 h 121"/>
                  <a:gd name="T90" fmla="*/ 202 w 280"/>
                  <a:gd name="T91" fmla="*/ 119 h 121"/>
                  <a:gd name="T92" fmla="*/ 205 w 280"/>
                  <a:gd name="T93" fmla="*/ 120 h 121"/>
                  <a:gd name="T94" fmla="*/ 208 w 280"/>
                  <a:gd name="T95" fmla="*/ 116 h 121"/>
                  <a:gd name="T96" fmla="*/ 215 w 280"/>
                  <a:gd name="T97" fmla="*/ 108 h 121"/>
                  <a:gd name="T98" fmla="*/ 218 w 280"/>
                  <a:gd name="T99" fmla="*/ 97 h 121"/>
                  <a:gd name="T100" fmla="*/ 221 w 280"/>
                  <a:gd name="T101" fmla="*/ 84 h 121"/>
                  <a:gd name="T102" fmla="*/ 227 w 280"/>
                  <a:gd name="T103" fmla="*/ 69 h 121"/>
                  <a:gd name="T104" fmla="*/ 231 w 280"/>
                  <a:gd name="T105" fmla="*/ 53 h 121"/>
                  <a:gd name="T106" fmla="*/ 234 w 280"/>
                  <a:gd name="T107" fmla="*/ 38 h 121"/>
                  <a:gd name="T108" fmla="*/ 240 w 280"/>
                  <a:gd name="T109" fmla="*/ 24 h 121"/>
                  <a:gd name="T110" fmla="*/ 243 w 280"/>
                  <a:gd name="T111" fmla="*/ 13 h 121"/>
                  <a:gd name="T112" fmla="*/ 247 w 280"/>
                  <a:gd name="T113" fmla="*/ 5 h 121"/>
                  <a:gd name="T114" fmla="*/ 253 w 280"/>
                  <a:gd name="T115" fmla="*/ 0 h 121"/>
                  <a:gd name="T116" fmla="*/ 259 w 280"/>
                  <a:gd name="T117" fmla="*/ 2 h 121"/>
                  <a:gd name="T118" fmla="*/ 263 w 280"/>
                  <a:gd name="T119" fmla="*/ 8 h 121"/>
                  <a:gd name="T120" fmla="*/ 266 w 280"/>
                  <a:gd name="T121" fmla="*/ 18 h 121"/>
                  <a:gd name="T122" fmla="*/ 272 w 280"/>
                  <a:gd name="T123" fmla="*/ 30 h 121"/>
                  <a:gd name="T124" fmla="*/ 275 w 280"/>
                  <a:gd name="T125" fmla="*/ 45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121">
                    <a:moveTo>
                      <a:pt x="0" y="120"/>
                    </a:moveTo>
                    <a:lnTo>
                      <a:pt x="3" y="120"/>
                    </a:lnTo>
                    <a:lnTo>
                      <a:pt x="3" y="120"/>
                    </a:lnTo>
                    <a:lnTo>
                      <a:pt x="7" y="119"/>
                    </a:lnTo>
                    <a:lnTo>
                      <a:pt x="7" y="118"/>
                    </a:lnTo>
                    <a:lnTo>
                      <a:pt x="7" y="117"/>
                    </a:lnTo>
                    <a:lnTo>
                      <a:pt x="10" y="115"/>
                    </a:lnTo>
                    <a:lnTo>
                      <a:pt x="10" y="114"/>
                    </a:lnTo>
                    <a:lnTo>
                      <a:pt x="10" y="112"/>
                    </a:lnTo>
                    <a:lnTo>
                      <a:pt x="13" y="110"/>
                    </a:lnTo>
                    <a:lnTo>
                      <a:pt x="13" y="107"/>
                    </a:lnTo>
                    <a:lnTo>
                      <a:pt x="13" y="105"/>
                    </a:lnTo>
                    <a:lnTo>
                      <a:pt x="16" y="102"/>
                    </a:lnTo>
                    <a:lnTo>
                      <a:pt x="16" y="99"/>
                    </a:lnTo>
                    <a:lnTo>
                      <a:pt x="16" y="96"/>
                    </a:lnTo>
                    <a:lnTo>
                      <a:pt x="19" y="93"/>
                    </a:lnTo>
                    <a:lnTo>
                      <a:pt x="19" y="89"/>
                    </a:lnTo>
                    <a:lnTo>
                      <a:pt x="19" y="86"/>
                    </a:lnTo>
                    <a:lnTo>
                      <a:pt x="23" y="82"/>
                    </a:lnTo>
                    <a:lnTo>
                      <a:pt x="23" y="78"/>
                    </a:lnTo>
                    <a:lnTo>
                      <a:pt x="23" y="74"/>
                    </a:lnTo>
                    <a:lnTo>
                      <a:pt x="26" y="71"/>
                    </a:lnTo>
                    <a:lnTo>
                      <a:pt x="26" y="67"/>
                    </a:lnTo>
                    <a:lnTo>
                      <a:pt x="26" y="63"/>
                    </a:lnTo>
                    <a:lnTo>
                      <a:pt x="29" y="59"/>
                    </a:lnTo>
                    <a:lnTo>
                      <a:pt x="29" y="55"/>
                    </a:lnTo>
                    <a:lnTo>
                      <a:pt x="29" y="51"/>
                    </a:lnTo>
                    <a:lnTo>
                      <a:pt x="32" y="47"/>
                    </a:lnTo>
                    <a:lnTo>
                      <a:pt x="32" y="43"/>
                    </a:lnTo>
                    <a:lnTo>
                      <a:pt x="32" y="39"/>
                    </a:lnTo>
                    <a:lnTo>
                      <a:pt x="35" y="36"/>
                    </a:lnTo>
                    <a:lnTo>
                      <a:pt x="35" y="32"/>
                    </a:lnTo>
                    <a:lnTo>
                      <a:pt x="35" y="29"/>
                    </a:lnTo>
                    <a:lnTo>
                      <a:pt x="39" y="26"/>
                    </a:lnTo>
                    <a:lnTo>
                      <a:pt x="39" y="22"/>
                    </a:lnTo>
                    <a:lnTo>
                      <a:pt x="39" y="19"/>
                    </a:lnTo>
                    <a:lnTo>
                      <a:pt x="42" y="16"/>
                    </a:lnTo>
                    <a:lnTo>
                      <a:pt x="42" y="14"/>
                    </a:lnTo>
                    <a:lnTo>
                      <a:pt x="42" y="12"/>
                    </a:lnTo>
                    <a:lnTo>
                      <a:pt x="45" y="9"/>
                    </a:lnTo>
                    <a:lnTo>
                      <a:pt x="45" y="7"/>
                    </a:lnTo>
                    <a:lnTo>
                      <a:pt x="45" y="5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8" y="1"/>
                    </a:lnTo>
                    <a:lnTo>
                      <a:pt x="51" y="1"/>
                    </a:lnTo>
                    <a:lnTo>
                      <a:pt x="51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8" y="1"/>
                    </a:lnTo>
                    <a:lnTo>
                      <a:pt x="58" y="3"/>
                    </a:lnTo>
                    <a:lnTo>
                      <a:pt x="58" y="4"/>
                    </a:lnTo>
                    <a:lnTo>
                      <a:pt x="61" y="5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4" y="12"/>
                    </a:lnTo>
                    <a:lnTo>
                      <a:pt x="64" y="14"/>
                    </a:lnTo>
                    <a:lnTo>
                      <a:pt x="64" y="16"/>
                    </a:lnTo>
                    <a:lnTo>
                      <a:pt x="67" y="19"/>
                    </a:lnTo>
                    <a:lnTo>
                      <a:pt x="67" y="22"/>
                    </a:lnTo>
                    <a:lnTo>
                      <a:pt x="67" y="25"/>
                    </a:lnTo>
                    <a:lnTo>
                      <a:pt x="71" y="29"/>
                    </a:lnTo>
                    <a:lnTo>
                      <a:pt x="71" y="32"/>
                    </a:lnTo>
                    <a:lnTo>
                      <a:pt x="71" y="36"/>
                    </a:lnTo>
                    <a:lnTo>
                      <a:pt x="74" y="39"/>
                    </a:lnTo>
                    <a:lnTo>
                      <a:pt x="74" y="43"/>
                    </a:lnTo>
                    <a:lnTo>
                      <a:pt x="74" y="47"/>
                    </a:lnTo>
                    <a:lnTo>
                      <a:pt x="77" y="51"/>
                    </a:lnTo>
                    <a:lnTo>
                      <a:pt x="77" y="55"/>
                    </a:lnTo>
                    <a:lnTo>
                      <a:pt x="77" y="59"/>
                    </a:lnTo>
                    <a:lnTo>
                      <a:pt x="80" y="62"/>
                    </a:lnTo>
                    <a:lnTo>
                      <a:pt x="80" y="67"/>
                    </a:lnTo>
                    <a:lnTo>
                      <a:pt x="80" y="71"/>
                    </a:lnTo>
                    <a:lnTo>
                      <a:pt x="83" y="74"/>
                    </a:lnTo>
                    <a:lnTo>
                      <a:pt x="83" y="78"/>
                    </a:lnTo>
                    <a:lnTo>
                      <a:pt x="83" y="82"/>
                    </a:lnTo>
                    <a:lnTo>
                      <a:pt x="87" y="85"/>
                    </a:lnTo>
                    <a:lnTo>
                      <a:pt x="87" y="89"/>
                    </a:lnTo>
                    <a:lnTo>
                      <a:pt x="87" y="92"/>
                    </a:lnTo>
                    <a:lnTo>
                      <a:pt x="90" y="96"/>
                    </a:lnTo>
                    <a:lnTo>
                      <a:pt x="90" y="99"/>
                    </a:lnTo>
                    <a:lnTo>
                      <a:pt x="90" y="102"/>
                    </a:lnTo>
                    <a:lnTo>
                      <a:pt x="93" y="105"/>
                    </a:lnTo>
                    <a:lnTo>
                      <a:pt x="93" y="107"/>
                    </a:lnTo>
                    <a:lnTo>
                      <a:pt x="93" y="109"/>
                    </a:lnTo>
                    <a:lnTo>
                      <a:pt x="96" y="112"/>
                    </a:lnTo>
                    <a:lnTo>
                      <a:pt x="96" y="114"/>
                    </a:lnTo>
                    <a:lnTo>
                      <a:pt x="96" y="115"/>
                    </a:lnTo>
                    <a:lnTo>
                      <a:pt x="96" y="117"/>
                    </a:lnTo>
                    <a:lnTo>
                      <a:pt x="99" y="118"/>
                    </a:lnTo>
                    <a:lnTo>
                      <a:pt x="99" y="119"/>
                    </a:lnTo>
                    <a:lnTo>
                      <a:pt x="99" y="119"/>
                    </a:lnTo>
                    <a:lnTo>
                      <a:pt x="103" y="120"/>
                    </a:lnTo>
                    <a:lnTo>
                      <a:pt x="106" y="120"/>
                    </a:lnTo>
                    <a:lnTo>
                      <a:pt x="106" y="119"/>
                    </a:lnTo>
                    <a:lnTo>
                      <a:pt x="106" y="118"/>
                    </a:lnTo>
                    <a:lnTo>
                      <a:pt x="109" y="117"/>
                    </a:lnTo>
                    <a:lnTo>
                      <a:pt x="109" y="115"/>
                    </a:lnTo>
                    <a:lnTo>
                      <a:pt x="109" y="114"/>
                    </a:lnTo>
                    <a:lnTo>
                      <a:pt x="112" y="112"/>
                    </a:lnTo>
                    <a:lnTo>
                      <a:pt x="112" y="110"/>
                    </a:lnTo>
                    <a:lnTo>
                      <a:pt x="112" y="108"/>
                    </a:lnTo>
                    <a:lnTo>
                      <a:pt x="115" y="105"/>
                    </a:lnTo>
                    <a:lnTo>
                      <a:pt x="115" y="103"/>
                    </a:lnTo>
                    <a:lnTo>
                      <a:pt x="115" y="100"/>
                    </a:lnTo>
                    <a:lnTo>
                      <a:pt x="119" y="97"/>
                    </a:lnTo>
                    <a:lnTo>
                      <a:pt x="119" y="94"/>
                    </a:lnTo>
                    <a:lnTo>
                      <a:pt x="119" y="90"/>
                    </a:lnTo>
                    <a:lnTo>
                      <a:pt x="122" y="87"/>
                    </a:lnTo>
                    <a:lnTo>
                      <a:pt x="122" y="83"/>
                    </a:lnTo>
                    <a:lnTo>
                      <a:pt x="122" y="79"/>
                    </a:lnTo>
                    <a:lnTo>
                      <a:pt x="125" y="76"/>
                    </a:lnTo>
                    <a:lnTo>
                      <a:pt x="125" y="72"/>
                    </a:lnTo>
                    <a:lnTo>
                      <a:pt x="125" y="68"/>
                    </a:lnTo>
                    <a:lnTo>
                      <a:pt x="128" y="64"/>
                    </a:lnTo>
                    <a:lnTo>
                      <a:pt x="128" y="60"/>
                    </a:lnTo>
                    <a:lnTo>
                      <a:pt x="128" y="56"/>
                    </a:lnTo>
                    <a:lnTo>
                      <a:pt x="131" y="52"/>
                    </a:lnTo>
                    <a:lnTo>
                      <a:pt x="131" y="48"/>
                    </a:lnTo>
                    <a:lnTo>
                      <a:pt x="131" y="44"/>
                    </a:lnTo>
                    <a:lnTo>
                      <a:pt x="135" y="40"/>
                    </a:lnTo>
                    <a:lnTo>
                      <a:pt x="135" y="37"/>
                    </a:lnTo>
                    <a:lnTo>
                      <a:pt x="135" y="33"/>
                    </a:lnTo>
                    <a:lnTo>
                      <a:pt x="138" y="29"/>
                    </a:lnTo>
                    <a:lnTo>
                      <a:pt x="138" y="26"/>
                    </a:lnTo>
                    <a:lnTo>
                      <a:pt x="138" y="23"/>
                    </a:lnTo>
                    <a:lnTo>
                      <a:pt x="141" y="20"/>
                    </a:lnTo>
                    <a:lnTo>
                      <a:pt x="141" y="17"/>
                    </a:lnTo>
                    <a:lnTo>
                      <a:pt x="141" y="15"/>
                    </a:lnTo>
                    <a:lnTo>
                      <a:pt x="144" y="12"/>
                    </a:lnTo>
                    <a:lnTo>
                      <a:pt x="144" y="10"/>
                    </a:lnTo>
                    <a:lnTo>
                      <a:pt x="144" y="8"/>
                    </a:lnTo>
                    <a:lnTo>
                      <a:pt x="147" y="6"/>
                    </a:lnTo>
                    <a:lnTo>
                      <a:pt x="147" y="4"/>
                    </a:lnTo>
                    <a:lnTo>
                      <a:pt x="147" y="3"/>
                    </a:lnTo>
                    <a:lnTo>
                      <a:pt x="151" y="2"/>
                    </a:lnTo>
                    <a:lnTo>
                      <a:pt x="151" y="1"/>
                    </a:lnTo>
                    <a:lnTo>
                      <a:pt x="151" y="0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57" y="1"/>
                    </a:lnTo>
                    <a:lnTo>
                      <a:pt x="157" y="1"/>
                    </a:lnTo>
                    <a:lnTo>
                      <a:pt x="157" y="2"/>
                    </a:lnTo>
                    <a:lnTo>
                      <a:pt x="160" y="3"/>
                    </a:lnTo>
                    <a:lnTo>
                      <a:pt x="160" y="5"/>
                    </a:lnTo>
                    <a:lnTo>
                      <a:pt x="160" y="7"/>
                    </a:lnTo>
                    <a:lnTo>
                      <a:pt x="163" y="9"/>
                    </a:lnTo>
                    <a:lnTo>
                      <a:pt x="163" y="11"/>
                    </a:lnTo>
                    <a:lnTo>
                      <a:pt x="163" y="13"/>
                    </a:lnTo>
                    <a:lnTo>
                      <a:pt x="167" y="16"/>
                    </a:lnTo>
                    <a:lnTo>
                      <a:pt x="167" y="18"/>
                    </a:lnTo>
                    <a:lnTo>
                      <a:pt x="167" y="21"/>
                    </a:lnTo>
                    <a:lnTo>
                      <a:pt x="170" y="24"/>
                    </a:lnTo>
                    <a:lnTo>
                      <a:pt x="170" y="28"/>
                    </a:lnTo>
                    <a:lnTo>
                      <a:pt x="170" y="31"/>
                    </a:lnTo>
                    <a:lnTo>
                      <a:pt x="173" y="35"/>
                    </a:lnTo>
                    <a:lnTo>
                      <a:pt x="173" y="38"/>
                    </a:lnTo>
                    <a:lnTo>
                      <a:pt x="173" y="42"/>
                    </a:lnTo>
                    <a:lnTo>
                      <a:pt x="176" y="46"/>
                    </a:lnTo>
                    <a:lnTo>
                      <a:pt x="176" y="50"/>
                    </a:lnTo>
                    <a:lnTo>
                      <a:pt x="176" y="54"/>
                    </a:lnTo>
                    <a:lnTo>
                      <a:pt x="179" y="58"/>
                    </a:lnTo>
                    <a:lnTo>
                      <a:pt x="179" y="62"/>
                    </a:lnTo>
                    <a:lnTo>
                      <a:pt x="179" y="66"/>
                    </a:lnTo>
                    <a:lnTo>
                      <a:pt x="183" y="69"/>
                    </a:lnTo>
                    <a:lnTo>
                      <a:pt x="183" y="74"/>
                    </a:lnTo>
                    <a:lnTo>
                      <a:pt x="183" y="77"/>
                    </a:lnTo>
                    <a:lnTo>
                      <a:pt x="186" y="81"/>
                    </a:lnTo>
                    <a:lnTo>
                      <a:pt x="186" y="85"/>
                    </a:lnTo>
                    <a:lnTo>
                      <a:pt x="186" y="88"/>
                    </a:lnTo>
                    <a:lnTo>
                      <a:pt x="189" y="92"/>
                    </a:lnTo>
                    <a:lnTo>
                      <a:pt x="189" y="95"/>
                    </a:lnTo>
                    <a:lnTo>
                      <a:pt x="189" y="98"/>
                    </a:lnTo>
                    <a:lnTo>
                      <a:pt x="192" y="101"/>
                    </a:lnTo>
                    <a:lnTo>
                      <a:pt x="192" y="104"/>
                    </a:lnTo>
                    <a:lnTo>
                      <a:pt x="192" y="107"/>
                    </a:lnTo>
                    <a:lnTo>
                      <a:pt x="195" y="109"/>
                    </a:lnTo>
                    <a:lnTo>
                      <a:pt x="195" y="111"/>
                    </a:lnTo>
                    <a:lnTo>
                      <a:pt x="195" y="113"/>
                    </a:lnTo>
                    <a:lnTo>
                      <a:pt x="199" y="115"/>
                    </a:lnTo>
                    <a:lnTo>
                      <a:pt x="199" y="116"/>
                    </a:lnTo>
                    <a:lnTo>
                      <a:pt x="199" y="118"/>
                    </a:lnTo>
                    <a:lnTo>
                      <a:pt x="202" y="119"/>
                    </a:lnTo>
                    <a:lnTo>
                      <a:pt x="202" y="119"/>
                    </a:lnTo>
                    <a:lnTo>
                      <a:pt x="202" y="120"/>
                    </a:lnTo>
                    <a:lnTo>
                      <a:pt x="205" y="120"/>
                    </a:lnTo>
                    <a:lnTo>
                      <a:pt x="205" y="120"/>
                    </a:lnTo>
                    <a:lnTo>
                      <a:pt x="205" y="119"/>
                    </a:lnTo>
                    <a:lnTo>
                      <a:pt x="208" y="119"/>
                    </a:lnTo>
                    <a:lnTo>
                      <a:pt x="208" y="117"/>
                    </a:lnTo>
                    <a:lnTo>
                      <a:pt x="208" y="116"/>
                    </a:lnTo>
                    <a:lnTo>
                      <a:pt x="211" y="114"/>
                    </a:lnTo>
                    <a:lnTo>
                      <a:pt x="211" y="113"/>
                    </a:lnTo>
                    <a:lnTo>
                      <a:pt x="211" y="110"/>
                    </a:lnTo>
                    <a:lnTo>
                      <a:pt x="215" y="108"/>
                    </a:lnTo>
                    <a:lnTo>
                      <a:pt x="215" y="106"/>
                    </a:lnTo>
                    <a:lnTo>
                      <a:pt x="215" y="103"/>
                    </a:lnTo>
                    <a:lnTo>
                      <a:pt x="218" y="100"/>
                    </a:lnTo>
                    <a:lnTo>
                      <a:pt x="218" y="97"/>
                    </a:lnTo>
                    <a:lnTo>
                      <a:pt x="218" y="94"/>
                    </a:lnTo>
                    <a:lnTo>
                      <a:pt x="221" y="91"/>
                    </a:lnTo>
                    <a:lnTo>
                      <a:pt x="221" y="87"/>
                    </a:lnTo>
                    <a:lnTo>
                      <a:pt x="221" y="84"/>
                    </a:lnTo>
                    <a:lnTo>
                      <a:pt x="224" y="80"/>
                    </a:lnTo>
                    <a:lnTo>
                      <a:pt x="224" y="76"/>
                    </a:lnTo>
                    <a:lnTo>
                      <a:pt x="224" y="73"/>
                    </a:lnTo>
                    <a:lnTo>
                      <a:pt x="227" y="69"/>
                    </a:lnTo>
                    <a:lnTo>
                      <a:pt x="227" y="65"/>
                    </a:lnTo>
                    <a:lnTo>
                      <a:pt x="227" y="61"/>
                    </a:lnTo>
                    <a:lnTo>
                      <a:pt x="231" y="57"/>
                    </a:lnTo>
                    <a:lnTo>
                      <a:pt x="231" y="53"/>
                    </a:lnTo>
                    <a:lnTo>
                      <a:pt x="231" y="49"/>
                    </a:lnTo>
                    <a:lnTo>
                      <a:pt x="234" y="45"/>
                    </a:lnTo>
                    <a:lnTo>
                      <a:pt x="234" y="41"/>
                    </a:lnTo>
                    <a:lnTo>
                      <a:pt x="234" y="38"/>
                    </a:lnTo>
                    <a:lnTo>
                      <a:pt x="237" y="34"/>
                    </a:lnTo>
                    <a:lnTo>
                      <a:pt x="237" y="30"/>
                    </a:lnTo>
                    <a:lnTo>
                      <a:pt x="237" y="27"/>
                    </a:lnTo>
                    <a:lnTo>
                      <a:pt x="240" y="24"/>
                    </a:lnTo>
                    <a:lnTo>
                      <a:pt x="240" y="21"/>
                    </a:lnTo>
                    <a:lnTo>
                      <a:pt x="240" y="18"/>
                    </a:lnTo>
                    <a:lnTo>
                      <a:pt x="243" y="15"/>
                    </a:lnTo>
                    <a:lnTo>
                      <a:pt x="243" y="13"/>
                    </a:lnTo>
                    <a:lnTo>
                      <a:pt x="243" y="10"/>
                    </a:lnTo>
                    <a:lnTo>
                      <a:pt x="247" y="8"/>
                    </a:lnTo>
                    <a:lnTo>
                      <a:pt x="247" y="6"/>
                    </a:lnTo>
                    <a:lnTo>
                      <a:pt x="247" y="5"/>
                    </a:lnTo>
                    <a:lnTo>
                      <a:pt x="250" y="3"/>
                    </a:lnTo>
                    <a:lnTo>
                      <a:pt x="250" y="2"/>
                    </a:lnTo>
                    <a:lnTo>
                      <a:pt x="250" y="1"/>
                    </a:lnTo>
                    <a:lnTo>
                      <a:pt x="253" y="0"/>
                    </a:lnTo>
                    <a:lnTo>
                      <a:pt x="256" y="0"/>
                    </a:lnTo>
                    <a:lnTo>
                      <a:pt x="256" y="0"/>
                    </a:lnTo>
                    <a:lnTo>
                      <a:pt x="256" y="1"/>
                    </a:lnTo>
                    <a:lnTo>
                      <a:pt x="259" y="2"/>
                    </a:lnTo>
                    <a:lnTo>
                      <a:pt x="259" y="3"/>
                    </a:lnTo>
                    <a:lnTo>
                      <a:pt x="259" y="5"/>
                    </a:lnTo>
                    <a:lnTo>
                      <a:pt x="263" y="6"/>
                    </a:lnTo>
                    <a:lnTo>
                      <a:pt x="263" y="8"/>
                    </a:lnTo>
                    <a:lnTo>
                      <a:pt x="263" y="10"/>
                    </a:lnTo>
                    <a:lnTo>
                      <a:pt x="266" y="13"/>
                    </a:lnTo>
                    <a:lnTo>
                      <a:pt x="266" y="15"/>
                    </a:lnTo>
                    <a:lnTo>
                      <a:pt x="266" y="18"/>
                    </a:lnTo>
                    <a:lnTo>
                      <a:pt x="269" y="21"/>
                    </a:lnTo>
                    <a:lnTo>
                      <a:pt x="269" y="24"/>
                    </a:lnTo>
                    <a:lnTo>
                      <a:pt x="269" y="27"/>
                    </a:lnTo>
                    <a:lnTo>
                      <a:pt x="272" y="30"/>
                    </a:lnTo>
                    <a:lnTo>
                      <a:pt x="272" y="34"/>
                    </a:lnTo>
                    <a:lnTo>
                      <a:pt x="272" y="38"/>
                    </a:lnTo>
                    <a:lnTo>
                      <a:pt x="275" y="41"/>
                    </a:lnTo>
                    <a:lnTo>
                      <a:pt x="275" y="45"/>
                    </a:lnTo>
                    <a:lnTo>
                      <a:pt x="275" y="49"/>
                    </a:lnTo>
                    <a:lnTo>
                      <a:pt x="279" y="5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auto">
              <a:xfrm>
                <a:off x="1857" y="3776"/>
                <a:ext cx="273" cy="121"/>
              </a:xfrm>
              <a:custGeom>
                <a:avLst/>
                <a:gdLst>
                  <a:gd name="T0" fmla="*/ 3 w 273"/>
                  <a:gd name="T1" fmla="*/ 65 h 121"/>
                  <a:gd name="T2" fmla="*/ 6 w 273"/>
                  <a:gd name="T3" fmla="*/ 80 h 121"/>
                  <a:gd name="T4" fmla="*/ 9 w 273"/>
                  <a:gd name="T5" fmla="*/ 94 h 121"/>
                  <a:gd name="T6" fmla="*/ 16 w 273"/>
                  <a:gd name="T7" fmla="*/ 106 h 121"/>
                  <a:gd name="T8" fmla="*/ 19 w 273"/>
                  <a:gd name="T9" fmla="*/ 114 h 121"/>
                  <a:gd name="T10" fmla="*/ 22 w 273"/>
                  <a:gd name="T11" fmla="*/ 119 h 121"/>
                  <a:gd name="T12" fmla="*/ 28 w 273"/>
                  <a:gd name="T13" fmla="*/ 119 h 121"/>
                  <a:gd name="T14" fmla="*/ 32 w 273"/>
                  <a:gd name="T15" fmla="*/ 115 h 121"/>
                  <a:gd name="T16" fmla="*/ 35 w 273"/>
                  <a:gd name="T17" fmla="*/ 107 h 121"/>
                  <a:gd name="T18" fmla="*/ 41 w 273"/>
                  <a:gd name="T19" fmla="*/ 95 h 121"/>
                  <a:gd name="T20" fmla="*/ 44 w 273"/>
                  <a:gd name="T21" fmla="*/ 81 h 121"/>
                  <a:gd name="T22" fmla="*/ 48 w 273"/>
                  <a:gd name="T23" fmla="*/ 66 h 121"/>
                  <a:gd name="T24" fmla="*/ 54 w 273"/>
                  <a:gd name="T25" fmla="*/ 50 h 121"/>
                  <a:gd name="T26" fmla="*/ 57 w 273"/>
                  <a:gd name="T27" fmla="*/ 35 h 121"/>
                  <a:gd name="T28" fmla="*/ 60 w 273"/>
                  <a:gd name="T29" fmla="*/ 21 h 121"/>
                  <a:gd name="T30" fmla="*/ 67 w 273"/>
                  <a:gd name="T31" fmla="*/ 11 h 121"/>
                  <a:gd name="T32" fmla="*/ 70 w 273"/>
                  <a:gd name="T33" fmla="*/ 3 h 121"/>
                  <a:gd name="T34" fmla="*/ 73 w 273"/>
                  <a:gd name="T35" fmla="*/ 0 h 121"/>
                  <a:gd name="T36" fmla="*/ 80 w 273"/>
                  <a:gd name="T37" fmla="*/ 2 h 121"/>
                  <a:gd name="T38" fmla="*/ 83 w 273"/>
                  <a:gd name="T39" fmla="*/ 8 h 121"/>
                  <a:gd name="T40" fmla="*/ 89 w 273"/>
                  <a:gd name="T41" fmla="*/ 17 h 121"/>
                  <a:gd name="T42" fmla="*/ 92 w 273"/>
                  <a:gd name="T43" fmla="*/ 29 h 121"/>
                  <a:gd name="T44" fmla="*/ 96 w 273"/>
                  <a:gd name="T45" fmla="*/ 44 h 121"/>
                  <a:gd name="T46" fmla="*/ 102 w 273"/>
                  <a:gd name="T47" fmla="*/ 60 h 121"/>
                  <a:gd name="T48" fmla="*/ 105 w 273"/>
                  <a:gd name="T49" fmla="*/ 76 h 121"/>
                  <a:gd name="T50" fmla="*/ 108 w 273"/>
                  <a:gd name="T51" fmla="*/ 90 h 121"/>
                  <a:gd name="T52" fmla="*/ 115 w 273"/>
                  <a:gd name="T53" fmla="*/ 103 h 121"/>
                  <a:gd name="T54" fmla="*/ 118 w 273"/>
                  <a:gd name="T55" fmla="*/ 112 h 121"/>
                  <a:gd name="T56" fmla="*/ 121 w 273"/>
                  <a:gd name="T57" fmla="*/ 118 h 121"/>
                  <a:gd name="T58" fmla="*/ 128 w 273"/>
                  <a:gd name="T59" fmla="*/ 119 h 121"/>
                  <a:gd name="T60" fmla="*/ 134 w 273"/>
                  <a:gd name="T61" fmla="*/ 115 h 121"/>
                  <a:gd name="T62" fmla="*/ 137 w 273"/>
                  <a:gd name="T63" fmla="*/ 107 h 121"/>
                  <a:gd name="T64" fmla="*/ 140 w 273"/>
                  <a:gd name="T65" fmla="*/ 96 h 121"/>
                  <a:gd name="T66" fmla="*/ 144 w 273"/>
                  <a:gd name="T67" fmla="*/ 82 h 121"/>
                  <a:gd name="T68" fmla="*/ 150 w 273"/>
                  <a:gd name="T69" fmla="*/ 67 h 121"/>
                  <a:gd name="T70" fmla="*/ 153 w 273"/>
                  <a:gd name="T71" fmla="*/ 51 h 121"/>
                  <a:gd name="T72" fmla="*/ 156 w 273"/>
                  <a:gd name="T73" fmla="*/ 36 h 121"/>
                  <a:gd name="T74" fmla="*/ 163 w 273"/>
                  <a:gd name="T75" fmla="*/ 22 h 121"/>
                  <a:gd name="T76" fmla="*/ 166 w 273"/>
                  <a:gd name="T77" fmla="*/ 12 h 121"/>
                  <a:gd name="T78" fmla="*/ 169 w 273"/>
                  <a:gd name="T79" fmla="*/ 4 h 121"/>
                  <a:gd name="T80" fmla="*/ 176 w 273"/>
                  <a:gd name="T81" fmla="*/ 0 h 121"/>
                  <a:gd name="T82" fmla="*/ 179 w 273"/>
                  <a:gd name="T83" fmla="*/ 1 h 121"/>
                  <a:gd name="T84" fmla="*/ 185 w 273"/>
                  <a:gd name="T85" fmla="*/ 7 h 121"/>
                  <a:gd name="T86" fmla="*/ 188 w 273"/>
                  <a:gd name="T87" fmla="*/ 16 h 121"/>
                  <a:gd name="T88" fmla="*/ 192 w 273"/>
                  <a:gd name="T89" fmla="*/ 29 h 121"/>
                  <a:gd name="T90" fmla="*/ 198 w 273"/>
                  <a:gd name="T91" fmla="*/ 43 h 121"/>
                  <a:gd name="T92" fmla="*/ 201 w 273"/>
                  <a:gd name="T93" fmla="*/ 59 h 121"/>
                  <a:gd name="T94" fmla="*/ 204 w 273"/>
                  <a:gd name="T95" fmla="*/ 74 h 121"/>
                  <a:gd name="T96" fmla="*/ 211 w 273"/>
                  <a:gd name="T97" fmla="*/ 89 h 121"/>
                  <a:gd name="T98" fmla="*/ 214 w 273"/>
                  <a:gd name="T99" fmla="*/ 102 h 121"/>
                  <a:gd name="T100" fmla="*/ 217 w 273"/>
                  <a:gd name="T101" fmla="*/ 112 h 121"/>
                  <a:gd name="T102" fmla="*/ 224 w 273"/>
                  <a:gd name="T103" fmla="*/ 118 h 121"/>
                  <a:gd name="T104" fmla="*/ 230 w 273"/>
                  <a:gd name="T105" fmla="*/ 120 h 121"/>
                  <a:gd name="T106" fmla="*/ 233 w 273"/>
                  <a:gd name="T107" fmla="*/ 115 h 121"/>
                  <a:gd name="T108" fmla="*/ 236 w 273"/>
                  <a:gd name="T109" fmla="*/ 108 h 121"/>
                  <a:gd name="T110" fmla="*/ 240 w 273"/>
                  <a:gd name="T111" fmla="*/ 97 h 121"/>
                  <a:gd name="T112" fmla="*/ 246 w 273"/>
                  <a:gd name="T113" fmla="*/ 83 h 121"/>
                  <a:gd name="T114" fmla="*/ 249 w 273"/>
                  <a:gd name="T115" fmla="*/ 67 h 121"/>
                  <a:gd name="T116" fmla="*/ 252 w 273"/>
                  <a:gd name="T117" fmla="*/ 52 h 121"/>
                  <a:gd name="T118" fmla="*/ 259 w 273"/>
                  <a:gd name="T119" fmla="*/ 36 h 121"/>
                  <a:gd name="T120" fmla="*/ 262 w 273"/>
                  <a:gd name="T121" fmla="*/ 23 h 121"/>
                  <a:gd name="T122" fmla="*/ 265 w 273"/>
                  <a:gd name="T123" fmla="*/ 12 h 121"/>
                  <a:gd name="T124" fmla="*/ 272 w 273"/>
                  <a:gd name="T125" fmla="*/ 4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3" h="121">
                    <a:moveTo>
                      <a:pt x="0" y="53"/>
                    </a:moveTo>
                    <a:lnTo>
                      <a:pt x="0" y="57"/>
                    </a:lnTo>
                    <a:lnTo>
                      <a:pt x="0" y="61"/>
                    </a:lnTo>
                    <a:lnTo>
                      <a:pt x="3" y="65"/>
                    </a:lnTo>
                    <a:lnTo>
                      <a:pt x="3" y="69"/>
                    </a:lnTo>
                    <a:lnTo>
                      <a:pt x="3" y="73"/>
                    </a:lnTo>
                    <a:lnTo>
                      <a:pt x="6" y="76"/>
                    </a:lnTo>
                    <a:lnTo>
                      <a:pt x="6" y="80"/>
                    </a:lnTo>
                    <a:lnTo>
                      <a:pt x="6" y="84"/>
                    </a:lnTo>
                    <a:lnTo>
                      <a:pt x="9" y="87"/>
                    </a:lnTo>
                    <a:lnTo>
                      <a:pt x="9" y="91"/>
                    </a:lnTo>
                    <a:lnTo>
                      <a:pt x="9" y="94"/>
                    </a:lnTo>
                    <a:lnTo>
                      <a:pt x="12" y="97"/>
                    </a:lnTo>
                    <a:lnTo>
                      <a:pt x="12" y="100"/>
                    </a:lnTo>
                    <a:lnTo>
                      <a:pt x="12" y="103"/>
                    </a:lnTo>
                    <a:lnTo>
                      <a:pt x="16" y="106"/>
                    </a:lnTo>
                    <a:lnTo>
                      <a:pt x="16" y="108"/>
                    </a:lnTo>
                    <a:lnTo>
                      <a:pt x="16" y="110"/>
                    </a:lnTo>
                    <a:lnTo>
                      <a:pt x="19" y="113"/>
                    </a:lnTo>
                    <a:lnTo>
                      <a:pt x="19" y="114"/>
                    </a:lnTo>
                    <a:lnTo>
                      <a:pt x="19" y="116"/>
                    </a:lnTo>
                    <a:lnTo>
                      <a:pt x="22" y="117"/>
                    </a:lnTo>
                    <a:lnTo>
                      <a:pt x="22" y="119"/>
                    </a:lnTo>
                    <a:lnTo>
                      <a:pt x="22" y="119"/>
                    </a:lnTo>
                    <a:lnTo>
                      <a:pt x="25" y="120"/>
                    </a:lnTo>
                    <a:lnTo>
                      <a:pt x="25" y="120"/>
                    </a:lnTo>
                    <a:lnTo>
                      <a:pt x="28" y="120"/>
                    </a:lnTo>
                    <a:lnTo>
                      <a:pt x="28" y="119"/>
                    </a:lnTo>
                    <a:lnTo>
                      <a:pt x="28" y="119"/>
                    </a:lnTo>
                    <a:lnTo>
                      <a:pt x="28" y="118"/>
                    </a:lnTo>
                    <a:lnTo>
                      <a:pt x="32" y="116"/>
                    </a:lnTo>
                    <a:lnTo>
                      <a:pt x="32" y="115"/>
                    </a:lnTo>
                    <a:lnTo>
                      <a:pt x="32" y="113"/>
                    </a:lnTo>
                    <a:lnTo>
                      <a:pt x="35" y="111"/>
                    </a:lnTo>
                    <a:lnTo>
                      <a:pt x="35" y="109"/>
                    </a:lnTo>
                    <a:lnTo>
                      <a:pt x="35" y="107"/>
                    </a:lnTo>
                    <a:lnTo>
                      <a:pt x="38" y="104"/>
                    </a:lnTo>
                    <a:lnTo>
                      <a:pt x="38" y="101"/>
                    </a:lnTo>
                    <a:lnTo>
                      <a:pt x="38" y="98"/>
                    </a:lnTo>
                    <a:lnTo>
                      <a:pt x="41" y="95"/>
                    </a:lnTo>
                    <a:lnTo>
                      <a:pt x="41" y="92"/>
                    </a:lnTo>
                    <a:lnTo>
                      <a:pt x="41" y="88"/>
                    </a:lnTo>
                    <a:lnTo>
                      <a:pt x="44" y="85"/>
                    </a:lnTo>
                    <a:lnTo>
                      <a:pt x="44" y="81"/>
                    </a:lnTo>
                    <a:lnTo>
                      <a:pt x="44" y="77"/>
                    </a:lnTo>
                    <a:lnTo>
                      <a:pt x="48" y="74"/>
                    </a:lnTo>
                    <a:lnTo>
                      <a:pt x="48" y="69"/>
                    </a:lnTo>
                    <a:lnTo>
                      <a:pt x="48" y="66"/>
                    </a:lnTo>
                    <a:lnTo>
                      <a:pt x="51" y="62"/>
                    </a:lnTo>
                    <a:lnTo>
                      <a:pt x="51" y="58"/>
                    </a:lnTo>
                    <a:lnTo>
                      <a:pt x="51" y="54"/>
                    </a:lnTo>
                    <a:lnTo>
                      <a:pt x="54" y="50"/>
                    </a:lnTo>
                    <a:lnTo>
                      <a:pt x="54" y="46"/>
                    </a:lnTo>
                    <a:lnTo>
                      <a:pt x="54" y="42"/>
                    </a:lnTo>
                    <a:lnTo>
                      <a:pt x="57" y="38"/>
                    </a:lnTo>
                    <a:lnTo>
                      <a:pt x="57" y="35"/>
                    </a:lnTo>
                    <a:lnTo>
                      <a:pt x="57" y="31"/>
                    </a:lnTo>
                    <a:lnTo>
                      <a:pt x="60" y="28"/>
                    </a:lnTo>
                    <a:lnTo>
                      <a:pt x="60" y="24"/>
                    </a:lnTo>
                    <a:lnTo>
                      <a:pt x="60" y="21"/>
                    </a:lnTo>
                    <a:lnTo>
                      <a:pt x="64" y="18"/>
                    </a:lnTo>
                    <a:lnTo>
                      <a:pt x="64" y="16"/>
                    </a:lnTo>
                    <a:lnTo>
                      <a:pt x="64" y="13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67" y="7"/>
                    </a:lnTo>
                    <a:lnTo>
                      <a:pt x="70" y="5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3" y="1"/>
                    </a:lnTo>
                    <a:lnTo>
                      <a:pt x="73" y="1"/>
                    </a:lnTo>
                    <a:lnTo>
                      <a:pt x="73" y="0"/>
                    </a:lnTo>
                    <a:lnTo>
                      <a:pt x="76" y="0"/>
                    </a:lnTo>
                    <a:lnTo>
                      <a:pt x="76" y="0"/>
                    </a:lnTo>
                    <a:lnTo>
                      <a:pt x="80" y="1"/>
                    </a:lnTo>
                    <a:lnTo>
                      <a:pt x="80" y="2"/>
                    </a:lnTo>
                    <a:lnTo>
                      <a:pt x="80" y="3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3" y="8"/>
                    </a:lnTo>
                    <a:lnTo>
                      <a:pt x="86" y="10"/>
                    </a:lnTo>
                    <a:lnTo>
                      <a:pt x="86" y="12"/>
                    </a:lnTo>
                    <a:lnTo>
                      <a:pt x="86" y="15"/>
                    </a:lnTo>
                    <a:lnTo>
                      <a:pt x="89" y="17"/>
                    </a:lnTo>
                    <a:lnTo>
                      <a:pt x="89" y="20"/>
                    </a:lnTo>
                    <a:lnTo>
                      <a:pt x="89" y="23"/>
                    </a:lnTo>
                    <a:lnTo>
                      <a:pt x="92" y="26"/>
                    </a:lnTo>
                    <a:lnTo>
                      <a:pt x="92" y="29"/>
                    </a:lnTo>
                    <a:lnTo>
                      <a:pt x="92" y="33"/>
                    </a:lnTo>
                    <a:lnTo>
                      <a:pt x="96" y="37"/>
                    </a:lnTo>
                    <a:lnTo>
                      <a:pt x="96" y="40"/>
                    </a:lnTo>
                    <a:lnTo>
                      <a:pt x="96" y="44"/>
                    </a:lnTo>
                    <a:lnTo>
                      <a:pt x="99" y="48"/>
                    </a:lnTo>
                    <a:lnTo>
                      <a:pt x="99" y="52"/>
                    </a:lnTo>
                    <a:lnTo>
                      <a:pt x="99" y="56"/>
                    </a:lnTo>
                    <a:lnTo>
                      <a:pt x="102" y="60"/>
                    </a:lnTo>
                    <a:lnTo>
                      <a:pt x="102" y="64"/>
                    </a:lnTo>
                    <a:lnTo>
                      <a:pt x="102" y="68"/>
                    </a:lnTo>
                    <a:lnTo>
                      <a:pt x="105" y="72"/>
                    </a:lnTo>
                    <a:lnTo>
                      <a:pt x="105" y="76"/>
                    </a:lnTo>
                    <a:lnTo>
                      <a:pt x="105" y="79"/>
                    </a:lnTo>
                    <a:lnTo>
                      <a:pt x="108" y="83"/>
                    </a:lnTo>
                    <a:lnTo>
                      <a:pt x="108" y="87"/>
                    </a:lnTo>
                    <a:lnTo>
                      <a:pt x="108" y="90"/>
                    </a:lnTo>
                    <a:lnTo>
                      <a:pt x="112" y="94"/>
                    </a:lnTo>
                    <a:lnTo>
                      <a:pt x="112" y="97"/>
                    </a:lnTo>
                    <a:lnTo>
                      <a:pt x="112" y="100"/>
                    </a:lnTo>
                    <a:lnTo>
                      <a:pt x="115" y="103"/>
                    </a:lnTo>
                    <a:lnTo>
                      <a:pt x="115" y="105"/>
                    </a:lnTo>
                    <a:lnTo>
                      <a:pt x="115" y="108"/>
                    </a:lnTo>
                    <a:lnTo>
                      <a:pt x="118" y="110"/>
                    </a:lnTo>
                    <a:lnTo>
                      <a:pt x="118" y="112"/>
                    </a:lnTo>
                    <a:lnTo>
                      <a:pt x="118" y="114"/>
                    </a:lnTo>
                    <a:lnTo>
                      <a:pt x="121" y="115"/>
                    </a:lnTo>
                    <a:lnTo>
                      <a:pt x="121" y="117"/>
                    </a:lnTo>
                    <a:lnTo>
                      <a:pt x="121" y="118"/>
                    </a:lnTo>
                    <a:lnTo>
                      <a:pt x="124" y="119"/>
                    </a:lnTo>
                    <a:lnTo>
                      <a:pt x="124" y="120"/>
                    </a:lnTo>
                    <a:lnTo>
                      <a:pt x="128" y="120"/>
                    </a:lnTo>
                    <a:lnTo>
                      <a:pt x="128" y="119"/>
                    </a:lnTo>
                    <a:lnTo>
                      <a:pt x="131" y="119"/>
                    </a:lnTo>
                    <a:lnTo>
                      <a:pt x="131" y="118"/>
                    </a:lnTo>
                    <a:lnTo>
                      <a:pt x="131" y="117"/>
                    </a:lnTo>
                    <a:lnTo>
                      <a:pt x="134" y="115"/>
                    </a:lnTo>
                    <a:lnTo>
                      <a:pt x="134" y="114"/>
                    </a:lnTo>
                    <a:lnTo>
                      <a:pt x="134" y="112"/>
                    </a:lnTo>
                    <a:lnTo>
                      <a:pt x="134" y="109"/>
                    </a:lnTo>
                    <a:lnTo>
                      <a:pt x="137" y="107"/>
                    </a:lnTo>
                    <a:lnTo>
                      <a:pt x="137" y="105"/>
                    </a:lnTo>
                    <a:lnTo>
                      <a:pt x="137" y="102"/>
                    </a:lnTo>
                    <a:lnTo>
                      <a:pt x="140" y="99"/>
                    </a:lnTo>
                    <a:lnTo>
                      <a:pt x="140" y="96"/>
                    </a:lnTo>
                    <a:lnTo>
                      <a:pt x="140" y="92"/>
                    </a:lnTo>
                    <a:lnTo>
                      <a:pt x="144" y="89"/>
                    </a:lnTo>
                    <a:lnTo>
                      <a:pt x="144" y="85"/>
                    </a:lnTo>
                    <a:lnTo>
                      <a:pt x="144" y="82"/>
                    </a:lnTo>
                    <a:lnTo>
                      <a:pt x="147" y="78"/>
                    </a:lnTo>
                    <a:lnTo>
                      <a:pt x="147" y="74"/>
                    </a:lnTo>
                    <a:lnTo>
                      <a:pt x="147" y="71"/>
                    </a:lnTo>
                    <a:lnTo>
                      <a:pt x="150" y="67"/>
                    </a:lnTo>
                    <a:lnTo>
                      <a:pt x="150" y="62"/>
                    </a:lnTo>
                    <a:lnTo>
                      <a:pt x="150" y="59"/>
                    </a:lnTo>
                    <a:lnTo>
                      <a:pt x="153" y="55"/>
                    </a:lnTo>
                    <a:lnTo>
                      <a:pt x="153" y="51"/>
                    </a:lnTo>
                    <a:lnTo>
                      <a:pt x="153" y="47"/>
                    </a:lnTo>
                    <a:lnTo>
                      <a:pt x="156" y="43"/>
                    </a:lnTo>
                    <a:lnTo>
                      <a:pt x="156" y="39"/>
                    </a:lnTo>
                    <a:lnTo>
                      <a:pt x="156" y="36"/>
                    </a:lnTo>
                    <a:lnTo>
                      <a:pt x="160" y="32"/>
                    </a:lnTo>
                    <a:lnTo>
                      <a:pt x="160" y="29"/>
                    </a:lnTo>
                    <a:lnTo>
                      <a:pt x="160" y="25"/>
                    </a:lnTo>
                    <a:lnTo>
                      <a:pt x="163" y="22"/>
                    </a:lnTo>
                    <a:lnTo>
                      <a:pt x="163" y="19"/>
                    </a:lnTo>
                    <a:lnTo>
                      <a:pt x="163" y="16"/>
                    </a:lnTo>
                    <a:lnTo>
                      <a:pt x="166" y="14"/>
                    </a:lnTo>
                    <a:lnTo>
                      <a:pt x="166" y="12"/>
                    </a:lnTo>
                    <a:lnTo>
                      <a:pt x="166" y="9"/>
                    </a:lnTo>
                    <a:lnTo>
                      <a:pt x="169" y="7"/>
                    </a:lnTo>
                    <a:lnTo>
                      <a:pt x="169" y="5"/>
                    </a:lnTo>
                    <a:lnTo>
                      <a:pt x="169" y="4"/>
                    </a:lnTo>
                    <a:lnTo>
                      <a:pt x="172" y="3"/>
                    </a:lnTo>
                    <a:lnTo>
                      <a:pt x="172" y="1"/>
                    </a:lnTo>
                    <a:lnTo>
                      <a:pt x="172" y="1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79" y="1"/>
                    </a:lnTo>
                    <a:lnTo>
                      <a:pt x="179" y="1"/>
                    </a:lnTo>
                    <a:lnTo>
                      <a:pt x="182" y="3"/>
                    </a:lnTo>
                    <a:lnTo>
                      <a:pt x="182" y="4"/>
                    </a:lnTo>
                    <a:lnTo>
                      <a:pt x="182" y="5"/>
                    </a:lnTo>
                    <a:lnTo>
                      <a:pt x="185" y="7"/>
                    </a:lnTo>
                    <a:lnTo>
                      <a:pt x="185" y="9"/>
                    </a:lnTo>
                    <a:lnTo>
                      <a:pt x="185" y="12"/>
                    </a:lnTo>
                    <a:lnTo>
                      <a:pt x="188" y="14"/>
                    </a:lnTo>
                    <a:lnTo>
                      <a:pt x="188" y="16"/>
                    </a:lnTo>
                    <a:lnTo>
                      <a:pt x="188" y="19"/>
                    </a:lnTo>
                    <a:lnTo>
                      <a:pt x="192" y="22"/>
                    </a:lnTo>
                    <a:lnTo>
                      <a:pt x="192" y="26"/>
                    </a:lnTo>
                    <a:lnTo>
                      <a:pt x="192" y="29"/>
                    </a:lnTo>
                    <a:lnTo>
                      <a:pt x="195" y="32"/>
                    </a:lnTo>
                    <a:lnTo>
                      <a:pt x="195" y="36"/>
                    </a:lnTo>
                    <a:lnTo>
                      <a:pt x="195" y="39"/>
                    </a:lnTo>
                    <a:lnTo>
                      <a:pt x="198" y="43"/>
                    </a:lnTo>
                    <a:lnTo>
                      <a:pt x="198" y="47"/>
                    </a:lnTo>
                    <a:lnTo>
                      <a:pt x="198" y="51"/>
                    </a:lnTo>
                    <a:lnTo>
                      <a:pt x="201" y="55"/>
                    </a:lnTo>
                    <a:lnTo>
                      <a:pt x="201" y="59"/>
                    </a:lnTo>
                    <a:lnTo>
                      <a:pt x="201" y="63"/>
                    </a:lnTo>
                    <a:lnTo>
                      <a:pt x="204" y="67"/>
                    </a:lnTo>
                    <a:lnTo>
                      <a:pt x="204" y="71"/>
                    </a:lnTo>
                    <a:lnTo>
                      <a:pt x="204" y="74"/>
                    </a:lnTo>
                    <a:lnTo>
                      <a:pt x="208" y="78"/>
                    </a:lnTo>
                    <a:lnTo>
                      <a:pt x="208" y="82"/>
                    </a:lnTo>
                    <a:lnTo>
                      <a:pt x="208" y="86"/>
                    </a:lnTo>
                    <a:lnTo>
                      <a:pt x="211" y="89"/>
                    </a:lnTo>
                    <a:lnTo>
                      <a:pt x="211" y="93"/>
                    </a:lnTo>
                    <a:lnTo>
                      <a:pt x="211" y="96"/>
                    </a:lnTo>
                    <a:lnTo>
                      <a:pt x="214" y="99"/>
                    </a:lnTo>
                    <a:lnTo>
                      <a:pt x="214" y="102"/>
                    </a:lnTo>
                    <a:lnTo>
                      <a:pt x="214" y="105"/>
                    </a:lnTo>
                    <a:lnTo>
                      <a:pt x="217" y="107"/>
                    </a:lnTo>
                    <a:lnTo>
                      <a:pt x="217" y="110"/>
                    </a:lnTo>
                    <a:lnTo>
                      <a:pt x="217" y="112"/>
                    </a:lnTo>
                    <a:lnTo>
                      <a:pt x="220" y="114"/>
                    </a:lnTo>
                    <a:lnTo>
                      <a:pt x="220" y="115"/>
                    </a:lnTo>
                    <a:lnTo>
                      <a:pt x="220" y="117"/>
                    </a:lnTo>
                    <a:lnTo>
                      <a:pt x="224" y="118"/>
                    </a:lnTo>
                    <a:lnTo>
                      <a:pt x="224" y="119"/>
                    </a:lnTo>
                    <a:lnTo>
                      <a:pt x="224" y="120"/>
                    </a:lnTo>
                    <a:lnTo>
                      <a:pt x="227" y="120"/>
                    </a:lnTo>
                    <a:lnTo>
                      <a:pt x="230" y="120"/>
                    </a:lnTo>
                    <a:lnTo>
                      <a:pt x="230" y="119"/>
                    </a:lnTo>
                    <a:lnTo>
                      <a:pt x="230" y="118"/>
                    </a:lnTo>
                    <a:lnTo>
                      <a:pt x="233" y="117"/>
                    </a:lnTo>
                    <a:lnTo>
                      <a:pt x="233" y="115"/>
                    </a:lnTo>
                    <a:lnTo>
                      <a:pt x="233" y="114"/>
                    </a:lnTo>
                    <a:lnTo>
                      <a:pt x="236" y="112"/>
                    </a:lnTo>
                    <a:lnTo>
                      <a:pt x="236" y="110"/>
                    </a:lnTo>
                    <a:lnTo>
                      <a:pt x="236" y="108"/>
                    </a:lnTo>
                    <a:lnTo>
                      <a:pt x="240" y="105"/>
                    </a:lnTo>
                    <a:lnTo>
                      <a:pt x="240" y="102"/>
                    </a:lnTo>
                    <a:lnTo>
                      <a:pt x="240" y="100"/>
                    </a:lnTo>
                    <a:lnTo>
                      <a:pt x="240" y="97"/>
                    </a:lnTo>
                    <a:lnTo>
                      <a:pt x="243" y="93"/>
                    </a:lnTo>
                    <a:lnTo>
                      <a:pt x="243" y="90"/>
                    </a:lnTo>
                    <a:lnTo>
                      <a:pt x="243" y="86"/>
                    </a:lnTo>
                    <a:lnTo>
                      <a:pt x="246" y="83"/>
                    </a:lnTo>
                    <a:lnTo>
                      <a:pt x="246" y="79"/>
                    </a:lnTo>
                    <a:lnTo>
                      <a:pt x="246" y="75"/>
                    </a:lnTo>
                    <a:lnTo>
                      <a:pt x="249" y="71"/>
                    </a:lnTo>
                    <a:lnTo>
                      <a:pt x="249" y="67"/>
                    </a:lnTo>
                    <a:lnTo>
                      <a:pt x="249" y="64"/>
                    </a:lnTo>
                    <a:lnTo>
                      <a:pt x="252" y="60"/>
                    </a:lnTo>
                    <a:lnTo>
                      <a:pt x="252" y="56"/>
                    </a:lnTo>
                    <a:lnTo>
                      <a:pt x="252" y="52"/>
                    </a:lnTo>
                    <a:lnTo>
                      <a:pt x="256" y="48"/>
                    </a:lnTo>
                    <a:lnTo>
                      <a:pt x="256" y="44"/>
                    </a:lnTo>
                    <a:lnTo>
                      <a:pt x="256" y="40"/>
                    </a:lnTo>
                    <a:lnTo>
                      <a:pt x="259" y="36"/>
                    </a:lnTo>
                    <a:lnTo>
                      <a:pt x="259" y="33"/>
                    </a:lnTo>
                    <a:lnTo>
                      <a:pt x="259" y="29"/>
                    </a:lnTo>
                    <a:lnTo>
                      <a:pt x="262" y="26"/>
                    </a:lnTo>
                    <a:lnTo>
                      <a:pt x="262" y="23"/>
                    </a:lnTo>
                    <a:lnTo>
                      <a:pt x="262" y="20"/>
                    </a:lnTo>
                    <a:lnTo>
                      <a:pt x="265" y="17"/>
                    </a:lnTo>
                    <a:lnTo>
                      <a:pt x="265" y="14"/>
                    </a:lnTo>
                    <a:lnTo>
                      <a:pt x="265" y="12"/>
                    </a:lnTo>
                    <a:lnTo>
                      <a:pt x="268" y="10"/>
                    </a:lnTo>
                    <a:lnTo>
                      <a:pt x="268" y="8"/>
                    </a:lnTo>
                    <a:lnTo>
                      <a:pt x="268" y="6"/>
                    </a:lnTo>
                    <a:lnTo>
                      <a:pt x="272" y="4"/>
                    </a:lnTo>
                    <a:lnTo>
                      <a:pt x="272" y="3"/>
                    </a:lnTo>
                    <a:lnTo>
                      <a:pt x="272" y="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6" name="Freeform 30"/>
              <p:cNvSpPr>
                <a:spLocks/>
              </p:cNvSpPr>
              <p:nvPr/>
            </p:nvSpPr>
            <p:spPr bwMode="auto">
              <a:xfrm>
                <a:off x="2129" y="3776"/>
                <a:ext cx="231" cy="121"/>
              </a:xfrm>
              <a:custGeom>
                <a:avLst/>
                <a:gdLst>
                  <a:gd name="T0" fmla="*/ 6 w 231"/>
                  <a:gd name="T1" fmla="*/ 0 h 121"/>
                  <a:gd name="T2" fmla="*/ 9 w 231"/>
                  <a:gd name="T3" fmla="*/ 2 h 121"/>
                  <a:gd name="T4" fmla="*/ 12 w 231"/>
                  <a:gd name="T5" fmla="*/ 9 h 121"/>
                  <a:gd name="T6" fmla="*/ 19 w 231"/>
                  <a:gd name="T7" fmla="*/ 19 h 121"/>
                  <a:gd name="T8" fmla="*/ 22 w 231"/>
                  <a:gd name="T9" fmla="*/ 31 h 121"/>
                  <a:gd name="T10" fmla="*/ 25 w 231"/>
                  <a:gd name="T11" fmla="*/ 46 h 121"/>
                  <a:gd name="T12" fmla="*/ 32 w 231"/>
                  <a:gd name="T13" fmla="*/ 62 h 121"/>
                  <a:gd name="T14" fmla="*/ 35 w 231"/>
                  <a:gd name="T15" fmla="*/ 77 h 121"/>
                  <a:gd name="T16" fmla="*/ 38 w 231"/>
                  <a:gd name="T17" fmla="*/ 92 h 121"/>
                  <a:gd name="T18" fmla="*/ 44 w 231"/>
                  <a:gd name="T19" fmla="*/ 104 h 121"/>
                  <a:gd name="T20" fmla="*/ 48 w 231"/>
                  <a:gd name="T21" fmla="*/ 113 h 121"/>
                  <a:gd name="T22" fmla="*/ 51 w 231"/>
                  <a:gd name="T23" fmla="*/ 119 h 121"/>
                  <a:gd name="T24" fmla="*/ 57 w 231"/>
                  <a:gd name="T25" fmla="*/ 120 h 121"/>
                  <a:gd name="T26" fmla="*/ 60 w 231"/>
                  <a:gd name="T27" fmla="*/ 116 h 121"/>
                  <a:gd name="T28" fmla="*/ 67 w 231"/>
                  <a:gd name="T29" fmla="*/ 108 h 121"/>
                  <a:gd name="T30" fmla="*/ 70 w 231"/>
                  <a:gd name="T31" fmla="*/ 97 h 121"/>
                  <a:gd name="T32" fmla="*/ 73 w 231"/>
                  <a:gd name="T33" fmla="*/ 84 h 121"/>
                  <a:gd name="T34" fmla="*/ 76 w 231"/>
                  <a:gd name="T35" fmla="*/ 69 h 121"/>
                  <a:gd name="T36" fmla="*/ 83 w 231"/>
                  <a:gd name="T37" fmla="*/ 53 h 121"/>
                  <a:gd name="T38" fmla="*/ 86 w 231"/>
                  <a:gd name="T39" fmla="*/ 38 h 121"/>
                  <a:gd name="T40" fmla="*/ 89 w 231"/>
                  <a:gd name="T41" fmla="*/ 24 h 121"/>
                  <a:gd name="T42" fmla="*/ 96 w 231"/>
                  <a:gd name="T43" fmla="*/ 13 h 121"/>
                  <a:gd name="T44" fmla="*/ 99 w 231"/>
                  <a:gd name="T45" fmla="*/ 5 h 121"/>
                  <a:gd name="T46" fmla="*/ 102 w 231"/>
                  <a:gd name="T47" fmla="*/ 0 h 121"/>
                  <a:gd name="T48" fmla="*/ 108 w 231"/>
                  <a:gd name="T49" fmla="*/ 2 h 121"/>
                  <a:gd name="T50" fmla="*/ 115 w 231"/>
                  <a:gd name="T51" fmla="*/ 8 h 121"/>
                  <a:gd name="T52" fmla="*/ 118 w 231"/>
                  <a:gd name="T53" fmla="*/ 18 h 121"/>
                  <a:gd name="T54" fmla="*/ 121 w 231"/>
                  <a:gd name="T55" fmla="*/ 31 h 121"/>
                  <a:gd name="T56" fmla="*/ 128 w 231"/>
                  <a:gd name="T57" fmla="*/ 45 h 121"/>
                  <a:gd name="T58" fmla="*/ 131 w 231"/>
                  <a:gd name="T59" fmla="*/ 61 h 121"/>
                  <a:gd name="T60" fmla="*/ 134 w 231"/>
                  <a:gd name="T61" fmla="*/ 77 h 121"/>
                  <a:gd name="T62" fmla="*/ 140 w 231"/>
                  <a:gd name="T63" fmla="*/ 91 h 121"/>
                  <a:gd name="T64" fmla="*/ 144 w 231"/>
                  <a:gd name="T65" fmla="*/ 104 h 121"/>
                  <a:gd name="T66" fmla="*/ 147 w 231"/>
                  <a:gd name="T67" fmla="*/ 113 h 121"/>
                  <a:gd name="T68" fmla="*/ 153 w 231"/>
                  <a:gd name="T69" fmla="*/ 119 h 121"/>
                  <a:gd name="T70" fmla="*/ 156 w 231"/>
                  <a:gd name="T71" fmla="*/ 120 h 121"/>
                  <a:gd name="T72" fmla="*/ 163 w 231"/>
                  <a:gd name="T73" fmla="*/ 116 h 121"/>
                  <a:gd name="T74" fmla="*/ 166 w 231"/>
                  <a:gd name="T75" fmla="*/ 109 h 121"/>
                  <a:gd name="T76" fmla="*/ 169 w 231"/>
                  <a:gd name="T77" fmla="*/ 98 h 121"/>
                  <a:gd name="T78" fmla="*/ 176 w 231"/>
                  <a:gd name="T79" fmla="*/ 84 h 121"/>
                  <a:gd name="T80" fmla="*/ 179 w 231"/>
                  <a:gd name="T81" fmla="*/ 69 h 121"/>
                  <a:gd name="T82" fmla="*/ 182 w 231"/>
                  <a:gd name="T83" fmla="*/ 54 h 121"/>
                  <a:gd name="T84" fmla="*/ 185 w 231"/>
                  <a:gd name="T85" fmla="*/ 38 h 121"/>
                  <a:gd name="T86" fmla="*/ 192 w 231"/>
                  <a:gd name="T87" fmla="*/ 24 h 121"/>
                  <a:gd name="T88" fmla="*/ 195 w 231"/>
                  <a:gd name="T89" fmla="*/ 13 h 121"/>
                  <a:gd name="T90" fmla="*/ 198 w 231"/>
                  <a:gd name="T91" fmla="*/ 5 h 121"/>
                  <a:gd name="T92" fmla="*/ 204 w 231"/>
                  <a:gd name="T93" fmla="*/ 1 h 121"/>
                  <a:gd name="T94" fmla="*/ 211 w 231"/>
                  <a:gd name="T95" fmla="*/ 2 h 121"/>
                  <a:gd name="T96" fmla="*/ 214 w 231"/>
                  <a:gd name="T97" fmla="*/ 8 h 121"/>
                  <a:gd name="T98" fmla="*/ 217 w 231"/>
                  <a:gd name="T99" fmla="*/ 17 h 121"/>
                  <a:gd name="T100" fmla="*/ 223 w 231"/>
                  <a:gd name="T101" fmla="*/ 30 h 121"/>
                  <a:gd name="T102" fmla="*/ 227 w 231"/>
                  <a:gd name="T103" fmla="*/ 44 h 121"/>
                  <a:gd name="T104" fmla="*/ 230 w 231"/>
                  <a:gd name="T105" fmla="*/ 6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31" h="121">
                    <a:moveTo>
                      <a:pt x="0" y="2"/>
                    </a:moveTo>
                    <a:lnTo>
                      <a:pt x="3" y="1"/>
                    </a:lnTo>
                    <a:lnTo>
                      <a:pt x="3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9" y="1"/>
                    </a:lnTo>
                    <a:lnTo>
                      <a:pt x="9" y="2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2" y="7"/>
                    </a:lnTo>
                    <a:lnTo>
                      <a:pt x="12" y="9"/>
                    </a:lnTo>
                    <a:lnTo>
                      <a:pt x="16" y="11"/>
                    </a:lnTo>
                    <a:lnTo>
                      <a:pt x="16" y="13"/>
                    </a:lnTo>
                    <a:lnTo>
                      <a:pt x="16" y="16"/>
                    </a:lnTo>
                    <a:lnTo>
                      <a:pt x="19" y="19"/>
                    </a:lnTo>
                    <a:lnTo>
                      <a:pt x="19" y="21"/>
                    </a:lnTo>
                    <a:lnTo>
                      <a:pt x="19" y="25"/>
                    </a:lnTo>
                    <a:lnTo>
                      <a:pt x="22" y="28"/>
                    </a:lnTo>
                    <a:lnTo>
                      <a:pt x="22" y="31"/>
                    </a:lnTo>
                    <a:lnTo>
                      <a:pt x="22" y="35"/>
                    </a:lnTo>
                    <a:lnTo>
                      <a:pt x="25" y="39"/>
                    </a:lnTo>
                    <a:lnTo>
                      <a:pt x="25" y="42"/>
                    </a:lnTo>
                    <a:lnTo>
                      <a:pt x="25" y="46"/>
                    </a:lnTo>
                    <a:lnTo>
                      <a:pt x="28" y="50"/>
                    </a:lnTo>
                    <a:lnTo>
                      <a:pt x="28" y="54"/>
                    </a:lnTo>
                    <a:lnTo>
                      <a:pt x="28" y="58"/>
                    </a:lnTo>
                    <a:lnTo>
                      <a:pt x="32" y="62"/>
                    </a:lnTo>
                    <a:lnTo>
                      <a:pt x="32" y="66"/>
                    </a:lnTo>
                    <a:lnTo>
                      <a:pt x="32" y="70"/>
                    </a:lnTo>
                    <a:lnTo>
                      <a:pt x="35" y="74"/>
                    </a:lnTo>
                    <a:lnTo>
                      <a:pt x="35" y="77"/>
                    </a:lnTo>
                    <a:lnTo>
                      <a:pt x="35" y="81"/>
                    </a:lnTo>
                    <a:lnTo>
                      <a:pt x="38" y="85"/>
                    </a:lnTo>
                    <a:lnTo>
                      <a:pt x="38" y="89"/>
                    </a:lnTo>
                    <a:lnTo>
                      <a:pt x="38" y="92"/>
                    </a:lnTo>
                    <a:lnTo>
                      <a:pt x="41" y="95"/>
                    </a:lnTo>
                    <a:lnTo>
                      <a:pt x="41" y="98"/>
                    </a:lnTo>
                    <a:lnTo>
                      <a:pt x="41" y="101"/>
                    </a:lnTo>
                    <a:lnTo>
                      <a:pt x="44" y="104"/>
                    </a:lnTo>
                    <a:lnTo>
                      <a:pt x="44" y="107"/>
                    </a:lnTo>
                    <a:lnTo>
                      <a:pt x="44" y="109"/>
                    </a:lnTo>
                    <a:lnTo>
                      <a:pt x="48" y="111"/>
                    </a:lnTo>
                    <a:lnTo>
                      <a:pt x="48" y="113"/>
                    </a:lnTo>
                    <a:lnTo>
                      <a:pt x="48" y="115"/>
                    </a:lnTo>
                    <a:lnTo>
                      <a:pt x="51" y="116"/>
                    </a:lnTo>
                    <a:lnTo>
                      <a:pt x="51" y="118"/>
                    </a:lnTo>
                    <a:lnTo>
                      <a:pt x="51" y="119"/>
                    </a:lnTo>
                    <a:lnTo>
                      <a:pt x="54" y="119"/>
                    </a:lnTo>
                    <a:lnTo>
                      <a:pt x="54" y="120"/>
                    </a:lnTo>
                    <a:lnTo>
                      <a:pt x="57" y="120"/>
                    </a:lnTo>
                    <a:lnTo>
                      <a:pt x="57" y="120"/>
                    </a:lnTo>
                    <a:lnTo>
                      <a:pt x="57" y="119"/>
                    </a:lnTo>
                    <a:lnTo>
                      <a:pt x="60" y="118"/>
                    </a:lnTo>
                    <a:lnTo>
                      <a:pt x="60" y="117"/>
                    </a:lnTo>
                    <a:lnTo>
                      <a:pt x="60" y="116"/>
                    </a:lnTo>
                    <a:lnTo>
                      <a:pt x="64" y="114"/>
                    </a:lnTo>
                    <a:lnTo>
                      <a:pt x="64" y="112"/>
                    </a:lnTo>
                    <a:lnTo>
                      <a:pt x="64" y="110"/>
                    </a:lnTo>
                    <a:lnTo>
                      <a:pt x="67" y="108"/>
                    </a:lnTo>
                    <a:lnTo>
                      <a:pt x="67" y="106"/>
                    </a:lnTo>
                    <a:lnTo>
                      <a:pt x="67" y="103"/>
                    </a:lnTo>
                    <a:lnTo>
                      <a:pt x="70" y="100"/>
                    </a:lnTo>
                    <a:lnTo>
                      <a:pt x="70" y="97"/>
                    </a:lnTo>
                    <a:lnTo>
                      <a:pt x="70" y="94"/>
                    </a:lnTo>
                    <a:lnTo>
                      <a:pt x="73" y="91"/>
                    </a:lnTo>
                    <a:lnTo>
                      <a:pt x="73" y="87"/>
                    </a:lnTo>
                    <a:lnTo>
                      <a:pt x="73" y="84"/>
                    </a:lnTo>
                    <a:lnTo>
                      <a:pt x="73" y="80"/>
                    </a:lnTo>
                    <a:lnTo>
                      <a:pt x="76" y="76"/>
                    </a:lnTo>
                    <a:lnTo>
                      <a:pt x="76" y="73"/>
                    </a:lnTo>
                    <a:lnTo>
                      <a:pt x="76" y="69"/>
                    </a:lnTo>
                    <a:lnTo>
                      <a:pt x="80" y="64"/>
                    </a:lnTo>
                    <a:lnTo>
                      <a:pt x="80" y="61"/>
                    </a:lnTo>
                    <a:lnTo>
                      <a:pt x="80" y="57"/>
                    </a:lnTo>
                    <a:lnTo>
                      <a:pt x="83" y="53"/>
                    </a:lnTo>
                    <a:lnTo>
                      <a:pt x="83" y="49"/>
                    </a:lnTo>
                    <a:lnTo>
                      <a:pt x="83" y="45"/>
                    </a:lnTo>
                    <a:lnTo>
                      <a:pt x="86" y="41"/>
                    </a:lnTo>
                    <a:lnTo>
                      <a:pt x="86" y="38"/>
                    </a:lnTo>
                    <a:lnTo>
                      <a:pt x="86" y="34"/>
                    </a:lnTo>
                    <a:lnTo>
                      <a:pt x="89" y="30"/>
                    </a:lnTo>
                    <a:lnTo>
                      <a:pt x="89" y="27"/>
                    </a:lnTo>
                    <a:lnTo>
                      <a:pt x="89" y="24"/>
                    </a:lnTo>
                    <a:lnTo>
                      <a:pt x="92" y="21"/>
                    </a:lnTo>
                    <a:lnTo>
                      <a:pt x="92" y="18"/>
                    </a:lnTo>
                    <a:lnTo>
                      <a:pt x="92" y="15"/>
                    </a:lnTo>
                    <a:lnTo>
                      <a:pt x="96" y="13"/>
                    </a:lnTo>
                    <a:lnTo>
                      <a:pt x="96" y="10"/>
                    </a:lnTo>
                    <a:lnTo>
                      <a:pt x="96" y="8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99" y="3"/>
                    </a:lnTo>
                    <a:lnTo>
                      <a:pt x="102" y="2"/>
                    </a:lnTo>
                    <a:lnTo>
                      <a:pt x="102" y="1"/>
                    </a:lnTo>
                    <a:lnTo>
                      <a:pt x="102" y="0"/>
                    </a:lnTo>
                    <a:lnTo>
                      <a:pt x="105" y="0"/>
                    </a:lnTo>
                    <a:lnTo>
                      <a:pt x="108" y="0"/>
                    </a:lnTo>
                    <a:lnTo>
                      <a:pt x="108" y="1"/>
                    </a:lnTo>
                    <a:lnTo>
                      <a:pt x="108" y="2"/>
                    </a:lnTo>
                    <a:lnTo>
                      <a:pt x="112" y="3"/>
                    </a:lnTo>
                    <a:lnTo>
                      <a:pt x="112" y="5"/>
                    </a:lnTo>
                    <a:lnTo>
                      <a:pt x="112" y="6"/>
                    </a:lnTo>
                    <a:lnTo>
                      <a:pt x="115" y="8"/>
                    </a:lnTo>
                    <a:lnTo>
                      <a:pt x="115" y="10"/>
                    </a:lnTo>
                    <a:lnTo>
                      <a:pt x="115" y="13"/>
                    </a:lnTo>
                    <a:lnTo>
                      <a:pt x="118" y="15"/>
                    </a:lnTo>
                    <a:lnTo>
                      <a:pt x="118" y="18"/>
                    </a:lnTo>
                    <a:lnTo>
                      <a:pt x="118" y="21"/>
                    </a:lnTo>
                    <a:lnTo>
                      <a:pt x="121" y="24"/>
                    </a:lnTo>
                    <a:lnTo>
                      <a:pt x="121" y="27"/>
                    </a:lnTo>
                    <a:lnTo>
                      <a:pt x="121" y="31"/>
                    </a:lnTo>
                    <a:lnTo>
                      <a:pt x="124" y="34"/>
                    </a:lnTo>
                    <a:lnTo>
                      <a:pt x="124" y="38"/>
                    </a:lnTo>
                    <a:lnTo>
                      <a:pt x="124" y="41"/>
                    </a:lnTo>
                    <a:lnTo>
                      <a:pt x="128" y="45"/>
                    </a:lnTo>
                    <a:lnTo>
                      <a:pt x="128" y="49"/>
                    </a:lnTo>
                    <a:lnTo>
                      <a:pt x="128" y="53"/>
                    </a:lnTo>
                    <a:lnTo>
                      <a:pt x="131" y="57"/>
                    </a:lnTo>
                    <a:lnTo>
                      <a:pt x="131" y="61"/>
                    </a:lnTo>
                    <a:lnTo>
                      <a:pt x="131" y="65"/>
                    </a:lnTo>
                    <a:lnTo>
                      <a:pt x="134" y="69"/>
                    </a:lnTo>
                    <a:lnTo>
                      <a:pt x="134" y="73"/>
                    </a:lnTo>
                    <a:lnTo>
                      <a:pt x="134" y="77"/>
                    </a:lnTo>
                    <a:lnTo>
                      <a:pt x="137" y="81"/>
                    </a:lnTo>
                    <a:lnTo>
                      <a:pt x="137" y="84"/>
                    </a:lnTo>
                    <a:lnTo>
                      <a:pt x="137" y="87"/>
                    </a:lnTo>
                    <a:lnTo>
                      <a:pt x="140" y="91"/>
                    </a:lnTo>
                    <a:lnTo>
                      <a:pt x="140" y="94"/>
                    </a:lnTo>
                    <a:lnTo>
                      <a:pt x="140" y="97"/>
                    </a:lnTo>
                    <a:lnTo>
                      <a:pt x="144" y="100"/>
                    </a:lnTo>
                    <a:lnTo>
                      <a:pt x="144" y="104"/>
                    </a:lnTo>
                    <a:lnTo>
                      <a:pt x="144" y="106"/>
                    </a:lnTo>
                    <a:lnTo>
                      <a:pt x="147" y="108"/>
                    </a:lnTo>
                    <a:lnTo>
                      <a:pt x="147" y="111"/>
                    </a:lnTo>
                    <a:lnTo>
                      <a:pt x="147" y="113"/>
                    </a:lnTo>
                    <a:lnTo>
                      <a:pt x="150" y="115"/>
                    </a:lnTo>
                    <a:lnTo>
                      <a:pt x="150" y="116"/>
                    </a:lnTo>
                    <a:lnTo>
                      <a:pt x="150" y="117"/>
                    </a:lnTo>
                    <a:lnTo>
                      <a:pt x="153" y="119"/>
                    </a:lnTo>
                    <a:lnTo>
                      <a:pt x="153" y="119"/>
                    </a:lnTo>
                    <a:lnTo>
                      <a:pt x="153" y="120"/>
                    </a:lnTo>
                    <a:lnTo>
                      <a:pt x="156" y="120"/>
                    </a:lnTo>
                    <a:lnTo>
                      <a:pt x="156" y="120"/>
                    </a:lnTo>
                    <a:lnTo>
                      <a:pt x="160" y="119"/>
                    </a:lnTo>
                    <a:lnTo>
                      <a:pt x="160" y="119"/>
                    </a:lnTo>
                    <a:lnTo>
                      <a:pt x="160" y="117"/>
                    </a:lnTo>
                    <a:lnTo>
                      <a:pt x="163" y="116"/>
                    </a:lnTo>
                    <a:lnTo>
                      <a:pt x="163" y="115"/>
                    </a:lnTo>
                    <a:lnTo>
                      <a:pt x="163" y="113"/>
                    </a:lnTo>
                    <a:lnTo>
                      <a:pt x="166" y="111"/>
                    </a:lnTo>
                    <a:lnTo>
                      <a:pt x="166" y="109"/>
                    </a:lnTo>
                    <a:lnTo>
                      <a:pt x="166" y="106"/>
                    </a:lnTo>
                    <a:lnTo>
                      <a:pt x="169" y="104"/>
                    </a:lnTo>
                    <a:lnTo>
                      <a:pt x="169" y="101"/>
                    </a:lnTo>
                    <a:lnTo>
                      <a:pt x="169" y="98"/>
                    </a:lnTo>
                    <a:lnTo>
                      <a:pt x="172" y="95"/>
                    </a:lnTo>
                    <a:lnTo>
                      <a:pt x="172" y="92"/>
                    </a:lnTo>
                    <a:lnTo>
                      <a:pt x="172" y="88"/>
                    </a:lnTo>
                    <a:lnTo>
                      <a:pt x="176" y="84"/>
                    </a:lnTo>
                    <a:lnTo>
                      <a:pt x="176" y="81"/>
                    </a:lnTo>
                    <a:lnTo>
                      <a:pt x="176" y="77"/>
                    </a:lnTo>
                    <a:lnTo>
                      <a:pt x="179" y="73"/>
                    </a:lnTo>
                    <a:lnTo>
                      <a:pt x="179" y="69"/>
                    </a:lnTo>
                    <a:lnTo>
                      <a:pt x="179" y="66"/>
                    </a:lnTo>
                    <a:lnTo>
                      <a:pt x="179" y="61"/>
                    </a:lnTo>
                    <a:lnTo>
                      <a:pt x="182" y="58"/>
                    </a:lnTo>
                    <a:lnTo>
                      <a:pt x="182" y="54"/>
                    </a:lnTo>
                    <a:lnTo>
                      <a:pt x="182" y="50"/>
                    </a:lnTo>
                    <a:lnTo>
                      <a:pt x="185" y="46"/>
                    </a:lnTo>
                    <a:lnTo>
                      <a:pt x="185" y="42"/>
                    </a:lnTo>
                    <a:lnTo>
                      <a:pt x="185" y="38"/>
                    </a:lnTo>
                    <a:lnTo>
                      <a:pt x="188" y="35"/>
                    </a:lnTo>
                    <a:lnTo>
                      <a:pt x="188" y="31"/>
                    </a:lnTo>
                    <a:lnTo>
                      <a:pt x="188" y="28"/>
                    </a:lnTo>
                    <a:lnTo>
                      <a:pt x="192" y="24"/>
                    </a:lnTo>
                    <a:lnTo>
                      <a:pt x="192" y="21"/>
                    </a:lnTo>
                    <a:lnTo>
                      <a:pt x="192" y="18"/>
                    </a:lnTo>
                    <a:lnTo>
                      <a:pt x="195" y="16"/>
                    </a:lnTo>
                    <a:lnTo>
                      <a:pt x="195" y="13"/>
                    </a:lnTo>
                    <a:lnTo>
                      <a:pt x="195" y="11"/>
                    </a:lnTo>
                    <a:lnTo>
                      <a:pt x="198" y="8"/>
                    </a:lnTo>
                    <a:lnTo>
                      <a:pt x="198" y="6"/>
                    </a:lnTo>
                    <a:lnTo>
                      <a:pt x="198" y="5"/>
                    </a:lnTo>
                    <a:lnTo>
                      <a:pt x="201" y="3"/>
                    </a:lnTo>
                    <a:lnTo>
                      <a:pt x="201" y="2"/>
                    </a:lnTo>
                    <a:lnTo>
                      <a:pt x="201" y="1"/>
                    </a:lnTo>
                    <a:lnTo>
                      <a:pt x="204" y="1"/>
                    </a:lnTo>
                    <a:lnTo>
                      <a:pt x="204" y="0"/>
                    </a:lnTo>
                    <a:lnTo>
                      <a:pt x="207" y="0"/>
                    </a:lnTo>
                    <a:lnTo>
                      <a:pt x="207" y="1"/>
                    </a:lnTo>
                    <a:lnTo>
                      <a:pt x="211" y="2"/>
                    </a:lnTo>
                    <a:lnTo>
                      <a:pt x="211" y="3"/>
                    </a:lnTo>
                    <a:lnTo>
                      <a:pt x="211" y="4"/>
                    </a:lnTo>
                    <a:lnTo>
                      <a:pt x="214" y="6"/>
                    </a:lnTo>
                    <a:lnTo>
                      <a:pt x="214" y="8"/>
                    </a:lnTo>
                    <a:lnTo>
                      <a:pt x="214" y="10"/>
                    </a:lnTo>
                    <a:lnTo>
                      <a:pt x="217" y="12"/>
                    </a:lnTo>
                    <a:lnTo>
                      <a:pt x="217" y="15"/>
                    </a:lnTo>
                    <a:lnTo>
                      <a:pt x="217" y="17"/>
                    </a:lnTo>
                    <a:lnTo>
                      <a:pt x="220" y="20"/>
                    </a:lnTo>
                    <a:lnTo>
                      <a:pt x="220" y="23"/>
                    </a:lnTo>
                    <a:lnTo>
                      <a:pt x="220" y="26"/>
                    </a:lnTo>
                    <a:lnTo>
                      <a:pt x="223" y="30"/>
                    </a:lnTo>
                    <a:lnTo>
                      <a:pt x="223" y="33"/>
                    </a:lnTo>
                    <a:lnTo>
                      <a:pt x="223" y="37"/>
                    </a:lnTo>
                    <a:lnTo>
                      <a:pt x="227" y="41"/>
                    </a:lnTo>
                    <a:lnTo>
                      <a:pt x="227" y="44"/>
                    </a:lnTo>
                    <a:lnTo>
                      <a:pt x="227" y="48"/>
                    </a:lnTo>
                    <a:lnTo>
                      <a:pt x="230" y="52"/>
                    </a:lnTo>
                    <a:lnTo>
                      <a:pt x="230" y="56"/>
                    </a:lnTo>
                    <a:lnTo>
                      <a:pt x="230" y="6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86" name="Rectangle 50"/>
            <p:cNvSpPr>
              <a:spLocks noChangeArrowheads="1"/>
            </p:cNvSpPr>
            <p:nvPr/>
          </p:nvSpPr>
          <p:spPr bwMode="auto">
            <a:xfrm>
              <a:off x="1200" y="3081"/>
              <a:ext cx="22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D</a:t>
              </a:r>
            </a:p>
          </p:txBody>
        </p:sp>
        <p:sp>
          <p:nvSpPr>
            <p:cNvPr id="14389" name="Rectangle 53"/>
            <p:cNvSpPr>
              <a:spLocks noChangeArrowheads="1"/>
            </p:cNvSpPr>
            <p:nvPr/>
          </p:nvSpPr>
          <p:spPr bwMode="auto">
            <a:xfrm>
              <a:off x="4812" y="3273"/>
              <a:ext cx="658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0" tIns="46038" rIns="0" bIns="46038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A+B+C+D</a:t>
              </a:r>
            </a:p>
          </p:txBody>
        </p:sp>
      </p:grpSp>
      <p:sp>
        <p:nvSpPr>
          <p:cNvPr id="14390" name="Rectangle 54"/>
          <p:cNvSpPr>
            <a:spLocks noChangeArrowheads="1"/>
          </p:cNvSpPr>
          <p:nvPr/>
        </p:nvSpPr>
        <p:spPr bwMode="auto">
          <a:xfrm>
            <a:off x="1717675" y="152401"/>
            <a:ext cx="5931689" cy="70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sz="4000" b="1"/>
              <a:t>A sum of sines and cosines</a:t>
            </a:r>
            <a:endParaRPr lang="en-US" altLang="en-US" sz="4000"/>
          </a:p>
        </p:txBody>
      </p:sp>
      <p:grpSp>
        <p:nvGrpSpPr>
          <p:cNvPr id="14408" name="Group 72"/>
          <p:cNvGrpSpPr>
            <a:grpSpLocks/>
          </p:cNvGrpSpPr>
          <p:nvPr/>
        </p:nvGrpSpPr>
        <p:grpSpPr bwMode="auto">
          <a:xfrm>
            <a:off x="476251" y="2514597"/>
            <a:ext cx="4095751" cy="457200"/>
            <a:chOff x="288" y="1578"/>
            <a:chExt cx="2580" cy="288"/>
          </a:xfrm>
        </p:grpSpPr>
        <p:sp>
          <p:nvSpPr>
            <p:cNvPr id="14401" name="Rectangle 65"/>
            <p:cNvSpPr>
              <a:spLocks noChangeArrowheads="1"/>
            </p:cNvSpPr>
            <p:nvPr/>
          </p:nvSpPr>
          <p:spPr bwMode="auto">
            <a:xfrm>
              <a:off x="288" y="1635"/>
              <a:ext cx="6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solidFill>
                    <a:srgbClr val="114FFB"/>
                  </a:solidFill>
                  <a:latin typeface="Arial" charset="0"/>
                </a:rPr>
                <a:t>   sin(x) </a:t>
              </a:r>
            </a:p>
          </p:txBody>
        </p:sp>
        <p:grpSp>
          <p:nvGrpSpPr>
            <p:cNvPr id="14402" name="Group 66"/>
            <p:cNvGrpSpPr>
              <a:grpSpLocks/>
            </p:cNvGrpSpPr>
            <p:nvPr/>
          </p:nvGrpSpPr>
          <p:grpSpPr bwMode="auto">
            <a:xfrm>
              <a:off x="1458" y="1578"/>
              <a:ext cx="1410" cy="150"/>
              <a:chOff x="1303" y="1536"/>
              <a:chExt cx="1057" cy="606"/>
            </a:xfrm>
          </p:grpSpPr>
          <p:sp>
            <p:nvSpPr>
              <p:cNvPr id="14403" name="Freeform 67"/>
              <p:cNvSpPr>
                <a:spLocks/>
              </p:cNvSpPr>
              <p:nvPr/>
            </p:nvSpPr>
            <p:spPr bwMode="auto">
              <a:xfrm>
                <a:off x="1303" y="1536"/>
                <a:ext cx="340" cy="305"/>
              </a:xfrm>
              <a:custGeom>
                <a:avLst/>
                <a:gdLst>
                  <a:gd name="T0" fmla="*/ 3 w 340"/>
                  <a:gd name="T1" fmla="*/ 294 h 305"/>
                  <a:gd name="T2" fmla="*/ 10 w 340"/>
                  <a:gd name="T3" fmla="*/ 283 h 305"/>
                  <a:gd name="T4" fmla="*/ 13 w 340"/>
                  <a:gd name="T5" fmla="*/ 271 h 305"/>
                  <a:gd name="T6" fmla="*/ 16 w 340"/>
                  <a:gd name="T7" fmla="*/ 259 h 305"/>
                  <a:gd name="T8" fmla="*/ 23 w 340"/>
                  <a:gd name="T9" fmla="*/ 249 h 305"/>
                  <a:gd name="T10" fmla="*/ 26 w 340"/>
                  <a:gd name="T11" fmla="*/ 238 h 305"/>
                  <a:gd name="T12" fmla="*/ 29 w 340"/>
                  <a:gd name="T13" fmla="*/ 226 h 305"/>
                  <a:gd name="T14" fmla="*/ 35 w 340"/>
                  <a:gd name="T15" fmla="*/ 215 h 305"/>
                  <a:gd name="T16" fmla="*/ 39 w 340"/>
                  <a:gd name="T17" fmla="*/ 205 h 305"/>
                  <a:gd name="T18" fmla="*/ 42 w 340"/>
                  <a:gd name="T19" fmla="*/ 194 h 305"/>
                  <a:gd name="T20" fmla="*/ 48 w 340"/>
                  <a:gd name="T21" fmla="*/ 184 h 305"/>
                  <a:gd name="T22" fmla="*/ 51 w 340"/>
                  <a:gd name="T23" fmla="*/ 172 h 305"/>
                  <a:gd name="T24" fmla="*/ 55 w 340"/>
                  <a:gd name="T25" fmla="*/ 162 h 305"/>
                  <a:gd name="T26" fmla="*/ 58 w 340"/>
                  <a:gd name="T27" fmla="*/ 153 h 305"/>
                  <a:gd name="T28" fmla="*/ 64 w 340"/>
                  <a:gd name="T29" fmla="*/ 143 h 305"/>
                  <a:gd name="T30" fmla="*/ 67 w 340"/>
                  <a:gd name="T31" fmla="*/ 133 h 305"/>
                  <a:gd name="T32" fmla="*/ 71 w 340"/>
                  <a:gd name="T33" fmla="*/ 124 h 305"/>
                  <a:gd name="T34" fmla="*/ 77 w 340"/>
                  <a:gd name="T35" fmla="*/ 114 h 305"/>
                  <a:gd name="T36" fmla="*/ 80 w 340"/>
                  <a:gd name="T37" fmla="*/ 107 h 305"/>
                  <a:gd name="T38" fmla="*/ 83 w 340"/>
                  <a:gd name="T39" fmla="*/ 97 h 305"/>
                  <a:gd name="T40" fmla="*/ 90 w 340"/>
                  <a:gd name="T41" fmla="*/ 89 h 305"/>
                  <a:gd name="T42" fmla="*/ 93 w 340"/>
                  <a:gd name="T43" fmla="*/ 81 h 305"/>
                  <a:gd name="T44" fmla="*/ 96 w 340"/>
                  <a:gd name="T45" fmla="*/ 73 h 305"/>
                  <a:gd name="T46" fmla="*/ 103 w 340"/>
                  <a:gd name="T47" fmla="*/ 65 h 305"/>
                  <a:gd name="T48" fmla="*/ 106 w 340"/>
                  <a:gd name="T49" fmla="*/ 58 h 305"/>
                  <a:gd name="T50" fmla="*/ 112 w 340"/>
                  <a:gd name="T51" fmla="*/ 50 h 305"/>
                  <a:gd name="T52" fmla="*/ 119 w 340"/>
                  <a:gd name="T53" fmla="*/ 42 h 305"/>
                  <a:gd name="T54" fmla="*/ 125 w 340"/>
                  <a:gd name="T55" fmla="*/ 35 h 305"/>
                  <a:gd name="T56" fmla="*/ 131 w 340"/>
                  <a:gd name="T57" fmla="*/ 27 h 305"/>
                  <a:gd name="T58" fmla="*/ 138 w 340"/>
                  <a:gd name="T59" fmla="*/ 19 h 305"/>
                  <a:gd name="T60" fmla="*/ 147 w 340"/>
                  <a:gd name="T61" fmla="*/ 12 h 305"/>
                  <a:gd name="T62" fmla="*/ 160 w 340"/>
                  <a:gd name="T63" fmla="*/ 4 h 305"/>
                  <a:gd name="T64" fmla="*/ 173 w 340"/>
                  <a:gd name="T65" fmla="*/ 0 h 305"/>
                  <a:gd name="T66" fmla="*/ 186 w 340"/>
                  <a:gd name="T67" fmla="*/ 2 h 305"/>
                  <a:gd name="T68" fmla="*/ 199 w 340"/>
                  <a:gd name="T69" fmla="*/ 5 h 305"/>
                  <a:gd name="T70" fmla="*/ 211 w 340"/>
                  <a:gd name="T71" fmla="*/ 13 h 305"/>
                  <a:gd name="T72" fmla="*/ 221 w 340"/>
                  <a:gd name="T73" fmla="*/ 21 h 305"/>
                  <a:gd name="T74" fmla="*/ 227 w 340"/>
                  <a:gd name="T75" fmla="*/ 29 h 305"/>
                  <a:gd name="T76" fmla="*/ 234 w 340"/>
                  <a:gd name="T77" fmla="*/ 36 h 305"/>
                  <a:gd name="T78" fmla="*/ 240 w 340"/>
                  <a:gd name="T79" fmla="*/ 44 h 305"/>
                  <a:gd name="T80" fmla="*/ 243 w 340"/>
                  <a:gd name="T81" fmla="*/ 52 h 305"/>
                  <a:gd name="T82" fmla="*/ 250 w 340"/>
                  <a:gd name="T83" fmla="*/ 60 h 305"/>
                  <a:gd name="T84" fmla="*/ 253 w 340"/>
                  <a:gd name="T85" fmla="*/ 68 h 305"/>
                  <a:gd name="T86" fmla="*/ 259 w 340"/>
                  <a:gd name="T87" fmla="*/ 75 h 305"/>
                  <a:gd name="T88" fmla="*/ 262 w 340"/>
                  <a:gd name="T89" fmla="*/ 83 h 305"/>
                  <a:gd name="T90" fmla="*/ 266 w 340"/>
                  <a:gd name="T91" fmla="*/ 91 h 305"/>
                  <a:gd name="T92" fmla="*/ 269 w 340"/>
                  <a:gd name="T93" fmla="*/ 99 h 305"/>
                  <a:gd name="T94" fmla="*/ 275 w 340"/>
                  <a:gd name="T95" fmla="*/ 108 h 305"/>
                  <a:gd name="T96" fmla="*/ 278 w 340"/>
                  <a:gd name="T97" fmla="*/ 116 h 305"/>
                  <a:gd name="T98" fmla="*/ 282 w 340"/>
                  <a:gd name="T99" fmla="*/ 126 h 305"/>
                  <a:gd name="T100" fmla="*/ 288 w 340"/>
                  <a:gd name="T101" fmla="*/ 136 h 305"/>
                  <a:gd name="T102" fmla="*/ 291 w 340"/>
                  <a:gd name="T103" fmla="*/ 145 h 305"/>
                  <a:gd name="T104" fmla="*/ 294 w 340"/>
                  <a:gd name="T105" fmla="*/ 155 h 305"/>
                  <a:gd name="T106" fmla="*/ 301 w 340"/>
                  <a:gd name="T107" fmla="*/ 165 h 305"/>
                  <a:gd name="T108" fmla="*/ 304 w 340"/>
                  <a:gd name="T109" fmla="*/ 174 h 305"/>
                  <a:gd name="T110" fmla="*/ 307 w 340"/>
                  <a:gd name="T111" fmla="*/ 186 h 305"/>
                  <a:gd name="T112" fmla="*/ 314 w 340"/>
                  <a:gd name="T113" fmla="*/ 196 h 305"/>
                  <a:gd name="T114" fmla="*/ 317 w 340"/>
                  <a:gd name="T115" fmla="*/ 207 h 305"/>
                  <a:gd name="T116" fmla="*/ 320 w 340"/>
                  <a:gd name="T117" fmla="*/ 217 h 305"/>
                  <a:gd name="T118" fmla="*/ 326 w 340"/>
                  <a:gd name="T119" fmla="*/ 228 h 305"/>
                  <a:gd name="T120" fmla="*/ 330 w 340"/>
                  <a:gd name="T121" fmla="*/ 240 h 305"/>
                  <a:gd name="T122" fmla="*/ 333 w 340"/>
                  <a:gd name="T123" fmla="*/ 252 h 305"/>
                  <a:gd name="T124" fmla="*/ 339 w 340"/>
                  <a:gd name="T125" fmla="*/ 262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0" h="305">
                    <a:moveTo>
                      <a:pt x="0" y="304"/>
                    </a:moveTo>
                    <a:lnTo>
                      <a:pt x="3" y="300"/>
                    </a:lnTo>
                    <a:lnTo>
                      <a:pt x="3" y="298"/>
                    </a:lnTo>
                    <a:lnTo>
                      <a:pt x="3" y="294"/>
                    </a:lnTo>
                    <a:lnTo>
                      <a:pt x="7" y="292"/>
                    </a:lnTo>
                    <a:lnTo>
                      <a:pt x="7" y="288"/>
                    </a:lnTo>
                    <a:lnTo>
                      <a:pt x="7" y="286"/>
                    </a:lnTo>
                    <a:lnTo>
                      <a:pt x="10" y="283"/>
                    </a:lnTo>
                    <a:lnTo>
                      <a:pt x="10" y="281"/>
                    </a:lnTo>
                    <a:lnTo>
                      <a:pt x="10" y="277"/>
                    </a:lnTo>
                    <a:lnTo>
                      <a:pt x="13" y="275"/>
                    </a:lnTo>
                    <a:lnTo>
                      <a:pt x="13" y="271"/>
                    </a:lnTo>
                    <a:lnTo>
                      <a:pt x="13" y="269"/>
                    </a:lnTo>
                    <a:lnTo>
                      <a:pt x="16" y="265"/>
                    </a:lnTo>
                    <a:lnTo>
                      <a:pt x="16" y="263"/>
                    </a:lnTo>
                    <a:lnTo>
                      <a:pt x="16" y="259"/>
                    </a:lnTo>
                    <a:lnTo>
                      <a:pt x="19" y="257"/>
                    </a:lnTo>
                    <a:lnTo>
                      <a:pt x="19" y="256"/>
                    </a:lnTo>
                    <a:lnTo>
                      <a:pt x="19" y="252"/>
                    </a:lnTo>
                    <a:lnTo>
                      <a:pt x="23" y="249"/>
                    </a:lnTo>
                    <a:lnTo>
                      <a:pt x="23" y="246"/>
                    </a:lnTo>
                    <a:lnTo>
                      <a:pt x="23" y="244"/>
                    </a:lnTo>
                    <a:lnTo>
                      <a:pt x="26" y="240"/>
                    </a:lnTo>
                    <a:lnTo>
                      <a:pt x="26" y="238"/>
                    </a:lnTo>
                    <a:lnTo>
                      <a:pt x="26" y="234"/>
                    </a:lnTo>
                    <a:lnTo>
                      <a:pt x="29" y="233"/>
                    </a:lnTo>
                    <a:lnTo>
                      <a:pt x="29" y="230"/>
                    </a:lnTo>
                    <a:lnTo>
                      <a:pt x="29" y="226"/>
                    </a:lnTo>
                    <a:lnTo>
                      <a:pt x="32" y="225"/>
                    </a:lnTo>
                    <a:lnTo>
                      <a:pt x="32" y="220"/>
                    </a:lnTo>
                    <a:lnTo>
                      <a:pt x="32" y="219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5" y="211"/>
                    </a:lnTo>
                    <a:lnTo>
                      <a:pt x="39" y="207"/>
                    </a:lnTo>
                    <a:lnTo>
                      <a:pt x="39" y="205"/>
                    </a:lnTo>
                    <a:lnTo>
                      <a:pt x="39" y="201"/>
                    </a:lnTo>
                    <a:lnTo>
                      <a:pt x="42" y="199"/>
                    </a:lnTo>
                    <a:lnTo>
                      <a:pt x="42" y="197"/>
                    </a:lnTo>
                    <a:lnTo>
                      <a:pt x="42" y="194"/>
                    </a:lnTo>
                    <a:lnTo>
                      <a:pt x="45" y="191"/>
                    </a:lnTo>
                    <a:lnTo>
                      <a:pt x="45" y="190"/>
                    </a:lnTo>
                    <a:lnTo>
                      <a:pt x="45" y="186"/>
                    </a:lnTo>
                    <a:lnTo>
                      <a:pt x="48" y="184"/>
                    </a:lnTo>
                    <a:lnTo>
                      <a:pt x="48" y="180"/>
                    </a:lnTo>
                    <a:lnTo>
                      <a:pt x="48" y="178"/>
                    </a:lnTo>
                    <a:lnTo>
                      <a:pt x="51" y="176"/>
                    </a:lnTo>
                    <a:lnTo>
                      <a:pt x="51" y="172"/>
                    </a:lnTo>
                    <a:lnTo>
                      <a:pt x="51" y="170"/>
                    </a:lnTo>
                    <a:lnTo>
                      <a:pt x="55" y="168"/>
                    </a:lnTo>
                    <a:lnTo>
                      <a:pt x="55" y="165"/>
                    </a:lnTo>
                    <a:lnTo>
                      <a:pt x="55" y="162"/>
                    </a:lnTo>
                    <a:lnTo>
                      <a:pt x="55" y="160"/>
                    </a:lnTo>
                    <a:lnTo>
                      <a:pt x="58" y="159"/>
                    </a:lnTo>
                    <a:lnTo>
                      <a:pt x="58" y="155"/>
                    </a:lnTo>
                    <a:lnTo>
                      <a:pt x="58" y="153"/>
                    </a:lnTo>
                    <a:lnTo>
                      <a:pt x="61" y="151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64" y="143"/>
                    </a:lnTo>
                    <a:lnTo>
                      <a:pt x="64" y="141"/>
                    </a:lnTo>
                    <a:lnTo>
                      <a:pt x="64" y="137"/>
                    </a:lnTo>
                    <a:lnTo>
                      <a:pt x="67" y="136"/>
                    </a:lnTo>
                    <a:lnTo>
                      <a:pt x="67" y="133"/>
                    </a:lnTo>
                    <a:lnTo>
                      <a:pt x="67" y="131"/>
                    </a:lnTo>
                    <a:lnTo>
                      <a:pt x="71" y="130"/>
                    </a:lnTo>
                    <a:lnTo>
                      <a:pt x="71" y="126"/>
                    </a:lnTo>
                    <a:lnTo>
                      <a:pt x="71" y="124"/>
                    </a:lnTo>
                    <a:lnTo>
                      <a:pt x="74" y="122"/>
                    </a:lnTo>
                    <a:lnTo>
                      <a:pt x="74" y="120"/>
                    </a:lnTo>
                    <a:lnTo>
                      <a:pt x="74" y="118"/>
                    </a:lnTo>
                    <a:lnTo>
                      <a:pt x="77" y="114"/>
                    </a:lnTo>
                    <a:lnTo>
                      <a:pt x="77" y="112"/>
                    </a:lnTo>
                    <a:lnTo>
                      <a:pt x="77" y="110"/>
                    </a:lnTo>
                    <a:lnTo>
                      <a:pt x="80" y="108"/>
                    </a:lnTo>
                    <a:lnTo>
                      <a:pt x="80" y="107"/>
                    </a:lnTo>
                    <a:lnTo>
                      <a:pt x="80" y="104"/>
                    </a:lnTo>
                    <a:lnTo>
                      <a:pt x="83" y="102"/>
                    </a:lnTo>
                    <a:lnTo>
                      <a:pt x="83" y="101"/>
                    </a:lnTo>
                    <a:lnTo>
                      <a:pt x="83" y="97"/>
                    </a:lnTo>
                    <a:lnTo>
                      <a:pt x="87" y="94"/>
                    </a:lnTo>
                    <a:lnTo>
                      <a:pt x="87" y="93"/>
                    </a:lnTo>
                    <a:lnTo>
                      <a:pt x="87" y="91"/>
                    </a:lnTo>
                    <a:lnTo>
                      <a:pt x="90" y="89"/>
                    </a:lnTo>
                    <a:lnTo>
                      <a:pt x="90" y="87"/>
                    </a:lnTo>
                    <a:lnTo>
                      <a:pt x="90" y="85"/>
                    </a:lnTo>
                    <a:lnTo>
                      <a:pt x="93" y="83"/>
                    </a:lnTo>
                    <a:lnTo>
                      <a:pt x="93" y="81"/>
                    </a:lnTo>
                    <a:lnTo>
                      <a:pt x="93" y="79"/>
                    </a:lnTo>
                    <a:lnTo>
                      <a:pt x="96" y="78"/>
                    </a:lnTo>
                    <a:lnTo>
                      <a:pt x="96" y="75"/>
                    </a:lnTo>
                    <a:lnTo>
                      <a:pt x="96" y="73"/>
                    </a:lnTo>
                    <a:lnTo>
                      <a:pt x="99" y="71"/>
                    </a:lnTo>
                    <a:lnTo>
                      <a:pt x="99" y="70"/>
                    </a:lnTo>
                    <a:lnTo>
                      <a:pt x="99" y="68"/>
                    </a:lnTo>
                    <a:lnTo>
                      <a:pt x="103" y="65"/>
                    </a:lnTo>
                    <a:lnTo>
                      <a:pt x="103" y="64"/>
                    </a:lnTo>
                    <a:lnTo>
                      <a:pt x="106" y="62"/>
                    </a:lnTo>
                    <a:lnTo>
                      <a:pt x="106" y="60"/>
                    </a:lnTo>
                    <a:lnTo>
                      <a:pt x="106" y="58"/>
                    </a:lnTo>
                    <a:lnTo>
                      <a:pt x="109" y="56"/>
                    </a:lnTo>
                    <a:lnTo>
                      <a:pt x="109" y="54"/>
                    </a:lnTo>
                    <a:lnTo>
                      <a:pt x="112" y="52"/>
                    </a:lnTo>
                    <a:lnTo>
                      <a:pt x="112" y="50"/>
                    </a:lnTo>
                    <a:lnTo>
                      <a:pt x="112" y="48"/>
                    </a:lnTo>
                    <a:lnTo>
                      <a:pt x="115" y="46"/>
                    </a:lnTo>
                    <a:lnTo>
                      <a:pt x="115" y="44"/>
                    </a:lnTo>
                    <a:lnTo>
                      <a:pt x="119" y="42"/>
                    </a:lnTo>
                    <a:lnTo>
                      <a:pt x="119" y="41"/>
                    </a:lnTo>
                    <a:lnTo>
                      <a:pt x="122" y="39"/>
                    </a:lnTo>
                    <a:lnTo>
                      <a:pt x="122" y="36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8" y="31"/>
                    </a:lnTo>
                    <a:lnTo>
                      <a:pt x="128" y="29"/>
                    </a:lnTo>
                    <a:lnTo>
                      <a:pt x="131" y="27"/>
                    </a:lnTo>
                    <a:lnTo>
                      <a:pt x="131" y="25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8" y="19"/>
                    </a:lnTo>
                    <a:lnTo>
                      <a:pt x="141" y="17"/>
                    </a:lnTo>
                    <a:lnTo>
                      <a:pt x="141" y="15"/>
                    </a:lnTo>
                    <a:lnTo>
                      <a:pt x="144" y="13"/>
                    </a:lnTo>
                    <a:lnTo>
                      <a:pt x="147" y="12"/>
                    </a:lnTo>
                    <a:lnTo>
                      <a:pt x="151" y="10"/>
                    </a:lnTo>
                    <a:lnTo>
                      <a:pt x="154" y="7"/>
                    </a:lnTo>
                    <a:lnTo>
                      <a:pt x="157" y="5"/>
                    </a:lnTo>
                    <a:lnTo>
                      <a:pt x="160" y="4"/>
                    </a:lnTo>
                    <a:lnTo>
                      <a:pt x="163" y="2"/>
                    </a:lnTo>
                    <a:lnTo>
                      <a:pt x="167" y="2"/>
                    </a:lnTo>
                    <a:lnTo>
                      <a:pt x="170" y="0"/>
                    </a:lnTo>
                    <a:lnTo>
                      <a:pt x="173" y="0"/>
                    </a:lnTo>
                    <a:lnTo>
                      <a:pt x="176" y="0"/>
                    </a:lnTo>
                    <a:lnTo>
                      <a:pt x="179" y="0"/>
                    </a:lnTo>
                    <a:lnTo>
                      <a:pt x="183" y="0"/>
                    </a:lnTo>
                    <a:lnTo>
                      <a:pt x="186" y="2"/>
                    </a:lnTo>
                    <a:lnTo>
                      <a:pt x="189" y="2"/>
                    </a:lnTo>
                    <a:lnTo>
                      <a:pt x="192" y="4"/>
                    </a:lnTo>
                    <a:lnTo>
                      <a:pt x="195" y="4"/>
                    </a:lnTo>
                    <a:lnTo>
                      <a:pt x="199" y="5"/>
                    </a:lnTo>
                    <a:lnTo>
                      <a:pt x="202" y="7"/>
                    </a:lnTo>
                    <a:lnTo>
                      <a:pt x="205" y="10"/>
                    </a:lnTo>
                    <a:lnTo>
                      <a:pt x="208" y="12"/>
                    </a:lnTo>
                    <a:lnTo>
                      <a:pt x="211" y="13"/>
                    </a:lnTo>
                    <a:lnTo>
                      <a:pt x="214" y="15"/>
                    </a:lnTo>
                    <a:lnTo>
                      <a:pt x="214" y="17"/>
                    </a:lnTo>
                    <a:lnTo>
                      <a:pt x="218" y="19"/>
                    </a:lnTo>
                    <a:lnTo>
                      <a:pt x="221" y="21"/>
                    </a:lnTo>
                    <a:lnTo>
                      <a:pt x="221" y="23"/>
                    </a:lnTo>
                    <a:lnTo>
                      <a:pt x="224" y="25"/>
                    </a:lnTo>
                    <a:lnTo>
                      <a:pt x="224" y="27"/>
                    </a:lnTo>
                    <a:lnTo>
                      <a:pt x="227" y="29"/>
                    </a:lnTo>
                    <a:lnTo>
                      <a:pt x="227" y="31"/>
                    </a:lnTo>
                    <a:lnTo>
                      <a:pt x="230" y="33"/>
                    </a:lnTo>
                    <a:lnTo>
                      <a:pt x="230" y="35"/>
                    </a:lnTo>
                    <a:lnTo>
                      <a:pt x="234" y="36"/>
                    </a:lnTo>
                    <a:lnTo>
                      <a:pt x="234" y="39"/>
                    </a:lnTo>
                    <a:lnTo>
                      <a:pt x="237" y="41"/>
                    </a:lnTo>
                    <a:lnTo>
                      <a:pt x="237" y="42"/>
                    </a:lnTo>
                    <a:lnTo>
                      <a:pt x="240" y="44"/>
                    </a:lnTo>
                    <a:lnTo>
                      <a:pt x="240" y="46"/>
                    </a:lnTo>
                    <a:lnTo>
                      <a:pt x="243" y="48"/>
                    </a:lnTo>
                    <a:lnTo>
                      <a:pt x="243" y="50"/>
                    </a:lnTo>
                    <a:lnTo>
                      <a:pt x="243" y="52"/>
                    </a:lnTo>
                    <a:lnTo>
                      <a:pt x="246" y="54"/>
                    </a:lnTo>
                    <a:lnTo>
                      <a:pt x="246" y="56"/>
                    </a:lnTo>
                    <a:lnTo>
                      <a:pt x="250" y="58"/>
                    </a:lnTo>
                    <a:lnTo>
                      <a:pt x="250" y="60"/>
                    </a:lnTo>
                    <a:lnTo>
                      <a:pt x="250" y="62"/>
                    </a:lnTo>
                    <a:lnTo>
                      <a:pt x="253" y="64"/>
                    </a:lnTo>
                    <a:lnTo>
                      <a:pt x="253" y="65"/>
                    </a:lnTo>
                    <a:lnTo>
                      <a:pt x="253" y="68"/>
                    </a:lnTo>
                    <a:lnTo>
                      <a:pt x="256" y="70"/>
                    </a:lnTo>
                    <a:lnTo>
                      <a:pt x="256" y="71"/>
                    </a:lnTo>
                    <a:lnTo>
                      <a:pt x="256" y="73"/>
                    </a:lnTo>
                    <a:lnTo>
                      <a:pt x="259" y="75"/>
                    </a:lnTo>
                    <a:lnTo>
                      <a:pt x="259" y="78"/>
                    </a:lnTo>
                    <a:lnTo>
                      <a:pt x="259" y="79"/>
                    </a:lnTo>
                    <a:lnTo>
                      <a:pt x="262" y="81"/>
                    </a:lnTo>
                    <a:lnTo>
                      <a:pt x="262" y="83"/>
                    </a:lnTo>
                    <a:lnTo>
                      <a:pt x="262" y="85"/>
                    </a:lnTo>
                    <a:lnTo>
                      <a:pt x="266" y="87"/>
                    </a:lnTo>
                    <a:lnTo>
                      <a:pt x="266" y="89"/>
                    </a:lnTo>
                    <a:lnTo>
                      <a:pt x="266" y="91"/>
                    </a:lnTo>
                    <a:lnTo>
                      <a:pt x="266" y="93"/>
                    </a:lnTo>
                    <a:lnTo>
                      <a:pt x="269" y="94"/>
                    </a:lnTo>
                    <a:lnTo>
                      <a:pt x="269" y="97"/>
                    </a:lnTo>
                    <a:lnTo>
                      <a:pt x="269" y="99"/>
                    </a:lnTo>
                    <a:lnTo>
                      <a:pt x="272" y="101"/>
                    </a:lnTo>
                    <a:lnTo>
                      <a:pt x="272" y="102"/>
                    </a:lnTo>
                    <a:lnTo>
                      <a:pt x="272" y="104"/>
                    </a:lnTo>
                    <a:lnTo>
                      <a:pt x="275" y="108"/>
                    </a:lnTo>
                    <a:lnTo>
                      <a:pt x="275" y="110"/>
                    </a:lnTo>
                    <a:lnTo>
                      <a:pt x="275" y="112"/>
                    </a:lnTo>
                    <a:lnTo>
                      <a:pt x="278" y="114"/>
                    </a:lnTo>
                    <a:lnTo>
                      <a:pt x="278" y="116"/>
                    </a:lnTo>
                    <a:lnTo>
                      <a:pt x="278" y="118"/>
                    </a:lnTo>
                    <a:lnTo>
                      <a:pt x="282" y="122"/>
                    </a:lnTo>
                    <a:lnTo>
                      <a:pt x="282" y="124"/>
                    </a:lnTo>
                    <a:lnTo>
                      <a:pt x="282" y="126"/>
                    </a:lnTo>
                    <a:lnTo>
                      <a:pt x="285" y="128"/>
                    </a:lnTo>
                    <a:lnTo>
                      <a:pt x="285" y="130"/>
                    </a:lnTo>
                    <a:lnTo>
                      <a:pt x="285" y="133"/>
                    </a:lnTo>
                    <a:lnTo>
                      <a:pt x="288" y="136"/>
                    </a:lnTo>
                    <a:lnTo>
                      <a:pt x="288" y="137"/>
                    </a:lnTo>
                    <a:lnTo>
                      <a:pt x="288" y="139"/>
                    </a:lnTo>
                    <a:lnTo>
                      <a:pt x="291" y="141"/>
                    </a:lnTo>
                    <a:lnTo>
                      <a:pt x="291" y="145"/>
                    </a:lnTo>
                    <a:lnTo>
                      <a:pt x="291" y="147"/>
                    </a:lnTo>
                    <a:lnTo>
                      <a:pt x="294" y="149"/>
                    </a:lnTo>
                    <a:lnTo>
                      <a:pt x="294" y="153"/>
                    </a:lnTo>
                    <a:lnTo>
                      <a:pt x="294" y="155"/>
                    </a:lnTo>
                    <a:lnTo>
                      <a:pt x="298" y="157"/>
                    </a:lnTo>
                    <a:lnTo>
                      <a:pt x="298" y="159"/>
                    </a:lnTo>
                    <a:lnTo>
                      <a:pt x="298" y="162"/>
                    </a:lnTo>
                    <a:lnTo>
                      <a:pt x="301" y="165"/>
                    </a:lnTo>
                    <a:lnTo>
                      <a:pt x="301" y="167"/>
                    </a:lnTo>
                    <a:lnTo>
                      <a:pt x="301" y="170"/>
                    </a:lnTo>
                    <a:lnTo>
                      <a:pt x="304" y="172"/>
                    </a:lnTo>
                    <a:lnTo>
                      <a:pt x="304" y="174"/>
                    </a:lnTo>
                    <a:lnTo>
                      <a:pt x="304" y="178"/>
                    </a:lnTo>
                    <a:lnTo>
                      <a:pt x="307" y="180"/>
                    </a:lnTo>
                    <a:lnTo>
                      <a:pt x="307" y="182"/>
                    </a:lnTo>
                    <a:lnTo>
                      <a:pt x="307" y="186"/>
                    </a:lnTo>
                    <a:lnTo>
                      <a:pt x="310" y="188"/>
                    </a:lnTo>
                    <a:lnTo>
                      <a:pt x="310" y="190"/>
                    </a:lnTo>
                    <a:lnTo>
                      <a:pt x="310" y="194"/>
                    </a:lnTo>
                    <a:lnTo>
                      <a:pt x="314" y="196"/>
                    </a:lnTo>
                    <a:lnTo>
                      <a:pt x="314" y="199"/>
                    </a:lnTo>
                    <a:lnTo>
                      <a:pt x="314" y="201"/>
                    </a:lnTo>
                    <a:lnTo>
                      <a:pt x="317" y="203"/>
                    </a:lnTo>
                    <a:lnTo>
                      <a:pt x="317" y="207"/>
                    </a:lnTo>
                    <a:lnTo>
                      <a:pt x="317" y="209"/>
                    </a:lnTo>
                    <a:lnTo>
                      <a:pt x="320" y="213"/>
                    </a:lnTo>
                    <a:lnTo>
                      <a:pt x="320" y="215"/>
                    </a:lnTo>
                    <a:lnTo>
                      <a:pt x="320" y="217"/>
                    </a:lnTo>
                    <a:lnTo>
                      <a:pt x="323" y="220"/>
                    </a:lnTo>
                    <a:lnTo>
                      <a:pt x="323" y="223"/>
                    </a:lnTo>
                    <a:lnTo>
                      <a:pt x="323" y="226"/>
                    </a:lnTo>
                    <a:lnTo>
                      <a:pt x="326" y="228"/>
                    </a:lnTo>
                    <a:lnTo>
                      <a:pt x="326" y="230"/>
                    </a:lnTo>
                    <a:lnTo>
                      <a:pt x="326" y="234"/>
                    </a:lnTo>
                    <a:lnTo>
                      <a:pt x="330" y="236"/>
                    </a:lnTo>
                    <a:lnTo>
                      <a:pt x="330" y="240"/>
                    </a:lnTo>
                    <a:lnTo>
                      <a:pt x="330" y="242"/>
                    </a:lnTo>
                    <a:lnTo>
                      <a:pt x="333" y="246"/>
                    </a:lnTo>
                    <a:lnTo>
                      <a:pt x="333" y="248"/>
                    </a:lnTo>
                    <a:lnTo>
                      <a:pt x="333" y="252"/>
                    </a:lnTo>
                    <a:lnTo>
                      <a:pt x="336" y="254"/>
                    </a:lnTo>
                    <a:lnTo>
                      <a:pt x="336" y="257"/>
                    </a:lnTo>
                    <a:lnTo>
                      <a:pt x="336" y="259"/>
                    </a:lnTo>
                    <a:lnTo>
                      <a:pt x="339" y="262"/>
                    </a:lnTo>
                    <a:lnTo>
                      <a:pt x="339" y="265"/>
                    </a:lnTo>
                    <a:lnTo>
                      <a:pt x="339" y="26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4" name="Freeform 68"/>
              <p:cNvSpPr>
                <a:spLocks/>
              </p:cNvSpPr>
              <p:nvPr/>
            </p:nvSpPr>
            <p:spPr bwMode="auto">
              <a:xfrm>
                <a:off x="1642" y="1803"/>
                <a:ext cx="344" cy="339"/>
              </a:xfrm>
              <a:custGeom>
                <a:avLst/>
                <a:gdLst>
                  <a:gd name="T0" fmla="*/ 3 w 344"/>
                  <a:gd name="T1" fmla="*/ 10 h 339"/>
                  <a:gd name="T2" fmla="*/ 10 w 344"/>
                  <a:gd name="T3" fmla="*/ 21 h 339"/>
                  <a:gd name="T4" fmla="*/ 13 w 344"/>
                  <a:gd name="T5" fmla="*/ 33 h 339"/>
                  <a:gd name="T6" fmla="*/ 16 w 344"/>
                  <a:gd name="T7" fmla="*/ 43 h 339"/>
                  <a:gd name="T8" fmla="*/ 23 w 344"/>
                  <a:gd name="T9" fmla="*/ 54 h 339"/>
                  <a:gd name="T10" fmla="*/ 26 w 344"/>
                  <a:gd name="T11" fmla="*/ 66 h 339"/>
                  <a:gd name="T12" fmla="*/ 29 w 344"/>
                  <a:gd name="T13" fmla="*/ 77 h 339"/>
                  <a:gd name="T14" fmla="*/ 32 w 344"/>
                  <a:gd name="T15" fmla="*/ 89 h 339"/>
                  <a:gd name="T16" fmla="*/ 39 w 344"/>
                  <a:gd name="T17" fmla="*/ 101 h 339"/>
                  <a:gd name="T18" fmla="*/ 42 w 344"/>
                  <a:gd name="T19" fmla="*/ 110 h 339"/>
                  <a:gd name="T20" fmla="*/ 45 w 344"/>
                  <a:gd name="T21" fmla="*/ 122 h 339"/>
                  <a:gd name="T22" fmla="*/ 51 w 344"/>
                  <a:gd name="T23" fmla="*/ 133 h 339"/>
                  <a:gd name="T24" fmla="*/ 55 w 344"/>
                  <a:gd name="T25" fmla="*/ 143 h 339"/>
                  <a:gd name="T26" fmla="*/ 58 w 344"/>
                  <a:gd name="T27" fmla="*/ 155 h 339"/>
                  <a:gd name="T28" fmla="*/ 64 w 344"/>
                  <a:gd name="T29" fmla="*/ 164 h 339"/>
                  <a:gd name="T30" fmla="*/ 67 w 344"/>
                  <a:gd name="T31" fmla="*/ 174 h 339"/>
                  <a:gd name="T32" fmla="*/ 71 w 344"/>
                  <a:gd name="T33" fmla="*/ 186 h 339"/>
                  <a:gd name="T34" fmla="*/ 77 w 344"/>
                  <a:gd name="T35" fmla="*/ 196 h 339"/>
                  <a:gd name="T36" fmla="*/ 80 w 344"/>
                  <a:gd name="T37" fmla="*/ 205 h 339"/>
                  <a:gd name="T38" fmla="*/ 83 w 344"/>
                  <a:gd name="T39" fmla="*/ 212 h 339"/>
                  <a:gd name="T40" fmla="*/ 90 w 344"/>
                  <a:gd name="T41" fmla="*/ 222 h 339"/>
                  <a:gd name="T42" fmla="*/ 93 w 344"/>
                  <a:gd name="T43" fmla="*/ 232 h 339"/>
                  <a:gd name="T44" fmla="*/ 96 w 344"/>
                  <a:gd name="T45" fmla="*/ 240 h 339"/>
                  <a:gd name="T46" fmla="*/ 103 w 344"/>
                  <a:gd name="T47" fmla="*/ 247 h 339"/>
                  <a:gd name="T48" fmla="*/ 106 w 344"/>
                  <a:gd name="T49" fmla="*/ 257 h 339"/>
                  <a:gd name="T50" fmla="*/ 109 w 344"/>
                  <a:gd name="T51" fmla="*/ 265 h 339"/>
                  <a:gd name="T52" fmla="*/ 115 w 344"/>
                  <a:gd name="T53" fmla="*/ 273 h 339"/>
                  <a:gd name="T54" fmla="*/ 119 w 344"/>
                  <a:gd name="T55" fmla="*/ 280 h 339"/>
                  <a:gd name="T56" fmla="*/ 125 w 344"/>
                  <a:gd name="T57" fmla="*/ 288 h 339"/>
                  <a:gd name="T58" fmla="*/ 131 w 344"/>
                  <a:gd name="T59" fmla="*/ 296 h 339"/>
                  <a:gd name="T60" fmla="*/ 138 w 344"/>
                  <a:gd name="T61" fmla="*/ 304 h 339"/>
                  <a:gd name="T62" fmla="*/ 141 w 344"/>
                  <a:gd name="T63" fmla="*/ 311 h 339"/>
                  <a:gd name="T64" fmla="*/ 151 w 344"/>
                  <a:gd name="T65" fmla="*/ 319 h 339"/>
                  <a:gd name="T66" fmla="*/ 160 w 344"/>
                  <a:gd name="T67" fmla="*/ 327 h 339"/>
                  <a:gd name="T68" fmla="*/ 173 w 344"/>
                  <a:gd name="T69" fmla="*/ 334 h 339"/>
                  <a:gd name="T70" fmla="*/ 186 w 344"/>
                  <a:gd name="T71" fmla="*/ 338 h 339"/>
                  <a:gd name="T72" fmla="*/ 199 w 344"/>
                  <a:gd name="T73" fmla="*/ 336 h 339"/>
                  <a:gd name="T74" fmla="*/ 211 w 344"/>
                  <a:gd name="T75" fmla="*/ 333 h 339"/>
                  <a:gd name="T76" fmla="*/ 224 w 344"/>
                  <a:gd name="T77" fmla="*/ 325 h 339"/>
                  <a:gd name="T78" fmla="*/ 234 w 344"/>
                  <a:gd name="T79" fmla="*/ 317 h 339"/>
                  <a:gd name="T80" fmla="*/ 240 w 344"/>
                  <a:gd name="T81" fmla="*/ 309 h 339"/>
                  <a:gd name="T82" fmla="*/ 247 w 344"/>
                  <a:gd name="T83" fmla="*/ 302 h 339"/>
                  <a:gd name="T84" fmla="*/ 250 w 344"/>
                  <a:gd name="T85" fmla="*/ 294 h 339"/>
                  <a:gd name="T86" fmla="*/ 256 w 344"/>
                  <a:gd name="T87" fmla="*/ 286 h 339"/>
                  <a:gd name="T88" fmla="*/ 263 w 344"/>
                  <a:gd name="T89" fmla="*/ 278 h 339"/>
                  <a:gd name="T90" fmla="*/ 266 w 344"/>
                  <a:gd name="T91" fmla="*/ 270 h 339"/>
                  <a:gd name="T92" fmla="*/ 272 w 344"/>
                  <a:gd name="T93" fmla="*/ 263 h 339"/>
                  <a:gd name="T94" fmla="*/ 275 w 344"/>
                  <a:gd name="T95" fmla="*/ 255 h 339"/>
                  <a:gd name="T96" fmla="*/ 279 w 344"/>
                  <a:gd name="T97" fmla="*/ 246 h 339"/>
                  <a:gd name="T98" fmla="*/ 285 w 344"/>
                  <a:gd name="T99" fmla="*/ 238 h 339"/>
                  <a:gd name="T100" fmla="*/ 288 w 344"/>
                  <a:gd name="T101" fmla="*/ 230 h 339"/>
                  <a:gd name="T102" fmla="*/ 291 w 344"/>
                  <a:gd name="T103" fmla="*/ 220 h 339"/>
                  <a:gd name="T104" fmla="*/ 298 w 344"/>
                  <a:gd name="T105" fmla="*/ 211 h 339"/>
                  <a:gd name="T106" fmla="*/ 301 w 344"/>
                  <a:gd name="T107" fmla="*/ 201 h 339"/>
                  <a:gd name="T108" fmla="*/ 304 w 344"/>
                  <a:gd name="T109" fmla="*/ 191 h 339"/>
                  <a:gd name="T110" fmla="*/ 311 w 344"/>
                  <a:gd name="T111" fmla="*/ 182 h 339"/>
                  <a:gd name="T112" fmla="*/ 314 w 344"/>
                  <a:gd name="T113" fmla="*/ 172 h 339"/>
                  <a:gd name="T114" fmla="*/ 317 w 344"/>
                  <a:gd name="T115" fmla="*/ 162 h 339"/>
                  <a:gd name="T116" fmla="*/ 323 w 344"/>
                  <a:gd name="T117" fmla="*/ 151 h 339"/>
                  <a:gd name="T118" fmla="*/ 327 w 344"/>
                  <a:gd name="T119" fmla="*/ 141 h 339"/>
                  <a:gd name="T120" fmla="*/ 330 w 344"/>
                  <a:gd name="T121" fmla="*/ 130 h 339"/>
                  <a:gd name="T122" fmla="*/ 336 w 344"/>
                  <a:gd name="T123" fmla="*/ 120 h 339"/>
                  <a:gd name="T124" fmla="*/ 339 w 344"/>
                  <a:gd name="T125" fmla="*/ 109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44" h="339">
                    <a:moveTo>
                      <a:pt x="0" y="0"/>
                    </a:moveTo>
                    <a:lnTo>
                      <a:pt x="3" y="4"/>
                    </a:lnTo>
                    <a:lnTo>
                      <a:pt x="3" y="6"/>
                    </a:lnTo>
                    <a:lnTo>
                      <a:pt x="3" y="10"/>
                    </a:lnTo>
                    <a:lnTo>
                      <a:pt x="7" y="11"/>
                    </a:lnTo>
                    <a:lnTo>
                      <a:pt x="7" y="16"/>
                    </a:lnTo>
                    <a:lnTo>
                      <a:pt x="7" y="18"/>
                    </a:lnTo>
                    <a:lnTo>
                      <a:pt x="10" y="21"/>
                    </a:lnTo>
                    <a:lnTo>
                      <a:pt x="10" y="24"/>
                    </a:lnTo>
                    <a:lnTo>
                      <a:pt x="10" y="27"/>
                    </a:lnTo>
                    <a:lnTo>
                      <a:pt x="13" y="29"/>
                    </a:lnTo>
                    <a:lnTo>
                      <a:pt x="13" y="33"/>
                    </a:lnTo>
                    <a:lnTo>
                      <a:pt x="13" y="35"/>
                    </a:lnTo>
                    <a:lnTo>
                      <a:pt x="16" y="37"/>
                    </a:lnTo>
                    <a:lnTo>
                      <a:pt x="16" y="40"/>
                    </a:lnTo>
                    <a:lnTo>
                      <a:pt x="16" y="43"/>
                    </a:lnTo>
                    <a:lnTo>
                      <a:pt x="19" y="46"/>
                    </a:lnTo>
                    <a:lnTo>
                      <a:pt x="19" y="48"/>
                    </a:lnTo>
                    <a:lnTo>
                      <a:pt x="19" y="53"/>
                    </a:lnTo>
                    <a:lnTo>
                      <a:pt x="23" y="54"/>
                    </a:lnTo>
                    <a:lnTo>
                      <a:pt x="23" y="58"/>
                    </a:lnTo>
                    <a:lnTo>
                      <a:pt x="23" y="60"/>
                    </a:lnTo>
                    <a:lnTo>
                      <a:pt x="26" y="64"/>
                    </a:lnTo>
                    <a:lnTo>
                      <a:pt x="26" y="66"/>
                    </a:lnTo>
                    <a:lnTo>
                      <a:pt x="26" y="70"/>
                    </a:lnTo>
                    <a:lnTo>
                      <a:pt x="29" y="72"/>
                    </a:lnTo>
                    <a:lnTo>
                      <a:pt x="29" y="75"/>
                    </a:lnTo>
                    <a:lnTo>
                      <a:pt x="29" y="77"/>
                    </a:lnTo>
                    <a:lnTo>
                      <a:pt x="32" y="81"/>
                    </a:lnTo>
                    <a:lnTo>
                      <a:pt x="32" y="83"/>
                    </a:lnTo>
                    <a:lnTo>
                      <a:pt x="32" y="85"/>
                    </a:lnTo>
                    <a:lnTo>
                      <a:pt x="32" y="89"/>
                    </a:lnTo>
                    <a:lnTo>
                      <a:pt x="35" y="91"/>
                    </a:lnTo>
                    <a:lnTo>
                      <a:pt x="35" y="95"/>
                    </a:lnTo>
                    <a:lnTo>
                      <a:pt x="35" y="97"/>
                    </a:lnTo>
                    <a:lnTo>
                      <a:pt x="39" y="101"/>
                    </a:lnTo>
                    <a:lnTo>
                      <a:pt x="39" y="103"/>
                    </a:lnTo>
                    <a:lnTo>
                      <a:pt x="39" y="106"/>
                    </a:lnTo>
                    <a:lnTo>
                      <a:pt x="42" y="109"/>
                    </a:lnTo>
                    <a:lnTo>
                      <a:pt x="42" y="110"/>
                    </a:lnTo>
                    <a:lnTo>
                      <a:pt x="42" y="114"/>
                    </a:lnTo>
                    <a:lnTo>
                      <a:pt x="45" y="116"/>
                    </a:lnTo>
                    <a:lnTo>
                      <a:pt x="45" y="120"/>
                    </a:lnTo>
                    <a:lnTo>
                      <a:pt x="45" y="122"/>
                    </a:lnTo>
                    <a:lnTo>
                      <a:pt x="48" y="126"/>
                    </a:lnTo>
                    <a:lnTo>
                      <a:pt x="48" y="128"/>
                    </a:lnTo>
                    <a:lnTo>
                      <a:pt x="48" y="130"/>
                    </a:lnTo>
                    <a:lnTo>
                      <a:pt x="51" y="133"/>
                    </a:lnTo>
                    <a:lnTo>
                      <a:pt x="51" y="135"/>
                    </a:lnTo>
                    <a:lnTo>
                      <a:pt x="51" y="139"/>
                    </a:lnTo>
                    <a:lnTo>
                      <a:pt x="55" y="141"/>
                    </a:lnTo>
                    <a:lnTo>
                      <a:pt x="55" y="143"/>
                    </a:lnTo>
                    <a:lnTo>
                      <a:pt x="55" y="147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8" y="155"/>
                    </a:lnTo>
                    <a:lnTo>
                      <a:pt x="61" y="157"/>
                    </a:lnTo>
                    <a:lnTo>
                      <a:pt x="61" y="159"/>
                    </a:lnTo>
                    <a:lnTo>
                      <a:pt x="61" y="162"/>
                    </a:lnTo>
                    <a:lnTo>
                      <a:pt x="64" y="164"/>
                    </a:lnTo>
                    <a:lnTo>
                      <a:pt x="64" y="167"/>
                    </a:lnTo>
                    <a:lnTo>
                      <a:pt x="64" y="170"/>
                    </a:lnTo>
                    <a:lnTo>
                      <a:pt x="67" y="172"/>
                    </a:lnTo>
                    <a:lnTo>
                      <a:pt x="67" y="174"/>
                    </a:lnTo>
                    <a:lnTo>
                      <a:pt x="67" y="178"/>
                    </a:lnTo>
                    <a:lnTo>
                      <a:pt x="71" y="180"/>
                    </a:lnTo>
                    <a:lnTo>
                      <a:pt x="71" y="182"/>
                    </a:lnTo>
                    <a:lnTo>
                      <a:pt x="71" y="186"/>
                    </a:lnTo>
                    <a:lnTo>
                      <a:pt x="74" y="188"/>
                    </a:lnTo>
                    <a:lnTo>
                      <a:pt x="74" y="190"/>
                    </a:lnTo>
                    <a:lnTo>
                      <a:pt x="74" y="191"/>
                    </a:lnTo>
                    <a:lnTo>
                      <a:pt x="77" y="196"/>
                    </a:lnTo>
                    <a:lnTo>
                      <a:pt x="77" y="197"/>
                    </a:lnTo>
                    <a:lnTo>
                      <a:pt x="77" y="199"/>
                    </a:lnTo>
                    <a:lnTo>
                      <a:pt x="80" y="201"/>
                    </a:lnTo>
                    <a:lnTo>
                      <a:pt x="80" y="205"/>
                    </a:lnTo>
                    <a:lnTo>
                      <a:pt x="80" y="207"/>
                    </a:lnTo>
                    <a:lnTo>
                      <a:pt x="83" y="209"/>
                    </a:lnTo>
                    <a:lnTo>
                      <a:pt x="83" y="211"/>
                    </a:lnTo>
                    <a:lnTo>
                      <a:pt x="83" y="212"/>
                    </a:lnTo>
                    <a:lnTo>
                      <a:pt x="87" y="217"/>
                    </a:lnTo>
                    <a:lnTo>
                      <a:pt x="87" y="218"/>
                    </a:lnTo>
                    <a:lnTo>
                      <a:pt x="87" y="220"/>
                    </a:lnTo>
                    <a:lnTo>
                      <a:pt x="90" y="222"/>
                    </a:lnTo>
                    <a:lnTo>
                      <a:pt x="90" y="225"/>
                    </a:lnTo>
                    <a:lnTo>
                      <a:pt x="90" y="226"/>
                    </a:lnTo>
                    <a:lnTo>
                      <a:pt x="93" y="230"/>
                    </a:lnTo>
                    <a:lnTo>
                      <a:pt x="93" y="232"/>
                    </a:lnTo>
                    <a:lnTo>
                      <a:pt x="93" y="234"/>
                    </a:lnTo>
                    <a:lnTo>
                      <a:pt x="96" y="236"/>
                    </a:lnTo>
                    <a:lnTo>
                      <a:pt x="96" y="238"/>
                    </a:lnTo>
                    <a:lnTo>
                      <a:pt x="96" y="240"/>
                    </a:lnTo>
                    <a:lnTo>
                      <a:pt x="99" y="241"/>
                    </a:lnTo>
                    <a:lnTo>
                      <a:pt x="99" y="244"/>
                    </a:lnTo>
                    <a:lnTo>
                      <a:pt x="99" y="246"/>
                    </a:lnTo>
                    <a:lnTo>
                      <a:pt x="103" y="247"/>
                    </a:lnTo>
                    <a:lnTo>
                      <a:pt x="103" y="251"/>
                    </a:lnTo>
                    <a:lnTo>
                      <a:pt x="103" y="254"/>
                    </a:lnTo>
                    <a:lnTo>
                      <a:pt x="106" y="255"/>
                    </a:lnTo>
                    <a:lnTo>
                      <a:pt x="106" y="257"/>
                    </a:lnTo>
                    <a:lnTo>
                      <a:pt x="106" y="259"/>
                    </a:lnTo>
                    <a:lnTo>
                      <a:pt x="109" y="261"/>
                    </a:lnTo>
                    <a:lnTo>
                      <a:pt x="109" y="263"/>
                    </a:lnTo>
                    <a:lnTo>
                      <a:pt x="109" y="265"/>
                    </a:lnTo>
                    <a:lnTo>
                      <a:pt x="112" y="267"/>
                    </a:lnTo>
                    <a:lnTo>
                      <a:pt x="112" y="269"/>
                    </a:lnTo>
                    <a:lnTo>
                      <a:pt x="115" y="270"/>
                    </a:lnTo>
                    <a:lnTo>
                      <a:pt x="115" y="273"/>
                    </a:lnTo>
                    <a:lnTo>
                      <a:pt x="115" y="275"/>
                    </a:lnTo>
                    <a:lnTo>
                      <a:pt x="119" y="276"/>
                    </a:lnTo>
                    <a:lnTo>
                      <a:pt x="119" y="278"/>
                    </a:lnTo>
                    <a:lnTo>
                      <a:pt x="119" y="280"/>
                    </a:lnTo>
                    <a:lnTo>
                      <a:pt x="122" y="282"/>
                    </a:lnTo>
                    <a:lnTo>
                      <a:pt x="122" y="284"/>
                    </a:lnTo>
                    <a:lnTo>
                      <a:pt x="125" y="286"/>
                    </a:lnTo>
                    <a:lnTo>
                      <a:pt x="125" y="288"/>
                    </a:lnTo>
                    <a:lnTo>
                      <a:pt x="125" y="290"/>
                    </a:lnTo>
                    <a:lnTo>
                      <a:pt x="128" y="292"/>
                    </a:lnTo>
                    <a:lnTo>
                      <a:pt x="128" y="294"/>
                    </a:lnTo>
                    <a:lnTo>
                      <a:pt x="131" y="296"/>
                    </a:lnTo>
                    <a:lnTo>
                      <a:pt x="131" y="298"/>
                    </a:lnTo>
                    <a:lnTo>
                      <a:pt x="135" y="299"/>
                    </a:lnTo>
                    <a:lnTo>
                      <a:pt x="135" y="302"/>
                    </a:lnTo>
                    <a:lnTo>
                      <a:pt x="138" y="304"/>
                    </a:lnTo>
                    <a:lnTo>
                      <a:pt x="138" y="305"/>
                    </a:lnTo>
                    <a:lnTo>
                      <a:pt x="138" y="307"/>
                    </a:lnTo>
                    <a:lnTo>
                      <a:pt x="141" y="309"/>
                    </a:lnTo>
                    <a:lnTo>
                      <a:pt x="141" y="311"/>
                    </a:lnTo>
                    <a:lnTo>
                      <a:pt x="144" y="313"/>
                    </a:lnTo>
                    <a:lnTo>
                      <a:pt x="147" y="315"/>
                    </a:lnTo>
                    <a:lnTo>
                      <a:pt x="147" y="317"/>
                    </a:lnTo>
                    <a:lnTo>
                      <a:pt x="151" y="319"/>
                    </a:lnTo>
                    <a:lnTo>
                      <a:pt x="151" y="321"/>
                    </a:lnTo>
                    <a:lnTo>
                      <a:pt x="154" y="323"/>
                    </a:lnTo>
                    <a:lnTo>
                      <a:pt x="157" y="325"/>
                    </a:lnTo>
                    <a:lnTo>
                      <a:pt x="160" y="327"/>
                    </a:lnTo>
                    <a:lnTo>
                      <a:pt x="163" y="328"/>
                    </a:lnTo>
                    <a:lnTo>
                      <a:pt x="167" y="331"/>
                    </a:lnTo>
                    <a:lnTo>
                      <a:pt x="170" y="333"/>
                    </a:lnTo>
                    <a:lnTo>
                      <a:pt x="173" y="334"/>
                    </a:lnTo>
                    <a:lnTo>
                      <a:pt x="176" y="336"/>
                    </a:lnTo>
                    <a:lnTo>
                      <a:pt x="179" y="336"/>
                    </a:lnTo>
                    <a:lnTo>
                      <a:pt x="183" y="338"/>
                    </a:lnTo>
                    <a:lnTo>
                      <a:pt x="186" y="338"/>
                    </a:lnTo>
                    <a:lnTo>
                      <a:pt x="189" y="338"/>
                    </a:lnTo>
                    <a:lnTo>
                      <a:pt x="192" y="338"/>
                    </a:lnTo>
                    <a:lnTo>
                      <a:pt x="195" y="338"/>
                    </a:lnTo>
                    <a:lnTo>
                      <a:pt x="199" y="336"/>
                    </a:lnTo>
                    <a:lnTo>
                      <a:pt x="202" y="336"/>
                    </a:lnTo>
                    <a:lnTo>
                      <a:pt x="205" y="334"/>
                    </a:lnTo>
                    <a:lnTo>
                      <a:pt x="208" y="334"/>
                    </a:lnTo>
                    <a:lnTo>
                      <a:pt x="211" y="333"/>
                    </a:lnTo>
                    <a:lnTo>
                      <a:pt x="215" y="331"/>
                    </a:lnTo>
                    <a:lnTo>
                      <a:pt x="218" y="328"/>
                    </a:lnTo>
                    <a:lnTo>
                      <a:pt x="221" y="327"/>
                    </a:lnTo>
                    <a:lnTo>
                      <a:pt x="224" y="325"/>
                    </a:lnTo>
                    <a:lnTo>
                      <a:pt x="227" y="323"/>
                    </a:lnTo>
                    <a:lnTo>
                      <a:pt x="231" y="321"/>
                    </a:lnTo>
                    <a:lnTo>
                      <a:pt x="231" y="319"/>
                    </a:lnTo>
                    <a:lnTo>
                      <a:pt x="234" y="317"/>
                    </a:lnTo>
                    <a:lnTo>
                      <a:pt x="234" y="315"/>
                    </a:lnTo>
                    <a:lnTo>
                      <a:pt x="237" y="313"/>
                    </a:lnTo>
                    <a:lnTo>
                      <a:pt x="240" y="311"/>
                    </a:lnTo>
                    <a:lnTo>
                      <a:pt x="240" y="309"/>
                    </a:lnTo>
                    <a:lnTo>
                      <a:pt x="243" y="307"/>
                    </a:lnTo>
                    <a:lnTo>
                      <a:pt x="243" y="305"/>
                    </a:lnTo>
                    <a:lnTo>
                      <a:pt x="243" y="304"/>
                    </a:lnTo>
                    <a:lnTo>
                      <a:pt x="247" y="302"/>
                    </a:lnTo>
                    <a:lnTo>
                      <a:pt x="247" y="299"/>
                    </a:lnTo>
                    <a:lnTo>
                      <a:pt x="250" y="298"/>
                    </a:lnTo>
                    <a:lnTo>
                      <a:pt x="250" y="296"/>
                    </a:lnTo>
                    <a:lnTo>
                      <a:pt x="250" y="294"/>
                    </a:lnTo>
                    <a:lnTo>
                      <a:pt x="253" y="292"/>
                    </a:lnTo>
                    <a:lnTo>
                      <a:pt x="253" y="290"/>
                    </a:lnTo>
                    <a:lnTo>
                      <a:pt x="256" y="288"/>
                    </a:lnTo>
                    <a:lnTo>
                      <a:pt x="256" y="286"/>
                    </a:lnTo>
                    <a:lnTo>
                      <a:pt x="259" y="284"/>
                    </a:lnTo>
                    <a:lnTo>
                      <a:pt x="259" y="282"/>
                    </a:lnTo>
                    <a:lnTo>
                      <a:pt x="259" y="280"/>
                    </a:lnTo>
                    <a:lnTo>
                      <a:pt x="263" y="278"/>
                    </a:lnTo>
                    <a:lnTo>
                      <a:pt x="263" y="276"/>
                    </a:lnTo>
                    <a:lnTo>
                      <a:pt x="263" y="275"/>
                    </a:lnTo>
                    <a:lnTo>
                      <a:pt x="266" y="273"/>
                    </a:lnTo>
                    <a:lnTo>
                      <a:pt x="266" y="270"/>
                    </a:lnTo>
                    <a:lnTo>
                      <a:pt x="266" y="269"/>
                    </a:lnTo>
                    <a:lnTo>
                      <a:pt x="269" y="267"/>
                    </a:lnTo>
                    <a:lnTo>
                      <a:pt x="269" y="265"/>
                    </a:lnTo>
                    <a:lnTo>
                      <a:pt x="272" y="263"/>
                    </a:lnTo>
                    <a:lnTo>
                      <a:pt x="272" y="261"/>
                    </a:lnTo>
                    <a:lnTo>
                      <a:pt x="272" y="259"/>
                    </a:lnTo>
                    <a:lnTo>
                      <a:pt x="275" y="257"/>
                    </a:lnTo>
                    <a:lnTo>
                      <a:pt x="275" y="255"/>
                    </a:lnTo>
                    <a:lnTo>
                      <a:pt x="275" y="254"/>
                    </a:lnTo>
                    <a:lnTo>
                      <a:pt x="279" y="251"/>
                    </a:lnTo>
                    <a:lnTo>
                      <a:pt x="279" y="247"/>
                    </a:lnTo>
                    <a:lnTo>
                      <a:pt x="279" y="246"/>
                    </a:lnTo>
                    <a:lnTo>
                      <a:pt x="282" y="244"/>
                    </a:lnTo>
                    <a:lnTo>
                      <a:pt x="282" y="241"/>
                    </a:lnTo>
                    <a:lnTo>
                      <a:pt x="282" y="240"/>
                    </a:lnTo>
                    <a:lnTo>
                      <a:pt x="285" y="238"/>
                    </a:lnTo>
                    <a:lnTo>
                      <a:pt x="285" y="236"/>
                    </a:lnTo>
                    <a:lnTo>
                      <a:pt x="285" y="234"/>
                    </a:lnTo>
                    <a:lnTo>
                      <a:pt x="288" y="232"/>
                    </a:lnTo>
                    <a:lnTo>
                      <a:pt x="288" y="230"/>
                    </a:lnTo>
                    <a:lnTo>
                      <a:pt x="288" y="226"/>
                    </a:lnTo>
                    <a:lnTo>
                      <a:pt x="291" y="225"/>
                    </a:lnTo>
                    <a:lnTo>
                      <a:pt x="291" y="222"/>
                    </a:lnTo>
                    <a:lnTo>
                      <a:pt x="291" y="220"/>
                    </a:lnTo>
                    <a:lnTo>
                      <a:pt x="295" y="218"/>
                    </a:lnTo>
                    <a:lnTo>
                      <a:pt x="295" y="217"/>
                    </a:lnTo>
                    <a:lnTo>
                      <a:pt x="295" y="212"/>
                    </a:lnTo>
                    <a:lnTo>
                      <a:pt x="298" y="211"/>
                    </a:lnTo>
                    <a:lnTo>
                      <a:pt x="298" y="209"/>
                    </a:lnTo>
                    <a:lnTo>
                      <a:pt x="298" y="207"/>
                    </a:lnTo>
                    <a:lnTo>
                      <a:pt x="301" y="205"/>
                    </a:lnTo>
                    <a:lnTo>
                      <a:pt x="301" y="201"/>
                    </a:lnTo>
                    <a:lnTo>
                      <a:pt x="301" y="199"/>
                    </a:lnTo>
                    <a:lnTo>
                      <a:pt x="304" y="197"/>
                    </a:lnTo>
                    <a:lnTo>
                      <a:pt x="304" y="196"/>
                    </a:lnTo>
                    <a:lnTo>
                      <a:pt x="304" y="191"/>
                    </a:lnTo>
                    <a:lnTo>
                      <a:pt x="307" y="190"/>
                    </a:lnTo>
                    <a:lnTo>
                      <a:pt x="307" y="188"/>
                    </a:lnTo>
                    <a:lnTo>
                      <a:pt x="307" y="186"/>
                    </a:lnTo>
                    <a:lnTo>
                      <a:pt x="311" y="182"/>
                    </a:lnTo>
                    <a:lnTo>
                      <a:pt x="311" y="180"/>
                    </a:lnTo>
                    <a:lnTo>
                      <a:pt x="311" y="178"/>
                    </a:lnTo>
                    <a:lnTo>
                      <a:pt x="314" y="174"/>
                    </a:lnTo>
                    <a:lnTo>
                      <a:pt x="314" y="172"/>
                    </a:lnTo>
                    <a:lnTo>
                      <a:pt x="314" y="170"/>
                    </a:lnTo>
                    <a:lnTo>
                      <a:pt x="317" y="167"/>
                    </a:lnTo>
                    <a:lnTo>
                      <a:pt x="317" y="164"/>
                    </a:lnTo>
                    <a:lnTo>
                      <a:pt x="317" y="162"/>
                    </a:lnTo>
                    <a:lnTo>
                      <a:pt x="320" y="159"/>
                    </a:lnTo>
                    <a:lnTo>
                      <a:pt x="320" y="157"/>
                    </a:lnTo>
                    <a:lnTo>
                      <a:pt x="320" y="155"/>
                    </a:lnTo>
                    <a:lnTo>
                      <a:pt x="323" y="151"/>
                    </a:lnTo>
                    <a:lnTo>
                      <a:pt x="323" y="149"/>
                    </a:lnTo>
                    <a:lnTo>
                      <a:pt x="323" y="147"/>
                    </a:lnTo>
                    <a:lnTo>
                      <a:pt x="327" y="143"/>
                    </a:lnTo>
                    <a:lnTo>
                      <a:pt x="327" y="141"/>
                    </a:lnTo>
                    <a:lnTo>
                      <a:pt x="327" y="139"/>
                    </a:lnTo>
                    <a:lnTo>
                      <a:pt x="330" y="135"/>
                    </a:lnTo>
                    <a:lnTo>
                      <a:pt x="330" y="133"/>
                    </a:lnTo>
                    <a:lnTo>
                      <a:pt x="330" y="130"/>
                    </a:lnTo>
                    <a:lnTo>
                      <a:pt x="333" y="128"/>
                    </a:lnTo>
                    <a:lnTo>
                      <a:pt x="333" y="126"/>
                    </a:lnTo>
                    <a:lnTo>
                      <a:pt x="333" y="122"/>
                    </a:lnTo>
                    <a:lnTo>
                      <a:pt x="336" y="120"/>
                    </a:lnTo>
                    <a:lnTo>
                      <a:pt x="336" y="116"/>
                    </a:lnTo>
                    <a:lnTo>
                      <a:pt x="336" y="114"/>
                    </a:lnTo>
                    <a:lnTo>
                      <a:pt x="339" y="110"/>
                    </a:lnTo>
                    <a:lnTo>
                      <a:pt x="339" y="109"/>
                    </a:lnTo>
                    <a:lnTo>
                      <a:pt x="339" y="106"/>
                    </a:lnTo>
                    <a:lnTo>
                      <a:pt x="343" y="103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5" name="Freeform 69"/>
              <p:cNvSpPr>
                <a:spLocks/>
              </p:cNvSpPr>
              <p:nvPr/>
            </p:nvSpPr>
            <p:spPr bwMode="auto">
              <a:xfrm>
                <a:off x="1985" y="1536"/>
                <a:ext cx="337" cy="372"/>
              </a:xfrm>
              <a:custGeom>
                <a:avLst/>
                <a:gdLst>
                  <a:gd name="T0" fmla="*/ 3 w 337"/>
                  <a:gd name="T1" fmla="*/ 363 h 372"/>
                  <a:gd name="T2" fmla="*/ 6 w 337"/>
                  <a:gd name="T3" fmla="*/ 352 h 372"/>
                  <a:gd name="T4" fmla="*/ 9 w 337"/>
                  <a:gd name="T5" fmla="*/ 340 h 372"/>
                  <a:gd name="T6" fmla="*/ 12 w 337"/>
                  <a:gd name="T7" fmla="*/ 328 h 372"/>
                  <a:gd name="T8" fmla="*/ 19 w 337"/>
                  <a:gd name="T9" fmla="*/ 316 h 372"/>
                  <a:gd name="T10" fmla="*/ 22 w 337"/>
                  <a:gd name="T11" fmla="*/ 305 h 372"/>
                  <a:gd name="T12" fmla="*/ 25 w 337"/>
                  <a:gd name="T13" fmla="*/ 295 h 372"/>
                  <a:gd name="T14" fmla="*/ 32 w 337"/>
                  <a:gd name="T15" fmla="*/ 284 h 372"/>
                  <a:gd name="T16" fmla="*/ 35 w 337"/>
                  <a:gd name="T17" fmla="*/ 272 h 372"/>
                  <a:gd name="T18" fmla="*/ 38 w 337"/>
                  <a:gd name="T19" fmla="*/ 260 h 372"/>
                  <a:gd name="T20" fmla="*/ 44 w 337"/>
                  <a:gd name="T21" fmla="*/ 248 h 372"/>
                  <a:gd name="T22" fmla="*/ 48 w 337"/>
                  <a:gd name="T23" fmla="*/ 237 h 372"/>
                  <a:gd name="T24" fmla="*/ 51 w 337"/>
                  <a:gd name="T25" fmla="*/ 227 h 372"/>
                  <a:gd name="T26" fmla="*/ 57 w 337"/>
                  <a:gd name="T27" fmla="*/ 216 h 372"/>
                  <a:gd name="T28" fmla="*/ 60 w 337"/>
                  <a:gd name="T29" fmla="*/ 204 h 372"/>
                  <a:gd name="T30" fmla="*/ 64 w 337"/>
                  <a:gd name="T31" fmla="*/ 194 h 372"/>
                  <a:gd name="T32" fmla="*/ 70 w 337"/>
                  <a:gd name="T33" fmla="*/ 182 h 372"/>
                  <a:gd name="T34" fmla="*/ 73 w 337"/>
                  <a:gd name="T35" fmla="*/ 172 h 372"/>
                  <a:gd name="T36" fmla="*/ 76 w 337"/>
                  <a:gd name="T37" fmla="*/ 163 h 372"/>
                  <a:gd name="T38" fmla="*/ 83 w 337"/>
                  <a:gd name="T39" fmla="*/ 153 h 372"/>
                  <a:gd name="T40" fmla="*/ 86 w 337"/>
                  <a:gd name="T41" fmla="*/ 141 h 372"/>
                  <a:gd name="T42" fmla="*/ 89 w 337"/>
                  <a:gd name="T43" fmla="*/ 134 h 372"/>
                  <a:gd name="T44" fmla="*/ 96 w 337"/>
                  <a:gd name="T45" fmla="*/ 124 h 372"/>
                  <a:gd name="T46" fmla="*/ 99 w 337"/>
                  <a:gd name="T47" fmla="*/ 114 h 372"/>
                  <a:gd name="T48" fmla="*/ 102 w 337"/>
                  <a:gd name="T49" fmla="*/ 104 h 372"/>
                  <a:gd name="T50" fmla="*/ 108 w 337"/>
                  <a:gd name="T51" fmla="*/ 97 h 372"/>
                  <a:gd name="T52" fmla="*/ 112 w 337"/>
                  <a:gd name="T53" fmla="*/ 89 h 372"/>
                  <a:gd name="T54" fmla="*/ 115 w 337"/>
                  <a:gd name="T55" fmla="*/ 81 h 372"/>
                  <a:gd name="T56" fmla="*/ 118 w 337"/>
                  <a:gd name="T57" fmla="*/ 73 h 372"/>
                  <a:gd name="T58" fmla="*/ 124 w 337"/>
                  <a:gd name="T59" fmla="*/ 66 h 372"/>
                  <a:gd name="T60" fmla="*/ 128 w 337"/>
                  <a:gd name="T61" fmla="*/ 58 h 372"/>
                  <a:gd name="T62" fmla="*/ 134 w 337"/>
                  <a:gd name="T63" fmla="*/ 50 h 372"/>
                  <a:gd name="T64" fmla="*/ 140 w 337"/>
                  <a:gd name="T65" fmla="*/ 43 h 372"/>
                  <a:gd name="T66" fmla="*/ 144 w 337"/>
                  <a:gd name="T67" fmla="*/ 35 h 372"/>
                  <a:gd name="T68" fmla="*/ 150 w 337"/>
                  <a:gd name="T69" fmla="*/ 27 h 372"/>
                  <a:gd name="T70" fmla="*/ 160 w 337"/>
                  <a:gd name="T71" fmla="*/ 19 h 372"/>
                  <a:gd name="T72" fmla="*/ 169 w 337"/>
                  <a:gd name="T73" fmla="*/ 12 h 372"/>
                  <a:gd name="T74" fmla="*/ 182 w 337"/>
                  <a:gd name="T75" fmla="*/ 4 h 372"/>
                  <a:gd name="T76" fmla="*/ 195 w 337"/>
                  <a:gd name="T77" fmla="*/ 0 h 372"/>
                  <a:gd name="T78" fmla="*/ 208 w 337"/>
                  <a:gd name="T79" fmla="*/ 2 h 372"/>
                  <a:gd name="T80" fmla="*/ 220 w 337"/>
                  <a:gd name="T81" fmla="*/ 5 h 372"/>
                  <a:gd name="T82" fmla="*/ 233 w 337"/>
                  <a:gd name="T83" fmla="*/ 13 h 372"/>
                  <a:gd name="T84" fmla="*/ 243 w 337"/>
                  <a:gd name="T85" fmla="*/ 21 h 372"/>
                  <a:gd name="T86" fmla="*/ 249 w 337"/>
                  <a:gd name="T87" fmla="*/ 29 h 372"/>
                  <a:gd name="T88" fmla="*/ 256 w 337"/>
                  <a:gd name="T89" fmla="*/ 36 h 372"/>
                  <a:gd name="T90" fmla="*/ 262 w 337"/>
                  <a:gd name="T91" fmla="*/ 44 h 372"/>
                  <a:gd name="T92" fmla="*/ 265 w 337"/>
                  <a:gd name="T93" fmla="*/ 52 h 372"/>
                  <a:gd name="T94" fmla="*/ 272 w 337"/>
                  <a:gd name="T95" fmla="*/ 60 h 372"/>
                  <a:gd name="T96" fmla="*/ 275 w 337"/>
                  <a:gd name="T97" fmla="*/ 68 h 372"/>
                  <a:gd name="T98" fmla="*/ 281 w 337"/>
                  <a:gd name="T99" fmla="*/ 75 h 372"/>
                  <a:gd name="T100" fmla="*/ 284 w 337"/>
                  <a:gd name="T101" fmla="*/ 83 h 372"/>
                  <a:gd name="T102" fmla="*/ 288 w 337"/>
                  <a:gd name="T103" fmla="*/ 91 h 372"/>
                  <a:gd name="T104" fmla="*/ 294 w 337"/>
                  <a:gd name="T105" fmla="*/ 101 h 372"/>
                  <a:gd name="T106" fmla="*/ 297 w 337"/>
                  <a:gd name="T107" fmla="*/ 109 h 372"/>
                  <a:gd name="T108" fmla="*/ 300 w 337"/>
                  <a:gd name="T109" fmla="*/ 118 h 372"/>
                  <a:gd name="T110" fmla="*/ 307 w 337"/>
                  <a:gd name="T111" fmla="*/ 126 h 372"/>
                  <a:gd name="T112" fmla="*/ 310 w 337"/>
                  <a:gd name="T113" fmla="*/ 136 h 372"/>
                  <a:gd name="T114" fmla="*/ 313 w 337"/>
                  <a:gd name="T115" fmla="*/ 146 h 372"/>
                  <a:gd name="T116" fmla="*/ 320 w 337"/>
                  <a:gd name="T117" fmla="*/ 155 h 372"/>
                  <a:gd name="T118" fmla="*/ 323 w 337"/>
                  <a:gd name="T119" fmla="*/ 165 h 372"/>
                  <a:gd name="T120" fmla="*/ 326 w 337"/>
                  <a:gd name="T121" fmla="*/ 177 h 372"/>
                  <a:gd name="T122" fmla="*/ 329 w 337"/>
                  <a:gd name="T123" fmla="*/ 186 h 372"/>
                  <a:gd name="T124" fmla="*/ 336 w 337"/>
                  <a:gd name="T125" fmla="*/ 198 h 3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7" h="372">
                    <a:moveTo>
                      <a:pt x="0" y="371"/>
                    </a:moveTo>
                    <a:lnTo>
                      <a:pt x="0" y="369"/>
                    </a:lnTo>
                    <a:lnTo>
                      <a:pt x="0" y="365"/>
                    </a:lnTo>
                    <a:lnTo>
                      <a:pt x="3" y="363"/>
                    </a:lnTo>
                    <a:lnTo>
                      <a:pt x="3" y="359"/>
                    </a:lnTo>
                    <a:lnTo>
                      <a:pt x="3" y="358"/>
                    </a:lnTo>
                    <a:lnTo>
                      <a:pt x="6" y="353"/>
                    </a:lnTo>
                    <a:lnTo>
                      <a:pt x="6" y="352"/>
                    </a:lnTo>
                    <a:lnTo>
                      <a:pt x="6" y="350"/>
                    </a:lnTo>
                    <a:lnTo>
                      <a:pt x="6" y="345"/>
                    </a:lnTo>
                    <a:lnTo>
                      <a:pt x="9" y="344"/>
                    </a:lnTo>
                    <a:lnTo>
                      <a:pt x="9" y="340"/>
                    </a:lnTo>
                    <a:lnTo>
                      <a:pt x="9" y="338"/>
                    </a:lnTo>
                    <a:lnTo>
                      <a:pt x="12" y="334"/>
                    </a:lnTo>
                    <a:lnTo>
                      <a:pt x="12" y="332"/>
                    </a:lnTo>
                    <a:lnTo>
                      <a:pt x="12" y="328"/>
                    </a:lnTo>
                    <a:lnTo>
                      <a:pt x="16" y="326"/>
                    </a:lnTo>
                    <a:lnTo>
                      <a:pt x="16" y="322"/>
                    </a:lnTo>
                    <a:lnTo>
                      <a:pt x="16" y="321"/>
                    </a:lnTo>
                    <a:lnTo>
                      <a:pt x="19" y="316"/>
                    </a:lnTo>
                    <a:lnTo>
                      <a:pt x="19" y="315"/>
                    </a:lnTo>
                    <a:lnTo>
                      <a:pt x="19" y="311"/>
                    </a:lnTo>
                    <a:lnTo>
                      <a:pt x="22" y="308"/>
                    </a:lnTo>
                    <a:lnTo>
                      <a:pt x="22" y="305"/>
                    </a:lnTo>
                    <a:lnTo>
                      <a:pt x="22" y="303"/>
                    </a:lnTo>
                    <a:lnTo>
                      <a:pt x="25" y="301"/>
                    </a:lnTo>
                    <a:lnTo>
                      <a:pt x="25" y="297"/>
                    </a:lnTo>
                    <a:lnTo>
                      <a:pt x="25" y="295"/>
                    </a:lnTo>
                    <a:lnTo>
                      <a:pt x="28" y="291"/>
                    </a:lnTo>
                    <a:lnTo>
                      <a:pt x="28" y="289"/>
                    </a:lnTo>
                    <a:lnTo>
                      <a:pt x="28" y="285"/>
                    </a:lnTo>
                    <a:lnTo>
                      <a:pt x="32" y="284"/>
                    </a:lnTo>
                    <a:lnTo>
                      <a:pt x="32" y="279"/>
                    </a:lnTo>
                    <a:lnTo>
                      <a:pt x="32" y="277"/>
                    </a:lnTo>
                    <a:lnTo>
                      <a:pt x="35" y="274"/>
                    </a:lnTo>
                    <a:lnTo>
                      <a:pt x="35" y="272"/>
                    </a:lnTo>
                    <a:lnTo>
                      <a:pt x="35" y="268"/>
                    </a:lnTo>
                    <a:lnTo>
                      <a:pt x="38" y="266"/>
                    </a:lnTo>
                    <a:lnTo>
                      <a:pt x="38" y="262"/>
                    </a:lnTo>
                    <a:lnTo>
                      <a:pt x="38" y="260"/>
                    </a:lnTo>
                    <a:lnTo>
                      <a:pt x="41" y="258"/>
                    </a:lnTo>
                    <a:lnTo>
                      <a:pt x="41" y="254"/>
                    </a:lnTo>
                    <a:lnTo>
                      <a:pt x="41" y="253"/>
                    </a:lnTo>
                    <a:lnTo>
                      <a:pt x="44" y="248"/>
                    </a:lnTo>
                    <a:lnTo>
                      <a:pt x="44" y="247"/>
                    </a:lnTo>
                    <a:lnTo>
                      <a:pt x="44" y="243"/>
                    </a:lnTo>
                    <a:lnTo>
                      <a:pt x="48" y="240"/>
                    </a:lnTo>
                    <a:lnTo>
                      <a:pt x="48" y="237"/>
                    </a:lnTo>
                    <a:lnTo>
                      <a:pt x="48" y="235"/>
                    </a:lnTo>
                    <a:lnTo>
                      <a:pt x="51" y="231"/>
                    </a:lnTo>
                    <a:lnTo>
                      <a:pt x="51" y="229"/>
                    </a:lnTo>
                    <a:lnTo>
                      <a:pt x="51" y="227"/>
                    </a:lnTo>
                    <a:lnTo>
                      <a:pt x="54" y="223"/>
                    </a:lnTo>
                    <a:lnTo>
                      <a:pt x="54" y="221"/>
                    </a:lnTo>
                    <a:lnTo>
                      <a:pt x="54" y="217"/>
                    </a:lnTo>
                    <a:lnTo>
                      <a:pt x="57" y="216"/>
                    </a:lnTo>
                    <a:lnTo>
                      <a:pt x="57" y="214"/>
                    </a:lnTo>
                    <a:lnTo>
                      <a:pt x="57" y="209"/>
                    </a:lnTo>
                    <a:lnTo>
                      <a:pt x="60" y="208"/>
                    </a:lnTo>
                    <a:lnTo>
                      <a:pt x="60" y="204"/>
                    </a:lnTo>
                    <a:lnTo>
                      <a:pt x="60" y="202"/>
                    </a:lnTo>
                    <a:lnTo>
                      <a:pt x="64" y="200"/>
                    </a:lnTo>
                    <a:lnTo>
                      <a:pt x="64" y="196"/>
                    </a:lnTo>
                    <a:lnTo>
                      <a:pt x="64" y="194"/>
                    </a:lnTo>
                    <a:lnTo>
                      <a:pt x="67" y="190"/>
                    </a:lnTo>
                    <a:lnTo>
                      <a:pt x="67" y="188"/>
                    </a:lnTo>
                    <a:lnTo>
                      <a:pt x="67" y="186"/>
                    </a:lnTo>
                    <a:lnTo>
                      <a:pt x="70" y="182"/>
                    </a:lnTo>
                    <a:lnTo>
                      <a:pt x="70" y="180"/>
                    </a:lnTo>
                    <a:lnTo>
                      <a:pt x="70" y="179"/>
                    </a:lnTo>
                    <a:lnTo>
                      <a:pt x="73" y="175"/>
                    </a:lnTo>
                    <a:lnTo>
                      <a:pt x="73" y="172"/>
                    </a:lnTo>
                    <a:lnTo>
                      <a:pt x="73" y="171"/>
                    </a:lnTo>
                    <a:lnTo>
                      <a:pt x="76" y="167"/>
                    </a:lnTo>
                    <a:lnTo>
                      <a:pt x="76" y="165"/>
                    </a:lnTo>
                    <a:lnTo>
                      <a:pt x="76" y="163"/>
                    </a:lnTo>
                    <a:lnTo>
                      <a:pt x="80" y="159"/>
                    </a:lnTo>
                    <a:lnTo>
                      <a:pt x="80" y="157"/>
                    </a:lnTo>
                    <a:lnTo>
                      <a:pt x="80" y="155"/>
                    </a:lnTo>
                    <a:lnTo>
                      <a:pt x="83" y="153"/>
                    </a:lnTo>
                    <a:lnTo>
                      <a:pt x="83" y="149"/>
                    </a:lnTo>
                    <a:lnTo>
                      <a:pt x="83" y="148"/>
                    </a:lnTo>
                    <a:lnTo>
                      <a:pt x="86" y="146"/>
                    </a:lnTo>
                    <a:lnTo>
                      <a:pt x="86" y="141"/>
                    </a:lnTo>
                    <a:lnTo>
                      <a:pt x="86" y="140"/>
                    </a:lnTo>
                    <a:lnTo>
                      <a:pt x="89" y="138"/>
                    </a:lnTo>
                    <a:lnTo>
                      <a:pt x="89" y="136"/>
                    </a:lnTo>
                    <a:lnTo>
                      <a:pt x="89" y="134"/>
                    </a:lnTo>
                    <a:lnTo>
                      <a:pt x="92" y="130"/>
                    </a:lnTo>
                    <a:lnTo>
                      <a:pt x="92" y="128"/>
                    </a:lnTo>
                    <a:lnTo>
                      <a:pt x="92" y="126"/>
                    </a:lnTo>
                    <a:lnTo>
                      <a:pt x="96" y="124"/>
                    </a:lnTo>
                    <a:lnTo>
                      <a:pt x="96" y="122"/>
                    </a:lnTo>
                    <a:lnTo>
                      <a:pt x="96" y="118"/>
                    </a:lnTo>
                    <a:lnTo>
                      <a:pt x="99" y="117"/>
                    </a:lnTo>
                    <a:lnTo>
                      <a:pt x="99" y="114"/>
                    </a:lnTo>
                    <a:lnTo>
                      <a:pt x="99" y="112"/>
                    </a:lnTo>
                    <a:lnTo>
                      <a:pt x="102" y="111"/>
                    </a:lnTo>
                    <a:lnTo>
                      <a:pt x="102" y="109"/>
                    </a:lnTo>
                    <a:lnTo>
                      <a:pt x="102" y="104"/>
                    </a:lnTo>
                    <a:lnTo>
                      <a:pt x="105" y="103"/>
                    </a:lnTo>
                    <a:lnTo>
                      <a:pt x="105" y="101"/>
                    </a:lnTo>
                    <a:lnTo>
                      <a:pt x="105" y="99"/>
                    </a:lnTo>
                    <a:lnTo>
                      <a:pt x="108" y="97"/>
                    </a:lnTo>
                    <a:lnTo>
                      <a:pt x="108" y="95"/>
                    </a:lnTo>
                    <a:lnTo>
                      <a:pt x="108" y="93"/>
                    </a:lnTo>
                    <a:lnTo>
                      <a:pt x="112" y="91"/>
                    </a:lnTo>
                    <a:lnTo>
                      <a:pt x="112" y="89"/>
                    </a:lnTo>
                    <a:lnTo>
                      <a:pt x="112" y="87"/>
                    </a:lnTo>
                    <a:lnTo>
                      <a:pt x="112" y="85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5" y="80"/>
                    </a:lnTo>
                    <a:lnTo>
                      <a:pt x="118" y="78"/>
                    </a:lnTo>
                    <a:lnTo>
                      <a:pt x="118" y="75"/>
                    </a:lnTo>
                    <a:lnTo>
                      <a:pt x="118" y="73"/>
                    </a:lnTo>
                    <a:lnTo>
                      <a:pt x="121" y="72"/>
                    </a:lnTo>
                    <a:lnTo>
                      <a:pt x="121" y="70"/>
                    </a:lnTo>
                    <a:lnTo>
                      <a:pt x="121" y="68"/>
                    </a:lnTo>
                    <a:lnTo>
                      <a:pt x="124" y="66"/>
                    </a:lnTo>
                    <a:lnTo>
                      <a:pt x="124" y="64"/>
                    </a:lnTo>
                    <a:lnTo>
                      <a:pt x="124" y="62"/>
                    </a:lnTo>
                    <a:lnTo>
                      <a:pt x="128" y="60"/>
                    </a:lnTo>
                    <a:lnTo>
                      <a:pt x="128" y="58"/>
                    </a:lnTo>
                    <a:lnTo>
                      <a:pt x="131" y="56"/>
                    </a:lnTo>
                    <a:lnTo>
                      <a:pt x="131" y="54"/>
                    </a:lnTo>
                    <a:lnTo>
                      <a:pt x="131" y="52"/>
                    </a:lnTo>
                    <a:lnTo>
                      <a:pt x="134" y="50"/>
                    </a:lnTo>
                    <a:lnTo>
                      <a:pt x="134" y="49"/>
                    </a:lnTo>
                    <a:lnTo>
                      <a:pt x="137" y="46"/>
                    </a:lnTo>
                    <a:lnTo>
                      <a:pt x="137" y="44"/>
                    </a:lnTo>
                    <a:lnTo>
                      <a:pt x="140" y="43"/>
                    </a:lnTo>
                    <a:lnTo>
                      <a:pt x="140" y="41"/>
                    </a:lnTo>
                    <a:lnTo>
                      <a:pt x="140" y="39"/>
                    </a:lnTo>
                    <a:lnTo>
                      <a:pt x="144" y="36"/>
                    </a:lnTo>
                    <a:lnTo>
                      <a:pt x="144" y="35"/>
                    </a:lnTo>
                    <a:lnTo>
                      <a:pt x="147" y="33"/>
                    </a:lnTo>
                    <a:lnTo>
                      <a:pt x="147" y="31"/>
                    </a:lnTo>
                    <a:lnTo>
                      <a:pt x="150" y="29"/>
                    </a:lnTo>
                    <a:lnTo>
                      <a:pt x="150" y="27"/>
                    </a:lnTo>
                    <a:lnTo>
                      <a:pt x="153" y="25"/>
                    </a:lnTo>
                    <a:lnTo>
                      <a:pt x="156" y="23"/>
                    </a:lnTo>
                    <a:lnTo>
                      <a:pt x="156" y="21"/>
                    </a:lnTo>
                    <a:lnTo>
                      <a:pt x="160" y="19"/>
                    </a:lnTo>
                    <a:lnTo>
                      <a:pt x="163" y="17"/>
                    </a:lnTo>
                    <a:lnTo>
                      <a:pt x="163" y="15"/>
                    </a:lnTo>
                    <a:lnTo>
                      <a:pt x="166" y="13"/>
                    </a:lnTo>
                    <a:lnTo>
                      <a:pt x="169" y="12"/>
                    </a:lnTo>
                    <a:lnTo>
                      <a:pt x="172" y="10"/>
                    </a:lnTo>
                    <a:lnTo>
                      <a:pt x="176" y="7"/>
                    </a:lnTo>
                    <a:lnTo>
                      <a:pt x="179" y="5"/>
                    </a:lnTo>
                    <a:lnTo>
                      <a:pt x="182" y="4"/>
                    </a:lnTo>
                    <a:lnTo>
                      <a:pt x="185" y="2"/>
                    </a:lnTo>
                    <a:lnTo>
                      <a:pt x="188" y="2"/>
                    </a:lnTo>
                    <a:lnTo>
                      <a:pt x="192" y="0"/>
                    </a:lnTo>
                    <a:lnTo>
                      <a:pt x="195" y="0"/>
                    </a:lnTo>
                    <a:lnTo>
                      <a:pt x="198" y="0"/>
                    </a:lnTo>
                    <a:lnTo>
                      <a:pt x="201" y="0"/>
                    </a:lnTo>
                    <a:lnTo>
                      <a:pt x="204" y="0"/>
                    </a:lnTo>
                    <a:lnTo>
                      <a:pt x="208" y="2"/>
                    </a:lnTo>
                    <a:lnTo>
                      <a:pt x="211" y="2"/>
                    </a:lnTo>
                    <a:lnTo>
                      <a:pt x="214" y="2"/>
                    </a:lnTo>
                    <a:lnTo>
                      <a:pt x="217" y="4"/>
                    </a:lnTo>
                    <a:lnTo>
                      <a:pt x="220" y="5"/>
                    </a:lnTo>
                    <a:lnTo>
                      <a:pt x="224" y="7"/>
                    </a:lnTo>
                    <a:lnTo>
                      <a:pt x="227" y="10"/>
                    </a:lnTo>
                    <a:lnTo>
                      <a:pt x="230" y="12"/>
                    </a:lnTo>
                    <a:lnTo>
                      <a:pt x="233" y="13"/>
                    </a:lnTo>
                    <a:lnTo>
                      <a:pt x="236" y="15"/>
                    </a:lnTo>
                    <a:lnTo>
                      <a:pt x="236" y="17"/>
                    </a:lnTo>
                    <a:lnTo>
                      <a:pt x="240" y="19"/>
                    </a:lnTo>
                    <a:lnTo>
                      <a:pt x="243" y="21"/>
                    </a:lnTo>
                    <a:lnTo>
                      <a:pt x="243" y="23"/>
                    </a:lnTo>
                    <a:lnTo>
                      <a:pt x="246" y="25"/>
                    </a:lnTo>
                    <a:lnTo>
                      <a:pt x="246" y="27"/>
                    </a:lnTo>
                    <a:lnTo>
                      <a:pt x="249" y="29"/>
                    </a:lnTo>
                    <a:lnTo>
                      <a:pt x="249" y="31"/>
                    </a:lnTo>
                    <a:lnTo>
                      <a:pt x="252" y="33"/>
                    </a:lnTo>
                    <a:lnTo>
                      <a:pt x="252" y="35"/>
                    </a:lnTo>
                    <a:lnTo>
                      <a:pt x="256" y="36"/>
                    </a:lnTo>
                    <a:lnTo>
                      <a:pt x="256" y="39"/>
                    </a:lnTo>
                    <a:lnTo>
                      <a:pt x="259" y="41"/>
                    </a:lnTo>
                    <a:lnTo>
                      <a:pt x="259" y="43"/>
                    </a:lnTo>
                    <a:lnTo>
                      <a:pt x="262" y="44"/>
                    </a:lnTo>
                    <a:lnTo>
                      <a:pt x="262" y="46"/>
                    </a:lnTo>
                    <a:lnTo>
                      <a:pt x="262" y="49"/>
                    </a:lnTo>
                    <a:lnTo>
                      <a:pt x="265" y="50"/>
                    </a:lnTo>
                    <a:lnTo>
                      <a:pt x="265" y="52"/>
                    </a:lnTo>
                    <a:lnTo>
                      <a:pt x="268" y="54"/>
                    </a:lnTo>
                    <a:lnTo>
                      <a:pt x="268" y="56"/>
                    </a:lnTo>
                    <a:lnTo>
                      <a:pt x="268" y="58"/>
                    </a:lnTo>
                    <a:lnTo>
                      <a:pt x="272" y="60"/>
                    </a:lnTo>
                    <a:lnTo>
                      <a:pt x="272" y="62"/>
                    </a:lnTo>
                    <a:lnTo>
                      <a:pt x="275" y="64"/>
                    </a:lnTo>
                    <a:lnTo>
                      <a:pt x="275" y="66"/>
                    </a:lnTo>
                    <a:lnTo>
                      <a:pt x="275" y="68"/>
                    </a:lnTo>
                    <a:lnTo>
                      <a:pt x="278" y="70"/>
                    </a:lnTo>
                    <a:lnTo>
                      <a:pt x="278" y="72"/>
                    </a:lnTo>
                    <a:lnTo>
                      <a:pt x="278" y="73"/>
                    </a:lnTo>
                    <a:lnTo>
                      <a:pt x="281" y="75"/>
                    </a:lnTo>
                    <a:lnTo>
                      <a:pt x="281" y="78"/>
                    </a:lnTo>
                    <a:lnTo>
                      <a:pt x="281" y="80"/>
                    </a:lnTo>
                    <a:lnTo>
                      <a:pt x="284" y="81"/>
                    </a:lnTo>
                    <a:lnTo>
                      <a:pt x="284" y="83"/>
                    </a:lnTo>
                    <a:lnTo>
                      <a:pt x="284" y="85"/>
                    </a:lnTo>
                    <a:lnTo>
                      <a:pt x="288" y="87"/>
                    </a:lnTo>
                    <a:lnTo>
                      <a:pt x="288" y="89"/>
                    </a:lnTo>
                    <a:lnTo>
                      <a:pt x="288" y="91"/>
                    </a:lnTo>
                    <a:lnTo>
                      <a:pt x="291" y="93"/>
                    </a:lnTo>
                    <a:lnTo>
                      <a:pt x="291" y="95"/>
                    </a:lnTo>
                    <a:lnTo>
                      <a:pt x="291" y="97"/>
                    </a:lnTo>
                    <a:lnTo>
                      <a:pt x="294" y="101"/>
                    </a:lnTo>
                    <a:lnTo>
                      <a:pt x="294" y="103"/>
                    </a:lnTo>
                    <a:lnTo>
                      <a:pt x="294" y="104"/>
                    </a:lnTo>
                    <a:lnTo>
                      <a:pt x="297" y="107"/>
                    </a:lnTo>
                    <a:lnTo>
                      <a:pt x="297" y="109"/>
                    </a:lnTo>
                    <a:lnTo>
                      <a:pt x="297" y="111"/>
                    </a:lnTo>
                    <a:lnTo>
                      <a:pt x="300" y="112"/>
                    </a:lnTo>
                    <a:lnTo>
                      <a:pt x="300" y="114"/>
                    </a:lnTo>
                    <a:lnTo>
                      <a:pt x="300" y="118"/>
                    </a:lnTo>
                    <a:lnTo>
                      <a:pt x="304" y="120"/>
                    </a:lnTo>
                    <a:lnTo>
                      <a:pt x="304" y="122"/>
                    </a:lnTo>
                    <a:lnTo>
                      <a:pt x="304" y="124"/>
                    </a:lnTo>
                    <a:lnTo>
                      <a:pt x="307" y="126"/>
                    </a:lnTo>
                    <a:lnTo>
                      <a:pt x="307" y="130"/>
                    </a:lnTo>
                    <a:lnTo>
                      <a:pt x="307" y="132"/>
                    </a:lnTo>
                    <a:lnTo>
                      <a:pt x="310" y="134"/>
                    </a:lnTo>
                    <a:lnTo>
                      <a:pt x="310" y="136"/>
                    </a:lnTo>
                    <a:lnTo>
                      <a:pt x="310" y="138"/>
                    </a:lnTo>
                    <a:lnTo>
                      <a:pt x="313" y="141"/>
                    </a:lnTo>
                    <a:lnTo>
                      <a:pt x="313" y="143"/>
                    </a:lnTo>
                    <a:lnTo>
                      <a:pt x="313" y="146"/>
                    </a:lnTo>
                    <a:lnTo>
                      <a:pt x="316" y="148"/>
                    </a:lnTo>
                    <a:lnTo>
                      <a:pt x="316" y="151"/>
                    </a:lnTo>
                    <a:lnTo>
                      <a:pt x="316" y="153"/>
                    </a:lnTo>
                    <a:lnTo>
                      <a:pt x="320" y="155"/>
                    </a:lnTo>
                    <a:lnTo>
                      <a:pt x="320" y="159"/>
                    </a:lnTo>
                    <a:lnTo>
                      <a:pt x="320" y="161"/>
                    </a:lnTo>
                    <a:lnTo>
                      <a:pt x="323" y="163"/>
                    </a:lnTo>
                    <a:lnTo>
                      <a:pt x="323" y="165"/>
                    </a:lnTo>
                    <a:lnTo>
                      <a:pt x="323" y="169"/>
                    </a:lnTo>
                    <a:lnTo>
                      <a:pt x="323" y="171"/>
                    </a:lnTo>
                    <a:lnTo>
                      <a:pt x="326" y="172"/>
                    </a:lnTo>
                    <a:lnTo>
                      <a:pt x="326" y="177"/>
                    </a:lnTo>
                    <a:lnTo>
                      <a:pt x="326" y="179"/>
                    </a:lnTo>
                    <a:lnTo>
                      <a:pt x="329" y="180"/>
                    </a:lnTo>
                    <a:lnTo>
                      <a:pt x="329" y="185"/>
                    </a:lnTo>
                    <a:lnTo>
                      <a:pt x="329" y="186"/>
                    </a:lnTo>
                    <a:lnTo>
                      <a:pt x="332" y="190"/>
                    </a:lnTo>
                    <a:lnTo>
                      <a:pt x="332" y="192"/>
                    </a:lnTo>
                    <a:lnTo>
                      <a:pt x="332" y="194"/>
                    </a:lnTo>
                    <a:lnTo>
                      <a:pt x="336" y="198"/>
                    </a:lnTo>
                    <a:lnTo>
                      <a:pt x="336" y="200"/>
                    </a:lnTo>
                    <a:lnTo>
                      <a:pt x="336" y="202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6" name="Freeform 70"/>
              <p:cNvSpPr>
                <a:spLocks/>
              </p:cNvSpPr>
              <p:nvPr/>
            </p:nvSpPr>
            <p:spPr bwMode="auto">
              <a:xfrm>
                <a:off x="2321" y="1740"/>
                <a:ext cx="39" cy="101"/>
              </a:xfrm>
              <a:custGeom>
                <a:avLst/>
                <a:gdLst>
                  <a:gd name="T0" fmla="*/ 0 w 39"/>
                  <a:gd name="T1" fmla="*/ 0 h 101"/>
                  <a:gd name="T2" fmla="*/ 3 w 39"/>
                  <a:gd name="T3" fmla="*/ 4 h 101"/>
                  <a:gd name="T4" fmla="*/ 3 w 39"/>
                  <a:gd name="T5" fmla="*/ 6 h 101"/>
                  <a:gd name="T6" fmla="*/ 3 w 39"/>
                  <a:gd name="T7" fmla="*/ 9 h 101"/>
                  <a:gd name="T8" fmla="*/ 6 w 39"/>
                  <a:gd name="T9" fmla="*/ 12 h 101"/>
                  <a:gd name="T10" fmla="*/ 6 w 39"/>
                  <a:gd name="T11" fmla="*/ 14 h 101"/>
                  <a:gd name="T12" fmla="*/ 6 w 39"/>
                  <a:gd name="T13" fmla="*/ 17 h 101"/>
                  <a:gd name="T14" fmla="*/ 9 w 39"/>
                  <a:gd name="T15" fmla="*/ 19 h 101"/>
                  <a:gd name="T16" fmla="*/ 9 w 39"/>
                  <a:gd name="T17" fmla="*/ 23 h 101"/>
                  <a:gd name="T18" fmla="*/ 9 w 39"/>
                  <a:gd name="T19" fmla="*/ 25 h 101"/>
                  <a:gd name="T20" fmla="*/ 12 w 39"/>
                  <a:gd name="T21" fmla="*/ 28 h 101"/>
                  <a:gd name="T22" fmla="*/ 12 w 39"/>
                  <a:gd name="T23" fmla="*/ 31 h 101"/>
                  <a:gd name="T24" fmla="*/ 12 w 39"/>
                  <a:gd name="T25" fmla="*/ 32 h 101"/>
                  <a:gd name="T26" fmla="*/ 15 w 39"/>
                  <a:gd name="T27" fmla="*/ 36 h 101"/>
                  <a:gd name="T28" fmla="*/ 15 w 39"/>
                  <a:gd name="T29" fmla="*/ 38 h 101"/>
                  <a:gd name="T30" fmla="*/ 15 w 39"/>
                  <a:gd name="T31" fmla="*/ 42 h 101"/>
                  <a:gd name="T32" fmla="*/ 19 w 39"/>
                  <a:gd name="T33" fmla="*/ 44 h 101"/>
                  <a:gd name="T34" fmla="*/ 19 w 39"/>
                  <a:gd name="T35" fmla="*/ 47 h 101"/>
                  <a:gd name="T36" fmla="*/ 19 w 39"/>
                  <a:gd name="T37" fmla="*/ 49 h 101"/>
                  <a:gd name="T38" fmla="*/ 22 w 39"/>
                  <a:gd name="T39" fmla="*/ 53 h 101"/>
                  <a:gd name="T40" fmla="*/ 22 w 39"/>
                  <a:gd name="T41" fmla="*/ 55 h 101"/>
                  <a:gd name="T42" fmla="*/ 22 w 39"/>
                  <a:gd name="T43" fmla="*/ 56 h 101"/>
                  <a:gd name="T44" fmla="*/ 25 w 39"/>
                  <a:gd name="T45" fmla="*/ 61 h 101"/>
                  <a:gd name="T46" fmla="*/ 25 w 39"/>
                  <a:gd name="T47" fmla="*/ 62 h 101"/>
                  <a:gd name="T48" fmla="*/ 25 w 39"/>
                  <a:gd name="T49" fmla="*/ 66 h 101"/>
                  <a:gd name="T50" fmla="*/ 28 w 39"/>
                  <a:gd name="T51" fmla="*/ 68 h 101"/>
                  <a:gd name="T52" fmla="*/ 28 w 39"/>
                  <a:gd name="T53" fmla="*/ 72 h 101"/>
                  <a:gd name="T54" fmla="*/ 28 w 39"/>
                  <a:gd name="T55" fmla="*/ 74 h 101"/>
                  <a:gd name="T56" fmla="*/ 31 w 39"/>
                  <a:gd name="T57" fmla="*/ 78 h 101"/>
                  <a:gd name="T58" fmla="*/ 31 w 39"/>
                  <a:gd name="T59" fmla="*/ 79 h 101"/>
                  <a:gd name="T60" fmla="*/ 31 w 39"/>
                  <a:gd name="T61" fmla="*/ 83 h 101"/>
                  <a:gd name="T62" fmla="*/ 35 w 39"/>
                  <a:gd name="T63" fmla="*/ 85 h 101"/>
                  <a:gd name="T64" fmla="*/ 35 w 39"/>
                  <a:gd name="T65" fmla="*/ 89 h 101"/>
                  <a:gd name="T66" fmla="*/ 35 w 39"/>
                  <a:gd name="T67" fmla="*/ 91 h 101"/>
                  <a:gd name="T68" fmla="*/ 38 w 39"/>
                  <a:gd name="T69" fmla="*/ 94 h 101"/>
                  <a:gd name="T70" fmla="*/ 38 w 39"/>
                  <a:gd name="T71" fmla="*/ 96 h 101"/>
                  <a:gd name="T72" fmla="*/ 38 w 39"/>
                  <a:gd name="T73" fmla="*/ 10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9" h="101">
                    <a:moveTo>
                      <a:pt x="0" y="0"/>
                    </a:moveTo>
                    <a:lnTo>
                      <a:pt x="3" y="4"/>
                    </a:lnTo>
                    <a:lnTo>
                      <a:pt x="3" y="6"/>
                    </a:lnTo>
                    <a:lnTo>
                      <a:pt x="3" y="9"/>
                    </a:lnTo>
                    <a:lnTo>
                      <a:pt x="6" y="12"/>
                    </a:lnTo>
                    <a:lnTo>
                      <a:pt x="6" y="14"/>
                    </a:lnTo>
                    <a:lnTo>
                      <a:pt x="6" y="17"/>
                    </a:lnTo>
                    <a:lnTo>
                      <a:pt x="9" y="19"/>
                    </a:lnTo>
                    <a:lnTo>
                      <a:pt x="9" y="23"/>
                    </a:lnTo>
                    <a:lnTo>
                      <a:pt x="9" y="25"/>
                    </a:lnTo>
                    <a:lnTo>
                      <a:pt x="12" y="28"/>
                    </a:lnTo>
                    <a:lnTo>
                      <a:pt x="12" y="31"/>
                    </a:lnTo>
                    <a:lnTo>
                      <a:pt x="12" y="32"/>
                    </a:lnTo>
                    <a:lnTo>
                      <a:pt x="15" y="36"/>
                    </a:lnTo>
                    <a:lnTo>
                      <a:pt x="15" y="38"/>
                    </a:lnTo>
                    <a:lnTo>
                      <a:pt x="15" y="42"/>
                    </a:lnTo>
                    <a:lnTo>
                      <a:pt x="19" y="44"/>
                    </a:lnTo>
                    <a:lnTo>
                      <a:pt x="19" y="47"/>
                    </a:lnTo>
                    <a:lnTo>
                      <a:pt x="19" y="49"/>
                    </a:lnTo>
                    <a:lnTo>
                      <a:pt x="22" y="53"/>
                    </a:lnTo>
                    <a:lnTo>
                      <a:pt x="22" y="55"/>
                    </a:lnTo>
                    <a:lnTo>
                      <a:pt x="22" y="56"/>
                    </a:lnTo>
                    <a:lnTo>
                      <a:pt x="25" y="61"/>
                    </a:lnTo>
                    <a:lnTo>
                      <a:pt x="25" y="62"/>
                    </a:lnTo>
                    <a:lnTo>
                      <a:pt x="25" y="66"/>
                    </a:lnTo>
                    <a:lnTo>
                      <a:pt x="28" y="68"/>
                    </a:lnTo>
                    <a:lnTo>
                      <a:pt x="28" y="72"/>
                    </a:lnTo>
                    <a:lnTo>
                      <a:pt x="28" y="74"/>
                    </a:lnTo>
                    <a:lnTo>
                      <a:pt x="31" y="78"/>
                    </a:lnTo>
                    <a:lnTo>
                      <a:pt x="31" y="79"/>
                    </a:lnTo>
                    <a:lnTo>
                      <a:pt x="31" y="83"/>
                    </a:lnTo>
                    <a:lnTo>
                      <a:pt x="35" y="85"/>
                    </a:lnTo>
                    <a:lnTo>
                      <a:pt x="35" y="89"/>
                    </a:lnTo>
                    <a:lnTo>
                      <a:pt x="35" y="91"/>
                    </a:lnTo>
                    <a:lnTo>
                      <a:pt x="38" y="94"/>
                    </a:lnTo>
                    <a:lnTo>
                      <a:pt x="38" y="96"/>
                    </a:lnTo>
                    <a:lnTo>
                      <a:pt x="38" y="100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407" name="Rectangle 71"/>
            <p:cNvSpPr>
              <a:spLocks noChangeArrowheads="1"/>
            </p:cNvSpPr>
            <p:nvPr/>
          </p:nvSpPr>
          <p:spPr bwMode="auto">
            <a:xfrm>
              <a:off x="1176" y="1595"/>
              <a:ext cx="2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sz="1800">
                  <a:latin typeface="Arial" charset="0"/>
                </a:rPr>
                <a:t>A</a:t>
              </a:r>
            </a:p>
          </p:txBody>
        </p:sp>
      </p:grpSp>
      <p:sp>
        <p:nvSpPr>
          <p:cNvPr id="14412" name="Text Box 76"/>
          <p:cNvSpPr txBox="1">
            <a:spLocks noChangeArrowheads="1"/>
          </p:cNvSpPr>
          <p:nvPr/>
        </p:nvSpPr>
        <p:spPr bwMode="auto">
          <a:xfrm rot="5400000">
            <a:off x="464345" y="5769226"/>
            <a:ext cx="1179512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dirty="0"/>
              <a:t>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691" name="Picture 3" descr="highpass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3" y="2085975"/>
            <a:ext cx="4132263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2692" name="Text Box 4"/>
          <p:cNvSpPr txBox="1">
            <a:spLocks noChangeArrowheads="1"/>
          </p:cNvSpPr>
          <p:nvPr/>
        </p:nvSpPr>
        <p:spPr bwMode="auto">
          <a:xfrm>
            <a:off x="1752602" y="444501"/>
            <a:ext cx="5278439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High Pass Filtering</a:t>
            </a:r>
          </a:p>
        </p:txBody>
      </p:sp>
      <p:sp>
        <p:nvSpPr>
          <p:cNvPr id="242693" name="Text Box 5"/>
          <p:cNvSpPr txBox="1">
            <a:spLocks noChangeArrowheads="1"/>
          </p:cNvSpPr>
          <p:nvPr/>
        </p:nvSpPr>
        <p:spPr bwMode="auto">
          <a:xfrm>
            <a:off x="1676400" y="1736724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Original</a:t>
            </a: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5518150" y="1736724"/>
            <a:ext cx="2351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High Pass Filtered </a:t>
            </a:r>
          </a:p>
        </p:txBody>
      </p:sp>
      <p:pic>
        <p:nvPicPr>
          <p:cNvPr id="242695" name="Picture 7" descr="high_emphasis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0" y="2082802"/>
            <a:ext cx="4059237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2" name="Text Box 4"/>
          <p:cNvSpPr txBox="1">
            <a:spLocks noChangeArrowheads="1"/>
          </p:cNvSpPr>
          <p:nvPr/>
        </p:nvSpPr>
        <p:spPr bwMode="auto">
          <a:xfrm>
            <a:off x="1295400" y="381001"/>
            <a:ext cx="64770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High Frequency Emphasis</a:t>
            </a: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4378325" y="1412875"/>
            <a:ext cx="484428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4000">
                <a:latin typeface="Arial" charset="0"/>
              </a:rPr>
              <a:t>+</a:t>
            </a:r>
          </a:p>
        </p:txBody>
      </p:sp>
      <p:sp>
        <p:nvSpPr>
          <p:cNvPr id="99336" name="Text Box 8"/>
          <p:cNvSpPr txBox="1">
            <a:spLocks noChangeArrowheads="1"/>
          </p:cNvSpPr>
          <p:nvPr/>
        </p:nvSpPr>
        <p:spPr bwMode="auto">
          <a:xfrm>
            <a:off x="1676400" y="1736724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Original</a:t>
            </a:r>
          </a:p>
        </p:txBody>
      </p:sp>
      <p:sp>
        <p:nvSpPr>
          <p:cNvPr id="99337" name="Text Box 9"/>
          <p:cNvSpPr txBox="1">
            <a:spLocks noChangeArrowheads="1"/>
          </p:cNvSpPr>
          <p:nvPr/>
        </p:nvSpPr>
        <p:spPr bwMode="auto">
          <a:xfrm>
            <a:off x="5518150" y="1736724"/>
            <a:ext cx="235192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High Pass Filtered </a:t>
            </a:r>
          </a:p>
        </p:txBody>
      </p:sp>
      <p:pic>
        <p:nvPicPr>
          <p:cNvPr id="99340" name="Picture 12" descr="highpass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353" y="2085975"/>
            <a:ext cx="4132263" cy="386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341" name="Picture 13" descr="high_emphasis3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0" y="2082802"/>
            <a:ext cx="4059237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925515" y="309564"/>
            <a:ext cx="75025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High Frequency Emphasis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657349" y="1592263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Original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348163" y="1592263"/>
            <a:ext cx="474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High Frequency Emphasis</a:t>
            </a:r>
          </a:p>
        </p:txBody>
      </p:sp>
      <p:pic>
        <p:nvPicPr>
          <p:cNvPr id="118791" name="Picture 7" descr="high_emphasis3"/>
          <p:cNvPicPr>
            <a:picLocks noChangeAspect="1" noChangeArrowheads="1"/>
          </p:cNvPicPr>
          <p:nvPr/>
        </p:nvPicPr>
        <p:blipFill>
          <a:blip r:embed="rId3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40" y="2082802"/>
            <a:ext cx="4059237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8792" name="Picture 8" descr="high_emphasis4"/>
          <p:cNvPicPr>
            <a:picLocks noChangeAspect="1" noChangeArrowheads="1"/>
          </p:cNvPicPr>
          <p:nvPr/>
        </p:nvPicPr>
        <p:blipFill>
          <a:blip r:embed="rId4">
            <a:lum bright="10000"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713" y="2082802"/>
            <a:ext cx="4059237" cy="382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925515" y="309564"/>
            <a:ext cx="75025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High Frequency Emphasis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657349" y="1592263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Original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348163" y="1592263"/>
            <a:ext cx="474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High Frequency Emphasis</a:t>
            </a:r>
          </a:p>
        </p:txBody>
      </p:sp>
      <p:pic>
        <p:nvPicPr>
          <p:cNvPr id="9" name="Picture 3" descr="xray_enhancement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199963"/>
            <a:ext cx="4014117" cy="3749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 descr="xray_enhancement3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363" y="2203496"/>
            <a:ext cx="4014117" cy="374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235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925515" y="309564"/>
            <a:ext cx="750252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4400"/>
              <a:t>High Frequency Emphasis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1657349" y="1592263"/>
            <a:ext cx="106952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Original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348163" y="1592263"/>
            <a:ext cx="47498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000">
                <a:latin typeface="Arial" charset="0"/>
              </a:rPr>
              <a:t>High Frequency Emphasis</a:t>
            </a:r>
          </a:p>
        </p:txBody>
      </p:sp>
      <p:pic>
        <p:nvPicPr>
          <p:cNvPr id="7" name="Picture 6" descr="http://www.cs.ru.nl/~ths/rt2/col/h4/retin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88840"/>
            <a:ext cx="4370534" cy="43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http://www.cs.ru.nl/~ths/rt2/col/h4/retina-sharp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007" y="1988840"/>
            <a:ext cx="4370534" cy="4370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8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5416"/>
            <a:ext cx="9144000" cy="1143000"/>
          </a:xfrm>
        </p:spPr>
        <p:txBody>
          <a:bodyPr/>
          <a:lstStyle/>
          <a:p>
            <a:r>
              <a:rPr lang="en-US" altLang="en-US" b="1" dirty="0" smtClean="0"/>
              <a:t>Fourier Properties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4" y="868548"/>
                <a:ext cx="9036496" cy="63048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altLang="en-US" b="1" dirty="0" smtClean="0"/>
                  <a:t>Separability </a:t>
                </a:r>
                <a:r>
                  <a:rPr lang="en-US" altLang="en-US" b="1" dirty="0"/>
                  <a:t>of the 2D </a:t>
                </a:r>
                <a:r>
                  <a:rPr lang="en-US" altLang="en-US" b="1" dirty="0" smtClean="0"/>
                  <a:t>transform:</a:t>
                </a:r>
              </a:p>
              <a:p>
                <a:r>
                  <a:rPr lang="en-US" altLang="en-US" i="1" dirty="0" smtClean="0"/>
                  <a:t>      2D Transform  </a:t>
                </a:r>
                <a:r>
                  <a:rPr lang="en-US" altLang="en-US" sz="3200" b="1" i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</a:t>
                </a:r>
                <a:r>
                  <a:rPr lang="en-US" altLang="en-US" i="1" dirty="0" smtClean="0"/>
                  <a:t>  successive applications of 1D transforms</a:t>
                </a:r>
                <a:endParaRPr lang="en-US" altLang="en-US" i="1" dirty="0"/>
              </a:p>
              <a:p>
                <a:pPr marL="457200" indent="-457200">
                  <a:buFont typeface="+mj-lt"/>
                  <a:buAutoNum type="arabicPeriod"/>
                </a:pPr>
                <a:endParaRPr lang="en-US" altLang="en-US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en-US" b="1" dirty="0" smtClean="0"/>
                  <a:t>Linearity:                       </a:t>
                </a:r>
                <a:r>
                  <a:rPr lang="en-US" altLang="en-US" i="1" dirty="0" err="1" smtClean="0"/>
                  <a:t>f+g</a:t>
                </a:r>
                <a:r>
                  <a:rPr lang="en-US" alt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i="1" smtClean="0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 smtClean="0"/>
                  <a:t> F+G    </a:t>
                </a:r>
                <a:br>
                  <a:rPr lang="en-US" altLang="en-US" i="1" dirty="0" smtClean="0"/>
                </a:br>
                <a:r>
                  <a:rPr lang="en-US" altLang="en-US" i="1" dirty="0" smtClean="0"/>
                  <a:t>                                           </a:t>
                </a:r>
                <a:r>
                  <a:rPr lang="en-US" altLang="en-US" i="1" dirty="0" err="1" smtClean="0"/>
                  <a:t>af</a:t>
                </a:r>
                <a:r>
                  <a:rPr lang="en-US" altLang="en-US" i="1" dirty="0" smtClean="0"/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/>
                  <a:t> </a:t>
                </a:r>
                <a:r>
                  <a:rPr lang="en-US" altLang="en-US" i="1" dirty="0" smtClean="0"/>
                  <a:t>aF</a:t>
                </a:r>
                <a:br>
                  <a:rPr lang="en-US" altLang="en-US" i="1" dirty="0" smtClean="0"/>
                </a:br>
                <a:endParaRPr lang="en-US" altLang="en-US" i="1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en-US" b="1" dirty="0" smtClean="0"/>
                  <a:t>Image average:             </a:t>
                </a:r>
                <a:r>
                  <a:rPr lang="en-US" altLang="en-US" i="1" dirty="0" smtClean="0"/>
                  <a:t>F(0,0</a:t>
                </a:r>
                <a:r>
                  <a:rPr lang="en-US" altLang="en-US" i="1" dirty="0"/>
                  <a:t>) = </a:t>
                </a:r>
                <a:r>
                  <a:rPr lang="en-US" altLang="en-US" i="1" dirty="0" err="1" smtClean="0"/>
                  <a:t>avg</a:t>
                </a:r>
                <a:r>
                  <a:rPr lang="en-US" altLang="en-US" i="1" dirty="0" smtClean="0"/>
                  <a:t>( </a:t>
                </a:r>
                <a:r>
                  <a:rPr lang="en-US" altLang="en-US" i="1" dirty="0"/>
                  <a:t>f(</a:t>
                </a:r>
                <a:r>
                  <a:rPr lang="en-US" altLang="en-US" i="1" dirty="0" err="1"/>
                  <a:t>x,y</a:t>
                </a:r>
                <a:r>
                  <a:rPr lang="en-US" altLang="en-US" i="1" dirty="0"/>
                  <a:t>) )</a:t>
                </a:r>
                <a:r>
                  <a:rPr lang="en-US" altLang="en-US" b="1" dirty="0" smtClean="0"/>
                  <a:t/>
                </a:r>
                <a:br>
                  <a:rPr lang="en-US" altLang="en-US" b="1" dirty="0" smtClean="0"/>
                </a:br>
                <a:endParaRPr lang="en-US" altLang="en-US" b="1" dirty="0" smtClean="0"/>
              </a:p>
              <a:p>
                <a:pPr marL="457200" indent="-457200">
                  <a:buFont typeface="+mj-lt"/>
                  <a:buAutoNum type="arabicPeriod" startAt="2"/>
                </a:pPr>
                <a:r>
                  <a:rPr lang="en-US" altLang="en-US" b="1" dirty="0"/>
                  <a:t>Shift </a:t>
                </a:r>
                <a:r>
                  <a:rPr lang="en-US" altLang="en-US" b="1" dirty="0">
                    <a:sym typeface="Wingdings" pitchFamily="2" charset="2"/>
                  </a:rPr>
                  <a:t> </a:t>
                </a:r>
                <a:r>
                  <a:rPr lang="en-US" altLang="en-US" b="1" dirty="0" smtClean="0">
                    <a:sym typeface="Wingdings" pitchFamily="2" charset="2"/>
                  </a:rPr>
                  <a:t>phase-change:   </a:t>
                </a:r>
                <a:r>
                  <a:rPr lang="en-US" altLang="en-US" i="1" dirty="0" smtClean="0"/>
                  <a:t>g(x)=f(</a:t>
                </a:r>
                <a:r>
                  <a:rPr lang="en-US" altLang="en-US" i="1" dirty="0" err="1" smtClean="0"/>
                  <a:t>x+a</a:t>
                </a:r>
                <a:r>
                  <a:rPr lang="en-US" altLang="en-US" i="1" dirty="0" smtClean="0"/>
                  <a:t>) </a:t>
                </a:r>
                <a:r>
                  <a:rPr lang="en-US" alt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/>
                  <a:t> </a:t>
                </a:r>
                <a:r>
                  <a:rPr lang="en-US" altLang="en-US" i="1" dirty="0" smtClean="0"/>
                  <a:t>G(u)=F(u)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/>
                          </a:rPr>
                          <m:t>2</m:t>
                        </m:r>
                        <m:r>
                          <a:rPr lang="en-US" altLang="en-US" i="1">
                            <a:latin typeface="Cambria Math"/>
                          </a:rPr>
                          <m:t>𝜋</m:t>
                        </m:r>
                        <m:r>
                          <a:rPr lang="en-US" altLang="en-US" i="1">
                            <a:latin typeface="Cambria Math"/>
                          </a:rPr>
                          <m:t>𝑖𝑢𝑎</m:t>
                        </m:r>
                      </m:sup>
                    </m:sSup>
                    <m:r>
                      <m:rPr>
                        <m:nor/>
                      </m:rPr>
                      <a:rPr lang="en-US" altLang="en-US" i="1" smtClean="0"/>
                      <m:t> </m:t>
                    </m:r>
                  </m:oMath>
                </a14:m>
                <a:r>
                  <a:rPr lang="en-US" altLang="en-US" i="1" dirty="0" smtClean="0"/>
                  <a:t/>
                </a:r>
                <a:br>
                  <a:rPr lang="en-US" altLang="en-US" i="1" dirty="0" smtClean="0"/>
                </a:br>
                <a:r>
                  <a:rPr lang="en-US" altLang="en-US" i="1" dirty="0" smtClean="0"/>
                  <a:t/>
                </a:r>
                <a:br>
                  <a:rPr lang="en-US" altLang="en-US" i="1" dirty="0" smtClean="0"/>
                </a:br>
                <a:r>
                  <a:rPr lang="en-US" altLang="en-US" i="1" dirty="0" smtClean="0"/>
                  <a:t>                                                                    G(u)=</a:t>
                </a:r>
                <a:r>
                  <a:rPr lang="en-US" altLang="en-US" i="1" dirty="0"/>
                  <a:t>F(</a:t>
                </a:r>
                <a:r>
                  <a:rPr lang="en-US" altLang="en-US" i="1" dirty="0" smtClean="0"/>
                  <a:t>u</a:t>
                </a:r>
                <a:r>
                  <a:rPr lang="en-US" altLang="en-US" i="1" dirty="0"/>
                  <a:t>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latin typeface="Cambria Math"/>
                          </a:rPr>
                          <m:t>2</m:t>
                        </m:r>
                        <m:r>
                          <a:rPr lang="en-US" altLang="en-US" i="1">
                            <a:latin typeface="Cambria Math"/>
                          </a:rPr>
                          <m:t>𝜋</m:t>
                        </m:r>
                        <m:r>
                          <a:rPr lang="en-US" altLang="en-US" i="1">
                            <a:latin typeface="Cambria Math"/>
                          </a:rPr>
                          <m:t>𝑖𝑢𝑎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/</m:t>
                        </m:r>
                        <m:r>
                          <a:rPr lang="en-US" altLang="en-US" b="0" i="1" smtClean="0">
                            <a:latin typeface="Cambria Math"/>
                          </a:rPr>
                          <m:t>𝑁</m:t>
                        </m:r>
                      </m:sup>
                    </m:sSup>
                  </m:oMath>
                </a14:m>
                <a:r>
                  <a:rPr lang="en-US" altLang="en-US" i="1" dirty="0" smtClean="0"/>
                  <a:t/>
                </a:r>
                <a:br>
                  <a:rPr lang="en-US" altLang="en-US" i="1" dirty="0" smtClean="0"/>
                </a:br>
                <a:r>
                  <a:rPr lang="en-US" altLang="en-US" i="1" dirty="0" smtClean="0"/>
                  <a:t>                                                                 </a:t>
                </a:r>
              </a:p>
              <a:p>
                <a:r>
                  <a:rPr lang="en-US" altLang="en-US" i="1" dirty="0" smtClean="0">
                    <a:solidFill>
                      <a:srgbClr val="FF0000"/>
                    </a:solidFill>
                  </a:rPr>
                  <a:t>* Same magnitude; only phase shift.</a:t>
                </a:r>
              </a:p>
              <a:p>
                <a:r>
                  <a:rPr lang="en-US" altLang="en-US" i="1" dirty="0" smtClean="0">
                    <a:solidFill>
                      <a:srgbClr val="FF0000"/>
                    </a:solidFill>
                  </a:rPr>
                  <a:t>* Can be used to recover shift (</a:t>
                </a:r>
                <a:r>
                  <a:rPr lang="en-US" altLang="en-US" i="1" dirty="0" err="1" smtClean="0">
                    <a:solidFill>
                      <a:srgbClr val="FF0000"/>
                    </a:solidFill>
                  </a:rPr>
                  <a:t>a,b</a:t>
                </a:r>
                <a:r>
                  <a:rPr lang="en-US" altLang="en-US" i="1" dirty="0" smtClean="0">
                    <a:solidFill>
                      <a:srgbClr val="FF0000"/>
                    </a:solidFill>
                  </a:rPr>
                  <a:t>) between two images f(</a:t>
                </a:r>
                <a:r>
                  <a:rPr lang="en-US" altLang="en-US" i="1" dirty="0" err="1" smtClean="0">
                    <a:solidFill>
                      <a:srgbClr val="FF0000"/>
                    </a:solidFill>
                  </a:rPr>
                  <a:t>x,y</a:t>
                </a:r>
                <a:r>
                  <a:rPr lang="en-US" altLang="en-US" i="1" dirty="0" smtClean="0">
                    <a:solidFill>
                      <a:srgbClr val="FF0000"/>
                    </a:solidFill>
                  </a:rPr>
                  <a:t>) &amp; g(</a:t>
                </a:r>
                <a:r>
                  <a:rPr lang="en-US" altLang="en-US" i="1" dirty="0" err="1" smtClean="0">
                    <a:solidFill>
                      <a:srgbClr val="FF0000"/>
                    </a:solidFill>
                  </a:rPr>
                  <a:t>x,y</a:t>
                </a:r>
                <a:r>
                  <a:rPr lang="en-US" altLang="en-US" i="1" dirty="0" smtClean="0">
                    <a:solidFill>
                      <a:srgbClr val="FF0000"/>
                    </a:solidFill>
                  </a:rPr>
                  <a:t>):   </a:t>
                </a:r>
              </a:p>
              <a:p>
                <a:r>
                  <a:rPr lang="en-US" altLang="en-US" i="1" dirty="0" smtClean="0">
                    <a:solidFill>
                      <a:srgbClr val="FF0000"/>
                    </a:solidFill>
                  </a:rPr>
                  <a:t>     G(</a:t>
                </a:r>
                <a:r>
                  <a:rPr lang="en-US" altLang="en-US" i="1" dirty="0" err="1" smtClean="0">
                    <a:solidFill>
                      <a:srgbClr val="FF0000"/>
                    </a:solidFill>
                  </a:rPr>
                  <a:t>u,v</a:t>
                </a:r>
                <a:r>
                  <a:rPr lang="en-US" altLang="en-US" i="1" dirty="0" smtClean="0">
                    <a:solidFill>
                      <a:srgbClr val="FF0000"/>
                    </a:solidFill>
                  </a:rPr>
                  <a:t>)/F(u,v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)</a:t>
                </a:r>
                <a:r>
                  <a:rPr lang="en-US" altLang="en-US" i="1" dirty="0" smtClean="0">
                    <a:solidFill>
                      <a:srgbClr val="FF0000"/>
                    </a:solidFill>
                  </a:rPr>
                  <a:t>=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en-US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𝑒</m:t>
                        </m:r>
                      </m:e>
                      <m:sup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2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𝜋</m:t>
                        </m:r>
                        <m:r>
                          <a:rPr lang="en-US" altLang="en-US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𝑖</m:t>
                        </m:r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f>
                          <m:fPr>
                            <m:ctrlP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𝑢</m:t>
                            </m:r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𝑎</m:t>
                            </m:r>
                          </m:num>
                          <m:den>
                            <m:r>
                              <a:rPr lang="en-US" altLang="en-US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den>
                        </m:f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𝑣𝑏</m:t>
                            </m:r>
                          </m:num>
                          <m:den>
                            <m:r>
                              <a:rPr lang="en-US" altLang="en-US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den>
                        </m:f>
                        <m:r>
                          <a:rPr lang="en-US" altLang="en-US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altLang="en-US" i="1" dirty="0" smtClean="0">
                    <a:solidFill>
                      <a:srgbClr val="FF0000"/>
                    </a:solidFill>
                  </a:rPr>
                  <a:t> </a:t>
                </a:r>
                <a:br>
                  <a:rPr lang="en-US" altLang="en-US" i="1" dirty="0" smtClean="0">
                    <a:solidFill>
                      <a:srgbClr val="FF0000"/>
                    </a:solidFill>
                  </a:rPr>
                </a:br>
                <a:endParaRPr lang="en-US" altLang="en-US" b="1" dirty="0" smtClean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68548"/>
                <a:ext cx="9036496" cy="6304868"/>
              </a:xfrm>
              <a:prstGeom prst="rect">
                <a:avLst/>
              </a:prstGeom>
              <a:blipFill rotWithShape="1">
                <a:blip r:embed="rId3"/>
                <a:stretch>
                  <a:fillRect l="-1080" t="-773" r="-2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7210714" y="3573016"/>
            <a:ext cx="2473854" cy="1728192"/>
            <a:chOff x="7210714" y="3573016"/>
            <a:chExt cx="2473854" cy="17281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Rectangle 1"/>
                <p:cNvSpPr/>
                <p:nvPr/>
              </p:nvSpPr>
              <p:spPr>
                <a:xfrm>
                  <a:off x="7210714" y="3573016"/>
                  <a:ext cx="2286000" cy="46166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i="1" dirty="0" smtClean="0">
                            <a:solidFill>
                              <a:srgbClr val="FF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en-US" i="1" dirty="0" smtClean="0">
                            <a:solidFill>
                              <a:srgbClr val="FF0000"/>
                            </a:solidFill>
                          </a:rPr>
                          <m:t>continuous</m:t>
                        </m:r>
                        <m:r>
                          <m:rPr>
                            <m:nor/>
                          </m:rPr>
                          <a:rPr lang="en-US" altLang="en-US" i="1" dirty="0" smtClean="0">
                            <a:solidFill>
                              <a:srgbClr val="FF0000"/>
                            </a:solidFill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2" name="Rectangle 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10714" y="3573016"/>
                  <a:ext cx="2286000" cy="461665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7398568" y="4839543"/>
                  <a:ext cx="2286000" cy="461665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altLang="en-US" i="1" dirty="0" smtClean="0">
                            <a:solidFill>
                              <a:srgbClr val="FF0000"/>
                            </a:solidFill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altLang="en-US" b="0" i="1" dirty="0" smtClean="0">
                            <a:solidFill>
                              <a:srgbClr val="FF0000"/>
                            </a:solidFill>
                          </a:rPr>
                          <m:t>discrete</m:t>
                        </m:r>
                        <m:r>
                          <m:rPr>
                            <m:nor/>
                          </m:rPr>
                          <a:rPr lang="en-US" altLang="en-US" i="1" dirty="0" smtClean="0">
                            <a:solidFill>
                              <a:srgbClr val="FF0000"/>
                            </a:solidFill>
                          </a:rPr>
                          <m:t>)</m:t>
                        </m:r>
                      </m:oMath>
                    </m:oMathPara>
                  </a14:m>
                  <a:endParaRPr lang="en-US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98568" y="4839543"/>
                  <a:ext cx="22860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578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" name="Group 5"/>
          <p:cNvGrpSpPr/>
          <p:nvPr/>
        </p:nvGrpSpPr>
        <p:grpSpPr>
          <a:xfrm>
            <a:off x="5580112" y="5239264"/>
            <a:ext cx="1988108" cy="590873"/>
            <a:chOff x="5479987" y="4854351"/>
            <a:chExt cx="1988108" cy="590873"/>
          </a:xfrm>
        </p:grpSpPr>
        <p:sp>
          <p:nvSpPr>
            <p:cNvPr id="4" name="Down Arrow 3"/>
            <p:cNvSpPr/>
            <p:nvPr/>
          </p:nvSpPr>
          <p:spPr bwMode="auto">
            <a:xfrm>
              <a:off x="6344083" y="4854351"/>
              <a:ext cx="288032" cy="230833"/>
            </a:xfrm>
            <a:prstGeom prst="downArrow">
              <a:avLst/>
            </a:prstGeom>
            <a:solidFill>
              <a:srgbClr val="FF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angle 4"/>
                <p:cNvSpPr/>
                <p:nvPr/>
              </p:nvSpPr>
              <p:spPr>
                <a:xfrm>
                  <a:off x="5479987" y="4983559"/>
                  <a:ext cx="1988108" cy="461665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i="1" dirty="0"/>
                            <m:t>G</m:t>
                          </m:r>
                          <m:r>
                            <m:rPr>
                              <m:nor/>
                            </m:rPr>
                            <a:rPr lang="en-US" altLang="en-US" i="1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altLang="en-US" b="0" i="1" dirty="0" smtClean="0"/>
                            <m:t>u</m:t>
                          </m:r>
                          <m:r>
                            <m:rPr>
                              <m:nor/>
                            </m:rPr>
                            <a:rPr lang="en-US" altLang="en-US" i="1" dirty="0"/>
                            <m:t>)</m:t>
                          </m:r>
                        </m:e>
                      </m:d>
                    </m:oMath>
                  </a14:m>
                  <a:r>
                    <a:rPr lang="en-US" altLang="en-US" i="1" dirty="0"/>
                    <a:t>= </a:t>
                  </a:r>
                  <a14:m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alt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altLang="en-US" i="1" dirty="0"/>
                            <m:t>F</m:t>
                          </m:r>
                          <m:r>
                            <m:rPr>
                              <m:nor/>
                            </m:rPr>
                            <a:rPr lang="en-US" altLang="en-US" i="1" dirty="0"/>
                            <m:t>(</m:t>
                          </m:r>
                          <m:r>
                            <m:rPr>
                              <m:nor/>
                            </m:rPr>
                            <a:rPr lang="en-US" altLang="en-US" b="0" i="1" dirty="0" smtClean="0"/>
                            <m:t>u</m:t>
                          </m:r>
                          <m:r>
                            <m:rPr>
                              <m:nor/>
                            </m:rPr>
                            <a:rPr lang="en-US" altLang="en-US" i="1" dirty="0"/>
                            <m:t>)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5" name="Rectangle 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79987" y="4983559"/>
                  <a:ext cx="1988108" cy="46166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t="-10667" b="-30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3779912" y="6264205"/>
                <a:ext cx="21980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en-US" i="1">
                        <a:solidFill>
                          <a:srgbClr val="FF0000"/>
                        </a:solidFill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>
                    <a:solidFill>
                      <a:srgbClr val="FF0000"/>
                    </a:solidFill>
                  </a:rPr>
                  <a:t>   </a:t>
                </a:r>
                <a:r>
                  <a:rPr lang="el-GR" altLang="en-US" i="1" dirty="0">
                    <a:solidFill>
                      <a:srgbClr val="FF0000"/>
                    </a:solidFill>
                  </a:rPr>
                  <a:t>δ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(</a:t>
                </a:r>
                <a:r>
                  <a:rPr lang="en-US" altLang="en-US" i="1" dirty="0" err="1">
                    <a:solidFill>
                      <a:srgbClr val="FF0000"/>
                    </a:solidFill>
                  </a:rPr>
                  <a:t>x+a,y+b</a:t>
                </a:r>
                <a:r>
                  <a:rPr lang="en-US" altLang="en-US" i="1" dirty="0">
                    <a:solidFill>
                      <a:srgbClr val="FF0000"/>
                    </a:solidFill>
                  </a:rPr>
                  <a:t>) </a:t>
                </a:r>
                <a:endParaRPr lang="en-US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6264205"/>
                <a:ext cx="2198038" cy="461665"/>
              </a:xfrm>
              <a:prstGeom prst="rect">
                <a:avLst/>
              </a:prstGeom>
              <a:blipFill rotWithShape="1">
                <a:blip r:embed="rId7"/>
                <a:stretch>
                  <a:fillRect t="-10667" r="-3324" b="-30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118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315416"/>
            <a:ext cx="9144000" cy="1143000"/>
          </a:xfrm>
        </p:spPr>
        <p:txBody>
          <a:bodyPr/>
          <a:lstStyle/>
          <a:p>
            <a:r>
              <a:rPr lang="en-US" altLang="en-US" b="1" dirty="0" smtClean="0"/>
              <a:t>Fourier Properties</a:t>
            </a:r>
            <a:endParaRPr lang="en-US" alt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7504" y="1450799"/>
                <a:ext cx="9036496" cy="52464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+mj-lt"/>
                  <a:buAutoNum type="arabicPeriod" startAt="5"/>
                </a:pPr>
                <a:r>
                  <a:rPr lang="en-US" altLang="en-US" b="1" dirty="0" smtClean="0"/>
                  <a:t>Scaling/Shrinking:       </a:t>
                </a:r>
                <a:r>
                  <a:rPr lang="en-US" altLang="en-US" i="1" dirty="0" smtClean="0"/>
                  <a:t>f(ax</a:t>
                </a:r>
                <a:r>
                  <a:rPr lang="en-US" altLang="en-US" i="1" dirty="0"/>
                  <a:t>)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</a:rPr>
                      <m:t>↔</m:t>
                    </m:r>
                  </m:oMath>
                </a14:m>
                <a:r>
                  <a:rPr lang="en-US" altLang="en-US" i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dirty="0">
                            <a:latin typeface="Cambria Math"/>
                          </a:rPr>
                          <m:t>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nor/>
                              </m:rPr>
                              <a:rPr lang="en-US" altLang="en-US" i="1" dirty="0"/>
                              <m:t>a</m:t>
                            </m:r>
                          </m:e>
                        </m:d>
                      </m:den>
                    </m:f>
                  </m:oMath>
                </a14:m>
                <a:r>
                  <a:rPr lang="en-US" altLang="en-US" i="1" dirty="0"/>
                  <a:t> F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alt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lang="en-US" altLang="en-US" b="0" i="1" dirty="0" smtClean="0"/>
                              <m:t>u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lang="en-US" altLang="en-US" i="1" dirty="0"/>
                              <m:t>a</m:t>
                            </m:r>
                          </m:den>
                        </m:f>
                      </m:e>
                    </m:d>
                  </m:oMath>
                </a14:m>
                <a:r>
                  <a:rPr lang="en-US" altLang="en-US" i="1" dirty="0"/>
                  <a:t/>
                </a:r>
                <a:br>
                  <a:rPr lang="en-US" altLang="en-US" i="1" dirty="0"/>
                </a:br>
                <a:endParaRPr lang="en-US" altLang="en-US" b="1" dirty="0"/>
              </a:p>
              <a:p>
                <a:pPr marL="457200" indent="-457200">
                  <a:buFont typeface="+mj-lt"/>
                  <a:buAutoNum type="arabicPeriod" startAt="5"/>
                </a:pPr>
                <a:r>
                  <a:rPr lang="en-US" altLang="en-US" b="1" dirty="0" smtClean="0"/>
                  <a:t>Derivative:</a:t>
                </a:r>
                <a:r>
                  <a:rPr lang="en-US" altLang="en-US" dirty="0" smtClean="0"/>
                  <a:t>   </a:t>
                </a:r>
                <a:r>
                  <a:rPr lang="en-US" altLang="en-US" i="1" dirty="0"/>
                  <a:t>g(x</a:t>
                </a:r>
                <a:r>
                  <a:rPr lang="en-US" altLang="en-US" i="1" dirty="0" smtClean="0"/>
                  <a:t>)=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en-US" i="1" smtClean="0">
                            <a:latin typeface="Cambria Math"/>
                          </a:rPr>
                          <m:t>𝑑</m:t>
                        </m:r>
                      </m:num>
                      <m:den>
                        <m:r>
                          <a:rPr lang="en-US" altLang="en-US" i="1" smtClean="0">
                            <a:latin typeface="Cambria Math"/>
                          </a:rPr>
                          <m:t>𝑑𝑥</m:t>
                        </m:r>
                      </m:den>
                    </m:f>
                  </m:oMath>
                </a14:m>
                <a:r>
                  <a:rPr lang="en-US" altLang="en-US" i="1" dirty="0" smtClean="0"/>
                  <a:t> f(x) </a:t>
                </a:r>
                <a:r>
                  <a:rPr lang="en-US" altLang="en-US" dirty="0" smtClean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/>
                  <a:t> G(</a:t>
                </a:r>
                <a:r>
                  <a:rPr lang="en-US" altLang="en-US" i="1" dirty="0" smtClean="0"/>
                  <a:t>u</a:t>
                </a:r>
                <a:r>
                  <a:rPr lang="en-US" altLang="en-US" i="1" dirty="0"/>
                  <a:t>)=</a:t>
                </a:r>
                <a:r>
                  <a:rPr lang="en-US" altLang="en-US" dirty="0"/>
                  <a:t> 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/>
                      </a:rPr>
                      <m:t> </m:t>
                    </m:r>
                    <m:r>
                      <a:rPr lang="en-US" altLang="en-US" i="1">
                        <a:latin typeface="Cambria Math"/>
                      </a:rPr>
                      <m:t>2</m:t>
                    </m:r>
                    <m:r>
                      <a:rPr lang="en-US" altLang="en-US" i="1">
                        <a:latin typeface="Cambria Math"/>
                      </a:rPr>
                      <m:t>𝜋</m:t>
                    </m:r>
                    <m:r>
                      <a:rPr lang="en-US" altLang="en-US" i="1">
                        <a:latin typeface="Cambria Math"/>
                      </a:rPr>
                      <m:t>𝑖</m:t>
                    </m:r>
                    <m:r>
                      <a:rPr lang="en-US" altLang="en-US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altLang="en-US" i="1" dirty="0" smtClean="0"/>
                  <a:t>u</a:t>
                </a:r>
                <a:r>
                  <a:rPr lang="el-GR" altLang="en-US" i="1" dirty="0" smtClean="0"/>
                  <a:t> </a:t>
                </a:r>
                <a:r>
                  <a:rPr lang="en-US" altLang="en-US" i="1" dirty="0" smtClean="0"/>
                  <a:t>F(u</a:t>
                </a:r>
                <a:r>
                  <a:rPr lang="en-US" altLang="en-US" i="1" dirty="0"/>
                  <a:t>)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en-US" i="1"/>
                      <m:t> </m:t>
                    </m:r>
                  </m:oMath>
                </a14:m>
                <a:endParaRPr lang="en-US" altLang="en-US" i="1" dirty="0" smtClean="0"/>
              </a:p>
              <a:p>
                <a:r>
                  <a:rPr lang="en-US" altLang="en-US" i="1" dirty="0" smtClean="0">
                    <a:solidFill>
                      <a:srgbClr val="FF0000"/>
                    </a:solidFill>
                  </a:rPr>
                  <a:t>      * G(0)=0.</a:t>
                </a:r>
              </a:p>
              <a:p>
                <a:r>
                  <a:rPr lang="en-US" altLang="en-US" i="1" dirty="0" smtClean="0">
                    <a:solidFill>
                      <a:srgbClr val="FF0000"/>
                    </a:solidFill>
                  </a:rPr>
                  <a:t>      * Taking the derivative increases high frequencies (noise, edges)</a:t>
                </a:r>
                <a:endParaRPr lang="en-US" altLang="en-US" dirty="0" smtClean="0">
                  <a:solidFill>
                    <a:srgbClr val="FF0000"/>
                  </a:solidFill>
                  <a:sym typeface="Wingdings" panose="05000000000000000000" pitchFamily="2" charset="2"/>
                </a:endParaRPr>
              </a:p>
              <a:p>
                <a:r>
                  <a:rPr lang="en-US" altLang="en-US" i="1" dirty="0" smtClean="0">
                    <a:solidFill>
                      <a:srgbClr val="FF0000"/>
                    </a:solidFill>
                    <a:sym typeface="Wingdings" panose="05000000000000000000" pitchFamily="2" charset="2"/>
                  </a:rPr>
                  <a:t>      * Behaves like a high-pass filter (HPF).</a:t>
                </a:r>
                <a:r>
                  <a:rPr lang="en-US" altLang="en-US" dirty="0" smtClean="0"/>
                  <a:t/>
                </a:r>
                <a:br>
                  <a:rPr lang="en-US" altLang="en-US" dirty="0" smtClean="0"/>
                </a:br>
                <a:endParaRPr lang="en-US" altLang="en-US" b="1" dirty="0"/>
              </a:p>
              <a:p>
                <a:pPr marL="457200" indent="-457200">
                  <a:buFont typeface="+mj-lt"/>
                  <a:buAutoNum type="arabicPeriod" startAt="7"/>
                </a:pPr>
                <a:r>
                  <a:rPr lang="en-US" altLang="en-US" b="1" dirty="0" smtClean="0">
                    <a:sym typeface="Wingdings" pitchFamily="2" charset="2"/>
                  </a:rPr>
                  <a:t>Rotation:     </a:t>
                </a:r>
                <a:r>
                  <a:rPr lang="en-US" altLang="en-US" i="1" dirty="0" smtClean="0">
                    <a:sym typeface="Wingdings" pitchFamily="2" charset="2"/>
                  </a:rPr>
                  <a:t>rotation of  </a:t>
                </a:r>
                <a:r>
                  <a:rPr lang="en-US" altLang="en-US" i="1" dirty="0" smtClean="0"/>
                  <a:t>f(</a:t>
                </a:r>
                <a:r>
                  <a:rPr lang="en-US" altLang="en-US" i="1" dirty="0" err="1" smtClean="0"/>
                  <a:t>x,y</a:t>
                </a:r>
                <a:r>
                  <a:rPr lang="en-US" altLang="en-US" i="1" dirty="0" smtClean="0"/>
                  <a:t>) by </a:t>
                </a:r>
                <a:r>
                  <a:rPr lang="el-GR" altLang="en-US" i="1" dirty="0" smtClean="0"/>
                  <a:t>θ</a:t>
                </a:r>
                <a:r>
                  <a:rPr lang="en-US" altLang="en-US" i="1" dirty="0" smtClean="0"/>
                  <a:t>   </a:t>
                </a:r>
                <a14:m>
                  <m:oMath xmlns:m="http://schemas.openxmlformats.org/officeDocument/2006/math">
                    <m:r>
                      <a:rPr lang="en-US" altLang="en-US" i="1">
                        <a:latin typeface="Cambria Math"/>
                        <a:ea typeface="Cambria Math"/>
                      </a:rPr>
                      <m:t>↔</m:t>
                    </m:r>
                  </m:oMath>
                </a14:m>
                <a:r>
                  <a:rPr lang="en-US" altLang="en-US" i="1" dirty="0" smtClean="0"/>
                  <a:t>   </a:t>
                </a:r>
                <a:r>
                  <a:rPr lang="en-US" altLang="en-US" i="1" dirty="0" smtClean="0">
                    <a:sym typeface="Wingdings" pitchFamily="2" charset="2"/>
                  </a:rPr>
                  <a:t>rotation </a:t>
                </a:r>
                <a:r>
                  <a:rPr lang="en-US" altLang="en-US" i="1" dirty="0">
                    <a:sym typeface="Wingdings" pitchFamily="2" charset="2"/>
                  </a:rPr>
                  <a:t>of  </a:t>
                </a:r>
                <a:r>
                  <a:rPr lang="en-US" altLang="en-US" i="1" dirty="0" smtClean="0"/>
                  <a:t>F(</a:t>
                </a:r>
                <a:r>
                  <a:rPr lang="en-US" altLang="en-US" i="1" dirty="0" err="1" smtClean="0"/>
                  <a:t>u,v</a:t>
                </a:r>
                <a:r>
                  <a:rPr lang="en-US" altLang="en-US" i="1" dirty="0" smtClean="0"/>
                  <a:t>) </a:t>
                </a:r>
                <a:r>
                  <a:rPr lang="en-US" altLang="en-US" i="1" dirty="0"/>
                  <a:t>by </a:t>
                </a:r>
                <a:r>
                  <a:rPr lang="el-GR" altLang="en-US" i="1" dirty="0" smtClean="0"/>
                  <a:t>θ</a:t>
                </a:r>
                <a:r>
                  <a:rPr lang="en-US" altLang="en-US" i="1" dirty="0" smtClean="0"/>
                  <a:t> </a:t>
                </a:r>
                <a:br>
                  <a:rPr lang="en-US" altLang="en-US" i="1" dirty="0" smtClean="0"/>
                </a:br>
                <a:r>
                  <a:rPr lang="en-US" altLang="en-US" i="1" dirty="0" smtClean="0"/>
                  <a:t>                     (can be shown using polar coordinates)</a:t>
                </a:r>
                <a:r>
                  <a:rPr lang="en-US" altLang="en-US" b="1" dirty="0" smtClean="0">
                    <a:sym typeface="Wingdings" pitchFamily="2" charset="2"/>
                  </a:rPr>
                  <a:t/>
                </a:r>
                <a:br>
                  <a:rPr lang="en-US" altLang="en-US" b="1" dirty="0" smtClean="0">
                    <a:sym typeface="Wingdings" pitchFamily="2" charset="2"/>
                  </a:rPr>
                </a:br>
                <a:endParaRPr lang="en-US" altLang="en-US" b="1" dirty="0" smtClean="0">
                  <a:sym typeface="Wingdings" pitchFamily="2" charset="2"/>
                </a:endParaRPr>
              </a:p>
              <a:p>
                <a:pPr marL="457200" indent="-457200">
                  <a:buFont typeface="+mj-lt"/>
                  <a:buAutoNum type="arabicPeriod" startAt="7"/>
                </a:pPr>
                <a:r>
                  <a:rPr lang="en-US" b="1" dirty="0"/>
                  <a:t>Principle of </a:t>
                </a:r>
                <a:r>
                  <a:rPr lang="en-US" b="1" dirty="0" smtClean="0"/>
                  <a:t>Uncertainty: </a:t>
                </a:r>
                <a:r>
                  <a:rPr lang="en-US" dirty="0" smtClean="0"/>
                  <a:t>No </a:t>
                </a:r>
                <a:r>
                  <a:rPr lang="en-US" dirty="0"/>
                  <a:t>meaning to </a:t>
                </a:r>
                <a:r>
                  <a:rPr lang="en-US" dirty="0" smtClean="0"/>
                  <a:t>“</a:t>
                </a:r>
                <a:r>
                  <a:rPr lang="en-US" i="1" dirty="0" smtClean="0"/>
                  <a:t>a </a:t>
                </a:r>
                <a:r>
                  <a:rPr lang="en-US" i="1" dirty="0"/>
                  <a:t>frequency at a </a:t>
                </a:r>
                <a:r>
                  <a:rPr lang="en-US" i="1" dirty="0" smtClean="0"/>
                  <a:t>point” </a:t>
                </a:r>
                <a:r>
                  <a:rPr lang="en-US" dirty="0" smtClean="0"/>
                  <a:t>!</a:t>
                </a:r>
                <a:endParaRPr lang="en-US" b="1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en-US" i="1" dirty="0" smtClean="0"/>
                  <a:t>every value f(x) contributes to all frequencies F(u)</a:t>
                </a:r>
                <a:endParaRPr lang="en-US" altLang="en-US" b="1" dirty="0"/>
              </a:p>
              <a:p>
                <a:pPr marL="1257300" lvl="2" indent="-342900">
                  <a:buFont typeface="Arial" panose="020B0604020202020204" pitchFamily="34" charset="0"/>
                  <a:buChar char="•"/>
                </a:pPr>
                <a:r>
                  <a:rPr lang="en-US" altLang="en-US" i="1" dirty="0" smtClean="0"/>
                  <a:t>every frequency F(u) </a:t>
                </a:r>
                <a:r>
                  <a:rPr lang="en-US" altLang="en-US" i="1" dirty="0"/>
                  <a:t>contributes to all </a:t>
                </a:r>
                <a:r>
                  <a:rPr lang="en-US" altLang="en-US" i="1" dirty="0" smtClean="0"/>
                  <a:t>values f(x)</a:t>
                </a:r>
                <a:endParaRPr lang="en-US" altLang="en-US" b="1" dirty="0"/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450799"/>
                <a:ext cx="9036496" cy="5246436"/>
              </a:xfrm>
              <a:prstGeom prst="rect">
                <a:avLst/>
              </a:prstGeom>
              <a:blipFill rotWithShape="1">
                <a:blip r:embed="rId3"/>
                <a:stretch>
                  <a:fillRect l="-945" r="-540" b="-1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67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451" y="246460"/>
            <a:ext cx="8230005" cy="686990"/>
          </a:xfrm>
        </p:spPr>
        <p:txBody>
          <a:bodyPr/>
          <a:lstStyle/>
          <a:p>
            <a:r>
              <a:rPr lang="en-US" b="1" dirty="0" smtClean="0"/>
              <a:t>Importance of Phase vs. Magnitude</a:t>
            </a:r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7140" name="Rectangle 4"/>
              <p:cNvSpPr>
                <a:spLocks noChangeArrowheads="1"/>
              </p:cNvSpPr>
              <p:nvPr/>
            </p:nvSpPr>
            <p:spPr bwMode="auto">
              <a:xfrm>
                <a:off x="35496" y="1624608"/>
                <a:ext cx="9073007" cy="35325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SzPct val="100000"/>
                  <a:buFontTx/>
                  <a:buChar char="•"/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Curious fact:</a:t>
                </a:r>
                <a:endParaRPr lang="en-US" sz="2800" b="1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All </a:t>
                </a:r>
                <a:r>
                  <a:rPr lang="en-US" dirty="0">
                    <a:solidFill>
                      <a:srgbClr val="000000"/>
                    </a:solidFill>
                  </a:rPr>
                  <a:t>natural images have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approximately the </a:t>
                </a:r>
                <a:r>
                  <a:rPr lang="en-US" dirty="0">
                    <a:solidFill>
                      <a:srgbClr val="000000"/>
                    </a:solidFill>
                  </a:rPr>
                  <a:t>same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Fourier magnitude;</a:t>
                </a: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but images look very different from one another…</a:t>
                </a: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 smtClean="0">
                    <a:solidFill>
                      <a:srgbClr val="000000"/>
                    </a:solidFill>
                  </a:rPr>
                  <a:t>How come….?</a:t>
                </a:r>
                <a:br>
                  <a:rPr lang="en-US" dirty="0" smtClean="0">
                    <a:solidFill>
                      <a:srgbClr val="000000"/>
                    </a:solidFill>
                  </a:rPr>
                </a:br>
                <a:endParaRPr lang="en-US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             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phase seems to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matter more than magnitude.</a:t>
                </a:r>
                <a:br>
                  <a:rPr lang="en-US" dirty="0" smtClean="0">
                    <a:solidFill>
                      <a:srgbClr val="000000"/>
                    </a:solidFill>
                  </a:rPr>
                </a:br>
                <a:r>
                  <a:rPr lang="en-US" dirty="0" smtClean="0">
                    <a:solidFill>
                      <a:srgbClr val="000000"/>
                    </a:solidFill>
                  </a:rPr>
                  <a:t/>
                </a:r>
                <a:br>
                  <a:rPr lang="en-US" dirty="0" smtClean="0">
                    <a:solidFill>
                      <a:srgbClr val="000000"/>
                    </a:solidFill>
                  </a:rPr>
                </a:br>
                <a:endParaRPr lang="en-US" dirty="0">
                  <a:solidFill>
                    <a:srgbClr val="000000"/>
                  </a:solidFill>
                </a:endParaRPr>
              </a:p>
              <a:p>
                <a:pPr marL="342900" indent="-342900">
                  <a:lnSpc>
                    <a:spcPct val="90000"/>
                  </a:lnSpc>
                  <a:spcBef>
                    <a:spcPct val="20000"/>
                  </a:spcBef>
                  <a:buSzPct val="100000"/>
                  <a:buFontTx/>
                  <a:buChar char="•"/>
                </a:pPr>
                <a:r>
                  <a:rPr lang="en-US" sz="2800" b="1" dirty="0" smtClean="0">
                    <a:solidFill>
                      <a:srgbClr val="000000"/>
                    </a:solidFill>
                  </a:rPr>
                  <a:t>Demonstration:</a:t>
                </a:r>
                <a:endParaRPr lang="en-US" sz="2800" b="1" dirty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>
                    <a:solidFill>
                      <a:srgbClr val="000000"/>
                    </a:solidFill>
                  </a:rPr>
                  <a:t>Take two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pictures </a:t>
                </a:r>
                <a:r>
                  <a:rPr lang="en-US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 FFT 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 swap their </a:t>
                </a:r>
                <a:r>
                  <a:rPr lang="en-US" dirty="0">
                    <a:solidFill>
                      <a:srgbClr val="000000"/>
                    </a:solidFill>
                  </a:rPr>
                  <a:t>phase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transforms </a:t>
                </a:r>
                <a:r>
                  <a:rPr lang="en-US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</a:t>
                </a:r>
                <a:r>
                  <a:rPr lang="en-US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000000"/>
                            </a:solidFill>
                            <a:sym typeface="Wingdings" panose="05000000000000000000" pitchFamily="2" charset="2"/>
                          </a:rPr>
                          <m:t>FFT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  <a:sym typeface="Wingdings" panose="05000000000000000000" pitchFamily="2" charset="2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rgbClr val="000000"/>
                    </a:solidFill>
                  </a:rPr>
                  <a:t/>
                </a:r>
                <a:br>
                  <a:rPr lang="en-US" dirty="0" smtClean="0">
                    <a:solidFill>
                      <a:srgbClr val="000000"/>
                    </a:solidFill>
                  </a:rPr>
                </a:br>
                <a:endParaRPr lang="en-US" dirty="0" smtClean="0">
                  <a:solidFill>
                    <a:srgbClr val="000000"/>
                  </a:solidFill>
                </a:endParaRPr>
              </a:p>
              <a:p>
                <a:pPr lvl="1">
                  <a:lnSpc>
                    <a:spcPct val="90000"/>
                  </a:lnSpc>
                  <a:spcBef>
                    <a:spcPct val="20000"/>
                  </a:spcBef>
                  <a:buSzPct val="100000"/>
                </a:pPr>
                <a:r>
                  <a:rPr lang="en-US" dirty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dirty="0" smtClean="0">
                    <a:solidFill>
                      <a:srgbClr val="000000"/>
                    </a:solidFill>
                    <a:sym typeface="Wingdings" panose="05000000000000000000" pitchFamily="2" charset="2"/>
                  </a:rPr>
                  <a:t>             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what does the </a:t>
                </a:r>
                <a:r>
                  <a:rPr lang="en-US" dirty="0">
                    <a:solidFill>
                      <a:srgbClr val="000000"/>
                    </a:solidFill>
                  </a:rPr>
                  <a:t>result look 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like…?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742950" lvl="1" indent="-285750">
                  <a:lnSpc>
                    <a:spcPct val="90000"/>
                  </a:lnSpc>
                  <a:spcBef>
                    <a:spcPct val="20000"/>
                  </a:spcBef>
                  <a:buSzPct val="100000"/>
                  <a:buFontTx/>
                  <a:buChar char="–"/>
                </a:pPr>
                <a:endParaRPr lang="en-US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47140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6" y="1624608"/>
                <a:ext cx="9073007" cy="3532584"/>
              </a:xfrm>
              <a:prstGeom prst="rect">
                <a:avLst/>
              </a:prstGeom>
              <a:blipFill rotWithShape="1">
                <a:blip r:embed="rId2"/>
                <a:stretch>
                  <a:fillRect l="-1210" t="-2936" b="-36442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8012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7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47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47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47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47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47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47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47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7140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48680"/>
            <a:ext cx="5976664" cy="4877990"/>
          </a:xfrm>
          <a:prstGeom prst="rect">
            <a:avLst/>
          </a:prstGeom>
          <a:noFill/>
        </p:spPr>
      </p:pic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242241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918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95226"/>
            <a:ext cx="6082173" cy="4877990"/>
          </a:xfrm>
          <a:prstGeom prst="rect">
            <a:avLst/>
          </a:prstGeom>
          <a:noFill/>
        </p:spPr>
      </p:pic>
      <p:sp>
        <p:nvSpPr>
          <p:cNvPr id="349189" name="Text Box 5"/>
          <p:cNvSpPr txBox="1">
            <a:spLocks noChangeArrowheads="1"/>
          </p:cNvSpPr>
          <p:nvPr/>
        </p:nvSpPr>
        <p:spPr bwMode="auto">
          <a:xfrm>
            <a:off x="677333" y="5373292"/>
            <a:ext cx="80115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This is the magnitude transform of the cheetah pic</a:t>
            </a:r>
          </a:p>
        </p:txBody>
      </p:sp>
      <p:sp>
        <p:nvSpPr>
          <p:cNvPr id="349190" name="Text Box 6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237109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1" y="1166814"/>
            <a:ext cx="3249613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8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1166814"/>
            <a:ext cx="3249612" cy="324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893" name="Rectangle 13"/>
          <p:cNvSpPr>
            <a:spLocks noChangeArrowheads="1"/>
          </p:cNvSpPr>
          <p:nvPr/>
        </p:nvSpPr>
        <p:spPr bwMode="auto">
          <a:xfrm>
            <a:off x="684213" y="4940302"/>
            <a:ext cx="3709350" cy="1345497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>
                <a:solidFill>
                  <a:srgbClr val="FF0000"/>
                </a:solidFill>
                <a:latin typeface="Arial" charset="0"/>
              </a:rPr>
              <a:t>Higher frequencies due</a:t>
            </a:r>
            <a:br>
              <a:rPr lang="en-US" altLang="en-US">
                <a:solidFill>
                  <a:srgbClr val="FF0000"/>
                </a:solidFill>
                <a:latin typeface="Arial" charset="0"/>
              </a:rPr>
            </a:br>
            <a:r>
              <a:rPr lang="en-US" altLang="en-US">
                <a:solidFill>
                  <a:srgbClr val="FF0000"/>
                </a:solidFill>
                <a:latin typeface="Arial" charset="0"/>
              </a:rPr>
              <a:t>to sharp image variations </a:t>
            </a:r>
          </a:p>
          <a:p>
            <a:pPr>
              <a:lnSpc>
                <a:spcPct val="140000"/>
              </a:lnSpc>
            </a:pPr>
            <a:r>
              <a:rPr lang="en-US" altLang="en-US">
                <a:solidFill>
                  <a:srgbClr val="FF0000"/>
                </a:solidFill>
                <a:latin typeface="Arial" charset="0"/>
              </a:rPr>
              <a:t>(e.g., edges, noise, etc.)</a:t>
            </a:r>
          </a:p>
        </p:txBody>
      </p:sp>
      <p:sp>
        <p:nvSpPr>
          <p:cNvPr id="122894" name="Line 14"/>
          <p:cNvSpPr>
            <a:spLocks noChangeShapeType="1"/>
          </p:cNvSpPr>
          <p:nvPr/>
        </p:nvSpPr>
        <p:spPr bwMode="auto">
          <a:xfrm flipV="1">
            <a:off x="2916237" y="4508500"/>
            <a:ext cx="360363" cy="4333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2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93" grpId="1" animBg="1"/>
      <p:bldP spid="12289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1" name="Text Box 3"/>
          <p:cNvSpPr txBox="1">
            <a:spLocks noChangeArrowheads="1"/>
          </p:cNvSpPr>
          <p:nvPr/>
        </p:nvSpPr>
        <p:spPr bwMode="auto">
          <a:xfrm>
            <a:off x="1407585" y="5373292"/>
            <a:ext cx="71458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This is the phase transform of the cheetah pic</a:t>
            </a:r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95226"/>
            <a:ext cx="6317252" cy="4877990"/>
          </a:xfrm>
          <a:prstGeom prst="rect">
            <a:avLst/>
          </a:prstGeom>
          <a:noFill/>
        </p:spPr>
      </p:pic>
      <p:sp>
        <p:nvSpPr>
          <p:cNvPr id="350213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3278115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123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76672"/>
            <a:ext cx="6552728" cy="4877990"/>
          </a:xfrm>
          <a:prstGeom prst="rect">
            <a:avLst/>
          </a:prstGeom>
          <a:noFill/>
        </p:spPr>
      </p:pic>
      <p:sp>
        <p:nvSpPr>
          <p:cNvPr id="351237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211145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Text Box 2"/>
          <p:cNvSpPr txBox="1">
            <a:spLocks noChangeArrowheads="1"/>
          </p:cNvSpPr>
          <p:nvPr/>
        </p:nvSpPr>
        <p:spPr bwMode="auto">
          <a:xfrm>
            <a:off x="948267" y="5373292"/>
            <a:ext cx="7605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This is the magnitude transform of the zebra pic</a:t>
            </a:r>
          </a:p>
        </p:txBody>
      </p:sp>
      <p:pic>
        <p:nvPicPr>
          <p:cNvPr id="3532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7189" y="495226"/>
            <a:ext cx="6387179" cy="4877990"/>
          </a:xfrm>
          <a:prstGeom prst="rect">
            <a:avLst/>
          </a:prstGeom>
          <a:noFill/>
        </p:spPr>
      </p:pic>
      <p:sp>
        <p:nvSpPr>
          <p:cNvPr id="353285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194106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Text Box 2"/>
          <p:cNvSpPr txBox="1">
            <a:spLocks noChangeArrowheads="1"/>
          </p:cNvSpPr>
          <p:nvPr/>
        </p:nvSpPr>
        <p:spPr bwMode="auto">
          <a:xfrm>
            <a:off x="948267" y="5373292"/>
            <a:ext cx="7605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This is the phase transform of the zebra pic</a:t>
            </a:r>
          </a:p>
        </p:txBody>
      </p:sp>
      <p:pic>
        <p:nvPicPr>
          <p:cNvPr id="3543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495226"/>
            <a:ext cx="6408712" cy="4877990"/>
          </a:xfrm>
          <a:prstGeom prst="rect">
            <a:avLst/>
          </a:prstGeom>
          <a:noFill/>
        </p:spPr>
      </p:pic>
      <p:sp>
        <p:nvSpPr>
          <p:cNvPr id="354309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392035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Text Box 2"/>
          <p:cNvSpPr txBox="1">
            <a:spLocks noChangeArrowheads="1"/>
          </p:cNvSpPr>
          <p:nvPr/>
        </p:nvSpPr>
        <p:spPr bwMode="auto">
          <a:xfrm>
            <a:off x="349255" y="5404248"/>
            <a:ext cx="85195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Reconstruction with zebra phase, cheetah magnitude</a:t>
            </a:r>
          </a:p>
        </p:txBody>
      </p:sp>
      <p:pic>
        <p:nvPicPr>
          <p:cNvPr id="355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95227"/>
            <a:ext cx="6558715" cy="4877991"/>
          </a:xfrm>
          <a:prstGeom prst="rect">
            <a:avLst/>
          </a:prstGeom>
          <a:noFill/>
        </p:spPr>
      </p:pic>
      <p:sp>
        <p:nvSpPr>
          <p:cNvPr id="355333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27476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ext Box 2"/>
          <p:cNvSpPr txBox="1">
            <a:spLocks noChangeArrowheads="1"/>
          </p:cNvSpPr>
          <p:nvPr/>
        </p:nvSpPr>
        <p:spPr bwMode="auto">
          <a:xfrm>
            <a:off x="349255" y="5404248"/>
            <a:ext cx="851958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</a:rPr>
              <a:t>Reconstruction with cheetah phase, zebra magnitude</a:t>
            </a:r>
          </a:p>
        </p:txBody>
      </p:sp>
      <p:pic>
        <p:nvPicPr>
          <p:cNvPr id="35635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495227"/>
            <a:ext cx="6552728" cy="4877991"/>
          </a:xfrm>
          <a:prstGeom prst="rect">
            <a:avLst/>
          </a:prstGeom>
          <a:noFill/>
        </p:spPr>
      </p:pic>
      <p:sp>
        <p:nvSpPr>
          <p:cNvPr id="356357" name="Text Box 5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13738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504953"/>
            <a:ext cx="6552728" cy="4877990"/>
          </a:xfrm>
          <a:prstGeom prst="rect">
            <a:avLst/>
          </a:prstGeom>
          <a:noFill/>
        </p:spPr>
      </p:pic>
      <p:sp>
        <p:nvSpPr>
          <p:cNvPr id="348166" name="Text Box 6"/>
          <p:cNvSpPr txBox="1">
            <a:spLocks noChangeArrowheads="1"/>
          </p:cNvSpPr>
          <p:nvPr/>
        </p:nvSpPr>
        <p:spPr bwMode="auto">
          <a:xfrm>
            <a:off x="289990" y="6199585"/>
            <a:ext cx="278794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Slide: Freeman &amp; Durand</a:t>
            </a:r>
          </a:p>
        </p:txBody>
      </p:sp>
    </p:spTree>
    <p:extLst>
      <p:ext uri="{BB962C8B-B14F-4D97-AF65-F5344CB8AC3E}">
        <p14:creationId xmlns:p14="http://schemas.microsoft.com/office/powerpoint/2010/main" val="3891639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5" name="Rectangle 3"/>
          <p:cNvSpPr>
            <a:spLocks noChangeArrowheads="1"/>
          </p:cNvSpPr>
          <p:nvPr/>
        </p:nvSpPr>
        <p:spPr bwMode="auto">
          <a:xfrm>
            <a:off x="935319" y="44624"/>
            <a:ext cx="7597121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400" dirty="0"/>
              <a:t>Fast Fourier Transform </a:t>
            </a:r>
            <a:r>
              <a:rPr lang="en-US" sz="4400" dirty="0" smtClean="0"/>
              <a:t>- FFT</a:t>
            </a:r>
            <a:endParaRPr lang="en-US" sz="4400" dirty="0"/>
          </a:p>
        </p:txBody>
      </p:sp>
      <p:grpSp>
        <p:nvGrpSpPr>
          <p:cNvPr id="269316" name="Group 4"/>
          <p:cNvGrpSpPr>
            <a:grpSpLocks/>
          </p:cNvGrpSpPr>
          <p:nvPr/>
        </p:nvGrpSpPr>
        <p:grpSpPr bwMode="auto">
          <a:xfrm>
            <a:off x="971600" y="908264"/>
            <a:ext cx="5564981" cy="640556"/>
            <a:chOff x="292" y="842"/>
            <a:chExt cx="3077" cy="538"/>
          </a:xfrm>
        </p:grpSpPr>
        <p:sp>
          <p:nvSpPr>
            <p:cNvPr id="269319" name="Rectangle 7"/>
            <p:cNvSpPr>
              <a:spLocks noChangeArrowheads="1"/>
            </p:cNvSpPr>
            <p:nvPr/>
          </p:nvSpPr>
          <p:spPr bwMode="auto">
            <a:xfrm>
              <a:off x="292" y="846"/>
              <a:ext cx="3077" cy="534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69317" name="Rectangle 5"/>
            <p:cNvSpPr>
              <a:spLocks noChangeArrowheads="1"/>
            </p:cNvSpPr>
            <p:nvPr/>
          </p:nvSpPr>
          <p:spPr bwMode="auto">
            <a:xfrm>
              <a:off x="2243" y="994"/>
              <a:ext cx="1126" cy="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</a:rPr>
                <a:t>u = 0, 1, 2, ..., N-1</a:t>
              </a:r>
            </a:p>
          </p:txBody>
        </p:sp>
        <p:graphicFrame>
          <p:nvGraphicFramePr>
            <p:cNvPr id="269318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13" y="842"/>
            <a:ext cx="1471" cy="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2056" name="Equation" r:id="rId4" imgW="2349360" imgH="863280" progId="Equation.3">
                    <p:embed/>
                  </p:oleObj>
                </mc:Choice>
                <mc:Fallback>
                  <p:oleObj name="Equation" r:id="rId4" imgW="2349360" imgH="863280" progId="Equation.3">
                    <p:embed/>
                    <p:pic>
                      <p:nvPicPr>
                        <p:cNvPr id="0" name="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3" y="842"/>
                          <a:ext cx="1471" cy="53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69320" name="Rectangle 8"/>
          <p:cNvSpPr>
            <a:spLocks noChangeArrowheads="1"/>
          </p:cNvSpPr>
          <p:nvPr/>
        </p:nvSpPr>
        <p:spPr bwMode="auto">
          <a:xfrm>
            <a:off x="6588224" y="913026"/>
            <a:ext cx="2267744" cy="64376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O(N</a:t>
            </a:r>
            <a:r>
              <a:rPr lang="en-US" sz="1800" baseline="30000" dirty="0" smtClean="0">
                <a:solidFill>
                  <a:srgbClr val="000000"/>
                </a:solidFill>
                <a:latin typeface="Arial" pitchFamily="34" charset="0"/>
              </a:rPr>
              <a:t>2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) 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operations, </a:t>
            </a:r>
            <a:b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</a:b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if performed as is</a:t>
            </a:r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69321" name="Object 9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039516"/>
              </p:ext>
            </p:extLst>
          </p:nvPr>
        </p:nvGraphicFramePr>
        <p:xfrm>
          <a:off x="971789" y="2162249"/>
          <a:ext cx="7366000" cy="58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57" name="Equation" r:id="rId6" imgW="5537160" imgH="799920" progId="Equation.3">
                  <p:embed/>
                </p:oleObj>
              </mc:Choice>
              <mc:Fallback>
                <p:oleObj name="Equation" r:id="rId6" imgW="5537160" imgH="79992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789" y="2162249"/>
                        <a:ext cx="7366000" cy="589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22" name="Rectangle 10"/>
          <p:cNvSpPr>
            <a:spLocks noChangeArrowheads="1"/>
          </p:cNvSpPr>
          <p:nvPr/>
        </p:nvSpPr>
        <p:spPr bwMode="auto">
          <a:xfrm>
            <a:off x="628972" y="4725144"/>
            <a:ext cx="8191500" cy="147476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The Fourier transform of N inputs, can be performed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as 2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Fourier Transforms of N/2 inputs each + one complex </a:t>
            </a:r>
            <a:r>
              <a:rPr lang="en-US" sz="1800" dirty="0" smtClean="0">
                <a:solidFill>
                  <a:srgbClr val="000000"/>
                </a:solidFill>
                <a:latin typeface="Arial" pitchFamily="34" charset="0"/>
              </a:rPr>
              <a:t>multiplication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and addition for each value.</a:t>
            </a:r>
          </a:p>
          <a:p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Thus, if F(N) is the  computation complexity of FFT:</a:t>
            </a:r>
          </a:p>
          <a:p>
            <a:endParaRPr lang="en-US" sz="1800" dirty="0">
              <a:solidFill>
                <a:srgbClr val="000000"/>
              </a:solidFill>
              <a:latin typeface="Arial" pitchFamily="34" charset="0"/>
            </a:endParaRPr>
          </a:p>
          <a:p>
            <a:pPr algn="ctr"/>
            <a:r>
              <a:rPr lang="en-US" sz="1800" dirty="0">
                <a:solidFill>
                  <a:srgbClr val="000000"/>
                </a:solidFill>
                <a:latin typeface="Arial" pitchFamily="34" charset="0"/>
              </a:rPr>
              <a:t>F(N)=F(N/2)+F(N/2)+O(N)  </a:t>
            </a:r>
            <a:r>
              <a:rPr lang="en-US" sz="1800" dirty="0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 F(N)=N </a:t>
            </a:r>
            <a:r>
              <a:rPr lang="en-US" sz="1800" dirty="0" err="1">
                <a:solidFill>
                  <a:srgbClr val="000000"/>
                </a:solidFill>
                <a:latin typeface="Arial" pitchFamily="34" charset="0"/>
                <a:sym typeface="Symbol" pitchFamily="18" charset="2"/>
              </a:rPr>
              <a:t>logN</a:t>
            </a:r>
            <a:endParaRPr lang="en-US" sz="1800" dirty="0">
              <a:solidFill>
                <a:srgbClr val="000000"/>
              </a:solidFill>
              <a:latin typeface="Arial" pitchFamily="34" charset="0"/>
              <a:sym typeface="Symbol" pitchFamily="18" charset="2"/>
            </a:endParaRPr>
          </a:p>
        </p:txBody>
      </p:sp>
      <p:sp>
        <p:nvSpPr>
          <p:cNvPr id="269323" name="Rectangle 11"/>
          <p:cNvSpPr>
            <a:spLocks noChangeArrowheads="1"/>
          </p:cNvSpPr>
          <p:nvPr/>
        </p:nvSpPr>
        <p:spPr bwMode="auto">
          <a:xfrm>
            <a:off x="2364556" y="2875434"/>
            <a:ext cx="712054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even x</a:t>
            </a:r>
          </a:p>
        </p:txBody>
      </p:sp>
      <p:sp>
        <p:nvSpPr>
          <p:cNvPr id="269324" name="Rectangle 12"/>
          <p:cNvSpPr>
            <a:spLocks noChangeArrowheads="1"/>
          </p:cNvSpPr>
          <p:nvPr/>
        </p:nvSpPr>
        <p:spPr bwMode="auto">
          <a:xfrm>
            <a:off x="5704656" y="2875434"/>
            <a:ext cx="622286" cy="30777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odd x</a:t>
            </a:r>
          </a:p>
        </p:txBody>
      </p:sp>
      <p:sp>
        <p:nvSpPr>
          <p:cNvPr id="269325" name="AutoShape 13"/>
          <p:cNvSpPr>
            <a:spLocks/>
          </p:cNvSpPr>
          <p:nvPr/>
        </p:nvSpPr>
        <p:spPr bwMode="auto">
          <a:xfrm rot="5400000">
            <a:off x="6051128" y="2014213"/>
            <a:ext cx="107156" cy="1727200"/>
          </a:xfrm>
          <a:prstGeom prst="rightBrace">
            <a:avLst>
              <a:gd name="adj1" fmla="val 75556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9326" name="AutoShape 14"/>
          <p:cNvSpPr>
            <a:spLocks/>
          </p:cNvSpPr>
          <p:nvPr/>
        </p:nvSpPr>
        <p:spPr bwMode="auto">
          <a:xfrm rot="5400000">
            <a:off x="2736428" y="2014213"/>
            <a:ext cx="107156" cy="1727200"/>
          </a:xfrm>
          <a:prstGeom prst="rightBrace">
            <a:avLst>
              <a:gd name="adj1" fmla="val 75556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graphicFrame>
        <p:nvGraphicFramePr>
          <p:cNvPr id="269327" name="Object 15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1887877"/>
              </p:ext>
            </p:extLst>
          </p:nvPr>
        </p:nvGraphicFramePr>
        <p:xfrm>
          <a:off x="940040" y="3069507"/>
          <a:ext cx="7736416" cy="645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058" name="Equation" r:id="rId8" imgW="5816520" imgH="876240" progId="Equation.3">
                  <p:embed/>
                </p:oleObj>
              </mc:Choice>
              <mc:Fallback>
                <p:oleObj name="Equation" r:id="rId8" imgW="5816520" imgH="87624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0040" y="3069507"/>
                        <a:ext cx="7736416" cy="645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28" name="AutoShape 16"/>
          <p:cNvSpPr>
            <a:spLocks/>
          </p:cNvSpPr>
          <p:nvPr/>
        </p:nvSpPr>
        <p:spPr bwMode="auto">
          <a:xfrm rot="5400000">
            <a:off x="2798146" y="2556941"/>
            <a:ext cx="148829" cy="2400300"/>
          </a:xfrm>
          <a:prstGeom prst="rightBrace">
            <a:avLst>
              <a:gd name="adj1" fmla="val 756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9329" name="AutoShape 17"/>
          <p:cNvSpPr>
            <a:spLocks/>
          </p:cNvSpPr>
          <p:nvPr/>
        </p:nvSpPr>
        <p:spPr bwMode="auto">
          <a:xfrm rot="5400000">
            <a:off x="6684347" y="2556941"/>
            <a:ext cx="148829" cy="2400300"/>
          </a:xfrm>
          <a:prstGeom prst="rightBrace">
            <a:avLst>
              <a:gd name="adj1" fmla="val 75600"/>
              <a:gd name="adj2" fmla="val 50000"/>
            </a:avLst>
          </a:prstGeom>
          <a:noFill/>
          <a:ln w="31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9330" name="Rectangle 18"/>
          <p:cNvSpPr>
            <a:spLocks noChangeArrowheads="1"/>
          </p:cNvSpPr>
          <p:nvPr/>
        </p:nvSpPr>
        <p:spPr bwMode="auto">
          <a:xfrm>
            <a:off x="2199467" y="3906517"/>
            <a:ext cx="1803378" cy="4585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Fourier Transform of</a:t>
            </a:r>
          </a:p>
          <a:p>
            <a:pPr algn="ctr">
              <a:lnSpc>
                <a:spcPct val="85000"/>
              </a:lnSpc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</a:rPr>
              <a:t>of N/2 even points</a:t>
            </a:r>
            <a:endParaRPr lang="en-US" sz="1800" baseline="-25000" dirty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69331" name="Rectangle 19"/>
          <p:cNvSpPr>
            <a:spLocks noChangeArrowheads="1"/>
          </p:cNvSpPr>
          <p:nvPr/>
        </p:nvSpPr>
        <p:spPr bwMode="auto">
          <a:xfrm>
            <a:off x="5954437" y="3870797"/>
            <a:ext cx="1803378" cy="458587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Fourier Transform of</a:t>
            </a:r>
          </a:p>
          <a:p>
            <a:pPr algn="ctr">
              <a:lnSpc>
                <a:spcPct val="85000"/>
              </a:lnSpc>
            </a:pPr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of N/2 odd points</a:t>
            </a:r>
            <a:endParaRPr lang="en-US" sz="1800" baseline="-25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10721" y="1822373"/>
            <a:ext cx="8158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u="sng" dirty="0" smtClean="0">
                <a:solidFill>
                  <a:srgbClr val="000000"/>
                </a:solidFill>
                <a:latin typeface="Arial" pitchFamily="34" charset="0"/>
              </a:rPr>
              <a:t>FFT:</a:t>
            </a:r>
            <a:endParaRPr lang="en-US" b="1" u="sng" dirty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041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1401238" y="346475"/>
            <a:ext cx="453008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F(0)  F(1)  F(2)  F(3)  F(4)  F(5)  F(6)  F(7) </a:t>
            </a:r>
          </a:p>
        </p:txBody>
      </p:sp>
      <p:sp>
        <p:nvSpPr>
          <p:cNvPr id="271363" name="Line 3"/>
          <p:cNvSpPr>
            <a:spLocks noChangeShapeType="1"/>
          </p:cNvSpPr>
          <p:nvPr/>
        </p:nvSpPr>
        <p:spPr bwMode="auto">
          <a:xfrm flipH="1">
            <a:off x="2732619" y="703661"/>
            <a:ext cx="87630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64" name="Line 4"/>
          <p:cNvSpPr>
            <a:spLocks noChangeShapeType="1"/>
          </p:cNvSpPr>
          <p:nvPr/>
        </p:nvSpPr>
        <p:spPr bwMode="auto">
          <a:xfrm>
            <a:off x="5166789" y="703661"/>
            <a:ext cx="842433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1109138" y="1323978"/>
            <a:ext cx="226023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F(0)  F(2)  F(4)  F(6)</a:t>
            </a:r>
          </a:p>
        </p:txBody>
      </p:sp>
      <p:sp>
        <p:nvSpPr>
          <p:cNvPr id="271366" name="Rectangle 6"/>
          <p:cNvSpPr>
            <a:spLocks noChangeArrowheads="1"/>
          </p:cNvSpPr>
          <p:nvPr/>
        </p:nvSpPr>
        <p:spPr bwMode="auto">
          <a:xfrm>
            <a:off x="4790022" y="1323978"/>
            <a:ext cx="2260235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F(1)  F(3)  F(5)  F(7)</a:t>
            </a:r>
          </a:p>
        </p:txBody>
      </p:sp>
      <p:sp>
        <p:nvSpPr>
          <p:cNvPr id="271367" name="Rectangle 7"/>
          <p:cNvSpPr>
            <a:spLocks noChangeArrowheads="1"/>
          </p:cNvSpPr>
          <p:nvPr/>
        </p:nvSpPr>
        <p:spPr bwMode="auto">
          <a:xfrm>
            <a:off x="857255" y="2272907"/>
            <a:ext cx="115736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F(0)  F(4)</a:t>
            </a:r>
          </a:p>
        </p:txBody>
      </p:sp>
      <p:sp>
        <p:nvSpPr>
          <p:cNvPr id="271368" name="Rectangle 8"/>
          <p:cNvSpPr>
            <a:spLocks noChangeArrowheads="1"/>
          </p:cNvSpPr>
          <p:nvPr/>
        </p:nvSpPr>
        <p:spPr bwMode="auto">
          <a:xfrm>
            <a:off x="2732622" y="2272907"/>
            <a:ext cx="115736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F(2)  F(6)</a:t>
            </a:r>
          </a:p>
        </p:txBody>
      </p:sp>
      <p:sp>
        <p:nvSpPr>
          <p:cNvPr id="271369" name="Rectangle 9"/>
          <p:cNvSpPr>
            <a:spLocks noChangeArrowheads="1"/>
          </p:cNvSpPr>
          <p:nvPr/>
        </p:nvSpPr>
        <p:spPr bwMode="auto">
          <a:xfrm>
            <a:off x="4673605" y="2272907"/>
            <a:ext cx="115736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F(1)  F(5)</a:t>
            </a:r>
          </a:p>
        </p:txBody>
      </p:sp>
      <p:sp>
        <p:nvSpPr>
          <p:cNvPr id="271370" name="Line 10"/>
          <p:cNvSpPr>
            <a:spLocks noChangeShapeType="1"/>
          </p:cNvSpPr>
          <p:nvPr/>
        </p:nvSpPr>
        <p:spPr bwMode="auto">
          <a:xfrm flipH="1">
            <a:off x="5236635" y="1731170"/>
            <a:ext cx="87630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71" name="Line 11"/>
          <p:cNvSpPr>
            <a:spLocks noChangeShapeType="1"/>
          </p:cNvSpPr>
          <p:nvPr/>
        </p:nvSpPr>
        <p:spPr bwMode="auto">
          <a:xfrm>
            <a:off x="6360589" y="1731170"/>
            <a:ext cx="842433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72" name="Rectangle 12"/>
          <p:cNvSpPr>
            <a:spLocks noChangeArrowheads="1"/>
          </p:cNvSpPr>
          <p:nvPr/>
        </p:nvSpPr>
        <p:spPr bwMode="auto">
          <a:xfrm>
            <a:off x="6502405" y="2272907"/>
            <a:ext cx="1157369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F(3)  F(7)</a:t>
            </a:r>
          </a:p>
        </p:txBody>
      </p:sp>
      <p:sp>
        <p:nvSpPr>
          <p:cNvPr id="271373" name="Line 13"/>
          <p:cNvSpPr>
            <a:spLocks noChangeShapeType="1"/>
          </p:cNvSpPr>
          <p:nvPr/>
        </p:nvSpPr>
        <p:spPr bwMode="auto">
          <a:xfrm flipH="1">
            <a:off x="1579035" y="1731170"/>
            <a:ext cx="876300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74" name="Line 14"/>
          <p:cNvSpPr>
            <a:spLocks noChangeShapeType="1"/>
          </p:cNvSpPr>
          <p:nvPr/>
        </p:nvSpPr>
        <p:spPr bwMode="auto">
          <a:xfrm>
            <a:off x="2702989" y="1731170"/>
            <a:ext cx="842433" cy="485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75" name="Rectangle 15"/>
          <p:cNvSpPr>
            <a:spLocks noChangeArrowheads="1"/>
          </p:cNvSpPr>
          <p:nvPr/>
        </p:nvSpPr>
        <p:spPr bwMode="auto">
          <a:xfrm>
            <a:off x="1583271" y="2950372"/>
            <a:ext cx="4530087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F(0)  F(1)  F(2)  F(3)  F(4)  F(5)  F(6)  F(7) </a:t>
            </a:r>
          </a:p>
        </p:txBody>
      </p:sp>
      <p:grpSp>
        <p:nvGrpSpPr>
          <p:cNvPr id="271376" name="Group 16"/>
          <p:cNvGrpSpPr>
            <a:grpSpLocks/>
          </p:cNvGrpSpPr>
          <p:nvPr/>
        </p:nvGrpSpPr>
        <p:grpSpPr bwMode="auto">
          <a:xfrm>
            <a:off x="1985438" y="3286128"/>
            <a:ext cx="5024967" cy="1398985"/>
            <a:chOff x="938" y="2760"/>
            <a:chExt cx="2374" cy="1175"/>
          </a:xfrm>
        </p:grpSpPr>
        <p:sp>
          <p:nvSpPr>
            <p:cNvPr id="271377" name="Line 17"/>
            <p:cNvSpPr>
              <a:spLocks noChangeShapeType="1"/>
            </p:cNvSpPr>
            <p:nvPr/>
          </p:nvSpPr>
          <p:spPr bwMode="auto">
            <a:xfrm>
              <a:off x="938" y="2760"/>
              <a:ext cx="1183" cy="1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78" name="Line 18"/>
            <p:cNvSpPr>
              <a:spLocks noChangeShapeType="1"/>
            </p:cNvSpPr>
            <p:nvPr/>
          </p:nvSpPr>
          <p:spPr bwMode="auto">
            <a:xfrm flipH="1">
              <a:off x="2113" y="2760"/>
              <a:ext cx="1199" cy="11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79" name="Line 19"/>
            <p:cNvSpPr>
              <a:spLocks noChangeShapeType="1"/>
            </p:cNvSpPr>
            <p:nvPr/>
          </p:nvSpPr>
          <p:spPr bwMode="auto">
            <a:xfrm flipH="1">
              <a:off x="1092" y="2760"/>
              <a:ext cx="161" cy="14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80" name="Line 20"/>
            <p:cNvSpPr>
              <a:spLocks noChangeShapeType="1"/>
            </p:cNvSpPr>
            <p:nvPr/>
          </p:nvSpPr>
          <p:spPr bwMode="auto">
            <a:xfrm flipH="1">
              <a:off x="1420" y="2760"/>
              <a:ext cx="505" cy="4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81" name="Line 21"/>
            <p:cNvSpPr>
              <a:spLocks noChangeShapeType="1"/>
            </p:cNvSpPr>
            <p:nvPr/>
          </p:nvSpPr>
          <p:spPr bwMode="auto">
            <a:xfrm>
              <a:off x="1578" y="2760"/>
              <a:ext cx="165" cy="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82" name="Line 22"/>
            <p:cNvSpPr>
              <a:spLocks noChangeShapeType="1"/>
            </p:cNvSpPr>
            <p:nvPr/>
          </p:nvSpPr>
          <p:spPr bwMode="auto">
            <a:xfrm>
              <a:off x="2272" y="2760"/>
              <a:ext cx="516" cy="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83" name="Line 23"/>
            <p:cNvSpPr>
              <a:spLocks noChangeShapeType="1"/>
            </p:cNvSpPr>
            <p:nvPr/>
          </p:nvSpPr>
          <p:spPr bwMode="auto">
            <a:xfrm flipH="1">
              <a:off x="2452" y="2760"/>
              <a:ext cx="189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84" name="Line 24"/>
            <p:cNvSpPr>
              <a:spLocks noChangeShapeType="1"/>
            </p:cNvSpPr>
            <p:nvPr/>
          </p:nvSpPr>
          <p:spPr bwMode="auto">
            <a:xfrm>
              <a:off x="2943" y="2760"/>
              <a:ext cx="174" cy="1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71385" name="Line 25"/>
          <p:cNvSpPr>
            <a:spLocks noChangeShapeType="1"/>
          </p:cNvSpPr>
          <p:nvPr/>
        </p:nvSpPr>
        <p:spPr bwMode="auto">
          <a:xfrm>
            <a:off x="1261533" y="3486150"/>
            <a:ext cx="628226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86" name="Rectangle 26"/>
          <p:cNvSpPr>
            <a:spLocks noChangeArrowheads="1"/>
          </p:cNvSpPr>
          <p:nvPr/>
        </p:nvSpPr>
        <p:spPr bwMode="auto">
          <a:xfrm>
            <a:off x="7770285" y="3284938"/>
            <a:ext cx="93775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2-point</a:t>
            </a:r>
          </a:p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transform</a:t>
            </a:r>
          </a:p>
        </p:txBody>
      </p:sp>
      <p:sp>
        <p:nvSpPr>
          <p:cNvPr id="271387" name="Line 27"/>
          <p:cNvSpPr>
            <a:spLocks noChangeShapeType="1"/>
          </p:cNvSpPr>
          <p:nvPr/>
        </p:nvSpPr>
        <p:spPr bwMode="auto">
          <a:xfrm>
            <a:off x="1261533" y="3886200"/>
            <a:ext cx="6282267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88" name="Rectangle 28"/>
          <p:cNvSpPr>
            <a:spLocks noChangeArrowheads="1"/>
          </p:cNvSpPr>
          <p:nvPr/>
        </p:nvSpPr>
        <p:spPr bwMode="auto">
          <a:xfrm>
            <a:off x="7770285" y="3684988"/>
            <a:ext cx="93775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4-point</a:t>
            </a:r>
          </a:p>
          <a:p>
            <a:r>
              <a:rPr lang="en-US" sz="1400">
                <a:solidFill>
                  <a:srgbClr val="000000"/>
                </a:solidFill>
                <a:latin typeface="Arial" pitchFamily="34" charset="0"/>
              </a:rPr>
              <a:t>transform</a:t>
            </a:r>
          </a:p>
        </p:txBody>
      </p:sp>
      <p:sp>
        <p:nvSpPr>
          <p:cNvPr id="271389" name="Line 29"/>
          <p:cNvSpPr>
            <a:spLocks noChangeShapeType="1"/>
          </p:cNvSpPr>
          <p:nvPr/>
        </p:nvSpPr>
        <p:spPr bwMode="auto">
          <a:xfrm>
            <a:off x="4487333" y="4691063"/>
            <a:ext cx="0" cy="2952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1390" name="Rectangle 30"/>
          <p:cNvSpPr>
            <a:spLocks noChangeArrowheads="1"/>
          </p:cNvSpPr>
          <p:nvPr/>
        </p:nvSpPr>
        <p:spPr bwMode="auto">
          <a:xfrm>
            <a:off x="4163485" y="5003009"/>
            <a:ext cx="60593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800">
                <a:solidFill>
                  <a:srgbClr val="000000"/>
                </a:solidFill>
                <a:latin typeface="Arial" pitchFamily="34" charset="0"/>
              </a:rPr>
              <a:t>FFT</a:t>
            </a:r>
          </a:p>
        </p:txBody>
      </p:sp>
      <p:grpSp>
        <p:nvGrpSpPr>
          <p:cNvPr id="271391" name="Group 31"/>
          <p:cNvGrpSpPr>
            <a:grpSpLocks/>
          </p:cNvGrpSpPr>
          <p:nvPr/>
        </p:nvGrpSpPr>
        <p:grpSpPr bwMode="auto">
          <a:xfrm>
            <a:off x="2733678" y="5589240"/>
            <a:ext cx="3511554" cy="366713"/>
            <a:chOff x="1143" y="4594"/>
            <a:chExt cx="1659" cy="308"/>
          </a:xfrm>
        </p:grpSpPr>
        <p:sp>
          <p:nvSpPr>
            <p:cNvPr id="271394" name="Rectangle 34"/>
            <p:cNvSpPr>
              <a:spLocks noChangeArrowheads="1"/>
            </p:cNvSpPr>
            <p:nvPr/>
          </p:nvSpPr>
          <p:spPr bwMode="auto">
            <a:xfrm>
              <a:off x="1143" y="4618"/>
              <a:ext cx="1659" cy="272"/>
            </a:xfrm>
            <a:prstGeom prst="rect">
              <a:avLst/>
            </a:prstGeom>
            <a:solidFill>
              <a:srgbClr val="FFFF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271392" name="Rectangle 32"/>
            <p:cNvSpPr>
              <a:spLocks noChangeArrowheads="1"/>
            </p:cNvSpPr>
            <p:nvPr/>
          </p:nvSpPr>
          <p:spPr bwMode="auto">
            <a:xfrm>
              <a:off x="1143" y="4594"/>
              <a:ext cx="405" cy="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 dirty="0">
                  <a:solidFill>
                    <a:srgbClr val="000000"/>
                  </a:solidFill>
                  <a:latin typeface="Arial" pitchFamily="34" charset="0"/>
                </a:rPr>
                <a:t>FFT :  </a:t>
              </a:r>
            </a:p>
          </p:txBody>
        </p:sp>
        <p:sp>
          <p:nvSpPr>
            <p:cNvPr id="271393" name="Rectangle 33"/>
            <p:cNvSpPr>
              <a:spLocks noChangeArrowheads="1"/>
            </p:cNvSpPr>
            <p:nvPr/>
          </p:nvSpPr>
          <p:spPr bwMode="auto">
            <a:xfrm>
              <a:off x="1575" y="4594"/>
              <a:ext cx="1219" cy="30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800">
                  <a:solidFill>
                    <a:srgbClr val="000000"/>
                  </a:solidFill>
                  <a:latin typeface="Arial" pitchFamily="34" charset="0"/>
                </a:rPr>
                <a:t>O(N log(N))  operations</a:t>
              </a:r>
            </a:p>
          </p:txBody>
        </p:sp>
      </p:grpSp>
      <p:sp>
        <p:nvSpPr>
          <p:cNvPr id="271395" name="Rectangle 35"/>
          <p:cNvSpPr>
            <a:spLocks noChangeArrowheads="1"/>
          </p:cNvSpPr>
          <p:nvPr/>
        </p:nvSpPr>
        <p:spPr bwMode="auto">
          <a:xfrm>
            <a:off x="1779723" y="6184795"/>
            <a:ext cx="5373460" cy="39754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FFT of </a:t>
            </a:r>
            <a:r>
              <a:rPr lang="en-US" sz="2000" dirty="0" err="1">
                <a:solidFill>
                  <a:srgbClr val="000000"/>
                </a:solidFill>
                <a:latin typeface="Arial" pitchFamily="34" charset="0"/>
              </a:rPr>
              <a:t>NxN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 Image:   O(N</a:t>
            </a:r>
            <a:r>
              <a:rPr lang="en-US" sz="2000" baseline="30000" dirty="0">
                <a:solidFill>
                  <a:srgbClr val="000000"/>
                </a:solidFill>
                <a:latin typeface="Arial" pitchFamily="34" charset="0"/>
              </a:rPr>
              <a:t>2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</a:rPr>
              <a:t>log(N))  operations </a:t>
            </a:r>
          </a:p>
        </p:txBody>
      </p:sp>
    </p:spTree>
    <p:extLst>
      <p:ext uri="{BB962C8B-B14F-4D97-AF65-F5344CB8AC3E}">
        <p14:creationId xmlns:p14="http://schemas.microsoft.com/office/powerpoint/2010/main" val="5102626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ChangeArrowheads="1"/>
          </p:cNvSpPr>
          <p:nvPr/>
        </p:nvSpPr>
        <p:spPr bwMode="auto">
          <a:xfrm>
            <a:off x="381003" y="-76200"/>
            <a:ext cx="84756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/>
              <a:t> The Continuous Fourier Transform</a:t>
            </a:r>
          </a:p>
        </p:txBody>
      </p:sp>
      <p:graphicFrame>
        <p:nvGraphicFramePr>
          <p:cNvPr id="244739" name="Object 3"/>
          <p:cNvGraphicFramePr>
            <a:graphicFrameLocks/>
          </p:cNvGraphicFramePr>
          <p:nvPr/>
        </p:nvGraphicFramePr>
        <p:xfrm>
          <a:off x="812800" y="1219200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46" name="Equation" r:id="rId4" imgW="2145960" imgH="596880" progId="Equation.3">
                  <p:embed/>
                </p:oleObj>
              </mc:Choice>
              <mc:Fallback>
                <p:oleObj name="Equation" r:id="rId4" imgW="2145960" imgH="596880" progId="Equation.3">
                  <p:embed/>
                  <p:pic>
                    <p:nvPicPr>
                      <p:cNvPr id="0" name="Object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219200"/>
                        <a:ext cx="4368800" cy="127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0" name="Object 4"/>
          <p:cNvGraphicFramePr>
            <a:graphicFrameLocks/>
          </p:cNvGraphicFramePr>
          <p:nvPr/>
        </p:nvGraphicFramePr>
        <p:xfrm>
          <a:off x="1803400" y="3336927"/>
          <a:ext cx="58166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47" name="Equation" r:id="rId6" imgW="2857320" imgH="330120" progId="Equation.3">
                  <p:embed/>
                </p:oleObj>
              </mc:Choice>
              <mc:Fallback>
                <p:oleObj name="Equation" r:id="rId6" imgW="2857320" imgH="330120" progId="Equation.3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3336927"/>
                        <a:ext cx="5816600" cy="701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4741" name="Rectangle 5"/>
          <p:cNvSpPr>
            <a:spLocks noChangeArrowheads="1"/>
          </p:cNvSpPr>
          <p:nvPr/>
        </p:nvSpPr>
        <p:spPr bwMode="auto">
          <a:xfrm>
            <a:off x="971553" y="2852740"/>
            <a:ext cx="2157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Basis functions: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4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4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19102"/>
            <a:ext cx="7721600" cy="441325"/>
          </a:xfrm>
        </p:spPr>
        <p:txBody>
          <a:bodyPr/>
          <a:lstStyle/>
          <a:p>
            <a:r>
              <a:rPr lang="en-US" altLang="en-US"/>
              <a:t>Complex Numbers </a:t>
            </a:r>
            <a:br>
              <a:rPr lang="en-US" altLang="en-US"/>
            </a:br>
            <a:endParaRPr lang="en-US" altLang="en-US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rot="16200000">
            <a:off x="1837532" y="800895"/>
            <a:ext cx="0" cy="3675063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1036639" y="1277938"/>
            <a:ext cx="0" cy="20748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662366" y="2508250"/>
            <a:ext cx="71365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Real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254001" y="958850"/>
            <a:ext cx="130997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Imaginary</a:t>
            </a:r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2859088" y="1597027"/>
            <a:ext cx="152400" cy="111125"/>
          </a:xfrm>
          <a:prstGeom prst="ellipse">
            <a:avLst/>
          </a:prstGeom>
          <a:solidFill>
            <a:srgbClr val="FC0128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3" name="Line 9"/>
          <p:cNvSpPr>
            <a:spLocks noChangeShapeType="1"/>
          </p:cNvSpPr>
          <p:nvPr/>
        </p:nvSpPr>
        <p:spPr bwMode="auto">
          <a:xfrm flipV="1">
            <a:off x="1042988" y="1695452"/>
            <a:ext cx="1838325" cy="949325"/>
          </a:xfrm>
          <a:prstGeom prst="line">
            <a:avLst/>
          </a:prstGeom>
          <a:noFill/>
          <a:ln w="28575">
            <a:solidFill>
              <a:srgbClr val="114FFB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2870203" y="1303339"/>
            <a:ext cx="10166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Z=(a,b)</a:t>
            </a:r>
          </a:p>
        </p:txBody>
      </p:sp>
      <p:sp>
        <p:nvSpPr>
          <p:cNvPr id="16395" name="Text Box 11"/>
          <p:cNvSpPr txBox="1">
            <a:spLocks noChangeArrowheads="1"/>
          </p:cNvSpPr>
          <p:nvPr/>
        </p:nvSpPr>
        <p:spPr bwMode="auto">
          <a:xfrm>
            <a:off x="2736850" y="2609851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a</a:t>
            </a:r>
          </a:p>
        </p:txBody>
      </p:sp>
      <p:sp>
        <p:nvSpPr>
          <p:cNvPr id="16396" name="Line 12"/>
          <p:cNvSpPr>
            <a:spLocks noChangeShapeType="1"/>
          </p:cNvSpPr>
          <p:nvPr/>
        </p:nvSpPr>
        <p:spPr bwMode="auto">
          <a:xfrm>
            <a:off x="2946400" y="180657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7" name="Line 13"/>
          <p:cNvSpPr>
            <a:spLocks noChangeShapeType="1"/>
          </p:cNvSpPr>
          <p:nvPr/>
        </p:nvSpPr>
        <p:spPr bwMode="auto">
          <a:xfrm rot="5400000">
            <a:off x="1858169" y="904083"/>
            <a:ext cx="0" cy="14906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398" name="Text Box 14"/>
          <p:cNvSpPr txBox="1">
            <a:spLocks noChangeArrowheads="1"/>
          </p:cNvSpPr>
          <p:nvPr/>
        </p:nvSpPr>
        <p:spPr bwMode="auto">
          <a:xfrm>
            <a:off x="633414" y="1489075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b</a:t>
            </a:r>
          </a:p>
        </p:txBody>
      </p:sp>
      <p:sp>
        <p:nvSpPr>
          <p:cNvPr id="16404" name="Text Box 20"/>
          <p:cNvSpPr txBox="1">
            <a:spLocks noChangeArrowheads="1"/>
          </p:cNvSpPr>
          <p:nvPr/>
        </p:nvSpPr>
        <p:spPr bwMode="auto">
          <a:xfrm rot="19897934">
            <a:off x="1463595" y="1827183"/>
            <a:ext cx="476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|Z|</a:t>
            </a:r>
          </a:p>
        </p:txBody>
      </p:sp>
      <p:sp>
        <p:nvSpPr>
          <p:cNvPr id="16405" name="Arc 21"/>
          <p:cNvSpPr>
            <a:spLocks/>
          </p:cNvSpPr>
          <p:nvPr/>
        </p:nvSpPr>
        <p:spPr bwMode="auto">
          <a:xfrm>
            <a:off x="1506539" y="2386013"/>
            <a:ext cx="303212" cy="295275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435"/>
              <a:gd name="T1" fmla="*/ 0 h 21600"/>
              <a:gd name="T2" fmla="*/ 21435 w 21435"/>
              <a:gd name="T3" fmla="*/ 18932 h 21600"/>
              <a:gd name="T4" fmla="*/ 0 w 2143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435" h="21600" fill="none" extrusionOk="0">
                <a:moveTo>
                  <a:pt x="-1" y="0"/>
                </a:moveTo>
                <a:cubicBezTo>
                  <a:pt x="10897" y="0"/>
                  <a:pt x="20088" y="8117"/>
                  <a:pt x="21434" y="18932"/>
                </a:cubicBezTo>
              </a:path>
              <a:path w="21435" h="21600" stroke="0" extrusionOk="0">
                <a:moveTo>
                  <a:pt x="-1" y="0"/>
                </a:moveTo>
                <a:cubicBezTo>
                  <a:pt x="10897" y="0"/>
                  <a:pt x="20088" y="8117"/>
                  <a:pt x="21434" y="18932"/>
                </a:cubicBezTo>
                <a:lnTo>
                  <a:pt x="0" y="21600"/>
                </a:lnTo>
                <a:close/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06" name="Text Box 22"/>
          <p:cNvSpPr txBox="1">
            <a:spLocks noChangeArrowheads="1"/>
          </p:cNvSpPr>
          <p:nvPr/>
        </p:nvSpPr>
        <p:spPr bwMode="auto">
          <a:xfrm>
            <a:off x="1801815" y="2297113"/>
            <a:ext cx="31771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  <a:sym typeface="Symbol" pitchFamily="18" charset="2"/>
              </a:rPr>
              <a:t></a:t>
            </a:r>
            <a:endParaRPr lang="en-US" altLang="en-US" sz="2000">
              <a:latin typeface="Arial" charset="0"/>
            </a:endParaRPr>
          </a:p>
        </p:txBody>
      </p:sp>
      <p:graphicFrame>
        <p:nvGraphicFramePr>
          <p:cNvPr id="16413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159240"/>
              </p:ext>
            </p:extLst>
          </p:nvPr>
        </p:nvGraphicFramePr>
        <p:xfrm>
          <a:off x="1858169" y="3573016"/>
          <a:ext cx="5314155" cy="29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3" name="משוואה" r:id="rId4" imgW="2463480" imgH="1371600" progId="Equation.3">
                  <p:embed/>
                </p:oleObj>
              </mc:Choice>
              <mc:Fallback>
                <p:oleObj name="משוואה" r:id="rId4" imgW="2463480" imgH="137160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169" y="3573016"/>
                        <a:ext cx="5314155" cy="29479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414" name="Object 30"/>
          <p:cNvGraphicFramePr>
            <a:graphicFrameLocks noChangeAspect="1"/>
          </p:cNvGraphicFramePr>
          <p:nvPr/>
        </p:nvGraphicFramePr>
        <p:xfrm>
          <a:off x="5334003" y="1046165"/>
          <a:ext cx="3065463" cy="184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24" name="Equation" r:id="rId6" imgW="1854000" imgH="1117440" progId="Equation.3">
                  <p:embed/>
                </p:oleObj>
              </mc:Choice>
              <mc:Fallback>
                <p:oleObj name="Equation" r:id="rId6" imgW="1854000" imgH="111744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3" y="1046165"/>
                        <a:ext cx="3065463" cy="1844675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5" name="Line 15"/>
          <p:cNvSpPr>
            <a:spLocks noChangeShapeType="1"/>
          </p:cNvSpPr>
          <p:nvPr/>
        </p:nvSpPr>
        <p:spPr bwMode="auto">
          <a:xfrm>
            <a:off x="958851" y="4976840"/>
            <a:ext cx="67437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6" name="Line 16"/>
          <p:cNvSpPr>
            <a:spLocks noChangeShapeType="1"/>
          </p:cNvSpPr>
          <p:nvPr/>
        </p:nvSpPr>
        <p:spPr bwMode="auto">
          <a:xfrm>
            <a:off x="4300539" y="4265642"/>
            <a:ext cx="0" cy="13176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7878764" y="4772053"/>
            <a:ext cx="33855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latin typeface="Arial" charset="0"/>
              </a:rPr>
              <a:t>x</a:t>
            </a:r>
          </a:p>
        </p:txBody>
      </p:sp>
      <p:graphicFrame>
        <p:nvGraphicFramePr>
          <p:cNvPr id="20501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0062305"/>
              </p:ext>
            </p:extLst>
          </p:nvPr>
        </p:nvGraphicFramePr>
        <p:xfrm>
          <a:off x="3811590" y="3819552"/>
          <a:ext cx="1333500" cy="395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9" name="Equation" r:id="rId4" imgW="939600" imgH="279360" progId="Equation.3">
                  <p:embed/>
                </p:oleObj>
              </mc:Choice>
              <mc:Fallback>
                <p:oleObj name="Equation" r:id="rId4" imgW="939600" imgH="2793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1590" y="3819552"/>
                        <a:ext cx="1333500" cy="395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2" name="Line 22"/>
          <p:cNvSpPr>
            <a:spLocks noChangeShapeType="1"/>
          </p:cNvSpPr>
          <p:nvPr/>
        </p:nvSpPr>
        <p:spPr bwMode="auto">
          <a:xfrm>
            <a:off x="4292601" y="5521352"/>
            <a:ext cx="2036763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706923" y="5738786"/>
            <a:ext cx="3686458" cy="1002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  <a:buFontTx/>
              <a:buChar char="–"/>
            </a:pPr>
            <a:r>
              <a:rPr lang="en-US" altLang="en-US" dirty="0">
                <a:latin typeface="Arial" charset="0"/>
              </a:rPr>
              <a:t> The wavelength </a:t>
            </a:r>
            <a:r>
              <a:rPr lang="en-US" altLang="en-US" dirty="0">
                <a:latin typeface="Arial" charset="0"/>
                <a:sym typeface="Symbol" pitchFamily="18" charset="2"/>
              </a:rPr>
              <a:t>is  </a:t>
            </a:r>
            <a:r>
              <a:rPr lang="en-US" altLang="en-US" dirty="0">
                <a:solidFill>
                  <a:srgbClr val="FC0128"/>
                </a:solidFill>
                <a:latin typeface="Arial" charset="0"/>
                <a:sym typeface="Symbol" pitchFamily="18" charset="2"/>
              </a:rPr>
              <a:t>1/u</a:t>
            </a:r>
            <a:r>
              <a:rPr lang="en-US" altLang="en-US" dirty="0">
                <a:latin typeface="Arial" charset="0"/>
                <a:sym typeface="Symbol" pitchFamily="18" charset="2"/>
              </a:rPr>
              <a:t> .</a:t>
            </a:r>
          </a:p>
          <a:p>
            <a:pPr>
              <a:lnSpc>
                <a:spcPct val="130000"/>
              </a:lnSpc>
              <a:buFontTx/>
              <a:buChar char="–"/>
            </a:pPr>
            <a:r>
              <a:rPr lang="en-US" altLang="en-US" dirty="0" smtClean="0">
                <a:latin typeface="Arial" charset="0"/>
              </a:rPr>
              <a:t> </a:t>
            </a:r>
            <a:r>
              <a:rPr lang="en-US" altLang="en-US" dirty="0" smtClean="0">
                <a:latin typeface="Arial" charset="0"/>
                <a:sym typeface="Symbol" pitchFamily="18" charset="2"/>
              </a:rPr>
              <a:t>The </a:t>
            </a:r>
            <a:r>
              <a:rPr lang="en-US" altLang="en-US" dirty="0">
                <a:latin typeface="Arial" charset="0"/>
                <a:sym typeface="Symbol" pitchFamily="18" charset="2"/>
              </a:rPr>
              <a:t>frequency is </a:t>
            </a:r>
            <a:r>
              <a:rPr lang="en-US" altLang="en-US" dirty="0">
                <a:solidFill>
                  <a:srgbClr val="FC0128"/>
                </a:solidFill>
                <a:latin typeface="Arial" charset="0"/>
                <a:sym typeface="Symbol" pitchFamily="18" charset="2"/>
              </a:rPr>
              <a:t>u</a:t>
            </a:r>
            <a:r>
              <a:rPr lang="en-US" altLang="en-US" dirty="0">
                <a:latin typeface="Arial" charset="0"/>
                <a:sym typeface="Symbol" pitchFamily="18" charset="2"/>
              </a:rPr>
              <a:t> </a:t>
            </a:r>
            <a:r>
              <a:rPr lang="en-US" altLang="en-US" dirty="0" smtClean="0">
                <a:latin typeface="Arial" charset="0"/>
                <a:sym typeface="Symbol" pitchFamily="18" charset="2"/>
              </a:rPr>
              <a:t>.</a:t>
            </a:r>
            <a:endParaRPr lang="en-US" altLang="en-US" dirty="0">
              <a:latin typeface="Arial" charset="0"/>
              <a:sym typeface="Symbol" pitchFamily="18" charset="2"/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3917951" y="4343427"/>
            <a:ext cx="32733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000">
                <a:latin typeface="Arial" charset="0"/>
              </a:rPr>
              <a:t>1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>
            <a:off x="4291012" y="4502177"/>
            <a:ext cx="1949451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7" name="Rectangle 27"/>
          <p:cNvSpPr>
            <a:spLocks noGrp="1" noChangeArrowheads="1"/>
          </p:cNvSpPr>
          <p:nvPr>
            <p:ph type="title"/>
          </p:nvPr>
        </p:nvSpPr>
        <p:spPr>
          <a:xfrm>
            <a:off x="-304798" y="338139"/>
            <a:ext cx="8408988" cy="500062"/>
          </a:xfrm>
          <a:noFill/>
          <a:ln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The 1D Basis Functions</a:t>
            </a:r>
          </a:p>
        </p:txBody>
      </p:sp>
      <p:graphicFrame>
        <p:nvGraphicFramePr>
          <p:cNvPr id="20509" name="Object 29"/>
          <p:cNvGraphicFramePr>
            <a:graphicFrameLocks noChangeAspect="1"/>
          </p:cNvGraphicFramePr>
          <p:nvPr/>
        </p:nvGraphicFramePr>
        <p:xfrm>
          <a:off x="6705600" y="142877"/>
          <a:ext cx="129540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0" name="Equation" r:id="rId6" imgW="495000" imgH="291960" progId="Equation.3">
                  <p:embed/>
                </p:oleObj>
              </mc:Choice>
              <mc:Fallback>
                <p:oleObj name="Equation" r:id="rId6" imgW="495000" imgH="291960" progId="Equation.3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142877"/>
                        <a:ext cx="129540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8" name="Freeform 18"/>
          <p:cNvSpPr>
            <a:spLocks/>
          </p:cNvSpPr>
          <p:nvPr/>
        </p:nvSpPr>
        <p:spPr bwMode="auto">
          <a:xfrm>
            <a:off x="3838578" y="4478367"/>
            <a:ext cx="2060575" cy="974725"/>
          </a:xfrm>
          <a:custGeom>
            <a:avLst/>
            <a:gdLst>
              <a:gd name="T0" fmla="*/ 0 w 973"/>
              <a:gd name="T1" fmla="*/ 419 h 818"/>
              <a:gd name="T2" fmla="*/ 259 w 973"/>
              <a:gd name="T3" fmla="*/ 57 h 818"/>
              <a:gd name="T4" fmla="*/ 735 w 973"/>
              <a:gd name="T5" fmla="*/ 761 h 818"/>
              <a:gd name="T6" fmla="*/ 973 w 973"/>
              <a:gd name="T7" fmla="*/ 399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3" h="818">
                <a:moveTo>
                  <a:pt x="0" y="419"/>
                </a:moveTo>
                <a:cubicBezTo>
                  <a:pt x="43" y="359"/>
                  <a:pt x="137" y="0"/>
                  <a:pt x="259" y="57"/>
                </a:cubicBezTo>
                <a:cubicBezTo>
                  <a:pt x="381" y="114"/>
                  <a:pt x="616" y="704"/>
                  <a:pt x="735" y="761"/>
                </a:cubicBezTo>
                <a:cubicBezTo>
                  <a:pt x="854" y="818"/>
                  <a:pt x="924" y="474"/>
                  <a:pt x="973" y="399"/>
                </a:cubicBezTo>
              </a:path>
            </a:pathLst>
          </a:custGeom>
          <a:noFill/>
          <a:ln w="28575" cmpd="sng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99" name="Freeform 19"/>
          <p:cNvSpPr>
            <a:spLocks/>
          </p:cNvSpPr>
          <p:nvPr/>
        </p:nvSpPr>
        <p:spPr bwMode="auto">
          <a:xfrm>
            <a:off x="1787527" y="4494241"/>
            <a:ext cx="2060575" cy="973137"/>
          </a:xfrm>
          <a:custGeom>
            <a:avLst/>
            <a:gdLst>
              <a:gd name="T0" fmla="*/ 0 w 973"/>
              <a:gd name="T1" fmla="*/ 419 h 818"/>
              <a:gd name="T2" fmla="*/ 259 w 973"/>
              <a:gd name="T3" fmla="*/ 57 h 818"/>
              <a:gd name="T4" fmla="*/ 735 w 973"/>
              <a:gd name="T5" fmla="*/ 761 h 818"/>
              <a:gd name="T6" fmla="*/ 973 w 973"/>
              <a:gd name="T7" fmla="*/ 399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3" h="818">
                <a:moveTo>
                  <a:pt x="0" y="419"/>
                </a:moveTo>
                <a:cubicBezTo>
                  <a:pt x="43" y="359"/>
                  <a:pt x="137" y="0"/>
                  <a:pt x="259" y="57"/>
                </a:cubicBezTo>
                <a:cubicBezTo>
                  <a:pt x="381" y="114"/>
                  <a:pt x="616" y="704"/>
                  <a:pt x="735" y="761"/>
                </a:cubicBezTo>
                <a:cubicBezTo>
                  <a:pt x="854" y="818"/>
                  <a:pt x="924" y="474"/>
                  <a:pt x="973" y="399"/>
                </a:cubicBezTo>
              </a:path>
            </a:pathLst>
          </a:custGeom>
          <a:noFill/>
          <a:ln w="28575" cmpd="sng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00" name="Freeform 20"/>
          <p:cNvSpPr>
            <a:spLocks/>
          </p:cNvSpPr>
          <p:nvPr/>
        </p:nvSpPr>
        <p:spPr bwMode="auto">
          <a:xfrm>
            <a:off x="5864227" y="4472017"/>
            <a:ext cx="2060575" cy="974725"/>
          </a:xfrm>
          <a:custGeom>
            <a:avLst/>
            <a:gdLst>
              <a:gd name="T0" fmla="*/ 0 w 973"/>
              <a:gd name="T1" fmla="*/ 419 h 818"/>
              <a:gd name="T2" fmla="*/ 259 w 973"/>
              <a:gd name="T3" fmla="*/ 57 h 818"/>
              <a:gd name="T4" fmla="*/ 735 w 973"/>
              <a:gd name="T5" fmla="*/ 761 h 818"/>
              <a:gd name="T6" fmla="*/ 973 w 973"/>
              <a:gd name="T7" fmla="*/ 399 h 8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3" h="818">
                <a:moveTo>
                  <a:pt x="0" y="419"/>
                </a:moveTo>
                <a:cubicBezTo>
                  <a:pt x="43" y="359"/>
                  <a:pt x="137" y="0"/>
                  <a:pt x="259" y="57"/>
                </a:cubicBezTo>
                <a:cubicBezTo>
                  <a:pt x="381" y="114"/>
                  <a:pt x="616" y="704"/>
                  <a:pt x="735" y="761"/>
                </a:cubicBezTo>
                <a:cubicBezTo>
                  <a:pt x="854" y="818"/>
                  <a:pt x="924" y="474"/>
                  <a:pt x="973" y="399"/>
                </a:cubicBezTo>
              </a:path>
            </a:pathLst>
          </a:custGeom>
          <a:noFill/>
          <a:ln w="28575" cmpd="sng">
            <a:solidFill>
              <a:srgbClr val="114FF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0510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738370"/>
              </p:ext>
            </p:extLst>
          </p:nvPr>
        </p:nvGraphicFramePr>
        <p:xfrm>
          <a:off x="2627784" y="2204864"/>
          <a:ext cx="3456384" cy="12005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1" name="Equation" r:id="rId8" imgW="2070000" imgH="723600" progId="Equation.3">
                  <p:embed/>
                </p:oleObj>
              </mc:Choice>
              <mc:Fallback>
                <p:oleObj name="Equation" r:id="rId8" imgW="2070000" imgH="723600" progId="Equation.3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2204864"/>
                        <a:ext cx="3456384" cy="1200569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bg2"/>
                        </a:solidFill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2" name="Line 32"/>
          <p:cNvSpPr>
            <a:spLocks noChangeShapeType="1"/>
          </p:cNvSpPr>
          <p:nvPr/>
        </p:nvSpPr>
        <p:spPr bwMode="auto">
          <a:xfrm>
            <a:off x="6324600" y="4883177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5178427" y="5384829"/>
            <a:ext cx="54053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en-US" sz="2000">
                <a:solidFill>
                  <a:srgbClr val="FC0128"/>
                </a:solidFill>
                <a:latin typeface="Arial" charset="0"/>
                <a:sym typeface="Symbol" pitchFamily="18" charset="2"/>
              </a:rPr>
              <a:t>1/u</a:t>
            </a:r>
            <a:endParaRPr lang="en-US" altLang="en-US" sz="2000">
              <a:latin typeface="Arial" charset="0"/>
              <a:sym typeface="Symbol" pitchFamily="18" charset="2"/>
            </a:endParaRPr>
          </a:p>
        </p:txBody>
      </p:sp>
      <p:graphicFrame>
        <p:nvGraphicFramePr>
          <p:cNvPr id="20" name="Objec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7193192"/>
              </p:ext>
            </p:extLst>
          </p:nvPr>
        </p:nvGraphicFramePr>
        <p:xfrm>
          <a:off x="915640" y="1032867"/>
          <a:ext cx="5816600" cy="70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2" name="Equation" r:id="rId10" imgW="2857320" imgH="330120" progId="Equation.3">
                  <p:embed/>
                </p:oleObj>
              </mc:Choice>
              <mc:Fallback>
                <p:oleObj name="Equation" r:id="rId10" imgW="2857320" imgH="33012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5640" y="1032867"/>
                        <a:ext cx="5816600" cy="701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animBg="1"/>
      <p:bldP spid="20496" grpId="0" animBg="1"/>
      <p:bldP spid="20497" grpId="0"/>
      <p:bldP spid="20502" grpId="0" animBg="1"/>
      <p:bldP spid="20504" grpId="0"/>
      <p:bldP spid="20505" grpId="0"/>
      <p:bldP spid="20506" grpId="0" animBg="1"/>
      <p:bldP spid="20498" grpId="0" animBg="1"/>
      <p:bldP spid="20499" grpId="0" animBg="1"/>
      <p:bldP spid="20500" grpId="0" animBg="1"/>
      <p:bldP spid="20512" grpId="0" animBg="1"/>
      <p:bldP spid="205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43" name="Rectangle 1075"/>
          <p:cNvSpPr>
            <a:spLocks noChangeArrowheads="1"/>
          </p:cNvSpPr>
          <p:nvPr/>
        </p:nvSpPr>
        <p:spPr bwMode="auto">
          <a:xfrm>
            <a:off x="900115" y="3259139"/>
            <a:ext cx="21579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>
                <a:solidFill>
                  <a:schemeClr val="tx2"/>
                </a:solidFill>
              </a:rPr>
              <a:t>Basis functions:</a:t>
            </a:r>
          </a:p>
        </p:txBody>
      </p:sp>
      <p:grpSp>
        <p:nvGrpSpPr>
          <p:cNvPr id="110641" name="Group 1073"/>
          <p:cNvGrpSpPr>
            <a:grpSpLocks/>
          </p:cNvGrpSpPr>
          <p:nvPr/>
        </p:nvGrpSpPr>
        <p:grpSpPr bwMode="auto">
          <a:xfrm>
            <a:off x="827091" y="4437063"/>
            <a:ext cx="8066087" cy="595312"/>
            <a:chOff x="521" y="2284"/>
            <a:chExt cx="5081" cy="375"/>
          </a:xfrm>
        </p:grpSpPr>
        <p:sp>
          <p:nvSpPr>
            <p:cNvPr id="110635" name="Rectangle 1067"/>
            <p:cNvSpPr>
              <a:spLocks noChangeArrowheads="1"/>
            </p:cNvSpPr>
            <p:nvPr/>
          </p:nvSpPr>
          <p:spPr bwMode="auto">
            <a:xfrm>
              <a:off x="521" y="2329"/>
              <a:ext cx="219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dirty="0"/>
                <a:t>An orthonormal basis   </a:t>
              </a:r>
              <a:r>
                <a:rPr lang="en-US" altLang="en-US" dirty="0">
                  <a:sym typeface="Wingdings" pitchFamily="2" charset="2"/>
                </a:rPr>
                <a:t> </a:t>
              </a:r>
              <a:endParaRPr lang="en-US" altLang="en-US" dirty="0"/>
            </a:p>
          </p:txBody>
        </p:sp>
        <p:graphicFrame>
          <p:nvGraphicFramePr>
            <p:cNvPr id="110636" name="Object 1068"/>
            <p:cNvGraphicFramePr>
              <a:graphicFrameLocks/>
            </p:cNvGraphicFramePr>
            <p:nvPr/>
          </p:nvGraphicFramePr>
          <p:xfrm>
            <a:off x="2719" y="2284"/>
            <a:ext cx="2883" cy="3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15" name="משוואה" r:id="rId4" imgW="2247840" imgH="279360" progId="Equation.3">
                    <p:embed/>
                  </p:oleObj>
                </mc:Choice>
                <mc:Fallback>
                  <p:oleObj name="משוואה" r:id="rId4" imgW="2247840" imgH="279360" progId="Equation.3">
                    <p:embed/>
                    <p:pic>
                      <p:nvPicPr>
                        <p:cNvPr id="0" name="Object 106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9" y="2284"/>
                          <a:ext cx="2883" cy="3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00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0639" name="Object 1071"/>
          <p:cNvGraphicFramePr>
            <a:graphicFrameLocks/>
          </p:cNvGraphicFramePr>
          <p:nvPr/>
        </p:nvGraphicFramePr>
        <p:xfrm>
          <a:off x="900115" y="3643313"/>
          <a:ext cx="4535487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16" name="Equation" r:id="rId6" imgW="2857320" imgH="330120" progId="Equation.3">
                  <p:embed/>
                </p:oleObj>
              </mc:Choice>
              <mc:Fallback>
                <p:oleObj name="Equation" r:id="rId6" imgW="2857320" imgH="330120" progId="Equation.3">
                  <p:embed/>
                  <p:pic>
                    <p:nvPicPr>
                      <p:cNvPr id="0" name="Object 107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5" y="3643313"/>
                        <a:ext cx="4535487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00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640" name="Rectangle 1072"/>
          <p:cNvSpPr>
            <a:spLocks noChangeArrowheads="1"/>
          </p:cNvSpPr>
          <p:nvPr/>
        </p:nvSpPr>
        <p:spPr bwMode="auto">
          <a:xfrm>
            <a:off x="3779839" y="4146550"/>
            <a:ext cx="5219700" cy="8651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/>
          </a:p>
        </p:txBody>
      </p:sp>
      <p:graphicFrame>
        <p:nvGraphicFramePr>
          <p:cNvPr id="110638" name="Object 1070"/>
          <p:cNvGraphicFramePr>
            <a:graphicFrameLocks/>
          </p:cNvGraphicFramePr>
          <p:nvPr/>
        </p:nvGraphicFramePr>
        <p:xfrm>
          <a:off x="822325" y="4967289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17" name="Equation" r:id="rId8" imgW="2082600" imgH="596880" progId="Equation.3">
                  <p:embed/>
                </p:oleObj>
              </mc:Choice>
              <mc:Fallback>
                <p:oleObj name="Equation" r:id="rId8" imgW="2082600" imgH="596880" progId="Equation.3">
                  <p:embed/>
                  <p:pic>
                    <p:nvPicPr>
                      <p:cNvPr id="0" name="Object 1070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4967289"/>
                        <a:ext cx="4368800" cy="1270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10642" name="Group 1074"/>
          <p:cNvGrpSpPr>
            <a:grpSpLocks/>
          </p:cNvGrpSpPr>
          <p:nvPr/>
        </p:nvGrpSpPr>
        <p:grpSpPr bwMode="auto">
          <a:xfrm>
            <a:off x="4992689" y="3033714"/>
            <a:ext cx="4316410" cy="1270000"/>
            <a:chOff x="3145" y="1911"/>
            <a:chExt cx="2719" cy="800"/>
          </a:xfrm>
        </p:grpSpPr>
        <p:sp>
          <p:nvSpPr>
            <p:cNvPr id="110623" name="Rectangle 1055"/>
            <p:cNvSpPr>
              <a:spLocks noChangeArrowheads="1"/>
            </p:cNvSpPr>
            <p:nvPr/>
          </p:nvSpPr>
          <p:spPr bwMode="auto">
            <a:xfrm>
              <a:off x="4698" y="2052"/>
              <a:ext cx="116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The Fourier </a:t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Transform</a:t>
              </a:r>
            </a:p>
          </p:txBody>
        </p:sp>
        <p:graphicFrame>
          <p:nvGraphicFramePr>
            <p:cNvPr id="110629" name="Object 1061"/>
            <p:cNvGraphicFramePr>
              <a:graphicFrameLocks/>
            </p:cNvGraphicFramePr>
            <p:nvPr/>
          </p:nvGraphicFramePr>
          <p:xfrm>
            <a:off x="3145" y="1911"/>
            <a:ext cx="1580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18" name="Equation" r:id="rId10" imgW="1231560" imgH="647640" progId="Equation.3">
                    <p:embed/>
                  </p:oleObj>
                </mc:Choice>
                <mc:Fallback>
                  <p:oleObj name="Equation" r:id="rId10" imgW="1231560" imgH="647640" progId="Equation.3">
                    <p:embed/>
                    <p:pic>
                      <p:nvPicPr>
                        <p:cNvPr id="0" name="Object 106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5" y="1911"/>
                          <a:ext cx="1580" cy="80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0613" name="Object 1045"/>
          <p:cNvGraphicFramePr>
            <a:graphicFrameLocks/>
          </p:cNvGraphicFramePr>
          <p:nvPr/>
        </p:nvGraphicFramePr>
        <p:xfrm>
          <a:off x="812800" y="3033714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19" name="Equation" r:id="rId12" imgW="2082600" imgH="596880" progId="Equation.3">
                  <p:embed/>
                </p:oleObj>
              </mc:Choice>
              <mc:Fallback>
                <p:oleObj name="Equation" r:id="rId12" imgW="2082600" imgH="596880" progId="Equation.3">
                  <p:embed/>
                  <p:pic>
                    <p:nvPicPr>
                      <p:cNvPr id="0" name="Object 1045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3033714"/>
                        <a:ext cx="4368800" cy="1270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0599" name="Rectangle 1031"/>
          <p:cNvSpPr>
            <a:spLocks noChangeArrowheads="1"/>
          </p:cNvSpPr>
          <p:nvPr/>
        </p:nvSpPr>
        <p:spPr bwMode="auto">
          <a:xfrm>
            <a:off x="685800" y="1408115"/>
            <a:ext cx="482632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 dirty="0">
                <a:solidFill>
                  <a:srgbClr val="FF0000"/>
                </a:solidFill>
              </a:rPr>
              <a:t>1D Continuous Fourier Transform:</a:t>
            </a:r>
          </a:p>
        </p:txBody>
      </p:sp>
      <p:grpSp>
        <p:nvGrpSpPr>
          <p:cNvPr id="110627" name="Group 1059"/>
          <p:cNvGrpSpPr>
            <a:grpSpLocks/>
          </p:cNvGrpSpPr>
          <p:nvPr/>
        </p:nvGrpSpPr>
        <p:grpSpPr bwMode="auto">
          <a:xfrm>
            <a:off x="4876803" y="1738315"/>
            <a:ext cx="4329113" cy="1397000"/>
            <a:chOff x="3072" y="672"/>
            <a:chExt cx="2727" cy="880"/>
          </a:xfrm>
        </p:grpSpPr>
        <p:graphicFrame>
          <p:nvGraphicFramePr>
            <p:cNvPr id="110621" name="Object 1053"/>
            <p:cNvGraphicFramePr>
              <a:graphicFrameLocks/>
            </p:cNvGraphicFramePr>
            <p:nvPr/>
          </p:nvGraphicFramePr>
          <p:xfrm>
            <a:off x="3072" y="752"/>
            <a:ext cx="1662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1020" name="Equation" r:id="rId13" imgW="1295280" imgH="647640" progId="Equation.3">
                    <p:embed/>
                  </p:oleObj>
                </mc:Choice>
                <mc:Fallback>
                  <p:oleObj name="Equation" r:id="rId13" imgW="1295280" imgH="647640" progId="Equation.3">
                    <p:embed/>
                    <p:pic>
                      <p:nvPicPr>
                        <p:cNvPr id="0" name="Object 105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752"/>
                          <a:ext cx="1662" cy="8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0624" name="Rectangle 1056"/>
            <p:cNvSpPr>
              <a:spLocks noChangeArrowheads="1"/>
            </p:cNvSpPr>
            <p:nvPr/>
          </p:nvSpPr>
          <p:spPr bwMode="auto">
            <a:xfrm>
              <a:off x="4698" y="672"/>
              <a:ext cx="1101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The </a:t>
              </a:r>
              <a:r>
                <a:rPr lang="en-US" altLang="en-US" b="1" u="sng">
                  <a:solidFill>
                    <a:srgbClr val="FF0000"/>
                  </a:solidFill>
                </a:rPr>
                <a:t>Inverse</a:t>
              </a:r>
              <a:r>
                <a:rPr lang="en-US" altLang="en-US" b="1">
                  <a:solidFill>
                    <a:srgbClr val="FF0000"/>
                  </a:solidFill>
                </a:rPr>
                <a:t/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Fourier </a:t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Transform</a:t>
              </a:r>
            </a:p>
          </p:txBody>
        </p:sp>
      </p:grpSp>
      <p:sp>
        <p:nvSpPr>
          <p:cNvPr id="110603" name="Rectangle 1035"/>
          <p:cNvSpPr>
            <a:spLocks noChangeArrowheads="1"/>
          </p:cNvSpPr>
          <p:nvPr/>
        </p:nvSpPr>
        <p:spPr bwMode="auto">
          <a:xfrm>
            <a:off x="381003" y="-76200"/>
            <a:ext cx="84756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/>
              <a:t> The Continuous Fourier Transform</a:t>
            </a:r>
          </a:p>
        </p:txBody>
      </p:sp>
      <p:graphicFrame>
        <p:nvGraphicFramePr>
          <p:cNvPr id="110614" name="Object 1046"/>
          <p:cNvGraphicFramePr>
            <a:graphicFrameLocks/>
          </p:cNvGraphicFramePr>
          <p:nvPr/>
        </p:nvGraphicFramePr>
        <p:xfrm>
          <a:off x="812800" y="1865313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21" name="Equation" r:id="rId15" imgW="2145960" imgH="596880" progId="Equation.3">
                  <p:embed/>
                </p:oleObj>
              </mc:Choice>
              <mc:Fallback>
                <p:oleObj name="Equation" r:id="rId15" imgW="2145960" imgH="596880" progId="Equation.3">
                  <p:embed/>
                  <p:pic>
                    <p:nvPicPr>
                      <p:cNvPr id="0" name="Object 1046"/>
                      <p:cNvPicPr>
                        <a:picLocks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865313"/>
                        <a:ext cx="4368800" cy="127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0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10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1106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0.01226 L 0.00052 -0.28145 " pathEditMode="relative" rAng="0" ptsTypes="AA">
                                      <p:cBhvr>
                                        <p:cTn id="26" dur="1000" fill="hold"/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4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10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10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640" grpId="0" animBg="1"/>
      <p:bldP spid="110599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71450"/>
            <a:ext cx="7772400" cy="1143000"/>
          </a:xfrm>
        </p:spPr>
        <p:txBody>
          <a:bodyPr/>
          <a:lstStyle/>
          <a:p>
            <a:r>
              <a:rPr lang="en-US" altLang="en-US" b="1"/>
              <a:t>Some Fourier Transforms</a:t>
            </a:r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2" y="1052513"/>
            <a:ext cx="1798639" cy="8001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b="1" u="sng"/>
              <a:t>Function </a:t>
            </a:r>
          </a:p>
        </p:txBody>
      </p:sp>
      <p:sp>
        <p:nvSpPr>
          <p:cNvPr id="234500" name="Rectangle 4"/>
          <p:cNvSpPr>
            <a:spLocks noChangeArrowheads="1"/>
          </p:cNvSpPr>
          <p:nvPr/>
        </p:nvSpPr>
        <p:spPr bwMode="auto">
          <a:xfrm>
            <a:off x="4572002" y="1060450"/>
            <a:ext cx="4176713" cy="80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FontTx/>
              <a:buNone/>
            </a:pPr>
            <a:r>
              <a:rPr lang="en-US" altLang="en-US" b="1" u="sng"/>
              <a:t>Fourier Transform</a:t>
            </a:r>
          </a:p>
        </p:txBody>
      </p:sp>
      <p:graphicFrame>
        <p:nvGraphicFramePr>
          <p:cNvPr id="234501" name="Object 5"/>
          <p:cNvGraphicFramePr>
            <a:graphicFrameLocks noChangeAspect="1"/>
          </p:cNvGraphicFramePr>
          <p:nvPr/>
        </p:nvGraphicFramePr>
        <p:xfrm>
          <a:off x="492127" y="1779590"/>
          <a:ext cx="3863975" cy="909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0" name="משוואה" r:id="rId4" imgW="1942920" imgH="457200" progId="Equation.3">
                  <p:embed/>
                </p:oleObj>
              </mc:Choice>
              <mc:Fallback>
                <p:oleObj name="משוואה" r:id="rId4" imgW="194292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7" y="1779590"/>
                        <a:ext cx="3863975" cy="909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2" name="Object 6"/>
          <p:cNvGraphicFramePr>
            <a:graphicFrameLocks noChangeAspect="1"/>
          </p:cNvGraphicFramePr>
          <p:nvPr/>
        </p:nvGraphicFramePr>
        <p:xfrm>
          <a:off x="5435601" y="2032002"/>
          <a:ext cx="2852739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1" name="משוואה" r:id="rId6" imgW="1434960" imgH="203040" progId="Equation.3">
                  <p:embed/>
                </p:oleObj>
              </mc:Choice>
              <mc:Fallback>
                <p:oleObj name="משוואה" r:id="rId6" imgW="1434960" imgH="20304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1" y="2032002"/>
                        <a:ext cx="2852739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3" name="Object 7"/>
          <p:cNvGraphicFramePr>
            <a:graphicFrameLocks noChangeAspect="1"/>
          </p:cNvGraphicFramePr>
          <p:nvPr/>
        </p:nvGraphicFramePr>
        <p:xfrm>
          <a:off x="492127" y="2776539"/>
          <a:ext cx="149066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2" name="משוואה" r:id="rId8" imgW="749160" imgH="203040" progId="Equation.3">
                  <p:embed/>
                </p:oleObj>
              </mc:Choice>
              <mc:Fallback>
                <p:oleObj name="משוואה" r:id="rId8" imgW="749160" imgH="20304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7" y="2776539"/>
                        <a:ext cx="1490663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4" name="Object 8"/>
          <p:cNvGraphicFramePr>
            <a:graphicFrameLocks noChangeAspect="1"/>
          </p:cNvGraphicFramePr>
          <p:nvPr/>
        </p:nvGraphicFramePr>
        <p:xfrm>
          <a:off x="5435601" y="2776539"/>
          <a:ext cx="1085851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3" name="משוואה" r:id="rId10" imgW="545760" imgH="203040" progId="Equation.3">
                  <p:embed/>
                </p:oleObj>
              </mc:Choice>
              <mc:Fallback>
                <p:oleObj name="משוואה" r:id="rId10" imgW="54576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1" y="2776539"/>
                        <a:ext cx="1085851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5" name="Object 9"/>
          <p:cNvGraphicFramePr>
            <a:graphicFrameLocks noChangeAspect="1"/>
          </p:cNvGraphicFramePr>
          <p:nvPr/>
        </p:nvGraphicFramePr>
        <p:xfrm>
          <a:off x="5435600" y="3425825"/>
          <a:ext cx="194468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4" name="משוואה" r:id="rId12" imgW="850680" imgH="228600" progId="Equation.3">
                  <p:embed/>
                </p:oleObj>
              </mc:Choice>
              <mc:Fallback>
                <p:oleObj name="משוואה" r:id="rId12" imgW="85068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600" y="3425825"/>
                        <a:ext cx="1944688" cy="523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6" name="Object 10"/>
          <p:cNvGraphicFramePr>
            <a:graphicFrameLocks noChangeAspect="1"/>
          </p:cNvGraphicFramePr>
          <p:nvPr/>
        </p:nvGraphicFramePr>
        <p:xfrm>
          <a:off x="492127" y="3486152"/>
          <a:ext cx="1943100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5" name="משוואה" r:id="rId14" imgW="977760" imgH="203040" progId="Equation.3">
                  <p:embed/>
                </p:oleObj>
              </mc:Choice>
              <mc:Fallback>
                <p:oleObj name="משוואה" r:id="rId14" imgW="97776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7" y="3486152"/>
                        <a:ext cx="1943100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7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756603"/>
              </p:ext>
            </p:extLst>
          </p:nvPr>
        </p:nvGraphicFramePr>
        <p:xfrm>
          <a:off x="492125" y="4149080"/>
          <a:ext cx="1893888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6" name="משוואה" r:id="rId16" imgW="952200" imgH="203040" progId="Equation.3">
                  <p:embed/>
                </p:oleObj>
              </mc:Choice>
              <mc:Fallback>
                <p:oleObj name="משוואה" r:id="rId16" imgW="95220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4149080"/>
                        <a:ext cx="1893888" cy="40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8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8363610"/>
              </p:ext>
            </p:extLst>
          </p:nvPr>
        </p:nvGraphicFramePr>
        <p:xfrm>
          <a:off x="4754563" y="4005064"/>
          <a:ext cx="4241800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7" name="משוואה" r:id="rId18" imgW="2133360" imgH="431640" progId="Equation.3">
                  <p:embed/>
                </p:oleObj>
              </mc:Choice>
              <mc:Fallback>
                <p:oleObj name="משוואה" r:id="rId18" imgW="2133360" imgH="431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4005064"/>
                        <a:ext cx="4241800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09" name="Object 13"/>
          <p:cNvGraphicFramePr>
            <a:graphicFrameLocks noChangeAspect="1"/>
          </p:cNvGraphicFramePr>
          <p:nvPr/>
        </p:nvGraphicFramePr>
        <p:xfrm>
          <a:off x="492125" y="5221290"/>
          <a:ext cx="18430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8" name="משוואה" r:id="rId20" imgW="927000" imgH="203040" progId="Equation.3">
                  <p:embed/>
                </p:oleObj>
              </mc:Choice>
              <mc:Fallback>
                <p:oleObj name="משוואה" r:id="rId20" imgW="927000" imgH="2030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125" y="5221290"/>
                        <a:ext cx="1843088" cy="4048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10" name="Object 14"/>
          <p:cNvGraphicFramePr>
            <a:graphicFrameLocks noChangeAspect="1"/>
          </p:cNvGraphicFramePr>
          <p:nvPr/>
        </p:nvGraphicFramePr>
        <p:xfrm>
          <a:off x="4667252" y="5195890"/>
          <a:ext cx="4418013" cy="860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69" name="משוואה" r:id="rId22" imgW="2222280" imgH="431640" progId="Equation.3">
                  <p:embed/>
                </p:oleObj>
              </mc:Choice>
              <mc:Fallback>
                <p:oleObj name="משוואה" r:id="rId22" imgW="2222280" imgH="43164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7252" y="5195890"/>
                        <a:ext cx="4418013" cy="860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11" name="Object 15"/>
          <p:cNvGraphicFramePr>
            <a:graphicFrameLocks noChangeAspect="1"/>
          </p:cNvGraphicFramePr>
          <p:nvPr/>
        </p:nvGraphicFramePr>
        <p:xfrm>
          <a:off x="4787902" y="6113463"/>
          <a:ext cx="3744913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70" name="משוואה" r:id="rId24" imgW="1638000" imgH="253800" progId="Equation.3">
                  <p:embed/>
                </p:oleObj>
              </mc:Choice>
              <mc:Fallback>
                <p:oleObj name="משוואה" r:id="rId24" imgW="1638000" imgH="253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2" y="6113463"/>
                        <a:ext cx="3744913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51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0256267"/>
              </p:ext>
            </p:extLst>
          </p:nvPr>
        </p:nvGraphicFramePr>
        <p:xfrm>
          <a:off x="404813" y="6113463"/>
          <a:ext cx="2871787" cy="582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71" name="משוואה" r:id="rId26" imgW="1257120" imgH="253800" progId="Equation.3">
                  <p:embed/>
                </p:oleObj>
              </mc:Choice>
              <mc:Fallback>
                <p:oleObj name="משוואה" r:id="rId26" imgW="1257120" imgH="253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6113463"/>
                        <a:ext cx="2871787" cy="582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871863"/>
              </p:ext>
            </p:extLst>
          </p:nvPr>
        </p:nvGraphicFramePr>
        <p:xfrm>
          <a:off x="1475160" y="3192078"/>
          <a:ext cx="5712492" cy="3189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72" name="משוואה" r:id="rId28" imgW="2527200" imgH="1409400" progId="Equation.3">
                  <p:embed/>
                </p:oleObj>
              </mc:Choice>
              <mc:Fallback>
                <p:oleObj name="משוואה" r:id="rId28" imgW="2527200" imgH="140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160" y="3192078"/>
                        <a:ext cx="5712492" cy="3189249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948640"/>
              </p:ext>
            </p:extLst>
          </p:nvPr>
        </p:nvGraphicFramePr>
        <p:xfrm>
          <a:off x="2237364" y="4461851"/>
          <a:ext cx="3702050" cy="176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73" name="משוואה" r:id="rId30" imgW="1498320" imgH="711000" progId="Equation.3">
                  <p:embed/>
                </p:oleObj>
              </mc:Choice>
              <mc:Fallback>
                <p:oleObj name="משוואה" r:id="rId30" imgW="1498320" imgH="71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7364" y="4461851"/>
                        <a:ext cx="3702050" cy="176053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 bwMode="auto">
          <a:xfrm>
            <a:off x="1979712" y="5558110"/>
            <a:ext cx="4320480" cy="11112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1426516" y="4267201"/>
            <a:ext cx="6193184" cy="12184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1475160" y="5418928"/>
            <a:ext cx="6193184" cy="128826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3479608"/>
              </p:ext>
            </p:extLst>
          </p:nvPr>
        </p:nvGraphicFramePr>
        <p:xfrm>
          <a:off x="2494882" y="4025049"/>
          <a:ext cx="5622925" cy="238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74" name="משוואה" r:id="rId32" imgW="2400120" imgH="1015920" progId="Equation.3">
                  <p:embed/>
                </p:oleObj>
              </mc:Choice>
              <mc:Fallback>
                <p:oleObj name="משוואה" r:id="rId32" imgW="240012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4882" y="4025049"/>
                        <a:ext cx="5622925" cy="238125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Rectangle 26"/>
          <p:cNvSpPr/>
          <p:nvPr/>
        </p:nvSpPr>
        <p:spPr bwMode="auto">
          <a:xfrm>
            <a:off x="1475160" y="4587815"/>
            <a:ext cx="7384553" cy="12184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1651447" y="5451911"/>
            <a:ext cx="7384553" cy="12184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923453" y="6114429"/>
            <a:ext cx="3649195" cy="842963"/>
            <a:chOff x="3059853" y="5654749"/>
            <a:chExt cx="4392465" cy="810030"/>
          </a:xfrm>
        </p:grpSpPr>
        <p:sp>
          <p:nvSpPr>
            <p:cNvPr id="25" name="Right Brace 24"/>
            <p:cNvSpPr/>
            <p:nvPr/>
          </p:nvSpPr>
          <p:spPr bwMode="auto">
            <a:xfrm rot="5400000">
              <a:off x="5113835" y="3600767"/>
              <a:ext cx="284502" cy="4392465"/>
            </a:xfrm>
            <a:prstGeom prst="rightBrace">
              <a:avLst>
                <a:gd name="adj1" fmla="val 95598"/>
                <a:gd name="adj2" fmla="val 49691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5608761"/>
                </p:ext>
              </p:extLst>
            </p:nvPr>
          </p:nvGraphicFramePr>
          <p:xfrm>
            <a:off x="4865238" y="5913137"/>
            <a:ext cx="930896" cy="5516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275" name="משוואה" r:id="rId34" imgW="342720" imgH="203040" progId="Equation.3">
                    <p:embed/>
                  </p:oleObj>
                </mc:Choice>
                <mc:Fallback>
                  <p:oleObj name="משוואה" r:id="rId34" imgW="342720" imgH="20304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35"/>
                        <a:stretch>
                          <a:fillRect/>
                        </a:stretch>
                      </p:blipFill>
                      <p:spPr>
                        <a:xfrm>
                          <a:off x="4865238" y="5913137"/>
                          <a:ext cx="930896" cy="55164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4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345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4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45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34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34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34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234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500"/>
                                        <p:tgtEl>
                                          <p:spTgt spid="234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34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234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234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21" grpId="0" animBg="1"/>
      <p:bldP spid="21" grpId="1" animBg="1"/>
      <p:bldP spid="22" grpId="1" animBg="1"/>
      <p:bldP spid="27" grpId="0" animBg="1"/>
      <p:bldP spid="27" grpId="1" animBg="1"/>
      <p:bldP spid="28" grpId="0" animBg="1"/>
      <p:bldP spid="2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574" name="Group 6"/>
          <p:cNvGrpSpPr>
            <a:grpSpLocks/>
          </p:cNvGrpSpPr>
          <p:nvPr/>
        </p:nvGrpSpPr>
        <p:grpSpPr bwMode="auto">
          <a:xfrm>
            <a:off x="4992689" y="2387602"/>
            <a:ext cx="4316410" cy="1355725"/>
            <a:chOff x="3145" y="1504"/>
            <a:chExt cx="2719" cy="854"/>
          </a:xfrm>
        </p:grpSpPr>
        <p:sp>
          <p:nvSpPr>
            <p:cNvPr id="237575" name="Rectangle 7"/>
            <p:cNvSpPr>
              <a:spLocks noChangeArrowheads="1"/>
            </p:cNvSpPr>
            <p:nvPr/>
          </p:nvSpPr>
          <p:spPr bwMode="auto">
            <a:xfrm>
              <a:off x="4698" y="1836"/>
              <a:ext cx="1166" cy="5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The Fourier </a:t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Transform</a:t>
              </a:r>
            </a:p>
          </p:txBody>
        </p:sp>
        <p:graphicFrame>
          <p:nvGraphicFramePr>
            <p:cNvPr id="237576" name="Object 8"/>
            <p:cNvGraphicFramePr>
              <a:graphicFrameLocks/>
            </p:cNvGraphicFramePr>
            <p:nvPr/>
          </p:nvGraphicFramePr>
          <p:xfrm>
            <a:off x="3145" y="1504"/>
            <a:ext cx="1580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903" name="Equation" r:id="rId4" imgW="1231560" imgH="647640" progId="Equation.3">
                    <p:embed/>
                  </p:oleObj>
                </mc:Choice>
                <mc:Fallback>
                  <p:oleObj name="Equation" r:id="rId4" imgW="1231560" imgH="647640" progId="Equation.3">
                    <p:embed/>
                    <p:pic>
                      <p:nvPicPr>
                        <p:cNvPr id="0" name="Object 8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45" y="1504"/>
                          <a:ext cx="1580" cy="800"/>
                        </a:xfrm>
                        <a:prstGeom prst="rect">
                          <a:avLst/>
                        </a:prstGeom>
                        <a:solidFill>
                          <a:schemeClr val="accent1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37577" name="Object 9"/>
          <p:cNvGraphicFramePr>
            <a:graphicFrameLocks/>
          </p:cNvGraphicFramePr>
          <p:nvPr/>
        </p:nvGraphicFramePr>
        <p:xfrm>
          <a:off x="812800" y="2387601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04" name="Equation" r:id="rId6" imgW="2082600" imgH="596880" progId="Equation.3">
                  <p:embed/>
                </p:oleObj>
              </mc:Choice>
              <mc:Fallback>
                <p:oleObj name="Equation" r:id="rId6" imgW="2082600" imgH="596880" progId="Equation.3">
                  <p:embed/>
                  <p:pic>
                    <p:nvPicPr>
                      <p:cNvPr id="0" name="Object 9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2387601"/>
                        <a:ext cx="4368800" cy="127000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7578" name="Rectangle 10"/>
          <p:cNvSpPr>
            <a:spLocks noChangeArrowheads="1"/>
          </p:cNvSpPr>
          <p:nvPr/>
        </p:nvSpPr>
        <p:spPr bwMode="auto">
          <a:xfrm>
            <a:off x="685800" y="762002"/>
            <a:ext cx="4826322" cy="45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r>
              <a:rPr lang="en-US" altLang="en-US" b="1">
                <a:solidFill>
                  <a:srgbClr val="FF0000"/>
                </a:solidFill>
              </a:rPr>
              <a:t>1D Continuous Fourier Transform:</a:t>
            </a:r>
          </a:p>
        </p:txBody>
      </p:sp>
      <p:grpSp>
        <p:nvGrpSpPr>
          <p:cNvPr id="237579" name="Group 11"/>
          <p:cNvGrpSpPr>
            <a:grpSpLocks/>
          </p:cNvGrpSpPr>
          <p:nvPr/>
        </p:nvGrpSpPr>
        <p:grpSpPr bwMode="auto">
          <a:xfrm>
            <a:off x="4876803" y="1092202"/>
            <a:ext cx="4329113" cy="1397000"/>
            <a:chOff x="3072" y="672"/>
            <a:chExt cx="2727" cy="880"/>
          </a:xfrm>
        </p:grpSpPr>
        <p:graphicFrame>
          <p:nvGraphicFramePr>
            <p:cNvPr id="237580" name="Object 12"/>
            <p:cNvGraphicFramePr>
              <a:graphicFrameLocks/>
            </p:cNvGraphicFramePr>
            <p:nvPr/>
          </p:nvGraphicFramePr>
          <p:xfrm>
            <a:off x="3072" y="752"/>
            <a:ext cx="1662" cy="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7905" name="Equation" r:id="rId8" imgW="1295280" imgH="647640" progId="Equation.3">
                    <p:embed/>
                  </p:oleObj>
                </mc:Choice>
                <mc:Fallback>
                  <p:oleObj name="Equation" r:id="rId8" imgW="1295280" imgH="647640" progId="Equation.3">
                    <p:embed/>
                    <p:pic>
                      <p:nvPicPr>
                        <p:cNvPr id="0" name="Object 1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72" y="752"/>
                          <a:ext cx="1662" cy="800"/>
                        </a:xfrm>
                        <a:prstGeom prst="rect">
                          <a:avLst/>
                        </a:prstGeom>
                        <a:solidFill>
                          <a:srgbClr val="FFFF00"/>
                        </a:solidFill>
                        <a:ln>
                          <a:noFill/>
                        </a:ln>
                        <a:effectLst/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7581" name="Rectangle 13"/>
            <p:cNvSpPr>
              <a:spLocks noChangeArrowheads="1"/>
            </p:cNvSpPr>
            <p:nvPr/>
          </p:nvSpPr>
          <p:spPr bwMode="auto">
            <a:xfrm>
              <a:off x="4698" y="672"/>
              <a:ext cx="1101" cy="7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altLang="en-US" b="1">
                  <a:solidFill>
                    <a:srgbClr val="FF0000"/>
                  </a:solidFill>
                </a:rPr>
                <a:t>The </a:t>
              </a:r>
              <a:r>
                <a:rPr lang="en-US" altLang="en-US" b="1" u="sng">
                  <a:solidFill>
                    <a:srgbClr val="FF0000"/>
                  </a:solidFill>
                </a:rPr>
                <a:t>Inverse</a:t>
              </a:r>
              <a:r>
                <a:rPr lang="en-US" altLang="en-US" b="1">
                  <a:solidFill>
                    <a:srgbClr val="FF0000"/>
                  </a:solidFill>
                </a:rPr>
                <a:t/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Fourier </a:t>
              </a:r>
              <a:br>
                <a:rPr lang="en-US" altLang="en-US" b="1">
                  <a:solidFill>
                    <a:srgbClr val="FF0000"/>
                  </a:solidFill>
                </a:rPr>
              </a:br>
              <a:r>
                <a:rPr lang="en-US" altLang="en-US" b="1">
                  <a:solidFill>
                    <a:srgbClr val="FF0000"/>
                  </a:solidFill>
                </a:rPr>
                <a:t>Transform</a:t>
              </a:r>
            </a:p>
          </p:txBody>
        </p:sp>
      </p:grpSp>
      <p:sp>
        <p:nvSpPr>
          <p:cNvPr id="237582" name="Rectangle 14"/>
          <p:cNvSpPr>
            <a:spLocks noChangeArrowheads="1"/>
          </p:cNvSpPr>
          <p:nvPr/>
        </p:nvSpPr>
        <p:spPr bwMode="auto">
          <a:xfrm>
            <a:off x="381003" y="-76200"/>
            <a:ext cx="8475663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4000"/>
              <a:t> The Continuous Fourier Transform</a:t>
            </a:r>
          </a:p>
        </p:txBody>
      </p:sp>
      <p:graphicFrame>
        <p:nvGraphicFramePr>
          <p:cNvPr id="237587" name="Object 19"/>
          <p:cNvGraphicFramePr>
            <a:graphicFrameLocks/>
          </p:cNvGraphicFramePr>
          <p:nvPr/>
        </p:nvGraphicFramePr>
        <p:xfrm>
          <a:off x="812800" y="1219200"/>
          <a:ext cx="4368800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906" name="Equation" r:id="rId10" imgW="2145960" imgH="596880" progId="Equation.3">
                  <p:embed/>
                </p:oleObj>
              </mc:Choice>
              <mc:Fallback>
                <p:oleObj name="Equation" r:id="rId10" imgW="2145960" imgH="596880" progId="Equation.3">
                  <p:embed/>
                  <p:pic>
                    <p:nvPicPr>
                      <p:cNvPr id="0" name="Object 19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2800" y="1219200"/>
                        <a:ext cx="4368800" cy="12700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7590" name="Group 22"/>
          <p:cNvGrpSpPr>
            <a:grpSpLocks/>
          </p:cNvGrpSpPr>
          <p:nvPr/>
        </p:nvGrpSpPr>
        <p:grpSpPr bwMode="auto">
          <a:xfrm>
            <a:off x="685800" y="3810001"/>
            <a:ext cx="7696200" cy="2976563"/>
            <a:chOff x="432" y="2400"/>
            <a:chExt cx="4848" cy="1875"/>
          </a:xfrm>
        </p:grpSpPr>
        <p:grpSp>
          <p:nvGrpSpPr>
            <p:cNvPr id="237583" name="Group 15"/>
            <p:cNvGrpSpPr>
              <a:grpSpLocks/>
            </p:cNvGrpSpPr>
            <p:nvPr/>
          </p:nvGrpSpPr>
          <p:grpSpPr bwMode="auto">
            <a:xfrm>
              <a:off x="432" y="2400"/>
              <a:ext cx="4848" cy="1857"/>
              <a:chOff x="432" y="2400"/>
              <a:chExt cx="4848" cy="1857"/>
            </a:xfrm>
          </p:grpSpPr>
          <p:graphicFrame>
            <p:nvGraphicFramePr>
              <p:cNvPr id="237584" name="Object 16"/>
              <p:cNvGraphicFramePr>
                <a:graphicFrameLocks/>
              </p:cNvGraphicFramePr>
              <p:nvPr/>
            </p:nvGraphicFramePr>
            <p:xfrm>
              <a:off x="496" y="3408"/>
              <a:ext cx="4784" cy="84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907" name="Equation" r:id="rId12" imgW="3441600" imgH="634680" progId="Equation.3">
                      <p:embed/>
                    </p:oleObj>
                  </mc:Choice>
                  <mc:Fallback>
                    <p:oleObj name="Equation" r:id="rId12" imgW="3441600" imgH="634680" progId="Equation.3">
                      <p:embed/>
                      <p:pic>
                        <p:nvPicPr>
                          <p:cNvPr id="0" name="Object 16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3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6" y="3408"/>
                            <a:ext cx="4784" cy="849"/>
                          </a:xfrm>
                          <a:prstGeom prst="rect">
                            <a:avLst/>
                          </a:prstGeom>
                          <a:solidFill>
                            <a:schemeClr val="accent1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37585" name="Rectangle 17"/>
              <p:cNvSpPr>
                <a:spLocks noChangeArrowheads="1"/>
              </p:cNvSpPr>
              <p:nvPr/>
            </p:nvSpPr>
            <p:spPr bwMode="auto">
              <a:xfrm>
                <a:off x="432" y="2400"/>
                <a:ext cx="3040" cy="2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altLang="en-US" b="1">
                    <a:solidFill>
                      <a:srgbClr val="FF0000"/>
                    </a:solidFill>
                  </a:rPr>
                  <a:t>2D Continuous Fourier Transform:</a:t>
                </a:r>
              </a:p>
            </p:txBody>
          </p:sp>
          <p:graphicFrame>
            <p:nvGraphicFramePr>
              <p:cNvPr id="237586" name="Object 18"/>
              <p:cNvGraphicFramePr>
                <a:graphicFrameLocks/>
              </p:cNvGraphicFramePr>
              <p:nvPr/>
            </p:nvGraphicFramePr>
            <p:xfrm>
              <a:off x="480" y="2640"/>
              <a:ext cx="4800" cy="8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37908" name="Equation" r:id="rId14" imgW="3517560" imgH="596880" progId="Equation.3">
                      <p:embed/>
                    </p:oleObj>
                  </mc:Choice>
                  <mc:Fallback>
                    <p:oleObj name="Equation" r:id="rId14" imgW="3517560" imgH="596880" progId="Equation.3">
                      <p:embed/>
                      <p:pic>
                        <p:nvPicPr>
                          <p:cNvPr id="0" name="Object 18"/>
                          <p:cNvPicPr>
                            <a:picLocks noChangeArrowheads="1"/>
                          </p:cNvPicPr>
                          <p:nvPr/>
                        </p:nvPicPr>
                        <p:blipFill>
                          <a:blip r:embed="rId1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80" y="2640"/>
                            <a:ext cx="4800" cy="846"/>
                          </a:xfrm>
                          <a:prstGeom prst="rect">
                            <a:avLst/>
                          </a:prstGeom>
                          <a:solidFill>
                            <a:srgbClr val="FFFF00"/>
                          </a:solidFill>
                          <a:ln>
                            <a:noFill/>
                          </a:ln>
                          <a:effectLst/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37588" name="Rectangle 20"/>
            <p:cNvSpPr>
              <a:spLocks noChangeArrowheads="1"/>
            </p:cNvSpPr>
            <p:nvPr/>
          </p:nvSpPr>
          <p:spPr bwMode="auto">
            <a:xfrm>
              <a:off x="3230" y="3216"/>
              <a:ext cx="2036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altLang="en-US" b="1">
                  <a:solidFill>
                    <a:srgbClr val="FF0000"/>
                  </a:solidFill>
                </a:rPr>
                <a:t>The Inverse Transform</a:t>
              </a:r>
            </a:p>
          </p:txBody>
        </p:sp>
        <p:sp>
          <p:nvSpPr>
            <p:cNvPr id="237589" name="Rectangle 21"/>
            <p:cNvSpPr>
              <a:spLocks noChangeArrowheads="1"/>
            </p:cNvSpPr>
            <p:nvPr/>
          </p:nvSpPr>
          <p:spPr bwMode="auto">
            <a:xfrm>
              <a:off x="3892" y="3986"/>
              <a:ext cx="1374" cy="2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488" tIns="44450" rIns="90488" bIns="44450">
              <a:spAutoFit/>
            </a:bodyPr>
            <a:lstStyle/>
            <a:p>
              <a:pPr algn="r"/>
              <a:r>
                <a:rPr lang="en-US" altLang="en-US" b="1">
                  <a:solidFill>
                    <a:srgbClr val="FF0000"/>
                  </a:solidFill>
                </a:rPr>
                <a:t>The Transform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75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ank Presentation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Default Design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D:\programfilesnt\Microsoft Office\Templates\Blank Presentation.pot</Template>
  <TotalTime>26500</TotalTime>
  <Words>885</Words>
  <Application>Microsoft Office PowerPoint</Application>
  <PresentationFormat>On-screen Show (4:3)</PresentationFormat>
  <Paragraphs>260</Paragraphs>
  <Slides>38</Slides>
  <Notes>27</Notes>
  <HiddenSlides>4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8" baseType="lpstr">
      <vt:lpstr>Arial</vt:lpstr>
      <vt:lpstr>Cambria Math</vt:lpstr>
      <vt:lpstr>Symbol</vt:lpstr>
      <vt:lpstr>Times New Roman</vt:lpstr>
      <vt:lpstr>Wingdings</vt:lpstr>
      <vt:lpstr>Blank Presentation.pot</vt:lpstr>
      <vt:lpstr>Blank Presentation</vt:lpstr>
      <vt:lpstr>Default Design</vt:lpstr>
      <vt:lpstr>Equation</vt:lpstr>
      <vt:lpstr>משוואה</vt:lpstr>
      <vt:lpstr>The Fourier Transform</vt:lpstr>
      <vt:lpstr>PowerPoint Presentation</vt:lpstr>
      <vt:lpstr>PowerPoint Presentation</vt:lpstr>
      <vt:lpstr>PowerPoint Presentation</vt:lpstr>
      <vt:lpstr>Complex Numbers  </vt:lpstr>
      <vt:lpstr>The 1D Basis Functions</vt:lpstr>
      <vt:lpstr>PowerPoint Presentation</vt:lpstr>
      <vt:lpstr>Some Fourier Transforms</vt:lpstr>
      <vt:lpstr>PowerPoint Presentation</vt:lpstr>
      <vt:lpstr>PowerPoint Presentation</vt:lpstr>
      <vt:lpstr>PowerPoint Presentation</vt:lpstr>
      <vt:lpstr>PowerPoint Presentation</vt:lpstr>
      <vt:lpstr>About the Discrete Transform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Fourier Properties</vt:lpstr>
      <vt:lpstr>Fourier Properties</vt:lpstr>
      <vt:lpstr>Importance of Phase vs. Magnitude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Weizmann Institute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Michal Irani</dc:creator>
  <cp:lastModifiedBy>Michal</cp:lastModifiedBy>
  <cp:revision>137</cp:revision>
  <dcterms:created xsi:type="dcterms:W3CDTF">2002-10-31T07:24:32Z</dcterms:created>
  <dcterms:modified xsi:type="dcterms:W3CDTF">2016-11-07T12:47:43Z</dcterms:modified>
</cp:coreProperties>
</file>