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  <p:sldMasterId id="2147483694" r:id="rId2"/>
    <p:sldMasterId id="2147483706" r:id="rId3"/>
    <p:sldMasterId id="2147483718" r:id="rId4"/>
  </p:sldMasterIdLst>
  <p:notesMasterIdLst>
    <p:notesMasterId r:id="rId49"/>
  </p:notesMasterIdLst>
  <p:handoutMasterIdLst>
    <p:handoutMasterId r:id="rId50"/>
  </p:handoutMasterIdLst>
  <p:sldIdLst>
    <p:sldId id="401" r:id="rId5"/>
    <p:sldId id="256" r:id="rId6"/>
    <p:sldId id="398" r:id="rId7"/>
    <p:sldId id="400" r:id="rId8"/>
    <p:sldId id="402" r:id="rId9"/>
    <p:sldId id="396" r:id="rId10"/>
    <p:sldId id="317" r:id="rId11"/>
    <p:sldId id="318" r:id="rId12"/>
    <p:sldId id="337" r:id="rId13"/>
    <p:sldId id="335" r:id="rId14"/>
    <p:sldId id="334" r:id="rId15"/>
    <p:sldId id="336" r:id="rId16"/>
    <p:sldId id="386" r:id="rId17"/>
    <p:sldId id="340" r:id="rId18"/>
    <p:sldId id="366" r:id="rId19"/>
    <p:sldId id="356" r:id="rId20"/>
    <p:sldId id="371" r:id="rId21"/>
    <p:sldId id="364" r:id="rId22"/>
    <p:sldId id="370" r:id="rId23"/>
    <p:sldId id="357" r:id="rId24"/>
    <p:sldId id="372" r:id="rId25"/>
    <p:sldId id="377" r:id="rId26"/>
    <p:sldId id="412" r:id="rId27"/>
    <p:sldId id="413" r:id="rId28"/>
    <p:sldId id="414" r:id="rId29"/>
    <p:sldId id="360" r:id="rId30"/>
    <p:sldId id="361" r:id="rId31"/>
    <p:sldId id="362" r:id="rId32"/>
    <p:sldId id="363" r:id="rId33"/>
    <p:sldId id="385" r:id="rId34"/>
    <p:sldId id="338" r:id="rId35"/>
    <p:sldId id="375" r:id="rId36"/>
    <p:sldId id="376" r:id="rId37"/>
    <p:sldId id="415" r:id="rId38"/>
    <p:sldId id="373" r:id="rId39"/>
    <p:sldId id="410" r:id="rId40"/>
    <p:sldId id="389" r:id="rId41"/>
    <p:sldId id="390" r:id="rId42"/>
    <p:sldId id="392" r:id="rId43"/>
    <p:sldId id="407" r:id="rId44"/>
    <p:sldId id="405" r:id="rId45"/>
    <p:sldId id="388" r:id="rId46"/>
    <p:sldId id="387" r:id="rId47"/>
    <p:sldId id="416" r:id="rId48"/>
  </p:sldIdLst>
  <p:sldSz cx="9144000" cy="6858000" type="overhead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000099"/>
    <a:srgbClr val="FFCCCC"/>
    <a:srgbClr val="008080"/>
    <a:srgbClr val="008000"/>
    <a:srgbClr val="00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139" d="100"/>
          <a:sy n="139" d="100"/>
        </p:scale>
        <p:origin x="-1195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2177" y="-12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r>
              <a:rPr lang="en-US" altLang="he-IL"/>
              <a:t>Lihi Zelnik-Manor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r>
              <a:rPr lang="en-US" altLang="he-IL"/>
              <a:t>Multi-Frame Plane Alignment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fld id="{2B518F5B-4922-4B29-B676-D7894D0E0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54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6250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0"/>
            <a:r>
              <a:rPr lang="en-US" altLang="he-IL" smtClean="0"/>
              <a:t>Second level</a:t>
            </a:r>
          </a:p>
          <a:p>
            <a:pPr lvl="0"/>
            <a:r>
              <a:rPr lang="en-US" altLang="he-IL" smtClean="0"/>
              <a:t>Third level</a:t>
            </a:r>
          </a:p>
          <a:p>
            <a:pPr lvl="0"/>
            <a:r>
              <a:rPr lang="en-US" altLang="he-IL" smtClean="0"/>
              <a:t>Fourth level</a:t>
            </a:r>
          </a:p>
          <a:p>
            <a:pPr lvl="0"/>
            <a:r>
              <a:rPr lang="en-US" altLang="he-IL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>
                <a:latin typeface="Tahoma" pitchFamily="34" charset="0"/>
              </a:defRPr>
            </a:lvl1pPr>
          </a:lstStyle>
          <a:p>
            <a:fld id="{5D911910-3AE1-47D1-9065-154776E06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48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81F9C-479C-42B4-8840-7C000AC6ECD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0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1CD9B-5E05-4805-8C8C-69E02439A4C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6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16F1B-CF2D-4B51-85C6-D7E3CA1B2F5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So </a:t>
            </a:r>
            <a:r>
              <a:rPr lang="en-US" b="1"/>
              <a:t>what does it mean</a:t>
            </a:r>
            <a:r>
              <a:rPr lang="en-US"/>
              <a:t> “motion consistency of small patches”?</a:t>
            </a:r>
          </a:p>
          <a:p>
            <a:endParaRPr lang="en-US"/>
          </a:p>
          <a:p>
            <a:r>
              <a:rPr lang="en-US"/>
              <a:t>Consider for example the following 4 patches. </a:t>
            </a:r>
          </a:p>
          <a:p>
            <a:r>
              <a:rPr lang="en-US"/>
              <a:t>They all have </a:t>
            </a:r>
            <a:r>
              <a:rPr lang="en-US" b="1"/>
              <a:t>different patterns</a:t>
            </a:r>
            <a:r>
              <a:rPr lang="en-US"/>
              <a:t> of intensities (and seem to have different motions).</a:t>
            </a:r>
          </a:p>
          <a:p>
            <a:r>
              <a:rPr lang="en-US" b="1"/>
              <a:t>Yet</a:t>
            </a:r>
            <a:r>
              <a:rPr lang="en-US"/>
              <a:t>, they have been induced by the </a:t>
            </a:r>
            <a:r>
              <a:rPr lang="en-US" b="1"/>
              <a:t>same global motion</a:t>
            </a:r>
            <a:r>
              <a:rPr lang="en-US"/>
              <a:t>.</a:t>
            </a:r>
          </a:p>
          <a:p>
            <a:r>
              <a:rPr lang="en-US"/>
              <a:t>Therefore, we would like our </a:t>
            </a:r>
            <a:r>
              <a:rPr lang="en-US" b="1"/>
              <a:t>measure</a:t>
            </a:r>
            <a:r>
              <a:rPr lang="en-US"/>
              <a:t> </a:t>
            </a:r>
            <a:r>
              <a:rPr lang="en-US" b="1"/>
              <a:t>to capture</a:t>
            </a:r>
            <a:r>
              <a:rPr lang="en-US"/>
              <a:t> that they are motion consistent.</a:t>
            </a:r>
          </a:p>
          <a:p>
            <a:endParaRPr lang="en-US"/>
          </a:p>
          <a:p>
            <a:r>
              <a:rPr lang="en-US"/>
              <a:t>While these 4 </a:t>
            </a:r>
            <a:r>
              <a:rPr lang="en-US" b="1"/>
              <a:t>intensity patterns cannot result from the same motion</a:t>
            </a:r>
            <a:r>
              <a:rPr lang="en-US"/>
              <a:t>, </a:t>
            </a:r>
          </a:p>
          <a:p>
            <a:r>
              <a:rPr lang="en-US"/>
              <a:t>therefore we would like our measure to </a:t>
            </a:r>
            <a:r>
              <a:rPr lang="en-US" b="1"/>
              <a:t>tell us they are inconsistent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Once again, we want to do than </a:t>
            </a:r>
            <a:r>
              <a:rPr lang="en-US" b="1"/>
              <a:t>purely based</a:t>
            </a:r>
            <a:r>
              <a:rPr lang="en-US"/>
              <a:t> </a:t>
            </a:r>
            <a:r>
              <a:rPr lang="en-US" b="1"/>
              <a:t>on the intensities</a:t>
            </a:r>
            <a:r>
              <a:rPr lang="en-US"/>
              <a:t> of those patches, </a:t>
            </a:r>
            <a:r>
              <a:rPr lang="en-US" b="1"/>
              <a:t>without</a:t>
            </a:r>
            <a:r>
              <a:rPr lang="en-US"/>
              <a:t> estimating their motions.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7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65337-55BF-4C12-84A7-3DE26057411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25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9F825-4011-487E-A6D9-1C823F55A91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87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D5AC3-60A9-4958-BBA5-37C1F66D1C1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84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A0D96-E2D0-4F89-89D1-93AFE541F2E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1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582F7-B38B-4141-AB65-9B76A8C2CDAC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81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84A9E-6DF9-4995-9F41-D5EEF2C7930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4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FABAD-5327-412E-8CD7-E4008D4C98C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15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598D0-17B1-4548-9141-7AC6C971D94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2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81F9C-479C-42B4-8840-7C000AC6ECD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75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9C804-C7F8-4637-A4CB-D017DBB508C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6CD8E-ED1E-4A46-AE41-BE951CAD6233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853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EE931-4E2F-4C1F-A895-13518BE6FCD2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397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01270-EDB8-4BD3-98F6-A9B4E76FE91D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723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AF11D-3316-47FB-A810-94A93781847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58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86A86-3283-4854-B242-A239569C4F6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90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17216-DBC3-42CD-840B-F24E9406AFD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28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DED7A-9191-439F-8503-C1D450B395D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19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157A5-97B9-44B8-B633-8D1B3598F1D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23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262E0-A40A-422E-A3EC-5B7338F0B60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3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fld id="{A5D624CD-181C-45C0-B173-F7C3956B1EE4}" type="slidenum">
              <a:rPr lang="en-US" altLang="en-US" sz="1100" b="1">
                <a:solidFill>
                  <a:srgbClr val="000000"/>
                </a:solidFill>
                <a:latin typeface="Arial" charset="0"/>
                <a:cs typeface="Arial" charset="0"/>
              </a:rPr>
              <a:pPr eaLnBrk="0" hangingPunct="0"/>
              <a:t>5</a:t>
            </a:fld>
            <a:endParaRPr lang="en-US" altLang="en-US" sz="11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1719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92892-A1B7-40BF-8764-73D4F6A96EC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8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95096-F698-4377-A626-A59CB3328B4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014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50409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A45CB-966C-4486-A181-C07FD4419307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39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1CD9B-5E05-4805-8C8C-69E02439A4CE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55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90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61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720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028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7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81F9C-479C-42B4-8840-7C000AC6ECD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402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398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1CD9B-5E05-4805-8C8C-69E02439A4CE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8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718F0-E95B-4ADC-B07C-416E50A9BA4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7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C52AE-7282-4E71-AF9A-D36C72E5B05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So </a:t>
            </a:r>
            <a:r>
              <a:rPr lang="en-US" b="1"/>
              <a:t>what does it mean</a:t>
            </a:r>
            <a:r>
              <a:rPr lang="en-US"/>
              <a:t> “motion consistency of small patches”?</a:t>
            </a:r>
          </a:p>
          <a:p>
            <a:endParaRPr lang="en-US"/>
          </a:p>
          <a:p>
            <a:r>
              <a:rPr lang="en-US"/>
              <a:t>Consider for example the following 4 patches. </a:t>
            </a:r>
          </a:p>
          <a:p>
            <a:r>
              <a:rPr lang="en-US"/>
              <a:t>They all have </a:t>
            </a:r>
            <a:r>
              <a:rPr lang="en-US" b="1"/>
              <a:t>different patterns</a:t>
            </a:r>
            <a:r>
              <a:rPr lang="en-US"/>
              <a:t> of intensities (and seem to have different motions).</a:t>
            </a:r>
          </a:p>
          <a:p>
            <a:r>
              <a:rPr lang="en-US" b="1"/>
              <a:t>Yet</a:t>
            </a:r>
            <a:r>
              <a:rPr lang="en-US"/>
              <a:t>, they have been induced by the </a:t>
            </a:r>
            <a:r>
              <a:rPr lang="en-US" b="1"/>
              <a:t>same global motion</a:t>
            </a:r>
            <a:r>
              <a:rPr lang="en-US"/>
              <a:t>.</a:t>
            </a:r>
          </a:p>
          <a:p>
            <a:r>
              <a:rPr lang="en-US"/>
              <a:t>Therefore, we would like our </a:t>
            </a:r>
            <a:r>
              <a:rPr lang="en-US" b="1"/>
              <a:t>measure</a:t>
            </a:r>
            <a:r>
              <a:rPr lang="en-US"/>
              <a:t> </a:t>
            </a:r>
            <a:r>
              <a:rPr lang="en-US" b="1"/>
              <a:t>to capture</a:t>
            </a:r>
            <a:r>
              <a:rPr lang="en-US"/>
              <a:t> that they are motion consistent.</a:t>
            </a:r>
          </a:p>
          <a:p>
            <a:endParaRPr lang="en-US"/>
          </a:p>
          <a:p>
            <a:r>
              <a:rPr lang="en-US"/>
              <a:t>While these 4 </a:t>
            </a:r>
            <a:r>
              <a:rPr lang="en-US" b="1"/>
              <a:t>intensity patterns cannot result from the same motion</a:t>
            </a:r>
            <a:r>
              <a:rPr lang="en-US"/>
              <a:t>, </a:t>
            </a:r>
          </a:p>
          <a:p>
            <a:r>
              <a:rPr lang="en-US"/>
              <a:t>therefore we would like our measure to </a:t>
            </a:r>
            <a:r>
              <a:rPr lang="en-US" b="1"/>
              <a:t>tell us they are inconsistent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Once again, we want to do than </a:t>
            </a:r>
            <a:r>
              <a:rPr lang="en-US" b="1"/>
              <a:t>purely based</a:t>
            </a:r>
            <a:r>
              <a:rPr lang="en-US"/>
              <a:t> </a:t>
            </a:r>
            <a:r>
              <a:rPr lang="en-US" b="1"/>
              <a:t>on the intensities</a:t>
            </a:r>
            <a:r>
              <a:rPr lang="en-US"/>
              <a:t> of those patches, </a:t>
            </a:r>
            <a:r>
              <a:rPr lang="en-US" b="1"/>
              <a:t>without</a:t>
            </a:r>
            <a:r>
              <a:rPr lang="en-US"/>
              <a:t> estimating their motions.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73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C09E1-5C59-40CA-8C63-98319C7E2EC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5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D227C-08D4-412F-B76A-637B1106500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30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D9CAA-3D18-4617-BCE7-2886CAC7A76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355C1-51E0-4DC3-9A68-1548AC805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60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6D297-6375-4C44-9FF4-545A6ED2C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3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AEAE5-2FE9-4A20-970A-E0E40C390F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954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308F3-74AF-4169-8D81-86958E963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20E5A-4026-4137-A515-A3AAA2198E3E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20C7-CFD9-456F-BA68-6E919779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9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68BBB-9657-482C-93F9-28AACFCEE7C9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5C89-416A-4DBF-ADBE-26D5DF84C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35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122E-7DAE-47E3-B7A2-A27CE7D0515C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EFE46-7130-4180-8460-36DEA0958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D65E-230D-4A8D-AF1F-C21004AD87C9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409C0-20C5-4CC4-8D76-B14F2F481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23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97B0-4A12-4ADD-9E46-4FA29B5E46B8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5F066-DD86-48BC-809A-6B184957A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0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B898-28B4-4A57-973F-B9B126E720CA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2620-E765-4DD6-B639-00E5C7F04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7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B4FF1-90A5-4FA7-9275-436FC3953A24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CD87-DF10-42D3-81A2-5AE814517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4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50EC1-DCED-486A-BE60-B2F9459CB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836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52D6-AE6F-48B0-962D-1DF8C7D8B45D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3BBE-D1A6-4C12-BB54-91BBC1AFD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30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CE8C2-CBF4-4D32-8B97-2E89B0766367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1091-B292-4B10-BED6-B23848E6D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1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7629-836D-4F42-9666-FB8719C584DF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C429A-43DB-40E5-B9CF-B22AE76DF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24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C8D3-FC9D-4DCA-947B-B4B6EE6E4358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9DBF-B81A-49DD-B1CF-E05C1AF22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69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968F5-5597-498D-B9FD-2807CBED57DC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38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178C8-C002-4863-850B-FA2D1AAE1A17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81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4B876-9B22-415F-88D2-659993098978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62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DAC41-F01E-4C0B-90D6-274BD8D2D68D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84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2EC5C-01D9-44C5-A1B6-1D72B898B52E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17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5228C-9503-4865-8A62-F819F581A8C0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2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41124-8295-4862-8830-8854669C6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797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7DF4A-2DB6-428F-A282-4F0F019DF261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15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93515-DDF5-4384-85B3-3C73B368AF0E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89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AD9FD-FE12-4EE8-A389-2290D85EF663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04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F9248-EFDD-44C1-A773-3D31721295C7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22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C397F-82D4-4CA9-8723-39955E559C75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27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20E5A-4026-4137-A515-A3AAA2198E3E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20C7-CFD9-456F-BA68-6E919779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73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68BBB-9657-482C-93F9-28AACFCEE7C9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5C89-416A-4DBF-ADBE-26D5DF84C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01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122E-7DAE-47E3-B7A2-A27CE7D0515C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EFE46-7130-4180-8460-36DEA0958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33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D65E-230D-4A8D-AF1F-C21004AD87C9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409C0-20C5-4CC4-8D76-B14F2F481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7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97B0-4A12-4ADD-9E46-4FA29B5E46B8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5F066-DD86-48BC-809A-6B184957A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380BF-6B6C-46F8-B3F8-DBD27E4A8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560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B898-28B4-4A57-973F-B9B126E720CA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2620-E765-4DD6-B639-00E5C7F04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8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B4FF1-90A5-4FA7-9275-436FC3953A24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CD87-DF10-42D3-81A2-5AE814517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13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52D6-AE6F-48B0-962D-1DF8C7D8B45D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3BBE-D1A6-4C12-BB54-91BBC1AFD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71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CE8C2-CBF4-4D32-8B97-2E89B0766367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1091-B292-4B10-BED6-B23848E6D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20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7629-836D-4F42-9666-FB8719C584DF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C429A-43DB-40E5-B9CF-B22AE76DF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70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C8D3-FC9D-4DCA-947B-B4B6EE6E4358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9DBF-B81A-49DD-B1CF-E05C1AF22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2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BC2FD-22A2-467B-B99F-6F69A5544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0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E45D0-7110-4573-A0E7-B23B7B24D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18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034E2-DE2C-4A03-A767-85252F914F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51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85F92-7E3A-46D3-A0A5-348C90696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52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D5EC2-C9C8-48BA-B4ED-B4F4093B2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2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69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9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9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fld id="{A1A7E971-5CF3-456D-8603-3A699FCF62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fld id="{A43BAAE4-465D-44FD-BB04-C566F5B9BE02}" type="datetimeFigureOut">
              <a:rPr lang="en-US">
                <a:latin typeface="Arial"/>
              </a:rPr>
              <a:pPr eaLnBrk="1" hangingPunct="1">
                <a:defRPr/>
              </a:pPr>
              <a:t>12/18/2016</a:t>
            </a:fld>
            <a:endParaRPr lang="en-US">
              <a:latin typeface="Arial"/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fld id="{DA821579-D301-47F2-B40F-2D31322FC087}" type="slidenum">
              <a:rPr lang="en-US">
                <a:latin typeface="Arial"/>
              </a:rPr>
              <a:pPr eaLnBrk="1" hangingPunct="1"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41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69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endParaRPr lang="en-US" altLang="en-US" smtClean="0">
              <a:solidFill>
                <a:srgbClr val="5E574E"/>
              </a:solidFill>
            </a:endParaRPr>
          </a:p>
        </p:txBody>
      </p:sp>
      <p:sp>
        <p:nvSpPr>
          <p:cNvPr id="69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endParaRPr lang="en-US" altLang="en-US" smtClean="0">
              <a:solidFill>
                <a:srgbClr val="5E574E"/>
              </a:solidFill>
            </a:endParaRPr>
          </a:p>
        </p:txBody>
      </p:sp>
      <p:sp>
        <p:nvSpPr>
          <p:cNvPr id="69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fld id="{A9E62B72-5F60-4C44-A817-1D13D76C898E}" type="slidenum">
              <a:rPr lang="en-US" altLang="en-US" smtClean="0">
                <a:solidFill>
                  <a:srgbClr val="5E574E"/>
                </a:solidFill>
              </a:rPr>
              <a:pPr/>
              <a:t>‹#›</a:t>
            </a:fld>
            <a:endParaRPr lang="en-US" altLang="en-US" smtClean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6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fld id="{A43BAAE4-465D-44FD-BB04-C566F5B9BE02}" type="datetimeFigureOut">
              <a:rPr lang="en-US">
                <a:latin typeface="Arial"/>
              </a:rPr>
              <a:pPr eaLnBrk="1" hangingPunct="1">
                <a:defRPr/>
              </a:pPr>
              <a:t>12/18/2016</a:t>
            </a:fld>
            <a:endParaRPr lang="en-US">
              <a:latin typeface="Arial"/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fld id="{DA821579-D301-47F2-B40F-2D31322FC087}" type="slidenum">
              <a:rPr lang="en-US">
                <a:latin typeface="Arial"/>
              </a:rPr>
              <a:pPr eaLnBrk="1" hangingPunct="1"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06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jpeg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15" Type="http://schemas.openxmlformats.org/officeDocument/2006/relationships/image" Target="../media/image22.e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4.jpe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users\irani\Course_Intro_2013\prvs2.mpg" TargetMode="External"/><Relationship Id="rId1" Type="http://schemas.microsoft.com/office/2007/relationships/media" Target="file:///D:\users\irani\Course_Intro_2013\prvs2.mpg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6" Type="http://schemas.openxmlformats.org/officeDocument/2006/relationships/image" Target="../media/image4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5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5" Type="http://schemas.openxmlformats.org/officeDocument/2006/relationships/tags" Target="../tags/tag10.xml"/><Relationship Id="rId10" Type="http://schemas.openxmlformats.org/officeDocument/2006/relationships/image" Target="../media/image52.png"/><Relationship Id="rId4" Type="http://schemas.openxmlformats.org/officeDocument/2006/relationships/tags" Target="../tags/tag9.xml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25.xml"/><Relationship Id="rId12" Type="http://schemas.openxmlformats.org/officeDocument/2006/relationships/image" Target="../media/image5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7.png"/><Relationship Id="rId5" Type="http://schemas.openxmlformats.org/officeDocument/2006/relationships/tags" Target="../tags/tag15.xml"/><Relationship Id="rId10" Type="http://schemas.openxmlformats.org/officeDocument/2006/relationships/image" Target="../media/image55.png"/><Relationship Id="rId4" Type="http://schemas.openxmlformats.org/officeDocument/2006/relationships/tags" Target="../tags/tag14.xml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2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6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52.png"/><Relationship Id="rId5" Type="http://schemas.openxmlformats.org/officeDocument/2006/relationships/tags" Target="../tags/tag20.xml"/><Relationship Id="rId1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26.xml"/><Relationship Id="rId1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6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../Course_Intro_2014_2015/baby-iir-r1-0.4-r2-0.05-alpha-10-lambda_c-16-chromAtn-0.1.mp4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eople.csail.mit.edu/mrub/vidmag" TargetMode="External"/><Relationship Id="rId5" Type="http://schemas.openxmlformats.org/officeDocument/2006/relationships/hyperlink" Target="../Course_Intro_2014_2015/baby.mp4" TargetMode="External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ail.mit.edu/mrub/vidma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hyperlink" Target="../Course_Intro_2014_2015/EVM_NSFSciVis2012.mov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ail.mit.edu/mrub/vidma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hyperlink" Target="../Course_Intro_2014_2015/vidmag.mov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s.haifa.ac.il/hagit/VisionDay/visionDay_2016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s.huji.ac.il/cse" TargetMode="External"/><Relationship Id="rId4" Type="http://schemas.openxmlformats.org/officeDocument/2006/relationships/hyperlink" Target="http://www.wisdom.weizmann.ac.il/~www/pages/dnns_tut/index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18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15" Type="http://schemas.openxmlformats.org/officeDocument/2006/relationships/image" Target="../media/image6.wmf"/><Relationship Id="rId10" Type="http://schemas.openxmlformats.org/officeDocument/2006/relationships/image" Target="../media/image4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3568" y="980728"/>
            <a:ext cx="792088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he-IL" b="1" u="sng" dirty="0"/>
              <a:t>Uses of </a:t>
            </a:r>
            <a:r>
              <a:rPr lang="en-US" altLang="he-IL" b="1" u="sng" dirty="0" smtClean="0"/>
              <a:t>Motion</a:t>
            </a:r>
          </a:p>
          <a:p>
            <a:pPr>
              <a:buFontTx/>
              <a:buChar char="•"/>
            </a:pPr>
            <a:r>
              <a:rPr lang="en-US" altLang="en-US" sz="2600" kern="0" dirty="0" smtClean="0"/>
              <a:t>3D shape reconstruction</a:t>
            </a:r>
          </a:p>
          <a:p>
            <a:pPr>
              <a:buFontTx/>
              <a:buChar char="•"/>
            </a:pPr>
            <a:r>
              <a:rPr lang="en-US" altLang="en-US" sz="2600" kern="0" dirty="0" smtClean="0"/>
              <a:t>Segment objects based on motion cues</a:t>
            </a:r>
          </a:p>
          <a:p>
            <a:pPr>
              <a:buFontTx/>
              <a:buChar char="•"/>
            </a:pPr>
            <a:r>
              <a:rPr lang="en-US" altLang="en-US" sz="2600" kern="0" dirty="0" smtClean="0"/>
              <a:t>Recognize events and activities</a:t>
            </a:r>
          </a:p>
          <a:p>
            <a:pPr>
              <a:buFontTx/>
              <a:buChar char="•"/>
            </a:pPr>
            <a:r>
              <a:rPr lang="en-US" altLang="en-US" sz="2600" kern="0" dirty="0" smtClean="0"/>
              <a:t>Image/video enhancement</a:t>
            </a:r>
          </a:p>
          <a:p>
            <a:pPr>
              <a:buFontTx/>
              <a:buChar char="•"/>
            </a:pPr>
            <a:r>
              <a:rPr lang="en-US" altLang="en-US" sz="2600" kern="0" dirty="0" smtClean="0"/>
              <a:t>Track objects</a:t>
            </a:r>
          </a:p>
          <a:p>
            <a:pPr marL="0" indent="0"/>
            <a:r>
              <a:rPr lang="en-US" altLang="en-US" sz="2600" kern="0" dirty="0" smtClean="0"/>
              <a:t>•  Correct for camera jitter (stabilization) </a:t>
            </a:r>
          </a:p>
          <a:p>
            <a:pPr marL="0" indent="0"/>
            <a:r>
              <a:rPr lang="en-US" altLang="en-US" sz="2600" kern="0" dirty="0" smtClean="0"/>
              <a:t>•  Align images (mosaics)</a:t>
            </a:r>
          </a:p>
          <a:p>
            <a:pPr marL="0" indent="0"/>
            <a:r>
              <a:rPr lang="en-US" altLang="en-US" sz="2600" kern="0" dirty="0" smtClean="0"/>
              <a:t>•  Efficient video representations</a:t>
            </a:r>
          </a:p>
          <a:p>
            <a:pPr>
              <a:buFontTx/>
              <a:buChar char="•"/>
            </a:pPr>
            <a:r>
              <a:rPr lang="en-US" altLang="en-US" sz="2600" kern="0" dirty="0" smtClean="0"/>
              <a:t>Video compression (e.g., MPEG2)</a:t>
            </a:r>
          </a:p>
          <a:p>
            <a:pPr>
              <a:buFontTx/>
              <a:buChar char="•"/>
            </a:pPr>
            <a:r>
              <a:rPr lang="en-US" altLang="en-US" sz="2600" kern="0" dirty="0" smtClean="0"/>
              <a:t>Special effects</a:t>
            </a:r>
          </a:p>
          <a:p>
            <a:pPr>
              <a:buFontTx/>
              <a:buChar char="•"/>
            </a:pPr>
            <a:endParaRPr lang="en-US" altLang="en-US" sz="2600" kern="0" dirty="0" smtClean="0"/>
          </a:p>
          <a:p>
            <a:pPr marL="0" indent="0"/>
            <a:endParaRPr lang="en-US" altLang="en-US" sz="2600" kern="0" dirty="0" smtClean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358662" y="656221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-26988"/>
            <a:ext cx="9448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9pPr>
          </a:lstStyle>
          <a:p>
            <a:pPr algn="ctr"/>
            <a:r>
              <a:rPr lang="en-US" altLang="he-IL" sz="4800" kern="0" dirty="0" smtClean="0">
                <a:solidFill>
                  <a:srgbClr val="FF0066"/>
                </a:solidFill>
              </a:rPr>
              <a:t>Motion Estimation</a:t>
            </a:r>
            <a:endParaRPr lang="en-US" altLang="he-IL" sz="4800" kern="0" dirty="0"/>
          </a:p>
        </p:txBody>
      </p:sp>
    </p:spTree>
    <p:extLst>
      <p:ext uri="{BB962C8B-B14F-4D97-AF65-F5344CB8AC3E}">
        <p14:creationId xmlns:p14="http://schemas.microsoft.com/office/powerpoint/2010/main" val="26889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he-IL" sz="4800" dirty="0">
                <a:solidFill>
                  <a:srgbClr val="FF0066"/>
                </a:solidFill>
              </a:rPr>
              <a:t>The Aperture Problem</a:t>
            </a:r>
          </a:p>
        </p:txBody>
      </p:sp>
      <p:sp>
        <p:nvSpPr>
          <p:cNvPr id="568323" name="Text Box 3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he-IL" sz="1400">
                <a:solidFill>
                  <a:srgbClr val="FFFFFF"/>
                </a:solidFill>
                <a:latin typeface="Tahoma" pitchFamily="34" charset="0"/>
              </a:rPr>
              <a:t>Copyright, 1996 © Dale Carnegie &amp; Associates, Inc.</a:t>
            </a:r>
            <a:endParaRPr kumimoji="1" lang="en-US" altLang="he-IL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1447800" y="3352800"/>
            <a:ext cx="2133600" cy="1752600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8325" name="Group 5"/>
          <p:cNvGrpSpPr>
            <a:grpSpLocks/>
          </p:cNvGrpSpPr>
          <p:nvPr/>
        </p:nvGrpSpPr>
        <p:grpSpPr bwMode="auto">
          <a:xfrm>
            <a:off x="744538" y="2360613"/>
            <a:ext cx="3657600" cy="2971800"/>
            <a:chOff x="384" y="1488"/>
            <a:chExt cx="2304" cy="1872"/>
          </a:xfrm>
        </p:grpSpPr>
        <p:grpSp>
          <p:nvGrpSpPr>
            <p:cNvPr id="568326" name="Group 6"/>
            <p:cNvGrpSpPr>
              <a:grpSpLocks/>
            </p:cNvGrpSpPr>
            <p:nvPr/>
          </p:nvGrpSpPr>
          <p:grpSpPr bwMode="auto">
            <a:xfrm>
              <a:off x="384" y="1488"/>
              <a:ext cx="2304" cy="1872"/>
              <a:chOff x="384" y="1488"/>
              <a:chExt cx="2304" cy="1872"/>
            </a:xfrm>
          </p:grpSpPr>
          <p:sp>
            <p:nvSpPr>
              <p:cNvPr id="568327" name="Rectangle 7"/>
              <p:cNvSpPr>
                <a:spLocks noChangeArrowheads="1"/>
              </p:cNvSpPr>
              <p:nvPr/>
            </p:nvSpPr>
            <p:spPr bwMode="auto">
              <a:xfrm>
                <a:off x="384" y="1488"/>
                <a:ext cx="720" cy="18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28" name="Rectangle 8"/>
              <p:cNvSpPr>
                <a:spLocks noChangeArrowheads="1"/>
              </p:cNvSpPr>
              <p:nvPr/>
            </p:nvSpPr>
            <p:spPr bwMode="auto">
              <a:xfrm>
                <a:off x="1584" y="1488"/>
                <a:ext cx="480" cy="18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29" name="Rectangle 9"/>
              <p:cNvSpPr>
                <a:spLocks noChangeArrowheads="1"/>
              </p:cNvSpPr>
              <p:nvPr/>
            </p:nvSpPr>
            <p:spPr bwMode="auto">
              <a:xfrm>
                <a:off x="912" y="2256"/>
                <a:ext cx="1776" cy="110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30" name="Rectangle 10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1824" cy="2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31" name="Rectangle 11"/>
              <p:cNvSpPr>
                <a:spLocks noChangeArrowheads="1"/>
              </p:cNvSpPr>
              <p:nvPr/>
            </p:nvSpPr>
            <p:spPr bwMode="auto">
              <a:xfrm>
                <a:off x="2544" y="1680"/>
                <a:ext cx="144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8332" name="Rectangle 12"/>
            <p:cNvSpPr>
              <a:spLocks noChangeArrowheads="1"/>
            </p:cNvSpPr>
            <p:nvPr/>
          </p:nvSpPr>
          <p:spPr bwMode="auto">
            <a:xfrm>
              <a:off x="1968" y="1680"/>
              <a:ext cx="624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8333" name="Text Box 13"/>
          <p:cNvSpPr txBox="1">
            <a:spLocks noChangeArrowheads="1"/>
          </p:cNvSpPr>
          <p:nvPr/>
        </p:nvSpPr>
        <p:spPr bwMode="auto">
          <a:xfrm>
            <a:off x="395288" y="5951538"/>
            <a:ext cx="579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20000"/>
              </a:spcBef>
            </a:pPr>
            <a:r>
              <a:rPr lang="en-US" altLang="he-IL" sz="3000">
                <a:solidFill>
                  <a:srgbClr val="CC3300"/>
                </a:solidFill>
                <a:latin typeface="Tahoma" pitchFamily="34" charset="0"/>
              </a:rPr>
              <a:t>Not enough info in local regions</a:t>
            </a:r>
            <a:endParaRPr lang="en-US" altLang="he-IL" sz="3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27689E-6 L 0.04392 -0.032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he-IL" sz="4800" dirty="0">
                <a:solidFill>
                  <a:srgbClr val="FF0066"/>
                </a:solidFill>
              </a:rPr>
              <a:t>The Aperture Problem</a:t>
            </a:r>
          </a:p>
        </p:txBody>
      </p:sp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he-IL" sz="1400">
                <a:solidFill>
                  <a:srgbClr val="FFFFFF"/>
                </a:solidFill>
                <a:latin typeface="Tahoma" pitchFamily="34" charset="0"/>
              </a:rPr>
              <a:t>Copyright, 1996 © Dale Carnegie &amp; Associates, Inc.</a:t>
            </a:r>
            <a:endParaRPr kumimoji="1" lang="en-US" altLang="he-IL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67300" name="Rectangle 4"/>
          <p:cNvSpPr>
            <a:spLocks noChangeArrowheads="1"/>
          </p:cNvSpPr>
          <p:nvPr/>
        </p:nvSpPr>
        <p:spPr bwMode="auto">
          <a:xfrm>
            <a:off x="1447800" y="3352800"/>
            <a:ext cx="2133600" cy="1752600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7301" name="Group 5"/>
          <p:cNvGrpSpPr>
            <a:grpSpLocks/>
          </p:cNvGrpSpPr>
          <p:nvPr/>
        </p:nvGrpSpPr>
        <p:grpSpPr bwMode="auto">
          <a:xfrm>
            <a:off x="747713" y="2362200"/>
            <a:ext cx="3657600" cy="2971800"/>
            <a:chOff x="384" y="1488"/>
            <a:chExt cx="2304" cy="1872"/>
          </a:xfrm>
        </p:grpSpPr>
        <p:grpSp>
          <p:nvGrpSpPr>
            <p:cNvPr id="567302" name="Group 6"/>
            <p:cNvGrpSpPr>
              <a:grpSpLocks/>
            </p:cNvGrpSpPr>
            <p:nvPr/>
          </p:nvGrpSpPr>
          <p:grpSpPr bwMode="auto">
            <a:xfrm>
              <a:off x="384" y="1488"/>
              <a:ext cx="2304" cy="1872"/>
              <a:chOff x="384" y="1488"/>
              <a:chExt cx="2304" cy="1872"/>
            </a:xfrm>
          </p:grpSpPr>
          <p:sp>
            <p:nvSpPr>
              <p:cNvPr id="567303" name="Rectangle 7"/>
              <p:cNvSpPr>
                <a:spLocks noChangeArrowheads="1"/>
              </p:cNvSpPr>
              <p:nvPr/>
            </p:nvSpPr>
            <p:spPr bwMode="auto">
              <a:xfrm>
                <a:off x="384" y="1488"/>
                <a:ext cx="720" cy="18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304" name="Rectangle 8"/>
              <p:cNvSpPr>
                <a:spLocks noChangeArrowheads="1"/>
              </p:cNvSpPr>
              <p:nvPr/>
            </p:nvSpPr>
            <p:spPr bwMode="auto">
              <a:xfrm>
                <a:off x="1584" y="1488"/>
                <a:ext cx="480" cy="18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305" name="Rectangle 9"/>
              <p:cNvSpPr>
                <a:spLocks noChangeArrowheads="1"/>
              </p:cNvSpPr>
              <p:nvPr/>
            </p:nvSpPr>
            <p:spPr bwMode="auto">
              <a:xfrm>
                <a:off x="912" y="2256"/>
                <a:ext cx="1776" cy="110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306" name="Rectangle 10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1824" cy="2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307" name="Rectangle 11"/>
              <p:cNvSpPr>
                <a:spLocks noChangeArrowheads="1"/>
              </p:cNvSpPr>
              <p:nvPr/>
            </p:nvSpPr>
            <p:spPr bwMode="auto">
              <a:xfrm>
                <a:off x="2544" y="1680"/>
                <a:ext cx="144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7308" name="Rectangle 12"/>
            <p:cNvSpPr>
              <a:spLocks noChangeArrowheads="1"/>
            </p:cNvSpPr>
            <p:nvPr/>
          </p:nvSpPr>
          <p:spPr bwMode="auto">
            <a:xfrm>
              <a:off x="1056" y="1728"/>
              <a:ext cx="624" cy="6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27689E-6 L 0.04392 -0.032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he-IL" sz="4800">
                <a:solidFill>
                  <a:srgbClr val="FF0066"/>
                </a:solidFill>
              </a:rPr>
              <a:t>The Aperture Problem</a:t>
            </a:r>
          </a:p>
        </p:txBody>
      </p:sp>
      <p:sp>
        <p:nvSpPr>
          <p:cNvPr id="569347" name="Text Box 3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he-IL" sz="1400">
                <a:solidFill>
                  <a:srgbClr val="FFFFFF"/>
                </a:solidFill>
                <a:latin typeface="Tahoma" pitchFamily="34" charset="0"/>
              </a:rPr>
              <a:t>Copyright, 1996 © Dale Carnegie &amp; Associates, Inc.</a:t>
            </a:r>
            <a:endParaRPr kumimoji="1" lang="en-US" altLang="he-IL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69348" name="Rectangle 4"/>
          <p:cNvSpPr>
            <a:spLocks noChangeArrowheads="1"/>
          </p:cNvSpPr>
          <p:nvPr/>
        </p:nvSpPr>
        <p:spPr bwMode="auto">
          <a:xfrm>
            <a:off x="1447800" y="3352800"/>
            <a:ext cx="2133600" cy="1752600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9349" name="Text Box 5"/>
          <p:cNvSpPr txBox="1">
            <a:spLocks noChangeArrowheads="1"/>
          </p:cNvSpPr>
          <p:nvPr/>
        </p:nvSpPr>
        <p:spPr bwMode="auto">
          <a:xfrm>
            <a:off x="4373563" y="3186113"/>
            <a:ext cx="4230687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he-IL" sz="260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altLang="he-IL" sz="2600" b="1">
                <a:solidFill>
                  <a:srgbClr val="0000CC"/>
                </a:solidFill>
                <a:latin typeface="Tahoma" pitchFamily="34" charset="0"/>
              </a:rPr>
              <a:t>Information is propagated from regions with high certainty (e.g., corners) to regions with low certainty.</a:t>
            </a:r>
            <a:endParaRPr lang="en-US" altLang="he-IL" sz="26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27689E-6 L 0.04392 -0.032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69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8" grpId="0" animBg="1"/>
      <p:bldP spid="5693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924574" y="-6796136"/>
            <a:ext cx="18668319" cy="17929992"/>
            <a:chOff x="-3924574" y="-6796136"/>
            <a:chExt cx="18668319" cy="17929992"/>
          </a:xfrm>
        </p:grpSpPr>
        <p:sp useBgFill="1">
          <p:nvSpPr>
            <p:cNvPr id="2" name="Rectangle 1"/>
            <p:cNvSpPr/>
            <p:nvPr/>
          </p:nvSpPr>
          <p:spPr bwMode="auto">
            <a:xfrm>
              <a:off x="1620043" y="-2043608"/>
              <a:ext cx="7776493" cy="11881320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 (Hebrew)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H="1">
              <a:off x="1620042" y="-20436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2016584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2520640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3031366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3427908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931964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640588" y="-28440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1037130" y="-26916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1541186" y="-26916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611560" y="-5139952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1008102" y="-4987552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1512158" y="-4987552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251890" y="-6796136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648432" y="-6643736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1152488" y="-6643736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3851920" y="-8998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4248462" y="-7474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4752518" y="-7474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6012530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6409072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6913128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-3924574" y="-26916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>
              <a:off x="-3528032" y="-25392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-3023976" y="-25392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2035201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>
              <a:off x="2539257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3049983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3446525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3950581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3870537" y="-8998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4267079" y="-7474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H="1">
              <a:off x="4771135" y="-7474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>
              <a:off x="6031147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6427689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>
              <a:off x="6931745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56035" name="Group 3"/>
          <p:cNvGrpSpPr>
            <a:grpSpLocks/>
          </p:cNvGrpSpPr>
          <p:nvPr/>
        </p:nvGrpSpPr>
        <p:grpSpPr bwMode="auto">
          <a:xfrm>
            <a:off x="-396875" y="-1250950"/>
            <a:ext cx="12457113" cy="9359900"/>
            <a:chOff x="-295" y="-924"/>
            <a:chExt cx="7847" cy="5896"/>
          </a:xfrm>
        </p:grpSpPr>
        <p:sp>
          <p:nvSpPr>
            <p:cNvPr id="556036" name="Rectangle 4"/>
            <p:cNvSpPr>
              <a:spLocks noChangeArrowheads="1"/>
            </p:cNvSpPr>
            <p:nvPr/>
          </p:nvSpPr>
          <p:spPr bwMode="auto">
            <a:xfrm>
              <a:off x="-295" y="28"/>
              <a:ext cx="3447" cy="34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37" name="Rectangle 5"/>
            <p:cNvSpPr>
              <a:spLocks noChangeArrowheads="1"/>
            </p:cNvSpPr>
            <p:nvPr/>
          </p:nvSpPr>
          <p:spPr bwMode="auto">
            <a:xfrm>
              <a:off x="3833" y="164"/>
              <a:ext cx="3719" cy="34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38" name="Rectangle 6"/>
            <p:cNvSpPr>
              <a:spLocks noChangeArrowheads="1"/>
            </p:cNvSpPr>
            <p:nvPr/>
          </p:nvSpPr>
          <p:spPr bwMode="auto">
            <a:xfrm>
              <a:off x="1791" y="2348"/>
              <a:ext cx="3176" cy="26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39" name="Rectangle 7"/>
            <p:cNvSpPr>
              <a:spLocks noChangeArrowheads="1"/>
            </p:cNvSpPr>
            <p:nvPr/>
          </p:nvSpPr>
          <p:spPr bwMode="auto">
            <a:xfrm>
              <a:off x="1927" y="-924"/>
              <a:ext cx="3176" cy="26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0" name="Rectangle 8"/>
            <p:cNvSpPr>
              <a:spLocks noChangeAspect="1" noChangeArrowheads="1"/>
            </p:cNvSpPr>
            <p:nvPr/>
          </p:nvSpPr>
          <p:spPr bwMode="auto">
            <a:xfrm>
              <a:off x="3152" y="1695"/>
              <a:ext cx="680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6041" name="Rectangle 9"/>
          <p:cNvSpPr>
            <a:spLocks noChangeArrowheads="1"/>
          </p:cNvSpPr>
          <p:nvPr/>
        </p:nvSpPr>
        <p:spPr bwMode="auto">
          <a:xfrm>
            <a:off x="-900113" y="-387350"/>
            <a:ext cx="5040313" cy="8280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en-US" sz="3000">
              <a:latin typeface="Times New Roman" pitchFamily="18" charset="0"/>
            </a:endParaRPr>
          </a:p>
        </p:txBody>
      </p:sp>
      <p:sp>
        <p:nvSpPr>
          <p:cNvPr id="556042" name="Rectangle 10"/>
          <p:cNvSpPr>
            <a:spLocks noChangeArrowheads="1"/>
          </p:cNvSpPr>
          <p:nvPr/>
        </p:nvSpPr>
        <p:spPr bwMode="auto">
          <a:xfrm>
            <a:off x="6588125" y="-315913"/>
            <a:ext cx="4032250" cy="82804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44" name="Rectangle 12"/>
          <p:cNvSpPr>
            <a:spLocks noChangeArrowheads="1"/>
          </p:cNvSpPr>
          <p:nvPr/>
        </p:nvSpPr>
        <p:spPr bwMode="auto">
          <a:xfrm rot="-2911600">
            <a:off x="5580856" y="2059782"/>
            <a:ext cx="1008063" cy="2305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43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46038"/>
            <a:ext cx="86868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Such info propagation can cause optical illusions…</a:t>
            </a:r>
          </a:p>
        </p:txBody>
      </p:sp>
      <p:sp>
        <p:nvSpPr>
          <p:cNvPr id="556046" name="Text Box 14"/>
          <p:cNvSpPr txBox="1">
            <a:spLocks noChangeArrowheads="1"/>
          </p:cNvSpPr>
          <p:nvPr/>
        </p:nvSpPr>
        <p:spPr bwMode="auto">
          <a:xfrm>
            <a:off x="3708400" y="4941888"/>
            <a:ext cx="3103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he-IL" sz="2800" b="1">
                <a:solidFill>
                  <a:srgbClr val="FFFF00"/>
                </a:solidFill>
                <a:latin typeface="Tahoma" pitchFamily="34" charset="0"/>
              </a:rPr>
              <a:t> Illusory corners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3944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007 1.84971E-6 L 0.17622 0.0053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56035"/>
                                        </p:tgtEl>
                                      </p:cBhvr>
                                      <p:by x="100000" y="7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5603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56035"/>
                                        </p:tgtEl>
                                      </p:cBhvr>
                                      <p:by x="8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56035"/>
                                        </p:tgtEl>
                                      </p:cBhvr>
                                      <p:by x="100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44" grpId="0" animBg="1"/>
      <p:bldP spid="5560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2726432"/>
            <a:ext cx="9109075" cy="990600"/>
          </a:xfrm>
        </p:spPr>
        <p:txBody>
          <a:bodyPr anchor="ctr"/>
          <a:lstStyle/>
          <a:p>
            <a:pPr marL="762000" indent="-762000"/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1.</a:t>
            </a: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he-IL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Gradient-based (differential) methods</a:t>
            </a: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  <a: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  <a:t>(Horn &amp;</a:t>
            </a:r>
            <a:r>
              <a:rPr lang="en-US" altLang="he-IL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Schunk</a:t>
            </a:r>
            <a: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  <a:t>,   </a:t>
            </a:r>
            <a:r>
              <a:rPr lang="en-US" altLang="he-IL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Lucase</a:t>
            </a:r>
            <a: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  <a:t> &amp; </a:t>
            </a:r>
            <a:r>
              <a:rPr lang="en-US" altLang="he-IL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Kanade</a:t>
            </a:r>
            <a: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b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2.</a:t>
            </a: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he-IL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Region-based methods  </a:t>
            </a: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  <a: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  <a:t>(Correlation, SSD, Normalized correlation)</a:t>
            </a:r>
            <a:b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</a:t>
            </a:r>
            <a:endParaRPr lang="en-US" altLang="he-IL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73445" name="AutoShape 5"/>
          <p:cNvSpPr>
            <a:spLocks noChangeArrowheads="1"/>
          </p:cNvSpPr>
          <p:nvPr/>
        </p:nvSpPr>
        <p:spPr bwMode="auto">
          <a:xfrm>
            <a:off x="0" y="179037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46" name="Rectangle 6"/>
          <p:cNvSpPr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Char char="•"/>
            </a:pPr>
            <a:r>
              <a:rPr kumimoji="1" lang="en-US" altLang="he-I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he-IL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(intensity-based) </a:t>
            </a:r>
            <a:r>
              <a:rPr kumimoji="1" lang="en-US" altLang="he-IL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endParaRPr kumimoji="1" lang="en-US" altLang="he-IL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48" name="Rectangle 8"/>
          <p:cNvSpPr>
            <a:spLocks noChangeArrowheads="1"/>
          </p:cNvSpPr>
          <p:nvPr/>
        </p:nvSpPr>
        <p:spPr bwMode="auto">
          <a:xfrm>
            <a:off x="-6350" y="4725144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Char char="•"/>
            </a:pPr>
            <a:r>
              <a:rPr kumimoji="1" lang="en-US" altLang="he-I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he-IL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Feature-based Methods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850486"/>
            <a:ext cx="3304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he-IL" sz="3200" kern="0" dirty="0" smtClean="0">
                <a:solidFill>
                  <a:srgbClr val="000000"/>
                </a:solidFill>
                <a:cs typeface="Arial" charset="0"/>
              </a:rPr>
              <a:t>(Dense matches)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1783" y="5580529"/>
            <a:ext cx="3417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he-IL" sz="3200" kern="0" dirty="0" smtClean="0">
                <a:solidFill>
                  <a:srgbClr val="000000"/>
                </a:solidFill>
                <a:cs typeface="Arial" charset="0"/>
              </a:rPr>
              <a:t>(Sparse matches)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2" grpId="1"/>
      <p:bldP spid="573442" grpId="2"/>
      <p:bldP spid="573445" grpId="0" animBg="1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20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574925"/>
            <a:ext cx="3429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0421" name="Oval 5"/>
          <p:cNvSpPr>
            <a:spLocks noChangeArrowheads="1"/>
          </p:cNvSpPr>
          <p:nvPr/>
        </p:nvSpPr>
        <p:spPr bwMode="auto">
          <a:xfrm>
            <a:off x="7505700" y="408463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26" name="Text Box 10"/>
          <p:cNvSpPr txBox="1">
            <a:spLocks noChangeArrowheads="1"/>
          </p:cNvSpPr>
          <p:nvPr/>
        </p:nvSpPr>
        <p:spPr bwMode="auto">
          <a:xfrm>
            <a:off x="5492750" y="1700213"/>
            <a:ext cx="2193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imes New Roman" pitchFamily="18" charset="0"/>
              </a:rPr>
              <a:t>Image </a:t>
            </a:r>
            <a:r>
              <a:rPr lang="en-US" sz="2400" i="1">
                <a:latin typeface="Times New Roman" pitchFamily="18" charset="0"/>
              </a:rPr>
              <a:t>J </a:t>
            </a:r>
            <a:br>
              <a:rPr lang="en-US" sz="2400" i="1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(taken at time </a:t>
            </a:r>
            <a:r>
              <a:rPr lang="en-US" sz="2400" i="1">
                <a:latin typeface="Times New Roman" pitchFamily="18" charset="0"/>
              </a:rPr>
              <a:t> t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700429" name="Object 13"/>
          <p:cNvGraphicFramePr>
            <a:graphicFrameLocks noChangeAspect="1"/>
          </p:cNvGraphicFramePr>
          <p:nvPr/>
        </p:nvGraphicFramePr>
        <p:xfrm>
          <a:off x="7181850" y="3489325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769" name="Equation" r:id="rId5" imgW="863280" imgH="457200" progId="Equation.3">
                  <p:embed/>
                </p:oleObj>
              </mc:Choice>
              <mc:Fallback>
                <p:oleObj name="Equation" r:id="rId5" imgW="8632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3489325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Brightness Constancy Assumption</a:t>
            </a:r>
          </a:p>
        </p:txBody>
      </p:sp>
      <p:pic>
        <p:nvPicPr>
          <p:cNvPr id="700419" name="Picture 3" descr="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74925"/>
            <a:ext cx="3429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0422" name="Oval 6"/>
          <p:cNvSpPr>
            <a:spLocks noChangeArrowheads="1"/>
          </p:cNvSpPr>
          <p:nvPr/>
        </p:nvSpPr>
        <p:spPr bwMode="auto">
          <a:xfrm>
            <a:off x="1525588" y="4708525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00423" name="Object 7"/>
          <p:cNvGraphicFramePr>
            <a:graphicFrameLocks noChangeAspect="1"/>
          </p:cNvGraphicFramePr>
          <p:nvPr/>
        </p:nvGraphicFramePr>
        <p:xfrm>
          <a:off x="2987675" y="5584825"/>
          <a:ext cx="129698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770" name="משוואה" r:id="rId8" imgW="457200" imgH="215640" progId="Equation.3">
                  <p:embed/>
                </p:oleObj>
              </mc:Choice>
              <mc:Fallback>
                <p:oleObj name="משוואה" r:id="rId8" imgW="45720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584825"/>
                        <a:ext cx="1296988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424" name="Object 8"/>
          <p:cNvGraphicFramePr>
            <a:graphicFrameLocks noChangeAspect="1"/>
          </p:cNvGraphicFramePr>
          <p:nvPr/>
        </p:nvGraphicFramePr>
        <p:xfrm>
          <a:off x="4965700" y="5640388"/>
          <a:ext cx="225266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771" name="משוואה" r:id="rId10" imgW="850680" imgH="215640" progId="Equation.3">
                  <p:embed/>
                </p:oleObj>
              </mc:Choice>
              <mc:Fallback>
                <p:oleObj name="משוואה" r:id="rId10" imgW="85068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5640388"/>
                        <a:ext cx="2252663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425" name="Object 9"/>
          <p:cNvGraphicFramePr>
            <a:graphicFrameLocks noChangeAspect="1"/>
          </p:cNvGraphicFramePr>
          <p:nvPr/>
        </p:nvGraphicFramePr>
        <p:xfrm>
          <a:off x="4419600" y="5867400"/>
          <a:ext cx="254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772" name="Equation" r:id="rId12" imgW="253800" imgH="152280" progId="Equation.3">
                  <p:embed/>
                </p:oleObj>
              </mc:Choice>
              <mc:Fallback>
                <p:oleObj name="Equation" r:id="rId12" imgW="253800" imgH="1522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867400"/>
                        <a:ext cx="2540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0427" name="Text Box 11"/>
          <p:cNvSpPr txBox="1">
            <a:spLocks noChangeArrowheads="1"/>
          </p:cNvSpPr>
          <p:nvPr/>
        </p:nvSpPr>
        <p:spPr bwMode="auto">
          <a:xfrm>
            <a:off x="928688" y="1700213"/>
            <a:ext cx="2552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imes New Roman" pitchFamily="18" charset="0"/>
              </a:rPr>
              <a:t>Image </a:t>
            </a:r>
            <a:r>
              <a:rPr lang="en-US" sz="2400" i="1">
                <a:latin typeface="Times New Roman" pitchFamily="18" charset="0"/>
              </a:rPr>
              <a:t>I</a:t>
            </a:r>
            <a:br>
              <a:rPr lang="en-US" sz="2400" i="1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(taken at time </a:t>
            </a:r>
            <a:r>
              <a:rPr lang="en-US" sz="2400" i="1">
                <a:latin typeface="Times New Roman" pitchFamily="18" charset="0"/>
              </a:rPr>
              <a:t> t+1</a:t>
            </a:r>
            <a:r>
              <a:rPr lang="en-US" sz="2400">
                <a:latin typeface="Times New Roman" pitchFamily="18" charset="0"/>
              </a:rPr>
              <a:t>)</a:t>
            </a:r>
          </a:p>
          <a:p>
            <a:pPr algn="ctr" eaLnBrk="1" hangingPunct="1"/>
            <a:endParaRPr lang="en-US" sz="2400" i="1">
              <a:latin typeface="Times New Roman" pitchFamily="18" charset="0"/>
            </a:endParaRPr>
          </a:p>
        </p:txBody>
      </p:sp>
      <p:graphicFrame>
        <p:nvGraphicFramePr>
          <p:cNvPr id="700428" name="Object 12"/>
          <p:cNvGraphicFramePr>
            <a:graphicFrameLocks noChangeAspect="1"/>
          </p:cNvGraphicFramePr>
          <p:nvPr/>
        </p:nvGraphicFramePr>
        <p:xfrm>
          <a:off x="2287588" y="3865563"/>
          <a:ext cx="204628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773" name="משוואה" r:id="rId14" imgW="774360" imgH="215640" progId="Equation.3">
                  <p:embed/>
                </p:oleObj>
              </mc:Choice>
              <mc:Fallback>
                <p:oleObj name="משוואה" r:id="rId14" imgW="77436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3865563"/>
                        <a:ext cx="2046287" cy="569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0437" name="Line 21"/>
          <p:cNvSpPr>
            <a:spLocks noChangeShapeType="1"/>
          </p:cNvSpPr>
          <p:nvPr/>
        </p:nvSpPr>
        <p:spPr bwMode="auto">
          <a:xfrm flipH="1">
            <a:off x="5980113" y="4149725"/>
            <a:ext cx="1584325" cy="6477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00438" name="Object 22"/>
          <p:cNvGraphicFramePr>
            <a:graphicFrameLocks noChangeAspect="1"/>
          </p:cNvGraphicFramePr>
          <p:nvPr/>
        </p:nvGraphicFramePr>
        <p:xfrm>
          <a:off x="6588125" y="4292600"/>
          <a:ext cx="9048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774" name="משוואה" r:id="rId16" imgW="342720" imgH="215640" progId="Equation.3">
                  <p:embed/>
                </p:oleObj>
              </mc:Choice>
              <mc:Fallback>
                <p:oleObj name="משוואה" r:id="rId16" imgW="342720" imgH="215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292600"/>
                        <a:ext cx="90487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0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1" grpId="0" animBg="1"/>
      <p:bldP spid="700426" grpId="0"/>
      <p:bldP spid="700418" grpId="0"/>
      <p:bldP spid="700422" grpId="0" animBg="1"/>
      <p:bldP spid="700427" grpId="0"/>
      <p:bldP spid="7004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7050" y="1412875"/>
            <a:ext cx="7773988" cy="1360488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Brightness Constancy Equation: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534400" cy="1143000"/>
          </a:xfrm>
          <a:noFill/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Brightness Constancy Constraint</a:t>
            </a:r>
          </a:p>
        </p:txBody>
      </p:sp>
      <p:graphicFrame>
        <p:nvGraphicFramePr>
          <p:cNvPr id="665604" name="Object 4"/>
          <p:cNvGraphicFramePr>
            <a:graphicFrameLocks noChangeAspect="1"/>
          </p:cNvGraphicFramePr>
          <p:nvPr/>
        </p:nvGraphicFramePr>
        <p:xfrm>
          <a:off x="2719388" y="1971675"/>
          <a:ext cx="53276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4" name="משוואה" r:id="rId4" imgW="2019240" imgH="203040" progId="Equation.3">
                  <p:embed/>
                </p:oleObj>
              </mc:Choice>
              <mc:Fallback>
                <p:oleObj name="משוואה" r:id="rId4" imgW="2019240" imgH="203040" progId="Equation.3">
                  <p:embed/>
                  <p:pic>
                    <p:nvPicPr>
                      <p:cNvPr id="0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1971675"/>
                        <a:ext cx="532765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07" name="Object 7"/>
          <p:cNvGraphicFramePr>
            <a:graphicFrameLocks noChangeAspect="1"/>
          </p:cNvGraphicFramePr>
          <p:nvPr/>
        </p:nvGraphicFramePr>
        <p:xfrm>
          <a:off x="541338" y="3476625"/>
          <a:ext cx="83740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5" name="Equation" r:id="rId6" imgW="3174840" imgH="241200" progId="Equation.3">
                  <p:embed/>
                </p:oleObj>
              </mc:Choice>
              <mc:Fallback>
                <p:oleObj name="Equation" r:id="rId6" imgW="3174840" imgH="241200" progId="Equation.3">
                  <p:embed/>
                  <p:pic>
                    <p:nvPicPr>
                      <p:cNvPr id="0" name="Object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3476625"/>
                        <a:ext cx="8374062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08" name="Rectangle 8"/>
          <p:cNvSpPr>
            <a:spLocks noChangeArrowheads="1"/>
          </p:cNvSpPr>
          <p:nvPr/>
        </p:nvSpPr>
        <p:spPr bwMode="auto">
          <a:xfrm>
            <a:off x="527050" y="2917825"/>
            <a:ext cx="77724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sz="3200">
                <a:latin typeface="Tahoma" pitchFamily="34" charset="0"/>
              </a:rPr>
              <a:t>Linearizing   (assuming small </a:t>
            </a:r>
            <a:r>
              <a:rPr kumimoji="1" lang="en-US" sz="3200" i="1">
                <a:latin typeface="Tahoma" pitchFamily="34" charset="0"/>
              </a:rPr>
              <a:t>(u,v)</a:t>
            </a:r>
            <a:r>
              <a:rPr kumimoji="1" lang="en-US" sz="3200">
                <a:latin typeface="Tahoma" pitchFamily="34" charset="0"/>
              </a:rPr>
              <a:t>):</a:t>
            </a:r>
          </a:p>
        </p:txBody>
      </p:sp>
      <p:graphicFrame>
        <p:nvGraphicFramePr>
          <p:cNvPr id="665609" name="Object 9"/>
          <p:cNvGraphicFramePr>
            <a:graphicFrameLocks noChangeAspect="1"/>
          </p:cNvGraphicFramePr>
          <p:nvPr/>
        </p:nvGraphicFramePr>
        <p:xfrm>
          <a:off x="4672013" y="28876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6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Object 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28876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16" name="Object 16"/>
          <p:cNvGraphicFramePr>
            <a:graphicFrameLocks noChangeAspect="1"/>
          </p:cNvGraphicFramePr>
          <p:nvPr/>
        </p:nvGraphicFramePr>
        <p:xfrm>
          <a:off x="179388" y="4373563"/>
          <a:ext cx="891063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7" name="משוואה" r:id="rId10" imgW="3377880" imgH="241200" progId="Equation.3">
                  <p:embed/>
                </p:oleObj>
              </mc:Choice>
              <mc:Fallback>
                <p:oleObj name="משוואה" r:id="rId10" imgW="3377880" imgH="241200" progId="Equation.3">
                  <p:embed/>
                  <p:pic>
                    <p:nvPicPr>
                      <p:cNvPr id="0" name="Object 1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373563"/>
                        <a:ext cx="891063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19" name="Object 19"/>
          <p:cNvGraphicFramePr>
            <a:graphicFrameLocks noChangeAspect="1"/>
          </p:cNvGraphicFramePr>
          <p:nvPr/>
        </p:nvGraphicFramePr>
        <p:xfrm>
          <a:off x="398463" y="5072063"/>
          <a:ext cx="72691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8" name="משוואה" r:id="rId12" imgW="2755800" imgH="241200" progId="Equation.3">
                  <p:embed/>
                </p:oleObj>
              </mc:Choice>
              <mc:Fallback>
                <p:oleObj name="משוואה" r:id="rId12" imgW="2755800" imgH="241200" progId="Equation.3">
                  <p:embed/>
                  <p:pic>
                    <p:nvPicPr>
                      <p:cNvPr id="0" name="Object 1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5072063"/>
                        <a:ext cx="7269162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22" name="Object 22"/>
          <p:cNvGraphicFramePr>
            <a:graphicFrameLocks noChangeAspect="1"/>
          </p:cNvGraphicFramePr>
          <p:nvPr/>
        </p:nvGraphicFramePr>
        <p:xfrm>
          <a:off x="395288" y="5688013"/>
          <a:ext cx="5091112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9" name="משוואה" r:id="rId14" imgW="1930320" imgH="457200" progId="Equation.3">
                  <p:embed/>
                </p:oleObj>
              </mc:Choice>
              <mc:Fallback>
                <p:oleObj name="משוואה" r:id="rId14" imgW="1930320" imgH="457200" progId="Equation.3">
                  <p:embed/>
                  <p:pic>
                    <p:nvPicPr>
                      <p:cNvPr id="0" name="Object 2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688013"/>
                        <a:ext cx="5091112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826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0136" y="2492896"/>
                <a:ext cx="9145016" cy="4176464"/>
              </a:xfrm>
              <a:noFill/>
            </p:spPr>
            <p:txBody>
              <a:bodyPr/>
              <a:lstStyle/>
              <a:p>
                <a:pPr>
                  <a:buFont typeface="Monotype Sorts" pitchFamily="2" charset="2"/>
                  <a:buNone/>
                </a:pPr>
                <a:r>
                  <a:rPr lang="en-US" sz="2800" dirty="0" smtClean="0"/>
                  <a:t>* One equation, 2 unknowns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>
                  <a:buFont typeface="Monotype Sorts" pitchFamily="2" charset="2"/>
                  <a:buNone/>
                </a:pPr>
                <a:r>
                  <a:rPr lang="en-US" sz="2800" dirty="0"/>
                  <a:t>* A line constraint in (</a:t>
                </a:r>
                <a:r>
                  <a:rPr lang="en-US" sz="2800" dirty="0" err="1"/>
                  <a:t>u,v</a:t>
                </a:r>
                <a:r>
                  <a:rPr lang="en-US" sz="2800" dirty="0"/>
                  <a:t>) space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>
                  <a:buNone/>
                </a:pPr>
                <a:r>
                  <a:rPr lang="en-US" sz="2800" dirty="0"/>
                  <a:t>* Can recover </a:t>
                </a:r>
                <a:r>
                  <a:rPr lang="en-US" sz="2800" dirty="0" smtClean="0"/>
                  <a:t>“Normal-Flow”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600" dirty="0" smtClean="0"/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𝐽</m:t>
                        </m:r>
                        <m:r>
                          <a:rPr lang="en-US" sz="3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𝐼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(the component of the flow in the gradient direction)</a:t>
                </a:r>
                <a:endParaRPr lang="en-US" sz="3600" dirty="0"/>
              </a:p>
            </p:txBody>
          </p:sp>
        </mc:Choice>
        <mc:Fallback xmlns="">
          <p:sp>
            <p:nvSpPr>
              <p:cNvPr id="71782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0136" y="2492896"/>
                <a:ext cx="9145016" cy="4176464"/>
              </a:xfrm>
              <a:blipFill rotWithShape="1">
                <a:blip r:embed="rId4"/>
                <a:stretch>
                  <a:fillRect l="-1400" t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908720"/>
            <a:ext cx="8534400" cy="1143000"/>
          </a:xfrm>
          <a:noFill/>
        </p:spPr>
        <p:txBody>
          <a:bodyPr/>
          <a:lstStyle/>
          <a:p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Observations:</a:t>
            </a:r>
          </a:p>
        </p:txBody>
      </p:sp>
      <p:sp>
        <p:nvSpPr>
          <p:cNvPr id="717835" name="Rectangle 11"/>
          <p:cNvSpPr>
            <a:spLocks noChangeArrowheads="1"/>
          </p:cNvSpPr>
          <p:nvPr/>
        </p:nvSpPr>
        <p:spPr bwMode="auto">
          <a:xfrm>
            <a:off x="761733" y="5732165"/>
            <a:ext cx="7773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sz="3200" b="1" dirty="0">
                <a:solidFill>
                  <a:srgbClr val="FF0000"/>
                </a:solidFill>
                <a:latin typeface="Tahoma" pitchFamily="34" charset="0"/>
              </a:rPr>
              <a:t>Need additional constraints…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33457"/>
              </p:ext>
            </p:extLst>
          </p:nvPr>
        </p:nvGraphicFramePr>
        <p:xfrm>
          <a:off x="2757488" y="188913"/>
          <a:ext cx="54610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42" name="משוואה" r:id="rId5" imgW="2070000" imgH="457200" progId="Equation.3">
                  <p:embed/>
                </p:oleObj>
              </mc:Choice>
              <mc:Fallback>
                <p:oleObj name="משוואה" r:id="rId5" imgW="2070000" imgH="457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188913"/>
                        <a:ext cx="5461000" cy="1196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6" grpId="0" uiExpand="1" build="p"/>
      <p:bldP spid="717827" grpId="0"/>
      <p:bldP spid="7178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-17463"/>
            <a:ext cx="7772400" cy="1143001"/>
          </a:xfrm>
        </p:spPr>
        <p:txBody>
          <a:bodyPr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Horn and Schunk (1981)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69532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/>
              <a:t>Add global smoothness term</a:t>
            </a:r>
          </a:p>
        </p:txBody>
      </p:sp>
      <p:graphicFrame>
        <p:nvGraphicFramePr>
          <p:cNvPr id="686085" name="Object 5"/>
          <p:cNvGraphicFramePr>
            <a:graphicFrameLocks noChangeAspect="1"/>
          </p:cNvGraphicFramePr>
          <p:nvPr/>
        </p:nvGraphicFramePr>
        <p:xfrm>
          <a:off x="4643438" y="2925763"/>
          <a:ext cx="424021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61" name="משוואה" r:id="rId4" imgW="1612800" imgH="355320" progId="Equation.3">
                  <p:embed/>
                </p:oleObj>
              </mc:Choice>
              <mc:Fallback>
                <p:oleObj name="משוואה" r:id="rId4" imgW="161280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925763"/>
                        <a:ext cx="4240212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086" name="Text Box 6"/>
          <p:cNvSpPr txBox="1">
            <a:spLocks noChangeArrowheads="1"/>
          </p:cNvSpPr>
          <p:nvPr/>
        </p:nvSpPr>
        <p:spPr bwMode="auto">
          <a:xfrm>
            <a:off x="5867400" y="40767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latin typeface="Times New Roman" pitchFamily="18" charset="0"/>
              </a:rPr>
              <a:t>Smoothness error</a:t>
            </a:r>
          </a:p>
        </p:txBody>
      </p:sp>
      <p:graphicFrame>
        <p:nvGraphicFramePr>
          <p:cNvPr id="686088" name="Object 8"/>
          <p:cNvGraphicFramePr>
            <a:graphicFrameLocks noChangeAspect="1"/>
          </p:cNvGraphicFramePr>
          <p:nvPr/>
        </p:nvGraphicFramePr>
        <p:xfrm>
          <a:off x="0" y="2881313"/>
          <a:ext cx="4611688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62" name="משוואה" r:id="rId6" imgW="1612800" imgH="368280" progId="Equation.3">
                  <p:embed/>
                </p:oleObj>
              </mc:Choice>
              <mc:Fallback>
                <p:oleObj name="משוואה" r:id="rId6" imgW="1612800" imgH="3682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81313"/>
                        <a:ext cx="4611688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089" name="Text Box 9"/>
          <p:cNvSpPr txBox="1">
            <a:spLocks noChangeArrowheads="1"/>
          </p:cNvSpPr>
          <p:nvPr/>
        </p:nvSpPr>
        <p:spPr bwMode="auto">
          <a:xfrm>
            <a:off x="1258888" y="3933825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latin typeface="Times New Roman" pitchFamily="18" charset="0"/>
              </a:rPr>
              <a:t>Error in brightness constancy equation</a:t>
            </a:r>
          </a:p>
        </p:txBody>
      </p:sp>
      <p:grpSp>
        <p:nvGrpSpPr>
          <p:cNvPr id="686090" name="Group 10"/>
          <p:cNvGrpSpPr>
            <a:grpSpLocks/>
          </p:cNvGrpSpPr>
          <p:nvPr/>
        </p:nvGrpSpPr>
        <p:grpSpPr bwMode="auto">
          <a:xfrm>
            <a:off x="2133600" y="5181600"/>
            <a:ext cx="4559300" cy="533400"/>
            <a:chOff x="1208" y="3408"/>
            <a:chExt cx="2872" cy="336"/>
          </a:xfrm>
        </p:grpSpPr>
        <p:sp>
          <p:nvSpPr>
            <p:cNvPr id="686091" name="Rectangle 11"/>
            <p:cNvSpPr>
              <a:spLocks noChangeArrowheads="1"/>
            </p:cNvSpPr>
            <p:nvPr/>
          </p:nvSpPr>
          <p:spPr bwMode="auto">
            <a:xfrm>
              <a:off x="1344" y="3408"/>
              <a:ext cx="2736" cy="33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6092" name="Group 12"/>
            <p:cNvGrpSpPr>
              <a:grpSpLocks/>
            </p:cNvGrpSpPr>
            <p:nvPr/>
          </p:nvGrpSpPr>
          <p:grpSpPr bwMode="auto">
            <a:xfrm>
              <a:off x="1208" y="3408"/>
              <a:ext cx="2632" cy="304"/>
              <a:chOff x="1208" y="3408"/>
              <a:chExt cx="2632" cy="304"/>
            </a:xfrm>
          </p:grpSpPr>
          <p:graphicFrame>
            <p:nvGraphicFramePr>
              <p:cNvPr id="686093" name="Object 13"/>
              <p:cNvGraphicFramePr>
                <a:graphicFrameLocks noChangeAspect="1"/>
              </p:cNvGraphicFramePr>
              <p:nvPr/>
            </p:nvGraphicFramePr>
            <p:xfrm>
              <a:off x="2936" y="3408"/>
              <a:ext cx="904" cy="3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6263" name="Equation" r:id="rId8" imgW="1434960" imgH="482400" progId="Equation.3">
                      <p:embed/>
                    </p:oleObj>
                  </mc:Choice>
                  <mc:Fallback>
                    <p:oleObj name="Equation" r:id="rId8" imgW="1434960" imgH="482400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36" y="3408"/>
                            <a:ext cx="904" cy="3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86094" name="Text Box 14"/>
              <p:cNvSpPr txBox="1">
                <a:spLocks noChangeArrowheads="1"/>
              </p:cNvSpPr>
              <p:nvPr/>
            </p:nvSpPr>
            <p:spPr bwMode="auto">
              <a:xfrm>
                <a:off x="1208" y="3408"/>
                <a:ext cx="15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imes New Roman" pitchFamily="18" charset="0"/>
                  </a:rPr>
                  <a:t>Minimize:</a:t>
                </a:r>
              </a:p>
            </p:txBody>
          </p:sp>
        </p:grpSp>
      </p:grpSp>
      <p:sp>
        <p:nvSpPr>
          <p:cNvPr id="686095" name="Text Box 15"/>
          <p:cNvSpPr txBox="1">
            <a:spLocks noChangeArrowheads="1"/>
          </p:cNvSpPr>
          <p:nvPr/>
        </p:nvSpPr>
        <p:spPr bwMode="auto">
          <a:xfrm>
            <a:off x="2051050" y="5862638"/>
            <a:ext cx="542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Times New Roman" pitchFamily="18" charset="0"/>
              </a:rPr>
              <a:t>Solve by using calculus of variations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-17463"/>
            <a:ext cx="7772400" cy="1143001"/>
          </a:xfrm>
        </p:spPr>
        <p:txBody>
          <a:bodyPr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Horn and Schunk (1981)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5950"/>
            <a:ext cx="9144000" cy="3414713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u="sng" dirty="0" smtClean="0"/>
              <a:t>Inherent problems:</a:t>
            </a:r>
            <a:endParaRPr lang="en-US" u="sng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u="sng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/>
              <a:t>* Smoothness assumption wrong at motion/depth discontinuities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      </a:t>
            </a:r>
            <a:r>
              <a:rPr lang="en-US" sz="2800" dirty="0">
                <a:sym typeface="Wingdings" pitchFamily="2" charset="2"/>
              </a:rPr>
              <a:t> over-smoothing of the flow field</a:t>
            </a:r>
            <a:r>
              <a:rPr lang="en-US" sz="2800" dirty="0" smtClean="0">
                <a:sym typeface="Wingdings" pitchFamily="2" charset="2"/>
              </a:rPr>
              <a:t>.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>
                <a:sym typeface="Wingdings" pitchFamily="2" charset="2"/>
              </a:rPr>
              <a:t/>
            </a:r>
            <a:br>
              <a:rPr lang="en-US" sz="2800" dirty="0">
                <a:sym typeface="Wingdings" pitchFamily="2" charset="2"/>
              </a:rPr>
            </a:br>
            <a:endParaRPr lang="en-US" sz="28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/>
              <a:t>* How is Lambda determined…?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260475" y="1173163"/>
            <a:ext cx="69119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he-IL" sz="2600" b="1">
                <a:solidFill>
                  <a:srgbClr val="0000CC"/>
                </a:solidFill>
                <a:latin typeface="Tahoma" pitchFamily="34" charset="0"/>
              </a:rPr>
              <a:t>What affects the induced image motion?</a:t>
            </a:r>
            <a:endParaRPr lang="en-US" altLang="he-IL" sz="2600" b="1">
              <a:latin typeface="Tahoma" pitchFamily="34" charset="0"/>
            </a:endParaRPr>
          </a:p>
        </p:txBody>
      </p:sp>
      <p:pic>
        <p:nvPicPr>
          <p:cNvPr id="2062" name="prvs2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4573587" cy="34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229350" y="2076450"/>
            <a:ext cx="251936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he-IL" sz="2400">
                <a:solidFill>
                  <a:srgbClr val="0000CC"/>
                </a:solidFill>
                <a:latin typeface="Tahoma" pitchFamily="34" charset="0"/>
              </a:rPr>
              <a:t> Camera motion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he-IL" sz="2400">
                <a:solidFill>
                  <a:srgbClr val="0000CC"/>
                </a:solidFill>
                <a:latin typeface="Tahoma" pitchFamily="34" charset="0"/>
              </a:rPr>
              <a:t> Object motion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he-IL" sz="2400">
                <a:solidFill>
                  <a:srgbClr val="0000CC"/>
                </a:solidFill>
                <a:latin typeface="Tahoma" pitchFamily="34" charset="0"/>
              </a:rPr>
              <a:t> Scene structure</a:t>
            </a:r>
            <a:endParaRPr lang="en-US" altLang="he-IL" sz="2400">
              <a:latin typeface="Tahoma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-26988"/>
            <a:ext cx="9448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9pPr>
          </a:lstStyle>
          <a:p>
            <a:pPr algn="ctr"/>
            <a:r>
              <a:rPr lang="en-US" altLang="he-IL" sz="4800" kern="0" dirty="0" smtClean="0">
                <a:solidFill>
                  <a:srgbClr val="FF0066"/>
                </a:solidFill>
              </a:rPr>
              <a:t>Motion Estimation</a:t>
            </a:r>
            <a:endParaRPr lang="en-US" altLang="he-IL" sz="4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vide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video>
          </p:childTnLst>
        </p:cTn>
      </p:par>
    </p:tnLst>
    <p:bldLst>
      <p:bldP spid="20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00013"/>
            <a:ext cx="8026400" cy="1143001"/>
          </a:xfrm>
          <a:noFill/>
        </p:spPr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Lucas-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Kanade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1981)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383242"/>
              </p:ext>
            </p:extLst>
          </p:nvPr>
        </p:nvGraphicFramePr>
        <p:xfrm>
          <a:off x="250825" y="5369644"/>
          <a:ext cx="85248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20" name="משוואה" r:id="rId4" imgW="2692080" imgH="368280" progId="Equation.3">
                  <p:embed/>
                </p:oleObj>
              </mc:Choice>
              <mc:Fallback>
                <p:oleObj name="משוואה" r:id="rId4" imgW="2692080" imgH="368280" progId="Equation.3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369644"/>
                        <a:ext cx="852487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653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Assume a single displacement  (</a:t>
            </a:r>
            <a:r>
              <a:rPr lang="en-US" sz="2400" b="1" dirty="0" err="1">
                <a:latin typeface="Times New Roman" pitchFamily="18" charset="0"/>
              </a:rPr>
              <a:t>u,v</a:t>
            </a:r>
            <a:r>
              <a:rPr lang="en-US" sz="2400" b="1" dirty="0">
                <a:latin typeface="Times New Roman" pitchFamily="18" charset="0"/>
              </a:rPr>
              <a:t>) for all pixels within a small window (e.g., </a:t>
            </a:r>
            <a:r>
              <a:rPr lang="en-US" sz="2400" b="1" dirty="0" smtClean="0">
                <a:latin typeface="Times New Roman" pitchFamily="18" charset="0"/>
              </a:rPr>
              <a:t>5x5</a:t>
            </a:r>
            <a:r>
              <a:rPr lang="en-US" sz="2400" b="1" dirty="0"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67658" name="Rectangle 10"/>
          <p:cNvSpPr>
            <a:spLocks noChangeArrowheads="1"/>
          </p:cNvSpPr>
          <p:nvPr/>
        </p:nvSpPr>
        <p:spPr bwMode="auto">
          <a:xfrm>
            <a:off x="2771775" y="4627984"/>
            <a:ext cx="250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Minimize </a:t>
            </a:r>
            <a:r>
              <a:rPr lang="en-US" sz="2400" b="1" i="1" dirty="0"/>
              <a:t>E(</a:t>
            </a:r>
            <a:r>
              <a:rPr lang="en-US" sz="2400" b="1" i="1" dirty="0" err="1"/>
              <a:t>u,v</a:t>
            </a:r>
            <a:r>
              <a:rPr lang="en-US" sz="2400" b="1" i="1" dirty="0"/>
              <a:t>):</a:t>
            </a:r>
          </a:p>
        </p:txBody>
      </p:sp>
      <p:sp>
        <p:nvSpPr>
          <p:cNvPr id="667660" name="Rectangle 12"/>
          <p:cNvSpPr>
            <a:spLocks noChangeArrowheads="1"/>
          </p:cNvSpPr>
          <p:nvPr/>
        </p:nvSpPr>
        <p:spPr bwMode="auto">
          <a:xfrm>
            <a:off x="95250" y="2705100"/>
            <a:ext cx="842089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Geometrically --  Intersection of multiple line constraints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Algebraically  -- </a:t>
            </a:r>
            <a:r>
              <a:rPr lang="en-US" sz="2400" b="1" dirty="0" smtClean="0"/>
              <a:t> Solve a set of linear equations</a:t>
            </a:r>
            <a:endParaRPr lang="en-US" sz="2400" b="1" i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99592" y="4581128"/>
            <a:ext cx="2133600" cy="1752600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771800" y="4365104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3789363"/>
            <a:ext cx="56521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rot="16200000">
            <a:off x="665821" y="4031940"/>
            <a:ext cx="56521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C0099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Oval 4"/>
          <p:cNvSpPr/>
          <p:nvPr/>
        </p:nvSpPr>
        <p:spPr bwMode="auto">
          <a:xfrm>
            <a:off x="2826060" y="4509120"/>
            <a:ext cx="161764" cy="14401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978460" y="4661520"/>
            <a:ext cx="161764" cy="144016"/>
          </a:xfrm>
          <a:prstGeom prst="ellipse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953524" y="4509120"/>
            <a:ext cx="161764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  <p:cxnSp>
        <p:nvCxnSpPr>
          <p:cNvPr id="10" name="Straight Arrow Connector 9"/>
          <p:cNvCxnSpPr>
            <a:stCxn id="16" idx="4"/>
          </p:cNvCxnSpPr>
          <p:nvPr/>
        </p:nvCxnSpPr>
        <p:spPr bwMode="auto">
          <a:xfrm flipV="1">
            <a:off x="3034406" y="3789364"/>
            <a:ext cx="423174" cy="8637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8" grpId="0"/>
      <p:bldP spid="9" grpId="0" animBg="1"/>
      <p:bldP spid="9" grpId="1" animBg="1"/>
      <p:bldP spid="2" grpId="0" animBg="1"/>
      <p:bldP spid="2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00013"/>
            <a:ext cx="8026400" cy="1143001"/>
          </a:xfrm>
          <a:noFill/>
        </p:spPr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Lucas-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Kanade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1981)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9875" name="Object 3"/>
          <p:cNvGraphicFramePr>
            <a:graphicFrameLocks noChangeAspect="1"/>
          </p:cNvGraphicFramePr>
          <p:nvPr/>
        </p:nvGraphicFramePr>
        <p:xfrm>
          <a:off x="511175" y="1560513"/>
          <a:ext cx="85248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51" name="משוואה" r:id="rId4" imgW="2692080" imgH="368280" progId="Equation.3">
                  <p:embed/>
                </p:oleObj>
              </mc:Choice>
              <mc:Fallback>
                <p:oleObj name="משוואה" r:id="rId4" imgW="2692080" imgH="368280" progId="Equation.3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560513"/>
                        <a:ext cx="852487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76" name="Text Box 4"/>
          <p:cNvSpPr txBox="1">
            <a:spLocks noChangeArrowheads="1"/>
          </p:cNvSpPr>
          <p:nvPr/>
        </p:nvSpPr>
        <p:spPr bwMode="auto">
          <a:xfrm>
            <a:off x="0" y="3094038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Differentiating w.r.t</a:t>
            </a:r>
            <a:r>
              <a:rPr lang="en-US" sz="2400" b="1" i="1">
                <a:latin typeface="Times New Roman" pitchFamily="18" charset="0"/>
              </a:rPr>
              <a:t>  u </a:t>
            </a:r>
            <a:r>
              <a:rPr lang="en-US" sz="2400" b="1">
                <a:latin typeface="Times New Roman" pitchFamily="18" charset="0"/>
              </a:rPr>
              <a:t>and </a:t>
            </a:r>
            <a:r>
              <a:rPr lang="en-US" sz="2400" b="1" i="1">
                <a:latin typeface="Times New Roman" pitchFamily="18" charset="0"/>
              </a:rPr>
              <a:t> v  </a:t>
            </a:r>
            <a:r>
              <a:rPr lang="en-US" sz="2400" b="1">
                <a:latin typeface="Times New Roman" pitchFamily="18" charset="0"/>
              </a:rPr>
              <a:t>and equating to</a:t>
            </a:r>
            <a:r>
              <a:rPr lang="en-US" sz="2400" b="1" i="1">
                <a:latin typeface="Times New Roman" pitchFamily="18" charset="0"/>
              </a:rPr>
              <a:t> 0:</a:t>
            </a:r>
          </a:p>
        </p:txBody>
      </p:sp>
      <p:graphicFrame>
        <p:nvGraphicFramePr>
          <p:cNvPr id="719878" name="Object 6"/>
          <p:cNvGraphicFramePr>
            <a:graphicFrameLocks noChangeAspect="1"/>
          </p:cNvGraphicFramePr>
          <p:nvPr/>
        </p:nvGraphicFramePr>
        <p:xfrm>
          <a:off x="1325563" y="3487738"/>
          <a:ext cx="5340350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52" name="Equation" r:id="rId6" imgW="2273040" imgH="507960" progId="Equation.3">
                  <p:embed/>
                </p:oleObj>
              </mc:Choice>
              <mc:Fallback>
                <p:oleObj name="Equation" r:id="rId6" imgW="2273040" imgH="507960" progId="Equation.3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3487738"/>
                        <a:ext cx="5340350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8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625915"/>
              </p:ext>
            </p:extLst>
          </p:nvPr>
        </p:nvGraphicFramePr>
        <p:xfrm>
          <a:off x="2116138" y="5127625"/>
          <a:ext cx="469423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53" name="משוואה" r:id="rId8" imgW="1777680" imgH="291960" progId="Equation.3">
                  <p:embed/>
                </p:oleObj>
              </mc:Choice>
              <mc:Fallback>
                <p:oleObj name="משוואה" r:id="rId8" imgW="1777680" imgH="291960" progId="Equation.3">
                  <p:embed/>
                  <p:pic>
                    <p:nvPicPr>
                      <p:cNvPr id="0" name="Object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5127625"/>
                        <a:ext cx="4694237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80" name="Text Box 8"/>
          <p:cNvSpPr txBox="1">
            <a:spLocks noChangeArrowheads="1"/>
          </p:cNvSpPr>
          <p:nvPr/>
        </p:nvSpPr>
        <p:spPr bwMode="auto">
          <a:xfrm>
            <a:off x="107950" y="5846763"/>
            <a:ext cx="88931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Solve for  (u,v)</a:t>
            </a:r>
            <a:br>
              <a:rPr lang="en-US" sz="2400" b="1">
                <a:latin typeface="Times New Roman" pitchFamily="18" charset="0"/>
              </a:rPr>
            </a:br>
            <a:r>
              <a:rPr lang="en-US" sz="2400" b="1">
                <a:latin typeface="Times New Roman" pitchFamily="18" charset="0"/>
              </a:rPr>
              <a:t>[ Repeat this process for each and every pixel in the image ]</a:t>
            </a:r>
          </a:p>
        </p:txBody>
      </p:sp>
      <p:sp>
        <p:nvSpPr>
          <p:cNvPr id="719881" name="Rectangle 9"/>
          <p:cNvSpPr>
            <a:spLocks noChangeArrowheads="1"/>
          </p:cNvSpPr>
          <p:nvPr/>
        </p:nvSpPr>
        <p:spPr bwMode="auto">
          <a:xfrm>
            <a:off x="-12700" y="1268413"/>
            <a:ext cx="250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Minimize </a:t>
            </a:r>
            <a:r>
              <a:rPr lang="en-US" sz="2400" b="1" i="1"/>
              <a:t>E(u,v):</a:t>
            </a:r>
          </a:p>
        </p:txBody>
      </p:sp>
      <p:sp>
        <p:nvSpPr>
          <p:cNvPr id="719882" name="AutoShape 10"/>
          <p:cNvSpPr>
            <a:spLocks noChangeArrowheads="1"/>
          </p:cNvSpPr>
          <p:nvPr/>
        </p:nvSpPr>
        <p:spPr bwMode="auto">
          <a:xfrm>
            <a:off x="4427538" y="4581525"/>
            <a:ext cx="719137" cy="50482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1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6" grpId="0"/>
      <p:bldP spid="719880" grpId="0"/>
      <p:bldP spid="7198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Singularites</a:t>
            </a:r>
          </a:p>
        </p:txBody>
      </p:sp>
      <p:graphicFrame>
        <p:nvGraphicFramePr>
          <p:cNvPr id="730115" name="Object 3"/>
          <p:cNvGraphicFramePr>
            <a:graphicFrameLocks noChangeAspect="1"/>
          </p:cNvGraphicFramePr>
          <p:nvPr/>
        </p:nvGraphicFramePr>
        <p:xfrm>
          <a:off x="1717675" y="2062163"/>
          <a:ext cx="4986338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75" name="משוואה" r:id="rId4" imgW="1193760" imgH="507960" progId="Equation.3">
                  <p:embed/>
                </p:oleObj>
              </mc:Choice>
              <mc:Fallback>
                <p:oleObj name="משוואה" r:id="rId4" imgW="119376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2062163"/>
                        <a:ext cx="4986338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0116" name="Text Box 4"/>
          <p:cNvSpPr txBox="1">
            <a:spLocks noChangeArrowheads="1"/>
          </p:cNvSpPr>
          <p:nvPr/>
        </p:nvSpPr>
        <p:spPr bwMode="auto">
          <a:xfrm>
            <a:off x="1150938" y="4830763"/>
            <a:ext cx="68770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3200" dirty="0">
                <a:latin typeface="Times New Roman" pitchFamily="18" charset="0"/>
              </a:rPr>
              <a:t>Where in the image will this matrix be invertible and where not…?</a:t>
            </a:r>
            <a:br>
              <a:rPr lang="en-US" sz="3200" dirty="0">
                <a:latin typeface="Times New Roman" pitchFamily="18" charset="0"/>
              </a:rPr>
            </a:b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-100013"/>
            <a:ext cx="7772400" cy="1143001"/>
          </a:xfrm>
        </p:spPr>
        <p:txBody>
          <a:bodyPr/>
          <a:lstStyle/>
          <a:p>
            <a:r>
              <a:rPr lang="en-US" altLang="en-US"/>
              <a:t>Edge</a:t>
            </a:r>
          </a:p>
        </p:txBody>
      </p:sp>
      <p:pic>
        <p:nvPicPr>
          <p:cNvPr id="732163" name="Picture 3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638800" cy="42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164" name="Picture 4" descr="zoom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44780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165" name="Picture 5" descr="sur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590925"/>
            <a:ext cx="3382962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2166" name="Line 6"/>
          <p:cNvSpPr>
            <a:spLocks noChangeShapeType="1"/>
          </p:cNvSpPr>
          <p:nvPr/>
        </p:nvSpPr>
        <p:spPr bwMode="auto">
          <a:xfrm flipH="1">
            <a:off x="4832350" y="21113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2167" name="Rectangle 7"/>
          <p:cNvSpPr>
            <a:spLocks noChangeArrowheads="1"/>
          </p:cNvSpPr>
          <p:nvPr/>
        </p:nvSpPr>
        <p:spPr bwMode="auto">
          <a:xfrm>
            <a:off x="4616450" y="2057400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2168" name="Rectangle 8"/>
          <p:cNvSpPr>
            <a:spLocks noChangeArrowheads="1"/>
          </p:cNvSpPr>
          <p:nvPr/>
        </p:nvSpPr>
        <p:spPr bwMode="auto">
          <a:xfrm>
            <a:off x="1043608" y="5854971"/>
            <a:ext cx="5929828" cy="8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large gradients, all in the same direction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 smtClean="0">
                <a:solidFill>
                  <a:srgbClr val="000000"/>
                </a:solidFill>
              </a:rPr>
              <a:t> large</a:t>
            </a:r>
            <a:r>
              <a:rPr lang="en-US" altLang="en-US" sz="2400" dirty="0" smtClean="0">
                <a:solidFill>
                  <a:srgbClr val="000000"/>
                </a:solidFill>
                <a:latin typeface="Symbol" pitchFamily="18" charset="2"/>
              </a:rPr>
              <a:t> l</a:t>
            </a:r>
            <a:r>
              <a:rPr lang="en-US" alt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altLang="en-US" sz="2400" dirty="0" smtClean="0">
                <a:solidFill>
                  <a:srgbClr val="000000"/>
                </a:solidFill>
              </a:rPr>
              <a:t>, small </a:t>
            </a:r>
            <a:r>
              <a:rPr lang="en-US" altLang="en-US" sz="2400" dirty="0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en-US" sz="24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732169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402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1" name="Picture 3" descr="zoom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44780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212" name="Picture 4" descr="i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621338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406400" y="-171450"/>
            <a:ext cx="7772400" cy="1143000"/>
          </a:xfrm>
        </p:spPr>
        <p:txBody>
          <a:bodyPr/>
          <a:lstStyle/>
          <a:p>
            <a:r>
              <a:rPr lang="en-US" altLang="en-US"/>
              <a:t>Low texture region</a:t>
            </a:r>
          </a:p>
        </p:txBody>
      </p:sp>
      <p:sp>
        <p:nvSpPr>
          <p:cNvPr id="734214" name="Line 6"/>
          <p:cNvSpPr>
            <a:spLocks noChangeShapeType="1"/>
          </p:cNvSpPr>
          <p:nvPr/>
        </p:nvSpPr>
        <p:spPr bwMode="auto">
          <a:xfrm flipH="1">
            <a:off x="1446213" y="2732088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4215" name="Rectangle 7"/>
          <p:cNvSpPr>
            <a:spLocks noChangeArrowheads="1"/>
          </p:cNvSpPr>
          <p:nvPr/>
        </p:nvSpPr>
        <p:spPr bwMode="auto">
          <a:xfrm>
            <a:off x="1115616" y="5805264"/>
            <a:ext cx="4834978" cy="8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gradients have small magnitude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 smtClean="0">
                <a:solidFill>
                  <a:srgbClr val="000000"/>
                </a:solidFill>
              </a:rPr>
              <a:t> small</a:t>
            </a:r>
            <a:r>
              <a:rPr lang="en-US" altLang="en-US" sz="2400" dirty="0" smtClean="0">
                <a:solidFill>
                  <a:srgbClr val="000000"/>
                </a:solidFill>
                <a:latin typeface="Symbol" pitchFamily="18" charset="2"/>
              </a:rPr>
              <a:t> l</a:t>
            </a:r>
            <a:r>
              <a:rPr lang="en-US" alt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altLang="en-US" sz="2400" dirty="0" smtClean="0">
                <a:solidFill>
                  <a:srgbClr val="000000"/>
                </a:solidFill>
              </a:rPr>
              <a:t>, small </a:t>
            </a:r>
            <a:r>
              <a:rPr lang="en-US" altLang="en-US" sz="2400" dirty="0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en-US" sz="24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734216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4217" name="Rectangle 9"/>
          <p:cNvSpPr>
            <a:spLocks noChangeArrowheads="1"/>
          </p:cNvSpPr>
          <p:nvPr/>
        </p:nvSpPr>
        <p:spPr bwMode="auto">
          <a:xfrm>
            <a:off x="1262063" y="265588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34218" name="Picture 10" descr="sur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4508500"/>
            <a:ext cx="41052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69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-242888"/>
            <a:ext cx="7772400" cy="1143001"/>
          </a:xfrm>
        </p:spPr>
        <p:txBody>
          <a:bodyPr/>
          <a:lstStyle/>
          <a:p>
            <a:r>
              <a:rPr lang="en-US" altLang="en-US"/>
              <a:t>High textured region</a:t>
            </a:r>
          </a:p>
        </p:txBody>
      </p:sp>
      <p:pic>
        <p:nvPicPr>
          <p:cNvPr id="736259" name="Picture 3" descr="zoom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452563"/>
            <a:ext cx="25146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6260" name="Picture 4" descr="sur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62350"/>
            <a:ext cx="33782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6261" name="Rectangle 5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36262" name="Picture 6" descr="i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621338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6263" name="Line 7"/>
          <p:cNvSpPr>
            <a:spLocks noChangeShapeType="1"/>
          </p:cNvSpPr>
          <p:nvPr/>
        </p:nvSpPr>
        <p:spPr bwMode="auto">
          <a:xfrm flipH="1">
            <a:off x="4527550" y="390842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6264" name="Rectangle 8"/>
          <p:cNvSpPr>
            <a:spLocks noChangeArrowheads="1"/>
          </p:cNvSpPr>
          <p:nvPr/>
        </p:nvSpPr>
        <p:spPr bwMode="auto">
          <a:xfrm>
            <a:off x="4354513" y="384333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6265" name="Rectangle 9"/>
          <p:cNvSpPr>
            <a:spLocks noChangeArrowheads="1"/>
          </p:cNvSpPr>
          <p:nvPr/>
        </p:nvSpPr>
        <p:spPr bwMode="auto">
          <a:xfrm>
            <a:off x="1043608" y="5854971"/>
            <a:ext cx="5400837" cy="8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large gradients in multiple directions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 smtClean="0">
                <a:solidFill>
                  <a:srgbClr val="000000"/>
                </a:solidFill>
              </a:rPr>
              <a:t> large</a:t>
            </a:r>
            <a:r>
              <a:rPr lang="en-US" altLang="en-US" sz="2400" dirty="0" smtClean="0">
                <a:solidFill>
                  <a:srgbClr val="000000"/>
                </a:solidFill>
                <a:latin typeface="Symbol" pitchFamily="18" charset="2"/>
              </a:rPr>
              <a:t> l</a:t>
            </a:r>
            <a:r>
              <a:rPr lang="en-US" alt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altLang="en-US" sz="2400" dirty="0" smtClean="0">
                <a:solidFill>
                  <a:srgbClr val="000000"/>
                </a:solidFill>
              </a:rPr>
              <a:t>, large </a:t>
            </a:r>
            <a:r>
              <a:rPr lang="en-US" altLang="en-US" sz="2400" dirty="0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en-US" sz="24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736266" name="Picture 1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01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396413" cy="1143000"/>
          </a:xfrm>
        </p:spPr>
        <p:txBody>
          <a:bodyPr/>
          <a:lstStyle/>
          <a:p>
            <a:pPr algn="ctr"/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>
                <a:sym typeface="Wingdings" pitchFamily="2" charset="2"/>
              </a:rPr>
              <a:t>iterate &amp; warp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62100" y="1838325"/>
            <a:ext cx="5840413" cy="3533775"/>
            <a:chOff x="1562100" y="1838325"/>
            <a:chExt cx="5840413" cy="3533775"/>
          </a:xfrm>
        </p:grpSpPr>
        <p:pic>
          <p:nvPicPr>
            <p:cNvPr id="673795" name="Picture 3" descr="gradient-constraint4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100" y="1838325"/>
              <a:ext cx="584041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3796" name="Text Box 4"/>
            <p:cNvSpPr txBox="1">
              <a:spLocks noChangeArrowheads="1"/>
            </p:cNvSpPr>
            <p:nvPr/>
          </p:nvSpPr>
          <p:spPr bwMode="auto">
            <a:xfrm>
              <a:off x="7085013" y="4886325"/>
              <a:ext cx="315912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73797" name="Text Box 5"/>
            <p:cNvSpPr txBox="1">
              <a:spLocks noChangeArrowheads="1"/>
            </p:cNvSpPr>
            <p:nvPr/>
          </p:nvSpPr>
          <p:spPr bwMode="auto">
            <a:xfrm>
              <a:off x="4246563" y="4899025"/>
              <a:ext cx="417512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2400" baseline="-200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pic>
          <p:nvPicPr>
            <p:cNvPr id="673798" name="Picture 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1944688"/>
              <a:ext cx="649287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3799" name="Picture 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713" y="2008188"/>
              <a:ext cx="649287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3800" name="Oval 8"/>
            <p:cNvSpPr>
              <a:spLocks noChangeArrowheads="1"/>
            </p:cNvSpPr>
            <p:nvPr/>
          </p:nvSpPr>
          <p:spPr bwMode="auto">
            <a:xfrm>
              <a:off x="4367213" y="4076700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73801" name="Oval 9"/>
            <p:cNvSpPr>
              <a:spLocks noChangeArrowheads="1"/>
            </p:cNvSpPr>
            <p:nvPr/>
          </p:nvSpPr>
          <p:spPr bwMode="auto">
            <a:xfrm>
              <a:off x="4367213" y="3425825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673802" name="Group 10"/>
          <p:cNvGrpSpPr>
            <a:grpSpLocks/>
          </p:cNvGrpSpPr>
          <p:nvPr/>
        </p:nvGrpSpPr>
        <p:grpSpPr bwMode="auto">
          <a:xfrm>
            <a:off x="5726113" y="2819400"/>
            <a:ext cx="2744787" cy="820738"/>
            <a:chOff x="3655" y="1864"/>
            <a:chExt cx="1729" cy="517"/>
          </a:xfrm>
        </p:grpSpPr>
        <p:sp>
          <p:nvSpPr>
            <p:cNvPr id="673803" name="Text Box 11"/>
            <p:cNvSpPr txBox="1">
              <a:spLocks noChangeArrowheads="1"/>
            </p:cNvSpPr>
            <p:nvPr/>
          </p:nvSpPr>
          <p:spPr bwMode="auto">
            <a:xfrm>
              <a:off x="3655" y="1864"/>
              <a:ext cx="1047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000000"/>
                  </a:solidFill>
                </a:rPr>
                <a:t>Initial guess: </a:t>
              </a:r>
            </a:p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000000"/>
                  </a:solidFill>
                </a:rPr>
                <a:t>Estimate:</a:t>
              </a:r>
            </a:p>
          </p:txBody>
        </p:sp>
        <p:pic>
          <p:nvPicPr>
            <p:cNvPr id="673804" name="Picture 1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1936"/>
              <a:ext cx="51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3805" name="Picture 1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" y="2172"/>
              <a:ext cx="92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3806" name="Group 14"/>
          <p:cNvGrpSpPr>
            <a:grpSpLocks/>
          </p:cNvGrpSpPr>
          <p:nvPr/>
        </p:nvGrpSpPr>
        <p:grpSpPr bwMode="auto">
          <a:xfrm>
            <a:off x="2779713" y="2705100"/>
            <a:ext cx="1473200" cy="1422400"/>
            <a:chOff x="1775" y="1704"/>
            <a:chExt cx="928" cy="896"/>
          </a:xfrm>
        </p:grpSpPr>
        <p:sp>
          <p:nvSpPr>
            <p:cNvPr id="673807" name="Line 15"/>
            <p:cNvSpPr>
              <a:spLocks noChangeShapeType="1"/>
            </p:cNvSpPr>
            <p:nvPr/>
          </p:nvSpPr>
          <p:spPr bwMode="auto">
            <a:xfrm>
              <a:off x="2296" y="2192"/>
              <a:ext cx="376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73808" name="Text Box 16"/>
            <p:cNvSpPr txBox="1">
              <a:spLocks noChangeArrowheads="1"/>
            </p:cNvSpPr>
            <p:nvPr/>
          </p:nvSpPr>
          <p:spPr bwMode="auto">
            <a:xfrm>
              <a:off x="1775" y="1704"/>
              <a:ext cx="92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FF0000"/>
                  </a:solidFill>
                </a:rPr>
                <a:t>estimate update</a:t>
              </a:r>
            </a:p>
          </p:txBody>
        </p:sp>
        <p:pic>
          <p:nvPicPr>
            <p:cNvPr id="673809" name="Picture 1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" y="2153"/>
              <a:ext cx="115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67544" y="-27384"/>
            <a:ext cx="91450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4000" kern="0" dirty="0">
                <a:solidFill>
                  <a:srgbClr val="000000"/>
                </a:solidFill>
                <a:latin typeface="Arial Black"/>
                <a:cs typeface="Times New Roman (Hebrew)"/>
              </a:rPr>
              <a:t>Linearization approximation </a:t>
            </a:r>
            <a:br>
              <a:rPr kumimoji="1" lang="en-US" sz="4000" kern="0" dirty="0">
                <a:solidFill>
                  <a:srgbClr val="000000"/>
                </a:solidFill>
                <a:latin typeface="Arial Black"/>
                <a:cs typeface="Times New Roman (Hebrew)"/>
              </a:rPr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43" name="Group 3"/>
          <p:cNvGrpSpPr>
            <a:grpSpLocks/>
          </p:cNvGrpSpPr>
          <p:nvPr/>
        </p:nvGrpSpPr>
        <p:grpSpPr bwMode="auto">
          <a:xfrm>
            <a:off x="1562100" y="1838325"/>
            <a:ext cx="5840413" cy="3533775"/>
            <a:chOff x="984" y="1158"/>
            <a:chExt cx="3679" cy="2226"/>
          </a:xfrm>
        </p:grpSpPr>
        <p:grpSp>
          <p:nvGrpSpPr>
            <p:cNvPr id="675844" name="Group 4"/>
            <p:cNvGrpSpPr>
              <a:grpSpLocks/>
            </p:cNvGrpSpPr>
            <p:nvPr/>
          </p:nvGrpSpPr>
          <p:grpSpPr bwMode="auto">
            <a:xfrm>
              <a:off x="984" y="1158"/>
              <a:ext cx="3679" cy="2226"/>
              <a:chOff x="984" y="1158"/>
              <a:chExt cx="3679" cy="2226"/>
            </a:xfrm>
          </p:grpSpPr>
          <p:pic>
            <p:nvPicPr>
              <p:cNvPr id="675845" name="Picture 5" descr="gradient-constraint4b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1158"/>
                <a:ext cx="3679" cy="2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5846" name="Text Box 6"/>
              <p:cNvSpPr txBox="1">
                <a:spLocks noChangeArrowheads="1"/>
              </p:cNvSpPr>
              <p:nvPr/>
            </p:nvSpPr>
            <p:spPr bwMode="auto">
              <a:xfrm>
                <a:off x="4463" y="3078"/>
                <a:ext cx="19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4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75847" name="Text Box 7"/>
              <p:cNvSpPr txBox="1">
                <a:spLocks noChangeArrowheads="1"/>
              </p:cNvSpPr>
              <p:nvPr/>
            </p:nvSpPr>
            <p:spPr bwMode="auto">
              <a:xfrm>
                <a:off x="2675" y="3086"/>
                <a:ext cx="26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4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400" baseline="-200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</a:p>
            </p:txBody>
          </p:sp>
          <p:pic>
            <p:nvPicPr>
              <p:cNvPr id="675848" name="Picture 8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1265"/>
                <a:ext cx="409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75849" name="Oval 9"/>
            <p:cNvSpPr>
              <a:spLocks noChangeArrowheads="1"/>
            </p:cNvSpPr>
            <p:nvPr/>
          </p:nvSpPr>
          <p:spPr bwMode="auto">
            <a:xfrm>
              <a:off x="2751" y="256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75850" name="Oval 10"/>
            <p:cNvSpPr>
              <a:spLocks noChangeArrowheads="1"/>
            </p:cNvSpPr>
            <p:nvPr/>
          </p:nvSpPr>
          <p:spPr bwMode="auto">
            <a:xfrm>
              <a:off x="2751" y="243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675851" name="Group 11"/>
          <p:cNvGrpSpPr>
            <a:grpSpLocks/>
          </p:cNvGrpSpPr>
          <p:nvPr/>
        </p:nvGrpSpPr>
        <p:grpSpPr bwMode="auto">
          <a:xfrm>
            <a:off x="2817813" y="2705100"/>
            <a:ext cx="1473200" cy="1422400"/>
            <a:chOff x="1775" y="1704"/>
            <a:chExt cx="928" cy="896"/>
          </a:xfrm>
        </p:grpSpPr>
        <p:sp>
          <p:nvSpPr>
            <p:cNvPr id="675852" name="Line 12"/>
            <p:cNvSpPr>
              <a:spLocks noChangeShapeType="1"/>
            </p:cNvSpPr>
            <p:nvPr/>
          </p:nvSpPr>
          <p:spPr bwMode="auto">
            <a:xfrm>
              <a:off x="2296" y="2192"/>
              <a:ext cx="376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75853" name="Text Box 13"/>
            <p:cNvSpPr txBox="1">
              <a:spLocks noChangeArrowheads="1"/>
            </p:cNvSpPr>
            <p:nvPr/>
          </p:nvSpPr>
          <p:spPr bwMode="auto">
            <a:xfrm>
              <a:off x="1775" y="1704"/>
              <a:ext cx="92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FF0000"/>
                  </a:solidFill>
                </a:rPr>
                <a:t>estimate update</a:t>
              </a:r>
            </a:p>
          </p:txBody>
        </p:sp>
        <p:pic>
          <p:nvPicPr>
            <p:cNvPr id="675854" name="Picture 1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" y="2153"/>
              <a:ext cx="115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5855" name="Group 15"/>
          <p:cNvGrpSpPr>
            <a:grpSpLocks/>
          </p:cNvGrpSpPr>
          <p:nvPr/>
        </p:nvGrpSpPr>
        <p:grpSpPr bwMode="auto">
          <a:xfrm>
            <a:off x="5726113" y="2819400"/>
            <a:ext cx="2744787" cy="820738"/>
            <a:chOff x="3655" y="1776"/>
            <a:chExt cx="1729" cy="517"/>
          </a:xfrm>
        </p:grpSpPr>
        <p:sp>
          <p:nvSpPr>
            <p:cNvPr id="675856" name="Text Box 16"/>
            <p:cNvSpPr txBox="1">
              <a:spLocks noChangeArrowheads="1"/>
            </p:cNvSpPr>
            <p:nvPr/>
          </p:nvSpPr>
          <p:spPr bwMode="auto">
            <a:xfrm>
              <a:off x="3655" y="1776"/>
              <a:ext cx="1047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dirty="0">
                  <a:solidFill>
                    <a:srgbClr val="000000"/>
                  </a:solidFill>
                </a:rPr>
                <a:t>Initial guess: </a:t>
              </a:r>
            </a:p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dirty="0">
                  <a:solidFill>
                    <a:srgbClr val="000000"/>
                  </a:solidFill>
                </a:rPr>
                <a:t>Estimate:</a:t>
              </a:r>
            </a:p>
          </p:txBody>
        </p:sp>
        <p:pic>
          <p:nvPicPr>
            <p:cNvPr id="675857" name="Picture 1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" y="1852"/>
              <a:ext cx="152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5858" name="Picture 1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" y="2084"/>
              <a:ext cx="92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75859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939925"/>
            <a:ext cx="12858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DAB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1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396413" cy="1143000"/>
          </a:xfrm>
          <a:noFill/>
          <a:ln/>
        </p:spPr>
        <p:txBody>
          <a:bodyPr/>
          <a:lstStyle/>
          <a:p>
            <a:pPr algn="ctr"/>
            <a:r>
              <a:rPr lang="en-US"/>
              <a:t>Linearization approximation </a:t>
            </a:r>
            <a:br>
              <a:rPr lang="en-US"/>
            </a:br>
            <a:r>
              <a:rPr lang="en-US">
                <a:sym typeface="Wingdings" pitchFamily="2" charset="2"/>
              </a:rPr>
              <a:t> iterate &amp; warp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9907" y="1844824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+mj-cs"/>
              </a:rPr>
              <a:t>+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891" name="Group 3"/>
          <p:cNvGrpSpPr>
            <a:grpSpLocks/>
          </p:cNvGrpSpPr>
          <p:nvPr/>
        </p:nvGrpSpPr>
        <p:grpSpPr bwMode="auto">
          <a:xfrm>
            <a:off x="1562100" y="1838325"/>
            <a:ext cx="5840413" cy="3533775"/>
            <a:chOff x="984" y="1158"/>
            <a:chExt cx="3679" cy="2226"/>
          </a:xfrm>
        </p:grpSpPr>
        <p:grpSp>
          <p:nvGrpSpPr>
            <p:cNvPr id="677892" name="Group 4"/>
            <p:cNvGrpSpPr>
              <a:grpSpLocks/>
            </p:cNvGrpSpPr>
            <p:nvPr/>
          </p:nvGrpSpPr>
          <p:grpSpPr bwMode="auto">
            <a:xfrm>
              <a:off x="984" y="1158"/>
              <a:ext cx="3679" cy="2226"/>
              <a:chOff x="984" y="1158"/>
              <a:chExt cx="3679" cy="2226"/>
            </a:xfrm>
          </p:grpSpPr>
          <p:pic>
            <p:nvPicPr>
              <p:cNvPr id="677893" name="Picture 5" descr="gradient-constraint4c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1158"/>
                <a:ext cx="3679" cy="2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7894" name="Text Box 6"/>
              <p:cNvSpPr txBox="1">
                <a:spLocks noChangeArrowheads="1"/>
              </p:cNvSpPr>
              <p:nvPr/>
            </p:nvSpPr>
            <p:spPr bwMode="auto">
              <a:xfrm>
                <a:off x="4463" y="3078"/>
                <a:ext cx="19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4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77895" name="Text Box 7"/>
              <p:cNvSpPr txBox="1">
                <a:spLocks noChangeArrowheads="1"/>
              </p:cNvSpPr>
              <p:nvPr/>
            </p:nvSpPr>
            <p:spPr bwMode="auto">
              <a:xfrm>
                <a:off x="2675" y="3086"/>
                <a:ext cx="26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4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400" baseline="-200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</a:p>
            </p:txBody>
          </p:sp>
          <p:pic>
            <p:nvPicPr>
              <p:cNvPr id="677896" name="Picture 8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1265"/>
                <a:ext cx="409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77897" name="Oval 9"/>
            <p:cNvSpPr>
              <a:spLocks noChangeArrowheads="1"/>
            </p:cNvSpPr>
            <p:nvPr/>
          </p:nvSpPr>
          <p:spPr bwMode="auto">
            <a:xfrm>
              <a:off x="2751" y="256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77898" name="Oval 10"/>
            <p:cNvSpPr>
              <a:spLocks noChangeArrowheads="1"/>
            </p:cNvSpPr>
            <p:nvPr/>
          </p:nvSpPr>
          <p:spPr bwMode="auto">
            <a:xfrm>
              <a:off x="2751" y="254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pic>
        <p:nvPicPr>
          <p:cNvPr id="677899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939925"/>
            <a:ext cx="12858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DAB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7900" name="Group 12"/>
          <p:cNvGrpSpPr>
            <a:grpSpLocks/>
          </p:cNvGrpSpPr>
          <p:nvPr/>
        </p:nvGrpSpPr>
        <p:grpSpPr bwMode="auto">
          <a:xfrm>
            <a:off x="5726113" y="2819400"/>
            <a:ext cx="2744787" cy="820738"/>
            <a:chOff x="3655" y="1776"/>
            <a:chExt cx="1729" cy="517"/>
          </a:xfrm>
        </p:grpSpPr>
        <p:grpSp>
          <p:nvGrpSpPr>
            <p:cNvPr id="677901" name="Group 13"/>
            <p:cNvGrpSpPr>
              <a:grpSpLocks/>
            </p:cNvGrpSpPr>
            <p:nvPr/>
          </p:nvGrpSpPr>
          <p:grpSpPr bwMode="auto">
            <a:xfrm>
              <a:off x="3655" y="1776"/>
              <a:ext cx="1729" cy="517"/>
              <a:chOff x="3655" y="1776"/>
              <a:chExt cx="1729" cy="517"/>
            </a:xfrm>
          </p:grpSpPr>
          <p:sp>
            <p:nvSpPr>
              <p:cNvPr id="677902" name="Text Box 14"/>
              <p:cNvSpPr txBox="1">
                <a:spLocks noChangeArrowheads="1"/>
              </p:cNvSpPr>
              <p:nvPr/>
            </p:nvSpPr>
            <p:spPr bwMode="auto">
              <a:xfrm>
                <a:off x="3655" y="1776"/>
                <a:ext cx="1047" cy="5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000">
                    <a:solidFill>
                      <a:srgbClr val="000000"/>
                    </a:solidFill>
                  </a:rPr>
                  <a:t>Initial guess: </a:t>
                </a:r>
              </a:p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000">
                    <a:solidFill>
                      <a:srgbClr val="000000"/>
                    </a:solidFill>
                  </a:rPr>
                  <a:t>Estimate:</a:t>
                </a:r>
              </a:p>
            </p:txBody>
          </p:sp>
          <p:pic>
            <p:nvPicPr>
              <p:cNvPr id="677903" name="Picture 15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6" y="1848"/>
                <a:ext cx="160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7904" name="Picture 16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6" y="2080"/>
                <a:ext cx="92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77905" name="Text Box 17"/>
            <p:cNvSpPr txBox="1">
              <a:spLocks noChangeArrowheads="1"/>
            </p:cNvSpPr>
            <p:nvPr/>
          </p:nvSpPr>
          <p:spPr bwMode="auto">
            <a:xfrm>
              <a:off x="3655" y="1776"/>
              <a:ext cx="1047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000000"/>
                  </a:solidFill>
                </a:rPr>
                <a:t>Initial guess: </a:t>
              </a:r>
            </a:p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000000"/>
                  </a:solidFill>
                </a:rPr>
                <a:t>Estimate:</a:t>
              </a:r>
            </a:p>
          </p:txBody>
        </p:sp>
        <p:pic>
          <p:nvPicPr>
            <p:cNvPr id="677906" name="Picture 1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1848"/>
              <a:ext cx="16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7907" name="Picture 1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" y="2080"/>
              <a:ext cx="92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7908" name="Group 20"/>
          <p:cNvGrpSpPr>
            <a:grpSpLocks/>
          </p:cNvGrpSpPr>
          <p:nvPr/>
        </p:nvGrpSpPr>
        <p:grpSpPr bwMode="auto">
          <a:xfrm>
            <a:off x="2995613" y="2705100"/>
            <a:ext cx="1473200" cy="1422400"/>
            <a:chOff x="1775" y="1704"/>
            <a:chExt cx="928" cy="896"/>
          </a:xfrm>
        </p:grpSpPr>
        <p:sp>
          <p:nvSpPr>
            <p:cNvPr id="677909" name="Line 21"/>
            <p:cNvSpPr>
              <a:spLocks noChangeShapeType="1"/>
            </p:cNvSpPr>
            <p:nvPr/>
          </p:nvSpPr>
          <p:spPr bwMode="auto">
            <a:xfrm>
              <a:off x="2296" y="2192"/>
              <a:ext cx="376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77910" name="Text Box 22"/>
            <p:cNvSpPr txBox="1">
              <a:spLocks noChangeArrowheads="1"/>
            </p:cNvSpPr>
            <p:nvPr/>
          </p:nvSpPr>
          <p:spPr bwMode="auto">
            <a:xfrm>
              <a:off x="1775" y="1704"/>
              <a:ext cx="92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FF0000"/>
                  </a:solidFill>
                </a:rPr>
                <a:t>estimate update</a:t>
              </a:r>
            </a:p>
          </p:txBody>
        </p:sp>
        <p:pic>
          <p:nvPicPr>
            <p:cNvPr id="67791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" y="2153"/>
              <a:ext cx="115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77913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396413" cy="1143000"/>
          </a:xfrm>
          <a:noFill/>
          <a:ln/>
        </p:spPr>
        <p:txBody>
          <a:bodyPr/>
          <a:lstStyle/>
          <a:p>
            <a:pPr algn="ctr"/>
            <a:r>
              <a:rPr lang="en-US"/>
              <a:t>Linearization approximation </a:t>
            </a:r>
            <a:br>
              <a:rPr lang="en-US"/>
            </a:br>
            <a:r>
              <a:rPr lang="en-US">
                <a:sym typeface="Wingdings" pitchFamily="2" charset="2"/>
              </a:rPr>
              <a:t> iterate &amp; warp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69907" y="1844824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+mj-cs"/>
              </a:rPr>
              <a:t>+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939" name="Picture 3" descr="gradient-constraint4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38325"/>
            <a:ext cx="58404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9940" name="Text Box 4"/>
          <p:cNvSpPr txBox="1">
            <a:spLocks noChangeArrowheads="1"/>
          </p:cNvSpPr>
          <p:nvPr/>
        </p:nvSpPr>
        <p:spPr bwMode="auto">
          <a:xfrm>
            <a:off x="7085013" y="4886325"/>
            <a:ext cx="3159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DAB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679941" name="Text Box 5"/>
          <p:cNvSpPr txBox="1">
            <a:spLocks noChangeArrowheads="1"/>
          </p:cNvSpPr>
          <p:nvPr/>
        </p:nvSpPr>
        <p:spPr bwMode="auto">
          <a:xfrm>
            <a:off x="4246563" y="4899025"/>
            <a:ext cx="4175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DAB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baseline="-200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79942" name="Oval 6"/>
          <p:cNvSpPr>
            <a:spLocks noChangeArrowheads="1"/>
          </p:cNvSpPr>
          <p:nvPr/>
        </p:nvSpPr>
        <p:spPr bwMode="auto">
          <a:xfrm>
            <a:off x="43672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3DAB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67994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909763"/>
            <a:ext cx="23463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DAB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45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396413" cy="1143000"/>
          </a:xfrm>
          <a:noFill/>
          <a:ln/>
        </p:spPr>
        <p:txBody>
          <a:bodyPr/>
          <a:lstStyle/>
          <a:p>
            <a:pPr algn="ctr"/>
            <a:r>
              <a:rPr lang="en-US"/>
              <a:t>Linearization approximation </a:t>
            </a:r>
            <a:br>
              <a:rPr lang="en-US"/>
            </a:br>
            <a:r>
              <a:rPr lang="en-US">
                <a:sym typeface="Wingdings" pitchFamily="2" charset="2"/>
              </a:rPr>
              <a:t> iterate &amp; warp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1645" y="181995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+mj-cs"/>
              </a:rPr>
              <a:t>+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836712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Even “poor” motion data can evoke a strong percept</a:t>
            </a:r>
          </a:p>
        </p:txBody>
      </p:sp>
      <p:pic>
        <p:nvPicPr>
          <p:cNvPr id="9" name="Picture 5" descr="JoMovi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1900238"/>
            <a:ext cx="33734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-26988"/>
            <a:ext cx="9448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9pPr>
          </a:lstStyle>
          <a:p>
            <a:pPr algn="ctr"/>
            <a:r>
              <a:rPr lang="en-US" altLang="he-IL" sz="4800" kern="0" dirty="0" smtClean="0">
                <a:solidFill>
                  <a:srgbClr val="FF0066"/>
                </a:solidFill>
              </a:rPr>
              <a:t>Motion Estimation</a:t>
            </a:r>
            <a:endParaRPr lang="en-US" altLang="he-IL" sz="4800" kern="0" dirty="0"/>
          </a:p>
        </p:txBody>
      </p:sp>
    </p:spTree>
    <p:extLst>
      <p:ext uri="{BB962C8B-B14F-4D97-AF65-F5344CB8AC3E}">
        <p14:creationId xmlns:p14="http://schemas.microsoft.com/office/powerpoint/2010/main" val="6951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498" name="Picture 2" descr="garden_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494338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15913"/>
            <a:ext cx="9144000" cy="1143001"/>
          </a:xfrm>
        </p:spPr>
        <p:txBody>
          <a:bodyPr/>
          <a:lstStyle/>
          <a:p>
            <a:r>
              <a:rPr lang="en-US" sz="3200"/>
              <a:t>Revisiting the small motion assumption</a:t>
            </a:r>
          </a:p>
        </p:txBody>
      </p:sp>
      <p:sp>
        <p:nvSpPr>
          <p:cNvPr id="7465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5257800"/>
            <a:ext cx="8229600" cy="1220788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/>
              <a:t>Is this motion small enough?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dirty="0"/>
              <a:t>Probably not—it’s much larger than one pixel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order terms dominate)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dirty="0"/>
              <a:t>How might we solve this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0" grpId="0" uiExpand="1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450" name="Group 58"/>
          <p:cNvGrpSpPr>
            <a:grpSpLocks/>
          </p:cNvGrpSpPr>
          <p:nvPr/>
        </p:nvGrpSpPr>
        <p:grpSpPr bwMode="auto">
          <a:xfrm>
            <a:off x="650875" y="3344863"/>
            <a:ext cx="6953250" cy="638175"/>
            <a:chOff x="410" y="2107"/>
            <a:chExt cx="4380" cy="402"/>
          </a:xfrm>
        </p:grpSpPr>
        <p:graphicFrame>
          <p:nvGraphicFramePr>
            <p:cNvPr id="571451" name="Object 59"/>
            <p:cNvGraphicFramePr>
              <a:graphicFrameLocks noChangeAspect="1"/>
            </p:cNvGraphicFramePr>
            <p:nvPr/>
          </p:nvGraphicFramePr>
          <p:xfrm>
            <a:off x="410" y="2111"/>
            <a:ext cx="2025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1684" name="Equation" r:id="rId4" imgW="1218960" imgH="241200" progId="Equation.3">
                    <p:embed/>
                  </p:oleObj>
                </mc:Choice>
                <mc:Fallback>
                  <p:oleObj name="Equation" r:id="rId4" imgW="1218960" imgH="241200" progId="Equation.3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" y="2111"/>
                          <a:ext cx="2025" cy="39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38100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1452" name="Text Box 60"/>
            <p:cNvSpPr txBox="1">
              <a:spLocks noChangeArrowheads="1"/>
            </p:cNvSpPr>
            <p:nvPr/>
          </p:nvSpPr>
          <p:spPr bwMode="auto">
            <a:xfrm>
              <a:off x="2610" y="2107"/>
              <a:ext cx="218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000" b="1" dirty="0">
                  <a:latin typeface="Times New Roman" pitchFamily="18" charset="0"/>
                </a:rPr>
                <a:t>==&gt; small</a:t>
              </a:r>
              <a:r>
                <a:rPr lang="en-US" sz="3000" b="1" i="1" dirty="0">
                  <a:latin typeface="Times New Roman" pitchFamily="18" charset="0"/>
                </a:rPr>
                <a:t> u</a:t>
              </a:r>
              <a:r>
                <a:rPr lang="en-US" sz="3000" b="1" dirty="0">
                  <a:latin typeface="Times New Roman" pitchFamily="18" charset="0"/>
                </a:rPr>
                <a:t> and </a:t>
              </a:r>
              <a:r>
                <a:rPr lang="en-US" sz="3000" b="1" i="1" dirty="0">
                  <a:latin typeface="Times New Roman" pitchFamily="18" charset="0"/>
                </a:rPr>
                <a:t>v</a:t>
              </a:r>
              <a:r>
                <a:rPr lang="en-US" sz="3000" b="1" dirty="0">
                  <a:latin typeface="Times New Roman" pitchFamily="18" charset="0"/>
                </a:rPr>
                <a:t> ...</a:t>
              </a:r>
            </a:p>
          </p:txBody>
        </p:sp>
      </p:grpSp>
      <p:grpSp>
        <p:nvGrpSpPr>
          <p:cNvPr id="571445" name="Group 53"/>
          <p:cNvGrpSpPr>
            <a:grpSpLocks/>
          </p:cNvGrpSpPr>
          <p:nvPr/>
        </p:nvGrpSpPr>
        <p:grpSpPr bwMode="auto">
          <a:xfrm>
            <a:off x="3951288" y="2352675"/>
            <a:ext cx="1724025" cy="3602038"/>
            <a:chOff x="2489" y="1482"/>
            <a:chExt cx="1086" cy="2269"/>
          </a:xfrm>
        </p:grpSpPr>
        <p:sp>
          <p:nvSpPr>
            <p:cNvPr id="571446" name="Text Box 54"/>
            <p:cNvSpPr txBox="1">
              <a:spLocks noChangeArrowheads="1"/>
            </p:cNvSpPr>
            <p:nvPr/>
          </p:nvSpPr>
          <p:spPr bwMode="auto">
            <a:xfrm>
              <a:off x="2489" y="3482"/>
              <a:ext cx="95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u=10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571447" name="Text Box 55"/>
            <p:cNvSpPr txBox="1">
              <a:spLocks noChangeArrowheads="1"/>
            </p:cNvSpPr>
            <p:nvPr/>
          </p:nvSpPr>
          <p:spPr bwMode="auto">
            <a:xfrm>
              <a:off x="2489" y="2658"/>
              <a:ext cx="86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u=5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571448" name="Text Box 56"/>
            <p:cNvSpPr txBox="1">
              <a:spLocks noChangeArrowheads="1"/>
            </p:cNvSpPr>
            <p:nvPr/>
          </p:nvSpPr>
          <p:spPr bwMode="auto">
            <a:xfrm>
              <a:off x="2489" y="2026"/>
              <a:ext cx="99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u=2.5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571449" name="Text Box 57"/>
            <p:cNvSpPr txBox="1">
              <a:spLocks noChangeArrowheads="1"/>
            </p:cNvSpPr>
            <p:nvPr/>
          </p:nvSpPr>
          <p:spPr bwMode="auto">
            <a:xfrm>
              <a:off x="2489" y="1482"/>
              <a:ext cx="108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u=1.25 pixels</a:t>
              </a:r>
              <a:endParaRPr lang="en-US" sz="2200" b="1">
                <a:latin typeface="Times New Roman" pitchFamily="18" charset="0"/>
              </a:endParaRPr>
            </a:p>
          </p:txBody>
        </p:sp>
      </p:grpSp>
      <p:grpSp>
        <p:nvGrpSpPr>
          <p:cNvPr id="571394" name="Group 2"/>
          <p:cNvGrpSpPr>
            <a:grpSpLocks/>
          </p:cNvGrpSpPr>
          <p:nvPr/>
        </p:nvGrpSpPr>
        <p:grpSpPr bwMode="auto">
          <a:xfrm>
            <a:off x="5221288" y="5195888"/>
            <a:ext cx="3609975" cy="1203325"/>
            <a:chOff x="3289" y="3273"/>
            <a:chExt cx="2274" cy="758"/>
          </a:xfrm>
        </p:grpSpPr>
        <p:sp>
          <p:nvSpPr>
            <p:cNvPr id="571395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396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571397" name="Group 5"/>
          <p:cNvGrpSpPr>
            <a:grpSpLocks/>
          </p:cNvGrpSpPr>
          <p:nvPr/>
        </p:nvGrpSpPr>
        <p:grpSpPr bwMode="auto">
          <a:xfrm>
            <a:off x="177800" y="5216525"/>
            <a:ext cx="3606800" cy="1203325"/>
            <a:chOff x="112" y="3286"/>
            <a:chExt cx="2272" cy="758"/>
          </a:xfrm>
        </p:grpSpPr>
        <p:sp>
          <p:nvSpPr>
            <p:cNvPr id="571398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399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grpSp>
        <p:nvGrpSpPr>
          <p:cNvPr id="571400" name="Group 8"/>
          <p:cNvGrpSpPr>
            <a:grpSpLocks/>
          </p:cNvGrpSpPr>
          <p:nvPr/>
        </p:nvGrpSpPr>
        <p:grpSpPr bwMode="auto">
          <a:xfrm>
            <a:off x="2555875" y="2193925"/>
            <a:ext cx="3703638" cy="334963"/>
            <a:chOff x="1611" y="1384"/>
            <a:chExt cx="2333" cy="211"/>
          </a:xfrm>
        </p:grpSpPr>
        <p:graphicFrame>
          <p:nvGraphicFramePr>
            <p:cNvPr id="571401" name="Object 9"/>
            <p:cNvGraphicFramePr>
              <a:graphicFrameLocks noChangeAspect="1"/>
            </p:cNvGraphicFramePr>
            <p:nvPr/>
          </p:nvGraphicFramePr>
          <p:xfrm>
            <a:off x="2731" y="1384"/>
            <a:ext cx="178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1685" name="משוואה" r:id="rId6" imgW="139680" imgH="190440" progId="Equation.3">
                    <p:embed/>
                  </p:oleObj>
                </mc:Choice>
                <mc:Fallback>
                  <p:oleObj name="משוואה" r:id="rId6" imgW="139680" imgH="1904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1" y="1384"/>
                          <a:ext cx="178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1402" name="Line 10"/>
            <p:cNvSpPr>
              <a:spLocks noChangeShapeType="1"/>
            </p:cNvSpPr>
            <p:nvPr/>
          </p:nvSpPr>
          <p:spPr bwMode="auto">
            <a:xfrm flipV="1">
              <a:off x="1611" y="1592"/>
              <a:ext cx="23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1454" name="Group 62"/>
          <p:cNvGrpSpPr>
            <a:grpSpLocks/>
          </p:cNvGrpSpPr>
          <p:nvPr/>
        </p:nvGrpSpPr>
        <p:grpSpPr bwMode="auto">
          <a:xfrm>
            <a:off x="2574925" y="2349500"/>
            <a:ext cx="3840163" cy="1693863"/>
            <a:chOff x="1622" y="1523"/>
            <a:chExt cx="2419" cy="1067"/>
          </a:xfrm>
        </p:grpSpPr>
        <p:sp>
          <p:nvSpPr>
            <p:cNvPr id="571405" name="AutoShape 13"/>
            <p:cNvSpPr>
              <a:spLocks noChangeAspect="1" noChangeArrowheads="1"/>
            </p:cNvSpPr>
            <p:nvPr/>
          </p:nvSpPr>
          <p:spPr bwMode="auto">
            <a:xfrm>
              <a:off x="1909" y="1536"/>
              <a:ext cx="415" cy="150"/>
            </a:xfrm>
            <a:prstGeom prst="flowChartAlternateProcess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iterate</a:t>
              </a:r>
            </a:p>
          </p:txBody>
        </p:sp>
        <p:sp>
          <p:nvSpPr>
            <p:cNvPr id="571406" name="AutoShape 14"/>
            <p:cNvSpPr>
              <a:spLocks noChangeAspect="1" noChangeArrowheads="1"/>
            </p:cNvSpPr>
            <p:nvPr/>
          </p:nvSpPr>
          <p:spPr bwMode="auto">
            <a:xfrm>
              <a:off x="3276" y="1523"/>
              <a:ext cx="488" cy="176"/>
            </a:xfrm>
            <a:prstGeom prst="flowChartAlternateProcess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refine</a:t>
              </a:r>
            </a:p>
          </p:txBody>
        </p:sp>
        <p:graphicFrame>
          <p:nvGraphicFramePr>
            <p:cNvPr id="571407" name="Object 15"/>
            <p:cNvGraphicFramePr>
              <a:graphicFrameLocks noChangeAspect="1"/>
            </p:cNvGraphicFramePr>
            <p:nvPr/>
          </p:nvGraphicFramePr>
          <p:xfrm>
            <a:off x="2139" y="2055"/>
            <a:ext cx="207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1686" name="משוואה" r:id="rId8" imgW="139680" imgH="190440" progId="Equation.3">
                    <p:embed/>
                  </p:oleObj>
                </mc:Choice>
                <mc:Fallback>
                  <p:oleObj name="משוואה" r:id="rId8" imgW="139680" imgH="1904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9" y="2055"/>
                          <a:ext cx="207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1408" name="Object 16"/>
            <p:cNvGraphicFramePr>
              <a:graphicFrameLocks noChangeAspect="1"/>
            </p:cNvGraphicFramePr>
            <p:nvPr/>
          </p:nvGraphicFramePr>
          <p:xfrm>
            <a:off x="3040" y="2095"/>
            <a:ext cx="336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1687" name="משוואה" r:id="rId10" imgW="253800" imgH="190440" progId="Equation.3">
                    <p:embed/>
                  </p:oleObj>
                </mc:Choice>
                <mc:Fallback>
                  <p:oleObj name="משוואה" r:id="rId10" imgW="253800" imgH="1904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0" y="2095"/>
                          <a:ext cx="336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71410" name="AutoShape 18"/>
            <p:cNvCxnSpPr>
              <a:cxnSpLocks noChangeShapeType="1"/>
              <a:stCxn id="571405" idx="3"/>
              <a:endCxn id="571406" idx="1"/>
            </p:cNvCxnSpPr>
            <p:nvPr/>
          </p:nvCxnSpPr>
          <p:spPr bwMode="auto">
            <a:xfrm>
              <a:off x="2324" y="1611"/>
              <a:ext cx="952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1411" name="AutoShape 19"/>
            <p:cNvCxnSpPr>
              <a:cxnSpLocks noChangeShapeType="1"/>
              <a:stCxn id="571406" idx="2"/>
              <a:endCxn id="571413" idx="6"/>
            </p:cNvCxnSpPr>
            <p:nvPr/>
          </p:nvCxnSpPr>
          <p:spPr bwMode="auto">
            <a:xfrm rot="5400000">
              <a:off x="2740" y="1177"/>
              <a:ext cx="257" cy="130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1412" name="AutoShape 20"/>
            <p:cNvCxnSpPr>
              <a:cxnSpLocks noChangeShapeType="1"/>
              <a:endCxn id="571406" idx="3"/>
            </p:cNvCxnSpPr>
            <p:nvPr/>
          </p:nvCxnSpPr>
          <p:spPr bwMode="auto">
            <a:xfrm flipH="1">
              <a:off x="3764" y="1611"/>
              <a:ext cx="27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1413" name="Oval 21"/>
            <p:cNvSpPr>
              <a:spLocks noChangeArrowheads="1"/>
            </p:cNvSpPr>
            <p:nvPr/>
          </p:nvSpPr>
          <p:spPr bwMode="auto">
            <a:xfrm>
              <a:off x="1964" y="1845"/>
              <a:ext cx="254" cy="22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+</a:t>
              </a:r>
            </a:p>
          </p:txBody>
        </p:sp>
        <p:cxnSp>
          <p:nvCxnSpPr>
            <p:cNvPr id="571414" name="AutoShape 22"/>
            <p:cNvCxnSpPr>
              <a:cxnSpLocks noChangeShapeType="1"/>
            </p:cNvCxnSpPr>
            <p:nvPr/>
          </p:nvCxnSpPr>
          <p:spPr bwMode="auto">
            <a:xfrm flipH="1">
              <a:off x="1622" y="1618"/>
              <a:ext cx="27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1415" name="Line 23"/>
            <p:cNvSpPr>
              <a:spLocks noChangeShapeType="1"/>
            </p:cNvSpPr>
            <p:nvPr/>
          </p:nvSpPr>
          <p:spPr bwMode="auto">
            <a:xfrm flipV="1">
              <a:off x="2092" y="1680"/>
              <a:ext cx="8" cy="1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71416" name="Line 24"/>
            <p:cNvSpPr>
              <a:spLocks noChangeShapeType="1"/>
            </p:cNvSpPr>
            <p:nvPr/>
          </p:nvSpPr>
          <p:spPr bwMode="auto">
            <a:xfrm flipV="1">
              <a:off x="2092" y="2072"/>
              <a:ext cx="0" cy="2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71417" name="Line 25"/>
            <p:cNvSpPr>
              <a:spLocks noChangeShapeType="1"/>
            </p:cNvSpPr>
            <p:nvPr/>
          </p:nvSpPr>
          <p:spPr bwMode="auto">
            <a:xfrm>
              <a:off x="2081" y="2306"/>
              <a:ext cx="9" cy="2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1418" name="Group 26"/>
          <p:cNvGrpSpPr>
            <a:grpSpLocks/>
          </p:cNvGrpSpPr>
          <p:nvPr/>
        </p:nvGrpSpPr>
        <p:grpSpPr bwMode="auto">
          <a:xfrm>
            <a:off x="177800" y="1454150"/>
            <a:ext cx="8653463" cy="5329238"/>
            <a:chOff x="112" y="916"/>
            <a:chExt cx="5451" cy="3357"/>
          </a:xfrm>
        </p:grpSpPr>
        <p:grpSp>
          <p:nvGrpSpPr>
            <p:cNvPr id="571419" name="Group 27"/>
            <p:cNvGrpSpPr>
              <a:grpSpLocks/>
            </p:cNvGrpSpPr>
            <p:nvPr/>
          </p:nvGrpSpPr>
          <p:grpSpPr bwMode="auto">
            <a:xfrm>
              <a:off x="112" y="916"/>
              <a:ext cx="5451" cy="3357"/>
              <a:chOff x="112" y="916"/>
              <a:chExt cx="5451" cy="3357"/>
            </a:xfrm>
          </p:grpSpPr>
          <p:grpSp>
            <p:nvGrpSpPr>
              <p:cNvPr id="571420" name="Group 28"/>
              <p:cNvGrpSpPr>
                <a:grpSpLocks/>
              </p:cNvGrpSpPr>
              <p:nvPr/>
            </p:nvGrpSpPr>
            <p:grpSpPr bwMode="auto">
              <a:xfrm>
                <a:off x="112" y="931"/>
                <a:ext cx="2272" cy="3342"/>
                <a:chOff x="112" y="931"/>
                <a:chExt cx="2272" cy="3342"/>
              </a:xfrm>
            </p:grpSpPr>
            <p:grpSp>
              <p:nvGrpSpPr>
                <p:cNvPr id="571421" name="Group 29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571422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23" name="Line 3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24" name="Line 3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25" name="AutoShap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26" name="AutoShap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27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28" name="AutoShape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29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143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36" y="4062"/>
                  <a:ext cx="1473" cy="2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 b="1">
                      <a:latin typeface="Times New Roman" pitchFamily="18" charset="0"/>
                    </a:rPr>
                    <a:t>Pyramid of image J</a:t>
                  </a:r>
                </a:p>
              </p:txBody>
            </p:sp>
          </p:grpSp>
          <p:grpSp>
            <p:nvGrpSpPr>
              <p:cNvPr id="571431" name="Group 39"/>
              <p:cNvGrpSpPr>
                <a:grpSpLocks/>
              </p:cNvGrpSpPr>
              <p:nvPr/>
            </p:nvGrpSpPr>
            <p:grpSpPr bwMode="auto">
              <a:xfrm>
                <a:off x="3289" y="916"/>
                <a:ext cx="2274" cy="3357"/>
                <a:chOff x="3289" y="916"/>
                <a:chExt cx="2274" cy="3357"/>
              </a:xfrm>
            </p:grpSpPr>
            <p:grpSp>
              <p:nvGrpSpPr>
                <p:cNvPr id="571432" name="Group 40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571433" name="Line 4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34" name="Line 4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35" name="Line 4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36" name="AutoShap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37" name="AutoShap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38" name="AutoShap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39" name="AutoShap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40" name="Line 4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144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12" y="4062"/>
                  <a:ext cx="1453" cy="2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 b="1">
                      <a:latin typeface="Times New Roman" pitchFamily="18" charset="0"/>
                    </a:rPr>
                    <a:t>Pyramid of image I</a:t>
                  </a:r>
                </a:p>
              </p:txBody>
            </p:sp>
          </p:grpSp>
        </p:grpSp>
        <p:sp>
          <p:nvSpPr>
            <p:cNvPr id="571442" name="Text Box 50"/>
            <p:cNvSpPr txBox="1">
              <a:spLocks noChangeArrowheads="1"/>
            </p:cNvSpPr>
            <p:nvPr/>
          </p:nvSpPr>
          <p:spPr bwMode="auto">
            <a:xfrm>
              <a:off x="4124" y="3566"/>
              <a:ext cx="56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  <p:sp>
          <p:nvSpPr>
            <p:cNvPr id="571443" name="Text Box 51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sp>
        <p:nvSpPr>
          <p:cNvPr id="571444" name="Rectangle 52"/>
          <p:cNvSpPr>
            <a:spLocks noChangeArrowheads="1"/>
          </p:cNvSpPr>
          <p:nvPr/>
        </p:nvSpPr>
        <p:spPr bwMode="auto">
          <a:xfrm>
            <a:off x="685800" y="-315913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1" lang="en-US" sz="4000" b="1">
                <a:solidFill>
                  <a:srgbClr val="D60093"/>
                </a:solidFill>
                <a:latin typeface="Arial Black" pitchFamily="34" charset="0"/>
              </a:rPr>
              <a:t>Coarse-to-Fine Estimation</a:t>
            </a:r>
            <a:endParaRPr kumimoji="1" lang="en-US" sz="40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71455" name="Text Box 63"/>
          <p:cNvSpPr txBox="1">
            <a:spLocks noChangeArrowheads="1"/>
          </p:cNvSpPr>
          <p:nvPr/>
        </p:nvSpPr>
        <p:spPr bwMode="auto">
          <a:xfrm>
            <a:off x="611188" y="549275"/>
            <a:ext cx="82280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he-IL" sz="2400" b="1" u="sng">
                <a:solidFill>
                  <a:srgbClr val="000099"/>
                </a:solidFill>
                <a:latin typeface="Tahoma" pitchFamily="34" charset="0"/>
              </a:rPr>
              <a:t>Advantages:</a:t>
            </a:r>
            <a:r>
              <a:rPr lang="en-US" altLang="he-IL" sz="2400">
                <a:solidFill>
                  <a:srgbClr val="000099"/>
                </a:solidFill>
                <a:latin typeface="Tahoma" pitchFamily="34" charset="0"/>
              </a:rPr>
              <a:t>  (i) Larger displacements.  (ii) Speedup.  </a:t>
            </a:r>
            <a:br>
              <a:rPr lang="en-US" altLang="he-IL" sz="2400">
                <a:solidFill>
                  <a:srgbClr val="000099"/>
                </a:solidFill>
                <a:latin typeface="Tahoma" pitchFamily="34" charset="0"/>
              </a:rPr>
            </a:br>
            <a:r>
              <a:rPr lang="en-US" altLang="he-IL" sz="2400">
                <a:solidFill>
                  <a:srgbClr val="000099"/>
                </a:solidFill>
                <a:latin typeface="Tahoma" pitchFamily="34" charset="0"/>
              </a:rPr>
              <a:t>                      (iii) Information from multiple window sizes.</a:t>
            </a:r>
            <a:endParaRPr lang="en-US" altLang="he-IL" sz="2400" b="1" u="sng">
              <a:solidFill>
                <a:srgbClr val="000099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1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1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7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7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/>
          <a:stretch/>
        </p:blipFill>
        <p:spPr bwMode="auto">
          <a:xfrm>
            <a:off x="2411760" y="1633538"/>
            <a:ext cx="5719415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Flow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Flow Results</a:t>
            </a:r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/>
        </p:blipFill>
        <p:spPr bwMode="auto">
          <a:xfrm>
            <a:off x="2411760" y="1412776"/>
            <a:ext cx="5688632" cy="45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12200" r="10956" b="12843"/>
          <a:stretch/>
        </p:blipFill>
        <p:spPr bwMode="auto">
          <a:xfrm>
            <a:off x="-180528" y="1734545"/>
            <a:ext cx="5976938" cy="47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6083920" y="2852936"/>
            <a:ext cx="288056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Length of flow vectors </a:t>
            </a: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</a:rPr>
              <a:t>inversely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proportional to depth Z of </a:t>
            </a: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</a:rPr>
              <a:t>the </a:t>
            </a:r>
            <a:br>
              <a:rPr lang="en-US" alt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</a:rPr>
              <a:t>3D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point</a:t>
            </a: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4139953" y="6021288"/>
            <a:ext cx="500404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Points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closer to the camera move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faster across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the image plane</a:t>
            </a:r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 flipH="1" flipV="1">
            <a:off x="5651624" y="5208588"/>
            <a:ext cx="864592" cy="8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dirty="0"/>
              <a:t>Optical Flow 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96" y="1302342"/>
            <a:ext cx="7681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000000"/>
                </a:solidFill>
              </a:rPr>
              <a:t>Images taken from a helicopter flying through a canyon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80191" y="2083495"/>
            <a:ext cx="32159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Computed optical flow</a:t>
            </a:r>
            <a:br>
              <a:rPr lang="en-US" altLang="en-US" sz="2400" dirty="0" smtClean="0">
                <a:solidFill>
                  <a:srgbClr val="000000"/>
                </a:solidFill>
              </a:rPr>
            </a:br>
            <a:r>
              <a:rPr lang="en-US" altLang="en-US" sz="2000" i="1" dirty="0" smtClean="0">
                <a:solidFill>
                  <a:srgbClr val="000000"/>
                </a:solidFill>
              </a:rPr>
              <a:t>[Black &amp; </a:t>
            </a:r>
            <a:r>
              <a:rPr lang="en-US" altLang="en-US" sz="2000" i="1" dirty="0" err="1" smtClean="0">
                <a:solidFill>
                  <a:srgbClr val="000000"/>
                </a:solidFill>
              </a:rPr>
              <a:t>Anandan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]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8632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5950"/>
            <a:ext cx="9144000" cy="47117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u="sng" dirty="0" smtClean="0"/>
              <a:t>Inherent problems: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8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* Still </a:t>
            </a:r>
            <a:r>
              <a:rPr lang="en-US" sz="2400" dirty="0" err="1" smtClean="0"/>
              <a:t>smooths</a:t>
            </a:r>
            <a:r>
              <a:rPr lang="en-US" sz="2400" dirty="0" smtClean="0"/>
              <a:t> </a:t>
            </a:r>
            <a:r>
              <a:rPr lang="en-US" sz="2400" dirty="0"/>
              <a:t>motion discontinuities </a:t>
            </a:r>
            <a:br>
              <a:rPr lang="en-US" sz="2400" dirty="0"/>
            </a:br>
            <a:r>
              <a:rPr lang="en-US" sz="2400" dirty="0"/>
              <a:t>(but unlike Horn &amp; </a:t>
            </a:r>
            <a:r>
              <a:rPr lang="en-US" sz="2400" dirty="0" err="1"/>
              <a:t>Schunk</a:t>
            </a:r>
            <a:r>
              <a:rPr lang="en-US" sz="2400" dirty="0"/>
              <a:t>, does not propagate </a:t>
            </a:r>
            <a:r>
              <a:rPr lang="en-US" sz="2400" dirty="0" smtClean="0"/>
              <a:t>smoothness across </a:t>
            </a:r>
            <a:r>
              <a:rPr lang="en-US" sz="2400" dirty="0"/>
              <a:t>the entire image)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* </a:t>
            </a:r>
            <a:r>
              <a:rPr lang="en-US" sz="2400" dirty="0" smtClean="0"/>
              <a:t>Local singularities (due to the aperture problem)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000" dirty="0"/>
              <a:t>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000" dirty="0"/>
          </a:p>
        </p:txBody>
      </p:sp>
      <p:sp>
        <p:nvSpPr>
          <p:cNvPr id="721926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-100013"/>
            <a:ext cx="8026400" cy="1143001"/>
          </a:xfrm>
          <a:noFill/>
          <a:ln/>
        </p:spPr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Lucas-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Kanade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1981)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536" y="5027692"/>
            <a:ext cx="8352928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Maybe increase the aperture (window) size…?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But no longer a single motion…</a:t>
            </a:r>
          </a:p>
          <a:p>
            <a:pPr eaLnBrk="1" hangingPunct="1"/>
            <a:endParaRPr lang="en-US" sz="2400" dirty="0">
              <a:latin typeface="+mn-lt"/>
            </a:endParaRPr>
          </a:p>
          <a:p>
            <a:pPr eaLnBrk="1" hangingPunct="1"/>
            <a:r>
              <a:rPr lang="en-US" sz="2400" dirty="0">
                <a:latin typeface="+mn-lt"/>
                <a:sym typeface="Wingdings" pitchFamily="2" charset="2"/>
              </a:rPr>
              <a:t> </a:t>
            </a:r>
            <a:r>
              <a:rPr lang="en-US" sz="2400" b="1" dirty="0" smtClean="0">
                <a:latin typeface="+mn-lt"/>
                <a:sym typeface="Wingdings" pitchFamily="2" charset="2"/>
              </a:rPr>
              <a:t>Global parametric motion estimation – next week. 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88640" y="-27384"/>
            <a:ext cx="1144927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he-IL" dirty="0">
                <a:solidFill>
                  <a:srgbClr val="FF0066"/>
                </a:solidFill>
              </a:rPr>
              <a:t>Motion E</a:t>
            </a:r>
            <a:r>
              <a:rPr lang="en-US" altLang="he-IL" dirty="0" smtClean="0">
                <a:solidFill>
                  <a:srgbClr val="FF0066"/>
                </a:solidFill>
              </a:rPr>
              <a:t>stimation Approaches</a:t>
            </a:r>
            <a:endParaRPr lang="en-US" altLang="he-IL" dirty="0">
              <a:solidFill>
                <a:srgbClr val="FF0066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-36512" y="980728"/>
            <a:ext cx="939653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indent="-285750">
              <a:buFontTx/>
              <a:buChar char="•"/>
            </a:pPr>
            <a:endParaRPr lang="en-US" altLang="en-US" sz="2400" kern="0" dirty="0" smtClean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1.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Direct methods</a:t>
            </a:r>
          </a:p>
          <a:p>
            <a:pPr lvl="1"/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Directly recover image motion at each pixel from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spatio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-temporal image brightness variations.</a:t>
            </a:r>
          </a:p>
          <a:p>
            <a:pPr lvl="1"/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Dense motion fields, but sensitive to appearance variations.</a:t>
            </a:r>
          </a:p>
          <a:p>
            <a:pPr lvl="1"/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+mn-cs"/>
              </a:rPr>
              <a:t>Suitable 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  <a:cs typeface="+mn-cs"/>
              </a:rPr>
              <a:t>for video and when image motion is 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+mn-cs"/>
              </a:rPr>
              <a:t>small. </a:t>
            </a:r>
          </a:p>
          <a:p>
            <a:pPr marL="0" lvl="0" indent="0">
              <a:defRPr/>
            </a:pPr>
            <a:endParaRPr lang="en-US" altLang="en-US" sz="2400" b="1" kern="0" dirty="0">
              <a:solidFill>
                <a:srgbClr val="000000"/>
              </a:solidFill>
              <a:latin typeface="Arial"/>
            </a:endParaRPr>
          </a:p>
          <a:p>
            <a:pPr marL="57150" indent="0"/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endParaRPr kumimoji="0" lang="en-US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2" y="4319225"/>
            <a:ext cx="92890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2800" b="1" kern="0" dirty="0">
                <a:solidFill>
                  <a:srgbClr val="FF0000"/>
                </a:solidFill>
                <a:latin typeface="Arial"/>
                <a:cs typeface="+mn-cs"/>
              </a:rPr>
              <a:t>2. Feature-based methods (e.g., SIFT + </a:t>
            </a:r>
            <a:r>
              <a:rPr lang="en-US" altLang="en-US" sz="2800" b="1" kern="0" dirty="0" err="1">
                <a:solidFill>
                  <a:srgbClr val="FF0000"/>
                </a:solidFill>
                <a:latin typeface="Arial"/>
                <a:cs typeface="+mn-cs"/>
              </a:rPr>
              <a:t>Ransac</a:t>
            </a:r>
            <a:r>
              <a:rPr lang="en-US" altLang="en-US" sz="2800" b="1" kern="0" dirty="0">
                <a:solidFill>
                  <a:srgbClr val="FF0000"/>
                </a:solidFill>
                <a:latin typeface="Arial"/>
                <a:cs typeface="+mn-cs"/>
              </a:rPr>
              <a:t>)</a:t>
            </a:r>
          </a:p>
          <a:p>
            <a:pPr lvl="2" indent="-285750"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Arial"/>
                <a:cs typeface="+mn-cs"/>
              </a:rPr>
              <a:t>Extract visual features (corners, textured areas) and track them over multiple 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+mn-cs"/>
              </a:rPr>
              <a:t>frames.</a:t>
            </a:r>
            <a:endParaRPr lang="en-US" altLang="en-US" sz="24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lvl="2" indent="-285750"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Arial"/>
                <a:cs typeface="+mn-cs"/>
              </a:rPr>
              <a:t>Sparse motion fields, but more robust 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+mn-cs"/>
              </a:rPr>
              <a:t>tracking.</a:t>
            </a:r>
            <a:endParaRPr lang="en-US" altLang="en-US" sz="24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lvl="2" indent="-285750"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Arial"/>
                <a:cs typeface="+mn-cs"/>
              </a:rPr>
              <a:t>Suitable when image motion is large (10s of pixels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+mn-cs"/>
              </a:rPr>
              <a:t>).</a:t>
            </a:r>
            <a:endParaRPr lang="en-US" altLang="en-US" sz="24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5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1474" y="863913"/>
            <a:ext cx="8665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Wu,  Rubinstein,   Shih,   </a:t>
            </a:r>
            <a:r>
              <a:rPr lang="en-US" sz="2400" dirty="0" err="1">
                <a:solidFill>
                  <a:srgbClr val="000000"/>
                </a:solidFill>
              </a:rPr>
              <a:t>Guttag</a:t>
            </a:r>
            <a:r>
              <a:rPr lang="en-US" sz="2400" dirty="0">
                <a:solidFill>
                  <a:srgbClr val="000000"/>
                </a:solidFill>
              </a:rPr>
              <a:t>,   Durand,  </a:t>
            </a:r>
            <a:r>
              <a:rPr lang="en-US" sz="2400" dirty="0" smtClean="0">
                <a:solidFill>
                  <a:srgbClr val="000000"/>
                </a:solidFill>
              </a:rPr>
              <a:t>Freeman</a:t>
            </a:r>
          </a:p>
          <a:p>
            <a:r>
              <a:rPr lang="en-US" sz="2400" b="1" i="1" dirty="0"/>
              <a:t>“</a:t>
            </a:r>
            <a:r>
              <a:rPr lang="en-US" sz="2400" b="1" i="1" dirty="0" err="1"/>
              <a:t>Eulerian</a:t>
            </a:r>
            <a:r>
              <a:rPr lang="en-US" sz="2400" b="1" i="1" dirty="0"/>
              <a:t> Video Magnification for Revealing Subtle Changes in the World</a:t>
            </a:r>
            <a:r>
              <a:rPr lang="en-US" sz="2400" b="1" i="1" dirty="0" smtClean="0"/>
              <a:t>”</a:t>
            </a:r>
            <a:r>
              <a:rPr lang="en-US" sz="2400" b="1" dirty="0" smtClean="0"/>
              <a:t>,  </a:t>
            </a:r>
            <a:r>
              <a:rPr lang="en-US" sz="2400" b="1" dirty="0" smtClean="0">
                <a:solidFill>
                  <a:srgbClr val="000000"/>
                </a:solidFill>
              </a:rPr>
              <a:t>SIGGRAPH 2012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  <a:endParaRPr lang="en-US" altLang="he-IL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5070375"/>
            <a:ext cx="8448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Result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hlinkClick r:id="rId3" action="ppaction://hlinkfile"/>
              </a:rPr>
              <a:t>..\Course_Intro_2014_2015\baby-iir-r1-0.4-r2-0.05-alpha-10-lambda_c-16-chromAtn-0.1.mp4</a:t>
            </a:r>
            <a:endParaRPr lang="en-US" dirty="0"/>
          </a:p>
        </p:txBody>
      </p:sp>
      <p:pic>
        <p:nvPicPr>
          <p:cNvPr id="732162" name="Picture 2" descr="D:\users\irani\Course_Intro_2013_2014\EulerianVideoMagnification_files\ba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76500"/>
            <a:ext cx="336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87624" y="4581127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Source video</a:t>
            </a:r>
            <a:r>
              <a:rPr lang="en-US" sz="2400" dirty="0" smtClean="0">
                <a:solidFill>
                  <a:srgbClr val="000000"/>
                </a:solidFill>
              </a:rPr>
              <a:t>:  </a:t>
            </a:r>
            <a:r>
              <a:rPr lang="en-US" dirty="0" smtClean="0">
                <a:hlinkClick r:id="rId5" action="ppaction://hlinkfile"/>
              </a:rPr>
              <a:t>..\Course_Intro_2014_2015\baby.mp4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3568" y="5910371"/>
            <a:ext cx="7272808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Paper + videos can be found on:</a:t>
            </a:r>
            <a:endParaRPr lang="en-US" sz="2400" dirty="0" smtClean="0">
              <a:solidFill>
                <a:srgbClr val="000099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000099"/>
                </a:solidFill>
                <a:hlinkClick r:id="rId6"/>
              </a:rPr>
              <a:t>http</a:t>
            </a:r>
            <a:r>
              <a:rPr lang="en-US" sz="2400" i="1" dirty="0">
                <a:solidFill>
                  <a:srgbClr val="000099"/>
                </a:solidFill>
                <a:hlinkClick r:id="rId6"/>
              </a:rPr>
              <a:t>://</a:t>
            </a:r>
            <a:r>
              <a:rPr lang="en-US" sz="2400" i="1" dirty="0" smtClean="0">
                <a:solidFill>
                  <a:srgbClr val="000099"/>
                </a:solidFill>
                <a:hlinkClick r:id="rId6"/>
              </a:rPr>
              <a:t>people.csail.mit.edu/mrub/vidmag</a:t>
            </a:r>
            <a:endParaRPr lang="en-US" sz="2400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82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  <a:endParaRPr lang="en-US" altLang="he-IL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124744"/>
            <a:ext cx="8295861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Could compute optical flow and magnify it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But… 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very complicated (motions are almost invisible)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Alternatively: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59832" y="3951916"/>
                <a:ext cx="3448959" cy="5572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-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951916"/>
                <a:ext cx="3448959" cy="557204"/>
              </a:xfrm>
              <a:prstGeom prst="rect">
                <a:avLst/>
              </a:prstGeom>
              <a:blipFill rotWithShape="1">
                <a:blip r:embed="rId3"/>
                <a:stretch>
                  <a:fillRect t="-11957" b="-217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39752" y="5032036"/>
                <a:ext cx="4176464" cy="5572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s</m:t>
                    </m:r>
                  </m:oMath>
                </a14:m>
                <a:r>
                  <a:rPr lang="en-US" sz="2800" i="1" dirty="0" smtClean="0">
                    <a:solidFill>
                      <a:srgbClr val="FF0000"/>
                    </a:solidFill>
                    <a:latin typeface="Times New Roman (Hebrew)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-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 smtClean="0">
                    <a:solidFill>
                      <a:srgbClr val="FF0000"/>
                    </a:solidFill>
                    <a:latin typeface="Times New Roman (Hebrew)" pitchFamily="18" charset="0"/>
                  </a:rPr>
                  <a:t>•s</a:t>
                </a:r>
                <a:endParaRPr lang="en-US" sz="2800" i="1" dirty="0">
                  <a:solidFill>
                    <a:srgbClr val="FF0000"/>
                  </a:solidFill>
                  <a:latin typeface="Times New Roman (Hebrew)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032036"/>
                <a:ext cx="4176464" cy="557204"/>
              </a:xfrm>
              <a:prstGeom prst="rect">
                <a:avLst/>
              </a:prstGeom>
              <a:blipFill rotWithShape="1">
                <a:blip r:embed="rId4"/>
                <a:stretch>
                  <a:fillRect t="-11957" b="-228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 bwMode="auto">
          <a:xfrm>
            <a:off x="1763688" y="4888020"/>
            <a:ext cx="3960440" cy="7732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87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5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  <a:endParaRPr lang="en-US" altLang="he-IL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70024" y="855572"/>
            <a:ext cx="4326111" cy="1061260"/>
            <a:chOff x="1470024" y="855572"/>
            <a:chExt cx="4326111" cy="10612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470024" y="855572"/>
              <a:ext cx="4326111" cy="1061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 (Hebrew)" pitchFamily="18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 (Hebrew)" pitchFamily="18" charset="0"/>
                </a:rPr>
                <a:t>What is 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 (Hebrew)" pitchFamily="18" charset="0"/>
                </a:rPr>
                <a:t>           equivalent to?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 (Hebrew)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699792" y="1196752"/>
                  <a:ext cx="720080" cy="52322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800" i="1" dirty="0" smtClean="0">
                      <a:solidFill>
                        <a:srgbClr val="FF0000"/>
                      </a:solidFill>
                      <a:latin typeface="Times New Roman (Hebrew)" pitchFamily="18" charset="0"/>
                    </a:rPr>
                    <a:t>•s</a:t>
                  </a:r>
                  <a:endParaRPr lang="en-US" sz="2800" i="1" dirty="0">
                    <a:solidFill>
                      <a:srgbClr val="FF0000"/>
                    </a:solidFill>
                    <a:latin typeface="Times New Roman (Hebrew)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1196752"/>
                  <a:ext cx="72008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1628" r="-15254" b="-313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1228204" y="2403228"/>
            <a:ext cx="5194300" cy="737740"/>
            <a:chOff x="2889250" y="2132857"/>
            <a:chExt cx="5194300" cy="737740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5486400" y="2132857"/>
              <a:ext cx="2597150" cy="737344"/>
              <a:chOff x="2634" y="1550"/>
              <a:chExt cx="1227" cy="499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0" name="Group 3"/>
            <p:cNvGrpSpPr>
              <a:grpSpLocks/>
            </p:cNvGrpSpPr>
            <p:nvPr/>
          </p:nvGrpSpPr>
          <p:grpSpPr bwMode="auto">
            <a:xfrm flipV="1">
              <a:off x="2889250" y="2133253"/>
              <a:ext cx="2597150" cy="737344"/>
              <a:chOff x="2634" y="1550"/>
              <a:chExt cx="1227" cy="499"/>
            </a:xfrm>
          </p:grpSpPr>
          <p:sp>
            <p:nvSpPr>
              <p:cNvPr id="41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249908" y="2636912"/>
            <a:ext cx="5194300" cy="272667"/>
            <a:chOff x="2910954" y="2420888"/>
            <a:chExt cx="5194300" cy="272667"/>
          </a:xfrm>
        </p:grpSpPr>
        <p:grpSp>
          <p:nvGrpSpPr>
            <p:cNvPr id="35" name="Group 3"/>
            <p:cNvGrpSpPr>
              <a:grpSpLocks/>
            </p:cNvGrpSpPr>
            <p:nvPr/>
          </p:nvGrpSpPr>
          <p:grpSpPr bwMode="auto">
            <a:xfrm>
              <a:off x="5508104" y="2420888"/>
              <a:ext cx="2597150" cy="272271"/>
              <a:chOff x="2634" y="1550"/>
              <a:chExt cx="1227" cy="499"/>
            </a:xfrm>
          </p:grpSpPr>
          <p:sp>
            <p:nvSpPr>
              <p:cNvPr id="36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3"/>
            <p:cNvGrpSpPr>
              <a:grpSpLocks/>
            </p:cNvGrpSpPr>
            <p:nvPr/>
          </p:nvGrpSpPr>
          <p:grpSpPr bwMode="auto">
            <a:xfrm flipV="1">
              <a:off x="2910954" y="2421284"/>
              <a:ext cx="2597150" cy="272271"/>
              <a:chOff x="2634" y="1550"/>
              <a:chExt cx="1227" cy="499"/>
            </a:xfrm>
          </p:grpSpPr>
          <p:sp>
            <p:nvSpPr>
              <p:cNvPr id="46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-36512" y="1628800"/>
            <a:ext cx="9227279" cy="2376264"/>
            <a:chOff x="-36512" y="1628800"/>
            <a:chExt cx="9227279" cy="2376264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043608" y="1628800"/>
              <a:ext cx="0" cy="22322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1043608" y="3861047"/>
              <a:ext cx="691276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-36512" y="1700808"/>
                  <a:ext cx="11368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𝑰</m:t>
                        </m:r>
                        <m:r>
                          <a:rPr lang="en-US" sz="2400" b="1" i="1" smtClean="0"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1700808"/>
                  <a:ext cx="113685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535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818275" y="3543399"/>
                  <a:ext cx="13724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  </m:t>
                      </m:r>
                      <m:r>
                        <a:rPr lang="en-US" sz="2400" b="1" i="1" smtClean="0">
                          <a:latin typeface="Cambria Math"/>
                        </a:rPr>
                        <m:t>𝒕</m:t>
                      </m:r>
                    </m:oMath>
                  </a14:m>
                  <a:r>
                    <a:rPr lang="en-US" sz="2400" b="1" dirty="0" smtClean="0"/>
                    <a:t> (time)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275" y="3543399"/>
                  <a:ext cx="137249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211" r="-6222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Rectangle 55"/>
          <p:cNvSpPr/>
          <p:nvPr/>
        </p:nvSpPr>
        <p:spPr>
          <a:xfrm>
            <a:off x="35496" y="4797152"/>
            <a:ext cx="9433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/>
              <a:buChar char="è"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This is equivalent to keeping the same temporal frequencies, </a:t>
            </a:r>
            <a:b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but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magnifying their amplitude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(increase frequency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coefficient).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</a:b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 </a:t>
            </a:r>
            <a:r>
              <a:rPr lang="en-US" sz="2400" dirty="0" smtClean="0">
                <a:solidFill>
                  <a:srgbClr val="000000"/>
                </a:solidFill>
              </a:rPr>
              <a:t>Can decide to do this </a:t>
            </a:r>
            <a:r>
              <a:rPr lang="en-US" sz="2400" u="sng" dirty="0" smtClean="0">
                <a:solidFill>
                  <a:srgbClr val="000000"/>
                </a:solidFill>
              </a:rPr>
              <a:t>selectively</a:t>
            </a:r>
            <a:r>
              <a:rPr lang="en-US" sz="2400" dirty="0" smtClean="0">
                <a:solidFill>
                  <a:srgbClr val="000000"/>
                </a:solidFill>
              </a:rPr>
              <a:t> to specific temporal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frequencies (e.g., a range of frequencies of expected heart rates).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43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JoMovi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3375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836712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Even “poor” motion data can evoke a strong percept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26988"/>
            <a:ext cx="9448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9pPr>
          </a:lstStyle>
          <a:p>
            <a:pPr algn="ctr"/>
            <a:r>
              <a:rPr lang="en-US" altLang="he-IL" sz="4800" kern="0" dirty="0" smtClean="0">
                <a:solidFill>
                  <a:srgbClr val="FF0066"/>
                </a:solidFill>
              </a:rPr>
              <a:t>Motion Estimation</a:t>
            </a:r>
            <a:endParaRPr lang="en-US" altLang="he-IL" sz="4800" kern="0" dirty="0"/>
          </a:p>
        </p:txBody>
      </p:sp>
    </p:spTree>
    <p:extLst>
      <p:ext uri="{BB962C8B-B14F-4D97-AF65-F5344CB8AC3E}">
        <p14:creationId xmlns:p14="http://schemas.microsoft.com/office/powerpoint/2010/main" val="32771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  <a:endParaRPr lang="en-US" altLang="he-IL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70024" y="855572"/>
            <a:ext cx="4326111" cy="1061260"/>
            <a:chOff x="1470024" y="855572"/>
            <a:chExt cx="4326111" cy="10612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470024" y="855572"/>
              <a:ext cx="4326111" cy="1061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 (Hebrew)" pitchFamily="18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 (Hebrew)" pitchFamily="18" charset="0"/>
                </a:rPr>
                <a:t>What is 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 (Hebrew)" pitchFamily="18" charset="0"/>
                </a:rPr>
                <a:t>           equivalent to?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 (Hebrew)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699792" y="1196752"/>
                  <a:ext cx="720080" cy="52322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800" i="1" dirty="0" smtClean="0">
                      <a:solidFill>
                        <a:srgbClr val="FF0000"/>
                      </a:solidFill>
                      <a:latin typeface="Times New Roman (Hebrew)" pitchFamily="18" charset="0"/>
                    </a:rPr>
                    <a:t>•s</a:t>
                  </a:r>
                  <a:endParaRPr lang="en-US" sz="2800" i="1" dirty="0">
                    <a:solidFill>
                      <a:srgbClr val="FF0000"/>
                    </a:solidFill>
                    <a:latin typeface="Times New Roman (Hebrew)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1196752"/>
                  <a:ext cx="72008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1628" r="-15254" b="-313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1228204" y="2403228"/>
            <a:ext cx="5194300" cy="737740"/>
            <a:chOff x="2889250" y="2132857"/>
            <a:chExt cx="5194300" cy="737740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5486400" y="2132857"/>
              <a:ext cx="2597150" cy="737344"/>
              <a:chOff x="2634" y="1550"/>
              <a:chExt cx="1227" cy="499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0" name="Group 3"/>
            <p:cNvGrpSpPr>
              <a:grpSpLocks/>
            </p:cNvGrpSpPr>
            <p:nvPr/>
          </p:nvGrpSpPr>
          <p:grpSpPr bwMode="auto">
            <a:xfrm flipV="1">
              <a:off x="2889250" y="2133253"/>
              <a:ext cx="2597150" cy="737344"/>
              <a:chOff x="2634" y="1550"/>
              <a:chExt cx="1227" cy="499"/>
            </a:xfrm>
          </p:grpSpPr>
          <p:sp>
            <p:nvSpPr>
              <p:cNvPr id="41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249908" y="2636912"/>
            <a:ext cx="5194300" cy="272667"/>
            <a:chOff x="2910954" y="2420888"/>
            <a:chExt cx="5194300" cy="272667"/>
          </a:xfrm>
        </p:grpSpPr>
        <p:grpSp>
          <p:nvGrpSpPr>
            <p:cNvPr id="35" name="Group 3"/>
            <p:cNvGrpSpPr>
              <a:grpSpLocks/>
            </p:cNvGrpSpPr>
            <p:nvPr/>
          </p:nvGrpSpPr>
          <p:grpSpPr bwMode="auto">
            <a:xfrm>
              <a:off x="5508104" y="2420888"/>
              <a:ext cx="2597150" cy="272271"/>
              <a:chOff x="2634" y="1550"/>
              <a:chExt cx="1227" cy="499"/>
            </a:xfrm>
          </p:grpSpPr>
          <p:sp>
            <p:nvSpPr>
              <p:cNvPr id="36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3"/>
            <p:cNvGrpSpPr>
              <a:grpSpLocks/>
            </p:cNvGrpSpPr>
            <p:nvPr/>
          </p:nvGrpSpPr>
          <p:grpSpPr bwMode="auto">
            <a:xfrm flipV="1">
              <a:off x="2910954" y="2421284"/>
              <a:ext cx="2597150" cy="272271"/>
              <a:chOff x="2634" y="1550"/>
              <a:chExt cx="1227" cy="499"/>
            </a:xfrm>
          </p:grpSpPr>
          <p:sp>
            <p:nvSpPr>
              <p:cNvPr id="46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-36512" y="1628800"/>
            <a:ext cx="9227279" cy="2376264"/>
            <a:chOff x="-36512" y="1628800"/>
            <a:chExt cx="9227279" cy="2376264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043608" y="1628800"/>
              <a:ext cx="0" cy="22322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1043608" y="3861047"/>
              <a:ext cx="691276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-36512" y="1700808"/>
                  <a:ext cx="11368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𝑰</m:t>
                        </m:r>
                        <m:r>
                          <a:rPr lang="en-US" sz="2400" b="1" i="1" smtClean="0"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1700808"/>
                  <a:ext cx="113685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535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818275" y="3543399"/>
                  <a:ext cx="13724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  </m:t>
                      </m:r>
                      <m:r>
                        <a:rPr lang="en-US" sz="2400" b="1" i="1" smtClean="0">
                          <a:latin typeface="Cambria Math"/>
                        </a:rPr>
                        <m:t>𝒕</m:t>
                      </m:r>
                    </m:oMath>
                  </a14:m>
                  <a:r>
                    <a:rPr lang="en-US" sz="2400" b="1" dirty="0" smtClean="0"/>
                    <a:t> (time)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275" y="3543399"/>
                  <a:ext cx="137249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211" r="-6222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339752" y="4365104"/>
                <a:ext cx="4176464" cy="5572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s</m:t>
                    </m:r>
                  </m:oMath>
                </a14:m>
                <a:r>
                  <a:rPr lang="en-US" sz="2800" i="1" dirty="0" smtClean="0">
                    <a:solidFill>
                      <a:srgbClr val="FF0000"/>
                    </a:solidFill>
                    <a:latin typeface="Times New Roman (Hebrew)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-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 smtClean="0">
                    <a:solidFill>
                      <a:srgbClr val="FF0000"/>
                    </a:solidFill>
                    <a:latin typeface="Times New Roman (Hebrew)" pitchFamily="18" charset="0"/>
                  </a:rPr>
                  <a:t>•s</a:t>
                </a:r>
                <a:endParaRPr lang="en-US" sz="2800" i="1" dirty="0">
                  <a:solidFill>
                    <a:srgbClr val="FF0000"/>
                  </a:solidFill>
                  <a:latin typeface="Times New Roman (Hebrew)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365104"/>
                <a:ext cx="4176464" cy="557204"/>
              </a:xfrm>
              <a:prstGeom prst="rect">
                <a:avLst/>
              </a:prstGeom>
              <a:blipFill rotWithShape="1">
                <a:blip r:embed="rId6"/>
                <a:stretch>
                  <a:fillRect t="-12088" b="-24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-756592" y="5077633"/>
            <a:ext cx="106571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  <a:latin typeface="Times New Roman" pitchFamily="18" charset="0"/>
              </a:rPr>
              <a:t>But holds only for small</a:t>
            </a:r>
            <a:r>
              <a:rPr lang="en-US" sz="3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 (Hebrew)" pitchFamily="18" charset="0"/>
              </a:rPr>
              <a:t>•s</a:t>
            </a:r>
            <a:r>
              <a:rPr lang="en-US" sz="3200" i="1" dirty="0" smtClean="0">
                <a:solidFill>
                  <a:srgbClr val="FF0000"/>
                </a:solidFill>
                <a:latin typeface="Times New Roman (Hebrew)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itchFamily="18" charset="0"/>
              </a:rPr>
              <a:t>and </a:t>
            </a:r>
            <a:r>
              <a:rPr lang="en-US" sz="3000" b="1" i="1" dirty="0" err="1" smtClean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 (Hebrew)" pitchFamily="18" charset="0"/>
              </a:rPr>
              <a:t>•s</a:t>
            </a:r>
            <a:r>
              <a:rPr lang="en-US" sz="3200" i="1" dirty="0" smtClean="0">
                <a:solidFill>
                  <a:srgbClr val="FF0000"/>
                </a:solidFill>
                <a:latin typeface="Times New Roman (Hebrew)" pitchFamily="18" charset="0"/>
              </a:rPr>
              <a:t> 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Times New Roman (Hebrew)" pitchFamily="18" charset="0"/>
              <a:sym typeface="Wingdings" pitchFamily="2" charset="2"/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Apply to coarse pyramid levels to generate larger motions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4232804" y="5508519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3678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uiExpand="1" build="p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7515"/>
            <a:ext cx="3240021" cy="24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1312"/>
            <a:ext cx="3240021" cy="24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6525" y="26994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Original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6525" y="3630077"/>
            <a:ext cx="1873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Time-Magnified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89923" y="3645024"/>
            <a:ext cx="1873270" cy="3239506"/>
            <a:chOff x="4389923" y="3645024"/>
            <a:chExt cx="1873270" cy="3239506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3" y="4005064"/>
              <a:ext cx="832440" cy="243001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389923" y="3645024"/>
              <a:ext cx="18732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latin typeface="Arial"/>
                </a:rPr>
                <a:t>Time-Magnified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03098" y="6515198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Arial"/>
                </a:rPr>
                <a:t>time</a:t>
              </a:r>
              <a:endParaRPr lang="en-US" i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716016" y="6548591"/>
              <a:ext cx="11521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1835696" y="1134036"/>
            <a:ext cx="0" cy="1718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716016" y="260648"/>
            <a:ext cx="1152127" cy="3242627"/>
            <a:chOff x="4716016" y="260648"/>
            <a:chExt cx="1152127" cy="3242627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748" y="637514"/>
              <a:ext cx="832440" cy="243001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785090" y="260648"/>
              <a:ext cx="1056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/>
                </a:rPr>
                <a:t>Original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03098" y="3133943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Arial"/>
                </a:rPr>
                <a:t>time</a:t>
              </a:r>
              <a:endParaRPr lang="en-US" i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716016" y="3166482"/>
              <a:ext cx="11521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1835696" y="4446404"/>
            <a:ext cx="0" cy="17189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88024" y="620688"/>
            <a:ext cx="0" cy="24468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88024" y="4006493"/>
            <a:ext cx="0" cy="2446843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9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  <a:endParaRPr lang="en-US" altLang="he-IL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he-IL" sz="1400">
                <a:solidFill>
                  <a:srgbClr val="FFFFFF"/>
                </a:solidFill>
                <a:latin typeface="Tahoma" pitchFamily="34" charset="0"/>
              </a:rPr>
              <a:t>Copyright, 1996 © Dale Carnegie &amp; Associates, Inc.</a:t>
            </a:r>
            <a:endParaRPr kumimoji="1" lang="en-US" altLang="he-IL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70508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Paper + videos can be found on:</a:t>
            </a:r>
          </a:p>
          <a:p>
            <a:pPr algn="ctr"/>
            <a:r>
              <a:rPr lang="en-US" sz="2400" i="1" dirty="0" smtClean="0">
                <a:hlinkClick r:id="rId3"/>
              </a:rPr>
              <a:t>http</a:t>
            </a:r>
            <a:r>
              <a:rPr lang="en-US" sz="2400" i="1" dirty="0">
                <a:hlinkClick r:id="rId3"/>
              </a:rPr>
              <a:t>://</a:t>
            </a:r>
            <a:r>
              <a:rPr lang="en-US" sz="2400" i="1" dirty="0" smtClean="0">
                <a:hlinkClick r:id="rId3"/>
              </a:rPr>
              <a:t>people.csail.mit.edu/mrub/vidmag</a:t>
            </a:r>
            <a:endParaRPr lang="en-US" sz="2400" i="1" dirty="0"/>
          </a:p>
        </p:txBody>
      </p:sp>
      <p:sp>
        <p:nvSpPr>
          <p:cNvPr id="2" name="Rectangle 1">
            <a:hlinkClick r:id="rId4" action="ppaction://hlinkfile"/>
          </p:cNvPr>
          <p:cNvSpPr/>
          <p:nvPr/>
        </p:nvSpPr>
        <p:spPr>
          <a:xfrm>
            <a:off x="2699792" y="3573016"/>
            <a:ext cx="3841949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EVM_NSFSciVis2012.mov</a:t>
            </a:r>
          </a:p>
        </p:txBody>
      </p:sp>
    </p:spTree>
    <p:extLst>
      <p:ext uri="{BB962C8B-B14F-4D97-AF65-F5344CB8AC3E}">
        <p14:creationId xmlns:p14="http://schemas.microsoft.com/office/powerpoint/2010/main" val="4188419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  <a:endParaRPr lang="en-US" altLang="he-IL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70508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Paper + videos can be found on:</a:t>
            </a:r>
          </a:p>
          <a:p>
            <a:pPr algn="ctr"/>
            <a:r>
              <a:rPr lang="en-US" sz="2400" i="1" dirty="0" smtClean="0">
                <a:hlinkClick r:id="rId3"/>
              </a:rPr>
              <a:t>http</a:t>
            </a:r>
            <a:r>
              <a:rPr lang="en-US" sz="2400" i="1" dirty="0">
                <a:hlinkClick r:id="rId3"/>
              </a:rPr>
              <a:t>://</a:t>
            </a:r>
            <a:r>
              <a:rPr lang="en-US" sz="2400" i="1" dirty="0" smtClean="0">
                <a:hlinkClick r:id="rId3"/>
              </a:rPr>
              <a:t>people.csail.mit.edu/mrub/vidmag</a:t>
            </a:r>
            <a:endParaRPr lang="en-US" sz="2400" i="1" dirty="0"/>
          </a:p>
        </p:txBody>
      </p:sp>
      <p:sp>
        <p:nvSpPr>
          <p:cNvPr id="17" name="Rectangle 16">
            <a:hlinkClick r:id="rId4" action="ppaction://hlinkfile"/>
          </p:cNvPr>
          <p:cNvSpPr/>
          <p:nvPr/>
        </p:nvSpPr>
        <p:spPr>
          <a:xfrm>
            <a:off x="3857702" y="2852936"/>
            <a:ext cx="1938434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vidmag.mov</a:t>
            </a:r>
          </a:p>
        </p:txBody>
      </p:sp>
    </p:spTree>
    <p:extLst>
      <p:ext uri="{BB962C8B-B14F-4D97-AF65-F5344CB8AC3E}">
        <p14:creationId xmlns:p14="http://schemas.microsoft.com/office/powerpoint/2010/main" val="3925268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88640" y="-27384"/>
            <a:ext cx="1144927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he-IL" dirty="0" err="1" smtClean="0">
                <a:solidFill>
                  <a:srgbClr val="FF0066"/>
                </a:solidFill>
              </a:rPr>
              <a:t>Annuncements</a:t>
            </a:r>
            <a:endParaRPr lang="en-US" altLang="he-IL" dirty="0">
              <a:solidFill>
                <a:srgbClr val="FF0066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-36512" y="980728"/>
            <a:ext cx="939653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indent="-285750">
              <a:buFontTx/>
              <a:buChar char="•"/>
            </a:pPr>
            <a:endParaRPr lang="en-US" altLang="en-US" sz="2400" kern="0" dirty="0" smtClean="0">
              <a:solidFill>
                <a:srgbClr val="000000"/>
              </a:solidFill>
              <a:latin typeface="Arial"/>
            </a:endParaRPr>
          </a:p>
          <a:p>
            <a:pPr marL="514350" lvl="0" indent="-514350">
              <a:buFont typeface="+mj-lt"/>
              <a:buAutoNum type="arabicPeriod"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IDC Computer Vision Day –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 next Sunday (</a:t>
            </a:r>
            <a:r>
              <a:rPr lang="en-US" altLang="en-US" b="1" kern="0" dirty="0">
                <a:solidFill>
                  <a:srgbClr val="FF0000"/>
                </a:solidFill>
                <a:latin typeface="Arial"/>
              </a:rPr>
              <a:t>25/12)</a:t>
            </a:r>
            <a:br>
              <a:rPr lang="en-US" altLang="en-US" b="1" kern="0" dirty="0">
                <a:solidFill>
                  <a:srgbClr val="FF0000"/>
                </a:solidFill>
                <a:latin typeface="Arial"/>
              </a:rPr>
            </a:br>
            <a:r>
              <a:rPr kumimoji="0" lang="en-US" altLang="en-US" sz="28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(free attendance, but must register)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b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</a:br>
            <a:r>
              <a:rPr lang="en-US" altLang="en-US" sz="2200" kern="0" dirty="0">
                <a:solidFill>
                  <a:srgbClr val="FF0000"/>
                </a:solidFill>
                <a:latin typeface="Arial"/>
                <a:hlinkClick r:id="rId3"/>
              </a:rPr>
              <a:t>http://</a:t>
            </a:r>
            <a:r>
              <a:rPr lang="en-US" altLang="en-US" sz="2200" kern="0" dirty="0" smtClean="0">
                <a:solidFill>
                  <a:srgbClr val="FF0000"/>
                </a:solidFill>
                <a:latin typeface="Arial"/>
                <a:hlinkClick r:id="rId3"/>
              </a:rPr>
              <a:t>cs.haifa.ac.il/hagit/VisionDay/visionDay_2016.html</a:t>
            </a:r>
            <a:r>
              <a:rPr lang="en-US" altLang="en-US" sz="2200" kern="0" dirty="0" smtClean="0">
                <a:solidFill>
                  <a:srgbClr val="FF0000"/>
                </a:solidFill>
                <a:latin typeface="Arial"/>
              </a:rPr>
              <a:t/>
            </a:r>
            <a:br>
              <a:rPr lang="en-US" altLang="en-US" sz="2200" kern="0" dirty="0" smtClean="0">
                <a:solidFill>
                  <a:srgbClr val="FF0000"/>
                </a:solidFill>
                <a:latin typeface="Arial"/>
              </a:rPr>
            </a:br>
            <a:r>
              <a:rPr lang="en-US" altLang="en-US" b="1" kern="0" dirty="0">
                <a:solidFill>
                  <a:schemeClr val="bg2">
                    <a:lumMod val="50000"/>
                  </a:schemeClr>
                </a:solidFill>
                <a:latin typeface="Arial"/>
              </a:rPr>
              <a:t>NO LESSON NEXT WEEK!</a:t>
            </a:r>
            <a:br>
              <a:rPr lang="en-US" altLang="en-US" b="1" kern="0" dirty="0">
                <a:solidFill>
                  <a:schemeClr val="bg2">
                    <a:lumMod val="50000"/>
                  </a:schemeClr>
                </a:solidFill>
                <a:latin typeface="Arial"/>
              </a:rPr>
            </a:br>
            <a:endParaRPr lang="en-US" altLang="en-US" b="1" kern="0" dirty="0">
              <a:solidFill>
                <a:schemeClr val="bg2">
                  <a:lumMod val="50000"/>
                </a:schemeClr>
              </a:solidFill>
              <a:latin typeface="Arial"/>
            </a:endParaRP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n-US" altLang="en-US" b="1" kern="0" dirty="0" smtClean="0">
                <a:solidFill>
                  <a:srgbClr val="FF0000"/>
                </a:solidFill>
                <a:latin typeface="Arial"/>
              </a:rPr>
              <a:t>Deep-Learning Tutorial –  next Thursday (</a:t>
            </a:r>
            <a:r>
              <a:rPr lang="en-US" altLang="en-US" b="1" kern="0" dirty="0">
                <a:solidFill>
                  <a:srgbClr val="FF0000"/>
                </a:solidFill>
                <a:latin typeface="Arial"/>
              </a:rPr>
              <a:t>29/12)</a:t>
            </a:r>
            <a:br>
              <a:rPr lang="en-US" altLang="en-US" b="1" kern="0" dirty="0">
                <a:solidFill>
                  <a:srgbClr val="FF0000"/>
                </a:solidFill>
                <a:latin typeface="Arial"/>
              </a:rPr>
            </a:br>
            <a:r>
              <a:rPr lang="en-US" altLang="en-US" kern="0" dirty="0">
                <a:solidFill>
                  <a:srgbClr val="FF0000"/>
                </a:solidFill>
                <a:latin typeface="Arial"/>
              </a:rPr>
              <a:t>(free attendance, but must register) </a:t>
            </a:r>
            <a:r>
              <a:rPr lang="en-US" altLang="en-US" sz="2200" kern="0" dirty="0" smtClean="0">
                <a:solidFill>
                  <a:srgbClr val="FF0000"/>
                </a:solidFill>
                <a:latin typeface="Arial"/>
                <a:hlinkClick r:id="rId4"/>
              </a:rPr>
              <a:t>http://www.wisdom.weizmann.ac.il/~www/pages/dnns_tut/index.html</a:t>
            </a:r>
            <a:r>
              <a:rPr lang="en-US" altLang="en-US" kern="0" dirty="0">
                <a:solidFill>
                  <a:srgbClr val="FF0000"/>
                </a:solidFill>
                <a:latin typeface="Arial"/>
              </a:rPr>
              <a:t/>
            </a:r>
            <a:br>
              <a:rPr lang="en-US" altLang="en-US" kern="0" dirty="0">
                <a:solidFill>
                  <a:srgbClr val="FF0000"/>
                </a:solidFill>
                <a:latin typeface="Arial"/>
              </a:rPr>
            </a:br>
            <a:endParaRPr lang="en-US" altLang="en-US" b="1" kern="0" dirty="0">
              <a:solidFill>
                <a:srgbClr val="FF0000"/>
              </a:solidFill>
              <a:latin typeface="Arial"/>
            </a:endParaRP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n-US" altLang="en-US" b="1" kern="0" dirty="0">
                <a:solidFill>
                  <a:srgbClr val="FF0000"/>
                </a:solidFill>
                <a:latin typeface="Arial"/>
              </a:rPr>
              <a:t>Computer Vision Winter School -</a:t>
            </a:r>
            <a:r>
              <a:rPr lang="en-US" altLang="en-US" b="1" kern="0" dirty="0" smtClean="0">
                <a:solidFill>
                  <a:srgbClr val="FF0000"/>
                </a:solidFill>
                <a:latin typeface="Arial"/>
              </a:rPr>
              <a:t> at HUJI (8/1-12/1)</a:t>
            </a:r>
            <a:r>
              <a:rPr lang="en-US" altLang="en-US" b="1" kern="0" dirty="0">
                <a:solidFill>
                  <a:srgbClr val="FF0000"/>
                </a:solidFill>
                <a:latin typeface="Arial"/>
              </a:rPr>
              <a:t/>
            </a:r>
            <a:br>
              <a:rPr lang="en-US" altLang="en-US" b="1" kern="0" dirty="0">
                <a:solidFill>
                  <a:srgbClr val="FF0000"/>
                </a:solidFill>
                <a:latin typeface="Arial"/>
              </a:rPr>
            </a:br>
            <a:r>
              <a:rPr lang="en-US" altLang="en-US" kern="0" dirty="0">
                <a:solidFill>
                  <a:srgbClr val="FF0000"/>
                </a:solidFill>
                <a:latin typeface="Arial"/>
              </a:rPr>
              <a:t>(few places left; requires registration) </a:t>
            </a:r>
            <a:br>
              <a:rPr lang="en-US" altLang="en-US" kern="0" dirty="0">
                <a:solidFill>
                  <a:srgbClr val="FF0000"/>
                </a:solidFill>
                <a:latin typeface="Arial"/>
              </a:rPr>
            </a:br>
            <a:r>
              <a:rPr lang="en-US" altLang="en-US" sz="2200" kern="0" dirty="0" smtClean="0">
                <a:solidFill>
                  <a:srgbClr val="FF0000"/>
                </a:solidFill>
                <a:latin typeface="Arial"/>
                <a:hlinkClick r:id="rId5"/>
              </a:rPr>
              <a:t>http</a:t>
            </a:r>
            <a:r>
              <a:rPr lang="en-US" altLang="en-US" sz="2200" kern="0" dirty="0">
                <a:solidFill>
                  <a:srgbClr val="FF0000"/>
                </a:solidFill>
                <a:latin typeface="Arial"/>
                <a:hlinkClick r:id="rId5"/>
              </a:rPr>
              <a:t>://www.as.huji.ac.il/cse</a:t>
            </a:r>
            <a:r>
              <a:rPr lang="en-US" altLang="en-US" sz="2200" kern="0" dirty="0">
                <a:solidFill>
                  <a:srgbClr val="FF0000"/>
                </a:solidFill>
                <a:latin typeface="Arial"/>
              </a:rPr>
              <a:t/>
            </a:r>
            <a:br>
              <a:rPr lang="en-US" altLang="en-US" sz="2200" kern="0" dirty="0">
                <a:solidFill>
                  <a:srgbClr val="FF0000"/>
                </a:solidFill>
                <a:latin typeface="Arial"/>
              </a:rPr>
            </a:br>
            <a:endParaRPr lang="en-US" altLang="en-US" b="1" kern="0" dirty="0" smtClean="0">
              <a:solidFill>
                <a:srgbClr val="FF0000"/>
              </a:solidFill>
              <a:latin typeface="Arial"/>
            </a:endParaRPr>
          </a:p>
          <a:p>
            <a:pPr marL="0" lvl="0" indent="0">
              <a:defRPr/>
            </a:pPr>
            <a:r>
              <a:rPr lang="en-US" altLang="en-US" b="1" kern="0" dirty="0" smtClean="0">
                <a:solidFill>
                  <a:srgbClr val="FF0000"/>
                </a:solidFill>
                <a:latin typeface="Arial"/>
              </a:rPr>
              <a:t> </a:t>
            </a:r>
            <a:endParaRPr lang="en-US" altLang="en-US" b="1" kern="0" dirty="0">
              <a:solidFill>
                <a:srgbClr val="FF0000"/>
              </a:solidFill>
              <a:latin typeface="Arial"/>
            </a:endParaRPr>
          </a:p>
          <a:p>
            <a:pPr marL="57150" indent="0"/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endParaRPr kumimoji="0" lang="en-US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15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755576" y="2536623"/>
            <a:ext cx="3672408" cy="237626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dirty="0">
                <a:solidFill>
                  <a:srgbClr val="FF0066"/>
                </a:solidFill>
              </a:rPr>
              <a:t>Motion field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01035" y="841623"/>
            <a:ext cx="3891445" cy="913606"/>
            <a:chOff x="3707904" y="1067594"/>
            <a:chExt cx="3891445" cy="913606"/>
          </a:xfrm>
        </p:grpSpPr>
        <p:sp>
          <p:nvSpPr>
            <p:cNvPr id="2060" name="Line 8"/>
            <p:cNvSpPr>
              <a:spLocks noChangeShapeType="1"/>
            </p:cNvSpPr>
            <p:nvPr/>
          </p:nvSpPr>
          <p:spPr bwMode="auto">
            <a:xfrm flipV="1">
              <a:off x="4153991" y="1524000"/>
              <a:ext cx="1905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1" name="Oval 9"/>
            <p:cNvSpPr>
              <a:spLocks noChangeArrowheads="1"/>
            </p:cNvSpPr>
            <p:nvPr/>
          </p:nvSpPr>
          <p:spPr bwMode="auto">
            <a:xfrm>
              <a:off x="4077791" y="1828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2" name="Oval 10"/>
            <p:cNvSpPr>
              <a:spLocks noChangeArrowheads="1"/>
            </p:cNvSpPr>
            <p:nvPr/>
          </p:nvSpPr>
          <p:spPr bwMode="auto">
            <a:xfrm>
              <a:off x="6058991" y="1447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707904" y="1372394"/>
                  <a:ext cx="86703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𝑷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𝑡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06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07904" y="1372394"/>
                  <a:ext cx="867032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699"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058991" y="1067594"/>
                  <a:ext cx="154035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𝑷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𝑡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𝑑𝑡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06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58991" y="1067594"/>
                  <a:ext cx="154035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395"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915991" y="1219200"/>
                  <a:ext cx="470000" cy="506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altLang="en-US" sz="24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altLang="en-US" sz="24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cs typeface="+mn-cs"/>
                              </a:rPr>
                              <m:t>𝑽</m:t>
                            </m:r>
                          </m:e>
                        </m:acc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69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15991" y="1219200"/>
                  <a:ext cx="470000" cy="50642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5447122" y="1298029"/>
            <a:ext cx="3589374" cy="4343400"/>
            <a:chOff x="4153991" y="1524000"/>
            <a:chExt cx="3589374" cy="4343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671516" y="4611688"/>
                  <a:ext cx="84619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𝒑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𝑡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056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71516" y="4611688"/>
                  <a:ext cx="84619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719"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57" name="Line 5"/>
            <p:cNvSpPr>
              <a:spLocks noChangeShapeType="1"/>
            </p:cNvSpPr>
            <p:nvPr/>
          </p:nvSpPr>
          <p:spPr bwMode="auto">
            <a:xfrm flipH="1" flipV="1">
              <a:off x="4153991" y="1905000"/>
              <a:ext cx="1828800" cy="396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8" name="Line 6"/>
            <p:cNvSpPr>
              <a:spLocks noChangeShapeType="1"/>
            </p:cNvSpPr>
            <p:nvPr/>
          </p:nvSpPr>
          <p:spPr bwMode="auto">
            <a:xfrm flipV="1">
              <a:off x="5982791" y="1524000"/>
              <a:ext cx="152400" cy="434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9" name="AutoShape 7"/>
            <p:cNvSpPr>
              <a:spLocks noChangeArrowheads="1"/>
            </p:cNvSpPr>
            <p:nvPr/>
          </p:nvSpPr>
          <p:spPr bwMode="auto">
            <a:xfrm>
              <a:off x="4355976" y="4040188"/>
              <a:ext cx="3387389" cy="1117004"/>
            </a:xfrm>
            <a:prstGeom prst="parallelogram">
              <a:avLst>
                <a:gd name="adj" fmla="val 7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3" name="Oval 11"/>
            <p:cNvSpPr>
              <a:spLocks noChangeArrowheads="1"/>
            </p:cNvSpPr>
            <p:nvPr/>
          </p:nvSpPr>
          <p:spPr bwMode="auto">
            <a:xfrm>
              <a:off x="5982791" y="4419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5" name="Oval 13"/>
            <p:cNvSpPr>
              <a:spLocks noChangeArrowheads="1"/>
            </p:cNvSpPr>
            <p:nvPr/>
          </p:nvSpPr>
          <p:spPr bwMode="auto">
            <a:xfrm>
              <a:off x="5296991" y="4572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039519" y="4077072"/>
                  <a:ext cx="151951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𝒑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𝑡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𝑑𝑡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066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39519" y="4077072"/>
                  <a:ext cx="1519519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21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9518779"/>
              </p:ext>
            </p:extLst>
          </p:nvPr>
        </p:nvGraphicFramePr>
        <p:xfrm>
          <a:off x="1442665" y="1168102"/>
          <a:ext cx="24812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93" name="משוואה" r:id="rId9" imgW="965160" imgH="266400" progId="Equation.3">
                  <p:embed/>
                </p:oleObj>
              </mc:Choice>
              <mc:Fallback>
                <p:oleObj name="משוואה" r:id="rId9" imgW="965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665" y="1168102"/>
                        <a:ext cx="248126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80659736"/>
              </p:ext>
            </p:extLst>
          </p:nvPr>
        </p:nvGraphicFramePr>
        <p:xfrm>
          <a:off x="896169" y="2508872"/>
          <a:ext cx="1786533" cy="100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94" name="משוואה" r:id="rId11" imgW="698400" imgH="393480" progId="Equation.3">
                  <p:embed/>
                </p:oleObj>
              </mc:Choice>
              <mc:Fallback>
                <p:oleObj name="משוואה" r:id="rId11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169" y="2508872"/>
                        <a:ext cx="1786533" cy="1006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8"/>
              <p:cNvSpPr>
                <a:spLocks noChangeArrowheads="1"/>
              </p:cNvSpPr>
              <p:nvPr/>
            </p:nvSpPr>
            <p:spPr bwMode="auto">
              <a:xfrm>
                <a:off x="655762" y="5721599"/>
                <a:ext cx="7588646" cy="875753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2400" b="1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The 2D image motion </a:t>
                </a:r>
                <a:r>
                  <a:rPr lang="en-US" altLang="en-US" sz="24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alt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altLang="en-US" sz="24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) is a function </a:t>
                </a:r>
                <a:r>
                  <a:rPr lang="en-US" altLang="en-US" sz="2400" b="1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of:</a:t>
                </a:r>
              </a:p>
              <a:p>
                <a:r>
                  <a:rPr lang="en-US" altLang="en-US" sz="24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the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3D motion 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</m:acc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) 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and   the depth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of the 3D point (</a:t>
                </a:r>
                <a:r>
                  <a:rPr lang="en-US" altLang="en-US" sz="2400" i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Z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762" y="5721599"/>
                <a:ext cx="7588646" cy="875753"/>
              </a:xfrm>
              <a:prstGeom prst="rect">
                <a:avLst/>
              </a:prstGeom>
              <a:blipFill rotWithShape="1">
                <a:blip r:embed="rId13"/>
                <a:stretch>
                  <a:fillRect l="-1121" t="-3378" b="-13514"/>
                </a:stretch>
              </a:blipFill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32541629"/>
              </p:ext>
            </p:extLst>
          </p:nvPr>
        </p:nvGraphicFramePr>
        <p:xfrm>
          <a:off x="870769" y="3240757"/>
          <a:ext cx="3336294" cy="1212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95" name="משוואה" r:id="rId14" imgW="1257120" imgH="457200" progId="Equation.3">
                  <p:embed/>
                </p:oleObj>
              </mc:Choice>
              <mc:Fallback>
                <p:oleObj name="משוואה" r:id="rId14" imgW="1257120" imgH="4572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69" y="3240757"/>
                        <a:ext cx="3336294" cy="1212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666322" y="3888829"/>
            <a:ext cx="624485" cy="533400"/>
            <a:chOff x="5373191" y="4114800"/>
            <a:chExt cx="624485" cy="533400"/>
          </a:xfrm>
        </p:grpSpPr>
        <p:sp>
          <p:nvSpPr>
            <p:cNvPr id="34" name="Line 12"/>
            <p:cNvSpPr>
              <a:spLocks noChangeShapeType="1"/>
            </p:cNvSpPr>
            <p:nvPr/>
          </p:nvSpPr>
          <p:spPr bwMode="auto">
            <a:xfrm flipV="1">
              <a:off x="5373191" y="4495800"/>
              <a:ext cx="609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476379" y="4114800"/>
                  <a:ext cx="52129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altLang="en-US" sz="24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altLang="en-US" sz="24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cs typeface="+mn-cs"/>
                              </a:rPr>
                              <m:t>𝒗</m:t>
                            </m:r>
                            <m:r>
                              <a:rPr lang="en-US" altLang="en-US" sz="24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+mn-cs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76379" y="4114800"/>
                  <a:ext cx="521297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4651657"/>
              </p:ext>
            </p:extLst>
          </p:nvPr>
        </p:nvGraphicFramePr>
        <p:xfrm>
          <a:off x="874018" y="4376741"/>
          <a:ext cx="34099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96" name="משוואה" r:id="rId17" imgW="1333440" imgH="203040" progId="Equation.3">
                  <p:embed/>
                </p:oleObj>
              </mc:Choice>
              <mc:Fallback>
                <p:oleObj name="משוואה" r:id="rId17" imgW="1333440" imgH="20304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018" y="4376741"/>
                        <a:ext cx="34099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880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448800" cy="1143001"/>
          </a:xfrm>
        </p:spPr>
        <p:txBody>
          <a:bodyPr anchor="ctr"/>
          <a:lstStyle/>
          <a:p>
            <a:pPr algn="ctr"/>
            <a:r>
              <a:rPr lang="en-US" altLang="he-IL" sz="4800" dirty="0" smtClean="0">
                <a:solidFill>
                  <a:srgbClr val="FF0066"/>
                </a:solidFill>
              </a:rPr>
              <a:t>Optical Flow</a:t>
            </a:r>
            <a:endParaRPr lang="en-US" altLang="he-IL" sz="4800" dirty="0"/>
          </a:p>
        </p:txBody>
      </p:sp>
      <p:pic>
        <p:nvPicPr>
          <p:cNvPr id="6" name="Picture 5" descr="image0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477000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450"/>
            <a:ext cx="9448800" cy="1143000"/>
          </a:xfrm>
        </p:spPr>
        <p:txBody>
          <a:bodyPr anchor="ctr"/>
          <a:lstStyle/>
          <a:p>
            <a:pPr algn="ctr"/>
            <a:r>
              <a:rPr lang="en-US" altLang="he-IL">
                <a:solidFill>
                  <a:srgbClr val="FF0066"/>
                </a:solidFill>
              </a:rPr>
              <a:t>Example Flow Fields</a:t>
            </a:r>
            <a:endParaRPr lang="en-US" altLang="he-IL"/>
          </a:p>
        </p:txBody>
      </p:sp>
      <p:pic>
        <p:nvPicPr>
          <p:cNvPr id="534533" name="Picture 5" descr="Flow_Field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CDCE4"/>
              </a:clrFrom>
              <a:clrTo>
                <a:srgbClr val="DCDC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32" y="1065213"/>
            <a:ext cx="7226300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4534" name="Rectangle 6"/>
          <p:cNvSpPr>
            <a:spLocks noChangeArrowheads="1"/>
          </p:cNvSpPr>
          <p:nvPr/>
        </p:nvSpPr>
        <p:spPr bwMode="auto">
          <a:xfrm>
            <a:off x="107950" y="3284538"/>
            <a:ext cx="9036050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535" name="Rectangle 7"/>
          <p:cNvSpPr>
            <a:spLocks noChangeArrowheads="1"/>
          </p:cNvSpPr>
          <p:nvPr/>
        </p:nvSpPr>
        <p:spPr bwMode="auto">
          <a:xfrm rot="5400000">
            <a:off x="5067474" y="3032918"/>
            <a:ext cx="6858000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950" y="1052736"/>
            <a:ext cx="19728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Possible ambiguity between zoom and forward translation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16016" y="3212976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Possible ambiguity between sideways translation and rotation</a:t>
            </a:r>
            <a:endParaRPr lang="en-US" dirty="0"/>
          </a:p>
        </p:txBody>
      </p:sp>
      <p:sp>
        <p:nvSpPr>
          <p:cNvPr id="534536" name="Text Box 8"/>
          <p:cNvSpPr txBox="1">
            <a:spLocks noChangeArrowheads="1"/>
          </p:cNvSpPr>
          <p:nvPr/>
        </p:nvSpPr>
        <p:spPr bwMode="auto">
          <a:xfrm>
            <a:off x="78877" y="3388233"/>
            <a:ext cx="8991436" cy="9048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he-IL" sz="2400" dirty="0">
                <a:solidFill>
                  <a:srgbClr val="FF0000"/>
                </a:solidFill>
                <a:latin typeface="Tahoma" pitchFamily="34" charset="0"/>
              </a:rPr>
              <a:t> This lesson – estimation of general </a:t>
            </a:r>
            <a:r>
              <a:rPr lang="en-US" altLang="he-IL" sz="2400" dirty="0" smtClean="0">
                <a:solidFill>
                  <a:srgbClr val="FF0000"/>
                </a:solidFill>
                <a:latin typeface="Tahoma" pitchFamily="34" charset="0"/>
              </a:rPr>
              <a:t>2D flow-fields</a:t>
            </a:r>
            <a:endParaRPr lang="en-US" altLang="he-IL" sz="2400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he-IL" sz="2400" dirty="0">
                <a:solidFill>
                  <a:srgbClr val="FF0000"/>
                </a:solidFill>
                <a:latin typeface="Tahoma" pitchFamily="34" charset="0"/>
              </a:rPr>
              <a:t> Next lesson – constrained by global parametric transformations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7944" y="908720"/>
            <a:ext cx="1423511" cy="230832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Is this the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</a:rPr>
              <a:t>FoE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</a:rPr>
              <a:t>epipole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or the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optical axis ???</a:t>
            </a:r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 bwMode="auto">
          <a:xfrm rot="5400000">
            <a:off x="3347864" y="980728"/>
            <a:ext cx="792088" cy="648072"/>
          </a:xfrm>
          <a:prstGeom prst="curvedConnector3">
            <a:avLst>
              <a:gd name="adj1" fmla="val 4775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534536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Freeform 2" descr="texture_squares"/>
          <p:cNvSpPr>
            <a:spLocks noChangeAspect="1"/>
          </p:cNvSpPr>
          <p:nvPr/>
        </p:nvSpPr>
        <p:spPr bwMode="auto">
          <a:xfrm>
            <a:off x="1908175" y="2233613"/>
            <a:ext cx="2560638" cy="1271587"/>
          </a:xfrm>
          <a:custGeom>
            <a:avLst/>
            <a:gdLst>
              <a:gd name="T0" fmla="*/ 432 w 1632"/>
              <a:gd name="T1" fmla="*/ 48 h 1200"/>
              <a:gd name="T2" fmla="*/ 0 w 1632"/>
              <a:gd name="T3" fmla="*/ 576 h 1200"/>
              <a:gd name="T4" fmla="*/ 144 w 1632"/>
              <a:gd name="T5" fmla="*/ 720 h 1200"/>
              <a:gd name="T6" fmla="*/ 480 w 1632"/>
              <a:gd name="T7" fmla="*/ 384 h 1200"/>
              <a:gd name="T8" fmla="*/ 432 w 1632"/>
              <a:gd name="T9" fmla="*/ 1200 h 1200"/>
              <a:gd name="T10" fmla="*/ 1248 w 1632"/>
              <a:gd name="T11" fmla="*/ 1200 h 1200"/>
              <a:gd name="T12" fmla="*/ 1200 w 1632"/>
              <a:gd name="T13" fmla="*/ 384 h 1200"/>
              <a:gd name="T14" fmla="*/ 1488 w 1632"/>
              <a:gd name="T15" fmla="*/ 672 h 1200"/>
              <a:gd name="T16" fmla="*/ 1632 w 1632"/>
              <a:gd name="T17" fmla="*/ 528 h 1200"/>
              <a:gd name="T18" fmla="*/ 1200 w 1632"/>
              <a:gd name="T19" fmla="*/ 48 h 1200"/>
              <a:gd name="T20" fmla="*/ 960 w 1632"/>
              <a:gd name="T21" fmla="*/ 0 h 1200"/>
              <a:gd name="T22" fmla="*/ 912 w 1632"/>
              <a:gd name="T23" fmla="*/ 96 h 1200"/>
              <a:gd name="T24" fmla="*/ 816 w 1632"/>
              <a:gd name="T25" fmla="*/ 144 h 1200"/>
              <a:gd name="T26" fmla="*/ 720 w 1632"/>
              <a:gd name="T27" fmla="*/ 96 h 1200"/>
              <a:gd name="T28" fmla="*/ 672 w 1632"/>
              <a:gd name="T29" fmla="*/ 0 h 1200"/>
              <a:gd name="T30" fmla="*/ 432 w 1632"/>
              <a:gd name="T31" fmla="*/ 48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2" h="1200">
                <a:moveTo>
                  <a:pt x="432" y="48"/>
                </a:moveTo>
                <a:lnTo>
                  <a:pt x="0" y="576"/>
                </a:lnTo>
                <a:lnTo>
                  <a:pt x="144" y="720"/>
                </a:lnTo>
                <a:lnTo>
                  <a:pt x="480" y="384"/>
                </a:lnTo>
                <a:lnTo>
                  <a:pt x="432" y="1200"/>
                </a:lnTo>
                <a:lnTo>
                  <a:pt x="1248" y="1200"/>
                </a:lnTo>
                <a:lnTo>
                  <a:pt x="1200" y="384"/>
                </a:lnTo>
                <a:lnTo>
                  <a:pt x="1488" y="672"/>
                </a:lnTo>
                <a:lnTo>
                  <a:pt x="1632" y="528"/>
                </a:lnTo>
                <a:lnTo>
                  <a:pt x="1200" y="48"/>
                </a:lnTo>
                <a:lnTo>
                  <a:pt x="960" y="0"/>
                </a:lnTo>
                <a:lnTo>
                  <a:pt x="912" y="96"/>
                </a:lnTo>
                <a:lnTo>
                  <a:pt x="816" y="144"/>
                </a:lnTo>
                <a:lnTo>
                  <a:pt x="720" y="96"/>
                </a:lnTo>
                <a:lnTo>
                  <a:pt x="672" y="0"/>
                </a:lnTo>
                <a:lnTo>
                  <a:pt x="432" y="48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555" name="Freeform 3" descr="texture_horiz_stipes"/>
          <p:cNvSpPr>
            <a:spLocks noChangeAspect="1"/>
          </p:cNvSpPr>
          <p:nvPr/>
        </p:nvSpPr>
        <p:spPr bwMode="auto">
          <a:xfrm>
            <a:off x="3919538" y="2233613"/>
            <a:ext cx="2560637" cy="1257300"/>
          </a:xfrm>
          <a:custGeom>
            <a:avLst/>
            <a:gdLst>
              <a:gd name="T0" fmla="*/ 432 w 1632"/>
              <a:gd name="T1" fmla="*/ 48 h 1200"/>
              <a:gd name="T2" fmla="*/ 0 w 1632"/>
              <a:gd name="T3" fmla="*/ 576 h 1200"/>
              <a:gd name="T4" fmla="*/ 144 w 1632"/>
              <a:gd name="T5" fmla="*/ 720 h 1200"/>
              <a:gd name="T6" fmla="*/ 480 w 1632"/>
              <a:gd name="T7" fmla="*/ 384 h 1200"/>
              <a:gd name="T8" fmla="*/ 432 w 1632"/>
              <a:gd name="T9" fmla="*/ 1200 h 1200"/>
              <a:gd name="T10" fmla="*/ 1248 w 1632"/>
              <a:gd name="T11" fmla="*/ 1200 h 1200"/>
              <a:gd name="T12" fmla="*/ 1200 w 1632"/>
              <a:gd name="T13" fmla="*/ 384 h 1200"/>
              <a:gd name="T14" fmla="*/ 1488 w 1632"/>
              <a:gd name="T15" fmla="*/ 672 h 1200"/>
              <a:gd name="T16" fmla="*/ 1632 w 1632"/>
              <a:gd name="T17" fmla="*/ 528 h 1200"/>
              <a:gd name="T18" fmla="*/ 1200 w 1632"/>
              <a:gd name="T19" fmla="*/ 48 h 1200"/>
              <a:gd name="T20" fmla="*/ 960 w 1632"/>
              <a:gd name="T21" fmla="*/ 0 h 1200"/>
              <a:gd name="T22" fmla="*/ 912 w 1632"/>
              <a:gd name="T23" fmla="*/ 96 h 1200"/>
              <a:gd name="T24" fmla="*/ 816 w 1632"/>
              <a:gd name="T25" fmla="*/ 144 h 1200"/>
              <a:gd name="T26" fmla="*/ 720 w 1632"/>
              <a:gd name="T27" fmla="*/ 96 h 1200"/>
              <a:gd name="T28" fmla="*/ 672 w 1632"/>
              <a:gd name="T29" fmla="*/ 0 h 1200"/>
              <a:gd name="T30" fmla="*/ 432 w 1632"/>
              <a:gd name="T31" fmla="*/ 48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2" h="1200">
                <a:moveTo>
                  <a:pt x="432" y="48"/>
                </a:moveTo>
                <a:lnTo>
                  <a:pt x="0" y="576"/>
                </a:lnTo>
                <a:lnTo>
                  <a:pt x="144" y="720"/>
                </a:lnTo>
                <a:lnTo>
                  <a:pt x="480" y="384"/>
                </a:lnTo>
                <a:lnTo>
                  <a:pt x="432" y="1200"/>
                </a:lnTo>
                <a:lnTo>
                  <a:pt x="1248" y="1200"/>
                </a:lnTo>
                <a:lnTo>
                  <a:pt x="1200" y="384"/>
                </a:lnTo>
                <a:lnTo>
                  <a:pt x="1488" y="672"/>
                </a:lnTo>
                <a:lnTo>
                  <a:pt x="1632" y="528"/>
                </a:lnTo>
                <a:lnTo>
                  <a:pt x="1200" y="48"/>
                </a:lnTo>
                <a:lnTo>
                  <a:pt x="960" y="0"/>
                </a:lnTo>
                <a:lnTo>
                  <a:pt x="912" y="96"/>
                </a:lnTo>
                <a:lnTo>
                  <a:pt x="816" y="144"/>
                </a:lnTo>
                <a:lnTo>
                  <a:pt x="720" y="96"/>
                </a:lnTo>
                <a:lnTo>
                  <a:pt x="672" y="0"/>
                </a:lnTo>
                <a:lnTo>
                  <a:pt x="432" y="48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556" name="Freeform 4"/>
          <p:cNvSpPr>
            <a:spLocks noChangeAspect="1"/>
          </p:cNvSpPr>
          <p:nvPr/>
        </p:nvSpPr>
        <p:spPr bwMode="auto">
          <a:xfrm>
            <a:off x="1908175" y="3719513"/>
            <a:ext cx="2560638" cy="1371600"/>
          </a:xfrm>
          <a:custGeom>
            <a:avLst/>
            <a:gdLst>
              <a:gd name="T0" fmla="*/ 432 w 1632"/>
              <a:gd name="T1" fmla="*/ 48 h 1200"/>
              <a:gd name="T2" fmla="*/ 0 w 1632"/>
              <a:gd name="T3" fmla="*/ 576 h 1200"/>
              <a:gd name="T4" fmla="*/ 144 w 1632"/>
              <a:gd name="T5" fmla="*/ 720 h 1200"/>
              <a:gd name="T6" fmla="*/ 480 w 1632"/>
              <a:gd name="T7" fmla="*/ 384 h 1200"/>
              <a:gd name="T8" fmla="*/ 432 w 1632"/>
              <a:gd name="T9" fmla="*/ 1200 h 1200"/>
              <a:gd name="T10" fmla="*/ 1248 w 1632"/>
              <a:gd name="T11" fmla="*/ 1200 h 1200"/>
              <a:gd name="T12" fmla="*/ 1200 w 1632"/>
              <a:gd name="T13" fmla="*/ 384 h 1200"/>
              <a:gd name="T14" fmla="*/ 1488 w 1632"/>
              <a:gd name="T15" fmla="*/ 672 h 1200"/>
              <a:gd name="T16" fmla="*/ 1632 w 1632"/>
              <a:gd name="T17" fmla="*/ 528 h 1200"/>
              <a:gd name="T18" fmla="*/ 1200 w 1632"/>
              <a:gd name="T19" fmla="*/ 48 h 1200"/>
              <a:gd name="T20" fmla="*/ 960 w 1632"/>
              <a:gd name="T21" fmla="*/ 0 h 1200"/>
              <a:gd name="T22" fmla="*/ 912 w 1632"/>
              <a:gd name="T23" fmla="*/ 96 h 1200"/>
              <a:gd name="T24" fmla="*/ 816 w 1632"/>
              <a:gd name="T25" fmla="*/ 144 h 1200"/>
              <a:gd name="T26" fmla="*/ 720 w 1632"/>
              <a:gd name="T27" fmla="*/ 96 h 1200"/>
              <a:gd name="T28" fmla="*/ 672 w 1632"/>
              <a:gd name="T29" fmla="*/ 0 h 1200"/>
              <a:gd name="T30" fmla="*/ 432 w 1632"/>
              <a:gd name="T31" fmla="*/ 48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2" h="1200">
                <a:moveTo>
                  <a:pt x="432" y="48"/>
                </a:moveTo>
                <a:lnTo>
                  <a:pt x="0" y="576"/>
                </a:lnTo>
                <a:lnTo>
                  <a:pt x="144" y="720"/>
                </a:lnTo>
                <a:lnTo>
                  <a:pt x="480" y="384"/>
                </a:lnTo>
                <a:lnTo>
                  <a:pt x="432" y="1200"/>
                </a:lnTo>
                <a:lnTo>
                  <a:pt x="1248" y="1200"/>
                </a:lnTo>
                <a:lnTo>
                  <a:pt x="1200" y="384"/>
                </a:lnTo>
                <a:lnTo>
                  <a:pt x="1488" y="672"/>
                </a:lnTo>
                <a:lnTo>
                  <a:pt x="1632" y="528"/>
                </a:lnTo>
                <a:lnTo>
                  <a:pt x="1200" y="48"/>
                </a:lnTo>
                <a:lnTo>
                  <a:pt x="960" y="0"/>
                </a:lnTo>
                <a:lnTo>
                  <a:pt x="912" y="96"/>
                </a:lnTo>
                <a:lnTo>
                  <a:pt x="816" y="144"/>
                </a:lnTo>
                <a:lnTo>
                  <a:pt x="720" y="96"/>
                </a:lnTo>
                <a:lnTo>
                  <a:pt x="672" y="0"/>
                </a:lnTo>
                <a:lnTo>
                  <a:pt x="432" y="48"/>
                </a:lnTo>
                <a:close/>
              </a:path>
            </a:pathLst>
          </a:custGeom>
          <a:solidFill>
            <a:srgbClr val="7878D2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557" name="Freeform 5" descr="texture_diag_stipes"/>
          <p:cNvSpPr>
            <a:spLocks noChangeAspect="1"/>
          </p:cNvSpPr>
          <p:nvPr/>
        </p:nvSpPr>
        <p:spPr bwMode="auto">
          <a:xfrm>
            <a:off x="3919538" y="3719513"/>
            <a:ext cx="2560637" cy="1338262"/>
          </a:xfrm>
          <a:custGeom>
            <a:avLst/>
            <a:gdLst>
              <a:gd name="T0" fmla="*/ 432 w 1632"/>
              <a:gd name="T1" fmla="*/ 48 h 1200"/>
              <a:gd name="T2" fmla="*/ 0 w 1632"/>
              <a:gd name="T3" fmla="*/ 576 h 1200"/>
              <a:gd name="T4" fmla="*/ 144 w 1632"/>
              <a:gd name="T5" fmla="*/ 720 h 1200"/>
              <a:gd name="T6" fmla="*/ 480 w 1632"/>
              <a:gd name="T7" fmla="*/ 384 h 1200"/>
              <a:gd name="T8" fmla="*/ 432 w 1632"/>
              <a:gd name="T9" fmla="*/ 1200 h 1200"/>
              <a:gd name="T10" fmla="*/ 1248 w 1632"/>
              <a:gd name="T11" fmla="*/ 1200 h 1200"/>
              <a:gd name="T12" fmla="*/ 1200 w 1632"/>
              <a:gd name="T13" fmla="*/ 384 h 1200"/>
              <a:gd name="T14" fmla="*/ 1488 w 1632"/>
              <a:gd name="T15" fmla="*/ 672 h 1200"/>
              <a:gd name="T16" fmla="*/ 1632 w 1632"/>
              <a:gd name="T17" fmla="*/ 528 h 1200"/>
              <a:gd name="T18" fmla="*/ 1200 w 1632"/>
              <a:gd name="T19" fmla="*/ 48 h 1200"/>
              <a:gd name="T20" fmla="*/ 960 w 1632"/>
              <a:gd name="T21" fmla="*/ 0 h 1200"/>
              <a:gd name="T22" fmla="*/ 912 w 1632"/>
              <a:gd name="T23" fmla="*/ 96 h 1200"/>
              <a:gd name="T24" fmla="*/ 816 w 1632"/>
              <a:gd name="T25" fmla="*/ 144 h 1200"/>
              <a:gd name="T26" fmla="*/ 720 w 1632"/>
              <a:gd name="T27" fmla="*/ 96 h 1200"/>
              <a:gd name="T28" fmla="*/ 672 w 1632"/>
              <a:gd name="T29" fmla="*/ 0 h 1200"/>
              <a:gd name="T30" fmla="*/ 432 w 1632"/>
              <a:gd name="T31" fmla="*/ 48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2" h="1200">
                <a:moveTo>
                  <a:pt x="432" y="48"/>
                </a:moveTo>
                <a:lnTo>
                  <a:pt x="0" y="576"/>
                </a:lnTo>
                <a:lnTo>
                  <a:pt x="144" y="720"/>
                </a:lnTo>
                <a:lnTo>
                  <a:pt x="480" y="384"/>
                </a:lnTo>
                <a:lnTo>
                  <a:pt x="432" y="1200"/>
                </a:lnTo>
                <a:lnTo>
                  <a:pt x="1248" y="1200"/>
                </a:lnTo>
                <a:lnTo>
                  <a:pt x="1200" y="384"/>
                </a:lnTo>
                <a:lnTo>
                  <a:pt x="1488" y="672"/>
                </a:lnTo>
                <a:lnTo>
                  <a:pt x="1632" y="528"/>
                </a:lnTo>
                <a:lnTo>
                  <a:pt x="1200" y="48"/>
                </a:lnTo>
                <a:lnTo>
                  <a:pt x="960" y="0"/>
                </a:lnTo>
                <a:lnTo>
                  <a:pt x="912" y="96"/>
                </a:lnTo>
                <a:lnTo>
                  <a:pt x="816" y="144"/>
                </a:lnTo>
                <a:lnTo>
                  <a:pt x="720" y="96"/>
                </a:lnTo>
                <a:lnTo>
                  <a:pt x="672" y="0"/>
                </a:lnTo>
                <a:lnTo>
                  <a:pt x="432" y="48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562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414338"/>
            <a:ext cx="86868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The Aperture Problem</a:t>
            </a:r>
          </a:p>
        </p:txBody>
      </p:sp>
      <p:grpSp>
        <p:nvGrpSpPr>
          <p:cNvPr id="535590" name="Group 38"/>
          <p:cNvGrpSpPr>
            <a:grpSpLocks/>
          </p:cNvGrpSpPr>
          <p:nvPr/>
        </p:nvGrpSpPr>
        <p:grpSpPr bwMode="auto">
          <a:xfrm>
            <a:off x="1908175" y="1844675"/>
            <a:ext cx="4895850" cy="3314700"/>
            <a:chOff x="1202" y="1162"/>
            <a:chExt cx="3084" cy="2088"/>
          </a:xfrm>
        </p:grpSpPr>
        <p:sp>
          <p:nvSpPr>
            <p:cNvPr id="535568" name="Rectangle 16"/>
            <p:cNvSpPr>
              <a:spLocks noChangeArrowheads="1"/>
            </p:cNvSpPr>
            <p:nvPr/>
          </p:nvSpPr>
          <p:spPr bwMode="auto">
            <a:xfrm>
              <a:off x="2368" y="1234"/>
              <a:ext cx="892" cy="195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569" name="Rectangle 17"/>
            <p:cNvSpPr>
              <a:spLocks noChangeArrowheads="1"/>
            </p:cNvSpPr>
            <p:nvPr/>
          </p:nvSpPr>
          <p:spPr bwMode="auto">
            <a:xfrm>
              <a:off x="1202" y="1349"/>
              <a:ext cx="806" cy="1901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cs typeface="Arial" charset="0"/>
              </a:endParaRPr>
            </a:p>
          </p:txBody>
        </p:sp>
        <p:sp>
          <p:nvSpPr>
            <p:cNvPr id="535570" name="Rectangle 18"/>
            <p:cNvSpPr>
              <a:spLocks noChangeArrowheads="1"/>
            </p:cNvSpPr>
            <p:nvPr/>
          </p:nvSpPr>
          <p:spPr bwMode="auto">
            <a:xfrm>
              <a:off x="3593" y="1320"/>
              <a:ext cx="691" cy="1930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571" name="Rectangle 19"/>
            <p:cNvSpPr>
              <a:spLocks noChangeArrowheads="1"/>
            </p:cNvSpPr>
            <p:nvPr/>
          </p:nvSpPr>
          <p:spPr bwMode="auto">
            <a:xfrm rot="5400000">
              <a:off x="2574" y="1770"/>
              <a:ext cx="251" cy="2707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572" name="Rectangle 20"/>
            <p:cNvSpPr>
              <a:spLocks noChangeArrowheads="1"/>
            </p:cNvSpPr>
            <p:nvPr/>
          </p:nvSpPr>
          <p:spPr bwMode="auto">
            <a:xfrm rot="5400000">
              <a:off x="2457" y="-93"/>
              <a:ext cx="573" cy="3084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imes New Roman" pitchFamily="18" charset="0"/>
              </a:endParaRPr>
            </a:p>
          </p:txBody>
        </p:sp>
        <p:sp>
          <p:nvSpPr>
            <p:cNvPr id="535573" name="Rectangle 21"/>
            <p:cNvSpPr>
              <a:spLocks noChangeArrowheads="1"/>
            </p:cNvSpPr>
            <p:nvPr/>
          </p:nvSpPr>
          <p:spPr bwMode="auto">
            <a:xfrm rot="5400000">
              <a:off x="2743" y="1335"/>
              <a:ext cx="547" cy="2073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5564" name="Rectangle 12"/>
          <p:cNvSpPr>
            <a:spLocks noChangeAspect="1" noChangeArrowheads="1"/>
          </p:cNvSpPr>
          <p:nvPr/>
        </p:nvSpPr>
        <p:spPr bwMode="auto">
          <a:xfrm>
            <a:off x="5178425" y="4197350"/>
            <a:ext cx="539750" cy="5778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3" name="Rectangle 11"/>
          <p:cNvSpPr>
            <a:spLocks noChangeArrowheads="1"/>
          </p:cNvSpPr>
          <p:nvPr/>
        </p:nvSpPr>
        <p:spPr bwMode="auto">
          <a:xfrm>
            <a:off x="5176838" y="2735263"/>
            <a:ext cx="539750" cy="600075"/>
          </a:xfrm>
          <a:prstGeom prst="rect">
            <a:avLst/>
          </a:prstGeom>
          <a:noFill/>
          <a:ln w="381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5" name="Rectangle 13"/>
          <p:cNvSpPr>
            <a:spLocks noChangeArrowheads="1"/>
          </p:cNvSpPr>
          <p:nvPr/>
        </p:nvSpPr>
        <p:spPr bwMode="auto">
          <a:xfrm>
            <a:off x="3198813" y="2770188"/>
            <a:ext cx="539750" cy="5397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6" name="Rectangle 14"/>
          <p:cNvSpPr>
            <a:spLocks noChangeArrowheads="1"/>
          </p:cNvSpPr>
          <p:nvPr/>
        </p:nvSpPr>
        <p:spPr bwMode="auto">
          <a:xfrm>
            <a:off x="3198813" y="4208463"/>
            <a:ext cx="539750" cy="539750"/>
          </a:xfrm>
          <a:prstGeom prst="rect">
            <a:avLst/>
          </a:prstGeom>
          <a:noFill/>
          <a:ln w="381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91" name="Text Box 39"/>
          <p:cNvSpPr txBox="1">
            <a:spLocks noChangeArrowheads="1"/>
          </p:cNvSpPr>
          <p:nvPr/>
        </p:nvSpPr>
        <p:spPr bwMode="auto">
          <a:xfrm>
            <a:off x="942975" y="5589588"/>
            <a:ext cx="701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he-IL" sz="2400" b="1">
                <a:solidFill>
                  <a:srgbClr val="FF0000"/>
                </a:solidFill>
                <a:latin typeface="Tahoma" pitchFamily="34" charset="0"/>
              </a:rPr>
              <a:t> So how much information is there locally…?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3177 4.44444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2706E-6 L 0.03334 -1.02706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2124E-6 L 0.03334 -3.42124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3125 -1.11111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000"/>
                                        <p:tgtEl>
                                          <p:spTgt spid="535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3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 animBg="1"/>
      <p:bldP spid="535554" grpId="1" animBg="1"/>
      <p:bldP spid="535555" grpId="0" animBg="1"/>
      <p:bldP spid="535555" grpId="1" animBg="1"/>
      <p:bldP spid="535556" grpId="0" animBg="1"/>
      <p:bldP spid="535556" grpId="1" animBg="1"/>
      <p:bldP spid="535557" grpId="0" animBg="1"/>
      <p:bldP spid="535557" grpId="1" animBg="1"/>
      <p:bldP spid="535562" grpId="0"/>
      <p:bldP spid="535564" grpId="0" animBg="1"/>
      <p:bldP spid="535563" grpId="0" animBg="1"/>
      <p:bldP spid="535565" grpId="0" animBg="1"/>
      <p:bldP spid="535566" grpId="0" animBg="1"/>
      <p:bldP spid="5355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he-IL" sz="4800">
                <a:solidFill>
                  <a:srgbClr val="FF0066"/>
                </a:solidFill>
              </a:rPr>
              <a:t>The Aperture Problem</a:t>
            </a:r>
          </a:p>
        </p:txBody>
      </p:sp>
      <p:sp>
        <p:nvSpPr>
          <p:cNvPr id="570371" name="Text Box 3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he-IL" sz="1400">
                <a:solidFill>
                  <a:srgbClr val="FFFFFF"/>
                </a:solidFill>
                <a:latin typeface="Tahoma" pitchFamily="34" charset="0"/>
              </a:rPr>
              <a:t>Copyright, 1996 © Dale Carnegie &amp; Associates, Inc.</a:t>
            </a:r>
            <a:endParaRPr kumimoji="1" lang="en-US" altLang="he-IL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1447800" y="3352800"/>
            <a:ext cx="2133600" cy="1752600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0384" name="Group 16"/>
          <p:cNvGrpSpPr>
            <a:grpSpLocks/>
          </p:cNvGrpSpPr>
          <p:nvPr/>
        </p:nvGrpSpPr>
        <p:grpSpPr bwMode="auto">
          <a:xfrm>
            <a:off x="755650" y="2362200"/>
            <a:ext cx="3660775" cy="2974975"/>
            <a:chOff x="476" y="1488"/>
            <a:chExt cx="2306" cy="1874"/>
          </a:xfrm>
        </p:grpSpPr>
        <p:sp>
          <p:nvSpPr>
            <p:cNvPr id="570374" name="Rectangle 6"/>
            <p:cNvSpPr>
              <a:spLocks noChangeArrowheads="1"/>
            </p:cNvSpPr>
            <p:nvPr/>
          </p:nvSpPr>
          <p:spPr bwMode="auto">
            <a:xfrm>
              <a:off x="476" y="1488"/>
              <a:ext cx="720" cy="18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75" name="Rectangle 7"/>
            <p:cNvSpPr>
              <a:spLocks noChangeArrowheads="1"/>
            </p:cNvSpPr>
            <p:nvPr/>
          </p:nvSpPr>
          <p:spPr bwMode="auto">
            <a:xfrm>
              <a:off x="1676" y="1488"/>
              <a:ext cx="480" cy="18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76" name="Rectangle 8"/>
            <p:cNvSpPr>
              <a:spLocks noChangeArrowheads="1"/>
            </p:cNvSpPr>
            <p:nvPr/>
          </p:nvSpPr>
          <p:spPr bwMode="auto">
            <a:xfrm>
              <a:off x="1004" y="2256"/>
              <a:ext cx="1776" cy="26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77" name="Rectangle 9"/>
            <p:cNvSpPr>
              <a:spLocks noChangeArrowheads="1"/>
            </p:cNvSpPr>
            <p:nvPr/>
          </p:nvSpPr>
          <p:spPr bwMode="auto">
            <a:xfrm>
              <a:off x="956" y="1488"/>
              <a:ext cx="1824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78" name="Rectangle 10"/>
            <p:cNvSpPr>
              <a:spLocks noChangeArrowheads="1"/>
            </p:cNvSpPr>
            <p:nvPr/>
          </p:nvSpPr>
          <p:spPr bwMode="auto">
            <a:xfrm>
              <a:off x="2636" y="1680"/>
              <a:ext cx="144" cy="6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80" name="Rectangle 12"/>
            <p:cNvSpPr>
              <a:spLocks noChangeArrowheads="1"/>
            </p:cNvSpPr>
            <p:nvPr/>
          </p:nvSpPr>
          <p:spPr bwMode="auto">
            <a:xfrm>
              <a:off x="958" y="2931"/>
              <a:ext cx="1824" cy="43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81" name="Rectangle 13"/>
            <p:cNvSpPr>
              <a:spLocks noChangeArrowheads="1"/>
            </p:cNvSpPr>
            <p:nvPr/>
          </p:nvSpPr>
          <p:spPr bwMode="auto">
            <a:xfrm>
              <a:off x="1965" y="2478"/>
              <a:ext cx="817" cy="6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0386" name="Text Box 18"/>
          <p:cNvSpPr txBox="1">
            <a:spLocks noChangeArrowheads="1"/>
          </p:cNvSpPr>
          <p:nvPr/>
        </p:nvSpPr>
        <p:spPr bwMode="auto">
          <a:xfrm>
            <a:off x="395288" y="5951538"/>
            <a:ext cx="579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20000"/>
              </a:spcBef>
            </a:pPr>
            <a:r>
              <a:rPr lang="en-US" altLang="he-IL" sz="3000">
                <a:solidFill>
                  <a:srgbClr val="CC3300"/>
                </a:solidFill>
                <a:latin typeface="Tahoma" pitchFamily="34" charset="0"/>
              </a:rPr>
              <a:t>Not enough info in local regions</a:t>
            </a:r>
            <a:endParaRPr lang="en-US" altLang="he-IL" sz="3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27689E-6 L 0.04392 -0.032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2" grpId="0" animBg="1"/>
      <p:bldP spid="5703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8.7|9.8|4.|1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-d_1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97"/>
  <p:tag name="PICTUREFILESIZE" val="46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1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9"/>
  <p:tag name="PICTUREFILESIZE" val="10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2 = d_1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46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11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-d_2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97"/>
  <p:tag name="PICTUREFILESIZE" val="50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11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2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20"/>
  <p:tag name="PICTUREFILESIZE" val="1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3 = d_2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51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8.7|9.8|4.|14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2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20"/>
  <p:tag name="PICTUREFILESIZE" val="1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3 = d_2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51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-d_3) \approx f_2(x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77"/>
  <p:tag name="PICTUREFILESIZE" val="97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11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0 = 0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64"/>
  <p:tag name="PICTUREFILESIZE" val="264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1 = d_0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45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175"/>
</p:tagLst>
</file>

<file path=ppt/theme/theme1.xml><?xml version="1.0" encoding="utf-8"?>
<a:theme xmlns:a="http://schemas.openxmlformats.org/drawingml/2006/main" name="1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Times New Roman (Hebrew)"/>
      </a:majorFont>
      <a:minorFont>
        <a:latin typeface="Tahoma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 (Hebrew)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 (Hebrew)" pitchFamily="18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Times New Roman (Hebrew)"/>
      </a:majorFont>
      <a:minorFont>
        <a:latin typeface="Tahoma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 (Hebrew)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 (Hebrew)" pitchFamily="18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13486</TotalTime>
  <Words>1346</Words>
  <Application>Microsoft Office PowerPoint</Application>
  <PresentationFormat>Overhead</PresentationFormat>
  <Paragraphs>303</Paragraphs>
  <Slides>44</Slides>
  <Notes>41</Notes>
  <HiddenSlides>0</HiddenSlides>
  <MMClips>1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1_Contemporary Portrait</vt:lpstr>
      <vt:lpstr>1_Default Design</vt:lpstr>
      <vt:lpstr>2_Contemporary Portrait</vt:lpstr>
      <vt:lpstr>2_Default Design</vt:lpstr>
      <vt:lpstr>משוואה</vt:lpstr>
      <vt:lpstr>Equation</vt:lpstr>
      <vt:lpstr>PowerPoint Presentation</vt:lpstr>
      <vt:lpstr>PowerPoint Presentation</vt:lpstr>
      <vt:lpstr>PowerPoint Presentation</vt:lpstr>
      <vt:lpstr>PowerPoint Presentation</vt:lpstr>
      <vt:lpstr>Motion field</vt:lpstr>
      <vt:lpstr>Optical Flow</vt:lpstr>
      <vt:lpstr>Example Flow Fields</vt:lpstr>
      <vt:lpstr>The Aperture Problem</vt:lpstr>
      <vt:lpstr>The Aperture Problem</vt:lpstr>
      <vt:lpstr>The Aperture Problem</vt:lpstr>
      <vt:lpstr>The Aperture Problem</vt:lpstr>
      <vt:lpstr>The Aperture Problem</vt:lpstr>
      <vt:lpstr>Such info propagation can cause optical illusions…</vt:lpstr>
      <vt:lpstr> 1. Gradient-based (differential) methods     (Horn &amp;Schunk,   Lucase &amp; Kanade)  2. Region-based methods       (Correlation, SSD, Normalized correlation)            </vt:lpstr>
      <vt:lpstr>Brightness Constancy Assumption</vt:lpstr>
      <vt:lpstr>The Brightness Constancy Constraint</vt:lpstr>
      <vt:lpstr>Observations:</vt:lpstr>
      <vt:lpstr>Horn and Schunk (1981)</vt:lpstr>
      <vt:lpstr>Horn and Schunk (1981)</vt:lpstr>
      <vt:lpstr>Lucas-Kanade (1981)</vt:lpstr>
      <vt:lpstr>Lucas-Kanade (1981)</vt:lpstr>
      <vt:lpstr>Singularites</vt:lpstr>
      <vt:lpstr>Edge</vt:lpstr>
      <vt:lpstr>Low texture region</vt:lpstr>
      <vt:lpstr>High textured region</vt:lpstr>
      <vt:lpstr> iterate &amp; warp</vt:lpstr>
      <vt:lpstr>Linearization approximation   iterate &amp; warp</vt:lpstr>
      <vt:lpstr>Linearization approximation   iterate &amp; warp</vt:lpstr>
      <vt:lpstr>Linearization approximation   iterate &amp; warp</vt:lpstr>
      <vt:lpstr>Revisiting the small motion assumption</vt:lpstr>
      <vt:lpstr>PowerPoint Presentation</vt:lpstr>
      <vt:lpstr>Optical Flow Results</vt:lpstr>
      <vt:lpstr>Optical Flow Results</vt:lpstr>
      <vt:lpstr>Optical Flow Results</vt:lpstr>
      <vt:lpstr>Lucas-Kanade (1981)</vt:lpstr>
      <vt:lpstr>Motion Estimation Approaches</vt:lpstr>
      <vt:lpstr> Motion Magnification</vt:lpstr>
      <vt:lpstr> Motion Magnification</vt:lpstr>
      <vt:lpstr> Motion Magnification</vt:lpstr>
      <vt:lpstr> Motion Magnification</vt:lpstr>
      <vt:lpstr>PowerPoint Presentation</vt:lpstr>
      <vt:lpstr> Motion Magnification</vt:lpstr>
      <vt:lpstr> Motion Magnification</vt:lpstr>
      <vt:lpstr>Annuncements</vt:lpstr>
    </vt:vector>
  </TitlesOfParts>
  <Company>lihi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Motion1 - Optical Flow</dc:title>
  <dc:creator>michal.irani@weizmann.ac.il</dc:creator>
  <cp:lastModifiedBy>Michal Irani</cp:lastModifiedBy>
  <cp:revision>294</cp:revision>
  <dcterms:created xsi:type="dcterms:W3CDTF">1999-02-07T13:03:51Z</dcterms:created>
  <dcterms:modified xsi:type="dcterms:W3CDTF">2016-12-18T14:07:26Z</dcterms:modified>
</cp:coreProperties>
</file>