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4" name="Shape 18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0" name="Shape 19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8" name="Shape 20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4" name="Shape 21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20" name="Shape 22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6" name="Shape 22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Shape 2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6" name="Shape 25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2" name="Shape 26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8" name="Shape 26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8" name="Shape 27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7" name="Shape 28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4" name="Shape 29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1" name="Shape 3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7" name="Shape 30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3" name="Shape 31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9" name="Shape 31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8" name="Shape 14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0" name="Shape 16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כותרת ותוכן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כותרת וטקסט אנכי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כותרת אנכית וטקסט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שקופית כותרת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כותרת מקטע עליונה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שני תכנים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השוואה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כותרת בלבד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ריק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תוכן עם כיתוב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תמונה עם כיתוב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nn-challenge.slack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nivhaa@gmail.com" TargetMode="External"/><Relationship Id="rId4" Type="http://schemas.openxmlformats.org/officeDocument/2006/relationships/hyperlink" Target="mailto:gorohadar@gmail.com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tinuum.io/downloads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jupyter.org/" TargetMode="External"/><Relationship Id="rId7" Type="http://schemas.openxmlformats.org/officeDocument/2006/relationships/hyperlink" Target="http://www.kdnuggets.com/2016/04/top-10-ipython-nb-tutorials.html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nikgrozev.com/2015/12/27/pandas-in-jupyter-quickstart-and-useful-snippets/" TargetMode="External"/><Relationship Id="rId5" Type="http://schemas.openxmlformats.org/officeDocument/2006/relationships/hyperlink" Target="https://github.com/rhiever/Data-Analysis-and-Machine-Learning-Projects/blob/master/example-data-science-notebook/Example%20Machine%20Learning%20Notebook.ipynb" TargetMode="External"/><Relationship Id="rId4" Type="http://schemas.openxmlformats.org/officeDocument/2006/relationships/hyperlink" Target="http://pandas.pydata.org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stackoverflow.com/questions/15680463/change-ipython-working-directory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math96-lx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39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Deep Neural Networks:</a:t>
            </a:r>
            <a:br>
              <a:rPr lang="en-US" sz="39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9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Hands on Challenge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Course goals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Meeting times and structure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Slack: </a:t>
            </a:r>
            <a:r>
              <a:rPr lang="en-US" sz="2800" u="sng">
                <a:solidFill>
                  <a:schemeClr val="hlink"/>
                </a:solidFill>
                <a:hlinkClick r:id="rId3"/>
              </a:rPr>
              <a:t>https://dnn-challenge.slack.com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/>
              <a:t>Data handling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Infrastructure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Python, Pandas, Tensorflow, Compute cluster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TAs: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Hadar Gorodissky: </a:t>
            </a:r>
            <a:r>
              <a:rPr lang="en-US" sz="24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gorohadar@gmail.com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742950" marR="0" lvl="1" indent="-2857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Niv Haim: </a:t>
            </a:r>
            <a:r>
              <a:rPr lang="en-US" sz="24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nivhaa@gmail.com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Measurements</a:t>
            </a:r>
          </a:p>
        </p:txBody>
      </p:sp>
      <p:pic>
        <p:nvPicPr>
          <p:cNvPr id="187" name="Shape 18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8200" y="1282700"/>
            <a:ext cx="7391400" cy="5422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Bacterial Species</a:t>
            </a: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8600" y="1793998"/>
            <a:ext cx="8686800" cy="3768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TestFoods</a:t>
            </a:r>
          </a:p>
        </p:txBody>
      </p:sp>
      <p:pic>
        <p:nvPicPr>
          <p:cNvPr id="199" name="Shape 19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524000"/>
            <a:ext cx="9144000" cy="4970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Exercises</a:t>
            </a:r>
          </a:p>
        </p:txBody>
      </p:sp>
      <p:pic>
        <p:nvPicPr>
          <p:cNvPr id="205" name="Shape 20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33500" y="1371600"/>
            <a:ext cx="6515100" cy="5245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Sleep</a:t>
            </a:r>
          </a:p>
        </p:txBody>
      </p:sp>
      <p:pic>
        <p:nvPicPr>
          <p:cNvPr id="211" name="Shape 2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9200" y="1524000"/>
            <a:ext cx="6705600" cy="502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Meals</a:t>
            </a:r>
          </a:p>
        </p:txBody>
      </p:sp>
      <p:pic>
        <p:nvPicPr>
          <p:cNvPr id="217" name="Shape 2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765300"/>
            <a:ext cx="9144000" cy="3322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Features</a:t>
            </a:r>
          </a:p>
        </p:txBody>
      </p:sp>
      <p:sp>
        <p:nvSpPr>
          <p:cNvPr id="223" name="Shape 2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Personal parameters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Dimensionality reduction (auto encoding, PCA)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Lags</a:t>
            </a:r>
          </a:p>
          <a:p>
            <a:pPr marL="742950" marR="0" lvl="1" indent="-2857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Avg / Min / Max / Sum over features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/>
              <a:t>Technical Review</a:t>
            </a:r>
          </a:p>
        </p:txBody>
      </p:sp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Python </a:t>
            </a:r>
            <a:r>
              <a:rPr lang="en-US"/>
              <a:t>(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Anaconda, PyCharm)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Jupyter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/>
              <a:t>Pandas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Tensorflow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Python</a:t>
            </a:r>
          </a:p>
        </p:txBody>
      </p:sp>
      <p:sp>
        <p:nvSpPr>
          <p:cNvPr id="235" name="Shape 2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6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US"/>
              <a:t>We’ll work with </a:t>
            </a:r>
            <a:r>
              <a:rPr lang="en-US" u="sng"/>
              <a:t>Python 3</a:t>
            </a:r>
          </a:p>
          <a:p>
            <a:pPr marL="0" lvl="0" indent="0" rtl="0">
              <a:spcBef>
                <a:spcPts val="0"/>
              </a:spcBef>
              <a:buNone/>
            </a:pPr>
            <a:endParaRPr sz="1400"/>
          </a:p>
          <a:p>
            <a:pPr marL="457200" lvl="0" indent="-228600" rtl="0">
              <a:spcBef>
                <a:spcPts val="0"/>
              </a:spcBef>
            </a:pPr>
            <a:r>
              <a:rPr lang="en-US"/>
              <a:t>Download&amp;Install </a:t>
            </a:r>
            <a:r>
              <a:rPr lang="en-US" u="sng"/>
              <a:t>Anaconda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-US"/>
              <a:t>“leading open data science platform powered by Python” (</a:t>
            </a:r>
            <a:r>
              <a:rPr lang="en-US" u="sng">
                <a:solidFill>
                  <a:schemeClr val="hlink"/>
                </a:solidFill>
                <a:hlinkClick r:id="rId3"/>
              </a:rPr>
              <a:t>c</a:t>
            </a:r>
            <a:r>
              <a:rPr lang="en-US"/>
              <a:t>)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-US"/>
              <a:t>Includes all major scientific packages, jupyter, ipython, pandas, etc.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-US"/>
              <a:t>(</a:t>
            </a:r>
            <a:r>
              <a:rPr lang="en-US" u="sng">
                <a:solidFill>
                  <a:schemeClr val="hlink"/>
                </a:solidFill>
                <a:hlinkClick r:id="rId3"/>
              </a:rPr>
              <a:t>download page</a:t>
            </a:r>
            <a:r>
              <a:rPr lang="en-US"/>
              <a:t>)</a:t>
            </a:r>
          </a:p>
          <a:p>
            <a:pPr marL="0" lvl="0" indent="0" rtl="0">
              <a:spcBef>
                <a:spcPts val="0"/>
              </a:spcBef>
              <a:buNone/>
            </a:pPr>
            <a:endParaRPr sz="1400"/>
          </a:p>
          <a:p>
            <a:pPr marL="457200" lvl="0" indent="-228600" rtl="0">
              <a:spcBef>
                <a:spcPts val="0"/>
              </a:spcBef>
            </a:pPr>
            <a:r>
              <a:rPr lang="en-US"/>
              <a:t>IDE: I recommend </a:t>
            </a:r>
            <a:r>
              <a:rPr lang="en-US" u="sng"/>
              <a:t>PyCharm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Jupyter Pandas walkt</a:t>
            </a:r>
            <a:r>
              <a:rPr lang="en-US"/>
              <a:t>hrough</a:t>
            </a:r>
          </a:p>
        </p:txBody>
      </p:sp>
      <p:sp>
        <p:nvSpPr>
          <p:cNvPr id="241" name="Shape 24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208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0"/>
              </a:spcBef>
            </a:pPr>
            <a:r>
              <a:rPr lang="en-US"/>
              <a:t>“The Jupyter Notebook is a web application that allows you to create and share documents that contain live code, equations, visualizations and explanatory text.” (</a:t>
            </a:r>
            <a:r>
              <a:rPr lang="en-US" u="sng">
                <a:solidFill>
                  <a:schemeClr val="hlink"/>
                </a:solidFill>
                <a:hlinkClick r:id="rId3"/>
              </a:rPr>
              <a:t>c</a:t>
            </a:r>
            <a:r>
              <a:rPr lang="en-US"/>
              <a:t>)</a:t>
            </a:r>
          </a:p>
          <a:p>
            <a:pPr marL="457200" marR="0" lvl="0" indent="-228600" algn="l" rtl="0">
              <a:spcBef>
                <a:spcPts val="0"/>
              </a:spcBef>
            </a:pPr>
            <a:r>
              <a:rPr lang="en-US"/>
              <a:t>“pandas library - providing high-performance, easy-to-use data structures and data analysis tools for the Python” (</a:t>
            </a:r>
            <a:r>
              <a:rPr lang="en-US" u="sng">
                <a:solidFill>
                  <a:schemeClr val="hlink"/>
                </a:solidFill>
                <a:hlinkClick r:id="rId4"/>
              </a:rPr>
              <a:t>c</a:t>
            </a:r>
            <a:r>
              <a:rPr lang="en-US"/>
              <a:t>)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/>
          </a:p>
          <a:p>
            <a:pPr marL="457200" marR="0" lvl="0" indent="-228600" algn="l" rtl="0">
              <a:spcBef>
                <a:spcPts val="0"/>
              </a:spcBef>
            </a:pPr>
            <a:r>
              <a:rPr lang="en-US"/>
              <a:t>Short Walkthrough</a:t>
            </a:r>
          </a:p>
          <a:p>
            <a:pPr marL="457200" marR="0" lvl="0" indent="-228600" algn="l" rtl="0">
              <a:spcBef>
                <a:spcPts val="0"/>
              </a:spcBef>
            </a:pPr>
            <a:r>
              <a:rPr lang="en-US"/>
              <a:t>Gazillions of tutorials online: </a:t>
            </a:r>
            <a:r>
              <a:rPr lang="en-US" u="sng">
                <a:solidFill>
                  <a:schemeClr val="hlink"/>
                </a:solidFill>
                <a:hlinkClick r:id="rId5"/>
              </a:rPr>
              <a:t>1</a:t>
            </a:r>
            <a:r>
              <a:rPr lang="en-US"/>
              <a:t>, </a:t>
            </a:r>
            <a:r>
              <a:rPr lang="en-US" u="sng">
                <a:solidFill>
                  <a:schemeClr val="hlink"/>
                </a:solidFill>
                <a:hlinkClick r:id="rId6"/>
              </a:rPr>
              <a:t>2</a:t>
            </a:r>
            <a:r>
              <a:rPr lang="en-US"/>
              <a:t>, </a:t>
            </a:r>
            <a:r>
              <a:rPr lang="en-US" u="sng">
                <a:solidFill>
                  <a:schemeClr val="hlink"/>
                </a:solidFill>
                <a:hlinkClick r:id="rId7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Neural networks</a:t>
            </a:r>
          </a:p>
        </p:txBody>
      </p:sp>
      <p:sp>
        <p:nvSpPr>
          <p:cNvPr id="91" name="Shape 91"/>
          <p:cNvSpPr/>
          <p:nvPr/>
        </p:nvSpPr>
        <p:spPr>
          <a:xfrm>
            <a:off x="1981200" y="1568450"/>
            <a:ext cx="381000" cy="381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0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14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</p:txBody>
      </p:sp>
      <p:sp>
        <p:nvSpPr>
          <p:cNvPr id="92" name="Shape 92"/>
          <p:cNvSpPr/>
          <p:nvPr/>
        </p:nvSpPr>
        <p:spPr>
          <a:xfrm>
            <a:off x="1981200" y="2178050"/>
            <a:ext cx="381000" cy="381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0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14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</a:p>
        </p:txBody>
      </p:sp>
      <p:sp>
        <p:nvSpPr>
          <p:cNvPr id="93" name="Shape 93"/>
          <p:cNvSpPr/>
          <p:nvPr/>
        </p:nvSpPr>
        <p:spPr>
          <a:xfrm>
            <a:off x="1981200" y="2787650"/>
            <a:ext cx="381000" cy="381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0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14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</a:p>
        </p:txBody>
      </p:sp>
      <p:sp>
        <p:nvSpPr>
          <p:cNvPr id="94" name="Shape 94"/>
          <p:cNvSpPr/>
          <p:nvPr/>
        </p:nvSpPr>
        <p:spPr>
          <a:xfrm>
            <a:off x="1981200" y="3397250"/>
            <a:ext cx="381000" cy="381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0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14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</a:p>
        </p:txBody>
      </p:sp>
      <p:sp>
        <p:nvSpPr>
          <p:cNvPr id="95" name="Shape 95"/>
          <p:cNvSpPr/>
          <p:nvPr/>
        </p:nvSpPr>
        <p:spPr>
          <a:xfrm>
            <a:off x="1981200" y="4006850"/>
            <a:ext cx="381000" cy="381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0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14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</a:p>
        </p:txBody>
      </p:sp>
      <p:sp>
        <p:nvSpPr>
          <p:cNvPr id="96" name="Shape 96"/>
          <p:cNvSpPr/>
          <p:nvPr/>
        </p:nvSpPr>
        <p:spPr>
          <a:xfrm>
            <a:off x="3886200" y="1873250"/>
            <a:ext cx="457200" cy="5334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0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US" sz="14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1,1</a:t>
            </a:r>
          </a:p>
        </p:txBody>
      </p:sp>
      <p:sp>
        <p:nvSpPr>
          <p:cNvPr id="97" name="Shape 97"/>
          <p:cNvSpPr/>
          <p:nvPr/>
        </p:nvSpPr>
        <p:spPr>
          <a:xfrm>
            <a:off x="3886200" y="2749550"/>
            <a:ext cx="457200" cy="5334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0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US" sz="14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1,2</a:t>
            </a:r>
          </a:p>
        </p:txBody>
      </p:sp>
      <p:sp>
        <p:nvSpPr>
          <p:cNvPr id="98" name="Shape 98"/>
          <p:cNvSpPr/>
          <p:nvPr/>
        </p:nvSpPr>
        <p:spPr>
          <a:xfrm>
            <a:off x="3886200" y="3625850"/>
            <a:ext cx="457200" cy="5334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0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US" sz="14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1,3</a:t>
            </a:r>
          </a:p>
        </p:txBody>
      </p:sp>
      <p:sp>
        <p:nvSpPr>
          <p:cNvPr id="99" name="Shape 99"/>
          <p:cNvSpPr/>
          <p:nvPr/>
        </p:nvSpPr>
        <p:spPr>
          <a:xfrm>
            <a:off x="5715000" y="1873250"/>
            <a:ext cx="457200" cy="5334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0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US" sz="14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2,1</a:t>
            </a:r>
          </a:p>
        </p:txBody>
      </p:sp>
      <p:sp>
        <p:nvSpPr>
          <p:cNvPr id="100" name="Shape 100"/>
          <p:cNvSpPr/>
          <p:nvPr/>
        </p:nvSpPr>
        <p:spPr>
          <a:xfrm>
            <a:off x="5715000" y="2749550"/>
            <a:ext cx="457200" cy="5334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0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US" sz="14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2,2</a:t>
            </a:r>
          </a:p>
        </p:txBody>
      </p:sp>
      <p:sp>
        <p:nvSpPr>
          <p:cNvPr id="101" name="Shape 101"/>
          <p:cNvSpPr/>
          <p:nvPr/>
        </p:nvSpPr>
        <p:spPr>
          <a:xfrm>
            <a:off x="5715000" y="3625850"/>
            <a:ext cx="457200" cy="5334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0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US" sz="14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2,3</a:t>
            </a:r>
          </a:p>
        </p:txBody>
      </p:sp>
      <p:cxnSp>
        <p:nvCxnSpPr>
          <p:cNvPr id="102" name="Shape 102"/>
          <p:cNvCxnSpPr>
            <a:stCxn id="91" idx="3"/>
            <a:endCxn id="96" idx="1"/>
          </p:cNvCxnSpPr>
          <p:nvPr/>
        </p:nvCxnSpPr>
        <p:spPr>
          <a:xfrm>
            <a:off x="2362200" y="1758950"/>
            <a:ext cx="1524000" cy="3810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03" name="Shape 103"/>
          <p:cNvCxnSpPr>
            <a:stCxn id="91" idx="3"/>
            <a:endCxn id="97" idx="1"/>
          </p:cNvCxnSpPr>
          <p:nvPr/>
        </p:nvCxnSpPr>
        <p:spPr>
          <a:xfrm>
            <a:off x="2362200" y="1758950"/>
            <a:ext cx="1524000" cy="12573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04" name="Shape 104"/>
          <p:cNvCxnSpPr>
            <a:stCxn id="91" idx="3"/>
            <a:endCxn id="98" idx="1"/>
          </p:cNvCxnSpPr>
          <p:nvPr/>
        </p:nvCxnSpPr>
        <p:spPr>
          <a:xfrm>
            <a:off x="2362200" y="1758950"/>
            <a:ext cx="1524000" cy="21336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05" name="Shape 105"/>
          <p:cNvCxnSpPr>
            <a:stCxn id="92" idx="3"/>
            <a:endCxn id="96" idx="1"/>
          </p:cNvCxnSpPr>
          <p:nvPr/>
        </p:nvCxnSpPr>
        <p:spPr>
          <a:xfrm rot="10800000" flipH="1">
            <a:off x="2362200" y="2139950"/>
            <a:ext cx="1524000" cy="2286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06" name="Shape 106"/>
          <p:cNvCxnSpPr>
            <a:stCxn id="92" idx="3"/>
            <a:endCxn id="97" idx="1"/>
          </p:cNvCxnSpPr>
          <p:nvPr/>
        </p:nvCxnSpPr>
        <p:spPr>
          <a:xfrm>
            <a:off x="2362200" y="2368550"/>
            <a:ext cx="1524000" cy="6477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07" name="Shape 107"/>
          <p:cNvCxnSpPr>
            <a:stCxn id="92" idx="3"/>
            <a:endCxn id="98" idx="1"/>
          </p:cNvCxnSpPr>
          <p:nvPr/>
        </p:nvCxnSpPr>
        <p:spPr>
          <a:xfrm>
            <a:off x="2362200" y="2368550"/>
            <a:ext cx="1524000" cy="15240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08" name="Shape 108"/>
          <p:cNvCxnSpPr>
            <a:stCxn id="93" idx="3"/>
            <a:endCxn id="96" idx="1"/>
          </p:cNvCxnSpPr>
          <p:nvPr/>
        </p:nvCxnSpPr>
        <p:spPr>
          <a:xfrm rot="10800000" flipH="1">
            <a:off x="2362200" y="2139950"/>
            <a:ext cx="1524000" cy="8382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09" name="Shape 109"/>
          <p:cNvCxnSpPr>
            <a:endCxn id="97" idx="1"/>
          </p:cNvCxnSpPr>
          <p:nvPr/>
        </p:nvCxnSpPr>
        <p:spPr>
          <a:xfrm>
            <a:off x="2362200" y="3016250"/>
            <a:ext cx="15240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10" name="Shape 110"/>
          <p:cNvCxnSpPr>
            <a:stCxn id="93" idx="3"/>
            <a:endCxn id="98" idx="1"/>
          </p:cNvCxnSpPr>
          <p:nvPr/>
        </p:nvCxnSpPr>
        <p:spPr>
          <a:xfrm>
            <a:off x="2362200" y="2978150"/>
            <a:ext cx="1524000" cy="9144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11" name="Shape 111"/>
          <p:cNvCxnSpPr>
            <a:stCxn id="94" idx="3"/>
            <a:endCxn id="96" idx="1"/>
          </p:cNvCxnSpPr>
          <p:nvPr/>
        </p:nvCxnSpPr>
        <p:spPr>
          <a:xfrm rot="10800000" flipH="1">
            <a:off x="2362200" y="2139950"/>
            <a:ext cx="1524000" cy="14478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12" name="Shape 112"/>
          <p:cNvCxnSpPr>
            <a:stCxn id="94" idx="3"/>
            <a:endCxn id="97" idx="1"/>
          </p:cNvCxnSpPr>
          <p:nvPr/>
        </p:nvCxnSpPr>
        <p:spPr>
          <a:xfrm rot="10800000" flipH="1">
            <a:off x="2362200" y="3016250"/>
            <a:ext cx="1524000" cy="5715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13" name="Shape 113"/>
          <p:cNvCxnSpPr>
            <a:stCxn id="94" idx="3"/>
            <a:endCxn id="98" idx="1"/>
          </p:cNvCxnSpPr>
          <p:nvPr/>
        </p:nvCxnSpPr>
        <p:spPr>
          <a:xfrm>
            <a:off x="2362200" y="3587750"/>
            <a:ext cx="1524000" cy="3048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14" name="Shape 114"/>
          <p:cNvCxnSpPr>
            <a:stCxn id="95" idx="3"/>
            <a:endCxn id="96" idx="1"/>
          </p:cNvCxnSpPr>
          <p:nvPr/>
        </p:nvCxnSpPr>
        <p:spPr>
          <a:xfrm rot="10800000" flipH="1">
            <a:off x="2362200" y="2139950"/>
            <a:ext cx="1524000" cy="20574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15" name="Shape 115"/>
          <p:cNvCxnSpPr>
            <a:stCxn id="95" idx="3"/>
            <a:endCxn id="97" idx="1"/>
          </p:cNvCxnSpPr>
          <p:nvPr/>
        </p:nvCxnSpPr>
        <p:spPr>
          <a:xfrm rot="10800000" flipH="1">
            <a:off x="2362200" y="3016250"/>
            <a:ext cx="1524000" cy="11811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16" name="Shape 116"/>
          <p:cNvCxnSpPr>
            <a:stCxn id="95" idx="3"/>
            <a:endCxn id="98" idx="1"/>
          </p:cNvCxnSpPr>
          <p:nvPr/>
        </p:nvCxnSpPr>
        <p:spPr>
          <a:xfrm rot="10800000" flipH="1">
            <a:off x="2362200" y="3892550"/>
            <a:ext cx="1524000" cy="3048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17" name="Shape 117"/>
          <p:cNvCxnSpPr>
            <a:stCxn id="96" idx="3"/>
            <a:endCxn id="99" idx="1"/>
          </p:cNvCxnSpPr>
          <p:nvPr/>
        </p:nvCxnSpPr>
        <p:spPr>
          <a:xfrm>
            <a:off x="4343400" y="2139950"/>
            <a:ext cx="13716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18" name="Shape 118"/>
          <p:cNvCxnSpPr>
            <a:stCxn id="96" idx="3"/>
            <a:endCxn id="100" idx="1"/>
          </p:cNvCxnSpPr>
          <p:nvPr/>
        </p:nvCxnSpPr>
        <p:spPr>
          <a:xfrm>
            <a:off x="4343400" y="2139950"/>
            <a:ext cx="1371600" cy="8763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19" name="Shape 119"/>
          <p:cNvCxnSpPr>
            <a:stCxn id="96" idx="3"/>
            <a:endCxn id="101" idx="1"/>
          </p:cNvCxnSpPr>
          <p:nvPr/>
        </p:nvCxnSpPr>
        <p:spPr>
          <a:xfrm>
            <a:off x="4343400" y="2139950"/>
            <a:ext cx="1371600" cy="17526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20" name="Shape 120"/>
          <p:cNvCxnSpPr>
            <a:stCxn id="97" idx="3"/>
            <a:endCxn id="100" idx="1"/>
          </p:cNvCxnSpPr>
          <p:nvPr/>
        </p:nvCxnSpPr>
        <p:spPr>
          <a:xfrm>
            <a:off x="4343400" y="3016250"/>
            <a:ext cx="13716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21" name="Shape 121"/>
          <p:cNvCxnSpPr>
            <a:stCxn id="97" idx="3"/>
            <a:endCxn id="101" idx="1"/>
          </p:cNvCxnSpPr>
          <p:nvPr/>
        </p:nvCxnSpPr>
        <p:spPr>
          <a:xfrm>
            <a:off x="4343400" y="3016250"/>
            <a:ext cx="1371600" cy="8763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22" name="Shape 122"/>
          <p:cNvCxnSpPr>
            <a:stCxn id="97" idx="3"/>
            <a:endCxn id="99" idx="1"/>
          </p:cNvCxnSpPr>
          <p:nvPr/>
        </p:nvCxnSpPr>
        <p:spPr>
          <a:xfrm rot="10800000" flipH="1">
            <a:off x="4343400" y="2139950"/>
            <a:ext cx="1371600" cy="8763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23" name="Shape 123"/>
          <p:cNvCxnSpPr>
            <a:stCxn id="98" idx="3"/>
            <a:endCxn id="99" idx="1"/>
          </p:cNvCxnSpPr>
          <p:nvPr/>
        </p:nvCxnSpPr>
        <p:spPr>
          <a:xfrm rot="10800000" flipH="1">
            <a:off x="4343400" y="2139950"/>
            <a:ext cx="1371600" cy="17526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24" name="Shape 124"/>
          <p:cNvCxnSpPr>
            <a:stCxn id="98" idx="3"/>
            <a:endCxn id="101" idx="1"/>
          </p:cNvCxnSpPr>
          <p:nvPr/>
        </p:nvCxnSpPr>
        <p:spPr>
          <a:xfrm>
            <a:off x="4343400" y="3892550"/>
            <a:ext cx="13716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25" name="Shape 125"/>
          <p:cNvCxnSpPr>
            <a:stCxn id="98" idx="3"/>
            <a:endCxn id="100" idx="1"/>
          </p:cNvCxnSpPr>
          <p:nvPr/>
        </p:nvCxnSpPr>
        <p:spPr>
          <a:xfrm rot="10800000" flipH="1">
            <a:off x="4343400" y="3016250"/>
            <a:ext cx="1371600" cy="8763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sp>
        <p:nvSpPr>
          <p:cNvPr id="126" name="Shape 126"/>
          <p:cNvSpPr/>
          <p:nvPr/>
        </p:nvSpPr>
        <p:spPr>
          <a:xfrm>
            <a:off x="7391400" y="2825750"/>
            <a:ext cx="381000" cy="381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0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</a:t>
            </a:r>
          </a:p>
        </p:txBody>
      </p:sp>
      <p:cxnSp>
        <p:nvCxnSpPr>
          <p:cNvPr id="127" name="Shape 127"/>
          <p:cNvCxnSpPr>
            <a:stCxn id="126" idx="1"/>
            <a:endCxn id="99" idx="3"/>
          </p:cNvCxnSpPr>
          <p:nvPr/>
        </p:nvCxnSpPr>
        <p:spPr>
          <a:xfrm rot="10800000">
            <a:off x="6172200" y="2139950"/>
            <a:ext cx="1219200" cy="8763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28" name="Shape 128"/>
          <p:cNvCxnSpPr>
            <a:stCxn id="126" idx="1"/>
          </p:cNvCxnSpPr>
          <p:nvPr/>
        </p:nvCxnSpPr>
        <p:spPr>
          <a:xfrm rot="10800000">
            <a:off x="6172200" y="3016250"/>
            <a:ext cx="12192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cxnSp>
        <p:nvCxnSpPr>
          <p:cNvPr id="129" name="Shape 129"/>
          <p:cNvCxnSpPr>
            <a:stCxn id="126" idx="1"/>
            <a:endCxn id="101" idx="3"/>
          </p:cNvCxnSpPr>
          <p:nvPr/>
        </p:nvCxnSpPr>
        <p:spPr>
          <a:xfrm flipH="1">
            <a:off x="6172200" y="3016250"/>
            <a:ext cx="1219200" cy="8763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  <p:pic>
        <p:nvPicPr>
          <p:cNvPr id="130" name="Shape 1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51150" y="1447800"/>
            <a:ext cx="425400" cy="42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Shape 13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806432" y="1689358"/>
            <a:ext cx="425400" cy="42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Shape 13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688138" y="2106613"/>
            <a:ext cx="358800" cy="40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Shape 13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533900" y="5845691"/>
            <a:ext cx="2328900" cy="85080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Shape 134"/>
          <p:cNvSpPr txBox="1"/>
          <p:nvPr/>
        </p:nvSpPr>
        <p:spPr>
          <a:xfrm>
            <a:off x="2019300" y="5972691"/>
            <a:ext cx="2590800" cy="6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Node computation</a:t>
            </a:r>
            <a:b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(g: activation function):</a:t>
            </a:r>
          </a:p>
        </p:txBody>
      </p:sp>
      <p:sp>
        <p:nvSpPr>
          <p:cNvPr id="135" name="Shape 135"/>
          <p:cNvSpPr txBox="1"/>
          <p:nvPr/>
        </p:nvSpPr>
        <p:spPr>
          <a:xfrm>
            <a:off x="2019300" y="4517508"/>
            <a:ext cx="2590800" cy="369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Network computation:</a:t>
            </a:r>
          </a:p>
        </p:txBody>
      </p:sp>
      <p:pic>
        <p:nvPicPr>
          <p:cNvPr id="136" name="Shape 136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508500" y="4527550"/>
            <a:ext cx="1074600" cy="425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Shape 137"/>
          <p:cNvSpPr txBox="1"/>
          <p:nvPr/>
        </p:nvSpPr>
        <p:spPr>
          <a:xfrm>
            <a:off x="2019300" y="5257800"/>
            <a:ext cx="2590800" cy="369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Objective function (L2):</a:t>
            </a:r>
          </a:p>
        </p:txBody>
      </p:sp>
      <p:pic>
        <p:nvPicPr>
          <p:cNvPr id="138" name="Shape 138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514850" y="3467100"/>
            <a:ext cx="114300" cy="16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Shape 139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4495800" y="5172591"/>
            <a:ext cx="26745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Jupyter from your folder</a:t>
            </a:r>
          </a:p>
        </p:txBody>
      </p:sp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US"/>
              <a:t>Start Jupyter from your folder: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-US"/>
              <a:t>Make a shortcut file in your folder (or copy jupyter-notebook shortcut from start menu)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-US"/>
              <a:t>Change Target to: jupyter notebook</a:t>
            </a:r>
          </a:p>
          <a:p>
            <a:pPr marL="914400" lvl="1" indent="-228600">
              <a:spcBef>
                <a:spcPts val="0"/>
              </a:spcBef>
            </a:pPr>
            <a:r>
              <a:rPr lang="en-US"/>
              <a:t>Change Start-in to current folder</a:t>
            </a:r>
          </a:p>
          <a:p>
            <a:pPr lvl="0">
              <a:spcBef>
                <a:spcPts val="0"/>
              </a:spcBef>
              <a:buNone/>
            </a:pPr>
            <a:r>
              <a:rPr lang="en-US"/>
              <a:t>(ref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here</a:t>
            </a:r>
            <a:r>
              <a:rPr lang="en-US"/>
              <a:t>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title"/>
          </p:nvPr>
        </p:nvSpPr>
        <p:spPr>
          <a:xfrm>
            <a:off x="490137" y="202495"/>
            <a:ext cx="8229600" cy="711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39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Tensorflow </a:t>
            </a:r>
            <a:br>
              <a:rPr lang="en-US" sz="39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US" sz="3959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Shape 253"/>
          <p:cNvSpPr txBox="1"/>
          <p:nvPr/>
        </p:nvSpPr>
        <p:spPr>
          <a:xfrm>
            <a:off x="32930" y="711275"/>
            <a:ext cx="9078000" cy="6001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69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Represents computations as graphs	</a:t>
            </a:r>
          </a:p>
          <a:p>
            <a:pPr marL="914400" marR="0" lvl="1" indent="-469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Nodes = operations </a:t>
            </a:r>
          </a:p>
          <a:p>
            <a:pPr marL="914400" marR="0" lvl="1" indent="-469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Sum, multiplication, relu, etc.</a:t>
            </a:r>
          </a:p>
          <a:p>
            <a:pPr marL="457200" marR="0" lvl="0" indent="-469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Executes graphs - Sessions</a:t>
            </a:r>
          </a:p>
          <a:p>
            <a:pPr marL="914400" marR="0" lvl="1" indent="-469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translates the graph definition into executable operations </a:t>
            </a:r>
          </a:p>
          <a:p>
            <a:pPr marL="914400" marR="0" lvl="1" indent="-469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Interactive session </a:t>
            </a:r>
          </a:p>
          <a:p>
            <a:pPr marL="457200" marR="0" lvl="0" indent="-469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Represents data as tensors</a:t>
            </a:r>
          </a:p>
          <a:p>
            <a:pPr marL="457200" marR="0" lvl="0" indent="-469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Variables </a:t>
            </a:r>
          </a:p>
          <a:p>
            <a:pPr marL="914400" marR="0" lvl="1" indent="-469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maintain state across executions of the graph</a:t>
            </a:r>
          </a:p>
          <a:p>
            <a:pPr marL="914400" marR="0" lvl="1" indent="-469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e.g. </a:t>
            </a:r>
            <a:r>
              <a:rPr lang="en-US"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Weights </a:t>
            </a:r>
          </a:p>
          <a:p>
            <a:pPr marL="457200" marR="0" lvl="0" indent="-469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Feeds</a:t>
            </a:r>
          </a:p>
          <a:p>
            <a:pPr marL="914400" marR="0" lvl="1" indent="-469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Placeholder  - input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0" algn="l" rtl="0">
              <a:spcBef>
                <a:spcPts val="0"/>
              </a:spcBef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ctrTitle"/>
          </p:nvPr>
        </p:nvSpPr>
        <p:spPr>
          <a:xfrm>
            <a:off x="533400" y="228600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 Code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685800" y="1819125"/>
            <a:ext cx="7772400" cy="138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Vanilla net 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Predictor 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 script (test+val 1 and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test+val 2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Weizmann Cluster – General Flow</a:t>
            </a:r>
          </a:p>
        </p:txBody>
      </p:sp>
      <p:sp>
        <p:nvSpPr>
          <p:cNvPr id="265" name="Shape 265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514350" marR="0" lvl="0" indent="-514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Connect to a workstation - Putty</a:t>
            </a:r>
          </a:p>
          <a:p>
            <a:pPr marL="514350" marR="0" lvl="0" indent="-5143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 a GUI using VNC</a:t>
            </a:r>
          </a:p>
          <a:p>
            <a:pPr marL="514350" marR="0" lvl="0" indent="-5143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Connect to a cluster machine via the workstation</a:t>
            </a:r>
          </a:p>
          <a:p>
            <a:pPr marL="514350" marR="0" lvl="0" indent="-5143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 some work ☺</a:t>
            </a:r>
          </a:p>
          <a:p>
            <a: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many more details, please visit:   </a:t>
            </a:r>
            <a:r>
              <a:rPr lang="en-US" sz="32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http://math96-lx/</a:t>
            </a:r>
          </a:p>
          <a:p>
            <a:pPr marL="514350" marR="0" lvl="0" indent="-5143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Step 1 – workstation </a:t>
            </a:r>
          </a:p>
        </p:txBody>
      </p:sp>
      <p:sp>
        <p:nvSpPr>
          <p:cNvPr id="271" name="Shape 271"/>
          <p:cNvSpPr txBox="1">
            <a:spLocks noGrp="1"/>
          </p:cNvSpPr>
          <p:nvPr>
            <p:ph type="body" idx="1"/>
          </p:nvPr>
        </p:nvSpPr>
        <p:spPr>
          <a:xfrm>
            <a:off x="457200" y="151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Lunch Putty - a windows SSH client (standart port : 22)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Host: math</a:t>
            </a:r>
            <a:r>
              <a:rPr lang="en-US"/>
              <a:t>05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-lx or </a:t>
            </a:r>
            <a:r>
              <a:rPr lang="en-US"/>
              <a:t>13,14,15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terminal window enter user name and password 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72" name="Shape 272"/>
          <p:cNvGrpSpPr/>
          <p:nvPr/>
        </p:nvGrpSpPr>
        <p:grpSpPr>
          <a:xfrm>
            <a:off x="1140641" y="549163"/>
            <a:ext cx="6592642" cy="3172325"/>
            <a:chOff x="1403646" y="548679"/>
            <a:chExt cx="5989500" cy="2467200"/>
          </a:xfrm>
        </p:grpSpPr>
        <p:pic>
          <p:nvPicPr>
            <p:cNvPr id="273" name="Shape 273"/>
            <p:cNvPicPr preferRelativeResize="0"/>
            <p:nvPr/>
          </p:nvPicPr>
          <p:blipFill rotWithShape="1">
            <a:blip r:embed="rId3">
              <a:alphaModFix/>
            </a:blip>
            <a:srcRect b="57155"/>
            <a:stretch/>
          </p:blipFill>
          <p:spPr>
            <a:xfrm>
              <a:off x="1403646" y="548679"/>
              <a:ext cx="5989500" cy="24672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74" name="Shape 274"/>
            <p:cNvSpPr/>
            <p:nvPr/>
          </p:nvSpPr>
          <p:spPr>
            <a:xfrm>
              <a:off x="3203848" y="1782221"/>
              <a:ext cx="3032202" cy="576064"/>
            </a:xfrm>
            <a:prstGeom prst="rect">
              <a:avLst/>
            </a:prstGeom>
            <a:solidFill>
              <a:schemeClr val="accent1">
                <a:alpha val="1960"/>
              </a:schemeClr>
            </a:solidFill>
            <a:ln w="4127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275" name="Shape 27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4886475"/>
            <a:ext cx="9036000" cy="1341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Step 2 : VNC server</a:t>
            </a:r>
          </a:p>
        </p:txBody>
      </p:sp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Remote connection to a desktop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Install UltraVNC or TurboVNC on windows machine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 in the terminal vncserver 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&gt;vncserver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&gt;vncserver –geometry &lt;1280&gt;x&lt;1024&gt;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 a port number</a:t>
            </a:r>
          </a:p>
        </p:txBody>
      </p:sp>
      <p:grpSp>
        <p:nvGrpSpPr>
          <p:cNvPr id="282" name="Shape 282"/>
          <p:cNvGrpSpPr/>
          <p:nvPr/>
        </p:nvGrpSpPr>
        <p:grpSpPr>
          <a:xfrm>
            <a:off x="65872" y="1600208"/>
            <a:ext cx="9012265" cy="2053014"/>
            <a:chOff x="131734" y="2738058"/>
            <a:chExt cx="9012265" cy="2053014"/>
          </a:xfrm>
        </p:grpSpPr>
        <p:pic>
          <p:nvPicPr>
            <p:cNvPr id="283" name="Shape 283"/>
            <p:cNvPicPr preferRelativeResize="0"/>
            <p:nvPr/>
          </p:nvPicPr>
          <p:blipFill rotWithShape="1">
            <a:blip r:embed="rId3">
              <a:alphaModFix/>
            </a:blip>
            <a:srcRect r="3055"/>
            <a:stretch/>
          </p:blipFill>
          <p:spPr>
            <a:xfrm>
              <a:off x="131734" y="2738058"/>
              <a:ext cx="9012265" cy="205301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84" name="Shape 284"/>
            <p:cNvSpPr/>
            <p:nvPr/>
          </p:nvSpPr>
          <p:spPr>
            <a:xfrm>
              <a:off x="1483962" y="3281483"/>
              <a:ext cx="381000" cy="561813"/>
            </a:xfrm>
            <a:prstGeom prst="rect">
              <a:avLst/>
            </a:prstGeom>
            <a:noFill/>
            <a:ln w="2857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Step 2 : VNC server</a:t>
            </a:r>
          </a:p>
        </p:txBody>
      </p:sp>
      <p:sp>
        <p:nvSpPr>
          <p:cNvPr id="290" name="Shape 29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  VNC from windows machine 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Plug in : math03-lx:number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Closing a VNC viewer will not end your session! 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&gt;vncserver –kill :N (terminal)</a:t>
            </a:r>
          </a:p>
        </p:txBody>
      </p:sp>
      <p:pic>
        <p:nvPicPr>
          <p:cNvPr id="291" name="Shape 29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38900" y="1417650"/>
            <a:ext cx="6180300" cy="3190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Step 3 – connect to cluster </a:t>
            </a:r>
          </a:p>
        </p:txBody>
      </p:sp>
      <p:sp>
        <p:nvSpPr>
          <p:cNvPr id="297" name="Shape 29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 a terminal 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machines on the cluster are split into different queues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request a cluster machine from one of the queues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&gt;ssh -X mcluster03 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&gt;qlogin -q all2.q </a:t>
            </a:r>
          </a:p>
        </p:txBody>
      </p:sp>
      <p:pic>
        <p:nvPicPr>
          <p:cNvPr id="298" name="Shape 29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300" y="1417662"/>
            <a:ext cx="8939400" cy="225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Step 4 – Do some work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571946"/>
            <a:ext cx="8090899" cy="2563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90000"/>
              </a:lnSpc>
              <a:buClr>
                <a:schemeClr val="dk1"/>
              </a:buClr>
              <a:buSzPct val="98666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environment  </a:t>
            </a:r>
          </a:p>
          <a:p>
            <a:pPr lvl="3">
              <a:lnSpc>
                <a:spcPct val="90000"/>
              </a:lnSpc>
              <a:spcBef>
                <a:spcPts val="555"/>
              </a:spcBef>
              <a:buClr>
                <a:schemeClr val="dk1"/>
              </a:buClr>
              <a:buSzPct val="99107"/>
            </a:pPr>
            <a:r>
              <a:rPr lang="en-US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setenv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LD_LIBRARY_PATH </a:t>
            </a:r>
          </a:p>
          <a:p>
            <a:pPr lvl="3">
              <a:lnSpc>
                <a:spcPct val="90000"/>
              </a:lnSpc>
              <a:spcBef>
                <a:spcPts val="555"/>
              </a:spcBef>
              <a:buClr>
                <a:schemeClr val="dk1"/>
              </a:buClr>
              <a:buSzPct val="99107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usr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/local/</a:t>
            </a:r>
            <a:r>
              <a:rPr lang="en-US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cuda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/lib64:/</a:t>
            </a:r>
            <a:r>
              <a:rPr lang="en-US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usr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/local/lib:/</a:t>
            </a:r>
            <a:r>
              <a:rPr lang="en-US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usr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/local/lib64:/</a:t>
            </a:r>
            <a:r>
              <a:rPr lang="en-US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usr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/local/cudnn-v5/lib64 </a:t>
            </a:r>
          </a:p>
          <a:p>
            <a:pPr lvl="3">
              <a:lnSpc>
                <a:spcPct val="90000"/>
              </a:lnSpc>
              <a:spcBef>
                <a:spcPts val="555"/>
              </a:spcBef>
              <a:buClr>
                <a:schemeClr val="dk1"/>
              </a:buClr>
              <a:buSzPct val="99107"/>
            </a:pPr>
            <a:r>
              <a:rPr lang="en-US" sz="1600" dirty="0" err="1"/>
              <a:t>setenv</a:t>
            </a:r>
            <a:r>
              <a:rPr lang="en-US" sz="1600" dirty="0"/>
              <a:t> </a:t>
            </a:r>
            <a:r>
              <a:rPr lang="en-US" sz="1600" dirty="0"/>
              <a:t>PYTHONPATH “/</a:t>
            </a:r>
            <a:r>
              <a:rPr lang="en-US" sz="1600" dirty="0" err="1"/>
              <a:t>usr</a:t>
            </a:r>
            <a:r>
              <a:rPr lang="en-US" sz="1600" dirty="0"/>
              <a:t>/wisdom/python3_ext:/</a:t>
            </a:r>
            <a:r>
              <a:rPr lang="en-US" sz="1600" dirty="0" err="1"/>
              <a:t>usr</a:t>
            </a:r>
            <a:r>
              <a:rPr lang="en-US" sz="1600" dirty="0"/>
              <a:t>/wisdom/python3"   </a:t>
            </a:r>
            <a:endParaRPr lang="en-US" sz="1600" dirty="0">
              <a:sym typeface="Calibri"/>
            </a:endParaRPr>
          </a:p>
          <a:p>
            <a:pPr lvl="3">
              <a:lnSpc>
                <a:spcPct val="90000"/>
              </a:lnSpc>
              <a:spcBef>
                <a:spcPts val="555"/>
              </a:spcBef>
              <a:buClr>
                <a:schemeClr val="dk1"/>
              </a:buClr>
              <a:buSzPct val="99107"/>
            </a:pPr>
            <a:r>
              <a:rPr lang="en-US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setenv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PATH /</a:t>
            </a:r>
            <a:r>
              <a:rPr lang="en-US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usr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/wisdom/python3/bin:$PATH </a:t>
            </a:r>
          </a:p>
          <a:p>
            <a:pPr lvl="3">
              <a:lnSpc>
                <a:spcPct val="90000"/>
              </a:lnSpc>
              <a:spcBef>
                <a:spcPts val="555"/>
              </a:spcBef>
              <a:buClr>
                <a:schemeClr val="dk1"/>
              </a:buClr>
              <a:buSzPct val="99107"/>
            </a:pPr>
            <a:r>
              <a:rPr lang="en-US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setenv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CUDA_HOME /</a:t>
            </a:r>
            <a:r>
              <a:rPr lang="en-US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usr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/local/</a:t>
            </a:r>
            <a:r>
              <a:rPr lang="en-US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cuda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/lib64 </a:t>
            </a:r>
          </a:p>
          <a:p>
            <a:pPr lvl="3">
              <a:lnSpc>
                <a:spcPct val="90000"/>
              </a:lnSpc>
              <a:spcBef>
                <a:spcPts val="555"/>
              </a:spcBef>
              <a:buClr>
                <a:schemeClr val="dk1"/>
              </a:buClr>
              <a:buSzPct val="99107"/>
            </a:pPr>
            <a:r>
              <a:rPr lang="en-US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setenv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DISPLAY math&lt;NUMBER&gt;-lx:&lt;PORT&gt; </a:t>
            </a:r>
          </a:p>
          <a:p>
            <a:pPr lvl="3">
              <a:lnSpc>
                <a:spcPct val="90000"/>
              </a:lnSpc>
              <a:spcBef>
                <a:spcPts val="555"/>
              </a:spcBef>
              <a:buClr>
                <a:schemeClr val="dk1"/>
              </a:buClr>
              <a:buSzPct val="99107"/>
            </a:pPr>
            <a:r>
              <a:rPr lang="en-US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unsetenv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http_proxy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5754" y="5081954"/>
            <a:ext cx="5495192" cy="738664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** We changes the </a:t>
            </a:r>
            <a:r>
              <a:rPr lang="en-US" dirty="0" smtClean="0"/>
              <a:t>bold </a:t>
            </a:r>
            <a:r>
              <a:rPr lang="en-US" dirty="0"/>
              <a:t>line at March 6, 2017 – make sure to use this line instead of the old one. </a:t>
            </a:r>
            <a:r>
              <a:rPr lang="en-US" dirty="0" smtClean="0"/>
              <a:t>.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 Jupyter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&gt;/usr/bin/firefox &amp; 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&gt;jupyter notebook</a:t>
            </a:r>
          </a:p>
          <a:p>
            <a:pPr marL="0" marR="0" lvl="0" indent="0" algn="l" rtl="0">
              <a:spcBef>
                <a:spcPts val="640"/>
              </a:spcBef>
              <a:buNone/>
            </a:pPr>
            <a:endParaRPr/>
          </a:p>
          <a:p>
            <a:pPr marL="0" marR="0" lvl="0" indent="0" algn="l" rtl="0">
              <a:spcBef>
                <a:spcPts val="640"/>
              </a:spcBef>
              <a:buNone/>
            </a:pPr>
            <a:endParaRPr/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/>
              <a:t>make sure firefox is installed (if not - ask Amir Gonen)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/>
              <a:t>useful - copy commands from pc - vncconfig</a:t>
            </a:r>
          </a:p>
        </p:txBody>
      </p:sp>
      <p:sp>
        <p:nvSpPr>
          <p:cNvPr id="310" name="Shape 3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Step 4 – Do some work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Course topics</a:t>
            </a:r>
          </a:p>
        </p:txBody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457200" y="1219200"/>
            <a:ext cx="8229600" cy="5791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statistics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preprocessing &amp; feature generation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Neural network optimization</a:t>
            </a: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Hyper parameters (activation functions, dropout, learning rate, etc.)</a:t>
            </a: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Optimization methods</a:t>
            </a: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augmentation</a:t>
            </a: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Network architecture</a:t>
            </a: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Batch normalization</a:t>
            </a: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Layer normalization</a:t>
            </a: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Stochastic deep networks</a:t>
            </a: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Regularization</a:t>
            </a: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Deep &amp; wide networks</a:t>
            </a: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 encoders</a:t>
            </a:r>
          </a:p>
          <a:p>
            <a:pPr marL="742950" marR="0" lvl="1" indent="-285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Ensembles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Slack </a:t>
            </a:r>
          </a:p>
        </p:txBody>
      </p:sp>
      <p:sp>
        <p:nvSpPr>
          <p:cNvPr id="316" name="Shape 3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it 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Help each other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Home work</a:t>
            </a:r>
          </a:p>
        </p:txBody>
      </p:sp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Tutorials : tensorflow, pandas,.. 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Connect to cluster : open jupyter, import tensorflow, run the vanilla net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Convince yourselves that the data is correct - play with it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challenge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Predict future change in glucose levels using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Personal features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Previous glucose data</a:t>
            </a:r>
          </a:p>
          <a:p>
            <a:pPr marL="742950" marR="0" lvl="1" indent="-2857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Events (meals, sleep, exercise)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DataFrames</a:t>
            </a:r>
          </a:p>
        </p:txBody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105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ConnectionToUser.df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GlucoseValues.df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Personal parameters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BloodTests.df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BacterialSpecies.df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Measurements.df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Events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TestFoods.df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Exercises.df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Meals.df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Sleep.df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ConnectionToUser</a:t>
            </a:r>
          </a:p>
        </p:txBody>
      </p:sp>
      <p:pic>
        <p:nvPicPr>
          <p:cNvPr id="163" name="Shape 16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3400" y="1384300"/>
            <a:ext cx="7924800" cy="539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Glucose Values</a:t>
            </a:r>
          </a:p>
        </p:txBody>
      </p:sp>
      <p:pic>
        <p:nvPicPr>
          <p:cNvPr id="169" name="Shape 16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59798" y="1219200"/>
            <a:ext cx="4293300" cy="563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Glucose Values</a:t>
            </a:r>
          </a:p>
        </p:txBody>
      </p:sp>
      <p:pic>
        <p:nvPicPr>
          <p:cNvPr id="175" name="Shape 17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8200" y="1456484"/>
            <a:ext cx="6934200" cy="5249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Blood Tests</a:t>
            </a:r>
          </a:p>
        </p:txBody>
      </p:sp>
      <p:pic>
        <p:nvPicPr>
          <p:cNvPr id="181" name="Shape 18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0" y="1510525"/>
            <a:ext cx="7391400" cy="481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679</Words>
  <Application>Microsoft Office PowerPoint</Application>
  <PresentationFormat>On-screen Show (4:3)</PresentationFormat>
  <Paragraphs>173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Arial</vt:lpstr>
      <vt:lpstr>Calibri</vt:lpstr>
      <vt:lpstr>ערכת נושא Office</vt:lpstr>
      <vt:lpstr>Deep Neural Networks: A Hands on Challenge</vt:lpstr>
      <vt:lpstr>Neural networks</vt:lpstr>
      <vt:lpstr>Course topics</vt:lpstr>
      <vt:lpstr>The challenge</vt:lpstr>
      <vt:lpstr>DataFrames</vt:lpstr>
      <vt:lpstr>ConnectionToUser</vt:lpstr>
      <vt:lpstr>Glucose Values</vt:lpstr>
      <vt:lpstr>Glucose Values</vt:lpstr>
      <vt:lpstr>Blood Tests</vt:lpstr>
      <vt:lpstr>Measurements</vt:lpstr>
      <vt:lpstr>Bacterial Species</vt:lpstr>
      <vt:lpstr>TestFoods</vt:lpstr>
      <vt:lpstr>Exercises</vt:lpstr>
      <vt:lpstr>Sleep</vt:lpstr>
      <vt:lpstr>Meals</vt:lpstr>
      <vt:lpstr>Features</vt:lpstr>
      <vt:lpstr>Technical Review</vt:lpstr>
      <vt:lpstr>Python</vt:lpstr>
      <vt:lpstr>Jupyter Pandas walkthrough</vt:lpstr>
      <vt:lpstr>Jupyter from your folder</vt:lpstr>
      <vt:lpstr>Tensorflow  </vt:lpstr>
      <vt:lpstr>Given Code</vt:lpstr>
      <vt:lpstr>Weizmann Cluster – General Flow</vt:lpstr>
      <vt:lpstr>Step 1 – workstation </vt:lpstr>
      <vt:lpstr>Step 2 : VNC server</vt:lpstr>
      <vt:lpstr>Step 2 : VNC server</vt:lpstr>
      <vt:lpstr>Step 3 – connect to cluster </vt:lpstr>
      <vt:lpstr>Step 4 – Do some work</vt:lpstr>
      <vt:lpstr>Step 4 – Do some work</vt:lpstr>
      <vt:lpstr>Slack </vt:lpstr>
      <vt:lpstr>Home 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Deep Neural Networks: A Hands on Challenge</dc:title>
  <cp:lastModifiedBy>Hadar Gorodissky</cp:lastModifiedBy>
  <cp:revision>3</cp:revision>
  <dcterms:modified xsi:type="dcterms:W3CDTF">2017-03-06T14:52:11Z</dcterms:modified>
</cp:coreProperties>
</file>