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75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25" r:id="rId51"/>
    <p:sldId id="299" r:id="rId52"/>
    <p:sldId id="315" r:id="rId53"/>
    <p:sldId id="296" r:id="rId54"/>
    <p:sldId id="310" r:id="rId55"/>
    <p:sldId id="303" r:id="rId56"/>
    <p:sldId id="297" r:id="rId57"/>
    <p:sldId id="268" r:id="rId58"/>
    <p:sldId id="312" r:id="rId59"/>
    <p:sldId id="273" r:id="rId60"/>
    <p:sldId id="272" r:id="rId61"/>
    <p:sldId id="276" r:id="rId62"/>
    <p:sldId id="279" r:id="rId63"/>
    <p:sldId id="319" r:id="rId64"/>
    <p:sldId id="318" r:id="rId65"/>
    <p:sldId id="317" r:id="rId66"/>
    <p:sldId id="280" r:id="rId67"/>
    <p:sldId id="277" r:id="rId68"/>
    <p:sldId id="326" r:id="rId69"/>
    <p:sldId id="281" r:id="rId70"/>
    <p:sldId id="287" r:id="rId71"/>
    <p:sldId id="282" r:id="rId72"/>
    <p:sldId id="313" r:id="rId73"/>
    <p:sldId id="283" r:id="rId74"/>
    <p:sldId id="322" r:id="rId75"/>
    <p:sldId id="321" r:id="rId76"/>
    <p:sldId id="323" r:id="rId77"/>
    <p:sldId id="324" r:id="rId78"/>
    <p:sldId id="314" r:id="rId79"/>
    <p:sldId id="285" r:id="rId80"/>
    <p:sldId id="293" r:id="rId81"/>
    <p:sldId id="305" r:id="rId82"/>
    <p:sldId id="308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a Kritchman" initials="SK" lastIdx="2" clrIdx="0">
    <p:extLst>
      <p:ext uri="{19B8F6BF-5375-455C-9EA6-DF929625EA0E}">
        <p15:presenceInfo xmlns:p15="http://schemas.microsoft.com/office/powerpoint/2012/main" userId="S-1-5-21-3850300223-3242872711-2978018418-24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5B9BD5"/>
    <a:srgbClr val="ED7D31"/>
    <a:srgbClr val="FBBD23"/>
    <a:srgbClr val="D25A00"/>
    <a:srgbClr val="FFC79B"/>
    <a:srgbClr val="FFC89D"/>
    <a:srgbClr val="0E2438"/>
    <a:srgbClr val="BBDAA6"/>
    <a:srgbClr val="AE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2:08:15.841" idx="2">
    <p:pos x="365" y="1185"/>
    <p:text>Despite their massive size, successful deep artificial neural networks can exhibit a
remarkably small difference between training and test performance. Conventional
wisdom attributes small generalization error either to properties of the model family,
or to the regularization techniques used during training.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0A05D-15A5-4D8E-9941-BB13DC61208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A09A4-A1EF-4BED-8B5F-1403D8521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4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D6AE3-FC66-4135-8508-6E75DB8D93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9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D6AE3-FC66-4135-8508-6E75DB8D93E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7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1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8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3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4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76FA-C94C-4746-970E-E6318C06C60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E746-1BCA-4670-9447-0864FE2D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9.png"/><Relationship Id="rId5" Type="http://schemas.openxmlformats.org/officeDocument/2006/relationships/image" Target="../media/image14.png"/><Relationship Id="rId10" Type="http://schemas.openxmlformats.org/officeDocument/2006/relationships/image" Target="../media/image68.png"/><Relationship Id="rId4" Type="http://schemas.openxmlformats.org/officeDocument/2006/relationships/image" Target="../media/image13.png"/><Relationship Id="rId9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700.pn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12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7.png"/><Relationship Id="rId5" Type="http://schemas.openxmlformats.org/officeDocument/2006/relationships/image" Target="../media/image700.png"/><Relationship Id="rId10" Type="http://schemas.openxmlformats.org/officeDocument/2006/relationships/image" Target="../media/image130.png"/><Relationship Id="rId4" Type="http://schemas.openxmlformats.org/officeDocument/2006/relationships/image" Target="../media/image60.png"/><Relationship Id="rId9" Type="http://schemas.openxmlformats.org/officeDocument/2006/relationships/image" Target="../media/image1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2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5.png"/><Relationship Id="rId3" Type="http://schemas.openxmlformats.org/officeDocument/2006/relationships/image" Target="../media/image390.png"/><Relationship Id="rId21" Type="http://schemas.openxmlformats.org/officeDocument/2006/relationships/image" Target="../media/image54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99.png"/><Relationship Id="rId2" Type="http://schemas.openxmlformats.org/officeDocument/2006/relationships/image" Target="../media/image12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0.png"/><Relationship Id="rId15" Type="http://schemas.openxmlformats.org/officeDocument/2006/relationships/image" Target="../media/image52.png"/><Relationship Id="rId23" Type="http://schemas.openxmlformats.org/officeDocument/2006/relationships/image" Target="../media/image104.png"/><Relationship Id="rId10" Type="http://schemas.openxmlformats.org/officeDocument/2006/relationships/image" Target="../media/image46.png"/><Relationship Id="rId19" Type="http://schemas.openxmlformats.org/officeDocument/2006/relationships/image" Target="../media/image101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1.png"/><Relationship Id="rId22" Type="http://schemas.openxmlformats.org/officeDocument/2006/relationships/image" Target="../media/image10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Liran</a:t>
            </a:r>
            <a:r>
              <a:rPr lang="en-US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Szlak</a:t>
            </a:r>
            <a:r>
              <a:rPr lang="en-US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&amp;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Shira </a:t>
            </a:r>
            <a:r>
              <a:rPr lang="en-US" b="1" dirty="0" err="1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Kritchman</a:t>
            </a:r>
            <a:endParaRPr lang="en-US" b="1" dirty="0"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217" y="4508844"/>
            <a:ext cx="3363320" cy="1827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7" y="242321"/>
            <a:ext cx="3704634" cy="201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5" y="4549201"/>
            <a:ext cx="3289056" cy="17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194" y="355239"/>
            <a:ext cx="3112239" cy="16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An Hypothesis class H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shatters</a:t>
                </a:r>
                <a:r>
                  <a:rPr lang="en-US" dirty="0" smtClean="0"/>
                  <a:t>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  <a:blipFill rotWithShape="0"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1647131" y="2718977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5697" y="4456941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68584" y="3735716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7430" y="4217743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6958" y="4251049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blipFill rotWithShape="0">
                <a:blip r:embed="rId3"/>
                <a:stretch>
                  <a:fillRect l="-987" r="-1974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6152645" y="2712921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1211" y="4450885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74098" y="3729660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2944" y="4211687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472" y="4244993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95730" y="2597642"/>
            <a:ext cx="2965239" cy="2910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7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An Hypothesis class H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shatters</a:t>
                </a:r>
                <a:r>
                  <a:rPr lang="en-US" dirty="0" smtClean="0"/>
                  <a:t>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  <a:blipFill rotWithShape="0"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1647131" y="2718977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5697" y="4456941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68584" y="3735716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7430" y="4217743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6958" y="4251049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blipFill rotWithShape="0">
                <a:blip r:embed="rId3"/>
                <a:stretch>
                  <a:fillRect l="-987" r="-1974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6152645" y="2712921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1211" y="4450885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74098" y="3729660"/>
            <a:ext cx="84779" cy="666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2944" y="4211687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472" y="4244993"/>
            <a:ext cx="84779" cy="666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19618" y="2807116"/>
            <a:ext cx="2143693" cy="29248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An Hypothesis class H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shatters</a:t>
                </a:r>
                <a:r>
                  <a:rPr lang="en-US" dirty="0" smtClean="0"/>
                  <a:t>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  <a:blipFill rotWithShape="0"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1647131" y="2718977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5697" y="4456941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68584" y="3735716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7430" y="4217743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6958" y="4251049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152645" y="2712921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1211" y="4450885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74098" y="3729660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2944" y="4211687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472" y="4244993"/>
            <a:ext cx="84779" cy="666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263478" y="3068521"/>
            <a:ext cx="2255974" cy="23529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blipFill rotWithShape="0">
                <a:blip r:embed="rId3"/>
                <a:stretch>
                  <a:fillRect l="-987" r="-1974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0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An Hypothesis class H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shatters</a:t>
                </a:r>
                <a:r>
                  <a:rPr lang="en-US" dirty="0" smtClean="0"/>
                  <a:t>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  <a:blipFill rotWithShape="0"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1647131" y="2718977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5697" y="4456941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68584" y="3735716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7430" y="4217743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6958" y="4251049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152645" y="2712921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1211" y="4450885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74098" y="3729660"/>
            <a:ext cx="84779" cy="666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2944" y="4211687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472" y="4244993"/>
            <a:ext cx="84779" cy="666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643089" y="2897616"/>
            <a:ext cx="1065791" cy="26281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blipFill rotWithShape="0">
                <a:blip r:embed="rId3"/>
                <a:stretch>
                  <a:fillRect l="-987" r="-1974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2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An Hypothesis class H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shatters</a:t>
                </a:r>
                <a:r>
                  <a:rPr lang="en-US" dirty="0" smtClean="0"/>
                  <a:t>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  <a:blipFill rotWithShape="0"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1647131" y="2718977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5697" y="4456941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68584" y="3735716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7430" y="4217743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6958" y="4251049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152645" y="2712921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1211" y="4450885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74098" y="3729660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2944" y="4211687"/>
            <a:ext cx="84779" cy="666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472" y="4244993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717219" y="2858610"/>
            <a:ext cx="841658" cy="27004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blipFill rotWithShape="0">
                <a:blip r:embed="rId3"/>
                <a:stretch>
                  <a:fillRect l="-987" r="-1974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6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An Hypothesis class H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shatters</a:t>
                </a:r>
                <a:r>
                  <a:rPr lang="en-US" dirty="0" smtClean="0"/>
                  <a:t>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  <a:blipFill rotWithShape="0"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1647131" y="2718977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5697" y="4456941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68584" y="3735716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7430" y="4217743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6958" y="4251049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45787" y="2494310"/>
            <a:ext cx="1" cy="1308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07511" y="3293035"/>
            <a:ext cx="1379222" cy="55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05787" y="2961578"/>
            <a:ext cx="42198" cy="306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6477" y="3183106"/>
            <a:ext cx="42198" cy="306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34391" y="3198412"/>
            <a:ext cx="42198" cy="306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929057" y="2561265"/>
            <a:ext cx="418929" cy="1241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blipFill rotWithShape="0">
                <a:blip r:embed="rId3"/>
                <a:stretch>
                  <a:fillRect l="-987" r="-1974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7166923" y="2437282"/>
            <a:ext cx="1" cy="14220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49436" y="3305653"/>
            <a:ext cx="1325956" cy="60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320745" y="2945294"/>
            <a:ext cx="40568" cy="3328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2222" y="3186138"/>
            <a:ext cx="40568" cy="332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44382" y="3202780"/>
            <a:ext cx="40568" cy="3328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923091" y="2529565"/>
            <a:ext cx="510002" cy="131314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911642" y="2577709"/>
            <a:ext cx="1" cy="12414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408013" y="3335758"/>
            <a:ext cx="1290446" cy="52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9061344" y="3021181"/>
            <a:ext cx="39482" cy="290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800012" y="3231427"/>
            <a:ext cx="39482" cy="290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181670" y="3245954"/>
            <a:ext cx="39482" cy="2905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8497553" y="2732811"/>
            <a:ext cx="1050617" cy="10262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206391" y="4247254"/>
            <a:ext cx="1" cy="1146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02762" y="4947293"/>
            <a:ext cx="1290446" cy="48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356093" y="4656789"/>
            <a:ext cx="39482" cy="268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94761" y="4850946"/>
            <a:ext cx="39482" cy="268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76419" y="4864361"/>
            <a:ext cx="39482" cy="268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818446" y="4285195"/>
            <a:ext cx="998327" cy="1178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193534" y="4137774"/>
            <a:ext cx="1" cy="12340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704861" y="4891302"/>
            <a:ext cx="1252126" cy="52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338791" y="4578601"/>
            <a:ext cx="38310" cy="2888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85219" y="4787593"/>
            <a:ext cx="38310" cy="288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455544" y="4802034"/>
            <a:ext cx="38310" cy="288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6761128" y="4087793"/>
            <a:ext cx="1339918" cy="126171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8987058" y="4186098"/>
            <a:ext cx="1" cy="11930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491968" y="4914639"/>
            <a:ext cx="1268569" cy="50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9134223" y="4612307"/>
            <a:ext cx="38813" cy="279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877321" y="4814369"/>
            <a:ext cx="38813" cy="279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252509" y="4828331"/>
            <a:ext cx="38813" cy="279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8826206" y="4137774"/>
            <a:ext cx="1045166" cy="11500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7217631" y="5500894"/>
            <a:ext cx="1" cy="13118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668990" y="6301936"/>
            <a:ext cx="1405781" cy="5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380713" y="5969518"/>
            <a:ext cx="43011" cy="3070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096024" y="6191688"/>
            <a:ext cx="43011" cy="3070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11793" y="6207039"/>
            <a:ext cx="43011" cy="3070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602811" y="5799541"/>
            <a:ext cx="907958" cy="9768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222331" y="5505985"/>
            <a:ext cx="1" cy="13118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673690" y="6307027"/>
            <a:ext cx="1405781" cy="55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385413" y="5974609"/>
            <a:ext cx="43011" cy="307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100724" y="6196779"/>
            <a:ext cx="43011" cy="3070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516493" y="6212130"/>
            <a:ext cx="43011" cy="3070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4586645" y="5828116"/>
            <a:ext cx="1291353" cy="57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537309" y="3306374"/>
            <a:ext cx="6782304" cy="110818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Definition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7" y="1323008"/>
                <a:ext cx="10515600" cy="533212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4472C4"/>
                    </a:solidFill>
                  </a:rPr>
                  <a:t>VC-Dimension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dirty="0" smtClean="0"/>
                  <a:t>of an hypothesis class H is the maximum number of points that can be shattered by H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sup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𝑎𝑡𝑡𝑒𝑟𝑒𝑑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There exists </a:t>
                </a:r>
                <a:r>
                  <a:rPr lang="en-US" dirty="0" smtClean="0"/>
                  <a:t>a set S of size VC(H) that is shattered by H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No set</a:t>
                </a:r>
                <a:r>
                  <a:rPr lang="en-US" dirty="0" smtClean="0"/>
                  <a:t> of size &gt; VC(H) can be shattered by H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7" y="1323008"/>
                <a:ext cx="10515600" cy="5332128"/>
              </a:xfrm>
              <a:blipFill rotWithShape="0">
                <a:blip r:embed="rId2"/>
                <a:stretch>
                  <a:fillRect l="-1043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26583" y="637467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Vapnik</a:t>
            </a:r>
            <a:r>
              <a:rPr lang="en-US" dirty="0" smtClean="0"/>
              <a:t> &amp; </a:t>
            </a:r>
            <a:r>
              <a:rPr lang="en-US" dirty="0" err="1" smtClean="0"/>
              <a:t>Chervonenkis</a:t>
            </a:r>
            <a:r>
              <a:rPr lang="en-US" dirty="0" smtClean="0"/>
              <a:t>, </a:t>
            </a:r>
            <a:r>
              <a:rPr lang="en-US" dirty="0"/>
              <a:t>1971</a:t>
            </a:r>
          </a:p>
        </p:txBody>
      </p:sp>
    </p:spTree>
    <p:extLst>
      <p:ext uri="{BB962C8B-B14F-4D97-AF65-F5344CB8AC3E}">
        <p14:creationId xmlns:p14="http://schemas.microsoft.com/office/powerpoint/2010/main" val="1670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Open Intervals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:r>
                  <a:rPr lang="en-US" dirty="0" smtClean="0"/>
                  <a:t>Infinite open intervals or the empty set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556296" y="3191317"/>
            <a:ext cx="8072154" cy="363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79195" y="3191317"/>
            <a:ext cx="0" cy="242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29950" y="3027206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14507" y="3018124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59324" y="4173338"/>
            <a:ext cx="8072154" cy="363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32978" y="4009227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17535" y="4000145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59324" y="5261747"/>
            <a:ext cx="8072154" cy="363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98429" y="5279914"/>
            <a:ext cx="0" cy="242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732978" y="5097636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17535" y="5088554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556296" y="6219899"/>
            <a:ext cx="8072154" cy="363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95401" y="6238066"/>
            <a:ext cx="0" cy="242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29950" y="6055788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14507" y="6046706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83619" y="5401621"/>
            <a:ext cx="4117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95401" y="6347309"/>
            <a:ext cx="4117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67413" y="3332615"/>
            <a:ext cx="41178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401455" y="4214652"/>
                <a:ext cx="40267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455" y="4214652"/>
                <a:ext cx="402674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010160" y="4399318"/>
                <a:ext cx="1729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𝑽𝑪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160" y="4399318"/>
                <a:ext cx="172996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9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Open Intervals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nfinite open intervals or the empty set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865134" y="4184440"/>
            <a:ext cx="8072154" cy="363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639937" y="4021338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08583" y="4026786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27288" y="4021338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5014" y="5715298"/>
                <a:ext cx="20799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𝑽𝑪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14" y="5715298"/>
                <a:ext cx="207992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4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Convex Sets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:r>
                  <a:rPr lang="en-US" dirty="0" smtClean="0"/>
                  <a:t>All convex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𝑐𝑜𝑛𝑣𝑒𝑥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 flipV="1">
            <a:off x="5407676" y="2373807"/>
            <a:ext cx="48445" cy="41147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97372" y="4783951"/>
            <a:ext cx="5074617" cy="60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020937" y="3536982"/>
            <a:ext cx="2773478" cy="242225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VC dimension</a:t>
            </a:r>
          </a:p>
          <a:p>
            <a:endParaRPr lang="en-US" dirty="0" smtClean="0"/>
          </a:p>
          <a:p>
            <a:r>
              <a:rPr lang="en-US" dirty="0" smtClean="0"/>
              <a:t>VC dimension &amp; Sample Complexity</a:t>
            </a:r>
          </a:p>
          <a:p>
            <a:endParaRPr lang="en-US" dirty="0" smtClean="0"/>
          </a:p>
          <a:p>
            <a:r>
              <a:rPr lang="en-US" dirty="0" smtClean="0"/>
              <a:t>VC dimension &amp; Generalization</a:t>
            </a:r>
          </a:p>
          <a:p>
            <a:endParaRPr lang="en-US" dirty="0" smtClean="0"/>
          </a:p>
          <a:p>
            <a:r>
              <a:rPr lang="en-US" dirty="0" smtClean="0"/>
              <a:t>VC dimension in neural nets</a:t>
            </a:r>
          </a:p>
          <a:p>
            <a:endParaRPr lang="en-US" dirty="0" smtClean="0"/>
          </a:p>
          <a:p>
            <a:r>
              <a:rPr lang="en-US" dirty="0" smtClean="0"/>
              <a:t>Fat-shattering – for real valued neural nets</a:t>
            </a:r>
          </a:p>
          <a:p>
            <a:endParaRPr lang="en-US" dirty="0" smtClean="0"/>
          </a:p>
          <a:p>
            <a:r>
              <a:rPr lang="en-US" dirty="0" smtClean="0"/>
              <a:t>Experiments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Convex Sets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:r>
                  <a:rPr lang="en-US" dirty="0" smtClean="0"/>
                  <a:t>All convex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𝑐𝑜𝑛𝑣𝑒𝑥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 flipV="1">
            <a:off x="5407676" y="2373807"/>
            <a:ext cx="48445" cy="41147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97372" y="4783951"/>
            <a:ext cx="5074617" cy="60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959560" y="3536982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34680" y="3549613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81704" y="3802084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9265" y="4293018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69264" y="5091196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9686" y="5597725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21475" y="5818241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3886" y="5874954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7188" y="5736409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40028" y="5287325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85535" y="5550483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08825" y="4989412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07814" y="4507307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44067" y="4124640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06648" y="3754842"/>
            <a:ext cx="121113" cy="842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Convex Sets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:r>
                  <a:rPr lang="en-US" dirty="0" smtClean="0"/>
                  <a:t>All convex sets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𝑐𝑜𝑛𝑣𝑒𝑥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 flipV="1">
            <a:off x="5407676" y="2373807"/>
            <a:ext cx="48445" cy="41147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97372" y="4783951"/>
            <a:ext cx="5074617" cy="60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959560" y="3536982"/>
            <a:ext cx="121113" cy="84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34680" y="3549613"/>
            <a:ext cx="121113" cy="842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81704" y="3802084"/>
            <a:ext cx="121113" cy="84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9265" y="4293018"/>
            <a:ext cx="121113" cy="842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69264" y="5091196"/>
            <a:ext cx="121113" cy="84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9686" y="5597725"/>
            <a:ext cx="121113" cy="842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21475" y="5818241"/>
            <a:ext cx="121113" cy="842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3886" y="5874954"/>
            <a:ext cx="121113" cy="84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7188" y="5736409"/>
            <a:ext cx="121113" cy="842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40028" y="5287325"/>
            <a:ext cx="121113" cy="84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85535" y="5550483"/>
            <a:ext cx="121113" cy="842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08825" y="4989412"/>
            <a:ext cx="121113" cy="842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07814" y="4507307"/>
            <a:ext cx="121113" cy="842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44067" y="4124640"/>
            <a:ext cx="121113" cy="842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06648" y="3754842"/>
            <a:ext cx="121113" cy="8428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50624" y="3586814"/>
            <a:ext cx="1270851" cy="217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0"/>
            <a:endCxn id="19" idx="0"/>
          </p:cNvCxnSpPr>
          <p:nvPr/>
        </p:nvCxnSpPr>
        <p:spPr>
          <a:xfrm flipH="1">
            <a:off x="4068371" y="3754842"/>
            <a:ext cx="498834" cy="752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4"/>
            <a:endCxn id="18" idx="0"/>
          </p:cNvCxnSpPr>
          <p:nvPr/>
        </p:nvCxnSpPr>
        <p:spPr>
          <a:xfrm>
            <a:off x="4068371" y="4591591"/>
            <a:ext cx="1011" cy="397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5"/>
            <a:endCxn id="10" idx="5"/>
          </p:cNvCxnSpPr>
          <p:nvPr/>
        </p:nvCxnSpPr>
        <p:spPr>
          <a:xfrm>
            <a:off x="5838056" y="3621554"/>
            <a:ext cx="934585" cy="7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12" idx="7"/>
          </p:cNvCxnSpPr>
          <p:nvPr/>
        </p:nvCxnSpPr>
        <p:spPr>
          <a:xfrm flipH="1">
            <a:off x="6383062" y="4293018"/>
            <a:ext cx="346760" cy="131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13" idx="6"/>
          </p:cNvCxnSpPr>
          <p:nvPr/>
        </p:nvCxnSpPr>
        <p:spPr>
          <a:xfrm flipH="1">
            <a:off x="5942588" y="5682009"/>
            <a:ext cx="397655" cy="178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15" idx="6"/>
          </p:cNvCxnSpPr>
          <p:nvPr/>
        </p:nvCxnSpPr>
        <p:spPr>
          <a:xfrm flipH="1" flipV="1">
            <a:off x="4768301" y="5778551"/>
            <a:ext cx="1070911" cy="111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5"/>
            <a:endCxn id="17" idx="1"/>
          </p:cNvCxnSpPr>
          <p:nvPr/>
        </p:nvCxnSpPr>
        <p:spPr>
          <a:xfrm>
            <a:off x="4112201" y="5061353"/>
            <a:ext cx="291071" cy="501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7" idx="5"/>
            <a:endCxn id="15" idx="1"/>
          </p:cNvCxnSpPr>
          <p:nvPr/>
        </p:nvCxnSpPr>
        <p:spPr>
          <a:xfrm>
            <a:off x="4488911" y="5622424"/>
            <a:ext cx="176014" cy="126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296592" y="6271241"/>
                <a:ext cx="21568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𝑽𝑪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92" y="6271241"/>
                <a:ext cx="215687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6450"/>
                <a:ext cx="10515600" cy="1325563"/>
              </a:xfrm>
            </p:spPr>
            <p:txBody>
              <a:bodyPr/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VC Dimension – Linear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alfspaces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6450"/>
                <a:ext cx="10515600" cy="1325563"/>
              </a:xfrm>
              <a:blipFill rotWithShape="0">
                <a:blip r:embed="rId2"/>
                <a:stretch>
                  <a:fillRect l="-2435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787" y="1205070"/>
            <a:ext cx="10615013" cy="4971893"/>
          </a:xfrm>
        </p:spPr>
        <p:txBody>
          <a:bodyPr/>
          <a:lstStyle/>
          <a:p>
            <a:r>
              <a:rPr lang="en-US" dirty="0" smtClean="0"/>
              <a:t>We saw we can shatter 3 points before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365287" y="2743200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83853" y="4481164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86740" y="3759939"/>
            <a:ext cx="84779" cy="666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25586" y="4241966"/>
            <a:ext cx="84779" cy="666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5114" y="4275272"/>
            <a:ext cx="84779" cy="666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6450"/>
                <a:ext cx="10515600" cy="1325563"/>
              </a:xfrm>
            </p:spPr>
            <p:txBody>
              <a:bodyPr/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VC Dimension –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Linear </a:t>
                </a:r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Halfspaces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6450"/>
                <a:ext cx="10515600" cy="1325563"/>
              </a:xfrm>
              <a:blipFill rotWithShape="0">
                <a:blip r:embed="rId2"/>
                <a:stretch>
                  <a:fillRect l="-2435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787" y="1205070"/>
            <a:ext cx="10615013" cy="4971893"/>
          </a:xfrm>
        </p:spPr>
        <p:txBody>
          <a:bodyPr/>
          <a:lstStyle/>
          <a:p>
            <a:r>
              <a:rPr lang="en-US" dirty="0" smtClean="0"/>
              <a:t>We saw we can shatter 3 points before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set </a:t>
            </a:r>
            <a:r>
              <a:rPr lang="en-US" dirty="0" smtClean="0"/>
              <a:t>of 4 points can be shattered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365287" y="2743200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83853" y="4481164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86740" y="3759939"/>
            <a:ext cx="84779" cy="666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25586" y="4241966"/>
            <a:ext cx="84779" cy="666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5114" y="4275272"/>
            <a:ext cx="84779" cy="666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20211" y="4766790"/>
            <a:ext cx="84779" cy="666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6450"/>
                <a:ext cx="10515600" cy="1325563"/>
              </a:xfrm>
            </p:spPr>
            <p:txBody>
              <a:bodyPr/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VC Dimension –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Linear </a:t>
                </a:r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Halfspaces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6450"/>
                <a:ext cx="10515600" cy="1325563"/>
              </a:xfrm>
              <a:blipFill rotWithShape="0">
                <a:blip r:embed="rId2"/>
                <a:stretch>
                  <a:fillRect l="-2435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787" y="1205070"/>
            <a:ext cx="10615013" cy="4971893"/>
          </a:xfrm>
        </p:spPr>
        <p:txBody>
          <a:bodyPr/>
          <a:lstStyle/>
          <a:p>
            <a:r>
              <a:rPr lang="en-US" dirty="0" smtClean="0"/>
              <a:t>We saw we can shatter 3 points before</a:t>
            </a:r>
          </a:p>
          <a:p>
            <a:r>
              <a:rPr lang="en-US" dirty="0" smtClean="0"/>
              <a:t>No set of 4 points can be shattered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919634" y="2640255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4378219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41087" y="3656994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9933" y="4139021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99461" y="4172327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74558" y="4663845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8487" y="5989811"/>
                <a:ext cx="2258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𝑽𝑪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87" y="5989811"/>
                <a:ext cx="225874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188" y="3218061"/>
            <a:ext cx="6297612" cy="18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2781" y="86450"/>
                <a:ext cx="11717643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VC Dimension –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Linear </a:t>
                </a:r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Halfspaces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2781" y="86450"/>
                <a:ext cx="11717643" cy="1325563"/>
              </a:xfrm>
              <a:blipFill rotWithShape="0">
                <a:blip r:embed="rId2"/>
                <a:stretch>
                  <a:fillRect l="-2185"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9477" y="1329062"/>
                <a:ext cx="10782552" cy="535635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endParaRPr lang="en-US" u="sng" dirty="0" smtClean="0"/>
              </a:p>
              <a:p>
                <a:r>
                  <a:rPr lang="en-US" u="sng" dirty="0" smtClean="0"/>
                  <a:t>Claim: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VC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H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= </m:t>
                    </m:r>
                    <m:r>
                      <m:rPr>
                        <m:nor/>
                      </m:rPr>
                      <a:rPr lang="en-US" dirty="0"/>
                      <m:t>n</m:t>
                    </m:r>
                  </m:oMath>
                </a14:m>
                <a:endParaRPr lang="en-US" dirty="0" smtClean="0"/>
              </a:p>
              <a:p>
                <a:endParaRPr lang="en-US" u="sng" dirty="0" smtClean="0"/>
              </a:p>
              <a:p>
                <a:r>
                  <a:rPr lang="en-US" u="sng" dirty="0" smtClean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477" y="1329062"/>
                <a:ext cx="10782552" cy="5356353"/>
              </a:xfrm>
              <a:blipFill rotWithShape="0"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7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0064" y="2052858"/>
            <a:ext cx="2137637" cy="6903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6283" y="86450"/>
                <a:ext cx="11523863" cy="1325563"/>
              </a:xfrm>
            </p:spPr>
            <p:txBody>
              <a:bodyPr/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VC Dimension – Linear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alfspaces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6283" y="86450"/>
                <a:ext cx="11523863" cy="1325563"/>
              </a:xfrm>
              <a:blipFill rotWithShape="0">
                <a:blip r:embed="rId2"/>
                <a:stretch>
                  <a:fillRect l="-2168"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9477" y="1329062"/>
                <a:ext cx="10782552" cy="535635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𝑽𝑪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Take the following set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625475" lvl="1" indent="0">
                  <a:buFontTx/>
                  <a:buNone/>
                </a:pPr>
                <a:r>
                  <a:rPr lang="en-US" altLang="en-US" b="1" i="1" dirty="0">
                    <a:sym typeface="Math1" pitchFamily="2" charset="2"/>
                  </a:rPr>
                  <a:t>x</a:t>
                </a:r>
                <a:r>
                  <a:rPr lang="en-US" altLang="en-US" i="1" baseline="-25000" dirty="0">
                    <a:sym typeface="Math1" pitchFamily="2" charset="2"/>
                  </a:rPr>
                  <a:t>1</a:t>
                </a:r>
                <a:r>
                  <a:rPr lang="en-US" altLang="en-US" i="1" dirty="0">
                    <a:sym typeface="Math1" pitchFamily="2" charset="2"/>
                  </a:rPr>
                  <a:t> = (1,0,0,…,0)</a:t>
                </a:r>
              </a:p>
              <a:p>
                <a:pPr marL="625475" lvl="1" indent="0">
                  <a:buFontTx/>
                  <a:buNone/>
                </a:pPr>
                <a:r>
                  <a:rPr lang="en-US" altLang="en-US" b="1" i="1" dirty="0">
                    <a:sym typeface="Math1" pitchFamily="2" charset="2"/>
                  </a:rPr>
                  <a:t>x</a:t>
                </a:r>
                <a:r>
                  <a:rPr lang="en-US" altLang="en-US" i="1" baseline="-25000" dirty="0">
                    <a:sym typeface="Math1" pitchFamily="2" charset="2"/>
                  </a:rPr>
                  <a:t>2</a:t>
                </a:r>
                <a:r>
                  <a:rPr lang="en-US" altLang="en-US" i="1" dirty="0">
                    <a:sym typeface="Math1" pitchFamily="2" charset="2"/>
                  </a:rPr>
                  <a:t> = (0,1,0,…,0)</a:t>
                </a:r>
              </a:p>
              <a:p>
                <a:pPr marL="625475" lvl="1" indent="0">
                  <a:buFontTx/>
                  <a:buNone/>
                </a:pPr>
                <a:r>
                  <a:rPr lang="en-US" altLang="en-US" i="1" dirty="0">
                    <a:sym typeface="Math1" pitchFamily="2" charset="2"/>
                  </a:rPr>
                  <a:t>:</a:t>
                </a:r>
              </a:p>
              <a:p>
                <a:pPr marL="625475" lvl="1" indent="0">
                  <a:buFontTx/>
                  <a:buNone/>
                </a:pPr>
                <a:r>
                  <a:rPr lang="en-US" altLang="en-US" b="1" i="1" dirty="0" err="1" smtClean="0">
                    <a:sym typeface="Math1" pitchFamily="2" charset="2"/>
                  </a:rPr>
                  <a:t>x</a:t>
                </a:r>
                <a:r>
                  <a:rPr lang="en-US" altLang="en-US" i="1" baseline="-25000" dirty="0" err="1" smtClean="0">
                    <a:sym typeface="Math1" pitchFamily="2" charset="2"/>
                  </a:rPr>
                  <a:t>n</a:t>
                </a:r>
                <a:r>
                  <a:rPr lang="en-US" altLang="en-US" i="1" dirty="0" smtClean="0">
                    <a:sym typeface="Math1" pitchFamily="2" charset="2"/>
                  </a:rPr>
                  <a:t> </a:t>
                </a:r>
                <a:r>
                  <a:rPr lang="en-US" altLang="en-US" i="1" dirty="0">
                    <a:sym typeface="Math1" pitchFamily="2" charset="2"/>
                  </a:rPr>
                  <a:t>= (0,0,0,…,1)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altLang="en-US" dirty="0">
                    <a:sym typeface="Math1" pitchFamily="2" charset="2"/>
                  </a:rPr>
                  <a:t>Let </a:t>
                </a:r>
                <a:r>
                  <a:rPr lang="en-US" altLang="en-US" i="1" dirty="0">
                    <a:sym typeface="Math1" pitchFamily="2" charset="2"/>
                  </a:rPr>
                  <a:t>y</a:t>
                </a:r>
                <a:r>
                  <a:rPr lang="en-US" altLang="en-US" i="1" baseline="-25000" dirty="0">
                    <a:sym typeface="Math1" pitchFamily="2" charset="2"/>
                  </a:rPr>
                  <a:t>1</a:t>
                </a:r>
                <a:r>
                  <a:rPr lang="en-US" altLang="en-US" dirty="0">
                    <a:sym typeface="Math1" pitchFamily="2" charset="2"/>
                  </a:rPr>
                  <a:t>, </a:t>
                </a:r>
                <a:r>
                  <a:rPr lang="en-US" altLang="en-US" i="1" dirty="0">
                    <a:sym typeface="Math1" pitchFamily="2" charset="2"/>
                  </a:rPr>
                  <a:t>y</a:t>
                </a:r>
                <a:r>
                  <a:rPr lang="en-US" altLang="en-US" i="1" baseline="-25000" dirty="0">
                    <a:sym typeface="Math1" pitchFamily="2" charset="2"/>
                  </a:rPr>
                  <a:t>2</a:t>
                </a:r>
                <a:r>
                  <a:rPr lang="en-US" altLang="en-US" dirty="0">
                    <a:sym typeface="Math1" pitchFamily="2" charset="2"/>
                  </a:rPr>
                  <a:t>,… </a:t>
                </a:r>
                <a:r>
                  <a:rPr lang="en-US" altLang="en-US" i="1" dirty="0" err="1" smtClean="0">
                    <a:sym typeface="Math1" pitchFamily="2" charset="2"/>
                  </a:rPr>
                  <a:t>y</a:t>
                </a:r>
                <a:r>
                  <a:rPr lang="en-US" altLang="en-US" i="1" baseline="-25000" dirty="0" err="1" smtClean="0">
                    <a:sym typeface="Math1" pitchFamily="2" charset="2"/>
                  </a:rPr>
                  <a:t>n</a:t>
                </a:r>
                <a:r>
                  <a:rPr lang="en-US" altLang="en-US" i="1" baseline="-25000" dirty="0" smtClean="0">
                    <a:sym typeface="Math1" pitchFamily="2" charset="2"/>
                  </a:rPr>
                  <a:t> </a:t>
                </a:r>
                <a:r>
                  <a:rPr lang="en-US" altLang="en-US" dirty="0">
                    <a:sym typeface="Math1" pitchFamily="2" charset="2"/>
                  </a:rPr>
                  <a:t>, be any one of the </a:t>
                </a:r>
                <a:r>
                  <a:rPr lang="en-US" altLang="en-US" i="1" dirty="0" smtClean="0">
                    <a:sym typeface="Math1" pitchFamily="2" charset="2"/>
                  </a:rPr>
                  <a:t>2</a:t>
                </a:r>
                <a:r>
                  <a:rPr lang="en-US" altLang="en-US" i="1" baseline="30000" dirty="0" smtClean="0">
                    <a:sym typeface="Math1" pitchFamily="2" charset="2"/>
                  </a:rPr>
                  <a:t>n</a:t>
                </a:r>
                <a:r>
                  <a:rPr lang="en-US" altLang="en-US" dirty="0" smtClean="0">
                    <a:sym typeface="Math1" pitchFamily="2" charset="2"/>
                  </a:rPr>
                  <a:t> </a:t>
                </a:r>
                <a:r>
                  <a:rPr lang="en-US" altLang="en-US" dirty="0">
                    <a:sym typeface="Math1" pitchFamily="2" charset="2"/>
                  </a:rPr>
                  <a:t>combinations of class labels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477" y="1329062"/>
                <a:ext cx="10782552" cy="5356353"/>
              </a:xfrm>
              <a:blipFill rotWithShape="0">
                <a:blip r:embed="rId3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3060" y="86450"/>
                <a:ext cx="11396694" cy="1325563"/>
              </a:xfrm>
            </p:spPr>
            <p:txBody>
              <a:bodyPr/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VC Dimension – Linear </a:t>
                </a:r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Halfspaces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3060" y="86450"/>
                <a:ext cx="11396694" cy="1325563"/>
              </a:xfrm>
              <a:blipFill rotWithShape="0">
                <a:blip r:embed="rId2"/>
                <a:stretch>
                  <a:fillRect l="-2247"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9477" y="1329062"/>
                <a:ext cx="10782552" cy="535635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𝑽𝑪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             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for all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eqArr>
                                    <m:eqArr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477" y="1329062"/>
                <a:ext cx="10782552" cy="535635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77" y="2987176"/>
            <a:ext cx="923731" cy="10615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666426" y="5280507"/>
            <a:ext cx="5086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35356" y="5022047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5616223" y="4302145"/>
            <a:ext cx="249031" cy="190147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45427" y="5328257"/>
            <a:ext cx="3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7142011" y="6216705"/>
            <a:ext cx="194985" cy="44206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4192" y="6437735"/>
                <a:ext cx="390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192" y="6437735"/>
                <a:ext cx="390622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625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50811" y="5018897"/>
                <a:ext cx="1453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811" y="5018897"/>
                <a:ext cx="145335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0064" y="1922223"/>
            <a:ext cx="2640485" cy="6903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6283" y="86450"/>
                <a:ext cx="11523863" cy="1325563"/>
              </a:xfrm>
            </p:spPr>
            <p:txBody>
              <a:bodyPr/>
              <a:lstStyle/>
              <a:p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VC Dimension – Linear </a:t>
                </a:r>
                <a:r>
                  <a:rPr lang="en-US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</a:t>
                </a:r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alfspaces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6283" y="86450"/>
                <a:ext cx="11523863" cy="1325563"/>
              </a:xfrm>
              <a:blipFill rotWithShape="0">
                <a:blip r:embed="rId2"/>
                <a:stretch>
                  <a:fillRect l="-2168"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9477" y="1329062"/>
                <a:ext cx="10782552" cy="5356353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𝑽𝑪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457200" lvl="1" indent="0">
                  <a:buNone/>
                </a:pPr>
                <a:r>
                  <a:rPr lang="en-US" dirty="0"/>
                  <a:t>Take </a:t>
                </a:r>
                <a:r>
                  <a:rPr lang="en-US" dirty="0" smtClean="0"/>
                  <a:t>any set of n+1 points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More points than dimensions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Then: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477" y="1329062"/>
                <a:ext cx="10782552" cy="5356353"/>
              </a:xfrm>
              <a:blipFill rotWithShape="0">
                <a:blip r:embed="rId3"/>
                <a:stretch>
                  <a:fillRect b="-7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7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70AD47"/>
                </a:solidFill>
              </a:rPr>
              <a:t>property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makes a learning model </a:t>
            </a:r>
            <a:r>
              <a:rPr lang="en-US" dirty="0" smtClean="0">
                <a:solidFill>
                  <a:srgbClr val="4472C4"/>
                </a:solidFill>
              </a:rPr>
              <a:t>good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we learn from a finite sample?</a:t>
            </a:r>
          </a:p>
          <a:p>
            <a:r>
              <a:rPr lang="en-US" dirty="0" smtClean="0"/>
              <a:t>How many examples do we need to be good?</a:t>
            </a:r>
          </a:p>
          <a:p>
            <a:r>
              <a:rPr lang="en-US" dirty="0" smtClean="0"/>
              <a:t>How to choose a good model?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481527" y="4183126"/>
            <a:ext cx="788820" cy="16245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723699" y="4183125"/>
            <a:ext cx="710264" cy="16742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47857" y="5992297"/>
            <a:ext cx="2379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Generalization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190560" y="3724295"/>
            <a:ext cx="2379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VC Dimension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534092" y="5992297"/>
            <a:ext cx="2379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Sample Complexity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35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I: VC Dimension Theory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29" y="3415004"/>
            <a:ext cx="6600742" cy="3227030"/>
          </a:xfrm>
          <a:prstGeom prst="rect">
            <a:avLst/>
          </a:prstGeom>
          <a:noFill/>
          <a:ln w="57150" cap="flat" cmpd="sng">
            <a:gradFill flip="none" rotWithShape="1">
              <a:gsLst>
                <a:gs pos="0">
                  <a:srgbClr val="ED7D31"/>
                </a:gs>
                <a:gs pos="52000">
                  <a:srgbClr val="5B9BD5"/>
                </a:gs>
                <a:gs pos="100000">
                  <a:srgbClr val="70AD47"/>
                </a:gs>
              </a:gsLst>
              <a:lin ang="2700000" scaled="1"/>
              <a:tileRect/>
            </a:gradFill>
            <a:prstDash val="soli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628" y="1412013"/>
            <a:ext cx="6600743" cy="1716820"/>
          </a:xfrm>
          <a:prstGeom prst="rect">
            <a:avLst/>
          </a:prstGeom>
          <a:noFill/>
          <a:ln w="57150" cap="flat" cmpd="sng">
            <a:gradFill flip="none" rotWithShape="1">
              <a:gsLst>
                <a:gs pos="0">
                  <a:srgbClr val="ED7D31"/>
                </a:gs>
                <a:gs pos="52000">
                  <a:srgbClr val="5B9BD5"/>
                </a:gs>
                <a:gs pos="100000">
                  <a:srgbClr val="70AD47"/>
                </a:gs>
              </a:gsLst>
              <a:lin ang="2700000" scaled="1"/>
              <a:tileRect/>
            </a:gra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6126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605348" y="1596679"/>
            <a:ext cx="4458788" cy="17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88048" y="1409445"/>
            <a:ext cx="2152683" cy="37190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6686" y="1123406"/>
                <a:ext cx="10657114" cy="5477691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Training Set: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Training (empirical) Error: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Test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686" y="1123406"/>
                <a:ext cx="10657114" cy="5477691"/>
              </a:xfrm>
              <a:blipFill rotWithShape="0">
                <a:blip r:embed="rId2"/>
                <a:stretch>
                  <a:fillRect l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30004" y="1363815"/>
            <a:ext cx="30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02302" y="1359759"/>
            <a:ext cx="24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66557" y="3060351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i.i.d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1142" y="138588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1184366"/>
            <a:ext cx="10763794" cy="4992597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PAC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Intuition: </a:t>
            </a:r>
            <a:r>
              <a:rPr lang="en-US" dirty="0" smtClean="0"/>
              <a:t>We want to be </a:t>
            </a:r>
            <a:r>
              <a:rPr lang="en-US" b="1" dirty="0" smtClean="0">
                <a:solidFill>
                  <a:schemeClr val="accent6"/>
                </a:solidFill>
              </a:rPr>
              <a:t>close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to the right function </a:t>
            </a:r>
            <a:r>
              <a:rPr lang="en-US" b="1" dirty="0" smtClean="0">
                <a:solidFill>
                  <a:schemeClr val="accent2"/>
                </a:solidFill>
              </a:rPr>
              <a:t>with high probability </a:t>
            </a:r>
          </a:p>
          <a:p>
            <a:pPr marL="0" indent="0">
              <a:buNone/>
            </a:pPr>
            <a:endParaRPr lang="en-US" dirty="0" smtClean="0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en-US" b="0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endCxn id="14" idx="0"/>
          </p:cNvCxnSpPr>
          <p:nvPr/>
        </p:nvCxnSpPr>
        <p:spPr>
          <a:xfrm flipH="1">
            <a:off x="4736633" y="1610975"/>
            <a:ext cx="1123146" cy="6016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44571" y="1550801"/>
            <a:ext cx="1055091" cy="6757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96000" y="1558833"/>
            <a:ext cx="8709" cy="7228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36821" y="2212654"/>
            <a:ext cx="11996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P</a:t>
            </a:r>
            <a:r>
              <a:rPr lang="en-US" sz="2200" dirty="0" smtClean="0"/>
              <a:t>robably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6445" y="2281646"/>
            <a:ext cx="1856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/>
                </a:solidFill>
              </a:rPr>
              <a:t>A</a:t>
            </a:r>
            <a:r>
              <a:rPr lang="en-US" sz="2200" dirty="0" smtClean="0"/>
              <a:t>pproximately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7154349" y="2199779"/>
            <a:ext cx="10289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C</a:t>
            </a:r>
            <a:r>
              <a:rPr lang="en-US" sz="2200" dirty="0" smtClean="0"/>
              <a:t>orrect</a:t>
            </a:r>
            <a:endParaRPr lang="en-US" sz="2200" dirty="0"/>
          </a:p>
        </p:txBody>
      </p:sp>
      <p:sp>
        <p:nvSpPr>
          <p:cNvPr id="18" name="Freeform 17"/>
          <p:cNvSpPr/>
          <p:nvPr/>
        </p:nvSpPr>
        <p:spPr>
          <a:xfrm>
            <a:off x="4484835" y="2551611"/>
            <a:ext cx="5338434" cy="1227909"/>
          </a:xfrm>
          <a:custGeom>
            <a:avLst/>
            <a:gdLst>
              <a:gd name="connsiteX0" fmla="*/ 235211 w 5338434"/>
              <a:gd name="connsiteY0" fmla="*/ 0 h 1227909"/>
              <a:gd name="connsiteX1" fmla="*/ 8788 w 5338434"/>
              <a:gd name="connsiteY1" fmla="*/ 121920 h 1227909"/>
              <a:gd name="connsiteX2" fmla="*/ 505176 w 5338434"/>
              <a:gd name="connsiteY2" fmla="*/ 374469 h 1227909"/>
              <a:gd name="connsiteX3" fmla="*/ 496468 w 5338434"/>
              <a:gd name="connsiteY3" fmla="*/ 635726 h 1227909"/>
              <a:gd name="connsiteX4" fmla="*/ 1698251 w 5338434"/>
              <a:gd name="connsiteY4" fmla="*/ 470263 h 1227909"/>
              <a:gd name="connsiteX5" fmla="*/ 2316559 w 5338434"/>
              <a:gd name="connsiteY5" fmla="*/ 914400 h 1227909"/>
              <a:gd name="connsiteX6" fmla="*/ 3431256 w 5338434"/>
              <a:gd name="connsiteY6" fmla="*/ 522515 h 1227909"/>
              <a:gd name="connsiteX7" fmla="*/ 4467576 w 5338434"/>
              <a:gd name="connsiteY7" fmla="*/ 862149 h 1227909"/>
              <a:gd name="connsiteX8" fmla="*/ 5338434 w 5338434"/>
              <a:gd name="connsiteY8" fmla="*/ 1227909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8434" h="1227909">
                <a:moveTo>
                  <a:pt x="235211" y="0"/>
                </a:moveTo>
                <a:cubicBezTo>
                  <a:pt x="99502" y="29754"/>
                  <a:pt x="-36206" y="59509"/>
                  <a:pt x="8788" y="121920"/>
                </a:cubicBezTo>
                <a:cubicBezTo>
                  <a:pt x="53782" y="184332"/>
                  <a:pt x="423896" y="288835"/>
                  <a:pt x="505176" y="374469"/>
                </a:cubicBezTo>
                <a:cubicBezTo>
                  <a:pt x="586456" y="460103"/>
                  <a:pt x="297622" y="619760"/>
                  <a:pt x="496468" y="635726"/>
                </a:cubicBezTo>
                <a:cubicBezTo>
                  <a:pt x="695314" y="651692"/>
                  <a:pt x="1394903" y="423817"/>
                  <a:pt x="1698251" y="470263"/>
                </a:cubicBezTo>
                <a:cubicBezTo>
                  <a:pt x="2001599" y="516709"/>
                  <a:pt x="2027725" y="905691"/>
                  <a:pt x="2316559" y="914400"/>
                </a:cubicBezTo>
                <a:cubicBezTo>
                  <a:pt x="2605393" y="923109"/>
                  <a:pt x="3072753" y="531223"/>
                  <a:pt x="3431256" y="522515"/>
                </a:cubicBezTo>
                <a:cubicBezTo>
                  <a:pt x="3789759" y="513807"/>
                  <a:pt x="4149713" y="744583"/>
                  <a:pt x="4467576" y="862149"/>
                </a:cubicBezTo>
                <a:cubicBezTo>
                  <a:pt x="4785439" y="979715"/>
                  <a:pt x="5061936" y="1103812"/>
                  <a:pt x="5338434" y="1227909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841966" y="2629989"/>
            <a:ext cx="1262743" cy="1158240"/>
          </a:xfrm>
          <a:custGeom>
            <a:avLst/>
            <a:gdLst>
              <a:gd name="connsiteX0" fmla="*/ 1262743 w 1262743"/>
              <a:gd name="connsiteY0" fmla="*/ 0 h 1158240"/>
              <a:gd name="connsiteX1" fmla="*/ 923108 w 1262743"/>
              <a:gd name="connsiteY1" fmla="*/ 609600 h 1158240"/>
              <a:gd name="connsiteX2" fmla="*/ 261257 w 1262743"/>
              <a:gd name="connsiteY2" fmla="*/ 748937 h 1158240"/>
              <a:gd name="connsiteX3" fmla="*/ 0 w 1262743"/>
              <a:gd name="connsiteY3" fmla="*/ 1158240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43" h="1158240">
                <a:moveTo>
                  <a:pt x="1262743" y="0"/>
                </a:moveTo>
                <a:cubicBezTo>
                  <a:pt x="1176382" y="242388"/>
                  <a:pt x="1090022" y="484777"/>
                  <a:pt x="923108" y="609600"/>
                </a:cubicBezTo>
                <a:cubicBezTo>
                  <a:pt x="756194" y="734423"/>
                  <a:pt x="415108" y="657497"/>
                  <a:pt x="261257" y="748937"/>
                </a:cubicBezTo>
                <a:cubicBezTo>
                  <a:pt x="107406" y="840377"/>
                  <a:pt x="53703" y="999308"/>
                  <a:pt x="0" y="115824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78458" y="4258491"/>
                <a:ext cx="15327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58" y="4258491"/>
                <a:ext cx="1532792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90767" y="4258491"/>
                <a:ext cx="15300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∈(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6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767" y="4258491"/>
                <a:ext cx="1530099" cy="738664"/>
              </a:xfrm>
              <a:prstGeom prst="rect">
                <a:avLst/>
              </a:prstGeom>
              <a:blipFill rotWithShape="0">
                <a:blip r:embed="rId3"/>
                <a:stretch>
                  <a:fillRect r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6039" y="4877436"/>
                <a:ext cx="1367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39" y="4877436"/>
                <a:ext cx="136724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5590903" y="4720156"/>
            <a:ext cx="1225136" cy="388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3" idx="3"/>
          </p:cNvCxnSpPr>
          <p:nvPr/>
        </p:nvCxnSpPr>
        <p:spPr>
          <a:xfrm flipH="1">
            <a:off x="8183285" y="4720156"/>
            <a:ext cx="1225136" cy="388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087" y="5664184"/>
                <a:ext cx="1216083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H is </a:t>
                </a:r>
                <a:r>
                  <a:rPr lang="en-US" sz="2200" b="1" dirty="0" smtClean="0">
                    <a:solidFill>
                      <a:schemeClr val="accent1"/>
                    </a:solidFill>
                  </a:rPr>
                  <a:t>PAC-learnable</a:t>
                </a:r>
                <a:r>
                  <a:rPr lang="en-US" sz="2200" dirty="0" smtClean="0"/>
                  <a:t> if there exists an algorithm A, </a:t>
                </a:r>
                <a:r>
                  <a:rPr lang="en-US" sz="2200" dirty="0" err="1" smtClean="0"/>
                  <a:t>s.t.</a:t>
                </a:r>
                <a:r>
                  <a:rPr lang="en-US" sz="2200" dirty="0" smtClean="0"/>
                  <a:t> given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there exists an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:endParaRPr lang="en-US" sz="220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any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given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training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>,  with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200" dirty="0" smtClean="0"/>
                  <a:t> </a:t>
                </a:r>
              </a:p>
              <a:p>
                <a:r>
                  <a:rPr lang="en-US" sz="2200" dirty="0" smtClean="0"/>
                  <a:t>has an error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7" y="5664184"/>
                <a:ext cx="12160830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652"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0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3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048" y="1148462"/>
            <a:ext cx="265896" cy="39519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6662" y="2533157"/>
            <a:ext cx="4439509" cy="36062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4742" y="1148462"/>
                <a:ext cx="12160830" cy="110799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H is </a:t>
                </a:r>
                <a:r>
                  <a:rPr lang="en-US" sz="2200" b="1" dirty="0" smtClean="0">
                    <a:solidFill>
                      <a:schemeClr val="accent1"/>
                    </a:solidFill>
                  </a:rPr>
                  <a:t>PAC-learnable</a:t>
                </a:r>
                <a:r>
                  <a:rPr lang="en-US" sz="2200" dirty="0" smtClean="0"/>
                  <a:t> if there exists an algorithm A, </a:t>
                </a:r>
                <a:r>
                  <a:rPr lang="en-US" sz="2200" dirty="0" err="1" smtClean="0"/>
                  <a:t>s.t.</a:t>
                </a:r>
                <a:r>
                  <a:rPr lang="en-US" sz="2200" dirty="0" smtClean="0"/>
                  <a:t> given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there exists an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:endParaRPr lang="en-US" sz="220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any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given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training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>,  with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200" dirty="0" smtClean="0"/>
                  <a:t> </a:t>
                </a:r>
              </a:p>
              <a:p>
                <a:r>
                  <a:rPr lang="en-US" sz="2200" dirty="0" smtClean="0"/>
                  <a:t>has an error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42" y="1148462"/>
                <a:ext cx="12160830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652" t="-3297" b="-1044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1" y="2750724"/>
            <a:ext cx="1820853" cy="9895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4" y="3869776"/>
            <a:ext cx="1820853" cy="989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29" y="2748632"/>
            <a:ext cx="1820853" cy="989501"/>
          </a:xfrm>
          <a:prstGeom prst="rect">
            <a:avLst/>
          </a:prstGeom>
          <a:ln w="57150"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34" y="3850580"/>
            <a:ext cx="1820853" cy="9895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80" y="4859277"/>
            <a:ext cx="1820853" cy="989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7151" y="5269441"/>
            <a:ext cx="144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H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62899" y="1164810"/>
            <a:ext cx="265896" cy="39519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6662" y="2533157"/>
            <a:ext cx="4439509" cy="36062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4742" y="1148462"/>
                <a:ext cx="12160830" cy="144655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H is </a:t>
                </a:r>
                <a:r>
                  <a:rPr lang="en-US" sz="2200" b="1" dirty="0" smtClean="0">
                    <a:solidFill>
                      <a:schemeClr val="accent1"/>
                    </a:solidFill>
                  </a:rPr>
                  <a:t>PAC-learnable</a:t>
                </a:r>
                <a:r>
                  <a:rPr lang="en-US" sz="2200" dirty="0" smtClean="0"/>
                  <a:t> if there exists an algorithm A, </a:t>
                </a:r>
                <a:r>
                  <a:rPr lang="en-US" sz="2200" dirty="0" err="1" smtClean="0"/>
                  <a:t>s.t.</a:t>
                </a:r>
                <a:r>
                  <a:rPr lang="en-US" sz="2200" dirty="0" smtClean="0"/>
                  <a:t> given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there exists an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:endParaRPr lang="en-US" sz="220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any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given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training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>,  with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200" dirty="0" smtClean="0"/>
                  <a:t> </a:t>
                </a:r>
              </a:p>
              <a:p>
                <a:r>
                  <a:rPr lang="en-US" sz="2200" dirty="0" smtClean="0"/>
                  <a:t>has an error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endParaRPr lang="en-US" sz="2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42" y="1148462"/>
                <a:ext cx="12160830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652" t="-252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1" y="2750724"/>
            <a:ext cx="1820853" cy="9895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4" y="3869776"/>
            <a:ext cx="1820853" cy="989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29" y="2748632"/>
            <a:ext cx="1820853" cy="989501"/>
          </a:xfrm>
          <a:prstGeom prst="rect">
            <a:avLst/>
          </a:prstGeom>
          <a:ln w="57150"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34" y="3850580"/>
            <a:ext cx="1820853" cy="9895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80" y="4859277"/>
            <a:ext cx="1820853" cy="989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7151" y="5269441"/>
            <a:ext cx="144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H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92022" y="3571905"/>
            <a:ext cx="2771248" cy="55734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79078" y="3646309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 A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 rot="1797444">
            <a:off x="9717828" y="2425454"/>
            <a:ext cx="1679657" cy="1635856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63270" y="3019572"/>
            <a:ext cx="17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71406" y="1522368"/>
            <a:ext cx="1611085" cy="39519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63201" y="1170894"/>
            <a:ext cx="1715588" cy="39519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6662" y="2533157"/>
            <a:ext cx="4439509" cy="36062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4742" y="1148462"/>
                <a:ext cx="12160830" cy="110799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H is </a:t>
                </a:r>
                <a:r>
                  <a:rPr lang="en-US" sz="2200" b="1" dirty="0" smtClean="0">
                    <a:solidFill>
                      <a:schemeClr val="accent1"/>
                    </a:solidFill>
                  </a:rPr>
                  <a:t>PAC-learnable</a:t>
                </a:r>
                <a:r>
                  <a:rPr lang="en-US" sz="2200" dirty="0" smtClean="0"/>
                  <a:t> if there exists an algorithm A, </a:t>
                </a:r>
                <a:r>
                  <a:rPr lang="en-US" sz="2200" dirty="0" err="1" smtClean="0"/>
                  <a:t>s.t.</a:t>
                </a:r>
                <a:r>
                  <a:rPr lang="en-US" sz="2200" dirty="0" smtClean="0"/>
                  <a:t> given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there exists an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:endParaRPr lang="en-US" sz="220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any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given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training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>,  with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200" dirty="0" smtClean="0"/>
                  <a:t> </a:t>
                </a:r>
              </a:p>
              <a:p>
                <a:r>
                  <a:rPr lang="en-US" sz="2200" dirty="0" smtClean="0"/>
                  <a:t>has an error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42" y="1148462"/>
                <a:ext cx="12160830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652" t="-3297" b="-1044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1" y="2750724"/>
            <a:ext cx="1820853" cy="9895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4" y="3869776"/>
            <a:ext cx="1820853" cy="989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29" y="2748632"/>
            <a:ext cx="1820853" cy="989501"/>
          </a:xfrm>
          <a:prstGeom prst="rect">
            <a:avLst/>
          </a:prstGeom>
          <a:ln w="57150"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34" y="3850580"/>
            <a:ext cx="1820853" cy="9895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80" y="4859277"/>
            <a:ext cx="1820853" cy="989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7151" y="5269441"/>
            <a:ext cx="144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H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92022" y="3571905"/>
            <a:ext cx="2771248" cy="55734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79078" y="3646309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 A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 rot="1797444">
            <a:off x="9717828" y="2425454"/>
            <a:ext cx="1679657" cy="1635856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763270" y="3019572"/>
            <a:ext cx="17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84260" y="2517094"/>
                <a:ext cx="322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260" y="2517094"/>
                <a:ext cx="322517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368937" y="2960914"/>
            <a:ext cx="8709" cy="475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3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230960" y="1862111"/>
            <a:ext cx="287000" cy="375539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075817" y="1522543"/>
            <a:ext cx="1149532" cy="39519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6662" y="2533157"/>
            <a:ext cx="4439509" cy="36062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81" y="2750724"/>
            <a:ext cx="1820853" cy="9895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4" y="3869776"/>
            <a:ext cx="1820853" cy="989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29" y="2748632"/>
            <a:ext cx="1820853" cy="98950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34" y="3850580"/>
            <a:ext cx="1820853" cy="9895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80" y="4859277"/>
            <a:ext cx="1820853" cy="989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7151" y="5269441"/>
            <a:ext cx="144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H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4383" y="270176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383" y="2701760"/>
                <a:ext cx="47474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84260" y="2517094"/>
                <a:ext cx="3225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260" y="2517094"/>
                <a:ext cx="322517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8368937" y="2954858"/>
            <a:ext cx="8709" cy="475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992022" y="3571905"/>
            <a:ext cx="2771248" cy="55734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79078" y="3646309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 A</a:t>
            </a:r>
            <a:endParaRPr lang="en-US" dirty="0"/>
          </a:p>
        </p:txBody>
      </p:sp>
      <p:sp>
        <p:nvSpPr>
          <p:cNvPr id="17" name="Cloud Callout 16"/>
          <p:cNvSpPr/>
          <p:nvPr/>
        </p:nvSpPr>
        <p:spPr>
          <a:xfrm rot="1797444">
            <a:off x="9717828" y="2425454"/>
            <a:ext cx="1679657" cy="1635856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763270" y="3019572"/>
            <a:ext cx="17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377646" y="4306199"/>
            <a:ext cx="8709" cy="4758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4742" y="1148462"/>
                <a:ext cx="12160830" cy="110799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H is </a:t>
                </a:r>
                <a:r>
                  <a:rPr lang="en-US" sz="2200" b="1" dirty="0" smtClean="0">
                    <a:solidFill>
                      <a:schemeClr val="accent1"/>
                    </a:solidFill>
                  </a:rPr>
                  <a:t>PAC-learnable</a:t>
                </a:r>
                <a:r>
                  <a:rPr lang="en-US" sz="2200" dirty="0" smtClean="0"/>
                  <a:t> if there exists an algorithm A, </a:t>
                </a:r>
                <a:r>
                  <a:rPr lang="en-US" sz="2200" dirty="0" err="1" smtClean="0"/>
                  <a:t>s.t.</a:t>
                </a:r>
                <a:r>
                  <a:rPr lang="en-US" sz="2200" dirty="0" smtClean="0"/>
                  <a:t> given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there exists an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200" dirty="0" smtClean="0"/>
                  <a:t>, </a:t>
                </a:r>
                <a:endParaRPr lang="en-US" sz="220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any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given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training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2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size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>,  with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200" dirty="0" smtClean="0"/>
                  <a:t> </a:t>
                </a:r>
              </a:p>
              <a:p>
                <a:r>
                  <a:rPr lang="en-US" sz="2200" dirty="0" smtClean="0"/>
                  <a:t>has an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</m:oMath>
                </a14:m>
                <a:endParaRPr lang="en-US" sz="2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42" y="1148462"/>
                <a:ext cx="12160830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652" t="-3297" b="-1044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8338229" y="498469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877751" y="4859277"/>
                <a:ext cx="11585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751" y="4859277"/>
                <a:ext cx="1158522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041063" y="4859277"/>
            <a:ext cx="1900573" cy="10625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96718" y="4870095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18" y="4870095"/>
                <a:ext cx="38343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2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odel?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 smtClean="0"/>
              <a:t>PAC learnable H</a:t>
            </a:r>
          </a:p>
          <a:p>
            <a:pPr lvl="1"/>
            <a:r>
              <a:rPr lang="en-US" dirty="0" smtClean="0"/>
              <a:t>Distribution free guarantee</a:t>
            </a:r>
          </a:p>
          <a:p>
            <a:pPr lvl="1"/>
            <a:r>
              <a:rPr lang="en-US" dirty="0" smtClean="0"/>
              <a:t>Overly pessimistic…?...</a:t>
            </a:r>
          </a:p>
          <a:p>
            <a:pPr lvl="1"/>
            <a:r>
              <a:rPr lang="en-US" dirty="0" smtClean="0"/>
              <a:t>Other measures of “goodness” might be relevant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How does the VC-dimension relate to PAC learnability?</a:t>
            </a:r>
          </a:p>
          <a:p>
            <a:pPr lvl="1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79520" y="4781006"/>
            <a:ext cx="357051" cy="65314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0686" y="5478429"/>
            <a:ext cx="2647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expressive is H?</a:t>
            </a:r>
            <a:endParaRPr lang="en-US" sz="22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34943" y="4767082"/>
            <a:ext cx="576943" cy="66706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40880" y="5462798"/>
            <a:ext cx="2930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Can we approximate any D with H, using a finite training set?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48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and PAC Learnability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3143" y="1288868"/>
                <a:ext cx="10700657" cy="5320937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 smtClean="0"/>
                  <a:t>Claim: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 then H is not learnable</a:t>
                </a:r>
              </a:p>
              <a:p>
                <a:r>
                  <a:rPr lang="en-US" b="1" u="sng" dirty="0" smtClean="0"/>
                  <a:t>Proof:</a:t>
                </a:r>
              </a:p>
              <a:p>
                <a:pPr lvl="1"/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Assume towards contradiction H is learnable with a sample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Find 2m points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which are shattered by H</a:t>
                </a:r>
              </a:p>
              <a:p>
                <a:pPr lvl="1"/>
                <a:r>
                  <a:rPr lang="en-US" dirty="0" smtClean="0"/>
                  <a:t>Choose D = the uniform distribution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probability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Sample m training points from D. Denote by S.</a:t>
                </a:r>
              </a:p>
              <a:p>
                <a:pPr lvl="1"/>
                <a:r>
                  <a:rPr lang="en-US" dirty="0" smtClean="0"/>
                  <a:t>Expected error on D: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𝑜𝑖𝑛𝑡𝑠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𝑜𝑖𝑛𝑡𝑠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∉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43" y="1288868"/>
                <a:ext cx="10700657" cy="5320937"/>
              </a:xfrm>
              <a:blipFill rotWithShape="0">
                <a:blip r:embed="rId2"/>
                <a:stretch>
                  <a:fillRect l="-1139" t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0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&amp; Learning Guarantees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97577" y="1550125"/>
                <a:ext cx="9779726" cy="437170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4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600" b="1" u="sng" dirty="0" smtClean="0">
                    <a:solidFill>
                      <a:schemeClr val="tx1"/>
                    </a:solidFill>
                  </a:rPr>
                  <a:t>Theorem:</a:t>
                </a:r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Suppose H is an hypothesis class mapping  from a domain X into {-1, 1}, and suppose H has VC-dimension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be a set of m examples drawn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i.i.d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from D. Then, with probability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r>
                                            <a:rPr lang="en-US" sz="2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77" y="1550125"/>
                <a:ext cx="9779726" cy="437170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26583" y="637467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Vapnik</a:t>
            </a:r>
            <a:r>
              <a:rPr lang="en-US" dirty="0" smtClean="0"/>
              <a:t> &amp; </a:t>
            </a:r>
            <a:r>
              <a:rPr lang="en-US" dirty="0" err="1" smtClean="0"/>
              <a:t>Chervonenkis</a:t>
            </a:r>
            <a:r>
              <a:rPr lang="en-US" dirty="0" smtClean="0"/>
              <a:t>, </a:t>
            </a:r>
            <a:r>
              <a:rPr lang="en-US" dirty="0"/>
              <a:t>1971</a:t>
            </a:r>
          </a:p>
        </p:txBody>
      </p:sp>
    </p:spTree>
    <p:extLst>
      <p:ext uri="{BB962C8B-B14F-4D97-AF65-F5344CB8AC3E}">
        <p14:creationId xmlns:p14="http://schemas.microsoft.com/office/powerpoint/2010/main" val="31967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&amp; Learning Guarantees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77123" y="1316219"/>
                <a:ext cx="6734921" cy="1178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he-IL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23" y="1316219"/>
                <a:ext cx="6734921" cy="11785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7117122" y="831382"/>
            <a:ext cx="374931" cy="37757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38856" y="2927411"/>
                <a:ext cx="15242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VC confidence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856" y="2927411"/>
                <a:ext cx="152426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3600" r="-360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103" y="4319451"/>
                <a:ext cx="5016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small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need m large enough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03" y="4319451"/>
                <a:ext cx="501675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823" t="-10667" r="-97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86129" y="5265217"/>
                <a:ext cx="2777414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 smtClean="0"/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29" y="5265217"/>
                <a:ext cx="2777414" cy="8399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1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Last week: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sz="4000" b="1" dirty="0" smtClean="0"/>
                  <a:t>Any continuous function can be approximated by a neural net with 1 hidden layer!*</a:t>
                </a:r>
              </a:p>
              <a:p>
                <a:pPr marL="457200" lvl="1" indent="0" algn="ctr">
                  <a:buNone/>
                </a:pPr>
                <a:endParaRPr lang="en-US" sz="4000" b="1" dirty="0"/>
              </a:p>
              <a:p>
                <a:pPr marL="457200" lvl="1" indent="0" algn="ctr">
                  <a:buNone/>
                </a:pPr>
                <a:endParaRPr lang="en-US" sz="4000" b="1" dirty="0"/>
              </a:p>
              <a:p>
                <a:pPr marL="457200" lvl="1" indent="0">
                  <a:buNone/>
                </a:pPr>
                <a:r>
                  <a:rPr lang="en-US" sz="2000" dirty="0" smtClean="0"/>
                  <a:t>* Under some restrictions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r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8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Sauer’s Lemma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→{−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6662" y="2533157"/>
            <a:ext cx="4439509" cy="36062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1" y="2750724"/>
            <a:ext cx="1820853" cy="989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4" y="3869776"/>
            <a:ext cx="1820853" cy="98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29" y="2748632"/>
            <a:ext cx="1820853" cy="989501"/>
          </a:xfrm>
          <a:prstGeom prst="rect">
            <a:avLst/>
          </a:prstGeom>
          <a:ln w="571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34" y="3850580"/>
            <a:ext cx="1820853" cy="98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80" y="4859277"/>
            <a:ext cx="1820853" cy="989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7151" y="5269441"/>
            <a:ext cx="144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H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578750" y="2748632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97316" y="4486596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900203" y="3765371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39049" y="4247398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58577" y="4280704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33674" y="4772222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/>
          <p:cNvCxnSpPr/>
          <p:nvPr/>
        </p:nvCxnSpPr>
        <p:spPr>
          <a:xfrm>
            <a:off x="4545977" y="3326674"/>
            <a:ext cx="2718940" cy="11171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285838" y="1333721"/>
                <a:ext cx="24275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838" y="1333721"/>
                <a:ext cx="24275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6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Sauer’s Lemma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→{−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6662" y="2533157"/>
            <a:ext cx="4439509" cy="36062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1" y="2750724"/>
            <a:ext cx="1820853" cy="989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4" y="3869776"/>
            <a:ext cx="1820853" cy="98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29" y="2748632"/>
            <a:ext cx="1820853" cy="989501"/>
          </a:xfrm>
          <a:prstGeom prst="rect">
            <a:avLst/>
          </a:prstGeom>
          <a:ln w="571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34" y="3850580"/>
            <a:ext cx="1820853" cy="98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80" y="4859277"/>
            <a:ext cx="1820853" cy="989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7151" y="5269441"/>
            <a:ext cx="144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H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578750" y="2748632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97316" y="4486596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900203" y="3765371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39049" y="4247398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58577" y="4280704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33674" y="4772222"/>
            <a:ext cx="84779" cy="666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/>
          <p:cNvCxnSpPr/>
          <p:nvPr/>
        </p:nvCxnSpPr>
        <p:spPr>
          <a:xfrm flipV="1">
            <a:off x="3030583" y="4180114"/>
            <a:ext cx="4302034" cy="131499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285838" y="1333721"/>
                <a:ext cx="24275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838" y="1333721"/>
                <a:ext cx="24275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2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Sauer’s Lemma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→{−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6662" y="2533157"/>
            <a:ext cx="4439509" cy="36062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1" y="2750724"/>
            <a:ext cx="1820853" cy="989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4" y="3869776"/>
            <a:ext cx="1820853" cy="98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29" y="2748632"/>
            <a:ext cx="1820853" cy="989501"/>
          </a:xfrm>
          <a:prstGeom prst="rect">
            <a:avLst/>
          </a:prstGeom>
          <a:ln w="571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34" y="3850580"/>
            <a:ext cx="1820853" cy="98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80" y="4859277"/>
            <a:ext cx="1820853" cy="989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7151" y="5269441"/>
            <a:ext cx="144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H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578750" y="2748632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97316" y="4486596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900203" y="3765371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39049" y="4247398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58577" y="4280704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33674" y="4772222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/>
          <p:cNvCxnSpPr/>
          <p:nvPr/>
        </p:nvCxnSpPr>
        <p:spPr>
          <a:xfrm flipV="1">
            <a:off x="1767840" y="4180114"/>
            <a:ext cx="5564777" cy="6728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85838" y="1333721"/>
                <a:ext cx="24275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838" y="1333721"/>
                <a:ext cx="24275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0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Sauer’s Lemma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→{−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6662" y="2533157"/>
            <a:ext cx="4439509" cy="36062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1" y="2750724"/>
            <a:ext cx="1820853" cy="989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4" y="3869776"/>
            <a:ext cx="1820853" cy="98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29" y="2748632"/>
            <a:ext cx="1820853" cy="989501"/>
          </a:xfrm>
          <a:prstGeom prst="rect">
            <a:avLst/>
          </a:prstGeom>
          <a:ln w="571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34" y="3850580"/>
            <a:ext cx="1820853" cy="98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80" y="4859277"/>
            <a:ext cx="1820853" cy="989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7151" y="5269441"/>
            <a:ext cx="144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H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285838" y="1333721"/>
                <a:ext cx="24275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838" y="1333721"/>
                <a:ext cx="24275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57445" y="2057724"/>
                <a:ext cx="7084311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𝑐𝑎𝑟𝑑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445" y="2057724"/>
                <a:ext cx="7084311" cy="439736"/>
              </a:xfrm>
              <a:prstGeom prst="rect">
                <a:avLst/>
              </a:prstGeom>
              <a:blipFill rotWithShape="0">
                <a:blip r:embed="rId5"/>
                <a:stretch>
                  <a:fillRect b="-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898695" y="2992026"/>
            <a:ext cx="5201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The number of different labeling strings 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that H can achieve on the set</a:t>
            </a:r>
            <a:endParaRPr lang="en-US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92537" y="4552618"/>
                <a:ext cx="2957796" cy="7847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537" y="4552618"/>
                <a:ext cx="2957796" cy="7847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1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Sauer’s Lemma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013"/>
                <a:ext cx="10515600" cy="47649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69489" y="1412013"/>
                <a:ext cx="7084311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𝑐𝑎𝑟𝑑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489" y="1412013"/>
                <a:ext cx="7084311" cy="439736"/>
              </a:xfrm>
              <a:prstGeom prst="rect">
                <a:avLst/>
              </a:prstGeom>
              <a:blipFill rotWithShape="0">
                <a:blip r:embed="rId3"/>
                <a:stretch>
                  <a:fillRect b="-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72300" y="2030968"/>
                <a:ext cx="2957796" cy="7847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2030968"/>
                <a:ext cx="2957796" cy="784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201842" y="5898784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Vapnik</a:t>
            </a:r>
            <a:r>
              <a:rPr lang="en-US" dirty="0" smtClean="0"/>
              <a:t> &amp; </a:t>
            </a:r>
            <a:r>
              <a:rPr lang="en-US" dirty="0" err="1" smtClean="0"/>
              <a:t>Chervonenkis</a:t>
            </a:r>
            <a:r>
              <a:rPr lang="en-US" dirty="0" smtClean="0"/>
              <a:t>, 1971</a:t>
            </a:r>
          </a:p>
          <a:p>
            <a:r>
              <a:rPr lang="en-US" dirty="0" smtClean="0"/>
              <a:t>Sauer, 1972</a:t>
            </a:r>
          </a:p>
          <a:p>
            <a:r>
              <a:rPr lang="en-US" dirty="0" err="1" smtClean="0"/>
              <a:t>Shelah</a:t>
            </a:r>
            <a:r>
              <a:rPr lang="en-US" dirty="0" smtClean="0"/>
              <a:t>, 1972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226423" y="2956999"/>
                <a:ext cx="5991497" cy="35869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4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600" b="1" u="sng" dirty="0" smtClean="0">
                    <a:solidFill>
                      <a:schemeClr val="tx1"/>
                    </a:solidFill>
                  </a:rPr>
                  <a:t>Sauer’s Lemma: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. Then, for each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and all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3" y="2956999"/>
                <a:ext cx="5991497" cy="358693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0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9541" y="1482725"/>
            <a:ext cx="2184" cy="49108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88105" y="5264890"/>
            <a:ext cx="9808982" cy="205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35461" y="5332771"/>
            <a:ext cx="72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VC(H)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8684700" y="-2504537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84700" y="-2504537"/>
                <a:ext cx="4571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2500" r="-141250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5220" y="1482725"/>
                <a:ext cx="886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220" y="1482725"/>
                <a:ext cx="88614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תוצאת תמונה עבור ‪question mark‬‏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03" y="2301789"/>
            <a:ext cx="2352582" cy="25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9541" y="1482725"/>
            <a:ext cx="2184" cy="49108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88105" y="5264890"/>
            <a:ext cx="9808982" cy="205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35461" y="5332771"/>
            <a:ext cx="72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VC(H)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8684700" y="-2504537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84700" y="-2504537"/>
                <a:ext cx="4571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2500" r="-141250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5220" y="1482725"/>
                <a:ext cx="886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220" y="1482725"/>
                <a:ext cx="88614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2470520" y="1603376"/>
            <a:ext cx="8247355" cy="3617188"/>
          </a:xfrm>
          <a:custGeom>
            <a:avLst/>
            <a:gdLst>
              <a:gd name="connsiteX0" fmla="*/ 0 w 8247355"/>
              <a:gd name="connsiteY0" fmla="*/ 0 h 2920753"/>
              <a:gd name="connsiteX1" fmla="*/ 1447060 w 8247355"/>
              <a:gd name="connsiteY1" fmla="*/ 2112885 h 2920753"/>
              <a:gd name="connsiteX2" fmla="*/ 8247355 w 8247355"/>
              <a:gd name="connsiteY2" fmla="*/ 2920753 h 292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7355" h="2920753">
                <a:moveTo>
                  <a:pt x="0" y="0"/>
                </a:moveTo>
                <a:cubicBezTo>
                  <a:pt x="36250" y="813046"/>
                  <a:pt x="72501" y="1626093"/>
                  <a:pt x="1447060" y="2112885"/>
                </a:cubicBezTo>
                <a:cubicBezTo>
                  <a:pt x="2821619" y="2599677"/>
                  <a:pt x="5534487" y="2760215"/>
                  <a:pt x="8247355" y="2920753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9541" y="1457325"/>
            <a:ext cx="2184" cy="49108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88105" y="5239490"/>
            <a:ext cx="9808982" cy="205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35461" y="5307371"/>
            <a:ext cx="72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VC(H)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8684700" y="-2504537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84700" y="-2504537"/>
                <a:ext cx="4571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2500" r="-141250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5220" y="1457325"/>
                <a:ext cx="925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220" y="1457325"/>
                <a:ext cx="92525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תוצאת תמונה עבור ‪question mark‬‏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03" y="2276389"/>
            <a:ext cx="2352582" cy="25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9541" y="1457325"/>
            <a:ext cx="2184" cy="49108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88105" y="5239490"/>
            <a:ext cx="9808982" cy="205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35461" y="5307371"/>
            <a:ext cx="72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VC(H)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8684700" y="-2504537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84700" y="-2504537"/>
                <a:ext cx="4571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2500" r="-141250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5220" y="1457325"/>
                <a:ext cx="925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220" y="1457325"/>
                <a:ext cx="92525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2552699" y="1514476"/>
            <a:ext cx="8224791" cy="3657876"/>
          </a:xfrm>
          <a:custGeom>
            <a:avLst/>
            <a:gdLst>
              <a:gd name="connsiteX0" fmla="*/ 0 w 6391923"/>
              <a:gd name="connsiteY0" fmla="*/ 44389 h 2530168"/>
              <a:gd name="connsiteX1" fmla="*/ 2814222 w 6391923"/>
              <a:gd name="connsiteY1" fmla="*/ 2530136 h 2530168"/>
              <a:gd name="connsiteX2" fmla="*/ 6391923 w 6391923"/>
              <a:gd name="connsiteY2" fmla="*/ 0 h 253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1923" h="2530168">
                <a:moveTo>
                  <a:pt x="0" y="44389"/>
                </a:moveTo>
                <a:cubicBezTo>
                  <a:pt x="874451" y="1290961"/>
                  <a:pt x="1748902" y="2537534"/>
                  <a:pt x="2814222" y="2530136"/>
                </a:cubicBezTo>
                <a:cubicBezTo>
                  <a:pt x="3879542" y="2522738"/>
                  <a:pt x="5819313" y="469037"/>
                  <a:pt x="6391923" y="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93203" y="606515"/>
                <a:ext cx="4720780" cy="1220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he-I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03" y="606515"/>
                <a:ext cx="4720780" cy="1220142"/>
              </a:xfrm>
              <a:prstGeom prst="rect">
                <a:avLst/>
              </a:prstGeom>
              <a:blipFill rotWithShape="0"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rgbClr val="70AD47"/>
                </a:solidFill>
              </a:rPr>
              <a:t>property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makes a learning model </a:t>
            </a:r>
            <a:r>
              <a:rPr lang="en-US" dirty="0" smtClean="0">
                <a:solidFill>
                  <a:srgbClr val="4472C4"/>
                </a:solidFill>
              </a:rPr>
              <a:t>good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we learn from a finite sample?</a:t>
            </a:r>
          </a:p>
          <a:p>
            <a:r>
              <a:rPr lang="en-US" dirty="0" smtClean="0"/>
              <a:t>How many examples do we need to be good?</a:t>
            </a:r>
          </a:p>
          <a:p>
            <a:r>
              <a:rPr lang="en-US" dirty="0" smtClean="0"/>
              <a:t>How to choose a good model?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3621" y="4428812"/>
                <a:ext cx="6734921" cy="1178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he-IL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21" y="4428812"/>
                <a:ext cx="6734921" cy="1178528"/>
              </a:xfrm>
              <a:prstGeom prst="rect">
                <a:avLst/>
              </a:prstGeom>
              <a:blipFill rotWithShape="0">
                <a:blip r:embed="rId3"/>
                <a:stretch>
                  <a:fillRect b="-1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42049" y="2722279"/>
                <a:ext cx="2812985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049" y="2722279"/>
                <a:ext cx="2812985" cy="7824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02189" y="2392397"/>
                <a:ext cx="37113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then H is not learnable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189" y="2392397"/>
                <a:ext cx="371133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14" t="-8197" r="-8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property</a:t>
            </a:r>
            <a:r>
              <a:rPr lang="en-US" dirty="0" smtClean="0"/>
              <a:t> makes a learning model </a:t>
            </a:r>
            <a:r>
              <a:rPr lang="en-US" dirty="0" smtClean="0">
                <a:solidFill>
                  <a:srgbClr val="0070C0"/>
                </a:solidFill>
              </a:rPr>
              <a:t>good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we learn from a finite sample?</a:t>
            </a:r>
          </a:p>
          <a:p>
            <a:r>
              <a:rPr lang="en-US" dirty="0" smtClean="0"/>
              <a:t>How many examples do we need to be good?</a:t>
            </a:r>
          </a:p>
          <a:p>
            <a:r>
              <a:rPr lang="en-US" dirty="0" smtClean="0"/>
              <a:t>How to choose a good model?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1" y="3689047"/>
            <a:ext cx="4687410" cy="31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of NN</a:t>
            </a:r>
            <a:r>
              <a:rPr lang="en-US" b="1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0496"/>
                <a:ext cx="10515600" cy="495759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How to </a:t>
                </a:r>
                <a:r>
                  <a:rPr lang="en-US" dirty="0" smtClean="0">
                    <a:solidFill>
                      <a:srgbClr val="70AD47"/>
                    </a:solidFill>
                  </a:rPr>
                  <a:t>compute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No simple recipe</a:t>
                </a:r>
              </a:p>
              <a:p>
                <a:r>
                  <a:rPr lang="en-US" dirty="0" smtClean="0"/>
                  <a:t>No simple bounds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are the </a:t>
                </a:r>
                <a:r>
                  <a:rPr lang="en-US" dirty="0" smtClean="0">
                    <a:solidFill>
                      <a:srgbClr val="5B9BD5"/>
                    </a:solidFill>
                  </a:rPr>
                  <a:t>relevant properties?</a:t>
                </a:r>
              </a:p>
              <a:p>
                <a:r>
                  <a:rPr lang="en-US" dirty="0" smtClean="0"/>
                  <a:t># weights</a:t>
                </a:r>
              </a:p>
              <a:p>
                <a:r>
                  <a:rPr lang="en-US" dirty="0" smtClean="0"/>
                  <a:t># layers</a:t>
                </a:r>
              </a:p>
              <a:p>
                <a:r>
                  <a:rPr lang="en-US" dirty="0" smtClean="0"/>
                  <a:t>Type of </a:t>
                </a:r>
                <a:r>
                  <a:rPr lang="en-US" dirty="0"/>
                  <a:t>a</a:t>
                </a:r>
                <a:r>
                  <a:rPr lang="en-US" dirty="0" smtClean="0"/>
                  <a:t>ctivation function</a:t>
                </a:r>
              </a:p>
              <a:p>
                <a:pPr lvl="1"/>
                <a:r>
                  <a:rPr lang="en-US" dirty="0"/>
                  <a:t>Linear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Binary</a:t>
                </a:r>
              </a:p>
              <a:p>
                <a:pPr lvl="1"/>
                <a:r>
                  <a:rPr lang="en-US" dirty="0" smtClean="0"/>
                  <a:t>Piecewise polynomial (degree, # pieces)</a:t>
                </a:r>
              </a:p>
              <a:p>
                <a:pPr lvl="1"/>
                <a:r>
                  <a:rPr lang="en-US" dirty="0" smtClean="0"/>
                  <a:t>Sigmoid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0496"/>
                <a:ext cx="10515600" cy="4957591"/>
              </a:xfrm>
              <a:blipFill rotWithShape="0">
                <a:blip r:embed="rId2"/>
                <a:stretch>
                  <a:fillRect l="-1043" t="-2457" b="-1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05" y="2245613"/>
            <a:ext cx="4323895" cy="23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159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 of NN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5766908"/>
                  </p:ext>
                </p:extLst>
              </p:nvPr>
            </p:nvGraphicFramePr>
            <p:xfrm>
              <a:off x="376756" y="1145387"/>
              <a:ext cx="7037056" cy="5491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8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24522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Hypothesis</a:t>
                          </a:r>
                          <a:r>
                            <a:rPr lang="en-US" baseline="0" dirty="0" smtClean="0"/>
                            <a:t> Class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VC-dim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parameterization with n parameters (i.e.</a:t>
                          </a:r>
                          <a:r>
                            <a:rPr lang="en-US" baseline="0" dirty="0" smtClean="0"/>
                            <a:t> perceptron)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single hidden layer</a:t>
                          </a:r>
                          <a:r>
                            <a:rPr lang="en-US" baseline="0" dirty="0" smtClean="0"/>
                            <a:t> with fixed input weights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tanh</a:t>
                          </a:r>
                          <a:r>
                            <a:rPr lang="en-US" dirty="0" smtClean="0"/>
                            <a:t>, </a:t>
                          </a:r>
                          <a:r>
                            <a:rPr lang="en-US" dirty="0" err="1" smtClean="0"/>
                            <a:t>arctan</a:t>
                          </a:r>
                          <a:r>
                            <a:rPr lang="en-US" dirty="0" smtClean="0"/>
                            <a:t>, logistic function</a:t>
                          </a:r>
                          <a:r>
                            <a:rPr lang="en-US" baseline="0" dirty="0" smtClean="0"/>
                            <a:t> + conditions on the fixed weights)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single hidden layer</a:t>
                          </a:r>
                          <a:r>
                            <a:rPr lang="en-US" baseline="0" dirty="0" smtClean="0"/>
                            <a:t> with fixed output weights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(</a:t>
                          </a:r>
                          <a:r>
                            <a:rPr lang="en-US" baseline="0" dirty="0" smtClean="0"/>
                            <a:t>special sigmoidal, n = 2, m = 1</a:t>
                          </a:r>
                          <a:r>
                            <a:rPr lang="en-US" baseline="0" dirty="0"/>
                            <a:t>)</a:t>
                          </a:r>
                          <a:endParaRPr 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multilayer neural net with binary activations and p weights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multilayer neural net with binary / linear activations and p weights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piecewise polynomial</a:t>
                          </a:r>
                          <a:r>
                            <a:rPr lang="en-US" baseline="0" dirty="0" smtClean="0"/>
                            <a:t> activations, </a:t>
                          </a:r>
                          <a:r>
                            <a:rPr lang="en-US" baseline="0" dirty="0" err="1" smtClean="0"/>
                            <a:t>Deg</a:t>
                          </a:r>
                          <a:r>
                            <a:rPr lang="en-US" baseline="0" dirty="0" smtClean="0"/>
                            <a:t>&lt;=D, &lt;=p pieces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))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Sigmoid activation with p parameters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Discrete input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, two layers, standard sigmoid,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dirty="0" smtClean="0"/>
                            <a:t> parameters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𝑝𝑘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endParaRPr lang="en-US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5766908"/>
                  </p:ext>
                </p:extLst>
              </p:nvPr>
            </p:nvGraphicFramePr>
            <p:xfrm>
              <a:off x="376756" y="1145387"/>
              <a:ext cx="7037056" cy="5491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83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24522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Hypothesis</a:t>
                          </a:r>
                          <a:r>
                            <a:rPr lang="en-US" baseline="0" dirty="0" smtClean="0"/>
                            <a:t> Class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VC-dim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 parameterization with n parameters (i.e.</a:t>
                          </a:r>
                          <a:r>
                            <a:rPr lang="en-US" baseline="0" dirty="0" smtClean="0"/>
                            <a:t> perceptron)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073" t="-61905" r="-750" b="-7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single hidden layer</a:t>
                          </a:r>
                          <a:r>
                            <a:rPr lang="en-US" baseline="0" dirty="0" smtClean="0"/>
                            <a:t> with fixed input weights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073" t="-113333" r="-750" b="-4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single hidden layer</a:t>
                          </a:r>
                          <a:r>
                            <a:rPr lang="en-US" baseline="0" dirty="0" smtClean="0"/>
                            <a:t> with fixed output weights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073" t="-301887" r="-750" b="-4688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multilayer neural net with binary activations and p weights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073" t="-405714" r="-750" b="-3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multilayer neural net with binary / linear activations and p weights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073" t="-505714" r="-750" b="-2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piecewise polynomial</a:t>
                          </a:r>
                          <a:r>
                            <a:rPr lang="en-US" baseline="0" dirty="0" smtClean="0"/>
                            <a:t> activations, </a:t>
                          </a:r>
                          <a:r>
                            <a:rPr lang="en-US" baseline="0" dirty="0" err="1" smtClean="0"/>
                            <a:t>Deg</a:t>
                          </a:r>
                          <a:r>
                            <a:rPr lang="en-US" baseline="0" dirty="0" smtClean="0"/>
                            <a:t>&lt;=D, &lt;=p pieces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073" t="-605714" r="-750" b="-17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Sigmoid activation with p parameters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073" t="-1214754" r="-750" b="-1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1" t="-763810" r="-86196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7073" t="-763810" r="-750" b="-152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444" y="1708394"/>
            <a:ext cx="3269820" cy="1814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625" y="1506068"/>
            <a:ext cx="7073153" cy="672352"/>
          </a:xfrm>
          <a:prstGeom prst="rect">
            <a:avLst/>
          </a:prstGeom>
          <a:noFill/>
          <a:ln w="57150">
            <a:solidFill>
              <a:srgbClr val="FBB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624" y="2183033"/>
            <a:ext cx="7073153" cy="891862"/>
          </a:xfrm>
          <a:prstGeom prst="rect">
            <a:avLst/>
          </a:prstGeom>
          <a:noFill/>
          <a:ln w="57150">
            <a:solidFill>
              <a:srgbClr val="FBB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624" y="3071034"/>
            <a:ext cx="7073153" cy="631390"/>
          </a:xfrm>
          <a:prstGeom prst="rect">
            <a:avLst/>
          </a:prstGeom>
          <a:noFill/>
          <a:ln w="57150">
            <a:solidFill>
              <a:srgbClr val="FBB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624" y="3702424"/>
            <a:ext cx="7073153" cy="675804"/>
          </a:xfrm>
          <a:prstGeom prst="rect">
            <a:avLst/>
          </a:prstGeom>
          <a:noFill/>
          <a:ln w="57150">
            <a:solidFill>
              <a:srgbClr val="FBB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98419" y="1882585"/>
            <a:ext cx="1443318" cy="1613647"/>
          </a:xfrm>
          <a:prstGeom prst="rect">
            <a:avLst/>
          </a:prstGeom>
          <a:noFill/>
          <a:ln w="571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24042" y="1547156"/>
            <a:ext cx="948199" cy="2137338"/>
          </a:xfrm>
          <a:prstGeom prst="rect">
            <a:avLst/>
          </a:prstGeom>
          <a:noFill/>
          <a:ln w="571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1318" y="3858685"/>
            <a:ext cx="3282684" cy="2619355"/>
            <a:chOff x="8741275" y="3858685"/>
            <a:chExt cx="3282684" cy="26193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5401" y="3858685"/>
              <a:ext cx="3037571" cy="6322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1275" y="4642686"/>
              <a:ext cx="3282684" cy="183535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253381" y="3843468"/>
            <a:ext cx="3218558" cy="2605847"/>
            <a:chOff x="8805401" y="3849719"/>
            <a:chExt cx="3218558" cy="26058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05401" y="4665160"/>
              <a:ext cx="3218558" cy="17904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05401" y="3849719"/>
              <a:ext cx="1978399" cy="7077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45601" y="4000095"/>
                <a:ext cx="2777414" cy="839974"/>
              </a:xfrm>
              <a:prstGeom prst="rect">
                <a:avLst/>
              </a:prstGeom>
              <a:noFill/>
              <a:ln w="57150">
                <a:solidFill>
                  <a:srgbClr val="5B9BD5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 smtClean="0"/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601" y="4000095"/>
                <a:ext cx="2777414" cy="8399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5B9BD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215200" y="1052860"/>
                <a:ext cx="32751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200" y="1052860"/>
                <a:ext cx="3275127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6479" y="1822366"/>
                <a:ext cx="32753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/>
                  <a:t>H = </a:t>
                </a:r>
                <a:r>
                  <a:rPr lang="en-US" sz="2000" dirty="0" smtClean="0"/>
                  <a:t>All </a:t>
                </a:r>
                <a:r>
                  <a:rPr lang="en-US" sz="2000" i="1" dirty="0" smtClean="0"/>
                  <a:t>n </a:t>
                </a:r>
                <a:r>
                  <a:rPr lang="en-US" sz="2000" dirty="0" smtClean="0"/>
                  <a:t>degree polynomials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479" y="1822366"/>
                <a:ext cx="3275320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2048" t="-517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09703" y="2826635"/>
                <a:ext cx="25680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703" y="2826635"/>
                <a:ext cx="2568011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310515" y="2785676"/>
            <a:ext cx="2276021" cy="675575"/>
            <a:chOff x="8310515" y="2785676"/>
            <a:chExt cx="2276021" cy="67557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10515" y="2785676"/>
              <a:ext cx="2247519" cy="59820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355106" y="2822751"/>
              <a:ext cx="2231430" cy="6385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37910" y="5630065"/>
            <a:ext cx="7073153" cy="1020380"/>
          </a:xfrm>
          <a:prstGeom prst="rect">
            <a:avLst/>
          </a:prstGeom>
          <a:noFill/>
          <a:ln w="57150">
            <a:solidFill>
              <a:srgbClr val="FBB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0" grpId="0" animBg="1"/>
      <p:bldP spid="12" grpId="0"/>
      <p:bldP spid="12" grpId="1"/>
      <p:bldP spid="14" grpId="0"/>
      <p:bldP spid="14" grpId="1"/>
      <p:bldP spid="21" grpId="0"/>
      <p:bldP spid="21" grpId="1"/>
      <p:bldP spid="24" grpId="0" animBg="1"/>
      <p:bldP spid="2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Dimensions </a:t>
            </a:r>
            <a:endParaRPr lang="en-US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3647"/>
                <a:ext cx="10515600" cy="4563316"/>
              </a:xfrm>
            </p:spPr>
            <p:txBody>
              <a:bodyPr/>
              <a:lstStyle/>
              <a:p>
                <a:r>
                  <a:rPr lang="en-US" dirty="0" smtClean="0"/>
                  <a:t>Dense subset</a:t>
                </a:r>
              </a:p>
              <a:p>
                <a:r>
                  <a:rPr lang="en-US" dirty="0" smtClean="0"/>
                  <a:t>Fat shattering </a:t>
                </a:r>
              </a:p>
              <a:p>
                <a:r>
                  <a:rPr lang="en-US" dirty="0" smtClean="0"/>
                  <a:t>Natarajan dimension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dimension </a:t>
                </a:r>
              </a:p>
              <a:p>
                <a:r>
                  <a:rPr lang="en-US" dirty="0" smtClean="0"/>
                  <a:t>…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3647"/>
                <a:ext cx="10515600" cy="4563316"/>
              </a:xfrm>
              <a:blipFill rotWithShape="0">
                <a:blip r:embed="rId2"/>
                <a:stretch>
                  <a:fillRect l="-104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4047"/>
                <a:ext cx="10515600" cy="51729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VC-dimension requires </a:t>
                </a:r>
                <a:r>
                  <a:rPr lang="en-US" sz="2400" dirty="0" smtClean="0">
                    <a:solidFill>
                      <a:srgbClr val="5B9BD5"/>
                    </a:solidFill>
                  </a:rPr>
                  <a:t>binary output</a:t>
                </a:r>
              </a:p>
              <a:p>
                <a:r>
                  <a:rPr lang="en-US" sz="2400" dirty="0" smtClean="0">
                    <a:solidFill>
                      <a:srgbClr val="ED7D31"/>
                    </a:solidFill>
                  </a:rPr>
                  <a:t>Fat Shattering dimension </a:t>
                </a:r>
                <a:r>
                  <a:rPr lang="en-US" sz="2400" dirty="0" smtClean="0"/>
                  <a:t>is a </a:t>
                </a:r>
                <a:r>
                  <a:rPr lang="en-US" sz="2400" dirty="0">
                    <a:solidFill>
                      <a:srgbClr val="70AD47"/>
                    </a:solidFill>
                  </a:rPr>
                  <a:t>scale sensitive </a:t>
                </a:r>
                <a:r>
                  <a:rPr lang="en-US" sz="2400" dirty="0"/>
                  <a:t>generalization of the VC </a:t>
                </a:r>
                <a:r>
                  <a:rPr lang="en-US" sz="2400" dirty="0" smtClean="0"/>
                  <a:t>dimension for </a:t>
                </a:r>
                <a:r>
                  <a:rPr lang="en-US" sz="2400" dirty="0" smtClean="0">
                    <a:solidFill>
                      <a:srgbClr val="5B9BD5"/>
                    </a:solidFill>
                  </a:rPr>
                  <a:t>real valued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: set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positive real number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4047"/>
                <a:ext cx="10515600" cy="5172916"/>
              </a:xfrm>
              <a:blipFill rotWithShape="0">
                <a:blip r:embed="rId2"/>
                <a:stretch>
                  <a:fillRect l="-812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427209" y="4177556"/>
            <a:ext cx="6972721" cy="2606873"/>
            <a:chOff x="1427209" y="4177556"/>
            <a:chExt cx="6972721" cy="260687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27209" y="6266334"/>
              <a:ext cx="697272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64541" y="4177556"/>
              <a:ext cx="0" cy="25370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80330" y="6266334"/>
              <a:ext cx="0" cy="161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07106" y="6266334"/>
              <a:ext cx="0" cy="161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8353" y="6266333"/>
              <a:ext cx="0" cy="161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20193" y="6320095"/>
                  <a:ext cx="5495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0193" y="6320095"/>
                  <a:ext cx="54957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028760" y="6322764"/>
                  <a:ext cx="5566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8760" y="6322764"/>
                  <a:ext cx="55669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490007" y="6320095"/>
                  <a:ext cx="5566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007" y="6320095"/>
                  <a:ext cx="556691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021169" y="4667947"/>
                <a:ext cx="1894011" cy="369332"/>
              </a:xfrm>
              <a:prstGeom prst="rect">
                <a:avLst/>
              </a:prstGeom>
              <a:noFill/>
              <a:ln>
                <a:solidFill>
                  <a:srgbClr val="70AD4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70AD47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69" y="4667947"/>
                <a:ext cx="1894011" cy="369332"/>
              </a:xfrm>
              <a:prstGeom prst="rect">
                <a:avLst/>
              </a:prstGeom>
              <a:blipFill>
                <a:blip r:embed="rId6"/>
                <a:stretch>
                  <a:fillRect l="-4153" r="-5431" b="-32258"/>
                </a:stretch>
              </a:blipFill>
              <a:ln>
                <a:solidFill>
                  <a:srgbClr val="70AD4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3307976" y="5091953"/>
            <a:ext cx="4616824" cy="1691377"/>
          </a:xfrm>
          <a:custGeom>
            <a:avLst/>
            <a:gdLst>
              <a:gd name="connsiteX0" fmla="*/ 0 w 4616824"/>
              <a:gd name="connsiteY0" fmla="*/ 1559859 h 1691377"/>
              <a:gd name="connsiteX1" fmla="*/ 349624 w 4616824"/>
              <a:gd name="connsiteY1" fmla="*/ 1004047 h 1691377"/>
              <a:gd name="connsiteX2" fmla="*/ 842683 w 4616824"/>
              <a:gd name="connsiteY2" fmla="*/ 824753 h 1691377"/>
              <a:gd name="connsiteX3" fmla="*/ 1264024 w 4616824"/>
              <a:gd name="connsiteY3" fmla="*/ 1004047 h 1691377"/>
              <a:gd name="connsiteX4" fmla="*/ 1613648 w 4616824"/>
              <a:gd name="connsiteY4" fmla="*/ 1425388 h 1691377"/>
              <a:gd name="connsiteX5" fmla="*/ 1837765 w 4616824"/>
              <a:gd name="connsiteY5" fmla="*/ 1649506 h 1691377"/>
              <a:gd name="connsiteX6" fmla="*/ 2312895 w 4616824"/>
              <a:gd name="connsiteY6" fmla="*/ 1649506 h 1691377"/>
              <a:gd name="connsiteX7" fmla="*/ 3074895 w 4616824"/>
              <a:gd name="connsiteY7" fmla="*/ 1219200 h 1691377"/>
              <a:gd name="connsiteX8" fmla="*/ 3917577 w 4616824"/>
              <a:gd name="connsiteY8" fmla="*/ 654423 h 1691377"/>
              <a:gd name="connsiteX9" fmla="*/ 4616824 w 4616824"/>
              <a:gd name="connsiteY9" fmla="*/ 0 h 169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6824" h="1691377">
                <a:moveTo>
                  <a:pt x="0" y="1559859"/>
                </a:moveTo>
                <a:cubicBezTo>
                  <a:pt x="104588" y="1343212"/>
                  <a:pt x="209177" y="1126565"/>
                  <a:pt x="349624" y="1004047"/>
                </a:cubicBezTo>
                <a:cubicBezTo>
                  <a:pt x="490071" y="881529"/>
                  <a:pt x="690283" y="824753"/>
                  <a:pt x="842683" y="824753"/>
                </a:cubicBezTo>
                <a:cubicBezTo>
                  <a:pt x="995083" y="824753"/>
                  <a:pt x="1135530" y="903941"/>
                  <a:pt x="1264024" y="1004047"/>
                </a:cubicBezTo>
                <a:cubicBezTo>
                  <a:pt x="1392518" y="1104153"/>
                  <a:pt x="1518024" y="1317811"/>
                  <a:pt x="1613648" y="1425388"/>
                </a:cubicBezTo>
                <a:cubicBezTo>
                  <a:pt x="1709272" y="1532965"/>
                  <a:pt x="1721224" y="1612153"/>
                  <a:pt x="1837765" y="1649506"/>
                </a:cubicBezTo>
                <a:cubicBezTo>
                  <a:pt x="1954306" y="1686859"/>
                  <a:pt x="2106707" y="1721224"/>
                  <a:pt x="2312895" y="1649506"/>
                </a:cubicBezTo>
                <a:cubicBezTo>
                  <a:pt x="2519083" y="1577788"/>
                  <a:pt x="2807448" y="1385047"/>
                  <a:pt x="3074895" y="1219200"/>
                </a:cubicBezTo>
                <a:cubicBezTo>
                  <a:pt x="3342342" y="1053353"/>
                  <a:pt x="3660589" y="857623"/>
                  <a:pt x="3917577" y="654423"/>
                </a:cubicBezTo>
                <a:cubicBezTo>
                  <a:pt x="4174565" y="451223"/>
                  <a:pt x="4395694" y="225611"/>
                  <a:pt x="4616824" y="0"/>
                </a:cubicBezTo>
              </a:path>
            </a:pathLst>
          </a:cu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0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4047"/>
                <a:ext cx="10515600" cy="51729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VC-dimension requires </a:t>
                </a:r>
                <a:r>
                  <a:rPr lang="en-US" sz="2400" dirty="0" smtClean="0">
                    <a:solidFill>
                      <a:srgbClr val="5B9BD5"/>
                    </a:solidFill>
                  </a:rPr>
                  <a:t>binary output</a:t>
                </a:r>
              </a:p>
              <a:p>
                <a:r>
                  <a:rPr lang="en-US" sz="2400" dirty="0" smtClean="0">
                    <a:solidFill>
                      <a:srgbClr val="ED7D31"/>
                    </a:solidFill>
                  </a:rPr>
                  <a:t>Fat Shattering dimension </a:t>
                </a:r>
                <a:r>
                  <a:rPr lang="en-US" sz="2400" dirty="0" smtClean="0"/>
                  <a:t>is a </a:t>
                </a:r>
                <a:r>
                  <a:rPr lang="en-US" sz="2400" dirty="0">
                    <a:solidFill>
                      <a:srgbClr val="70AD47"/>
                    </a:solidFill>
                  </a:rPr>
                  <a:t>scale sensitive </a:t>
                </a:r>
                <a:r>
                  <a:rPr lang="en-US" sz="2400" dirty="0"/>
                  <a:t>generalization of the VC </a:t>
                </a:r>
                <a:r>
                  <a:rPr lang="en-US" sz="2400" dirty="0" smtClean="0"/>
                  <a:t>dimension for </a:t>
                </a:r>
                <a:r>
                  <a:rPr lang="en-US" sz="2400" dirty="0" smtClean="0">
                    <a:solidFill>
                      <a:srgbClr val="5B9BD5"/>
                    </a:solidFill>
                  </a:rPr>
                  <a:t>real valued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: set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positive real number</a:t>
                </a:r>
              </a:p>
              <a:p>
                <a:r>
                  <a:rPr lang="en-US" sz="2400" i="1" dirty="0" smtClean="0"/>
                  <a:t>S</a:t>
                </a:r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 smtClean="0">
                    <a:solidFill>
                      <a:srgbClr val="ED7D31"/>
                    </a:solidFill>
                  </a:rPr>
                  <a:t>-shattered </a:t>
                </a:r>
                <a:r>
                  <a:rPr lang="en-US" sz="2400" dirty="0" smtClean="0"/>
                  <a:t>by </a:t>
                </a:r>
                <a:r>
                  <a:rPr lang="en-US" sz="2400" i="1" dirty="0" smtClean="0"/>
                  <a:t>F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4047"/>
                <a:ext cx="10515600" cy="5172916"/>
              </a:xfrm>
              <a:blipFill>
                <a:blip r:embed="rId2"/>
                <a:stretch>
                  <a:fillRect l="-812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427209" y="4177556"/>
            <a:ext cx="6972721" cy="2606873"/>
            <a:chOff x="1427209" y="4177556"/>
            <a:chExt cx="6972721" cy="260687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27209" y="6266334"/>
              <a:ext cx="697272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64541" y="4177556"/>
              <a:ext cx="0" cy="25370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80330" y="6266334"/>
              <a:ext cx="0" cy="161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07106" y="6266334"/>
              <a:ext cx="0" cy="161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8353" y="6266333"/>
              <a:ext cx="0" cy="1613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20193" y="6320095"/>
                  <a:ext cx="5495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0193" y="6320095"/>
                  <a:ext cx="54957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028760" y="6322764"/>
                  <a:ext cx="5566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8760" y="6322764"/>
                  <a:ext cx="55669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490007" y="6320095"/>
                  <a:ext cx="5566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0007" y="6320095"/>
                  <a:ext cx="556691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Oval 19"/>
          <p:cNvSpPr/>
          <p:nvPr/>
        </p:nvSpPr>
        <p:spPr>
          <a:xfrm>
            <a:off x="3938349" y="5239875"/>
            <a:ext cx="83961" cy="806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65124" y="5544955"/>
            <a:ext cx="83961" cy="806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6371" y="4742822"/>
            <a:ext cx="83961" cy="8068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30176" y="5540475"/>
            <a:ext cx="3003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30176" y="4984663"/>
            <a:ext cx="3003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56951" y="5863205"/>
            <a:ext cx="3003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56951" y="5307393"/>
            <a:ext cx="3003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18198" y="5065346"/>
            <a:ext cx="3003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18198" y="4509534"/>
            <a:ext cx="3003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05428" y="5289181"/>
            <a:ext cx="1523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000940" y="5594261"/>
            <a:ext cx="1523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000940" y="4774200"/>
            <a:ext cx="1523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00458" y="5000500"/>
                <a:ext cx="501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58" y="5000500"/>
                <a:ext cx="50116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89910" y="5307050"/>
                <a:ext cx="508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910" y="5307050"/>
                <a:ext cx="50828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98220" y="4499679"/>
                <a:ext cx="508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20" y="4499679"/>
                <a:ext cx="50828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21169" y="4667947"/>
                <a:ext cx="1927061" cy="369332"/>
              </a:xfrm>
              <a:prstGeom prst="rect">
                <a:avLst/>
              </a:prstGeom>
              <a:noFill/>
              <a:ln>
                <a:solidFill>
                  <a:srgbClr val="70AD47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70AD47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169" y="4667947"/>
                <a:ext cx="1927061" cy="369332"/>
              </a:xfrm>
              <a:prstGeom prst="rect">
                <a:avLst/>
              </a:prstGeom>
              <a:blipFill>
                <a:blip r:embed="rId9"/>
                <a:stretch>
                  <a:fillRect l="-3459" r="-4717" b="-32258"/>
                </a:stretch>
              </a:blipFill>
              <a:ln>
                <a:solidFill>
                  <a:srgbClr val="70AD4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>
          <a:xfrm>
            <a:off x="3379694" y="4164844"/>
            <a:ext cx="4554071" cy="2020490"/>
          </a:xfrm>
          <a:custGeom>
            <a:avLst/>
            <a:gdLst>
              <a:gd name="connsiteX0" fmla="*/ 0 w 4554071"/>
              <a:gd name="connsiteY0" fmla="*/ 774712 h 2020490"/>
              <a:gd name="connsiteX1" fmla="*/ 349624 w 4554071"/>
              <a:gd name="connsiteY1" fmla="*/ 532665 h 2020490"/>
              <a:gd name="connsiteX2" fmla="*/ 842682 w 4554071"/>
              <a:gd name="connsiteY2" fmla="*/ 568524 h 2020490"/>
              <a:gd name="connsiteX3" fmla="*/ 1353671 w 4554071"/>
              <a:gd name="connsiteY3" fmla="*/ 1384312 h 2020490"/>
              <a:gd name="connsiteX4" fmla="*/ 1766047 w 4554071"/>
              <a:gd name="connsiteY4" fmla="*/ 1931159 h 2020490"/>
              <a:gd name="connsiteX5" fmla="*/ 2366682 w 4554071"/>
              <a:gd name="connsiteY5" fmla="*/ 1913230 h 2020490"/>
              <a:gd name="connsiteX6" fmla="*/ 2823882 w 4554071"/>
              <a:gd name="connsiteY6" fmla="*/ 900218 h 2020490"/>
              <a:gd name="connsiteX7" fmla="*/ 3083859 w 4554071"/>
              <a:gd name="connsiteY7" fmla="*/ 156147 h 2020490"/>
              <a:gd name="connsiteX8" fmla="*/ 3603812 w 4554071"/>
              <a:gd name="connsiteY8" fmla="*/ 39606 h 2020490"/>
              <a:gd name="connsiteX9" fmla="*/ 4231341 w 4554071"/>
              <a:gd name="connsiteY9" fmla="*/ 667136 h 2020490"/>
              <a:gd name="connsiteX10" fmla="*/ 4554071 w 4554071"/>
              <a:gd name="connsiteY10" fmla="*/ 711959 h 20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4071" h="2020490">
                <a:moveTo>
                  <a:pt x="0" y="774712"/>
                </a:moveTo>
                <a:cubicBezTo>
                  <a:pt x="104588" y="670871"/>
                  <a:pt x="209177" y="567030"/>
                  <a:pt x="349624" y="532665"/>
                </a:cubicBezTo>
                <a:cubicBezTo>
                  <a:pt x="490071" y="498300"/>
                  <a:pt x="675341" y="426583"/>
                  <a:pt x="842682" y="568524"/>
                </a:cubicBezTo>
                <a:cubicBezTo>
                  <a:pt x="1010023" y="710465"/>
                  <a:pt x="1199777" y="1157206"/>
                  <a:pt x="1353671" y="1384312"/>
                </a:cubicBezTo>
                <a:cubicBezTo>
                  <a:pt x="1507565" y="1611418"/>
                  <a:pt x="1597212" y="1843006"/>
                  <a:pt x="1766047" y="1931159"/>
                </a:cubicBezTo>
                <a:cubicBezTo>
                  <a:pt x="1934882" y="2019312"/>
                  <a:pt x="2190376" y="2085053"/>
                  <a:pt x="2366682" y="1913230"/>
                </a:cubicBezTo>
                <a:cubicBezTo>
                  <a:pt x="2542988" y="1741407"/>
                  <a:pt x="2704353" y="1193065"/>
                  <a:pt x="2823882" y="900218"/>
                </a:cubicBezTo>
                <a:cubicBezTo>
                  <a:pt x="2943412" y="607371"/>
                  <a:pt x="2953871" y="299582"/>
                  <a:pt x="3083859" y="156147"/>
                </a:cubicBezTo>
                <a:cubicBezTo>
                  <a:pt x="3213847" y="12712"/>
                  <a:pt x="3412565" y="-45559"/>
                  <a:pt x="3603812" y="39606"/>
                </a:cubicBezTo>
                <a:cubicBezTo>
                  <a:pt x="3795059" y="124771"/>
                  <a:pt x="4072965" y="555077"/>
                  <a:pt x="4231341" y="667136"/>
                </a:cubicBezTo>
                <a:cubicBezTo>
                  <a:pt x="4389717" y="779195"/>
                  <a:pt x="4471894" y="745577"/>
                  <a:pt x="4554071" y="711959"/>
                </a:cubicBezTo>
              </a:path>
            </a:pathLst>
          </a:cu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AD4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13887" y="4228386"/>
                <a:ext cx="1934344" cy="369332"/>
              </a:xfrm>
              <a:prstGeom prst="rect">
                <a:avLst/>
              </a:prstGeom>
              <a:noFill/>
              <a:ln>
                <a:solidFill>
                  <a:srgbClr val="ED7D3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87" y="4228386"/>
                <a:ext cx="1934344" cy="369332"/>
              </a:xfrm>
              <a:prstGeom prst="rect">
                <a:avLst/>
              </a:prstGeom>
              <a:blipFill>
                <a:blip r:embed="rId10"/>
                <a:stretch>
                  <a:fillRect l="-3135" r="-4389" b="-32258"/>
                </a:stretch>
              </a:blipFill>
              <a:ln>
                <a:solidFill>
                  <a:srgbClr val="ED7D3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/>
          <p:cNvSpPr/>
          <p:nvPr/>
        </p:nvSpPr>
        <p:spPr>
          <a:xfrm>
            <a:off x="3563484" y="5268520"/>
            <a:ext cx="221867" cy="26298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6887" y="5268520"/>
            <a:ext cx="219873" cy="2891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2523" y="2770481"/>
            <a:ext cx="3514725" cy="1123950"/>
          </a:xfrm>
          <a:prstGeom prst="rect">
            <a:avLst/>
          </a:prstGeom>
        </p:spPr>
      </p:pic>
      <p:sp>
        <p:nvSpPr>
          <p:cNvPr id="52" name="Freeform 51"/>
          <p:cNvSpPr/>
          <p:nvPr/>
        </p:nvSpPr>
        <p:spPr>
          <a:xfrm>
            <a:off x="3343835" y="4010125"/>
            <a:ext cx="4593291" cy="2103804"/>
          </a:xfrm>
          <a:custGeom>
            <a:avLst/>
            <a:gdLst>
              <a:gd name="connsiteX0" fmla="*/ 0 w 4527176"/>
              <a:gd name="connsiteY0" fmla="*/ 2103804 h 2103804"/>
              <a:gd name="connsiteX1" fmla="*/ 2832847 w 4527176"/>
              <a:gd name="connsiteY1" fmla="*/ 113640 h 2103804"/>
              <a:gd name="connsiteX2" fmla="*/ 4527176 w 4527176"/>
              <a:gd name="connsiteY2" fmla="*/ 418440 h 210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7176" h="2103804">
                <a:moveTo>
                  <a:pt x="0" y="2103804"/>
                </a:moveTo>
                <a:cubicBezTo>
                  <a:pt x="1039159" y="1249169"/>
                  <a:pt x="2078318" y="394534"/>
                  <a:pt x="2832847" y="113640"/>
                </a:cubicBezTo>
                <a:cubicBezTo>
                  <a:pt x="3587376" y="-167254"/>
                  <a:pt x="4057276" y="125593"/>
                  <a:pt x="4527176" y="41844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uiExpand="1" animBg="1"/>
      <p:bldP spid="21" grpId="0" uiExpand="1" animBg="1"/>
      <p:bldP spid="22" grpId="0" uiExpand="1" animBg="1"/>
      <p:bldP spid="36" grpId="0" uiExpand="1"/>
      <p:bldP spid="37" grpId="0" uiExpand="1"/>
      <p:bldP spid="38" grpId="0" uiExpand="1"/>
      <p:bldP spid="40" grpId="0" uiExpand="1" animBg="1"/>
      <p:bldP spid="41" grpId="0" uiExpand="1" animBg="1"/>
      <p:bldP spid="45" grpId="0" uiExpand="1" animBg="1"/>
      <p:bldP spid="52" grpId="0" uiExpan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4047"/>
                <a:ext cx="10515600" cy="517291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VC-dimension requires </a:t>
                </a:r>
                <a:r>
                  <a:rPr lang="en-US" sz="2400" dirty="0" smtClean="0">
                    <a:solidFill>
                      <a:srgbClr val="5B9BD5"/>
                    </a:solidFill>
                  </a:rPr>
                  <a:t>binary output</a:t>
                </a:r>
              </a:p>
              <a:p>
                <a:r>
                  <a:rPr lang="en-US" sz="2400" dirty="0" smtClean="0">
                    <a:solidFill>
                      <a:srgbClr val="ED7D31"/>
                    </a:solidFill>
                  </a:rPr>
                  <a:t>Fat Shattering dimension </a:t>
                </a:r>
                <a:r>
                  <a:rPr lang="en-US" sz="2400" dirty="0" smtClean="0"/>
                  <a:t>is a </a:t>
                </a:r>
                <a:r>
                  <a:rPr lang="en-US" sz="2400" dirty="0">
                    <a:solidFill>
                      <a:srgbClr val="70AD47"/>
                    </a:solidFill>
                  </a:rPr>
                  <a:t>scale sensitive </a:t>
                </a:r>
                <a:r>
                  <a:rPr lang="en-US" sz="2400" dirty="0"/>
                  <a:t>generalization of the VC </a:t>
                </a:r>
                <a:r>
                  <a:rPr lang="en-US" sz="2400" dirty="0" smtClean="0"/>
                  <a:t>dimension for </a:t>
                </a:r>
                <a:r>
                  <a:rPr lang="en-US" sz="2400" dirty="0" smtClean="0">
                    <a:solidFill>
                      <a:srgbClr val="5B9BD5"/>
                    </a:solidFill>
                  </a:rPr>
                  <a:t>real valued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: set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positive real number</a:t>
                </a:r>
              </a:p>
              <a:p>
                <a:r>
                  <a:rPr lang="en-US" sz="2400" i="1" dirty="0"/>
                  <a:t>S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>
                    <a:solidFill>
                      <a:srgbClr val="ED7D31"/>
                    </a:solidFill>
                  </a:rPr>
                  <a:t>-shattered </a:t>
                </a:r>
                <a:r>
                  <a:rPr lang="en-US" sz="2400" dirty="0"/>
                  <a:t>by </a:t>
                </a:r>
                <a:r>
                  <a:rPr lang="en-US" sz="2400" i="1" dirty="0"/>
                  <a:t>F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∃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:endParaRPr lang="en-US" sz="2400" i="1" dirty="0"/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𝑎𝑡𝑡𝑒𝑟𝑒𝑑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/>
              </a:p>
              <a:p>
                <a:pPr marL="0" indent="0">
                  <a:buNone/>
                </a:pPr>
                <a:endParaRPr lang="en-US" sz="24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anose="05000000000000000000" pitchFamily="2" charset="2"/>
                  </a:rPr>
                  <a:t> generalization bounds for regression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4047"/>
                <a:ext cx="10515600" cy="5172916"/>
              </a:xfrm>
              <a:blipFill>
                <a:blip r:embed="rId2"/>
                <a:stretch>
                  <a:fillRect l="-928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510" y="2770481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VC-dimension and PAC Learning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pproach to NN – </a:t>
            </a:r>
            <a:r>
              <a:rPr lang="en-US" b="1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Caveats </a:t>
            </a:r>
            <a:endParaRPr lang="en-US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VC-bound learning guarantee: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5B9BD5"/>
                </a:solidFill>
              </a:rPr>
              <a:t>Too strict</a:t>
            </a:r>
          </a:p>
          <a:p>
            <a:pPr lvl="1"/>
            <a:r>
              <a:rPr lang="en-US" dirty="0" smtClean="0"/>
              <a:t>Any distribution </a:t>
            </a:r>
            <a:r>
              <a:rPr lang="en-US" i="1" dirty="0" smtClean="0"/>
              <a:t>D</a:t>
            </a:r>
            <a:endParaRPr lang="en-US" dirty="0" smtClean="0"/>
          </a:p>
          <a:p>
            <a:pPr lvl="1"/>
            <a:r>
              <a:rPr lang="en-US" dirty="0" smtClean="0"/>
              <a:t>Any function </a:t>
            </a:r>
            <a:r>
              <a:rPr lang="en-US" i="1" dirty="0" smtClean="0"/>
              <a:t>h</a:t>
            </a:r>
            <a:endParaRPr lang="en-US" dirty="0" smtClean="0"/>
          </a:p>
          <a:p>
            <a:r>
              <a:rPr lang="en-US" dirty="0" smtClean="0">
                <a:solidFill>
                  <a:srgbClr val="ED7D31"/>
                </a:solidFill>
              </a:rPr>
              <a:t>Not tight</a:t>
            </a:r>
          </a:p>
          <a:p>
            <a:pPr lvl="1"/>
            <a:r>
              <a:rPr lang="en-US" dirty="0" smtClean="0"/>
              <a:t>Only a bound</a:t>
            </a:r>
          </a:p>
          <a:p>
            <a:pPr lvl="1"/>
            <a:r>
              <a:rPr lang="en-US" dirty="0" smtClean="0"/>
              <a:t>Computing the VC-dimension</a:t>
            </a:r>
          </a:p>
          <a:p>
            <a:pPr lvl="1"/>
            <a:r>
              <a:rPr lang="en-US" dirty="0" smtClean="0"/>
              <a:t>One shattered set is enough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57051" y="2042361"/>
                <a:ext cx="6227923" cy="1095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051" y="2042361"/>
                <a:ext cx="6227923" cy="1095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תוצאת תמונה עבור ‪question mark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47" y="3424518"/>
            <a:ext cx="1685912" cy="18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II: Empirical Tests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497" y="1412013"/>
            <a:ext cx="8317006" cy="3034167"/>
          </a:xfrm>
          <a:prstGeom prst="rect">
            <a:avLst/>
          </a:prstGeom>
          <a:noFill/>
          <a:ln w="57150" cap="flat" cmpd="sng">
            <a:gradFill flip="none" rotWithShape="1">
              <a:gsLst>
                <a:gs pos="0">
                  <a:srgbClr val="ED7D31"/>
                </a:gs>
                <a:gs pos="52000">
                  <a:srgbClr val="5B9BD5"/>
                </a:gs>
                <a:gs pos="100000">
                  <a:srgbClr val="70AD47"/>
                </a:gs>
              </a:gsLst>
              <a:lin ang="2700000" scaled="1"/>
              <a:tileRect/>
            </a:gra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5144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Experiments’ Motivation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70AD47"/>
                    </a:solidFill>
                  </a:rPr>
                  <a:t>Empirical phenomenon: </a:t>
                </a:r>
                <a:r>
                  <a:rPr lang="en-US" dirty="0" smtClean="0"/>
                  <a:t>huge NN have very good generalization</a:t>
                </a:r>
              </a:p>
              <a:p>
                <a:pPr lvl="1"/>
                <a:r>
                  <a:rPr lang="en-US" dirty="0" smtClean="0"/>
                  <a:t>Small difference between training and test error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ven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>
                    <a:solidFill>
                      <a:srgbClr val="5B9BD5"/>
                    </a:solidFill>
                  </a:rPr>
                  <a:t>Theoretical reasoning:</a:t>
                </a:r>
              </a:p>
              <a:p>
                <a:pPr lvl="1"/>
                <a:r>
                  <a:rPr lang="en-US" dirty="0" smtClean="0"/>
                  <a:t>Properties of the model family (VC-dimension, </a:t>
                </a:r>
                <a:r>
                  <a:rPr lang="en-US" dirty="0" err="1" smtClean="0"/>
                  <a:t>Rademacher</a:t>
                </a:r>
                <a:r>
                  <a:rPr lang="en-US" dirty="0" smtClean="0"/>
                  <a:t> complexity…)</a:t>
                </a:r>
                <a:endParaRPr lang="he-IL" dirty="0" smtClean="0"/>
              </a:p>
              <a:p>
                <a:pPr lvl="1"/>
                <a:r>
                  <a:rPr lang="en-US" dirty="0" smtClean="0"/>
                  <a:t>Regularization techniques</a:t>
                </a:r>
              </a:p>
              <a:p>
                <a:r>
                  <a:rPr lang="en-US" dirty="0" smtClean="0">
                    <a:solidFill>
                      <a:srgbClr val="ED7D31"/>
                    </a:solidFill>
                  </a:rPr>
                  <a:t>Goal</a:t>
                </a:r>
                <a:r>
                  <a:rPr lang="en-US" dirty="0">
                    <a:solidFill>
                      <a:srgbClr val="ED7D31"/>
                    </a:solidFill>
                  </a:rPr>
                  <a:t>:</a:t>
                </a:r>
                <a:r>
                  <a:rPr lang="en-US" dirty="0" smtClean="0">
                    <a:solidFill>
                      <a:srgbClr val="7B00F6"/>
                    </a:solidFill>
                  </a:rPr>
                  <a:t> </a:t>
                </a:r>
                <a:r>
                  <a:rPr lang="en-US" dirty="0" smtClean="0"/>
                  <a:t>empirically test the theoretical reasoning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5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Experiments’ Methodology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83358" y="1210235"/>
            <a:ext cx="2940908" cy="253671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</a:t>
            </a:r>
          </a:p>
          <a:p>
            <a:pPr algn="ctr"/>
            <a:r>
              <a:rPr lang="en-US" sz="2800" dirty="0" smtClean="0"/>
              <a:t>Hypothesis Class</a:t>
            </a:r>
          </a:p>
          <a:p>
            <a:pPr algn="ctr"/>
            <a:endParaRPr lang="en-US" sz="3200" dirty="0"/>
          </a:p>
        </p:txBody>
      </p:sp>
      <p:sp>
        <p:nvSpPr>
          <p:cNvPr id="31" name="Rounded Rectangle 30"/>
          <p:cNvSpPr/>
          <p:nvPr/>
        </p:nvSpPr>
        <p:spPr>
          <a:xfrm>
            <a:off x="4806665" y="4514574"/>
            <a:ext cx="2372497" cy="2100648"/>
          </a:xfrm>
          <a:prstGeom prst="round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tx1"/>
            </a:bgClr>
          </a:patt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</a:t>
            </a:r>
          </a:p>
          <a:p>
            <a:pPr algn="ctr"/>
            <a:r>
              <a:rPr lang="en-US" sz="3200" dirty="0" smtClean="0"/>
              <a:t>Algorithm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212497" y="2667323"/>
            <a:ext cx="4866384" cy="3606029"/>
            <a:chOff x="5212497" y="2667323"/>
            <a:chExt cx="4866384" cy="3606029"/>
          </a:xfrm>
        </p:grpSpPr>
        <p:sp>
          <p:nvSpPr>
            <p:cNvPr id="33" name="Rounded Rectangle 32"/>
            <p:cNvSpPr/>
            <p:nvPr/>
          </p:nvSpPr>
          <p:spPr>
            <a:xfrm>
              <a:off x="8175941" y="4856444"/>
              <a:ext cx="1902940" cy="1416908"/>
            </a:xfrm>
            <a:prstGeom prst="roundRect">
              <a:avLst/>
            </a:prstGeom>
            <a:solidFill>
              <a:srgbClr val="BBDAA6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7282135" y="5299227"/>
              <a:ext cx="790833" cy="531339"/>
            </a:xfrm>
            <a:prstGeom prst="rightArrow">
              <a:avLst/>
            </a:prstGeom>
            <a:solidFill>
              <a:srgbClr val="5B9BD5"/>
            </a:solidFill>
            <a:ln>
              <a:solidFill>
                <a:srgbClr val="BBD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 rot="19810538">
              <a:off x="6927411" y="2667323"/>
              <a:ext cx="4411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60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497" y="3174612"/>
              <a:ext cx="2180850" cy="1860260"/>
            </a:xfrm>
            <a:prstGeom prst="rect">
              <a:avLst/>
            </a:prstGeom>
          </p:spPr>
        </p:pic>
      </p:grpSp>
      <p:sp>
        <p:nvSpPr>
          <p:cNvPr id="38" name="Rounded Rectangle 37"/>
          <p:cNvSpPr/>
          <p:nvPr/>
        </p:nvSpPr>
        <p:spPr>
          <a:xfrm>
            <a:off x="1090620" y="2331547"/>
            <a:ext cx="2372497" cy="2100648"/>
          </a:xfrm>
          <a:prstGeom prst="round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tx1"/>
            </a:bgClr>
          </a:patt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D</a:t>
            </a:r>
          </a:p>
          <a:p>
            <a:pPr algn="ctr"/>
            <a:r>
              <a:rPr lang="en-US" sz="3200" dirty="0" smtClean="0"/>
              <a:t>Distribution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66185" y="4104742"/>
            <a:ext cx="2837507" cy="2168610"/>
            <a:chOff x="1866185" y="4104742"/>
            <a:chExt cx="2837507" cy="2168610"/>
          </a:xfrm>
        </p:grpSpPr>
        <p:sp>
          <p:nvSpPr>
            <p:cNvPr id="32" name="Rounded Rectangle 31"/>
            <p:cNvSpPr/>
            <p:nvPr/>
          </p:nvSpPr>
          <p:spPr>
            <a:xfrm>
              <a:off x="1906946" y="4856444"/>
              <a:ext cx="1902940" cy="1416908"/>
            </a:xfrm>
            <a:prstGeom prst="roundRect">
              <a:avLst/>
            </a:prstGeom>
            <a:solidFill>
              <a:srgbClr val="BBDAA6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 examples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x,y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3912859" y="5299228"/>
              <a:ext cx="790833" cy="531339"/>
            </a:xfrm>
            <a:prstGeom prst="rightArrow">
              <a:avLst/>
            </a:prstGeom>
            <a:solidFill>
              <a:srgbClr val="5B9BD5"/>
            </a:solidFill>
            <a:ln>
              <a:solidFill>
                <a:srgbClr val="BBD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6185" y="4104742"/>
              <a:ext cx="1202292" cy="1114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7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Class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97" y="1308016"/>
            <a:ext cx="10657403" cy="4868947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5"/>
                </a:solidFill>
              </a:rPr>
              <a:t>hypothesis class H</a:t>
            </a:r>
            <a:r>
              <a:rPr lang="en-US" dirty="0" smtClean="0"/>
              <a:t> is a set of models </a:t>
            </a:r>
            <a:endParaRPr lang="en-US" dirty="0"/>
          </a:p>
        </p:txBody>
      </p:sp>
      <p:cxnSp>
        <p:nvCxnSpPr>
          <p:cNvPr id="5" name="Straight Connector 4"/>
          <p:cNvCxnSpPr>
            <a:stCxn id="3" idx="1"/>
            <a:endCxn id="3" idx="1"/>
          </p:cNvCxnSpPr>
          <p:nvPr/>
        </p:nvCxnSpPr>
        <p:spPr>
          <a:xfrm>
            <a:off x="696397" y="37424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92795" y="2652366"/>
            <a:ext cx="6055" cy="40512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3059" y="5328953"/>
            <a:ext cx="3658611" cy="365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410140" y="3645489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46474" y="4028356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26030" y="4237577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67340" y="4102689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22592" y="4428330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89027" y="4525876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15703" y="4783265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76940" y="4712289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68103" y="4935665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21676" y="4416439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95260" y="5001156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8498" y="503397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4832" y="5416837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388" y="5626058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55698" y="549117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10950" y="581681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7385" y="5914357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04061" y="617174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65298" y="610077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356461" y="632414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310034" y="580492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83618" y="6389637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81631" y="3617520"/>
            <a:ext cx="1811642" cy="3059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6885" y="3264993"/>
            <a:ext cx="1811642" cy="3059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44652" y="3052037"/>
            <a:ext cx="145714" cy="3675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69065" y="3112505"/>
            <a:ext cx="1568723" cy="364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112971" y="1831010"/>
            <a:ext cx="6055" cy="40512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900454" y="4391461"/>
            <a:ext cx="3658611" cy="365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879137" y="4667273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273760" y="4140338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92525" y="3973148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504190" y="4028356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86692" y="3818799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04487" y="4260436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756887" y="4412836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09287" y="4565236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846206" y="4267977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409948" y="4422070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431522" y="4697338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35422" y="4185898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87822" y="4338298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706359" y="4917432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202921" y="5108185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869356" y="520573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858759" y="5069832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355321" y="5260585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640245" y="5200677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011159" y="5222232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874591" y="4922734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422562" y="5032884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551122" y="5386744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026991" y="5075134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93426" y="517268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682829" y="503678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179391" y="5227534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845826" y="532508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792645" y="5353077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945045" y="5505477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249774" y="5496419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693554" y="5603198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361312" y="582306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097445" y="5657877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249845" y="5810277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619248" y="3167694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399414" y="331797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979241" y="335405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215725" y="3640617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252062" y="395043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794862" y="349323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862724" y="374258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505684" y="391134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252062" y="395043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404462" y="410283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622148" y="3624044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099662" y="379803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945045" y="3387318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404462" y="410283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270606" y="432000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469350" y="3652955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375696" y="3408515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404462" y="410283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556862" y="425523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679090" y="4774415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268994" y="3500883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158831" y="4073304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703206" y="4305704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331794" y="4644413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271241" y="485665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128046" y="4005182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164383" y="431500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418005" y="4275905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164383" y="431500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316783" y="446740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316783" y="446740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182927" y="4684565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381671" y="401752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288017" y="3773080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316783" y="446740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469183" y="461980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4071152" y="4437869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294956" y="5016942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600772" y="3803903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854397" y="381624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760743" y="3571801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373896" y="3645489"/>
            <a:ext cx="1722104" cy="1488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545027" y="3788513"/>
            <a:ext cx="1403071" cy="1196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106380" y="3307971"/>
            <a:ext cx="2199765" cy="21863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7813021" y="2297586"/>
            <a:ext cx="3658611" cy="365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8800080" y="2979555"/>
                <a:ext cx="1240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080" y="2979555"/>
                <a:ext cx="124072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6404" t="-2222" r="-689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026198" y="2602909"/>
                <a:ext cx="15434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198" y="2602909"/>
                <a:ext cx="154349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118" t="-4444" r="-472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072348" y="6105891"/>
                <a:ext cx="1353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348" y="6105891"/>
                <a:ext cx="135370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856" t="-4444" r="-585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Connector 141"/>
          <p:cNvCxnSpPr/>
          <p:nvPr/>
        </p:nvCxnSpPr>
        <p:spPr>
          <a:xfrm>
            <a:off x="9688239" y="2315864"/>
            <a:ext cx="6056" cy="1981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8193510" y="2130522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8513064" y="2127543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9308752" y="2109874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763746" y="2096381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9036249" y="2117727"/>
            <a:ext cx="7266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0258225" y="2125763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9848771" y="2125763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10536827" y="2133196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0844150" y="2120902"/>
            <a:ext cx="72668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9555558" y="24596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502" y="3860382"/>
            <a:ext cx="4236098" cy="2302011"/>
          </a:xfrm>
          <a:prstGeom prst="rect">
            <a:avLst/>
          </a:prstGeom>
        </p:spPr>
      </p:pic>
      <p:cxnSp>
        <p:nvCxnSpPr>
          <p:cNvPr id="161" name="Straight Connector 160"/>
          <p:cNvCxnSpPr/>
          <p:nvPr/>
        </p:nvCxnSpPr>
        <p:spPr>
          <a:xfrm>
            <a:off x="10341694" y="2312113"/>
            <a:ext cx="6056" cy="1981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8964373" y="2318169"/>
            <a:ext cx="6056" cy="1981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3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8" grpId="0"/>
      <p:bldP spid="139" grpId="0"/>
      <p:bldP spid="140" grpId="0"/>
      <p:bldP spid="144" grpId="0" animBg="1"/>
      <p:bldP spid="145" grpId="0" animBg="1"/>
      <p:bldP spid="146" grpId="0" animBg="1"/>
      <p:bldP spid="147" grpId="0" animBg="1"/>
      <p:bldP spid="148" grpId="0" animBg="1"/>
      <p:bldP spid="150" grpId="0" animBg="1"/>
      <p:bldP spid="151" grpId="0" animBg="1"/>
      <p:bldP spid="153" grpId="0" animBg="1"/>
      <p:bldP spid="155" grpId="0" animBg="1"/>
      <p:bldP spid="15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2232" y="1467116"/>
            <a:ext cx="8361406" cy="5213143"/>
            <a:chOff x="1512232" y="1467116"/>
            <a:chExt cx="8361406" cy="521314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12232" y="4829258"/>
              <a:ext cx="8361406" cy="4856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959766" y="1467116"/>
              <a:ext cx="0" cy="52131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V="1">
            <a:off x="1797611" y="1921934"/>
            <a:ext cx="6775624" cy="4054904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55029" y="1897732"/>
            <a:ext cx="1453980" cy="830997"/>
            <a:chOff x="572529" y="675503"/>
            <a:chExt cx="1453980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66121" y="675503"/>
              <a:ext cx="1260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Training</a:t>
              </a:r>
            </a:p>
            <a:p>
              <a:r>
                <a:rPr lang="en-US" sz="2400" dirty="0" smtClean="0"/>
                <a:t>Test</a:t>
              </a:r>
              <a:endParaRPr lang="en-US" sz="2400" dirty="0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89005" y="799070"/>
              <a:ext cx="189470" cy="20594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0E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72529" y="1165142"/>
              <a:ext cx="222421" cy="214184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0E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 46"/>
          <p:cNvSpPr/>
          <p:nvPr/>
        </p:nvSpPr>
        <p:spPr>
          <a:xfrm>
            <a:off x="1512232" y="1291625"/>
            <a:ext cx="6458464" cy="5152233"/>
          </a:xfrm>
          <a:custGeom>
            <a:avLst/>
            <a:gdLst>
              <a:gd name="connsiteX0" fmla="*/ 0 w 6458464"/>
              <a:gd name="connsiteY0" fmla="*/ 3665838 h 5152233"/>
              <a:gd name="connsiteX1" fmla="*/ 255373 w 6458464"/>
              <a:gd name="connsiteY1" fmla="*/ 3690551 h 5152233"/>
              <a:gd name="connsiteX2" fmla="*/ 708454 w 6458464"/>
              <a:gd name="connsiteY2" fmla="*/ 4522573 h 5152233"/>
              <a:gd name="connsiteX3" fmla="*/ 1202724 w 6458464"/>
              <a:gd name="connsiteY3" fmla="*/ 4835611 h 5152233"/>
              <a:gd name="connsiteX4" fmla="*/ 1507524 w 6458464"/>
              <a:gd name="connsiteY4" fmla="*/ 3262184 h 5152233"/>
              <a:gd name="connsiteX5" fmla="*/ 1721708 w 6458464"/>
              <a:gd name="connsiteY5" fmla="*/ 3072713 h 5152233"/>
              <a:gd name="connsiteX6" fmla="*/ 1927654 w 6458464"/>
              <a:gd name="connsiteY6" fmla="*/ 4267200 h 5152233"/>
              <a:gd name="connsiteX7" fmla="*/ 2125362 w 6458464"/>
              <a:gd name="connsiteY7" fmla="*/ 4868562 h 5152233"/>
              <a:gd name="connsiteX8" fmla="*/ 2487827 w 6458464"/>
              <a:gd name="connsiteY8" fmla="*/ 4983892 h 5152233"/>
              <a:gd name="connsiteX9" fmla="*/ 2693773 w 6458464"/>
              <a:gd name="connsiteY9" fmla="*/ 2553730 h 5152233"/>
              <a:gd name="connsiteX10" fmla="*/ 3303373 w 6458464"/>
              <a:gd name="connsiteY10" fmla="*/ 1573427 h 5152233"/>
              <a:gd name="connsiteX11" fmla="*/ 3855308 w 6458464"/>
              <a:gd name="connsiteY11" fmla="*/ 2743200 h 5152233"/>
              <a:gd name="connsiteX12" fmla="*/ 4127156 w 6458464"/>
              <a:gd name="connsiteY12" fmla="*/ 2784389 h 5152233"/>
              <a:gd name="connsiteX13" fmla="*/ 4234248 w 6458464"/>
              <a:gd name="connsiteY13" fmla="*/ 1334530 h 5152233"/>
              <a:gd name="connsiteX14" fmla="*/ 4761470 w 6458464"/>
              <a:gd name="connsiteY14" fmla="*/ 1235676 h 5152233"/>
              <a:gd name="connsiteX15" fmla="*/ 4967416 w 6458464"/>
              <a:gd name="connsiteY15" fmla="*/ 1985319 h 5152233"/>
              <a:gd name="connsiteX16" fmla="*/ 6038335 w 6458464"/>
              <a:gd name="connsiteY16" fmla="*/ 1993557 h 5152233"/>
              <a:gd name="connsiteX17" fmla="*/ 6458464 w 6458464"/>
              <a:gd name="connsiteY17" fmla="*/ 0 h 515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58464" h="5152233">
                <a:moveTo>
                  <a:pt x="0" y="3665838"/>
                </a:moveTo>
                <a:cubicBezTo>
                  <a:pt x="68648" y="3606800"/>
                  <a:pt x="137297" y="3547762"/>
                  <a:pt x="255373" y="3690551"/>
                </a:cubicBezTo>
                <a:cubicBezTo>
                  <a:pt x="373449" y="3833340"/>
                  <a:pt x="550562" y="4331730"/>
                  <a:pt x="708454" y="4522573"/>
                </a:cubicBezTo>
                <a:cubicBezTo>
                  <a:pt x="866346" y="4713416"/>
                  <a:pt x="1069546" y="5045676"/>
                  <a:pt x="1202724" y="4835611"/>
                </a:cubicBezTo>
                <a:cubicBezTo>
                  <a:pt x="1335902" y="4625546"/>
                  <a:pt x="1421027" y="3556000"/>
                  <a:pt x="1507524" y="3262184"/>
                </a:cubicBezTo>
                <a:cubicBezTo>
                  <a:pt x="1594021" y="2968368"/>
                  <a:pt x="1651686" y="2905210"/>
                  <a:pt x="1721708" y="3072713"/>
                </a:cubicBezTo>
                <a:cubicBezTo>
                  <a:pt x="1791730" y="3240216"/>
                  <a:pt x="1860378" y="3967892"/>
                  <a:pt x="1927654" y="4267200"/>
                </a:cubicBezTo>
                <a:cubicBezTo>
                  <a:pt x="1994930" y="4566508"/>
                  <a:pt x="2032000" y="4749113"/>
                  <a:pt x="2125362" y="4868562"/>
                </a:cubicBezTo>
                <a:cubicBezTo>
                  <a:pt x="2218724" y="4988011"/>
                  <a:pt x="2393092" y="5369697"/>
                  <a:pt x="2487827" y="4983892"/>
                </a:cubicBezTo>
                <a:cubicBezTo>
                  <a:pt x="2582562" y="4598087"/>
                  <a:pt x="2557849" y="3122141"/>
                  <a:pt x="2693773" y="2553730"/>
                </a:cubicBezTo>
                <a:cubicBezTo>
                  <a:pt x="2829697" y="1985319"/>
                  <a:pt x="3109784" y="1541849"/>
                  <a:pt x="3303373" y="1573427"/>
                </a:cubicBezTo>
                <a:cubicBezTo>
                  <a:pt x="3496962" y="1605005"/>
                  <a:pt x="3718011" y="2541373"/>
                  <a:pt x="3855308" y="2743200"/>
                </a:cubicBezTo>
                <a:cubicBezTo>
                  <a:pt x="3992605" y="2945027"/>
                  <a:pt x="4063999" y="3019167"/>
                  <a:pt x="4127156" y="2784389"/>
                </a:cubicBezTo>
                <a:cubicBezTo>
                  <a:pt x="4190313" y="2549611"/>
                  <a:pt x="4128529" y="1592649"/>
                  <a:pt x="4234248" y="1334530"/>
                </a:cubicBezTo>
                <a:cubicBezTo>
                  <a:pt x="4339967" y="1076411"/>
                  <a:pt x="4639275" y="1127211"/>
                  <a:pt x="4761470" y="1235676"/>
                </a:cubicBezTo>
                <a:cubicBezTo>
                  <a:pt x="4883665" y="1344141"/>
                  <a:pt x="4754605" y="1859005"/>
                  <a:pt x="4967416" y="1985319"/>
                </a:cubicBezTo>
                <a:cubicBezTo>
                  <a:pt x="5180227" y="2111632"/>
                  <a:pt x="5789827" y="2324443"/>
                  <a:pt x="6038335" y="1993557"/>
                </a:cubicBezTo>
                <a:cubicBezTo>
                  <a:pt x="6286843" y="1662671"/>
                  <a:pt x="6380205" y="332259"/>
                  <a:pt x="6458464" y="0"/>
                </a:cubicBezTo>
              </a:path>
            </a:pathLst>
          </a:custGeom>
          <a:noFill/>
          <a:ln w="571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581723" y="3524298"/>
            <a:ext cx="189470" cy="205946"/>
          </a:xfrm>
          <a:prstGeom prst="star5">
            <a:avLst/>
          </a:prstGeom>
          <a:solidFill>
            <a:srgbClr val="FF0000"/>
          </a:solidFill>
          <a:ln>
            <a:solidFill>
              <a:srgbClr val="0E2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670016" y="2264255"/>
            <a:ext cx="189470" cy="205946"/>
          </a:xfrm>
          <a:prstGeom prst="star5">
            <a:avLst/>
          </a:prstGeom>
          <a:solidFill>
            <a:srgbClr val="FF0000"/>
          </a:solidFill>
          <a:ln>
            <a:solidFill>
              <a:srgbClr val="0E2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191772" y="3730244"/>
            <a:ext cx="189470" cy="205946"/>
          </a:xfrm>
          <a:prstGeom prst="star5">
            <a:avLst/>
          </a:prstGeom>
          <a:solidFill>
            <a:srgbClr val="FF0000"/>
          </a:solidFill>
          <a:ln>
            <a:solidFill>
              <a:srgbClr val="0E2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033009" y="4454321"/>
            <a:ext cx="189470" cy="205946"/>
          </a:xfrm>
          <a:prstGeom prst="star5">
            <a:avLst/>
          </a:prstGeom>
          <a:solidFill>
            <a:srgbClr val="FF0000"/>
          </a:solidFill>
          <a:ln>
            <a:solidFill>
              <a:srgbClr val="0E2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248943" y="4949348"/>
            <a:ext cx="189470" cy="205946"/>
          </a:xfrm>
          <a:prstGeom prst="star5">
            <a:avLst/>
          </a:prstGeom>
          <a:solidFill>
            <a:srgbClr val="FF0000"/>
          </a:solidFill>
          <a:ln>
            <a:solidFill>
              <a:srgbClr val="0E2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060047" y="5638711"/>
            <a:ext cx="189470" cy="205946"/>
          </a:xfrm>
          <a:prstGeom prst="star5">
            <a:avLst/>
          </a:prstGeom>
          <a:solidFill>
            <a:srgbClr val="FF0000"/>
          </a:solidFill>
          <a:ln>
            <a:solidFill>
              <a:srgbClr val="0E2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786946" y="5219180"/>
            <a:ext cx="189470" cy="205946"/>
          </a:xfrm>
          <a:prstGeom prst="star5">
            <a:avLst/>
          </a:prstGeom>
          <a:solidFill>
            <a:srgbClr val="FF0000"/>
          </a:solidFill>
          <a:ln>
            <a:solidFill>
              <a:srgbClr val="0E2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300823" y="3057278"/>
            <a:ext cx="189470" cy="205946"/>
          </a:xfrm>
          <a:prstGeom prst="star5">
            <a:avLst/>
          </a:prstGeom>
          <a:solidFill>
            <a:srgbClr val="FF0000"/>
          </a:solidFill>
          <a:ln>
            <a:solidFill>
              <a:srgbClr val="0E2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 Toy Example – Regression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02877" y="1601571"/>
            <a:ext cx="6965091" cy="4804887"/>
            <a:chOff x="1396315" y="584886"/>
            <a:chExt cx="6965091" cy="4804887"/>
          </a:xfrm>
          <a:solidFill>
            <a:srgbClr val="FFFF00"/>
          </a:solidFill>
        </p:grpSpPr>
        <p:sp>
          <p:nvSpPr>
            <p:cNvPr id="23" name="Flowchart: Connector 22"/>
            <p:cNvSpPr/>
            <p:nvPr/>
          </p:nvSpPr>
          <p:spPr>
            <a:xfrm>
              <a:off x="1981200" y="4305468"/>
              <a:ext cx="222421" cy="214184"/>
            </a:xfrm>
            <a:prstGeom prst="flowChartConnector">
              <a:avLst/>
            </a:prstGeom>
            <a:grpFill/>
            <a:ln>
              <a:solidFill>
                <a:srgbClr val="0E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1396315" y="5175589"/>
              <a:ext cx="222421" cy="214184"/>
            </a:xfrm>
            <a:prstGeom prst="flowChartConnector">
              <a:avLst/>
            </a:prstGeom>
            <a:grpFill/>
            <a:ln>
              <a:solidFill>
                <a:srgbClr val="0E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4164228" y="2899719"/>
              <a:ext cx="222421" cy="214184"/>
            </a:xfrm>
            <a:prstGeom prst="flowChartConnector">
              <a:avLst/>
            </a:prstGeom>
            <a:grpFill/>
            <a:ln>
              <a:solidFill>
                <a:srgbClr val="0E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589374" y="2571753"/>
              <a:ext cx="222421" cy="214184"/>
            </a:xfrm>
            <a:prstGeom prst="flowChartConnector">
              <a:avLst/>
            </a:prstGeom>
            <a:grpFill/>
            <a:ln>
              <a:solidFill>
                <a:srgbClr val="0E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6349314" y="1700343"/>
              <a:ext cx="222421" cy="214184"/>
            </a:xfrm>
            <a:prstGeom prst="flowChartConnector">
              <a:avLst/>
            </a:prstGeom>
            <a:grpFill/>
            <a:ln>
              <a:solidFill>
                <a:srgbClr val="0E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8138985" y="584886"/>
              <a:ext cx="222421" cy="214184"/>
            </a:xfrm>
            <a:prstGeom prst="flowChartConnector">
              <a:avLst/>
            </a:prstGeom>
            <a:grpFill/>
            <a:ln>
              <a:solidFill>
                <a:srgbClr val="0E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3274540" y="3880022"/>
              <a:ext cx="222421" cy="214184"/>
            </a:xfrm>
            <a:prstGeom prst="flowChartConnector">
              <a:avLst/>
            </a:prstGeom>
            <a:grpFill/>
            <a:ln>
              <a:solidFill>
                <a:srgbClr val="0E2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8949825" y="1601571"/>
            <a:ext cx="2940908" cy="2681418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</a:t>
            </a:r>
          </a:p>
          <a:p>
            <a:pPr algn="ctr"/>
            <a:r>
              <a:rPr lang="en-US" sz="2800" dirty="0" smtClean="0"/>
              <a:t>Hypothesis Class</a:t>
            </a:r>
          </a:p>
          <a:p>
            <a:pPr algn="ctr"/>
            <a:endParaRPr lang="en-US" sz="32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0958377" y="2087881"/>
            <a:ext cx="597246" cy="333684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9263064" y="2158374"/>
            <a:ext cx="691037" cy="467020"/>
          </a:xfrm>
          <a:custGeom>
            <a:avLst/>
            <a:gdLst>
              <a:gd name="connsiteX0" fmla="*/ 0 w 6458464"/>
              <a:gd name="connsiteY0" fmla="*/ 3665838 h 5152233"/>
              <a:gd name="connsiteX1" fmla="*/ 255373 w 6458464"/>
              <a:gd name="connsiteY1" fmla="*/ 3690551 h 5152233"/>
              <a:gd name="connsiteX2" fmla="*/ 708454 w 6458464"/>
              <a:gd name="connsiteY2" fmla="*/ 4522573 h 5152233"/>
              <a:gd name="connsiteX3" fmla="*/ 1202724 w 6458464"/>
              <a:gd name="connsiteY3" fmla="*/ 4835611 h 5152233"/>
              <a:gd name="connsiteX4" fmla="*/ 1507524 w 6458464"/>
              <a:gd name="connsiteY4" fmla="*/ 3262184 h 5152233"/>
              <a:gd name="connsiteX5" fmla="*/ 1721708 w 6458464"/>
              <a:gd name="connsiteY5" fmla="*/ 3072713 h 5152233"/>
              <a:gd name="connsiteX6" fmla="*/ 1927654 w 6458464"/>
              <a:gd name="connsiteY6" fmla="*/ 4267200 h 5152233"/>
              <a:gd name="connsiteX7" fmla="*/ 2125362 w 6458464"/>
              <a:gd name="connsiteY7" fmla="*/ 4868562 h 5152233"/>
              <a:gd name="connsiteX8" fmla="*/ 2487827 w 6458464"/>
              <a:gd name="connsiteY8" fmla="*/ 4983892 h 5152233"/>
              <a:gd name="connsiteX9" fmla="*/ 2693773 w 6458464"/>
              <a:gd name="connsiteY9" fmla="*/ 2553730 h 5152233"/>
              <a:gd name="connsiteX10" fmla="*/ 3303373 w 6458464"/>
              <a:gd name="connsiteY10" fmla="*/ 1573427 h 5152233"/>
              <a:gd name="connsiteX11" fmla="*/ 3855308 w 6458464"/>
              <a:gd name="connsiteY11" fmla="*/ 2743200 h 5152233"/>
              <a:gd name="connsiteX12" fmla="*/ 4127156 w 6458464"/>
              <a:gd name="connsiteY12" fmla="*/ 2784389 h 5152233"/>
              <a:gd name="connsiteX13" fmla="*/ 4234248 w 6458464"/>
              <a:gd name="connsiteY13" fmla="*/ 1334530 h 5152233"/>
              <a:gd name="connsiteX14" fmla="*/ 4761470 w 6458464"/>
              <a:gd name="connsiteY14" fmla="*/ 1235676 h 5152233"/>
              <a:gd name="connsiteX15" fmla="*/ 4967416 w 6458464"/>
              <a:gd name="connsiteY15" fmla="*/ 1985319 h 5152233"/>
              <a:gd name="connsiteX16" fmla="*/ 6038335 w 6458464"/>
              <a:gd name="connsiteY16" fmla="*/ 1993557 h 5152233"/>
              <a:gd name="connsiteX17" fmla="*/ 6458464 w 6458464"/>
              <a:gd name="connsiteY17" fmla="*/ 0 h 515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58464" h="5152233">
                <a:moveTo>
                  <a:pt x="0" y="3665838"/>
                </a:moveTo>
                <a:cubicBezTo>
                  <a:pt x="68648" y="3606800"/>
                  <a:pt x="137297" y="3547762"/>
                  <a:pt x="255373" y="3690551"/>
                </a:cubicBezTo>
                <a:cubicBezTo>
                  <a:pt x="373449" y="3833340"/>
                  <a:pt x="550562" y="4331730"/>
                  <a:pt x="708454" y="4522573"/>
                </a:cubicBezTo>
                <a:cubicBezTo>
                  <a:pt x="866346" y="4713416"/>
                  <a:pt x="1069546" y="5045676"/>
                  <a:pt x="1202724" y="4835611"/>
                </a:cubicBezTo>
                <a:cubicBezTo>
                  <a:pt x="1335902" y="4625546"/>
                  <a:pt x="1421027" y="3556000"/>
                  <a:pt x="1507524" y="3262184"/>
                </a:cubicBezTo>
                <a:cubicBezTo>
                  <a:pt x="1594021" y="2968368"/>
                  <a:pt x="1651686" y="2905210"/>
                  <a:pt x="1721708" y="3072713"/>
                </a:cubicBezTo>
                <a:cubicBezTo>
                  <a:pt x="1791730" y="3240216"/>
                  <a:pt x="1860378" y="3967892"/>
                  <a:pt x="1927654" y="4267200"/>
                </a:cubicBezTo>
                <a:cubicBezTo>
                  <a:pt x="1994930" y="4566508"/>
                  <a:pt x="2032000" y="4749113"/>
                  <a:pt x="2125362" y="4868562"/>
                </a:cubicBezTo>
                <a:cubicBezTo>
                  <a:pt x="2218724" y="4988011"/>
                  <a:pt x="2393092" y="5369697"/>
                  <a:pt x="2487827" y="4983892"/>
                </a:cubicBezTo>
                <a:cubicBezTo>
                  <a:pt x="2582562" y="4598087"/>
                  <a:pt x="2557849" y="3122141"/>
                  <a:pt x="2693773" y="2553730"/>
                </a:cubicBezTo>
                <a:cubicBezTo>
                  <a:pt x="2829697" y="1985319"/>
                  <a:pt x="3109784" y="1541849"/>
                  <a:pt x="3303373" y="1573427"/>
                </a:cubicBezTo>
                <a:cubicBezTo>
                  <a:pt x="3496962" y="1605005"/>
                  <a:pt x="3718011" y="2541373"/>
                  <a:pt x="3855308" y="2743200"/>
                </a:cubicBezTo>
                <a:cubicBezTo>
                  <a:pt x="3992605" y="2945027"/>
                  <a:pt x="4063999" y="3019167"/>
                  <a:pt x="4127156" y="2784389"/>
                </a:cubicBezTo>
                <a:cubicBezTo>
                  <a:pt x="4190313" y="2549611"/>
                  <a:pt x="4128529" y="1592649"/>
                  <a:pt x="4234248" y="1334530"/>
                </a:cubicBezTo>
                <a:cubicBezTo>
                  <a:pt x="4339967" y="1076411"/>
                  <a:pt x="4639275" y="1127211"/>
                  <a:pt x="4761470" y="1235676"/>
                </a:cubicBezTo>
                <a:cubicBezTo>
                  <a:pt x="4883665" y="1344141"/>
                  <a:pt x="4754605" y="1859005"/>
                  <a:pt x="4967416" y="1985319"/>
                </a:cubicBezTo>
                <a:cubicBezTo>
                  <a:pt x="5180227" y="2111632"/>
                  <a:pt x="5789827" y="2324443"/>
                  <a:pt x="6038335" y="1993557"/>
                </a:cubicBezTo>
                <a:cubicBezTo>
                  <a:pt x="6286843" y="1662671"/>
                  <a:pt x="6380205" y="332259"/>
                  <a:pt x="6458464" y="0"/>
                </a:cubicBezTo>
              </a:path>
            </a:pathLst>
          </a:custGeom>
          <a:noFill/>
          <a:ln w="571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420264" y="1570027"/>
            <a:ext cx="457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pic>
        <p:nvPicPr>
          <p:cNvPr id="34" name="Picture 2" descr="תוצאת תמונה עבור ‪question mar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51" y="5124978"/>
            <a:ext cx="1252138" cy="13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04739 -0.115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58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1797 0.127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63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0194 -0.11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1875 0.269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34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0431 -0.1314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636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00768 0.089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446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3594 -0.105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-52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03607 0.1453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2" grpId="0" animBg="1"/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Methodology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838199" y="1335740"/>
            <a:ext cx="10726271" cy="5244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Multi-label classification problems with standard successful architectures</a:t>
            </a:r>
          </a:p>
          <a:p>
            <a:pPr marL="0" indent="0">
              <a:buNone/>
            </a:pPr>
            <a:endParaRPr lang="en-US" b="1" dirty="0">
              <a:solidFill>
                <a:srgbClr val="7B00F6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AD47"/>
                </a:solidFill>
              </a:rPr>
              <a:t>Randomization test: train on random labels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Expected test error: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Expected training error: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818963" y="3202670"/>
                <a:ext cx="3161571" cy="72115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ED7D31"/>
                    </a:solidFill>
                  </a:rPr>
                  <a:t>random chance,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</m:oMath>
                </a14:m>
                <a:endParaRPr lang="he-IL" sz="2800" b="1" dirty="0">
                  <a:solidFill>
                    <a:srgbClr val="ED7D31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963" y="3202670"/>
                <a:ext cx="3161571" cy="721159"/>
              </a:xfrm>
              <a:prstGeom prst="rect">
                <a:avLst/>
              </a:prstGeom>
              <a:blipFill rotWithShape="0">
                <a:blip r:embed="rId2"/>
                <a:stretch>
                  <a:fillRect l="-3854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תוצאת תמונה עבור ‪question mark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51" y="5217458"/>
            <a:ext cx="731527" cy="7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תוצאת תמונה עבור ‪question mark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13" y="3060526"/>
            <a:ext cx="731527" cy="7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52988" y="5308305"/>
                <a:ext cx="3240824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88" y="5308305"/>
                <a:ext cx="3240824" cy="6158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152988" y="3371143"/>
                <a:ext cx="27934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88" y="3371143"/>
                <a:ext cx="2793457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2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52988" y="3957916"/>
            <a:ext cx="3463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approximate on a validation set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190603" y="1909042"/>
            <a:ext cx="682174" cy="461665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90603" y="2615337"/>
            <a:ext cx="698396" cy="461665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080434" y="1909042"/>
            <a:ext cx="903383" cy="4616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190603" y="1840794"/>
            <a:ext cx="698396" cy="5748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bird transpar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46" y="1912615"/>
            <a:ext cx="1470323" cy="1172955"/>
          </a:xfrm>
          <a:prstGeom prst="rect">
            <a:avLst/>
          </a:prstGeom>
          <a:noFill/>
          <a:ln w="28575"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31" grpId="0" uiExpand="1"/>
      <p:bldP spid="2" grpId="0"/>
      <p:bldP spid="3" grpId="0"/>
      <p:bldP spid="6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Methodology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199" y="1335741"/>
            <a:ext cx="4917141" cy="5002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Data</a:t>
            </a:r>
          </a:p>
          <a:p>
            <a:pPr marL="0" indent="0">
              <a:buNone/>
            </a:pPr>
            <a:r>
              <a:rPr lang="en-US" sz="2400" dirty="0"/>
              <a:t>CIFAR10, with 10 categories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Russakovsky et al., 2015)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ImageNet</a:t>
            </a:r>
            <a:r>
              <a:rPr lang="en-US" sz="2400" dirty="0"/>
              <a:t>, with 1000 categories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Krizhevsky &amp; Hinton, 2009)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1026" name="Picture 2" descr="http://karpathy.github.io/assets/cnntsn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41" y="3796140"/>
            <a:ext cx="5782517" cy="217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nlcrl.github.io/assets/thesis-post/cifar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98" y="1412013"/>
            <a:ext cx="4128601" cy="21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Methodology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199" y="1335741"/>
            <a:ext cx="4917141" cy="5002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Data</a:t>
            </a:r>
          </a:p>
          <a:p>
            <a:pPr marL="0" indent="0">
              <a:buNone/>
            </a:pPr>
            <a:r>
              <a:rPr lang="en-US" sz="2400" dirty="0"/>
              <a:t>CIFAR10, with 10 categories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Russakovsky et al., 2015)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ImageNet</a:t>
            </a:r>
            <a:r>
              <a:rPr lang="en-US" sz="2400" dirty="0"/>
              <a:t>, with 1000 categories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Krizhevsky &amp; Hinton, 2009)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Architectures</a:t>
            </a:r>
          </a:p>
          <a:p>
            <a:pPr>
              <a:buFontTx/>
              <a:buChar char="-"/>
            </a:pPr>
            <a:r>
              <a:rPr lang="en-US" sz="2400" dirty="0"/>
              <a:t>MLP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Multi-Layer Perceptron)</a:t>
            </a:r>
          </a:p>
          <a:p>
            <a:pPr>
              <a:buFontTx/>
              <a:buChar char="-"/>
            </a:pPr>
            <a:r>
              <a:rPr lang="en-US" sz="2400" dirty="0" err="1" smtClean="0"/>
              <a:t>AlexNet</a:t>
            </a:r>
            <a:r>
              <a:rPr lang="en-US" sz="2400" dirty="0" smtClean="0"/>
              <a:t>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(Krizhevsky et al., 2012)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err="1" smtClean="0"/>
              <a:t>Incecption</a:t>
            </a:r>
            <a:r>
              <a:rPr lang="en-US" sz="2400" dirty="0" smtClean="0"/>
              <a:t> </a:t>
            </a:r>
            <a:r>
              <a:rPr lang="da-DK" sz="2400" dirty="0"/>
              <a:t>V3 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(Szegedy et al., 2016</a:t>
            </a:r>
            <a:r>
              <a:rPr lang="da-DK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400" dirty="0"/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2052" name="Picture 4" descr="https://4.bp.blogspot.com/-TMOLlkJBxms/Vt3HQXpE2cI/AAAAAAAAA8E/7X7XRFOY6Xo/s1600/image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0" y="4193795"/>
            <a:ext cx="6284625" cy="23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lex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13" y="1335741"/>
            <a:ext cx="5864363" cy="30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Methodology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199" y="1335741"/>
            <a:ext cx="4917141" cy="5002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Data</a:t>
            </a:r>
          </a:p>
          <a:p>
            <a:pPr marL="0" indent="0">
              <a:buNone/>
            </a:pPr>
            <a:r>
              <a:rPr lang="en-US" sz="2400" dirty="0"/>
              <a:t>CIFAR10, with 10 categories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Russakovsky et al., 2015)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ImageNet</a:t>
            </a:r>
            <a:r>
              <a:rPr lang="en-US" sz="2400" dirty="0"/>
              <a:t>, with 1000 categories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Krizhevsky &amp; Hinton, 2009)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Architectures</a:t>
            </a:r>
          </a:p>
          <a:p>
            <a:pPr>
              <a:buFontTx/>
              <a:buChar char="-"/>
            </a:pPr>
            <a:r>
              <a:rPr lang="en-US" sz="2400" dirty="0"/>
              <a:t>MLP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Multi-Layer Perceptron)</a:t>
            </a:r>
          </a:p>
          <a:p>
            <a:pPr>
              <a:buFontTx/>
              <a:buChar char="-"/>
            </a:pPr>
            <a:r>
              <a:rPr lang="en-US" sz="2400" dirty="0" err="1" smtClean="0"/>
              <a:t>AlexNet</a:t>
            </a:r>
            <a:r>
              <a:rPr lang="en-US" sz="2400" dirty="0" smtClean="0"/>
              <a:t>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(Krizhevsky et al., 2012)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err="1"/>
              <a:t>Incecption</a:t>
            </a:r>
            <a:r>
              <a:rPr lang="en-US" sz="2400" dirty="0"/>
              <a:t> </a:t>
            </a:r>
            <a:r>
              <a:rPr lang="da-DK" sz="2400" dirty="0"/>
              <a:t>V3 </a:t>
            </a:r>
            <a:r>
              <a:rPr lang="da-DK" sz="2400" dirty="0">
                <a:solidFill>
                  <a:schemeClr val="bg1">
                    <a:lumMod val="65000"/>
                  </a:schemeClr>
                </a:solidFill>
              </a:rPr>
              <a:t>(Szegedy et al., 2016</a:t>
            </a:r>
            <a:r>
              <a:rPr lang="da-DK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400" dirty="0"/>
          </a:p>
          <a:p>
            <a:pPr>
              <a:buFontTx/>
              <a:buChar char="-"/>
            </a:pPr>
            <a:endParaRPr lang="en-US" sz="2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92688" y="1326775"/>
            <a:ext cx="4029635" cy="5294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Data manipulation</a:t>
            </a:r>
          </a:p>
          <a:p>
            <a:pPr>
              <a:buFontTx/>
              <a:buChar char="-"/>
            </a:pPr>
            <a:r>
              <a:rPr lang="en-US" sz="2400" dirty="0" smtClean="0"/>
              <a:t>True labels</a:t>
            </a:r>
          </a:p>
          <a:p>
            <a:pPr>
              <a:buFontTx/>
              <a:buChar char="-"/>
            </a:pPr>
            <a:r>
              <a:rPr lang="en-US" sz="2400" dirty="0" smtClean="0"/>
              <a:t>Random labels</a:t>
            </a:r>
          </a:p>
          <a:p>
            <a:pPr>
              <a:buFontTx/>
              <a:buChar char="-"/>
            </a:pPr>
            <a:r>
              <a:rPr lang="en-US" sz="2400" dirty="0" smtClean="0"/>
              <a:t>Shuffled pixels</a:t>
            </a:r>
          </a:p>
          <a:p>
            <a:pPr>
              <a:buFontTx/>
              <a:buChar char="-"/>
            </a:pPr>
            <a:r>
              <a:rPr lang="en-US" sz="2400" dirty="0" smtClean="0"/>
              <a:t>Random pixels</a:t>
            </a:r>
          </a:p>
          <a:p>
            <a:pPr>
              <a:buFontTx/>
              <a:buChar char="-"/>
            </a:pPr>
            <a:r>
              <a:rPr lang="en-US" sz="2400" dirty="0" smtClean="0"/>
              <a:t>Gaussian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Algorithm manipulation</a:t>
            </a:r>
          </a:p>
          <a:p>
            <a:pPr>
              <a:buFontTx/>
              <a:buChar char="-"/>
            </a:pPr>
            <a:r>
              <a:rPr lang="en-US" sz="2400" dirty="0" smtClean="0"/>
              <a:t>Dropout</a:t>
            </a:r>
          </a:p>
          <a:p>
            <a:pPr>
              <a:buFontTx/>
              <a:buChar char="-"/>
            </a:pPr>
            <a:r>
              <a:rPr lang="en-US" sz="2400" dirty="0" smtClean="0"/>
              <a:t>Data augmentation</a:t>
            </a:r>
          </a:p>
          <a:p>
            <a:pPr>
              <a:buFontTx/>
              <a:buChar char="-"/>
            </a:pPr>
            <a:r>
              <a:rPr lang="en-US" sz="2400" dirty="0" smtClean="0"/>
              <a:t>Weight decay</a:t>
            </a:r>
          </a:p>
          <a:p>
            <a:pPr>
              <a:buFontTx/>
              <a:buChar char="-"/>
            </a:pPr>
            <a:r>
              <a:rPr lang="en-US" sz="2400" dirty="0" smtClean="0"/>
              <a:t>Early stopping</a:t>
            </a:r>
          </a:p>
          <a:p>
            <a:pPr>
              <a:buFontTx/>
              <a:buChar char="-"/>
            </a:pPr>
            <a:r>
              <a:rPr lang="en-US" sz="2400" dirty="0" smtClean="0"/>
              <a:t>Batch normalization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77756" y="1667627"/>
            <a:ext cx="682174" cy="461665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7756" y="2185899"/>
            <a:ext cx="698396" cy="461665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4" descr="Image result for bird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21" y="1668800"/>
            <a:ext cx="1150583" cy="917881"/>
          </a:xfrm>
          <a:prstGeom prst="rect">
            <a:avLst/>
          </a:prstGeom>
          <a:noFill/>
          <a:ln w="28575"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834" y="2705606"/>
            <a:ext cx="1191453" cy="960609"/>
          </a:xfrm>
          <a:prstGeom prst="rect">
            <a:avLst/>
          </a:prstGeom>
        </p:spPr>
      </p:pic>
      <p:sp>
        <p:nvSpPr>
          <p:cNvPr id="3" name="AutoShape 2" descr="Image result for random no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random noi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931" y="2730320"/>
            <a:ext cx="1145897" cy="902567"/>
          </a:xfrm>
          <a:prstGeom prst="rect">
            <a:avLst/>
          </a:prstGeom>
          <a:ln w="28575">
            <a:solidFill>
              <a:srgbClr val="ED7D3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238161" y="5137718"/>
            <a:ext cx="2783082" cy="1200329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Generalization techniques: standard tools to confine our learning and encourage generalization</a:t>
            </a:r>
            <a:endParaRPr lang="en-US" dirty="0"/>
          </a:p>
        </p:txBody>
      </p:sp>
      <p:pic>
        <p:nvPicPr>
          <p:cNvPr id="2058" name="Picture 10" descr="Image result for light switch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96" y="3904988"/>
            <a:ext cx="1499032" cy="11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Methodology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838199" y="1335740"/>
            <a:ext cx="10726271" cy="5244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Multi-label classification problems with standard successful architectures</a:t>
            </a:r>
          </a:p>
          <a:p>
            <a:pPr marL="0" indent="0">
              <a:buNone/>
            </a:pPr>
            <a:endParaRPr lang="en-US" b="1" dirty="0">
              <a:solidFill>
                <a:srgbClr val="7B00F6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AD47"/>
                </a:solidFill>
              </a:rPr>
              <a:t>Randomization test: train on random labels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Expected test error: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CIFAR10 (10 categories</a:t>
            </a:r>
            <a:r>
              <a:rPr lang="en-US" dirty="0" smtClean="0"/>
              <a:t>): </a:t>
            </a:r>
            <a:r>
              <a:rPr lang="en-US" dirty="0">
                <a:solidFill>
                  <a:srgbClr val="ED7D31"/>
                </a:solidFill>
              </a:rPr>
              <a:t>9</a:t>
            </a:r>
            <a:r>
              <a:rPr lang="en-US" dirty="0" smtClean="0">
                <a:solidFill>
                  <a:srgbClr val="ED7D31"/>
                </a:solidFill>
              </a:rPr>
              <a:t>0</a:t>
            </a:r>
            <a:r>
              <a:rPr lang="en-US" dirty="0">
                <a:solidFill>
                  <a:srgbClr val="ED7D31"/>
                </a:solidFill>
              </a:rPr>
              <a:t>%</a:t>
            </a:r>
          </a:p>
          <a:p>
            <a:pPr>
              <a:buFontTx/>
              <a:buChar char="-"/>
            </a:pPr>
            <a:r>
              <a:rPr lang="en-US" dirty="0" smtClean="0"/>
              <a:t>ImageNet (1000 categories): </a:t>
            </a:r>
            <a:r>
              <a:rPr lang="en-US" dirty="0" smtClean="0">
                <a:solidFill>
                  <a:srgbClr val="ED7D31"/>
                </a:solidFill>
              </a:rPr>
              <a:t>99.9%</a:t>
            </a:r>
          </a:p>
          <a:p>
            <a:pPr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Expected training error: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23646" y="5308305"/>
                <a:ext cx="3240824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646" y="5308305"/>
                <a:ext cx="3240824" cy="615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28563" y="3334874"/>
                <a:ext cx="27934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563" y="3334874"/>
                <a:ext cx="2793457" cy="461665"/>
              </a:xfrm>
              <a:prstGeom prst="rect">
                <a:avLst/>
              </a:prstGeom>
              <a:blipFill>
                <a:blip r:embed="rId3"/>
                <a:stretch>
                  <a:fillRect r="-43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57554" y="4077438"/>
            <a:ext cx="313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approximate on a validation set</a:t>
            </a:r>
            <a:endParaRPr lang="en-US" dirty="0"/>
          </a:p>
        </p:txBody>
      </p:sp>
      <p:pic>
        <p:nvPicPr>
          <p:cNvPr id="11" name="Picture 2" descr="תוצאת תמונה עבור ‪question mark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51" y="5217458"/>
            <a:ext cx="731527" cy="7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8963" y="3202670"/>
                <a:ext cx="3161571" cy="72115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ED7D31"/>
                    </a:solidFill>
                  </a:rPr>
                  <a:t>random chance,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</m:oMath>
                </a14:m>
                <a:endParaRPr lang="he-IL" sz="2800" b="1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963" y="3202670"/>
                <a:ext cx="3161571" cy="721159"/>
              </a:xfrm>
              <a:prstGeom prst="rect">
                <a:avLst/>
              </a:prstGeom>
              <a:blipFill>
                <a:blip r:embed="rId5"/>
                <a:stretch>
                  <a:fillRect l="-3854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תוצאת תמונה עבור ‪question mar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1" y="1320448"/>
            <a:ext cx="419076" cy="4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Results (CIFAR10)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5" y="2735144"/>
            <a:ext cx="11683534" cy="3737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7224" y="2532601"/>
            <a:ext cx="3872753" cy="42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7915836" y="2622248"/>
            <a:ext cx="3872753" cy="42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284072" y="1957568"/>
            <a:ext cx="7319055" cy="52322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1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“Deep neural networks easily fit random labels”</a:t>
            </a:r>
            <a:endParaRPr lang="he-IL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40243"/>
            <a:ext cx="32181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Empirical training </a:t>
            </a:r>
            <a:r>
              <a:rPr lang="en-US" sz="2400" dirty="0"/>
              <a:t>error: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1074" y="1323152"/>
            <a:ext cx="367408" cy="52322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9992" y="6435770"/>
            <a:ext cx="12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(Inception)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5744" y="2660999"/>
            <a:ext cx="3872753" cy="42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4921623" y="3295106"/>
            <a:ext cx="5488328" cy="2246769"/>
          </a:xfrm>
          <a:prstGeom prst="rect">
            <a:avLst/>
          </a:prstGeom>
          <a:solidFill>
            <a:srgbClr val="70AD47"/>
          </a:solidFill>
          <a:effectLst>
            <a:glow rad="101600">
              <a:srgbClr val="70AD47">
                <a:alpha val="60000"/>
              </a:srgbClr>
            </a:glow>
          </a:effectLst>
        </p:spPr>
        <p:txBody>
          <a:bodyPr wrap="square" rtlCol="1">
            <a:spAutoFit/>
          </a:bodyPr>
          <a:lstStyle/>
          <a:p>
            <a:r>
              <a:rPr lang="en-US" sz="2800" i="1" dirty="0" smtClean="0"/>
              <a:t>“by </a:t>
            </a:r>
            <a:r>
              <a:rPr lang="en-US" sz="2800" i="1" dirty="0"/>
              <a:t>randomizing </a:t>
            </a:r>
            <a:r>
              <a:rPr lang="en-US" sz="2800" i="1" dirty="0" smtClean="0"/>
              <a:t>labels alone </a:t>
            </a:r>
            <a:r>
              <a:rPr lang="en-US" sz="2800" i="1" dirty="0"/>
              <a:t>we can force the </a:t>
            </a:r>
            <a:r>
              <a:rPr lang="en-US" sz="2800" i="1" dirty="0" smtClean="0"/>
              <a:t>generalization </a:t>
            </a:r>
            <a:r>
              <a:rPr lang="en-US" sz="2800" i="1" dirty="0"/>
              <a:t>error of a model to jump up considerably without </a:t>
            </a:r>
            <a:r>
              <a:rPr lang="en-US" sz="2800" i="1" dirty="0" smtClean="0"/>
              <a:t>changing the </a:t>
            </a:r>
            <a:r>
              <a:rPr lang="en-US" sz="2800" i="1" dirty="0"/>
              <a:t>model, its size, </a:t>
            </a:r>
            <a:r>
              <a:rPr lang="en-US" sz="2800" i="1" dirty="0" err="1"/>
              <a:t>hyperparameters</a:t>
            </a:r>
            <a:r>
              <a:rPr lang="en-US" sz="2800" i="1" dirty="0"/>
              <a:t>, or the </a:t>
            </a:r>
            <a:r>
              <a:rPr lang="en-US" sz="2800" i="1" dirty="0" smtClean="0"/>
              <a:t>optimizer”</a:t>
            </a:r>
            <a:endParaRPr lang="he-IL" sz="2800" b="1" i="1" dirty="0"/>
          </a:p>
        </p:txBody>
      </p:sp>
    </p:spTree>
    <p:extLst>
      <p:ext uri="{BB962C8B-B14F-4D97-AF65-F5344CB8AC3E}">
        <p14:creationId xmlns:p14="http://schemas.microsoft.com/office/powerpoint/2010/main" val="14038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Implications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838200" y="1335741"/>
            <a:ext cx="10515600" cy="5002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Recall VC bound generalization guarantee: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e-IL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The network’s capacity is high enough to memorize the entire dataset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 smtClean="0">
                <a:solidFill>
                  <a:srgbClr val="ED7D31"/>
                </a:solidFill>
                <a:sym typeface="Wingdings" panose="05000000000000000000" pitchFamily="2" charset="2"/>
              </a:rPr>
              <a:t> VC-dim is high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 smtClean="0">
                <a:solidFill>
                  <a:srgbClr val="70AD47"/>
                </a:solidFill>
                <a:sym typeface="Wingdings" panose="05000000000000000000" pitchFamily="2" charset="2"/>
              </a:rPr>
              <a:t> VC-dim doesn’t explain the good generalization!</a:t>
            </a:r>
            <a:endParaRPr lang="en-US" sz="2400" dirty="0" smtClean="0">
              <a:solidFill>
                <a:srgbClr val="70AD4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86087" y="1800313"/>
                <a:ext cx="6227923" cy="1095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87" y="1800313"/>
                <a:ext cx="6227923" cy="10950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85607" y="2930612"/>
            <a:ext cx="717182" cy="46166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1599" y="2930612"/>
            <a:ext cx="815736" cy="461665"/>
          </a:xfrm>
          <a:prstGeom prst="rect">
            <a:avLst/>
          </a:prstGeom>
          <a:solidFill>
            <a:srgbClr val="FFC79B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large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671" y="2934156"/>
            <a:ext cx="3602402" cy="461665"/>
          </a:xfrm>
          <a:prstGeom prst="rect">
            <a:avLst/>
          </a:prstGeom>
          <a:solidFill>
            <a:srgbClr val="FFC79B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large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41576" y="2374729"/>
            <a:ext cx="995083" cy="786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0902" y="3675743"/>
            <a:ext cx="2426433" cy="461665"/>
          </a:xfrm>
          <a:prstGeom prst="rect">
            <a:avLst/>
          </a:prstGeom>
          <a:solidFill>
            <a:srgbClr val="C6EEAA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low on real labels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תוצאת תמונה עבור ‪question mar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1" y="1320448"/>
            <a:ext cx="419076" cy="4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Results (CIFAR10)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5" y="2735144"/>
            <a:ext cx="11683534" cy="3737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7224" y="2532601"/>
            <a:ext cx="3872753" cy="42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7915836" y="2622248"/>
            <a:ext cx="3872753" cy="423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284072" y="1957568"/>
            <a:ext cx="7319055" cy="52322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1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“Deep neural networks easily fit random labels”</a:t>
            </a:r>
            <a:endParaRPr lang="he-IL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40243"/>
            <a:ext cx="32181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Empirical training </a:t>
            </a:r>
            <a:r>
              <a:rPr lang="en-US" sz="2400" dirty="0"/>
              <a:t>error: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1074" y="1323152"/>
            <a:ext cx="367408" cy="52322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9992" y="6435770"/>
            <a:ext cx="12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(Inception)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Results (CIFAR10)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482" y="1167312"/>
            <a:ext cx="9897035" cy="83099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“Explicit </a:t>
            </a:r>
            <a:r>
              <a:rPr lang="en-US" sz="2400" b="1" i="1" dirty="0">
                <a:solidFill>
                  <a:srgbClr val="FF0000"/>
                </a:solidFill>
              </a:rPr>
              <a:t>regularization may improve generalization performance, but is neither necessary nor by itself sufficient for controlling generalization </a:t>
            </a:r>
            <a:r>
              <a:rPr lang="en-US" sz="2400" b="1" i="1" dirty="0" smtClean="0">
                <a:solidFill>
                  <a:srgbClr val="FF0000"/>
                </a:solidFill>
              </a:rPr>
              <a:t>error”</a:t>
            </a:r>
            <a:endParaRPr lang="he-IL" sz="24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2" y="2147755"/>
            <a:ext cx="6888816" cy="4632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2305" y="2564595"/>
            <a:ext cx="6843994" cy="1039218"/>
          </a:xfrm>
          <a:prstGeom prst="rect">
            <a:avLst/>
          </a:prstGeom>
          <a:noFill/>
          <a:ln w="57150">
            <a:solidFill>
              <a:srgbClr val="FBB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flipH="1">
            <a:off x="7718052" y="3218329"/>
            <a:ext cx="636494" cy="3227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44753" y="3148860"/>
            <a:ext cx="3114379" cy="46166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Huge unexplained gap!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Nets Hypothesis Class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97" y="1308016"/>
            <a:ext cx="10657403" cy="486894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תוצאת תמונה עבור ‪neural net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1" y="2015011"/>
            <a:ext cx="3918869" cy="26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‪neural net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89" y="4255829"/>
            <a:ext cx="4922427" cy="24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88" y="1412013"/>
            <a:ext cx="3804954" cy="20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Results (ImageNet)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482" y="1167312"/>
            <a:ext cx="9897035" cy="83099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“Explicit </a:t>
            </a:r>
            <a:r>
              <a:rPr lang="en-US" sz="2400" b="1" i="1" dirty="0">
                <a:solidFill>
                  <a:srgbClr val="FF0000"/>
                </a:solidFill>
              </a:rPr>
              <a:t>regularization may improve generalization performance, but is neither necessary nor by itself sufficient for controlling generalization </a:t>
            </a:r>
            <a:r>
              <a:rPr lang="en-US" sz="2400" b="1" i="1" dirty="0" smtClean="0">
                <a:solidFill>
                  <a:srgbClr val="FF0000"/>
                </a:solidFill>
              </a:rPr>
              <a:t>error”</a:t>
            </a:r>
            <a:endParaRPr lang="he-IL" sz="2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2" y="2492875"/>
            <a:ext cx="95345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Results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482" y="1167312"/>
            <a:ext cx="9897035" cy="83099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“Explicit </a:t>
            </a:r>
            <a:r>
              <a:rPr lang="en-US" sz="2400" b="1" i="1" dirty="0">
                <a:solidFill>
                  <a:srgbClr val="FF0000"/>
                </a:solidFill>
              </a:rPr>
              <a:t>regularization may improve generalization performance, but is neither necessary nor by itself sufficient for controlling generalization </a:t>
            </a:r>
            <a:r>
              <a:rPr lang="en-US" sz="2400" b="1" i="1" dirty="0" smtClean="0">
                <a:solidFill>
                  <a:srgbClr val="FF0000"/>
                </a:solidFill>
              </a:rPr>
              <a:t>error”</a:t>
            </a:r>
            <a:endParaRPr lang="he-IL" sz="2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7035" y="2193264"/>
            <a:ext cx="10382250" cy="4276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82519" y="2160213"/>
            <a:ext cx="5312708" cy="4536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9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Tests Implications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838200" y="1335741"/>
            <a:ext cx="10515600" cy="5002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Recall VC bound generalization </a:t>
            </a:r>
            <a:r>
              <a:rPr lang="en-US" dirty="0" smtClean="0"/>
              <a:t>guarantee: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e-IL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The network’s capacity is high enough to memorize the entire dataset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 smtClean="0">
                <a:solidFill>
                  <a:srgbClr val="ED7D31"/>
                </a:solidFill>
                <a:sym typeface="Wingdings" panose="05000000000000000000" pitchFamily="2" charset="2"/>
              </a:rPr>
              <a:t> VC-dim is high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 smtClean="0">
                <a:solidFill>
                  <a:srgbClr val="70AD47"/>
                </a:solidFill>
                <a:sym typeface="Wingdings" panose="05000000000000000000" pitchFamily="2" charset="2"/>
              </a:rPr>
              <a:t> VC-dim doesn’t explain the good generalization!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dirty="0">
                <a:solidFill>
                  <a:srgbClr val="5B9BD5"/>
                </a:solidFill>
                <a:sym typeface="Wingdings" panose="05000000000000000000" pitchFamily="2" charset="2"/>
              </a:rPr>
              <a:t> Regularization techniques don’t explain it either</a:t>
            </a:r>
            <a:r>
              <a:rPr lang="en-US" sz="2400" dirty="0" smtClean="0">
                <a:solidFill>
                  <a:srgbClr val="5B9BD5"/>
                </a:solidFill>
                <a:sym typeface="Wingdings" panose="05000000000000000000" pitchFamily="2" charset="2"/>
              </a:rPr>
              <a:t>!</a:t>
            </a:r>
            <a:endParaRPr lang="en-US" sz="2400" dirty="0">
              <a:solidFill>
                <a:srgbClr val="5B9BD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86087" y="1800313"/>
                <a:ext cx="6227923" cy="1095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he-I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87" y="1800313"/>
                <a:ext cx="6227923" cy="10950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91599" y="2930612"/>
            <a:ext cx="815736" cy="461665"/>
          </a:xfrm>
          <a:prstGeom prst="rect">
            <a:avLst/>
          </a:prstGeom>
          <a:solidFill>
            <a:srgbClr val="FFC79B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large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671" y="2934156"/>
            <a:ext cx="3602402" cy="461665"/>
          </a:xfrm>
          <a:prstGeom prst="rect">
            <a:avLst/>
          </a:prstGeom>
          <a:solidFill>
            <a:srgbClr val="FFC79B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large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41576" y="2374729"/>
            <a:ext cx="995083" cy="786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0902" y="3675743"/>
            <a:ext cx="2426433" cy="461665"/>
          </a:xfrm>
          <a:prstGeom prst="rect">
            <a:avLst/>
          </a:prstGeom>
          <a:solidFill>
            <a:srgbClr val="C6EEAA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low on real labels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1778" y="3675742"/>
            <a:ext cx="5190075" cy="461665"/>
          </a:xfrm>
          <a:prstGeom prst="rect">
            <a:avLst/>
          </a:prstGeom>
          <a:solidFill>
            <a:srgbClr val="AEDAF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even without regularization techniques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5607" y="2930612"/>
            <a:ext cx="717182" cy="46166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 Sample Expressivity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335741"/>
            <a:ext cx="10515600" cy="5002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Input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70AD47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 smtClean="0"/>
              <a:t>dimensions (e.g. # of pixels)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>
                <a:solidFill>
                  <a:srgbClr val="70AD47"/>
                </a:solidFill>
              </a:rPr>
              <a:t>n</a:t>
            </a:r>
            <a:r>
              <a:rPr lang="en-US" sz="2400" dirty="0"/>
              <a:t> samples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414B6B"/>
                </a:solidFill>
              </a:rPr>
              <a:t>Theorem: there exist a network with </a:t>
            </a:r>
            <a:r>
              <a:rPr lang="en-US" sz="3200" dirty="0" smtClean="0">
                <a:solidFill>
                  <a:srgbClr val="70AD47"/>
                </a:solidFill>
              </a:rPr>
              <a:t>2n+d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414B6B"/>
                </a:solidFill>
              </a:rPr>
              <a:t>weights that can represent </a:t>
            </a:r>
            <a:r>
              <a:rPr lang="en-US" sz="3200" i="1" dirty="0" smtClean="0">
                <a:solidFill>
                  <a:srgbClr val="5B9BD5"/>
                </a:solidFill>
              </a:rPr>
              <a:t>any</a:t>
            </a:r>
            <a:r>
              <a:rPr lang="en-US" sz="3200" dirty="0" smtClean="0">
                <a:solidFill>
                  <a:srgbClr val="5B9BD5"/>
                </a:solidFill>
              </a:rPr>
              <a:t> </a:t>
            </a:r>
            <a:r>
              <a:rPr lang="en-US" sz="3200" dirty="0" smtClean="0">
                <a:solidFill>
                  <a:srgbClr val="414B6B"/>
                </a:solidFill>
              </a:rPr>
              <a:t>function on </a:t>
            </a:r>
            <a:r>
              <a:rPr lang="en-US" sz="3200" i="1" dirty="0" smtClean="0">
                <a:solidFill>
                  <a:srgbClr val="5B9BD5"/>
                </a:solidFill>
              </a:rPr>
              <a:t>any</a:t>
            </a:r>
            <a:r>
              <a:rPr lang="en-US" sz="3200" dirty="0" smtClean="0">
                <a:solidFill>
                  <a:srgbClr val="5B9BD5"/>
                </a:solidFill>
              </a:rPr>
              <a:t> </a:t>
            </a:r>
            <a:r>
              <a:rPr lang="en-US" sz="3200" dirty="0" smtClean="0">
                <a:solidFill>
                  <a:srgbClr val="414B6B"/>
                </a:solidFill>
              </a:rPr>
              <a:t>sample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Network</a:t>
            </a:r>
            <a:endParaRPr lang="en-US" sz="2400" b="1" dirty="0"/>
          </a:p>
          <a:p>
            <a:pPr>
              <a:buFontTx/>
              <a:buChar char="-"/>
            </a:pPr>
            <a:r>
              <a:rPr lang="en-US" sz="2400" dirty="0" smtClean="0"/>
              <a:t>Two layers (but wide) </a:t>
            </a:r>
          </a:p>
          <a:p>
            <a:pPr lvl="1">
              <a:buFontTx/>
              <a:buChar char="-"/>
            </a:pPr>
            <a:r>
              <a:rPr lang="en-US" sz="2000" dirty="0" smtClean="0"/>
              <a:t>or k layers each with O(n/k) parameters</a:t>
            </a:r>
          </a:p>
          <a:p>
            <a:pPr>
              <a:buFontTx/>
              <a:buChar char="-"/>
            </a:pPr>
            <a:r>
              <a:rPr lang="en-US" sz="2400" dirty="0" err="1" smtClean="0"/>
              <a:t>ReLU</a:t>
            </a:r>
            <a:r>
              <a:rPr lang="en-US" sz="2400" dirty="0" smtClean="0"/>
              <a:t> activation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70AD47"/>
                </a:solidFill>
              </a:rPr>
              <a:t>P = 2n + d </a:t>
            </a:r>
            <a:r>
              <a:rPr lang="en-US" sz="2400" dirty="0" smtClean="0"/>
              <a:t>parameters</a:t>
            </a:r>
          </a:p>
        </p:txBody>
      </p:sp>
      <p:pic>
        <p:nvPicPr>
          <p:cNvPr id="3074" name="Picture 2" descr="Image result for re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62" y="3369237"/>
            <a:ext cx="4628881" cy="34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78656" y="1852102"/>
            <a:ext cx="367553" cy="3854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042336" y="1852102"/>
            <a:ext cx="367553" cy="3854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993239" y="1826113"/>
            <a:ext cx="367553" cy="3854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 Sample Expressivity – </a:t>
            </a:r>
            <a:r>
              <a:rPr lang="en-US" b="1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</a:t>
            </a:r>
            <a:endParaRPr lang="en-US" sz="2800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463" y="4591678"/>
            <a:ext cx="3269820" cy="1814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3894" y="2410535"/>
                <a:ext cx="553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4" y="2410535"/>
                <a:ext cx="55367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7719" y="1499755"/>
                <a:ext cx="7752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19" y="1499755"/>
                <a:ext cx="775277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09634" y="2247441"/>
                <a:ext cx="622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34" y="2247441"/>
                <a:ext cx="622222" cy="461665"/>
              </a:xfrm>
              <a:prstGeom prst="rect">
                <a:avLst/>
              </a:prstGeom>
              <a:blipFill>
                <a:blip r:embed="rId5"/>
                <a:stretch>
                  <a:fillRect l="-980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081" y="3011815"/>
                <a:ext cx="425886" cy="461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81" y="3011815"/>
                <a:ext cx="425886" cy="461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6" idx="2"/>
            <a:endCxn id="7" idx="0"/>
          </p:cNvCxnSpPr>
          <p:nvPr/>
        </p:nvCxnSpPr>
        <p:spPr>
          <a:xfrm flipH="1">
            <a:off x="2120745" y="1961420"/>
            <a:ext cx="104613" cy="286021"/>
          </a:xfrm>
          <a:prstGeom prst="straightConnector1">
            <a:avLst/>
          </a:prstGeom>
          <a:ln w="28575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13853" y="3613160"/>
                <a:ext cx="8022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853" y="3613160"/>
                <a:ext cx="80227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85768" y="4360846"/>
                <a:ext cx="622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768" y="4360846"/>
                <a:ext cx="622222" cy="461665"/>
              </a:xfrm>
              <a:prstGeom prst="rect">
                <a:avLst/>
              </a:prstGeom>
              <a:blipFill>
                <a:blip r:embed="rId8"/>
                <a:stretch>
                  <a:fillRect l="-98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2"/>
            <a:endCxn id="16" idx="0"/>
          </p:cNvCxnSpPr>
          <p:nvPr/>
        </p:nvCxnSpPr>
        <p:spPr>
          <a:xfrm flipH="1">
            <a:off x="2096879" y="4074825"/>
            <a:ext cx="118110" cy="286021"/>
          </a:xfrm>
          <a:prstGeom prst="straightConnector1">
            <a:avLst/>
          </a:prstGeom>
          <a:ln w="28575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4753" y="3613160"/>
                <a:ext cx="58182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53" y="3613160"/>
                <a:ext cx="581826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2" idx="3"/>
            <a:endCxn id="7" idx="1"/>
          </p:cNvCxnSpPr>
          <p:nvPr/>
        </p:nvCxnSpPr>
        <p:spPr>
          <a:xfrm flipV="1">
            <a:off x="947571" y="2478274"/>
            <a:ext cx="862063" cy="16309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  <a:endCxn id="7" idx="1"/>
          </p:cNvCxnSpPr>
          <p:nvPr/>
        </p:nvCxnSpPr>
        <p:spPr>
          <a:xfrm flipV="1">
            <a:off x="966579" y="2478274"/>
            <a:ext cx="843055" cy="136898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3"/>
            <a:endCxn id="16" idx="1"/>
          </p:cNvCxnSpPr>
          <p:nvPr/>
        </p:nvCxnSpPr>
        <p:spPr>
          <a:xfrm>
            <a:off x="947571" y="2641368"/>
            <a:ext cx="838197" cy="195031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3"/>
            <a:endCxn id="16" idx="1"/>
          </p:cNvCxnSpPr>
          <p:nvPr/>
        </p:nvCxnSpPr>
        <p:spPr>
          <a:xfrm>
            <a:off x="966579" y="3847263"/>
            <a:ext cx="819189" cy="74441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30162" y="2247440"/>
                <a:ext cx="440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62" y="2247440"/>
                <a:ext cx="44063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30162" y="4360846"/>
                <a:ext cx="440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62" y="4360846"/>
                <a:ext cx="44063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7" idx="3"/>
            <a:endCxn id="27" idx="1"/>
          </p:cNvCxnSpPr>
          <p:nvPr/>
        </p:nvCxnSpPr>
        <p:spPr>
          <a:xfrm flipV="1">
            <a:off x="2431856" y="2478273"/>
            <a:ext cx="29830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3"/>
            <a:endCxn id="28" idx="1"/>
          </p:cNvCxnSpPr>
          <p:nvPr/>
        </p:nvCxnSpPr>
        <p:spPr>
          <a:xfrm>
            <a:off x="2407990" y="4591679"/>
            <a:ext cx="3221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45394" y="3006163"/>
                <a:ext cx="425886" cy="461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94" y="3006163"/>
                <a:ext cx="425886" cy="4617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27" idx="3"/>
            <a:endCxn id="46" idx="1"/>
          </p:cNvCxnSpPr>
          <p:nvPr/>
        </p:nvCxnSpPr>
        <p:spPr>
          <a:xfrm>
            <a:off x="3170795" y="2478273"/>
            <a:ext cx="812665" cy="1020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3"/>
            <a:endCxn id="46" idx="1"/>
          </p:cNvCxnSpPr>
          <p:nvPr/>
        </p:nvCxnSpPr>
        <p:spPr>
          <a:xfrm flipV="1">
            <a:off x="3170795" y="3498489"/>
            <a:ext cx="812665" cy="10931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83460" y="3267656"/>
                <a:ext cx="622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460" y="3267656"/>
                <a:ext cx="622222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51271" y="2352069"/>
                <a:ext cx="606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271" y="2352069"/>
                <a:ext cx="6065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65077" y="4228404"/>
                <a:ext cx="624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77" y="4228404"/>
                <a:ext cx="62414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28191" y="2051875"/>
                <a:ext cx="560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91" y="2051875"/>
                <a:ext cx="560602" cy="461665"/>
              </a:xfrm>
              <a:prstGeom prst="rect">
                <a:avLst/>
              </a:prstGeom>
              <a:blipFill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09950" y="2665598"/>
                <a:ext cx="589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50" y="2665598"/>
                <a:ext cx="589264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719169" y="3323161"/>
                <a:ext cx="425886" cy="461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69" y="3323161"/>
                <a:ext cx="425886" cy="4617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46" idx="3"/>
            <a:endCxn id="59" idx="1"/>
          </p:cNvCxnSpPr>
          <p:nvPr/>
        </p:nvCxnSpPr>
        <p:spPr>
          <a:xfrm flipV="1">
            <a:off x="4605682" y="2053007"/>
            <a:ext cx="1865781" cy="1445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471463" y="1481825"/>
                <a:ext cx="4409925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14B6B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solidFill>
                            <a:srgbClr val="414B6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414B6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414B6B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414B6B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414B6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414B6B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rgbClr val="414B6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>
                                          <a:solidFill>
                                            <a:srgbClr val="414B6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14B6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414B6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414B6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414B6B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414B6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414B6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414B6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414B6B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414B6B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463" y="1481825"/>
                <a:ext cx="4409925" cy="114236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6399643" y="2816868"/>
            <a:ext cx="5415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Can be expressed by a depth 2 NN with </a:t>
            </a:r>
            <a:r>
              <a:rPr lang="en-US" sz="2400" dirty="0" err="1" smtClean="0"/>
              <a:t>ReLU</a:t>
            </a:r>
            <a:r>
              <a:rPr lang="en-US" sz="2400" dirty="0" smtClean="0"/>
              <a:t> activations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Can memorize any input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461673" y="5219387"/>
                <a:ext cx="1709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6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70AD47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3600" b="1" dirty="0">
                  <a:solidFill>
                    <a:srgbClr val="70AD47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73" y="5219387"/>
                <a:ext cx="1709122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2" descr="Image result for rel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40" y="1167487"/>
            <a:ext cx="1045126" cy="7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Arrow Connector 75"/>
          <p:cNvCxnSpPr>
            <a:stCxn id="73" idx="2"/>
            <a:endCxn id="27" idx="0"/>
          </p:cNvCxnSpPr>
          <p:nvPr/>
        </p:nvCxnSpPr>
        <p:spPr>
          <a:xfrm flipH="1">
            <a:off x="2950479" y="1955193"/>
            <a:ext cx="546624" cy="292247"/>
          </a:xfrm>
          <a:prstGeom prst="straightConnector1">
            <a:avLst/>
          </a:prstGeom>
          <a:ln w="28575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07805" y="3513426"/>
                <a:ext cx="560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05" y="3513426"/>
                <a:ext cx="560602" cy="461665"/>
              </a:xfrm>
              <a:prstGeom prst="rect">
                <a:avLst/>
              </a:prstGeom>
              <a:blipFill rotWithShape="0"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30848" y="4017197"/>
                <a:ext cx="589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48" y="4017197"/>
                <a:ext cx="589264" cy="461665"/>
              </a:xfrm>
              <a:prstGeom prst="rect">
                <a:avLst/>
              </a:prstGeom>
              <a:blipFill rotWithShape="0"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6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1" grpId="0" animBg="1"/>
      <p:bldP spid="2" grpId="0"/>
      <p:bldP spid="6" grpId="0"/>
      <p:bldP spid="7" grpId="0"/>
      <p:bldP spid="8" grpId="0"/>
      <p:bldP spid="15" grpId="0"/>
      <p:bldP spid="16" grpId="0"/>
      <p:bldP spid="18" grpId="0"/>
      <p:bldP spid="27" grpId="0"/>
      <p:bldP spid="28" grpId="0"/>
      <p:bldP spid="37" grpId="0"/>
      <p:bldP spid="46" grpId="0"/>
      <p:bldP spid="50" grpId="0"/>
      <p:bldP spid="51" grpId="0"/>
      <p:bldP spid="52" grpId="0"/>
      <p:bldP spid="54" grpId="0"/>
      <p:bldP spid="55" grpId="0"/>
      <p:bldP spid="72" grpId="5"/>
      <p:bldP spid="42" grpId="0"/>
      <p:bldP spid="4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 Sample Expressivity – </a:t>
            </a:r>
            <a:r>
              <a:rPr lang="en-US" b="1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741"/>
                <a:ext cx="10515600" cy="5002306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b="0" dirty="0" smtClean="0">
                  <a:solidFill>
                    <a:srgbClr val="414B6B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sz="2400" dirty="0" smtClean="0">
                  <a:solidFill>
                    <a:srgbClr val="414B6B"/>
                  </a:solidFill>
                </a:endParaRP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414B6B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414B6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rgbClr val="414B6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414B6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414B6B"/>
                  </a:solidFill>
                </a:endParaRPr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414B6B"/>
                  </a:solidFill>
                </a:endParaRPr>
              </a:p>
              <a:p>
                <a:r>
                  <a:rPr lang="en-US" sz="2400" dirty="0" smtClean="0">
                    <a:solidFill>
                      <a:srgbClr val="414B6B"/>
                    </a:solidFill>
                  </a:rPr>
                  <a:t>Fact: the eigenvalues of a lower triangular matrix are equal to its diagonal elements</a:t>
                </a:r>
              </a:p>
              <a:p>
                <a:r>
                  <a:rPr lang="en-US" sz="2400" dirty="0" smtClean="0">
                    <a:solidFill>
                      <a:srgbClr val="414B6B"/>
                    </a:solidFill>
                  </a:rPr>
                  <a:t>Values on diagonal are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srgbClr val="414B6B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414B6B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sz="2400" dirty="0" smtClean="0">
                    <a:solidFill>
                      <a:srgbClr val="414B6B"/>
                    </a:solidFill>
                  </a:rPr>
                  <a:t>A is full rank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741"/>
                <a:ext cx="10515600" cy="5002306"/>
              </a:xfrm>
              <a:blipFill rotWithShape="0">
                <a:blip r:embed="rId2"/>
                <a:stretch>
                  <a:fillRect l="-928" t="-1340" b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1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5620" y="1834859"/>
            <a:ext cx="367553" cy="3854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31430" y="1804343"/>
            <a:ext cx="367553" cy="3854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7240" y="1789103"/>
            <a:ext cx="367553" cy="3854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 Sample Expressivity – </a:t>
            </a:r>
            <a:r>
              <a:rPr lang="en-US" b="1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</a:t>
            </a:r>
            <a:endParaRPr lang="en-US" sz="2800" b="1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3423" y="9822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741"/>
                <a:ext cx="10515600" cy="500230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solidFill>
                      <a:srgbClr val="414B6B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sz="240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414B6B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need: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func>
                          <m:funcPr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414B6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414B6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414B6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    ∀</m:t>
                            </m:r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b="0" dirty="0" smtClean="0">
                    <a:solidFill>
                      <a:srgbClr val="414B6B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0" dirty="0" smtClean="0">
                    <a:solidFill>
                      <a:srgbClr val="414B6B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0" dirty="0" smtClean="0">
                    <a:solidFill>
                      <a:srgbClr val="414B6B"/>
                    </a:solidFill>
                  </a:rPr>
                  <a:t> such that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>
                    <a:solidFill>
                      <a:srgbClr val="414B6B"/>
                    </a:solidFill>
                  </a:rPr>
                  <a:t>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414B6B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414B6B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414B6B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414B6B"/>
                          </a:solidFill>
                          <a:latin typeface="Cambria Math" panose="02040503050406030204" pitchFamily="18" charset="0"/>
                        </a:rPr>
                        <m:t>&lt;…&lt;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414B6B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414B6B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414B6B"/>
                  </a:solidFill>
                </a:endParaRPr>
              </a:p>
              <a:p>
                <a:r>
                  <a:rPr lang="en-US" sz="2400" dirty="0" smtClean="0">
                    <a:solidFill>
                      <a:srgbClr val="414B6B"/>
                    </a:solidFill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 smtClean="0">
                  <a:solidFill>
                    <a:srgbClr val="414B6B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414B6B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sz="2400" dirty="0">
                    <a:solidFill>
                      <a:srgbClr val="414B6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414B6B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414B6B"/>
                    </a:solidFill>
                  </a:rPr>
                  <a:t>is lower triangular with positive elements on the diagonal </a:t>
                </a:r>
                <a:r>
                  <a:rPr lang="en-US" sz="2400" dirty="0" smtClean="0">
                    <a:solidFill>
                      <a:srgbClr val="414B6B"/>
                    </a:solidFill>
                    <a:sym typeface="Wingdings" panose="05000000000000000000" pitchFamily="2" charset="2"/>
                  </a:rPr>
                  <a:t> </a:t>
                </a:r>
                <a:endParaRPr lang="en-US" sz="2400" dirty="0" smtClean="0">
                  <a:solidFill>
                    <a:srgbClr val="414B6B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414B6B"/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rgbClr val="414B6B"/>
                    </a:solidFill>
                  </a:rPr>
                  <a:t> is full rank</a:t>
                </a: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lang="en-US" sz="2400" dirty="0" smtClean="0">
                    <a:solidFill>
                      <a:srgbClr val="414B6B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∃</m:t>
                    </m:r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2400" dirty="0" smtClean="0">
                    <a:solidFill>
                      <a:srgbClr val="414B6B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414B6B"/>
                    </a:solidFill>
                  </a:rPr>
                  <a:t>s.t.</a:t>
                </a:r>
                <a:r>
                  <a:rPr lang="en-US" sz="2400" dirty="0" smtClean="0">
                    <a:solidFill>
                      <a:srgbClr val="414B6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𝐴𝑤</m:t>
                    </m:r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rgbClr val="414B6B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414B6B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func>
                          <m:funcPr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rgbClr val="414B6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414B6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414B6B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  <m:t>𝐴𝑤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 smtClean="0">
                  <a:solidFill>
                    <a:srgbClr val="414B6B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414B6B"/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2400" i="1">
                                <a:solidFill>
                                  <a:srgbClr val="414B6B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414B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414B6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414B6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414B6B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rgbClr val="414B6B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741"/>
                <a:ext cx="10515600" cy="5002306"/>
              </a:xfrm>
              <a:blipFill rotWithShape="0">
                <a:blip r:embed="rId2"/>
                <a:stretch>
                  <a:fillRect l="-928" t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696635" y="5065059"/>
            <a:ext cx="1783977" cy="5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80612" y="5065059"/>
            <a:ext cx="1120588" cy="5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08776" y="5065059"/>
            <a:ext cx="746312" cy="5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2" grpId="0" animBg="1"/>
      <p:bldP spid="9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 Sample Expressivity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335741"/>
            <a:ext cx="10515600" cy="5002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Input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70AD47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 smtClean="0"/>
              <a:t>dimensions (e.g. # of pixels)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>
                <a:solidFill>
                  <a:srgbClr val="70AD47"/>
                </a:solidFill>
              </a:rPr>
              <a:t>n</a:t>
            </a:r>
            <a:r>
              <a:rPr lang="en-US" sz="2400" dirty="0"/>
              <a:t> samples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414B6B"/>
                </a:solidFill>
              </a:rPr>
              <a:t>Theorem: there exist a network with </a:t>
            </a:r>
            <a:r>
              <a:rPr lang="en-US" sz="3200" dirty="0" smtClean="0">
                <a:solidFill>
                  <a:srgbClr val="70AD47"/>
                </a:solidFill>
              </a:rPr>
              <a:t>2n+d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414B6B"/>
                </a:solidFill>
              </a:rPr>
              <a:t>weights that can represent </a:t>
            </a:r>
            <a:r>
              <a:rPr lang="en-US" sz="3200" i="1" dirty="0" smtClean="0">
                <a:solidFill>
                  <a:srgbClr val="5B9BD5"/>
                </a:solidFill>
              </a:rPr>
              <a:t>any</a:t>
            </a:r>
            <a:r>
              <a:rPr lang="en-US" sz="3200" dirty="0" smtClean="0">
                <a:solidFill>
                  <a:srgbClr val="5B9BD5"/>
                </a:solidFill>
              </a:rPr>
              <a:t> </a:t>
            </a:r>
            <a:r>
              <a:rPr lang="en-US" sz="3200" dirty="0" smtClean="0">
                <a:solidFill>
                  <a:srgbClr val="414B6B"/>
                </a:solidFill>
              </a:rPr>
              <a:t>function on </a:t>
            </a:r>
            <a:r>
              <a:rPr lang="en-US" sz="3200" i="1" dirty="0" smtClean="0">
                <a:solidFill>
                  <a:srgbClr val="5B9BD5"/>
                </a:solidFill>
              </a:rPr>
              <a:t>any</a:t>
            </a:r>
            <a:r>
              <a:rPr lang="en-US" sz="3200" dirty="0" smtClean="0">
                <a:solidFill>
                  <a:srgbClr val="5B9BD5"/>
                </a:solidFill>
              </a:rPr>
              <a:t> </a:t>
            </a:r>
            <a:r>
              <a:rPr lang="en-US" sz="3200" dirty="0" smtClean="0">
                <a:solidFill>
                  <a:srgbClr val="414B6B"/>
                </a:solidFill>
              </a:rPr>
              <a:t>sample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Network</a:t>
            </a:r>
            <a:endParaRPr lang="en-US" sz="2400" b="1" dirty="0"/>
          </a:p>
          <a:p>
            <a:pPr>
              <a:buFontTx/>
              <a:buChar char="-"/>
            </a:pPr>
            <a:r>
              <a:rPr lang="en-US" sz="2400" dirty="0" smtClean="0"/>
              <a:t>Two layers (but wide) </a:t>
            </a:r>
          </a:p>
          <a:p>
            <a:pPr lvl="1">
              <a:buFontTx/>
              <a:buChar char="-"/>
            </a:pPr>
            <a:r>
              <a:rPr lang="en-US" sz="2000" dirty="0" smtClean="0"/>
              <a:t>or k layers each with O(n/k) parameters</a:t>
            </a:r>
          </a:p>
          <a:p>
            <a:pPr>
              <a:buFontTx/>
              <a:buChar char="-"/>
            </a:pPr>
            <a:r>
              <a:rPr lang="en-US" sz="2400" dirty="0" err="1" smtClean="0"/>
              <a:t>ReLU</a:t>
            </a:r>
            <a:r>
              <a:rPr lang="en-US" sz="2400" dirty="0" smtClean="0"/>
              <a:t> activation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70AD47"/>
                </a:solidFill>
              </a:rPr>
              <a:t>P = 2n + d </a:t>
            </a:r>
            <a:r>
              <a:rPr lang="en-US" sz="2400" dirty="0" smtClean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31673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Experiments’ Methodology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83358" y="1210235"/>
            <a:ext cx="2940908" cy="2536716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</a:t>
            </a:r>
          </a:p>
          <a:p>
            <a:pPr algn="ctr"/>
            <a:r>
              <a:rPr lang="en-US" sz="2800" dirty="0" smtClean="0"/>
              <a:t>Hypothesis Class</a:t>
            </a:r>
          </a:p>
          <a:p>
            <a:pPr algn="ctr"/>
            <a:endParaRPr lang="en-US" sz="3200" dirty="0"/>
          </a:p>
        </p:txBody>
      </p:sp>
      <p:sp>
        <p:nvSpPr>
          <p:cNvPr id="31" name="Rounded Rectangle 30"/>
          <p:cNvSpPr/>
          <p:nvPr/>
        </p:nvSpPr>
        <p:spPr>
          <a:xfrm>
            <a:off x="4806665" y="4514574"/>
            <a:ext cx="2372497" cy="2100648"/>
          </a:xfrm>
          <a:prstGeom prst="round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tx1"/>
            </a:bgClr>
          </a:patt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</a:t>
            </a:r>
          </a:p>
          <a:p>
            <a:pPr algn="ctr"/>
            <a:r>
              <a:rPr lang="en-US" sz="3200" dirty="0" smtClean="0"/>
              <a:t>Algorithm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212497" y="2667323"/>
            <a:ext cx="4866384" cy="3606029"/>
            <a:chOff x="5212497" y="2667323"/>
            <a:chExt cx="4866384" cy="3606029"/>
          </a:xfrm>
        </p:grpSpPr>
        <p:sp>
          <p:nvSpPr>
            <p:cNvPr id="33" name="Rounded Rectangle 32"/>
            <p:cNvSpPr/>
            <p:nvPr/>
          </p:nvSpPr>
          <p:spPr>
            <a:xfrm>
              <a:off x="8175941" y="4856444"/>
              <a:ext cx="1902940" cy="1416908"/>
            </a:xfrm>
            <a:prstGeom prst="roundRect">
              <a:avLst/>
            </a:prstGeom>
            <a:solidFill>
              <a:srgbClr val="BBDAA6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7282135" y="5299227"/>
              <a:ext cx="790833" cy="531339"/>
            </a:xfrm>
            <a:prstGeom prst="rightArrow">
              <a:avLst/>
            </a:prstGeom>
            <a:solidFill>
              <a:srgbClr val="5B9BD5"/>
            </a:solidFill>
            <a:ln>
              <a:solidFill>
                <a:srgbClr val="BBD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 rot="19810538">
              <a:off x="6927411" y="2667323"/>
              <a:ext cx="4411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60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497" y="3174612"/>
              <a:ext cx="2180850" cy="1860260"/>
            </a:xfrm>
            <a:prstGeom prst="rect">
              <a:avLst/>
            </a:prstGeom>
          </p:spPr>
        </p:pic>
      </p:grpSp>
      <p:sp>
        <p:nvSpPr>
          <p:cNvPr id="38" name="Rounded Rectangle 37"/>
          <p:cNvSpPr/>
          <p:nvPr/>
        </p:nvSpPr>
        <p:spPr>
          <a:xfrm>
            <a:off x="1090620" y="2331547"/>
            <a:ext cx="2372497" cy="2100648"/>
          </a:xfrm>
          <a:prstGeom prst="round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tx1"/>
            </a:bgClr>
          </a:patt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D</a:t>
            </a:r>
          </a:p>
          <a:p>
            <a:pPr algn="ctr"/>
            <a:r>
              <a:rPr lang="en-US" sz="3200" dirty="0" smtClean="0"/>
              <a:t>Distribution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66185" y="4104742"/>
            <a:ext cx="2837507" cy="2168610"/>
            <a:chOff x="1866185" y="4104742"/>
            <a:chExt cx="2837507" cy="2168610"/>
          </a:xfrm>
        </p:grpSpPr>
        <p:sp>
          <p:nvSpPr>
            <p:cNvPr id="32" name="Rounded Rectangle 31"/>
            <p:cNvSpPr/>
            <p:nvPr/>
          </p:nvSpPr>
          <p:spPr>
            <a:xfrm>
              <a:off x="1906946" y="4856444"/>
              <a:ext cx="1902940" cy="1416908"/>
            </a:xfrm>
            <a:prstGeom prst="roundRect">
              <a:avLst/>
            </a:prstGeom>
            <a:solidFill>
              <a:srgbClr val="BBDAA6"/>
            </a:solidFill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 examples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x,y</a:t>
              </a:r>
              <a:r>
                <a:rPr lang="en-US" sz="2400" dirty="0" smtClean="0">
                  <a:solidFill>
                    <a:schemeClr val="tx1"/>
                  </a:solidFill>
                </a:rPr>
                <a:t>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3912859" y="5299228"/>
              <a:ext cx="790833" cy="531339"/>
            </a:xfrm>
            <a:prstGeom prst="rightArrow">
              <a:avLst/>
            </a:prstGeom>
            <a:solidFill>
              <a:srgbClr val="5B9BD5"/>
            </a:solidFill>
            <a:ln>
              <a:solidFill>
                <a:srgbClr val="BBD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66185" y="4104742"/>
              <a:ext cx="1202292" cy="1114992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7578695" y="1807637"/>
            <a:ext cx="597246" cy="333684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883382" y="1878130"/>
            <a:ext cx="691037" cy="467020"/>
          </a:xfrm>
          <a:custGeom>
            <a:avLst/>
            <a:gdLst>
              <a:gd name="connsiteX0" fmla="*/ 0 w 6458464"/>
              <a:gd name="connsiteY0" fmla="*/ 3665838 h 5152233"/>
              <a:gd name="connsiteX1" fmla="*/ 255373 w 6458464"/>
              <a:gd name="connsiteY1" fmla="*/ 3690551 h 5152233"/>
              <a:gd name="connsiteX2" fmla="*/ 708454 w 6458464"/>
              <a:gd name="connsiteY2" fmla="*/ 4522573 h 5152233"/>
              <a:gd name="connsiteX3" fmla="*/ 1202724 w 6458464"/>
              <a:gd name="connsiteY3" fmla="*/ 4835611 h 5152233"/>
              <a:gd name="connsiteX4" fmla="*/ 1507524 w 6458464"/>
              <a:gd name="connsiteY4" fmla="*/ 3262184 h 5152233"/>
              <a:gd name="connsiteX5" fmla="*/ 1721708 w 6458464"/>
              <a:gd name="connsiteY5" fmla="*/ 3072713 h 5152233"/>
              <a:gd name="connsiteX6" fmla="*/ 1927654 w 6458464"/>
              <a:gd name="connsiteY6" fmla="*/ 4267200 h 5152233"/>
              <a:gd name="connsiteX7" fmla="*/ 2125362 w 6458464"/>
              <a:gd name="connsiteY7" fmla="*/ 4868562 h 5152233"/>
              <a:gd name="connsiteX8" fmla="*/ 2487827 w 6458464"/>
              <a:gd name="connsiteY8" fmla="*/ 4983892 h 5152233"/>
              <a:gd name="connsiteX9" fmla="*/ 2693773 w 6458464"/>
              <a:gd name="connsiteY9" fmla="*/ 2553730 h 5152233"/>
              <a:gd name="connsiteX10" fmla="*/ 3303373 w 6458464"/>
              <a:gd name="connsiteY10" fmla="*/ 1573427 h 5152233"/>
              <a:gd name="connsiteX11" fmla="*/ 3855308 w 6458464"/>
              <a:gd name="connsiteY11" fmla="*/ 2743200 h 5152233"/>
              <a:gd name="connsiteX12" fmla="*/ 4127156 w 6458464"/>
              <a:gd name="connsiteY12" fmla="*/ 2784389 h 5152233"/>
              <a:gd name="connsiteX13" fmla="*/ 4234248 w 6458464"/>
              <a:gd name="connsiteY13" fmla="*/ 1334530 h 5152233"/>
              <a:gd name="connsiteX14" fmla="*/ 4761470 w 6458464"/>
              <a:gd name="connsiteY14" fmla="*/ 1235676 h 5152233"/>
              <a:gd name="connsiteX15" fmla="*/ 4967416 w 6458464"/>
              <a:gd name="connsiteY15" fmla="*/ 1985319 h 5152233"/>
              <a:gd name="connsiteX16" fmla="*/ 6038335 w 6458464"/>
              <a:gd name="connsiteY16" fmla="*/ 1993557 h 5152233"/>
              <a:gd name="connsiteX17" fmla="*/ 6458464 w 6458464"/>
              <a:gd name="connsiteY17" fmla="*/ 0 h 515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58464" h="5152233">
                <a:moveTo>
                  <a:pt x="0" y="3665838"/>
                </a:moveTo>
                <a:cubicBezTo>
                  <a:pt x="68648" y="3606800"/>
                  <a:pt x="137297" y="3547762"/>
                  <a:pt x="255373" y="3690551"/>
                </a:cubicBezTo>
                <a:cubicBezTo>
                  <a:pt x="373449" y="3833340"/>
                  <a:pt x="550562" y="4331730"/>
                  <a:pt x="708454" y="4522573"/>
                </a:cubicBezTo>
                <a:cubicBezTo>
                  <a:pt x="866346" y="4713416"/>
                  <a:pt x="1069546" y="5045676"/>
                  <a:pt x="1202724" y="4835611"/>
                </a:cubicBezTo>
                <a:cubicBezTo>
                  <a:pt x="1335902" y="4625546"/>
                  <a:pt x="1421027" y="3556000"/>
                  <a:pt x="1507524" y="3262184"/>
                </a:cubicBezTo>
                <a:cubicBezTo>
                  <a:pt x="1594021" y="2968368"/>
                  <a:pt x="1651686" y="2905210"/>
                  <a:pt x="1721708" y="3072713"/>
                </a:cubicBezTo>
                <a:cubicBezTo>
                  <a:pt x="1791730" y="3240216"/>
                  <a:pt x="1860378" y="3967892"/>
                  <a:pt x="1927654" y="4267200"/>
                </a:cubicBezTo>
                <a:cubicBezTo>
                  <a:pt x="1994930" y="4566508"/>
                  <a:pt x="2032000" y="4749113"/>
                  <a:pt x="2125362" y="4868562"/>
                </a:cubicBezTo>
                <a:cubicBezTo>
                  <a:pt x="2218724" y="4988011"/>
                  <a:pt x="2393092" y="5369697"/>
                  <a:pt x="2487827" y="4983892"/>
                </a:cubicBezTo>
                <a:cubicBezTo>
                  <a:pt x="2582562" y="4598087"/>
                  <a:pt x="2557849" y="3122141"/>
                  <a:pt x="2693773" y="2553730"/>
                </a:cubicBezTo>
                <a:cubicBezTo>
                  <a:pt x="2829697" y="1985319"/>
                  <a:pt x="3109784" y="1541849"/>
                  <a:pt x="3303373" y="1573427"/>
                </a:cubicBezTo>
                <a:cubicBezTo>
                  <a:pt x="3496962" y="1605005"/>
                  <a:pt x="3718011" y="2541373"/>
                  <a:pt x="3855308" y="2743200"/>
                </a:cubicBezTo>
                <a:cubicBezTo>
                  <a:pt x="3992605" y="2945027"/>
                  <a:pt x="4063999" y="3019167"/>
                  <a:pt x="4127156" y="2784389"/>
                </a:cubicBezTo>
                <a:cubicBezTo>
                  <a:pt x="4190313" y="2549611"/>
                  <a:pt x="4128529" y="1592649"/>
                  <a:pt x="4234248" y="1334530"/>
                </a:cubicBezTo>
                <a:cubicBezTo>
                  <a:pt x="4339967" y="1076411"/>
                  <a:pt x="4639275" y="1127211"/>
                  <a:pt x="4761470" y="1235676"/>
                </a:cubicBezTo>
                <a:cubicBezTo>
                  <a:pt x="4883665" y="1344141"/>
                  <a:pt x="4754605" y="1859005"/>
                  <a:pt x="4967416" y="1985319"/>
                </a:cubicBezTo>
                <a:cubicBezTo>
                  <a:pt x="5180227" y="2111632"/>
                  <a:pt x="5789827" y="2324443"/>
                  <a:pt x="6038335" y="1993557"/>
                </a:cubicBezTo>
                <a:cubicBezTo>
                  <a:pt x="6286843" y="1662671"/>
                  <a:pt x="6380205" y="332259"/>
                  <a:pt x="6458464" y="0"/>
                </a:cubicBezTo>
              </a:path>
            </a:pathLst>
          </a:custGeom>
          <a:noFill/>
          <a:ln w="571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40582" y="1289783"/>
            <a:ext cx="457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SGD as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Implicit Regularizer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741"/>
                <a:ext cx="10515600" cy="50023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Consider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ED7D31"/>
                    </a:solidFill>
                  </a:rPr>
                  <a:t>Empirical Risk Minimization </a:t>
                </a:r>
                <a:r>
                  <a:rPr lang="en-US" sz="2400" dirty="0" smtClean="0"/>
                  <a:t>on a </a:t>
                </a:r>
                <a:r>
                  <a:rPr lang="en-US" sz="2400" dirty="0" smtClean="0">
                    <a:solidFill>
                      <a:srgbClr val="5B9BD5"/>
                    </a:solidFill>
                  </a:rPr>
                  <a:t>Linear Model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we can fit any labeling, by solving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𝑋𝑤</m:t>
                    </m:r>
                    <m:r>
                      <a:rPr lang="en-US" sz="2400" b="0" i="1" smtClean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We have </a:t>
                </a:r>
                <a:r>
                  <a:rPr lang="en-US" sz="2400" dirty="0" smtClean="0">
                    <a:solidFill>
                      <a:srgbClr val="5B9BD5"/>
                    </a:solidFill>
                  </a:rPr>
                  <a:t>infinite </a:t>
                </a:r>
                <a:r>
                  <a:rPr lang="en-US" sz="2400" dirty="0" smtClean="0"/>
                  <a:t>number of solutions!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Do all global minima generalize equally well?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741"/>
                <a:ext cx="10515600" cy="5002306"/>
              </a:xfrm>
              <a:blipFill rotWithShape="0">
                <a:blip r:embed="rId2"/>
                <a:stretch>
                  <a:fillRect l="-928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277" y="1969277"/>
            <a:ext cx="6943445" cy="8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An Hypothesis class H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shatters</a:t>
                </a:r>
                <a:r>
                  <a:rPr lang="en-US" dirty="0" smtClean="0"/>
                  <a:t>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  <a:blipFill rotWithShape="0"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1647131" y="2718977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5697" y="4456941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68584" y="3735716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7430" y="4217743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6958" y="4251049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62" y="6068517"/>
                <a:ext cx="49056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2" y="6068517"/>
                <a:ext cx="490563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94" r="-173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6152645" y="2712921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1211" y="4450885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74098" y="3729660"/>
            <a:ext cx="84779" cy="666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2944" y="4211687"/>
            <a:ext cx="84779" cy="666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472" y="4244993"/>
            <a:ext cx="84779" cy="666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40764" y="3360873"/>
            <a:ext cx="1789690" cy="21194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7" grpId="0" animBg="1"/>
      <p:bldP spid="18" grpId="0" animBg="1"/>
      <p:bldP spid="1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SGD as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Implicit Regularizer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741"/>
                <a:ext cx="10515600" cy="50023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Consider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ED7D31"/>
                    </a:solidFill>
                  </a:rPr>
                  <a:t>Empirical Risk Minimization </a:t>
                </a:r>
                <a:r>
                  <a:rPr lang="en-US" sz="2400" dirty="0" smtClean="0"/>
                  <a:t>on a </a:t>
                </a:r>
                <a:r>
                  <a:rPr lang="en-US" sz="2400" dirty="0" smtClean="0">
                    <a:solidFill>
                      <a:srgbClr val="5B9BD5"/>
                    </a:solidFill>
                  </a:rPr>
                  <a:t>Linear Model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SGD step: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	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anose="05000000000000000000" pitchFamily="2" charset="2"/>
                  </a:rPr>
                  <a:t>Minimal        - norm solution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𝑋𝑤</m:t>
                    </m:r>
                    <m:r>
                      <a:rPr lang="en-US" sz="24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!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741"/>
                <a:ext cx="10515600" cy="5002306"/>
              </a:xfrm>
              <a:blipFill rotWithShape="0">
                <a:blip r:embed="rId2"/>
                <a:stretch>
                  <a:fillRect l="-928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277" y="1969277"/>
            <a:ext cx="6943445" cy="804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698" y="3224511"/>
            <a:ext cx="3735762" cy="370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19" y="4045623"/>
            <a:ext cx="1528482" cy="443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941" y="3948756"/>
            <a:ext cx="3452532" cy="637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8405" y="4939815"/>
            <a:ext cx="430586" cy="4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729" y="6205956"/>
            <a:ext cx="6651812" cy="3227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38200" y="86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156447"/>
            <a:ext cx="10515600" cy="5531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70AD47"/>
                </a:solidFill>
              </a:rPr>
              <a:t>Theory</a:t>
            </a:r>
          </a:p>
          <a:p>
            <a:pPr>
              <a:buFontTx/>
              <a:buChar char="-"/>
            </a:pPr>
            <a:r>
              <a:rPr lang="en-US" sz="2400" dirty="0" smtClean="0"/>
              <a:t>Shattering and VC-dim</a:t>
            </a:r>
          </a:p>
          <a:p>
            <a:pPr>
              <a:buFontTx/>
              <a:buChar char="-"/>
            </a:pPr>
            <a:r>
              <a:rPr lang="en-US" sz="2400" dirty="0" smtClean="0"/>
              <a:t>PAC learning</a:t>
            </a:r>
          </a:p>
          <a:p>
            <a:pPr>
              <a:buFontTx/>
              <a:buChar char="-"/>
            </a:pPr>
            <a:r>
              <a:rPr lang="en-US" sz="2400" dirty="0" smtClean="0"/>
              <a:t>VC-dim implications on generalization and sample complexity</a:t>
            </a:r>
          </a:p>
          <a:p>
            <a:pPr>
              <a:buFontTx/>
              <a:buChar char="-"/>
            </a:pPr>
            <a:r>
              <a:rPr lang="en-US" sz="2400" dirty="0"/>
              <a:t>Sauer’s Lemma</a:t>
            </a:r>
          </a:p>
          <a:p>
            <a:pPr>
              <a:buFontTx/>
              <a:buChar char="-"/>
            </a:pPr>
            <a:r>
              <a:rPr lang="en-US" sz="2400" dirty="0" smtClean="0"/>
              <a:t>Bounds for VC-dim of NN</a:t>
            </a:r>
          </a:p>
          <a:p>
            <a:pPr>
              <a:buFontTx/>
              <a:buChar char="-"/>
            </a:pPr>
            <a:r>
              <a:rPr lang="en-US" sz="2400" dirty="0" smtClean="0"/>
              <a:t>Fat shattering dimension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5B9BD5"/>
                </a:solidFill>
              </a:rPr>
              <a:t>Experiments</a:t>
            </a:r>
          </a:p>
          <a:p>
            <a:pPr>
              <a:buFontTx/>
              <a:buChar char="-"/>
            </a:pPr>
            <a:r>
              <a:rPr lang="en-US" sz="2400" dirty="0" smtClean="0"/>
              <a:t>Randomization tests: 0% training error</a:t>
            </a:r>
          </a:p>
          <a:p>
            <a:pPr>
              <a:buFontTx/>
              <a:buChar char="-"/>
            </a:pPr>
            <a:r>
              <a:rPr lang="en-US" sz="2400" dirty="0" smtClean="0"/>
              <a:t>Explicit </a:t>
            </a:r>
            <a:r>
              <a:rPr lang="en-US" sz="2400" dirty="0" err="1" smtClean="0"/>
              <a:t>regularizers</a:t>
            </a:r>
            <a:r>
              <a:rPr lang="en-US" sz="2400" dirty="0" smtClean="0"/>
              <a:t>: can generalize without</a:t>
            </a:r>
          </a:p>
          <a:p>
            <a:pPr>
              <a:buFontTx/>
              <a:buChar char="-"/>
            </a:pPr>
            <a:r>
              <a:rPr lang="en-US" sz="2400" dirty="0" smtClean="0"/>
              <a:t>Finite sample expressivity</a:t>
            </a:r>
          </a:p>
          <a:p>
            <a:pPr>
              <a:buFontTx/>
              <a:buChar char="-"/>
            </a:pPr>
            <a:r>
              <a:rPr lang="en-US" sz="2400" dirty="0" smtClean="0"/>
              <a:t>SGD as implicit </a:t>
            </a:r>
            <a:r>
              <a:rPr lang="en-US" sz="2400" dirty="0" err="1" smtClean="0"/>
              <a:t>regularizer</a:t>
            </a:r>
            <a:r>
              <a:rPr lang="en-US" sz="2400" dirty="0" smtClean="0"/>
              <a:t>	</a:t>
            </a:r>
          </a:p>
          <a:p>
            <a:pPr>
              <a:buFontTx/>
              <a:buChar char="-"/>
            </a:pPr>
            <a:r>
              <a:rPr lang="en-US" sz="2400" b="1" dirty="0" smtClean="0"/>
              <a:t>Still don’t know the reason for good generalization!</a:t>
            </a: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2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500" b="1" dirty="0" smtClean="0">
                <a:solidFill>
                  <a:srgbClr val="FCFFD9"/>
                </a:solidFill>
                <a:latin typeface="Adobe Caslon Pro Bold" panose="0205070206050A020403" pitchFamily="18" charset="0"/>
              </a:rPr>
              <a:t>THE END</a:t>
            </a:r>
          </a:p>
          <a:p>
            <a:pPr algn="ctr"/>
            <a:endParaRPr lang="he-IL" sz="16600" b="1" dirty="0">
              <a:solidFill>
                <a:srgbClr val="FCFFD9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38" y="3384176"/>
            <a:ext cx="3669925" cy="27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 Dimension – Shattering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An Hypothesis class H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shatters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dirty="0" smtClean="0"/>
                  <a:t>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7" y="1323008"/>
                <a:ext cx="10515600" cy="4351338"/>
              </a:xfrm>
              <a:blipFill rotWithShape="0"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1647131" y="2718977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5697" y="4456941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68584" y="3735716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7430" y="4217743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6958" y="4251049"/>
            <a:ext cx="84779" cy="666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2" y="6068517"/>
                <a:ext cx="3702552" cy="312650"/>
              </a:xfrm>
              <a:prstGeom prst="rect">
                <a:avLst/>
              </a:prstGeom>
              <a:blipFill rotWithShape="0">
                <a:blip r:embed="rId3"/>
                <a:stretch>
                  <a:fillRect l="-987" r="-1974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6152645" y="2712921"/>
            <a:ext cx="2" cy="2846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1211" y="4450885"/>
            <a:ext cx="2770955" cy="12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74098" y="3729660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12944" y="4211687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472" y="4244993"/>
            <a:ext cx="84779" cy="666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801293" y="2597642"/>
            <a:ext cx="2282972" cy="27434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4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2155</Words>
  <Application>Microsoft Office PowerPoint</Application>
  <PresentationFormat>Widescreen</PresentationFormat>
  <Paragraphs>672</Paragraphs>
  <Slides>82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Adobe Caslon Pro Bold</vt:lpstr>
      <vt:lpstr>Arial</vt:lpstr>
      <vt:lpstr>Calibri</vt:lpstr>
      <vt:lpstr>Calibri Light</vt:lpstr>
      <vt:lpstr>Cambria Math</vt:lpstr>
      <vt:lpstr>Cooper Black</vt:lpstr>
      <vt:lpstr>Math1</vt:lpstr>
      <vt:lpstr>Times New Roman</vt:lpstr>
      <vt:lpstr>Wingdings</vt:lpstr>
      <vt:lpstr>Office Theme</vt:lpstr>
      <vt:lpstr>VC Dimension of Neural Nets</vt:lpstr>
      <vt:lpstr>Outline</vt:lpstr>
      <vt:lpstr>Part I: VC Dimension Theory</vt:lpstr>
      <vt:lpstr>Motivation</vt:lpstr>
      <vt:lpstr>Motivation</vt:lpstr>
      <vt:lpstr>Hypothesis Class</vt:lpstr>
      <vt:lpstr>Neural Nets Hypothesis Class</vt:lpstr>
      <vt:lpstr>VC Dimension – Shattering</vt:lpstr>
      <vt:lpstr>VC Dimension – Shattering</vt:lpstr>
      <vt:lpstr>VC Dimension – Shattering</vt:lpstr>
      <vt:lpstr>VC Dimension – Shattering</vt:lpstr>
      <vt:lpstr>VC Dimension – Shattering</vt:lpstr>
      <vt:lpstr>VC Dimension – Shattering</vt:lpstr>
      <vt:lpstr>VC Dimension – Shattering</vt:lpstr>
      <vt:lpstr>VC Dimension – Shattering</vt:lpstr>
      <vt:lpstr>VC Dimension – Definition</vt:lpstr>
      <vt:lpstr>VC Dimension – Open Intervals</vt:lpstr>
      <vt:lpstr>VC Dimension – Open Intervals</vt:lpstr>
      <vt:lpstr>VC Dimension – Convex Sets</vt:lpstr>
      <vt:lpstr>VC Dimension – Convex Sets</vt:lpstr>
      <vt:lpstr>VC Dimension – Convex Sets</vt:lpstr>
      <vt:lpstr>VC Dimension – Linear Halfspaces in R^2</vt:lpstr>
      <vt:lpstr>VC Dimension – Linear Halfspaces in R^2</vt:lpstr>
      <vt:lpstr>VC Dimension – Linear Halfspaces in R^2</vt:lpstr>
      <vt:lpstr>VC Dimension – Linear Halfspaces in R^n</vt:lpstr>
      <vt:lpstr>VC Dimension – Linear Halfspaces in R^n</vt:lpstr>
      <vt:lpstr>VC Dimension – Linear Halfspaces in R^n</vt:lpstr>
      <vt:lpstr>VC Dimension – Linear Halfspaces in R^n</vt:lpstr>
      <vt:lpstr>Reminder!</vt:lpstr>
      <vt:lpstr>What Is a Good Model?</vt:lpstr>
      <vt:lpstr>What Is a Good Model?</vt:lpstr>
      <vt:lpstr>What Is a Good Model?</vt:lpstr>
      <vt:lpstr>What Is a Good Model?</vt:lpstr>
      <vt:lpstr>What Is a Good Model?</vt:lpstr>
      <vt:lpstr>What Is a Good Model?</vt:lpstr>
      <vt:lpstr>What Is a Good Model?</vt:lpstr>
      <vt:lpstr>VC Dimension and PAC Learnability</vt:lpstr>
      <vt:lpstr>VC Dimension &amp; Learning Guarantees</vt:lpstr>
      <vt:lpstr>VC Dimension &amp; Learning Guarantees</vt:lpstr>
      <vt:lpstr>Sauer’s Lemma</vt:lpstr>
      <vt:lpstr>Sauer’s Lemma</vt:lpstr>
      <vt:lpstr>Sauer’s Lemma</vt:lpstr>
      <vt:lpstr>Sauer’s Lemma</vt:lpstr>
      <vt:lpstr>Sauer’s Lemma</vt:lpstr>
      <vt:lpstr>Recap!</vt:lpstr>
      <vt:lpstr>Recap!</vt:lpstr>
      <vt:lpstr>Recap!</vt:lpstr>
      <vt:lpstr>Recap!</vt:lpstr>
      <vt:lpstr>Recap!</vt:lpstr>
      <vt:lpstr>VC Dimension of NN </vt:lpstr>
      <vt:lpstr>VC-Dimension of NN</vt:lpstr>
      <vt:lpstr>Other Dimensions </vt:lpstr>
      <vt:lpstr>Fat Shattering</vt:lpstr>
      <vt:lpstr>Fat Shattering</vt:lpstr>
      <vt:lpstr>Fat Shattering</vt:lpstr>
      <vt:lpstr>VC-dimension and PAC Learning Approach to NN – Caveats </vt:lpstr>
      <vt:lpstr>Part II: Empirical Tests</vt:lpstr>
      <vt:lpstr>Experiments’ Motivation</vt:lpstr>
      <vt:lpstr>Experiments’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Experiments’ Methodology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 Kritchman</dc:creator>
  <cp:lastModifiedBy>Shira Kritchman</cp:lastModifiedBy>
  <cp:revision>150</cp:revision>
  <dcterms:created xsi:type="dcterms:W3CDTF">2017-04-26T10:36:20Z</dcterms:created>
  <dcterms:modified xsi:type="dcterms:W3CDTF">2017-05-09T15:04:53Z</dcterms:modified>
</cp:coreProperties>
</file>