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91" r:id="rId18"/>
    <p:sldId id="272" r:id="rId19"/>
    <p:sldId id="271" r:id="rId20"/>
    <p:sldId id="273" r:id="rId21"/>
    <p:sldId id="274" r:id="rId22"/>
    <p:sldId id="275" r:id="rId23"/>
    <p:sldId id="277" r:id="rId24"/>
    <p:sldId id="292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4" autoAdjust="0"/>
  </p:normalViewPr>
  <p:slideViewPr>
    <p:cSldViewPr snapToGrid="0">
      <p:cViewPr varScale="1">
        <p:scale>
          <a:sx n="132" d="100"/>
          <a:sy n="132" d="100"/>
        </p:scale>
        <p:origin x="13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55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360"/>
            <a:ext cx="7886700" cy="5085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1704"/>
            <a:ext cx="7886700" cy="8189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60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EF83-AE6F-43A6-84A7-57B4858838E7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Geometry 1:</a:t>
            </a:r>
            <a:br>
              <a:rPr lang="en-US" dirty="0" smtClean="0"/>
            </a:br>
            <a:r>
              <a:rPr lang="en-US" sz="4800" dirty="0" smtClean="0"/>
              <a:t>Projection and </a:t>
            </a:r>
            <a:r>
              <a:rPr lang="en-US" sz="4800" dirty="0" err="1" smtClean="0"/>
              <a:t>Epipolar</a:t>
            </a:r>
            <a:r>
              <a:rPr lang="en-US" sz="4800" dirty="0" smtClean="0"/>
              <a:t> Lines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1439"/>
            <a:ext cx="6858000" cy="1655762"/>
          </a:xfrm>
        </p:spPr>
        <p:txBody>
          <a:bodyPr/>
          <a:lstStyle/>
          <a:p>
            <a:r>
              <a:rPr lang="en-US" dirty="0" smtClean="0"/>
              <a:t>Introduction to Computer Vision</a:t>
            </a:r>
          </a:p>
          <a:p>
            <a:r>
              <a:rPr lang="en-US" dirty="0" smtClean="0"/>
              <a:t>Ronen Basri</a:t>
            </a:r>
          </a:p>
          <a:p>
            <a:r>
              <a:rPr lang="en-US" dirty="0" smtClean="0"/>
              <a:t>Weizmann Institute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08150"/>
            <a:ext cx="89058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78078" y="1538352"/>
            <a:ext cx="2389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 smtClean="0"/>
              <a:t>O</a:t>
            </a:r>
            <a:r>
              <a:rPr lang="en-US" altLang="en-US" sz="2400" dirty="0" smtClean="0"/>
              <a:t> – Focal center</a:t>
            </a:r>
          </a:p>
          <a:p>
            <a:r>
              <a:rPr lang="el-GR" altLang="en-US" sz="2400" i="1" dirty="0" smtClean="0">
                <a:latin typeface="MaplePi" panose="02000500070000020004" pitchFamily="2" charset="0"/>
              </a:rPr>
              <a:t>π</a:t>
            </a:r>
            <a:r>
              <a:rPr lang="en-US" altLang="en-US" sz="2400" dirty="0" smtClean="0"/>
              <a:t> – Image plane</a:t>
            </a:r>
          </a:p>
          <a:p>
            <a:r>
              <a:rPr lang="en-US" altLang="en-US" sz="2400" i="1" dirty="0" smtClean="0"/>
              <a:t>Z</a:t>
            </a:r>
            <a:r>
              <a:rPr lang="en-US" altLang="en-US" sz="2400" dirty="0" smtClean="0"/>
              <a:t> – Optical axis</a:t>
            </a:r>
          </a:p>
          <a:p>
            <a:r>
              <a:rPr lang="en-US" altLang="en-US" sz="2400" i="1" dirty="0" smtClean="0"/>
              <a:t>f</a:t>
            </a:r>
            <a:r>
              <a:rPr lang="en-US" altLang="en-US" sz="2400" dirty="0" smtClean="0"/>
              <a:t> – Focal length</a:t>
            </a:r>
          </a:p>
        </p:txBody>
      </p:sp>
    </p:spTree>
    <p:extLst>
      <p:ext uri="{BB962C8B-B14F-4D97-AF65-F5344CB8AC3E}">
        <p14:creationId xmlns:p14="http://schemas.microsoft.com/office/powerpoint/2010/main" val="15208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636588" y="2581275"/>
            <a:ext cx="7518400" cy="2560638"/>
          </a:xfrm>
          <a:custGeom>
            <a:avLst/>
            <a:gdLst>
              <a:gd name="T0" fmla="*/ 0 w 4736"/>
              <a:gd name="T1" fmla="*/ 1613 h 1613"/>
              <a:gd name="T2" fmla="*/ 4736 w 4736"/>
              <a:gd name="T3" fmla="*/ 0 h 1613"/>
              <a:gd name="T4" fmla="*/ 3838 w 4736"/>
              <a:gd name="T5" fmla="*/ 1601 h 1613"/>
              <a:gd name="T6" fmla="*/ 0 w 4736"/>
              <a:gd name="T7" fmla="*/ 1613 h 1613"/>
              <a:gd name="T8" fmla="*/ 0 60000 65536"/>
              <a:gd name="T9" fmla="*/ 0 60000 65536"/>
              <a:gd name="T10" fmla="*/ 0 60000 65536"/>
              <a:gd name="T11" fmla="*/ 0 60000 65536"/>
              <a:gd name="T12" fmla="*/ 0 w 4736"/>
              <a:gd name="T13" fmla="*/ 0 h 1613"/>
              <a:gd name="T14" fmla="*/ 4736 w 4736"/>
              <a:gd name="T15" fmla="*/ 1613 h 1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6" h="1613">
                <a:moveTo>
                  <a:pt x="0" y="1613"/>
                </a:moveTo>
                <a:lnTo>
                  <a:pt x="4736" y="0"/>
                </a:lnTo>
                <a:lnTo>
                  <a:pt x="3838" y="1601"/>
                </a:lnTo>
                <a:lnTo>
                  <a:pt x="0" y="161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95450"/>
            <a:ext cx="89058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6737350" y="4459288"/>
            <a:ext cx="1328738" cy="6635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8056563" y="2609850"/>
            <a:ext cx="28575" cy="18494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63575" y="3563938"/>
            <a:ext cx="4621213" cy="1558925"/>
            <a:chOff x="418" y="2359"/>
            <a:chExt cx="2911" cy="982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18" y="2359"/>
              <a:ext cx="2911" cy="982"/>
            </a:xfrm>
            <a:custGeom>
              <a:avLst/>
              <a:gdLst>
                <a:gd name="T0" fmla="*/ 0 w 2911"/>
                <a:gd name="T1" fmla="*/ 982 h 982"/>
                <a:gd name="T2" fmla="*/ 2911 w 2911"/>
                <a:gd name="T3" fmla="*/ 0 h 982"/>
                <a:gd name="T4" fmla="*/ 2328 w 2911"/>
                <a:gd name="T5" fmla="*/ 976 h 982"/>
                <a:gd name="T6" fmla="*/ 0 w 2911"/>
                <a:gd name="T7" fmla="*/ 982 h 9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11"/>
                <a:gd name="T13" fmla="*/ 0 h 982"/>
                <a:gd name="T14" fmla="*/ 2911 w 2911"/>
                <a:gd name="T15" fmla="*/ 982 h 9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11" h="982">
                  <a:moveTo>
                    <a:pt x="0" y="982"/>
                  </a:moveTo>
                  <a:lnTo>
                    <a:pt x="2911" y="0"/>
                  </a:lnTo>
                  <a:lnTo>
                    <a:pt x="2328" y="976"/>
                  </a:lnTo>
                  <a:lnTo>
                    <a:pt x="0" y="98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CFEB9"/>
                </a:gs>
              </a:gsLst>
              <a:lin ang="5400000" scaled="1"/>
            </a:gradFill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2753" y="3068"/>
              <a:ext cx="557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3310" y="2371"/>
              <a:ext cx="7" cy="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790825" y="3041650"/>
                <a:ext cx="448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0825" y="3041650"/>
                <a:ext cx="44858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740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827588" y="2714625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7588" y="2714625"/>
                <a:ext cx="4424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5219700" y="1973263"/>
                <a:ext cx="4464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1973263"/>
                <a:ext cx="44640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4115364" y="5098693"/>
                <a:ext cx="5060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en-US" sz="2800" i="1" dirty="0"/>
              </a:p>
            </p:txBody>
          </p:sp>
        </mc:Choice>
        <mc:Fallback xmlns="">
          <p:sp>
            <p:nvSpPr>
              <p:cNvPr id="1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5364" y="5098693"/>
                <a:ext cx="50603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7361238" y="4738688"/>
                <a:ext cx="4759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1238" y="4738688"/>
                <a:ext cx="47590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8043863" y="3352800"/>
                <a:ext cx="4630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7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3863" y="3352800"/>
                <a:ext cx="46307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98817" y="5572286"/>
                <a:ext cx="1946367" cy="9330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3200" dirty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17" y="5572286"/>
                <a:ext cx="1946367" cy="9330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9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81028E-7 L -3.61111E-6 -0.295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Perspective rule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In homogeneous coordinates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5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89302"/>
            <a:ext cx="86296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objects are far from the camera</a:t>
            </a:r>
          </a:p>
          <a:p>
            <a:r>
              <a:rPr lang="en-US" dirty="0" smtClean="0"/>
              <a:t>Projection rays are nearly parallel</a:t>
            </a:r>
          </a:p>
          <a:p>
            <a:r>
              <a:rPr lang="en-US" dirty="0" smtClean="0"/>
              <a:t>Camera center at infinity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5718" y="2689302"/>
                <a:ext cx="1174937" cy="95410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18" y="2689302"/>
                <a:ext cx="1174937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9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orthographic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/>
          <a:stretch>
            <a:fillRect/>
          </a:stretch>
        </p:blipFill>
        <p:spPr bwMode="auto">
          <a:xfrm>
            <a:off x="304800" y="2898092"/>
            <a:ext cx="86010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9892" y="1991611"/>
                <a:ext cx="2708690" cy="9846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𝑠𝑋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𝑠𝑌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92" y="1991611"/>
                <a:ext cx="2708690" cy="984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03580" y="1652801"/>
            <a:ext cx="3184013" cy="132343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would a tilted rectangle</a:t>
            </a:r>
            <a:br>
              <a:rPr lang="en-US" sz="2000" dirty="0" smtClean="0"/>
            </a:br>
            <a:r>
              <a:rPr lang="en-US" sz="2000" dirty="0" smtClean="0"/>
              <a:t>look like under perspective</a:t>
            </a:r>
            <a:br>
              <a:rPr lang="en-US" sz="2000" dirty="0" smtClean="0"/>
            </a:br>
            <a:r>
              <a:rPr lang="en-US" sz="2000" dirty="0" smtClean="0"/>
              <a:t>projection? And under </a:t>
            </a:r>
            <a:br>
              <a:rPr lang="en-US" sz="2000" dirty="0" smtClean="0"/>
            </a:br>
            <a:r>
              <a:rPr lang="en-US" sz="2000" dirty="0" smtClean="0"/>
              <a:t>scaled</a:t>
            </a:r>
            <a:r>
              <a:rPr lang="en-US" sz="2000" dirty="0"/>
              <a:t> </a:t>
            </a:r>
            <a:r>
              <a:rPr lang="en-US" sz="2000" dirty="0" smtClean="0"/>
              <a:t>orthography?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2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projection model should I use?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Perspective model is needed</a:t>
            </a:r>
          </a:p>
          <a:p>
            <a:pPr lvl="1"/>
            <a:r>
              <a:rPr lang="en-US" dirty="0" smtClean="0"/>
              <a:t>In scenes that contain many depth differences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accurate 3D </a:t>
            </a:r>
            <a:r>
              <a:rPr lang="en-US" dirty="0" smtClean="0"/>
              <a:t>reconstruction (stereo, structure from motion)</a:t>
            </a:r>
          </a:p>
          <a:p>
            <a:endParaRPr lang="en-US" dirty="0" smtClean="0"/>
          </a:p>
          <a:p>
            <a:r>
              <a:rPr lang="en-US" dirty="0" smtClean="0"/>
              <a:t>Scaled orthographic can be used</a:t>
            </a:r>
            <a:endParaRPr lang="en-US" dirty="0"/>
          </a:p>
          <a:p>
            <a:pPr lvl="1"/>
            <a:r>
              <a:rPr lang="en-US" dirty="0" smtClean="0"/>
              <a:t>When objects are small relative to their distance from the camera</a:t>
            </a:r>
          </a:p>
          <a:p>
            <a:pPr lvl="1"/>
            <a:r>
              <a:rPr lang="en-US" dirty="0" smtClean="0"/>
              <a:t>Often sufficient for recognition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016" y="1414359"/>
                <a:ext cx="8295968" cy="5443641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en-US" dirty="0" smtClean="0">
                    <a:latin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matrix that captures camera location,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, orientation,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, and (linear) calibration parameters,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                                           </a:t>
                </a:r>
                <a:r>
                  <a:rPr lang="en-US" sz="2000" dirty="0" smtClean="0"/>
                  <a:t>Internal                        external</a:t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                                        calibration                    </a:t>
                </a:r>
                <a:r>
                  <a:rPr lang="en-US" sz="2000" dirty="0" err="1" smtClean="0"/>
                  <a:t>calibration</a:t>
                </a:r>
                <a:endParaRPr lang="en-US" dirty="0" smtClean="0"/>
              </a:p>
              <a:p>
                <a:pPr>
                  <a:lnSpc>
                    <a:spcPct val="110000"/>
                  </a:lnSpc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’ 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means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“up to (non-zero) scale factor.”</a:t>
                </a:r>
                <a:br>
                  <a:rPr lang="en-US" sz="2400" dirty="0" smtClean="0">
                    <a:latin typeface="Cambria Math" panose="02040503050406030204" pitchFamily="18" charset="0"/>
                  </a:rPr>
                </a:br>
                <a:r>
                  <a:rPr lang="en-US" sz="2400" dirty="0" smtClean="0">
                    <a:latin typeface="Cambria Math" panose="02040503050406030204" pitchFamily="18" charset="0"/>
                  </a:rPr>
                  <a:t>Scale is different for every point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In “</a:t>
                </a:r>
                <a:r>
                  <a:rPr lang="en-US" sz="2400" dirty="0" smtClean="0"/>
                  <a:t>camera coordinate </a:t>
                </a:r>
                <a:r>
                  <a:rPr lang="en-US" sz="2400" dirty="0"/>
                  <a:t>system</a:t>
                </a:r>
                <a:r>
                  <a:rPr lang="en-US" sz="2400" dirty="0" smtClean="0"/>
                  <a:t>”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16" y="1414359"/>
                <a:ext cx="8295968" cy="5443641"/>
              </a:xfrm>
              <a:blipFill rotWithShape="0">
                <a:blip r:embed="rId2"/>
                <a:stretch>
                  <a:fillRect l="-1029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137676" y="3280229"/>
            <a:ext cx="1867" cy="84110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3624465" y="3490687"/>
            <a:ext cx="280851" cy="1651489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5492210" y="3403122"/>
            <a:ext cx="280851" cy="1826618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</a:t>
            </a:r>
            <a:r>
              <a:rPr lang="en-US" dirty="0"/>
              <a:t>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7086"/>
                <a:ext cx="8236857" cy="514239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  <a:spcAft>
                    <a:spcPts val="180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upper diagonal matrix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that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captures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(linear)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internal calibration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parameters</a:t>
                </a:r>
                <a:endParaRPr lang="en-US" sz="18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10000"/>
                  </a:lnSpc>
                </a:pPr>
                <a:r>
                  <a:rPr lang="en-US" sz="2400" dirty="0" smtClean="0"/>
                  <a:t>Parameters: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- focal length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pixel </a:t>
                </a:r>
                <a:r>
                  <a:rPr lang="en-US" sz="2000" dirty="0" smtClean="0"/>
                  <a:t>size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/>
                  <a:t> - skew</a:t>
                </a: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image center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Radial distortions are treated separately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Both linear and radial </a:t>
                </a:r>
                <a:r>
                  <a:rPr lang="en-US" sz="2400" dirty="0" smtClean="0"/>
                  <a:t>calibration parameters </a:t>
                </a:r>
                <a:r>
                  <a:rPr lang="en-US" sz="2400" dirty="0"/>
                  <a:t>are available in </a:t>
                </a:r>
                <a:r>
                  <a:rPr lang="en-US" sz="2400" dirty="0" err="1"/>
                  <a:t>Exif</a:t>
                </a:r>
                <a:r>
                  <a:rPr lang="en-US" sz="2400" dirty="0"/>
                  <a:t> tags</a:t>
                </a:r>
              </a:p>
              <a:p>
                <a:pPr marL="0" lvl="0" indent="0">
                  <a:lnSpc>
                    <a:spcPct val="110000"/>
                  </a:lnSpc>
                  <a:spcAft>
                    <a:spcPts val="2400"/>
                  </a:spcAft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7086"/>
                <a:ext cx="8236857" cy="5142390"/>
              </a:xfrm>
              <a:blipFill rotWithShape="0">
                <a:blip r:embed="rId2"/>
                <a:stretch>
                  <a:fillRect l="-814" t="-830" r="-740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2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9868" y="264417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75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view geometry</a:t>
            </a:r>
            <a:endParaRPr lang="en-US" dirty="0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2043113" y="1962150"/>
            <a:ext cx="3990975" cy="333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946275" y="3662363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5297488" y="3619500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001838" y="524192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5299075" y="4214813"/>
            <a:ext cx="1219200" cy="993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623050" y="4024313"/>
            <a:ext cx="1530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epipolar line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2652713" y="471487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 flipV="1">
            <a:off x="3216275" y="4310063"/>
            <a:ext cx="3265488" cy="9636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 flipV="1">
            <a:off x="4016375" y="3641725"/>
            <a:ext cx="2457450" cy="16240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 flipV="1">
            <a:off x="4833938" y="2955925"/>
            <a:ext cx="1647825" cy="23177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H="1" flipV="1">
            <a:off x="5772150" y="2171700"/>
            <a:ext cx="727075" cy="30940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3976688" y="3598863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3179763" y="4254500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6257925" y="435292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36"/>
          <p:cNvSpPr>
            <a:spLocks noChangeArrowheads="1"/>
          </p:cNvSpPr>
          <p:nvPr/>
        </p:nvSpPr>
        <p:spPr bwMode="auto">
          <a:xfrm>
            <a:off x="5978525" y="459581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37"/>
          <p:cNvSpPr>
            <a:spLocks noChangeArrowheads="1"/>
          </p:cNvSpPr>
          <p:nvPr/>
        </p:nvSpPr>
        <p:spPr bwMode="auto">
          <a:xfrm>
            <a:off x="5746750" y="477202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5514975" y="49657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39"/>
          <p:cNvSpPr>
            <a:spLocks noChangeArrowheads="1"/>
          </p:cNvSpPr>
          <p:nvPr/>
        </p:nvSpPr>
        <p:spPr bwMode="auto">
          <a:xfrm>
            <a:off x="4791075" y="2903538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5718175" y="2114550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6437313" y="524192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Perspectivity</a:t>
            </a:r>
            <a:endParaRPr lang="en-US" dirty="0"/>
          </a:p>
        </p:txBody>
      </p:sp>
      <p:pic>
        <p:nvPicPr>
          <p:cNvPr id="5" name="Picture 2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565275"/>
            <a:ext cx="34829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59366" r="45853" b="1518"/>
          <a:stretch>
            <a:fillRect/>
          </a:stretch>
        </p:blipFill>
        <p:spPr bwMode="auto">
          <a:xfrm>
            <a:off x="2593217" y="4297363"/>
            <a:ext cx="1223962" cy="18002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1493 -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 err="1" smtClean="0"/>
              <a:t>Epipolar</a:t>
            </a:r>
            <a:r>
              <a:rPr lang="en-US" i="1" dirty="0" smtClean="0"/>
              <a:t> plane:</a:t>
            </a:r>
            <a:r>
              <a:rPr lang="en-US" dirty="0" smtClean="0"/>
              <a:t> a plane that contains the baseline</a:t>
            </a:r>
            <a:endParaRPr lang="en-US" dirty="0"/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>
            <a:off x="2152599" y="3143012"/>
            <a:ext cx="4854013" cy="2664680"/>
          </a:xfrm>
          <a:custGeom>
            <a:avLst/>
            <a:gdLst>
              <a:gd name="T0" fmla="*/ 0 w 2640"/>
              <a:gd name="T1" fmla="*/ 1272 h 1272"/>
              <a:gd name="T2" fmla="*/ 2640 w 2640"/>
              <a:gd name="T3" fmla="*/ 1272 h 1272"/>
              <a:gd name="T4" fmla="*/ 1277 w 2640"/>
              <a:gd name="T5" fmla="*/ 0 h 1272"/>
              <a:gd name="T6" fmla="*/ 0 w 2640"/>
              <a:gd name="T7" fmla="*/ 1272 h 127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272"/>
              <a:gd name="T14" fmla="*/ 2640 w 2640"/>
              <a:gd name="T15" fmla="*/ 1272 h 1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272">
                <a:moveTo>
                  <a:pt x="0" y="1272"/>
                </a:moveTo>
                <a:lnTo>
                  <a:pt x="2640" y="1272"/>
                </a:lnTo>
                <a:lnTo>
                  <a:pt x="1277" y="0"/>
                </a:lnTo>
                <a:lnTo>
                  <a:pt x="0" y="127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241694" y="4358304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689457" y="4358304"/>
            <a:ext cx="1219200" cy="1752600"/>
          </a:xfrm>
          <a:custGeom>
            <a:avLst/>
            <a:gdLst>
              <a:gd name="T0" fmla="*/ 768 w 768"/>
              <a:gd name="T1" fmla="*/ 0 h 1104"/>
              <a:gd name="T2" fmla="*/ 768 w 768"/>
              <a:gd name="T3" fmla="*/ 720 h 1104"/>
              <a:gd name="T4" fmla="*/ 0 w 768"/>
              <a:gd name="T5" fmla="*/ 1104 h 1104"/>
              <a:gd name="T6" fmla="*/ 0 w 768"/>
              <a:gd name="T7" fmla="*/ 384 h 1104"/>
              <a:gd name="T8" fmla="*/ 0 w 768"/>
              <a:gd name="T9" fmla="*/ 371 h 1104"/>
              <a:gd name="T10" fmla="*/ 768 w 768"/>
              <a:gd name="T11" fmla="*/ 0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104"/>
              <a:gd name="T20" fmla="*/ 768 w 768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104">
                <a:moveTo>
                  <a:pt x="768" y="0"/>
                </a:moveTo>
                <a:lnTo>
                  <a:pt x="768" y="720"/>
                </a:lnTo>
                <a:lnTo>
                  <a:pt x="0" y="1104"/>
                </a:lnTo>
                <a:lnTo>
                  <a:pt x="0" y="384"/>
                </a:lnTo>
                <a:lnTo>
                  <a:pt x="0" y="371"/>
                </a:lnTo>
                <a:lnTo>
                  <a:pt x="768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spect="1" noChangeArrowheads="1"/>
          </p:cNvSpPr>
          <p:nvPr/>
        </p:nvSpPr>
        <p:spPr bwMode="auto">
          <a:xfrm>
            <a:off x="2114500" y="5768004"/>
            <a:ext cx="91440" cy="9144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6973379" y="5768004"/>
            <a:ext cx="91440" cy="9144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689457" y="4967904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460894" y="4967904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3106881" y="4799629"/>
            <a:ext cx="354013" cy="1682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flipH="1">
            <a:off x="3437715" y="4589435"/>
            <a:ext cx="2268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altLang="en-US" sz="2400" b="1" dirty="0" err="1"/>
              <a:t>epipolar</a:t>
            </a:r>
            <a:r>
              <a:rPr lang="en-US" altLang="en-US" sz="2400" b="1" dirty="0"/>
              <a:t> plane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5689457" y="5121892"/>
            <a:ext cx="1219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966376" y="4820469"/>
            <a:ext cx="169309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line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flipH="1">
            <a:off x="528782" y="4820469"/>
            <a:ext cx="169309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line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 flipV="1">
            <a:off x="2241694" y="5044104"/>
            <a:ext cx="1220787" cy="75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2"/>
          <p:cNvSpPr>
            <a:spLocks noChangeAspect="1" noChangeArrowheads="1"/>
          </p:cNvSpPr>
          <p:nvPr/>
        </p:nvSpPr>
        <p:spPr bwMode="auto">
          <a:xfrm>
            <a:off x="6501796" y="5277006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23"/>
          <p:cNvSpPr>
            <a:spLocks noChangeAspect="1" noChangeArrowheads="1"/>
          </p:cNvSpPr>
          <p:nvPr/>
        </p:nvSpPr>
        <p:spPr bwMode="auto">
          <a:xfrm>
            <a:off x="2567798" y="5229842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4"/>
          <p:cNvSpPr>
            <a:spLocks noChangeAspect="1" noChangeArrowheads="1"/>
          </p:cNvSpPr>
          <p:nvPr/>
        </p:nvSpPr>
        <p:spPr bwMode="auto">
          <a:xfrm>
            <a:off x="4428324" y="311543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 flipH="1">
            <a:off x="3846481" y="5788791"/>
            <a:ext cx="14510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4253048" y="2613318"/>
                <a:ext cx="515654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53048" y="2613318"/>
                <a:ext cx="5156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1740693" y="5711977"/>
                <a:ext cx="534890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𝑂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740693" y="5711977"/>
                <a:ext cx="5348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6909965" y="5718327"/>
                <a:ext cx="606255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𝑂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’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09965" y="5718327"/>
                <a:ext cx="60625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8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61" y="1414360"/>
            <a:ext cx="8021279" cy="50851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plane produces a pair of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lines</a:t>
            </a:r>
          </a:p>
          <a:p>
            <a:r>
              <a:rPr lang="en-US" sz="2400" dirty="0" smtClean="0"/>
              <a:t>There is a 1-D system of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planes</a:t>
            </a:r>
          </a:p>
          <a:p>
            <a:r>
              <a:rPr lang="en-US" sz="2400" dirty="0" smtClean="0"/>
              <a:t>All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planes contain the baseline, therefore all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lines contain its intersection with the respective image planes</a:t>
            </a:r>
          </a:p>
          <a:p>
            <a:r>
              <a:rPr lang="en-US" sz="2400" dirty="0" smtClean="0"/>
              <a:t>These intersection points are called </a:t>
            </a:r>
            <a:r>
              <a:rPr lang="en-US" sz="2400" i="1" dirty="0" err="1" smtClean="0"/>
              <a:t>epipoles</a:t>
            </a:r>
            <a:endParaRPr lang="en-US" sz="2400" i="1" dirty="0" smtClean="0"/>
          </a:p>
          <a:p>
            <a:r>
              <a:rPr lang="en-US" sz="2400" dirty="0" smtClean="0"/>
              <a:t>An </a:t>
            </a:r>
            <a:r>
              <a:rPr lang="en-US" sz="2400" dirty="0" err="1" smtClean="0"/>
              <a:t>epipole</a:t>
            </a:r>
            <a:r>
              <a:rPr lang="en-US" sz="2400" dirty="0" smtClean="0"/>
              <a:t> is the projection of the right focal center onto the left image (and vice versa)</a:t>
            </a:r>
            <a:endParaRPr lang="en-US" sz="2400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625725" y="4727801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292725" y="4727801"/>
            <a:ext cx="1219200" cy="1752600"/>
          </a:xfrm>
          <a:custGeom>
            <a:avLst/>
            <a:gdLst>
              <a:gd name="T0" fmla="*/ 768 w 768"/>
              <a:gd name="T1" fmla="*/ 0 h 1104"/>
              <a:gd name="T2" fmla="*/ 768 w 768"/>
              <a:gd name="T3" fmla="*/ 720 h 1104"/>
              <a:gd name="T4" fmla="*/ 0 w 768"/>
              <a:gd name="T5" fmla="*/ 1104 h 1104"/>
              <a:gd name="T6" fmla="*/ 0 w 768"/>
              <a:gd name="T7" fmla="*/ 384 h 1104"/>
              <a:gd name="T8" fmla="*/ 0 w 768"/>
              <a:gd name="T9" fmla="*/ 371 h 1104"/>
              <a:gd name="T10" fmla="*/ 768 w 768"/>
              <a:gd name="T11" fmla="*/ 0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104"/>
              <a:gd name="T20" fmla="*/ 768 w 768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104">
                <a:moveTo>
                  <a:pt x="768" y="0"/>
                </a:moveTo>
                <a:lnTo>
                  <a:pt x="768" y="720"/>
                </a:lnTo>
                <a:lnTo>
                  <a:pt x="0" y="1104"/>
                </a:lnTo>
                <a:lnTo>
                  <a:pt x="0" y="384"/>
                </a:lnTo>
                <a:lnTo>
                  <a:pt x="0" y="371"/>
                </a:lnTo>
                <a:lnTo>
                  <a:pt x="768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725" y="5337401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844925" y="5337401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5292725" y="5491388"/>
            <a:ext cx="1219200" cy="685800"/>
          </a:xfrm>
          <a:prstGeom prst="line">
            <a:avLst/>
          </a:prstGeom>
          <a:noFill/>
          <a:ln w="1905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496460" y="5227039"/>
            <a:ext cx="183576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lines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flipH="1">
            <a:off x="807733" y="5227039"/>
            <a:ext cx="183576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lines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2625725" y="5413601"/>
            <a:ext cx="1220788" cy="752475"/>
          </a:xfrm>
          <a:prstGeom prst="line">
            <a:avLst/>
          </a:prstGeom>
          <a:noFill/>
          <a:ln w="1905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flipH="1">
            <a:off x="3944342" y="6189065"/>
            <a:ext cx="123944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 flipH="1">
                <a:off x="2221789" y="5977927"/>
                <a:ext cx="442749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𝑶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221789" y="5977927"/>
                <a:ext cx="44274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461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 flipH="1">
                <a:off x="6557773" y="5960465"/>
                <a:ext cx="498855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𝑶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’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57773" y="5960465"/>
                <a:ext cx="49885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622550" y="4908776"/>
            <a:ext cx="1231900" cy="14049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622550" y="5773963"/>
            <a:ext cx="1231900" cy="295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5300663" y="4884963"/>
            <a:ext cx="1208087" cy="14605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V="1">
            <a:off x="5276850" y="5758088"/>
            <a:ext cx="123190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2514600" y="6016851"/>
            <a:ext cx="4148138" cy="7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2484438" y="59835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616700" y="5981926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35" y="1093939"/>
            <a:ext cx="28194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77" y="3846664"/>
            <a:ext cx="28098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18" y="1093939"/>
            <a:ext cx="28194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81" y="3846664"/>
            <a:ext cx="28098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3408407" y="1271739"/>
            <a:ext cx="1447800" cy="1524000"/>
            <a:chOff x="4704" y="192"/>
            <a:chExt cx="912" cy="960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5040" y="192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4704" y="768"/>
              <a:ext cx="384" cy="384"/>
            </a:xfrm>
            <a:prstGeom prst="sun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7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>
            <a:off x="2152599" y="3143012"/>
            <a:ext cx="4854013" cy="2664680"/>
          </a:xfrm>
          <a:custGeom>
            <a:avLst/>
            <a:gdLst>
              <a:gd name="T0" fmla="*/ 0 w 2640"/>
              <a:gd name="T1" fmla="*/ 1272 h 1272"/>
              <a:gd name="T2" fmla="*/ 2640 w 2640"/>
              <a:gd name="T3" fmla="*/ 1272 h 1272"/>
              <a:gd name="T4" fmla="*/ 1277 w 2640"/>
              <a:gd name="T5" fmla="*/ 0 h 1272"/>
              <a:gd name="T6" fmla="*/ 0 w 2640"/>
              <a:gd name="T7" fmla="*/ 1272 h 127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272"/>
              <a:gd name="T14" fmla="*/ 2640 w 2640"/>
              <a:gd name="T15" fmla="*/ 1272 h 1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272">
                <a:moveTo>
                  <a:pt x="0" y="1272"/>
                </a:moveTo>
                <a:lnTo>
                  <a:pt x="2640" y="1272"/>
                </a:lnTo>
                <a:lnTo>
                  <a:pt x="1277" y="0"/>
                </a:lnTo>
                <a:lnTo>
                  <a:pt x="0" y="127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2241694" y="4358304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5689457" y="4358304"/>
            <a:ext cx="1219200" cy="1752600"/>
          </a:xfrm>
          <a:custGeom>
            <a:avLst/>
            <a:gdLst>
              <a:gd name="T0" fmla="*/ 768 w 768"/>
              <a:gd name="T1" fmla="*/ 0 h 1104"/>
              <a:gd name="T2" fmla="*/ 768 w 768"/>
              <a:gd name="T3" fmla="*/ 720 h 1104"/>
              <a:gd name="T4" fmla="*/ 0 w 768"/>
              <a:gd name="T5" fmla="*/ 1104 h 1104"/>
              <a:gd name="T6" fmla="*/ 0 w 768"/>
              <a:gd name="T7" fmla="*/ 384 h 1104"/>
              <a:gd name="T8" fmla="*/ 0 w 768"/>
              <a:gd name="T9" fmla="*/ 371 h 1104"/>
              <a:gd name="T10" fmla="*/ 768 w 768"/>
              <a:gd name="T11" fmla="*/ 0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104"/>
              <a:gd name="T20" fmla="*/ 768 w 768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104">
                <a:moveTo>
                  <a:pt x="768" y="0"/>
                </a:moveTo>
                <a:lnTo>
                  <a:pt x="768" y="720"/>
                </a:lnTo>
                <a:lnTo>
                  <a:pt x="0" y="1104"/>
                </a:lnTo>
                <a:lnTo>
                  <a:pt x="0" y="384"/>
                </a:lnTo>
                <a:lnTo>
                  <a:pt x="0" y="371"/>
                </a:lnTo>
                <a:lnTo>
                  <a:pt x="768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7"/>
          <p:cNvSpPr>
            <a:spLocks noChangeAspect="1" noChangeArrowheads="1"/>
          </p:cNvSpPr>
          <p:nvPr/>
        </p:nvSpPr>
        <p:spPr bwMode="auto">
          <a:xfrm>
            <a:off x="2114500" y="5768004"/>
            <a:ext cx="91440" cy="9144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8"/>
          <p:cNvSpPr>
            <a:spLocks noChangeAspect="1" noChangeArrowheads="1"/>
          </p:cNvSpPr>
          <p:nvPr/>
        </p:nvSpPr>
        <p:spPr bwMode="auto">
          <a:xfrm>
            <a:off x="6973379" y="5768004"/>
            <a:ext cx="91440" cy="9144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689457" y="4967904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460894" y="4967904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 flipV="1">
            <a:off x="3106881" y="4799629"/>
            <a:ext cx="354013" cy="1682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 flipH="1">
            <a:off x="3437715" y="4589435"/>
            <a:ext cx="2268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altLang="en-US" sz="2400" b="1" dirty="0" err="1"/>
              <a:t>epipolar</a:t>
            </a:r>
            <a:r>
              <a:rPr lang="en-US" altLang="en-US" sz="2400" b="1" dirty="0"/>
              <a:t> plane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5689457" y="5121892"/>
            <a:ext cx="1219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 flipV="1">
            <a:off x="2241694" y="5044104"/>
            <a:ext cx="1220787" cy="75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2"/>
          <p:cNvSpPr>
            <a:spLocks noChangeAspect="1" noChangeArrowheads="1"/>
          </p:cNvSpPr>
          <p:nvPr/>
        </p:nvSpPr>
        <p:spPr bwMode="auto">
          <a:xfrm>
            <a:off x="6501796" y="5277006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23"/>
          <p:cNvSpPr>
            <a:spLocks noChangeAspect="1" noChangeArrowheads="1"/>
          </p:cNvSpPr>
          <p:nvPr/>
        </p:nvSpPr>
        <p:spPr bwMode="auto">
          <a:xfrm>
            <a:off x="2567798" y="5229842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24"/>
          <p:cNvSpPr>
            <a:spLocks noChangeAspect="1" noChangeArrowheads="1"/>
          </p:cNvSpPr>
          <p:nvPr/>
        </p:nvSpPr>
        <p:spPr bwMode="auto">
          <a:xfrm>
            <a:off x="4428324" y="311543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 flipH="1">
            <a:off x="3846481" y="5788791"/>
            <a:ext cx="14510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4253048" y="2613318"/>
                <a:ext cx="515654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53048" y="2613318"/>
                <a:ext cx="5156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1740693" y="5711977"/>
                <a:ext cx="534890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𝑂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740693" y="5711977"/>
                <a:ext cx="5348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6909965" y="5718327"/>
                <a:ext cx="606255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𝑂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’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09965" y="5718327"/>
                <a:ext cx="60625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2362110" y="4654870"/>
                <a:ext cx="488788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362110" y="4654870"/>
                <a:ext cx="48878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6436570" y="4702034"/>
                <a:ext cx="488915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𝑞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36570" y="4702034"/>
                <a:ext cx="48891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constraints: derivation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derive the constraints by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to lie in the same plane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1391" t="-1918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product, triple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59"/>
                <a:ext cx="7886700" cy="526946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Cross product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orthogonal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area of the parallelogram defined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Cross product is a linear operator expressed by a skew-symmetric matrix (verify)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Triple product: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are coplanar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59"/>
                <a:ext cx="7886700" cy="5269469"/>
              </a:xfrm>
              <a:blipFill rotWithShape="0">
                <a:blip r:embed="rId2"/>
                <a:stretch>
                  <a:fillRect l="-850" t="-810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2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constraints: the Essential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 smtClean="0">
                    <a:latin typeface="Cambria Math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is known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,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,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𝑅𝑃</m:t>
                    </m:r>
                  </m:oMath>
                </a14:m>
                <a:r>
                  <a:rPr lang="en-US" dirty="0" smtClean="0"/>
                  <a:t>   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𝑅𝑃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𝐸𝑝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is called the </a:t>
                </a:r>
                <a:r>
                  <a:rPr lang="en-US" i="1" dirty="0" smtClean="0"/>
                  <a:t>Essential</a:t>
                </a:r>
                <a:r>
                  <a:rPr lang="en-US" dirty="0" smtClean="0"/>
                  <a:t> matrix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1735" y="5036446"/>
            <a:ext cx="1991033" cy="80378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defines a line (verify)</a:t>
                </a:r>
              </a:p>
              <a:p>
                <a:r>
                  <a:rPr lang="en-US" dirty="0" smtClean="0"/>
                  <a:t>Equation defines a necessary condition for correspondences. Is this condition sufficient?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is rank 2, its (right and left) null spaces contain the </a:t>
                </a:r>
                <a:r>
                  <a:rPr lang="en-US" dirty="0" err="1" smtClean="0"/>
                  <a:t>epipoles</a:t>
                </a:r>
                <a:endParaRPr lang="en-US" dirty="0" smtClean="0"/>
              </a:p>
              <a:p>
                <a:r>
                  <a:rPr lang="en-US" b="0" dirty="0" smtClean="0"/>
                  <a:t>Equation is homogeneous, we can scale the scene and move cameras apart and see the same images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1735" y="1615415"/>
                <a:ext cx="1991033" cy="803787"/>
              </a:xfrm>
              <a:prstGeom prst="rect">
                <a:avLst/>
              </a:prstGeom>
              <a:no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𝐸𝑝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35" y="1615415"/>
                <a:ext cx="1991033" cy="8037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49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7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90695"/>
                <a:ext cx="8007350" cy="552361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Recovery of </a:t>
                </a:r>
                <a:r>
                  <a:rPr lang="en-US" dirty="0"/>
                  <a:t>camera </a:t>
                </a:r>
                <a:r>
                  <a:rPr lang="en-US" b="0" dirty="0" smtClean="0"/>
                  <a:t>position and orientation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Translation (up to scale) is given by the </a:t>
                </a:r>
                <a:r>
                  <a:rPr lang="en-US" dirty="0" err="1" smtClean="0"/>
                  <a:t>epipole</a:t>
                </a:r>
                <a:r>
                  <a:rPr lang="en-US" dirty="0" smtClean="0"/>
                  <a:t> (2 </a:t>
                </a:r>
                <a:r>
                  <a:rPr lang="en-US" dirty="0" err="1" smtClean="0"/>
                  <a:t>dofs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Rotation can be fully determined (3 </a:t>
                </a:r>
                <a:r>
                  <a:rPr lang="en-US" dirty="0" err="1" smtClean="0"/>
                  <a:t>dofs</a:t>
                </a:r>
                <a:r>
                  <a:rPr lang="en-US" dirty="0" smtClean="0"/>
                  <a:t>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4 solutions (two rotations, sign ambiguity for translation). The correct one is found by forcing all points to have positive depths in the coordinate systems of both images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Recovery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/>
                  <a:t>up to scale) </a:t>
                </a:r>
                <a:r>
                  <a:rPr lang="en-US" dirty="0" smtClean="0"/>
                  <a:t>using point matches: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Linear solution requires (at least) 8 matches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Non-linear solution requires 5 </a:t>
                </a:r>
                <a:r>
                  <a:rPr lang="en-US" dirty="0"/>
                  <a:t>matches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90695"/>
                <a:ext cx="8007350" cy="5523614"/>
              </a:xfrm>
              <a:blipFill rotWithShape="0">
                <a:blip r:embed="rId2"/>
                <a:stretch>
                  <a:fillRect l="-1370" r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61735" y="1412219"/>
                <a:ext cx="1991033" cy="803787"/>
              </a:xfrm>
              <a:prstGeom prst="rect">
                <a:avLst/>
              </a:prstGeom>
              <a:no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𝐸𝑝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35" y="1412219"/>
                <a:ext cx="1991033" cy="8037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49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6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Pinhole </a:t>
            </a:r>
            <a:r>
              <a:rPr lang="en-US" altLang="en-US" dirty="0" smtClean="0"/>
              <a:t>camera model, perspective projection</a:t>
            </a:r>
            <a:endParaRPr lang="en-US" altLang="en-US" dirty="0"/>
          </a:p>
          <a:p>
            <a:r>
              <a:rPr lang="en-US" altLang="en-US" dirty="0" smtClean="0"/>
              <a:t>Two </a:t>
            </a:r>
            <a:r>
              <a:rPr lang="en-US" altLang="en-US" dirty="0"/>
              <a:t>view </a:t>
            </a:r>
            <a:r>
              <a:rPr lang="en-US" altLang="en-US" dirty="0" smtClean="0"/>
              <a:t>geometry, general case:</a:t>
            </a:r>
            <a:endParaRPr lang="en-US" altLang="en-US" dirty="0"/>
          </a:p>
          <a:p>
            <a:pPr lvl="1"/>
            <a:r>
              <a:rPr lang="en-US" altLang="en-US" dirty="0" err="1" smtClean="0"/>
              <a:t>Epipolar</a:t>
            </a:r>
            <a:r>
              <a:rPr lang="en-US" altLang="en-US" dirty="0" smtClean="0"/>
              <a:t> </a:t>
            </a:r>
            <a:r>
              <a:rPr lang="en-US" altLang="en-US" dirty="0"/>
              <a:t>geometry, the essential matrix</a:t>
            </a:r>
          </a:p>
          <a:p>
            <a:pPr lvl="1"/>
            <a:r>
              <a:rPr lang="en-US" altLang="en-US" dirty="0"/>
              <a:t>Camera calibration, the fundamental </a:t>
            </a:r>
            <a:r>
              <a:rPr lang="en-US" altLang="en-US" dirty="0" smtClean="0"/>
              <a:t>matrix</a:t>
            </a:r>
          </a:p>
          <a:p>
            <a:r>
              <a:rPr lang="en-US" altLang="en-US" dirty="0"/>
              <a:t>Two view geometry</a:t>
            </a:r>
            <a:r>
              <a:rPr lang="en-US" altLang="en-US" dirty="0" smtClean="0"/>
              <a:t>, degenerate cases</a:t>
            </a:r>
          </a:p>
          <a:p>
            <a:pPr lvl="1"/>
            <a:r>
              <a:rPr lang="en-US" altLang="en-US" dirty="0" err="1" smtClean="0"/>
              <a:t>Homography</a:t>
            </a:r>
            <a:r>
              <a:rPr lang="en-US" altLang="en-US" dirty="0" smtClean="0"/>
              <a:t> (planes, camera rotation)</a:t>
            </a:r>
            <a:endParaRPr lang="en-US" altLang="en-US" dirty="0"/>
          </a:p>
          <a:p>
            <a:pPr lvl="1"/>
            <a:r>
              <a:rPr lang="en-US" altLang="en-US" dirty="0"/>
              <a:t>A taste of projective geometry</a:t>
            </a:r>
          </a:p>
          <a:p>
            <a:r>
              <a:rPr lang="en-US" altLang="en-US" dirty="0" smtClean="0"/>
              <a:t>Stereo </a:t>
            </a:r>
            <a:r>
              <a:rPr lang="en-US" altLang="en-US" dirty="0"/>
              <a:t>vision: 3D </a:t>
            </a:r>
            <a:r>
              <a:rPr lang="en-US" altLang="en-US" dirty="0" smtClean="0"/>
              <a:t>reconstruction </a:t>
            </a:r>
            <a:r>
              <a:rPr lang="en-US" altLang="en-US" dirty="0"/>
              <a:t>from two views</a:t>
            </a:r>
          </a:p>
          <a:p>
            <a:r>
              <a:rPr lang="en-US" altLang="en-US" dirty="0" smtClean="0"/>
              <a:t>Multi-view geometry, reconstruction through factorization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obscura</a:t>
            </a:r>
            <a:r>
              <a:rPr lang="en-US" dirty="0" smtClean="0"/>
              <a:t> (“dark room”)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2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</a:rPr>
              <a:t>Reinerus</a:t>
            </a:r>
            <a:r>
              <a:rPr lang="en-US" altLang="en-US" sz="2400" dirty="0">
                <a:latin typeface="Times New Roman" panose="02020603050405020304" pitchFamily="18" charset="0"/>
              </a:rPr>
              <a:t> Gemma-</a:t>
            </a:r>
            <a:r>
              <a:rPr lang="en-US" altLang="en-US" sz="2400" dirty="0" err="1">
                <a:latin typeface="Times New Roman" panose="02020603050405020304" pitchFamily="18" charset="0"/>
              </a:rPr>
              <a:t>Frisius</a:t>
            </a:r>
            <a:r>
              <a:rPr lang="en-US" altLang="en-US" sz="2400" dirty="0">
                <a:latin typeface="Times New Roman" panose="02020603050405020304" pitchFamily="18" charset="0"/>
              </a:rPr>
              <a:t>, observed an eclipse of the sun at Louvain on January 24, 1544, and later he used this illustration of the event in his book </a:t>
            </a:r>
            <a:r>
              <a:rPr lang="en-US" altLang="en-US" sz="2400" u="sng" dirty="0">
                <a:latin typeface="Times New Roman" panose="02020603050405020304" pitchFamily="18" charset="0"/>
              </a:rPr>
              <a:t>De Radio 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Astronomica</a:t>
            </a:r>
            <a:r>
              <a:rPr lang="en-US" altLang="en-US" sz="2400" u="sng" dirty="0">
                <a:latin typeface="Times New Roman" panose="02020603050405020304" pitchFamily="18" charset="0"/>
              </a:rPr>
              <a:t> et 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Geometrica</a:t>
            </a:r>
            <a:r>
              <a:rPr lang="en-US" altLang="en-US" sz="2400" dirty="0">
                <a:latin typeface="Times New Roman" panose="02020603050405020304" pitchFamily="18" charset="0"/>
              </a:rPr>
              <a:t>, 1545. It is thought to be the first published illustration of a camera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obscura</a:t>
            </a:r>
            <a:r>
              <a:rPr lang="en-US" altLang="en-US" sz="2400" dirty="0">
                <a:latin typeface="Times New Roman" panose="02020603050405020304" pitchFamily="18" charset="0"/>
              </a:rPr>
              <a:t>..." </a:t>
            </a:r>
          </a:p>
          <a:p>
            <a:pPr marL="0" indent="0" algn="r"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(Hammond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John H., </a:t>
            </a: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The Camera </a:t>
            </a:r>
            <a:r>
              <a:rPr lang="en-US" altLang="en-US" sz="20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Obscura</a:t>
            </a: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A </a:t>
            </a:r>
            <a:r>
              <a:rPr lang="en-US" altLang="en-US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Chronicle)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4" name="Picture 5" descr="Camera Obscura Louvain 1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423257"/>
            <a:ext cx="44053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a pinhole camera?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Pinhole cameras are dark</a:t>
            </a:r>
          </a:p>
          <a:p>
            <a:endParaRPr lang="en-US" dirty="0" smtClean="0"/>
          </a:p>
          <a:p>
            <a:r>
              <a:rPr lang="en-US" dirty="0" smtClean="0"/>
              <a:t>Pinhole too big –</a:t>
            </a:r>
            <a:br>
              <a:rPr lang="en-US" dirty="0" smtClean="0"/>
            </a:br>
            <a:r>
              <a:rPr lang="en-US" dirty="0" smtClean="0"/>
              <a:t>blurry image</a:t>
            </a:r>
          </a:p>
          <a:p>
            <a:endParaRPr lang="en-US" dirty="0" smtClean="0"/>
          </a:p>
          <a:p>
            <a:r>
              <a:rPr lang="en-US" dirty="0" smtClean="0"/>
              <a:t>Pinhole too small –</a:t>
            </a:r>
            <a:br>
              <a:rPr lang="en-US" dirty="0" smtClean="0"/>
            </a:br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6" y="1994240"/>
            <a:ext cx="3988508" cy="45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094288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Lenses collect light from a large hole and direct it to a single point</a:t>
            </a:r>
          </a:p>
          <a:p>
            <a:r>
              <a:rPr lang="en-US" altLang="en-US" dirty="0"/>
              <a:t>Overcome the darkness of pinhole cameras</a:t>
            </a:r>
          </a:p>
          <a:p>
            <a:r>
              <a:rPr lang="en-US" altLang="en-US" dirty="0"/>
              <a:t>But there is a price</a:t>
            </a:r>
          </a:p>
          <a:p>
            <a:pPr lvl="1"/>
            <a:r>
              <a:rPr lang="en-US" altLang="en-US" dirty="0"/>
              <a:t>Focus</a:t>
            </a:r>
          </a:p>
          <a:p>
            <a:pPr lvl="1"/>
            <a:r>
              <a:rPr lang="en-US" altLang="en-US" dirty="0"/>
              <a:t>Radial distortions</a:t>
            </a:r>
          </a:p>
          <a:p>
            <a:pPr lvl="1"/>
            <a:r>
              <a:rPr lang="en-US" altLang="en-US" dirty="0"/>
              <a:t>Chromatic </a:t>
            </a:r>
            <a:r>
              <a:rPr lang="en-US" altLang="en-US" dirty="0" err="1"/>
              <a:t>abberations</a:t>
            </a:r>
            <a:endParaRPr lang="en-US" altLang="en-US" dirty="0"/>
          </a:p>
          <a:p>
            <a:pPr lvl="1"/>
            <a:r>
              <a:rPr lang="en-US" altLang="en-US" dirty="0"/>
              <a:t>…</a:t>
            </a:r>
          </a:p>
          <a:p>
            <a:r>
              <a:rPr lang="en-US" altLang="en-US" dirty="0"/>
              <a:t>Pinhole is useful as a </a:t>
            </a:r>
            <a:r>
              <a:rPr lang="en-US" altLang="en-US" dirty="0" smtClean="0"/>
              <a:t>geometric model</a:t>
            </a:r>
          </a:p>
          <a:p>
            <a:r>
              <a:rPr lang="en-US" altLang="en-US" dirty="0" smtClean="0"/>
              <a:t>Perspective: “</a:t>
            </a:r>
            <a:r>
              <a:rPr lang="en-US" dirty="0" err="1" smtClean="0"/>
              <a:t>perspicere</a:t>
            </a:r>
            <a:r>
              <a:rPr lang="en-US" dirty="0" smtClean="0"/>
              <a:t>” – to see </a:t>
            </a:r>
            <a:r>
              <a:rPr lang="en-US" dirty="0"/>
              <a:t>through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Pinhole camera model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209119"/>
            <a:ext cx="8274050" cy="274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8018585" y="2610581"/>
            <a:ext cx="162000" cy="1620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Straight Connector 3"/>
          <p:cNvCxnSpPr>
            <a:stCxn id="3" idx="2"/>
          </p:cNvCxnSpPr>
          <p:nvPr/>
        </p:nvCxnSpPr>
        <p:spPr bwMode="auto">
          <a:xfrm flipH="1">
            <a:off x="5240215" y="2691581"/>
            <a:ext cx="2778370" cy="9389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675249" y="4094982"/>
            <a:ext cx="3113647" cy="10537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788896" y="3616694"/>
            <a:ext cx="1451319" cy="478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" name="Oval 6"/>
          <p:cNvSpPr>
            <a:spLocks noChangeAspect="1"/>
          </p:cNvSpPr>
          <p:nvPr/>
        </p:nvSpPr>
        <p:spPr bwMode="auto">
          <a:xfrm>
            <a:off x="5184000" y="3501906"/>
            <a:ext cx="162000" cy="16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594249" y="5067775"/>
            <a:ext cx="162000" cy="16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75587" y="2691581"/>
            <a:ext cx="2050026" cy="3023419"/>
          </a:xfrm>
          <a:custGeom>
            <a:avLst/>
            <a:gdLst>
              <a:gd name="connsiteX0" fmla="*/ 0 w 2050026"/>
              <a:gd name="connsiteY0" fmla="*/ 1010264 h 3023419"/>
              <a:gd name="connsiteX1" fmla="*/ 2042652 w 2050026"/>
              <a:gd name="connsiteY1" fmla="*/ 0 h 3023419"/>
              <a:gd name="connsiteX2" fmla="*/ 2050026 w 2050026"/>
              <a:gd name="connsiteY2" fmla="*/ 2005780 h 3023419"/>
              <a:gd name="connsiteX3" fmla="*/ 14748 w 2050026"/>
              <a:gd name="connsiteY3" fmla="*/ 3023419 h 3023419"/>
              <a:gd name="connsiteX4" fmla="*/ 0 w 2050026"/>
              <a:gd name="connsiteY4" fmla="*/ 1010264 h 302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026" h="3023419">
                <a:moveTo>
                  <a:pt x="0" y="1010264"/>
                </a:moveTo>
                <a:lnTo>
                  <a:pt x="2042652" y="0"/>
                </a:lnTo>
                <a:lnTo>
                  <a:pt x="2050026" y="2005780"/>
                </a:lnTo>
                <a:lnTo>
                  <a:pt x="14748" y="3023419"/>
                </a:lnTo>
                <a:lnTo>
                  <a:pt x="0" y="101026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00454" y="2138514"/>
                <a:ext cx="1636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54" y="2138514"/>
                <a:ext cx="1636538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3116" y="3100742"/>
                <a:ext cx="1324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116" y="3100742"/>
                <a:ext cx="132420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7967" y="5191034"/>
                <a:ext cx="517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7" y="5191034"/>
                <a:ext cx="51725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4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698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MaplePi</vt:lpstr>
      <vt:lpstr>Times New Roman</vt:lpstr>
      <vt:lpstr>Office Theme</vt:lpstr>
      <vt:lpstr>Geometry 1: Projection and Epipolar Lines</vt:lpstr>
      <vt:lpstr>Perspectivity</vt:lpstr>
      <vt:lpstr>Material covered</vt:lpstr>
      <vt:lpstr>Camera obscura (“dark room”)</vt:lpstr>
      <vt:lpstr>Why not use a pinhole camera?</vt:lpstr>
      <vt:lpstr>Lenses</vt:lpstr>
      <vt:lpstr>Lenses</vt:lpstr>
      <vt:lpstr>Pinhole camera model</vt:lpstr>
      <vt:lpstr>Perspective projection</vt:lpstr>
      <vt:lpstr>Perspective projection</vt:lpstr>
      <vt:lpstr>Perspective projection</vt:lpstr>
      <vt:lpstr>Perspective projection</vt:lpstr>
      <vt:lpstr>Orthographic projection</vt:lpstr>
      <vt:lpstr>Scaled orthographic</vt:lpstr>
      <vt:lpstr>Which projection model should I use?</vt:lpstr>
      <vt:lpstr>Camera matrix</vt:lpstr>
      <vt:lpstr>Calibration matrix</vt:lpstr>
      <vt:lpstr>PowerPoint Presentation</vt:lpstr>
      <vt:lpstr>Two view geometry</vt:lpstr>
      <vt:lpstr>Epipolar plane</vt:lpstr>
      <vt:lpstr>Epipoles</vt:lpstr>
      <vt:lpstr>PowerPoint Presentation</vt:lpstr>
      <vt:lpstr>Epipolar constraints: derivation</vt:lpstr>
      <vt:lpstr>Cross product, triple product</vt:lpstr>
      <vt:lpstr>Epipolar constraints: the Essential matrix</vt:lpstr>
      <vt:lpstr>The Essential matrix</vt:lpstr>
      <vt:lpstr>The Essential matrix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1: Projection and Epipolar Lines</dc:title>
  <dc:creator>Ronen Basri</dc:creator>
  <cp:lastModifiedBy>Ronen Basri</cp:lastModifiedBy>
  <cp:revision>108</cp:revision>
  <dcterms:created xsi:type="dcterms:W3CDTF">2014-11-17T09:32:23Z</dcterms:created>
  <dcterms:modified xsi:type="dcterms:W3CDTF">2014-11-23T15:09:19Z</dcterms:modified>
</cp:coreProperties>
</file>