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820BDDA-87E5-4FBC-8A9C-F5F0A27055DF}">
          <p14:sldIdLst>
            <p14:sldId id="256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</p14:sldIdLst>
        </p14:section>
        <p14:section name="Untitled Section" id="{32F39269-7637-46A8-92D7-013F32E3B1CB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1829" autoAdjust="0"/>
  </p:normalViewPr>
  <p:slideViewPr>
    <p:cSldViewPr snapToGrid="0">
      <p:cViewPr varScale="1">
        <p:scale>
          <a:sx n="51" d="100"/>
          <a:sy n="51" d="100"/>
        </p:scale>
        <p:origin x="724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96406-3CE3-4853-AAE7-46CCB37CE934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710E2A-AF03-43E9-A870-B34DEEEC6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560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FEF83-AE6F-43A6-84A7-57B4858838E7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E4251-9B5B-4669-8DC6-C63E04564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89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FEF83-AE6F-43A6-84A7-57B4858838E7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E4251-9B5B-4669-8DC6-C63E04564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465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FEF83-AE6F-43A6-84A7-57B4858838E7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E4251-9B5B-4669-8DC6-C63E04564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188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25568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4360"/>
            <a:ext cx="7886700" cy="508511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491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FEF83-AE6F-43A6-84A7-57B4858838E7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E4251-9B5B-4669-8DC6-C63E04564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90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FEF83-AE6F-43A6-84A7-57B4858838E7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E4251-9B5B-4669-8DC6-C63E04564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1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FEF83-AE6F-43A6-84A7-57B4858838E7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E4251-9B5B-4669-8DC6-C63E04564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641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71704"/>
            <a:ext cx="7886700" cy="81899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055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4603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FEF83-AE6F-43A6-84A7-57B4858838E7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E4251-9B5B-4669-8DC6-C63E04564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886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FEF83-AE6F-43A6-84A7-57B4858838E7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E4251-9B5B-4669-8DC6-C63E04564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655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FEF83-AE6F-43A6-84A7-57B4858838E7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E4251-9B5B-4669-8DC6-C63E04564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96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Geometry 4:</a:t>
            </a:r>
            <a:br>
              <a:rPr lang="en-US" dirty="0" smtClean="0"/>
            </a:br>
            <a:r>
              <a:rPr lang="en-US" sz="4800" dirty="0" err="1"/>
              <a:t>Multiview</a:t>
            </a:r>
            <a:r>
              <a:rPr lang="en-US" dirty="0" smtClean="0"/>
              <a:t> </a:t>
            </a:r>
            <a:r>
              <a:rPr lang="en-US" sz="4800" dirty="0" smtClean="0"/>
              <a:t>Stereo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01439"/>
            <a:ext cx="6858000" cy="1655762"/>
          </a:xfrm>
        </p:spPr>
        <p:txBody>
          <a:bodyPr/>
          <a:lstStyle/>
          <a:p>
            <a:r>
              <a:rPr lang="en-US" dirty="0" smtClean="0"/>
              <a:t>Introduction to Computer Vision</a:t>
            </a:r>
          </a:p>
          <a:p>
            <a:r>
              <a:rPr lang="en-US" dirty="0" smtClean="0"/>
              <a:t>Ronen Basri</a:t>
            </a:r>
          </a:p>
          <a:p>
            <a:r>
              <a:rPr lang="en-US" dirty="0" smtClean="0"/>
              <a:t>Weizmann Institute of 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01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Objective: matrix notation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Find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that minimize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𝑇𝑆</m:t>
                              </m:r>
                            </m:e>
                          </m:d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Subject to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𝒔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2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𝑓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𝑝</m:t>
                    </m:r>
                  </m:oMath>
                </a14:m>
                <a:r>
                  <a:rPr lang="en-US" dirty="0"/>
                  <a:t>,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2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𝑓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3</m:t>
                    </m:r>
                  </m:oMath>
                </a14:m>
                <a:r>
                  <a:rPr lang="en-US" dirty="0"/>
                  <a:t>,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3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𝑝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682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C00000"/>
                          </a:solidFill>
                          <a:latin typeface="Cambria Math"/>
                        </a:rPr>
                        <m:t>𝑀</m:t>
                      </m:r>
                      <m:r>
                        <a:rPr lang="en-US" sz="3200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i="1">
                          <a:solidFill>
                            <a:srgbClr val="C00000"/>
                          </a:solidFill>
                          <a:latin typeface="Cambria Math"/>
                        </a:rPr>
                        <m:t>𝑇𝑆</m:t>
                      </m:r>
                      <m:r>
                        <a:rPr lang="en-US" sz="3200" i="1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3200">
                          <a:solidFill>
                            <a:srgbClr val="C00000"/>
                          </a:solidFill>
                          <a:latin typeface="Cambria Math"/>
                        </a:rPr>
                        <m:t>Noise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endParaRPr lang="en-US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11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12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.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…</m:t>
                                          </m:r>
                                        </m:e>
                                        <m:e/>
                                        <m:e/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𝑓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𝑓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.</m:t>
                                          </m:r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.</m:t>
                                          </m:r>
                                        </m:e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.</m:t>
                                          </m:r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𝑝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/>
                                        <m:e/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…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.</m:t>
                                          </m:r>
                                        </m:e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.</m:t>
                                          </m:r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𝑓𝑝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11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12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.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..</m:t>
                                          </m:r>
                                        </m:e>
                                        <m:e/>
                                        <m:e/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𝑓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𝑓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.</m:t>
                                          </m:r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.</m:t>
                                          </m:r>
                                        </m:e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.</m:t>
                                          </m:r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𝑝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/>
                                        <m:e/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…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.</m:t>
                                          </m:r>
                                        </m:e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.</m:t>
                                          </m:r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𝑓𝑝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𝑝</m:t>
                          </m:r>
                        </m:sub>
                      </m:sSub>
                      <m:r>
                        <a:rPr lang="en-US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11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12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13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…</m:t>
                                          </m:r>
                                        </m:e>
                                        <m:e/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…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𝑓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𝑓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𝑓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11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12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13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…</m:t>
                                          </m:r>
                                        </m:e>
                                        <m:e/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…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𝑓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𝑓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𝑓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…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𝑝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/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𝑝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…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𝑝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𝑝</m:t>
                          </m:r>
                        </m:sub>
                      </m:sSub>
                      <m:r>
                        <a:rPr lang="en-US" i="1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C00000"/>
                          </a:solidFill>
                          <a:latin typeface="Cambria Math"/>
                        </a:rPr>
                        <m:t>Noise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038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TK-Factorization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49" y="1414360"/>
                <a:ext cx="8335242" cy="508511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C00000"/>
                          </a:solidFill>
                          <a:latin typeface="Cambria Math"/>
                        </a:rPr>
                        <m:t>𝑀</m:t>
                      </m:r>
                      <m:r>
                        <a:rPr lang="en-US" sz="3200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i="1">
                          <a:solidFill>
                            <a:srgbClr val="C00000"/>
                          </a:solidFill>
                          <a:latin typeface="Cambria Math"/>
                        </a:rPr>
                        <m:t>𝑇𝑆</m:t>
                      </m:r>
                      <m:r>
                        <a:rPr lang="en-US" sz="3200" i="1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3200">
                          <a:solidFill>
                            <a:srgbClr val="C00000"/>
                          </a:solidFill>
                          <a:latin typeface="Cambria Math"/>
                        </a:rPr>
                        <m:t>Noise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sz="3200" u="sng" dirty="0" smtClean="0"/>
              </a:p>
              <a:p>
                <a:pPr marL="0" indent="0">
                  <a:buNone/>
                </a:pPr>
                <a:r>
                  <a:rPr lang="en-US" sz="3200" u="sng" dirty="0" smtClean="0"/>
                  <a:t>Step </a:t>
                </a:r>
                <a:r>
                  <a:rPr lang="en-US" sz="3200" u="sng" dirty="0"/>
                  <a:t>1</a:t>
                </a:r>
                <a:r>
                  <a:rPr lang="en-US" sz="3200" dirty="0"/>
                  <a:t>: find rank 3 approximation to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sz="3200" dirty="0"/>
                  <a:t> using SVD</a:t>
                </a:r>
                <a:endParaRPr lang="en-US" sz="3200" i="1" dirty="0">
                  <a:latin typeface="Cambria Math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C00000"/>
                          </a:solidFill>
                          <a:latin typeface="Cambria Math"/>
                        </a:rPr>
                        <m:t>𝑀</m:t>
                      </m:r>
                      <m:r>
                        <a:rPr lang="en-US" sz="3200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i="1">
                          <a:solidFill>
                            <a:srgbClr val="C00000"/>
                          </a:solidFill>
                          <a:latin typeface="Cambria Math"/>
                        </a:rPr>
                        <m:t>𝑈</m:t>
                      </m:r>
                      <m:r>
                        <m:rPr>
                          <m:sty m:val="p"/>
                        </m:rPr>
                        <a:rPr lang="el-GR" sz="3200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Σ</m:t>
                      </m:r>
                      <m:sSup>
                        <m:sSupPr>
                          <m:ctrlPr>
                            <a:rPr lang="el-GR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  <a:p>
                <a:pPr marL="0" indent="0">
                  <a:buNone/>
                </a:pPr>
                <a:r>
                  <a:rPr lang="en-US" sz="3200" dirty="0"/>
                  <a:t>where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C00000"/>
                        </a:solidFill>
                        <a:latin typeface="Cambria Math"/>
                      </a:rPr>
                      <m:t>𝑈</m:t>
                    </m:r>
                  </m:oMath>
                </a14:m>
                <a:r>
                  <a:rPr lang="en-US" sz="2800" dirty="0"/>
                  <a:t> is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C00000"/>
                        </a:solidFill>
                        <a:latin typeface="Cambria Math"/>
                      </a:rPr>
                      <m:t>2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/>
                      </a:rPr>
                      <m:t>𝑓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𝑓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𝑈</m:t>
                        </m:r>
                      </m:e>
                      <m:sup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sz="2800" i="1">
                        <a:solidFill>
                          <a:srgbClr val="C00000"/>
                        </a:solidFill>
                        <a:latin typeface="Cambria Math"/>
                      </a:rPr>
                      <m:t>𝑈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/>
                      </a:rPr>
                      <m:t>𝐼</m:t>
                    </m:r>
                  </m:oMath>
                </a14:m>
                <a:r>
                  <a:rPr lang="en-US" sz="2800" dirty="0"/>
                  <a:t>,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Σ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800" i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diag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,…)</m:t>
                    </m:r>
                  </m:oMath>
                </a14:m>
                <a:r>
                  <a:rPr lang="en-US" sz="2800" dirty="0"/>
                  <a:t>, size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C00000"/>
                        </a:solidFill>
                        <a:latin typeface="Cambria Math"/>
                      </a:rPr>
                      <m:t>2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/>
                      </a:rPr>
                      <m:t>𝑓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𝑝</m:t>
                    </m:r>
                  </m:oMath>
                </a14:m>
                <a:r>
                  <a:rPr lang="en-US" sz="2800" dirty="0" smtClean="0"/>
                  <a:t>, and</a:t>
                </a:r>
              </a:p>
              <a:p>
                <a:pPr marL="457200" lvl="1" indent="0">
                  <a:buNone/>
                </a:pPr>
                <a:r>
                  <a:rPr lang="en-US" sz="2800" dirty="0">
                    <a:solidFill>
                      <a:srgbClr val="C0000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≥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≥…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800" dirty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C00000"/>
                        </a:solidFill>
                        <a:latin typeface="Cambria Math"/>
                      </a:rPr>
                      <m:t>𝑉</m:t>
                    </m:r>
                  </m:oMath>
                </a14:m>
                <a:r>
                  <a:rPr lang="en-US" sz="2800" dirty="0"/>
                  <a:t> is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/>
                      </a:rPr>
                      <m:t>𝑝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𝑝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sz="2800" i="1">
                        <a:solidFill>
                          <a:srgbClr val="C00000"/>
                        </a:solidFill>
                        <a:latin typeface="Cambria Math"/>
                      </a:rPr>
                      <m:t>𝑉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/>
                      </a:rPr>
                      <m:t>𝐼</m:t>
                    </m:r>
                  </m:oMath>
                </a14:m>
                <a:endParaRPr lang="en-US" sz="28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sz="320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414360"/>
                <a:ext cx="8335242" cy="5085116"/>
              </a:xfrm>
              <a:blipFill rotWithShape="0">
                <a:blip r:embed="rId2"/>
                <a:stretch>
                  <a:fillRect l="-1829" r="-1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84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TK-Factorization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</m:acc>
                      <m:r>
                        <a:rPr lang="en-US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/>
                        </a:rPr>
                        <m:t>𝑈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l-G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Σ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i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diag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0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0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,…)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Note: this is a relaxation, only noise components outside the 3D space are annihilated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u="sng" dirty="0"/>
                  <a:t>Step 2</a:t>
                </a:r>
                <a:r>
                  <a:rPr lang="en-US" dirty="0"/>
                  <a:t>: factorization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</m:acc>
                      <m:r>
                        <a:rPr lang="en-US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/>
                        </a:rPr>
                        <m:t>𝑈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rad>
                      <m:r>
                        <a:rPr lang="en-US" i="1">
                          <a:solidFill>
                            <a:srgbClr val="C00000"/>
                          </a:solidFill>
                          <a:latin typeface="Cambria Math"/>
                        </a:rPr>
                        <m:t>         </m:t>
                      </m:r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</m:acc>
                      <m:r>
                        <a:rPr lang="en-US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rad>
                      <m:sSup>
                        <m:s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u="sng" dirty="0"/>
                  <a:t>Ambiguity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</m:acc>
                      <m:r>
                        <a:rPr lang="en-US" i="1">
                          <a:solidFill>
                            <a:srgbClr val="C00000"/>
                          </a:solidFill>
                          <a:latin typeface="Cambria Math"/>
                        </a:rPr>
                        <m:t>=(</m:t>
                      </m:r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</m:acc>
                      <m:r>
                        <a:rPr lang="en-US" i="1">
                          <a:solidFill>
                            <a:srgbClr val="C00000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/>
                        </a:rPr>
                        <m:t>)(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</m:acc>
                      <m:r>
                        <a:rPr lang="en-US" i="1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for any non-singular,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3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3</m:t>
                    </m:r>
                  </m:oMath>
                </a14:m>
                <a:r>
                  <a:rPr lang="en-US" dirty="0"/>
                  <a:t> matrix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𝐴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46" t="-1799" b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583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TK-Factorization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u="sng" dirty="0"/>
                  <a:t>Step 3</a:t>
                </a:r>
                <a:r>
                  <a:rPr lang="en-US" dirty="0"/>
                  <a:t>: resolve ambiguity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𝒔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𝒓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𝑇</m:t>
                                      </m:r>
                                    </m:sup>
                                  </m:sSup>
                                </m:e>
                              </m:mr>
                              <m:m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𝑇</m:t>
                                      </m:r>
                                    </m:sup>
                                  </m:sSup>
                                </m:e>
                              </m:mr>
                            </m:m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, note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𝐼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b="1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𝒓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𝑇</m:t>
                                      </m:r>
                                    </m:sup>
                                  </m:sSup>
                                </m:e>
                              </m:mr>
                              <m:m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b="1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𝒔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𝑇</m:t>
                                      </m:r>
                                    </m:sup>
                                  </m:sSup>
                                </m:e>
                              </m:mr>
                            </m:m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be the corresponding rows in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𝑇</m:t>
                        </m:r>
                      </m:e>
                    </m:acc>
                  </m:oMath>
                </a14:m>
                <a:r>
                  <a:rPr lang="en-US" dirty="0"/>
                  <a:t>, 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rgbClr val="C00000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Find a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3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3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/>
                  <a:t>symmetric matrix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rgbClr val="C00000"/>
                          </a:solidFill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910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TK-Factorization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rgbClr val="C00000"/>
                          </a:solidFill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r>
                  <a:rPr lang="en-US" dirty="0"/>
                  <a:t>Equation is linear in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There are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3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equations in </a:t>
                </a:r>
                <a:r>
                  <a:rPr lang="en-US" dirty="0">
                    <a:solidFill>
                      <a:srgbClr val="C00000"/>
                    </a:solidFill>
                  </a:rPr>
                  <a:t>6 </a:t>
                </a:r>
                <a:r>
                  <a:rPr lang="en-US" dirty="0"/>
                  <a:t>unknowns</a:t>
                </a:r>
              </a:p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 by </a:t>
                </a:r>
                <a:r>
                  <a:rPr lang="en-US" dirty="0" err="1"/>
                  <a:t>eigen</a:t>
                </a:r>
                <a:r>
                  <a:rPr lang="en-US" dirty="0"/>
                  <a:t>-decomposition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C00000"/>
                          </a:solidFill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l-GR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p>
                        <m:sSupPr>
                          <m:ctrlPr>
                            <a:rPr lang="el-G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𝑊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C00000"/>
                  </a:solidFill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dirty="0"/>
                  <a:t>    so that</a:t>
                </a:r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l-G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e>
                      </m:rad>
                    </m:oMath>
                  </m:oMathPara>
                </a14:m>
                <a:endParaRPr lang="en-US" dirty="0">
                  <a:solidFill>
                    <a:srgbClr val="C00000"/>
                  </a:solidFill>
                  <a:ea typeface="Cambria Math" panose="02040503050406030204" pitchFamily="18" charset="0"/>
                </a:endParaRPr>
              </a:p>
              <a:p>
                <a:r>
                  <a:rPr lang="en-US" dirty="0"/>
                  <a:t>Solution is obtained up to a rotation ambiguity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/>
                        </a:rPr>
                        <m:t>𝐴𝐵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/>
                        </a:rPr>
                        <m:t>)(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:r>
                  <a:rPr lang="en-US" dirty="0" smtClean="0"/>
                  <a:t>such </a:t>
                </a:r>
                <a:r>
                  <a:rPr lang="en-US" dirty="0"/>
                  <a:t>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𝐵</m:t>
                    </m:r>
                    <m:sSup>
                      <m:s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𝐼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b="-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166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TK-Factorization: Summary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endParaRPr lang="en-US" sz="320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 smtClean="0"/>
                  <a:t>Eliminate </a:t>
                </a:r>
                <a:r>
                  <a:rPr lang="en-US" sz="3200" dirty="0"/>
                  <a:t>translation, construct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/>
                      </a:rPr>
                      <m:t>𝑀</m:t>
                    </m:r>
                  </m:oMath>
                </a14:m>
                <a:endParaRPr lang="en-US" sz="32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/>
                      </a:rPr>
                      <m:t>𝑆𝑉𝐷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/>
                      </a:rPr>
                      <m:t>𝑀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/>
                  <a:t> to get rank 3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𝑀</m:t>
                        </m:r>
                      </m:e>
                    </m:acc>
                  </m:oMath>
                </a14:m>
                <a:r>
                  <a:rPr lang="en-US" sz="3200" dirty="0"/>
                  <a:t> and </a:t>
                </a:r>
                <a:r>
                  <a:rPr lang="en-US" sz="3200" dirty="0" smtClean="0"/>
                  <a:t>factorize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𝑀</m:t>
                        </m:r>
                      </m:e>
                    </m:acc>
                    <m:r>
                      <a:rPr lang="en-US" sz="3200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𝑇</m:t>
                        </m:r>
                      </m:e>
                    </m:acc>
                    <m:acc>
                      <m:accPr>
                        <m:chr m:val="̂"/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𝑆</m:t>
                        </m:r>
                      </m:e>
                    </m:acc>
                  </m:oMath>
                </a14:m>
                <a:r>
                  <a:rPr lang="en-US" sz="3200" dirty="0"/>
                  <a:t> (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/>
                      </a:rPr>
                      <m:t>3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3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3200" dirty="0"/>
                  <a:t>ambiguity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/>
                      </a:rPr>
                      <m:t>𝐴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/>
                  <a:t>remains)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/>
                  <a:t>Resolve ambiguity: estimate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3200" dirty="0"/>
                  <a:t> </a:t>
                </a:r>
                <a:r>
                  <a:rPr lang="en-US" sz="3200" dirty="0" smtClean="0"/>
                  <a:t>by exploiting </a:t>
                </a:r>
                <a:r>
                  <a:rPr lang="en-US" sz="3200" dirty="0" err="1" smtClean="0"/>
                  <a:t>orthonormality</a:t>
                </a:r>
                <a:r>
                  <a:rPr lang="en-US" sz="3200" dirty="0" smtClean="0"/>
                  <a:t> of each rotation, then factorize </a:t>
                </a:r>
                <a:r>
                  <a:rPr lang="en-US" sz="3200" dirty="0"/>
                  <a:t>to obtain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/>
                      </a:rPr>
                      <m:t>𝐴</m:t>
                    </m:r>
                  </m:oMath>
                </a14:m>
                <a:endParaRPr lang="en-US" sz="3200" dirty="0"/>
              </a:p>
              <a:p>
                <a:pPr marL="0" indent="0">
                  <a:buNone/>
                </a:pPr>
                <a:endParaRPr lang="en-US" sz="3200" dirty="0" smtClean="0"/>
              </a:p>
              <a:p>
                <a:pPr marL="0" indent="0">
                  <a:buNone/>
                </a:pPr>
                <a:r>
                  <a:rPr lang="en-US" sz="3200" dirty="0" smtClean="0"/>
                  <a:t>Final solution </a:t>
                </a:r>
                <a:r>
                  <a:rPr lang="en-US" sz="3200" dirty="0"/>
                  <a:t>up to rotation and reflection</a:t>
                </a:r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009" r="-1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717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TK-Factorization: pros and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Advantages:</a:t>
            </a:r>
          </a:p>
          <a:p>
            <a:pPr lvl="1"/>
            <a:r>
              <a:rPr lang="en-US" sz="2800" dirty="0" smtClean="0"/>
              <a:t>Breaks a difficult, non-linear optimization into simple optimization steps</a:t>
            </a:r>
          </a:p>
          <a:p>
            <a:pPr lvl="1"/>
            <a:r>
              <a:rPr lang="en-US" sz="2800" dirty="0" smtClean="0"/>
              <a:t>Works well with errors</a:t>
            </a:r>
          </a:p>
          <a:p>
            <a:r>
              <a:rPr lang="en-US" sz="3200" dirty="0" smtClean="0"/>
              <a:t>Disadvantage:</a:t>
            </a:r>
          </a:p>
          <a:p>
            <a:pPr lvl="1"/>
            <a:r>
              <a:rPr lang="en-US" sz="2800" dirty="0" smtClean="0"/>
              <a:t>Orthographic projection</a:t>
            </a:r>
          </a:p>
          <a:p>
            <a:pPr lvl="1"/>
            <a:r>
              <a:rPr lang="en-US" sz="2800" dirty="0" smtClean="0"/>
              <a:t>Requires complete tracks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4032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Factorization with incomplete tracks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414359"/>
                <a:ext cx="7886700" cy="531895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dirty="0" smtClean="0"/>
                  <a:t>Need a way to approximate by a low rank matrix with</a:t>
                </a:r>
                <a:r>
                  <a:rPr lang="en-US" sz="2400" dirty="0" smtClean="0"/>
                  <a:t> </a:t>
                </a:r>
                <a:r>
                  <a:rPr lang="en-US" dirty="0"/>
                  <a:t>missing </a:t>
                </a:r>
                <a:r>
                  <a:rPr lang="en-US" dirty="0" smtClean="0"/>
                  <a:t>data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6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60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rank</m:t>
                            </m:r>
                            <m:d>
                              <m:dPr>
                                <m:ctrlPr>
                                  <a:rPr lang="en-US" sz="3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⊙(</m:t>
                                </m:r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400" dirty="0" smtClean="0"/>
                  <a:t> a mask,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 smtClean="0"/>
                  <a:t> wherever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400" dirty="0" smtClean="0"/>
                  <a:t> is known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 smtClean="0"/>
                  <a:t>This problem is NP-hard</a:t>
                </a:r>
                <a:endParaRPr lang="en-US" dirty="0"/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Surrogate: minimize the nuclear norm –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sum </a:t>
                </a:r>
                <a:r>
                  <a:rPr lang="en-US" dirty="0"/>
                  <a:t>of singular values,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+…</m:t>
                    </m:r>
                  </m:oMath>
                </a14:m>
                <a:endParaRPr lang="en-US" dirty="0"/>
              </a:p>
              <a:p>
                <a:pPr lvl="1">
                  <a:lnSpc>
                    <a:spcPct val="100000"/>
                  </a:lnSpc>
                </a:pPr>
                <a:r>
                  <a:rPr lang="en-US" dirty="0"/>
                  <a:t>Nuclear norm is </a:t>
                </a:r>
                <a:r>
                  <a:rPr lang="en-US" dirty="0" smtClean="0"/>
                  <a:t>convex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 smtClean="0"/>
                  <a:t>Minimization </a:t>
                </a:r>
                <a:r>
                  <a:rPr lang="en-US" dirty="0"/>
                  <a:t>often achieves low </a:t>
                </a:r>
                <a:r>
                  <a:rPr lang="en-US" dirty="0" smtClean="0"/>
                  <a:t>rank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 smtClean="0"/>
                  <a:t>Better iterative procedures exist</a:t>
                </a:r>
                <a:endParaRPr lang="en-US" dirty="0"/>
              </a:p>
              <a:p>
                <a:pPr>
                  <a:lnSpc>
                    <a:spcPct val="10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14359"/>
                <a:ext cx="7886700" cy="5318950"/>
              </a:xfrm>
              <a:blipFill rotWithShape="0">
                <a:blip r:embed="rId2"/>
                <a:stretch>
                  <a:fillRect l="-1391" t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574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 </a:t>
            </a:r>
            <a:r>
              <a:rPr lang="en-US" dirty="0" err="1"/>
              <a:t>m</a:t>
            </a:r>
            <a:r>
              <a:rPr lang="en-US" dirty="0" err="1" smtClean="0"/>
              <a:t>ultiview</a:t>
            </a:r>
            <a:r>
              <a:rPr lang="en-US" dirty="0" smtClean="0"/>
              <a:t> stereo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3200" dirty="0" smtClean="0"/>
                  <a:t>A point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/>
                      </a:rPr>
                      <m:t>𝑃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𝑌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𝑍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3200" dirty="0"/>
                  <a:t>is projected to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C0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3200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𝑓𝑋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𝑍</m:t>
                          </m:r>
                        </m:den>
                      </m:f>
                      <m:r>
                        <a:rPr lang="en-US" sz="3200" i="1">
                          <a:solidFill>
                            <a:srgbClr val="C00000"/>
                          </a:solidFill>
                          <a:latin typeface="Cambria Math"/>
                        </a:rPr>
                        <m:t>             </m:t>
                      </m:r>
                      <m:r>
                        <a:rPr lang="en-US" sz="3200" i="1">
                          <a:solidFill>
                            <a:srgbClr val="C0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3200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𝑓𝑌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𝑍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  <a:p>
                <a:pPr>
                  <a:lnSpc>
                    <a:spcPct val="100000"/>
                  </a:lnSpc>
                </a:pPr>
                <a:r>
                  <a:rPr lang="en-US" sz="3200" dirty="0"/>
                  <a:t>A point rotated by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/>
                      </a:rPr>
                      <m:t>𝑅</m:t>
                    </m:r>
                  </m:oMath>
                </a14:m>
                <a:r>
                  <a:rPr lang="en-US" sz="3200" dirty="0"/>
                  <a:t> and translated by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C00000"/>
                        </a:solidFill>
                        <a:latin typeface="Cambria Math"/>
                      </a:rPr>
                      <m:t>𝒕</m:t>
                    </m:r>
                  </m:oMath>
                </a14:m>
                <a:r>
                  <a:rPr lang="en-US" sz="3200" dirty="0"/>
                  <a:t> projects to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C0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3200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solidFill>
                            <a:srgbClr val="C00000"/>
                          </a:solidFill>
                          <a:latin typeface="Cambria Math"/>
                        </a:rPr>
                        <m:t>             </m:t>
                      </m:r>
                      <m:r>
                        <a:rPr lang="en-US" sz="3200" i="1">
                          <a:solidFill>
                            <a:srgbClr val="C0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3200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3200" dirty="0"/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𝒓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  <m:sup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3200" dirty="0"/>
                  <a:t> denotes the rows of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/>
                      </a:rPr>
                      <m:t>𝑅</m:t>
                    </m:r>
                  </m:oMath>
                </a14:m>
                <a:endParaRPr lang="en-US" sz="3200" dirty="0"/>
              </a:p>
              <a:p>
                <a:pPr>
                  <a:lnSpc>
                    <a:spcPct val="100000"/>
                  </a:lnSpc>
                </a:pP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77" t="-1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430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 covered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Pinhole </a:t>
            </a:r>
            <a:r>
              <a:rPr lang="en-US" altLang="en-US" dirty="0" smtClean="0"/>
              <a:t>camera model, perspective projection</a:t>
            </a:r>
            <a:endParaRPr lang="en-US" altLang="en-US" dirty="0"/>
          </a:p>
          <a:p>
            <a:r>
              <a:rPr lang="en-US" altLang="en-US" dirty="0" smtClean="0"/>
              <a:t>Two </a:t>
            </a:r>
            <a:r>
              <a:rPr lang="en-US" altLang="en-US" dirty="0"/>
              <a:t>view </a:t>
            </a:r>
            <a:r>
              <a:rPr lang="en-US" altLang="en-US" dirty="0" smtClean="0"/>
              <a:t>geometry, general case:</a:t>
            </a:r>
            <a:endParaRPr lang="en-US" altLang="en-US" dirty="0"/>
          </a:p>
          <a:p>
            <a:pPr lvl="1"/>
            <a:r>
              <a:rPr lang="en-US" altLang="en-US" dirty="0" err="1" smtClean="0"/>
              <a:t>Epipolar</a:t>
            </a:r>
            <a:r>
              <a:rPr lang="en-US" altLang="en-US" dirty="0" smtClean="0"/>
              <a:t> </a:t>
            </a:r>
            <a:r>
              <a:rPr lang="en-US" altLang="en-US" dirty="0"/>
              <a:t>geometry, the essential matrix</a:t>
            </a:r>
          </a:p>
          <a:p>
            <a:pPr lvl="1"/>
            <a:r>
              <a:rPr lang="en-US" altLang="en-US" dirty="0"/>
              <a:t>Camera calibration, the fundamental </a:t>
            </a:r>
            <a:r>
              <a:rPr lang="en-US" altLang="en-US" dirty="0" smtClean="0"/>
              <a:t>matrix</a:t>
            </a:r>
          </a:p>
          <a:p>
            <a:r>
              <a:rPr lang="en-US" altLang="en-US" dirty="0"/>
              <a:t>Two view geometry</a:t>
            </a:r>
            <a:r>
              <a:rPr lang="en-US" altLang="en-US" dirty="0" smtClean="0"/>
              <a:t>, degenerate cases</a:t>
            </a:r>
          </a:p>
          <a:p>
            <a:pPr lvl="1"/>
            <a:r>
              <a:rPr lang="en-US" altLang="en-US" dirty="0" err="1" smtClean="0"/>
              <a:t>Homography</a:t>
            </a:r>
            <a:r>
              <a:rPr lang="en-US" altLang="en-US" dirty="0" smtClean="0"/>
              <a:t> (planes, camera rotation)</a:t>
            </a:r>
            <a:endParaRPr lang="en-US" altLang="en-US" dirty="0"/>
          </a:p>
          <a:p>
            <a:pPr lvl="1"/>
            <a:r>
              <a:rPr lang="en-US" altLang="en-US" dirty="0"/>
              <a:t>A taste of projective geometry</a:t>
            </a:r>
          </a:p>
          <a:p>
            <a:r>
              <a:rPr lang="en-US" altLang="en-US" dirty="0" smtClean="0"/>
              <a:t>Stereo </a:t>
            </a:r>
            <a:r>
              <a:rPr lang="en-US" altLang="en-US" dirty="0"/>
              <a:t>vision: 3D </a:t>
            </a:r>
            <a:r>
              <a:rPr lang="en-US" altLang="en-US" dirty="0" smtClean="0"/>
              <a:t>reconstruction </a:t>
            </a:r>
            <a:r>
              <a:rPr lang="en-US" altLang="en-US" dirty="0"/>
              <a:t>from two views</a:t>
            </a:r>
          </a:p>
          <a:p>
            <a:r>
              <a:rPr lang="en-US" altLang="en-US" dirty="0" smtClean="0">
                <a:solidFill>
                  <a:srgbClr val="C00000"/>
                </a:solidFill>
              </a:rPr>
              <a:t>Multi-view geometry, reconstruction through factorization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25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Bundle adjustment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414360"/>
                <a:ext cx="8404514" cy="5085116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3200" dirty="0"/>
                  <a:t>Given </a:t>
                </a:r>
                <a14:m>
                  <m:oMath xmlns:m="http://schemas.openxmlformats.org/officeDocument/2006/math">
                    <m:r>
                      <a:rPr lang="en-US" sz="32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/>
                  <a:t> points in </a:t>
                </a:r>
                <a14:m>
                  <m:oMath xmlns:m="http://schemas.openxmlformats.org/officeDocument/2006/math">
                    <m:r>
                      <a:rPr lang="en-US" sz="32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 smtClean="0"/>
                  <a:t>frames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C0000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C00000"/>
                    </a:solidFill>
                  </a:rPr>
                  <a:t> </a:t>
                </a:r>
                <a:r>
                  <a:rPr lang="en-US" sz="3200" dirty="0"/>
                  <a:t>find camera matrices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and positions</a:t>
                </a:r>
                <a:r>
                  <a:rPr lang="en-US" sz="32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3200" dirty="0"/>
                  <a:t> </a:t>
                </a:r>
                <a:r>
                  <a:rPr lang="en-US" sz="3200" dirty="0" smtClean="0"/>
                  <a:t>that minimize</a:t>
                </a:r>
                <a:endParaRPr lang="en-US" sz="3200" i="1" dirty="0">
                  <a:solidFill>
                    <a:srgbClr val="C00000"/>
                  </a:solidFill>
                  <a:latin typeface="Cambria Math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𝑓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sz="24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en-US" sz="2400" i="1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2400" i="1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𝑓</m:t>
                                                  </m:r>
                                                </m:e>
                                              </m:acc>
                                              <m:r>
                                                <a:rPr lang="en-US" sz="24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(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2400" i="1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400" b="1" i="1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𝒓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i="1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𝑖</m:t>
                                                  </m:r>
                                                  <m:r>
                                                    <a:rPr lang="en-US" sz="2400" i="1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</m:sSub>
                                            </m:e>
                                            <m:sup>
                                              <m:r>
                                                <a:rPr lang="en-US" sz="24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p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𝑃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)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24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400" i="1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400" b="1" i="1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𝒓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i="1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𝑖</m:t>
                                                  </m:r>
                                                  <m:r>
                                                    <a:rPr lang="en-US" sz="2400" i="1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3</m:t>
                                                  </m:r>
                                                </m:sub>
                                              </m:sSub>
                                            </m:e>
                                            <m:sup>
                                              <m:r>
                                                <a:rPr lang="en-US" sz="24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p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𝑃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𝑧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sz="24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400" i="1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acc>
                                                    <m:accPr>
                                                      <m:chr m:val="̃"/>
                                                      <m:ctrlPr>
                                                        <a:rPr lang="en-US" sz="2400" i="1">
                                                          <a:solidFill>
                                                            <a:srgbClr val="C0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accPr>
                                                    <m:e>
                                                      <m:r>
                                                        <a:rPr lang="en-US" sz="2400" i="1">
                                                          <a:solidFill>
                                                            <a:srgbClr val="C00000"/>
                                                          </a:solidFill>
                                                          <a:latin typeface="Cambria Math"/>
                                                        </a:rPr>
                                                        <m:t>𝑓</m:t>
                                                      </m:r>
                                                    </m:e>
                                                  </m:acc>
                                                  <m:r>
                                                    <a:rPr lang="en-US" sz="2400" i="1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(</m:t>
                                                  </m:r>
                                                  <m:r>
                                                    <a:rPr lang="en-US" sz="2400" b="1" i="1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𝒓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i="1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𝑖</m:t>
                                                  </m:r>
                                                  <m:r>
                                                    <a:rPr lang="en-US" sz="2400" i="1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</m:sSub>
                                            </m:e>
                                            <m:sup>
                                              <m:r>
                                                <a:rPr lang="en-US" sz="24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p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𝑃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)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24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400" i="1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400" b="1" i="1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𝒓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i="1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𝑖</m:t>
                                                  </m:r>
                                                  <m:r>
                                                    <a:rPr lang="en-US" sz="2400" i="1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3</m:t>
                                                  </m:r>
                                                </m:sub>
                                              </m:sSub>
                                            </m:e>
                                            <m:sup>
                                              <m:r>
                                                <a:rPr lang="en-US" sz="24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p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𝑃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𝑧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/>
              </a:p>
              <a:p>
                <a:pPr>
                  <a:lnSpc>
                    <a:spcPct val="100000"/>
                  </a:lnSpc>
                </a:pPr>
                <a:r>
                  <a:rPr lang="en-US" sz="3200" dirty="0"/>
                  <a:t>Alternate optimization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sz="2800" dirty="0"/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800" dirty="0"/>
                  <a:t>, 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/>
                  <a:t> (structure)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sz="2800" dirty="0"/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/>
                  <a:t> 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800" dirty="0" smtClean="0"/>
                  <a:t> (motion)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3200" dirty="0" smtClean="0"/>
                  <a:t>Very </a:t>
                </a:r>
                <a:r>
                  <a:rPr lang="en-US" sz="3200" dirty="0"/>
                  <a:t>good initial guess is required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3200" dirty="0"/>
              </a:p>
              <a:p>
                <a:pPr>
                  <a:lnSpc>
                    <a:spcPct val="100000"/>
                  </a:lnSpc>
                </a:pP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14360"/>
                <a:ext cx="8404514" cy="5085116"/>
              </a:xfrm>
              <a:blipFill rotWithShape="0">
                <a:blip r:embed="rId2"/>
                <a:stretch>
                  <a:fillRect l="-1668" t="-1439" r="-2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930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Bundler (Photo Tourism)</a:t>
            </a:r>
            <a:endParaRPr lang="en-US" dirty="0"/>
          </a:p>
        </p:txBody>
      </p:sp>
      <p:pic>
        <p:nvPicPr>
          <p:cNvPr id="4" name="Picture 2" descr="http://www.cs.cornell.edu/~snavely/bundler/images/Colosse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61" y="2703761"/>
            <a:ext cx="8312079" cy="288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21189" y="6169764"/>
            <a:ext cx="2306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Snavely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i="1" dirty="0" smtClean="0">
                <a:solidFill>
                  <a:schemeClr val="accent2">
                    <a:lumMod val="75000"/>
                  </a:schemeClr>
                </a:solidFill>
              </a:rPr>
              <a:t>et al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.)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32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Bundler (Photo Tourism)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414360"/>
                <a:ext cx="7886700" cy="5332804"/>
              </a:xfrm>
            </p:spPr>
            <p:txBody>
              <a:bodyPr>
                <a:noAutofit/>
              </a:bodyPr>
              <a:lstStyle/>
              <a:p>
                <a:r>
                  <a:rPr lang="en-US" sz="3200" dirty="0"/>
                  <a:t>Given images, identify feature points, describe them with SIFTs</a:t>
                </a:r>
              </a:p>
              <a:p>
                <a:r>
                  <a:rPr lang="en-US" sz="3200" dirty="0"/>
                  <a:t>Match SIFTs, accept each match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↔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3200" dirty="0"/>
                  <a:t> whose score is at least twice of any other match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↔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endParaRPr lang="en-US" sz="3200" dirty="0"/>
              </a:p>
              <a:p>
                <a:r>
                  <a:rPr lang="en-US" sz="3200" dirty="0"/>
                  <a:t>For every pair of images with sufficiently many matches use RANSAC to recover Essential matrices</a:t>
                </a:r>
              </a:p>
              <a:p>
                <a:r>
                  <a:rPr lang="en-US" sz="3200" dirty="0"/>
                  <a:t>Starting with two images and adding one image at a time: use essential matrix to recover depth and apply bundle </a:t>
                </a:r>
                <a:r>
                  <a:rPr lang="en-US" sz="3200" dirty="0" smtClean="0"/>
                  <a:t>adjustment</a:t>
                </a:r>
                <a:endParaRPr lang="en-US" sz="32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14360"/>
                <a:ext cx="7886700" cy="5332804"/>
              </a:xfrm>
              <a:blipFill rotWithShape="0">
                <a:blip r:embed="rId2"/>
                <a:stretch>
                  <a:fillRect l="-1777" t="-2400" b="-38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482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Simultaneous solutions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b="1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𝑖𝑗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×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: Essential matrix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</a:rPr>
                      <m:t>𝑖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</a:rPr>
                      <m:t>𝑗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</a:rPr>
                      <m:t>1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</a:rPr>
                      <m:t>,…,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, available on </a:t>
                </a:r>
                <a:r>
                  <a:rPr lang="en-US" dirty="0"/>
                  <a:t>a subset of image </a:t>
                </a:r>
                <a:r>
                  <a:rPr lang="en-US" dirty="0" smtClean="0"/>
                  <a:t>pairs</a:t>
                </a:r>
                <a:endParaRPr lang="en-US" dirty="0"/>
              </a:p>
              <a:p>
                <a:r>
                  <a:rPr lang="en-US" dirty="0"/>
                  <a:t>Objective: recover camera orientation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location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relative to a global coordinate </a:t>
                </a:r>
                <a:r>
                  <a:rPr lang="en-US" dirty="0" smtClean="0"/>
                  <a:t>system</a:t>
                </a:r>
              </a:p>
              <a:p>
                <a:r>
                  <a:rPr lang="en-US" dirty="0" smtClean="0"/>
                  <a:t>First step: recover rotations: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𝑇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This can be solved in various ways, for example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𝑖𝑗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𝐹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dirty="0"/>
                  <a:t>: least squares solution if we ignore the </a:t>
                </a:r>
                <a:r>
                  <a:rPr lang="en-US" dirty="0" err="1"/>
                  <a:t>orthonormality</a:t>
                </a:r>
                <a:r>
                  <a:rPr lang="en-US" dirty="0"/>
                  <a:t> constraints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1199" r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380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Epipolar</a:t>
            </a:r>
            <a:r>
              <a:rPr lang="en-US" dirty="0" smtClean="0"/>
              <a:t> relation in global coordinates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</a:t>
                </a:r>
                <a:r>
                  <a:rPr lang="en-US" dirty="0" err="1" smtClean="0"/>
                  <a:t>epipolar</a:t>
                </a:r>
                <a:r>
                  <a:rPr lang="en-US" dirty="0" smtClean="0"/>
                  <a:t> line relation,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 can be written in a global coordinate system as follows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𝒕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𝒕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solidFill>
                            <a:srgbClr val="C00000"/>
                          </a:solidFill>
                          <a:latin typeface="Cambria Math"/>
                        </a:rPr>
                        <m:t>𝑞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r>
                  <a:rPr lang="en-US" dirty="0"/>
                  <a:t>This generalizes the formula for the essential matrix (plug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𝐼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1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Once camera orientations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known we can solve for camera </a:t>
                </a:r>
                <a:r>
                  <a:rPr lang="en-US" dirty="0" smtClean="0"/>
                  <a:t>locations (equation is linear and homogeneous in the translation components)</a:t>
                </a:r>
                <a:endParaRPr lang="en-US" dirty="0"/>
              </a:p>
              <a:p>
                <a:r>
                  <a:rPr lang="en-US" dirty="0"/>
                  <a:t>Solution suffers from shrinkage </a:t>
                </a:r>
                <a:r>
                  <a:rPr lang="en-US" dirty="0" smtClean="0"/>
                  <a:t>problems </a:t>
                </a:r>
                <a:br>
                  <a:rPr lang="en-US" dirty="0" smtClean="0"/>
                </a:b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1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/>
                      </a:rPr>
                      <m:t>𝟎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dirty="0" smtClean="0"/>
                  <a:t> is an unwanted solution)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1559" r="-2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170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Multiview</a:t>
            </a:r>
            <a:r>
              <a:rPr lang="en-US" dirty="0" smtClean="0"/>
              <a:t> </a:t>
            </a:r>
            <a:r>
              <a:rPr lang="en-US" dirty="0" err="1" smtClean="0"/>
              <a:t>reconsruction</a:t>
            </a:r>
            <a:endParaRPr lang="en-US" dirty="0"/>
          </a:p>
        </p:txBody>
      </p:sp>
      <p:pic>
        <p:nvPicPr>
          <p:cNvPr id="5" name="Picture 6" descr="D:\Ronen\Projects\Amit Singer\ICCV\Supplementary\entry_p1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133600"/>
            <a:ext cx="49784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6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from 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Input:</a:t>
            </a:r>
          </a:p>
          <a:p>
            <a:pPr lvl="1"/>
            <a:r>
              <a:rPr lang="en-US" dirty="0"/>
              <a:t>a set of point tracks</a:t>
            </a:r>
          </a:p>
          <a:p>
            <a:r>
              <a:rPr lang="en-US" dirty="0"/>
              <a:t>Output:</a:t>
            </a:r>
          </a:p>
          <a:p>
            <a:pPr lvl="1"/>
            <a:r>
              <a:rPr lang="en-US" dirty="0"/>
              <a:t>3D location of each point (shape)</a:t>
            </a:r>
          </a:p>
          <a:p>
            <a:pPr lvl="1"/>
            <a:r>
              <a:rPr lang="en-US" dirty="0"/>
              <a:t>camera parameters (motion</a:t>
            </a:r>
            <a:r>
              <a:rPr lang="en-US" dirty="0" smtClean="0"/>
              <a:t>)</a:t>
            </a:r>
          </a:p>
          <a:p>
            <a:r>
              <a:rPr lang="en-US" dirty="0" smtClean="0"/>
              <a:t>Assumptions:</a:t>
            </a:r>
          </a:p>
          <a:p>
            <a:pPr lvl="1"/>
            <a:r>
              <a:rPr lang="en-US" dirty="0" smtClean="0"/>
              <a:t>Rigid motion</a:t>
            </a:r>
          </a:p>
          <a:p>
            <a:pPr lvl="1"/>
            <a:r>
              <a:rPr lang="en-US" dirty="0" smtClean="0"/>
              <a:t>Orthographic projection (no scale)</a:t>
            </a:r>
          </a:p>
          <a:p>
            <a:r>
              <a:rPr lang="en-US" dirty="0" smtClean="0"/>
              <a:t>Method: SVD factorization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Tomasi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&amp;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Kanade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60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/>
                  <a:t>: a collection of images (video frames) depicting a rigid </a:t>
                </a:r>
                <a:r>
                  <a:rPr lang="en-US" dirty="0" smtClean="0"/>
                  <a:t>scene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point tracks in those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frames: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=(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i="1" dirty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the location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at frame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r>
                  <a:rPr lang="en-US" dirty="0" smtClean="0"/>
                  <a:t>Unknown </a:t>
                </a:r>
                <a:r>
                  <a:rPr lang="en-US" dirty="0"/>
                  <a:t>3D </a:t>
                </a:r>
                <a:r>
                  <a:rPr lang="en-US" dirty="0" smtClean="0"/>
                  <a:t>locations:</a:t>
                </a:r>
                <a:r>
                  <a:rPr lang="en-US" i="1" dirty="0">
                    <a:solidFill>
                      <a:srgbClr val="C00000"/>
                    </a:solidFill>
                    <a:latin typeface="Cambria Math"/>
                  </a:rPr>
                  <a:t/>
                </a:r>
                <a:br>
                  <a:rPr lang="en-US" i="1" dirty="0">
                    <a:solidFill>
                      <a:srgbClr val="C00000"/>
                    </a:solidFill>
                    <a:latin typeface="Cambria Math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=(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r>
                  <a:rPr lang="en-US" dirty="0" smtClean="0"/>
                  <a:t>Therefore,</a:t>
                </a:r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2800" dirty="0"/>
                  <a:t>are the two top rows of a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/>
                  <a:t>rotation matrix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1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940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dirty="0" smtClean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that minimize</a:t>
                </a:r>
                <a:r>
                  <a:rPr lang="en-US" sz="2600" i="1" dirty="0">
                    <a:latin typeface="Cambria Math" panose="02040503050406030204" pitchFamily="18" charset="0"/>
                  </a:rPr>
                  <a:t/>
                </a:r>
                <a:br>
                  <a:rPr lang="en-US" sz="260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2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US" sz="2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60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60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6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6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(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6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600" b="1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𝒓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6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  <m:sup>
                                          <m:r>
                                            <a:rPr lang="en-US" sz="26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p>
                                      <m:sSub>
                                        <m:sSubPr>
                                          <m:ctrlPr>
                                            <a:rPr lang="en-US" sz="26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6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sz="26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sz="26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26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6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sz="26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600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)</m:t>
                                      </m:r>
                                      <m:r>
                                        <a:rPr lang="en-US" sz="26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6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US" sz="26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6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26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60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60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6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6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(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6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600" b="1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6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  <m:sup>
                                          <m:r>
                                            <a:rPr lang="en-US" sz="26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p>
                                      <m:sSub>
                                        <m:sSubPr>
                                          <m:ctrlPr>
                                            <a:rPr lang="en-US" sz="26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6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sz="26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sz="26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26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6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sz="26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600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)</m:t>
                                      </m:r>
                                      <m:r>
                                        <a:rPr lang="en-US" sz="26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6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US" sz="26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6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26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Subject to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𝒔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817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Eliminate translation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can eliminate translation by representing the location of each point relative to the centroids of all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points</a:t>
                </a:r>
              </a:p>
              <a:p>
                <a:r>
                  <a:rPr lang="en-US" dirty="0" smtClean="0"/>
                  <a:t>Assume </a:t>
                </a:r>
                <a:r>
                  <a:rPr lang="en-US" dirty="0"/>
                  <a:t>without loss of generality that the centroid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coincides with the origin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 smtClean="0">
                  <a:solidFill>
                    <a:srgbClr val="C00000"/>
                  </a:solidFill>
                  <a:ea typeface="Cambria Math" panose="02040503050406030204" pitchFamily="18" charset="0"/>
                </a:endParaRPr>
              </a:p>
              <a:p>
                <a:r>
                  <a:rPr lang="en-US" dirty="0" smtClean="0"/>
                  <a:t>Translate </a:t>
                </a:r>
                <a:r>
                  <a:rPr lang="en-US" dirty="0"/>
                  <a:t>each image point by setting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denotes the centroid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1918" r="-2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813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(no translation)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that minimize</a:t>
                </a:r>
                <a:r>
                  <a:rPr lang="en-US" sz="2600" i="1" dirty="0">
                    <a:latin typeface="Cambria Math" panose="02040503050406030204" pitchFamily="18" charset="0"/>
                  </a:rPr>
                  <a:t/>
                </a:r>
                <a:br>
                  <a:rPr lang="en-US" sz="260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2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US" sz="2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6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6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6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600" b="1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𝒓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6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  <m:sup>
                                          <m:r>
                                            <a:rPr lang="en-US" sz="26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p>
                                      <m:sSub>
                                        <m:sSubPr>
                                          <m:ctrlPr>
                                            <a:rPr lang="en-US" sz="26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6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sz="26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sz="26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6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6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6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6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6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6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600" b="1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6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  <m:sup>
                                          <m:r>
                                            <a:rPr lang="en-US" sz="26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p>
                                      <m:sSub>
                                        <m:sSubPr>
                                          <m:ctrlPr>
                                            <a:rPr lang="en-US" sz="26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6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sz="26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sz="26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6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6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6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Subject to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𝒔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913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matrix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C00000"/>
                          </a:solidFill>
                          <a:latin typeface="Cambria Math"/>
                        </a:rPr>
                        <m:t>𝑀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11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12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.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…</m:t>
                                          </m:r>
                                        </m:e>
                                        <m:e/>
                                        <m:e/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𝑓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𝑓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.</m:t>
                                          </m:r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.</m:t>
                                          </m:r>
                                        </m:e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.</m:t>
                                          </m:r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𝑝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/>
                                        <m:e/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…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.</m:t>
                                          </m:r>
                                        </m:e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.</m:t>
                                          </m:r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𝑓𝑝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11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12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.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..</m:t>
                                          </m:r>
                                        </m:e>
                                        <m:e/>
                                        <m:e/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𝑓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𝑓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.</m:t>
                                          </m:r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.</m:t>
                                          </m:r>
                                        </m:e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.</m:t>
                                          </m:r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𝑝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/>
                                        <m:e/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…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.</m:t>
                                          </m:r>
                                        </m:e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.</m:t>
                                          </m:r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𝑓𝑝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431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Transformation and shape matrices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𝒓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</m:sSub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p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…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𝒓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𝑓</m:t>
                                                  </m:r>
                                                </m:sub>
                                              </m:sSub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p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1" i="1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𝒔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</m:sSub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p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…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1" i="1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𝒔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𝑓</m:t>
                                                  </m:r>
                                                </m:sub>
                                              </m:sSub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p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11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12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13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…</m:t>
                                          </m:r>
                                        </m:e>
                                        <m:e/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…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11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12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13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…</m:t>
                                          </m:r>
                                        </m:e>
                                        <m:e/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…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𝑋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𝑋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  <m:e/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𝑌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𝑌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.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𝑍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𝑍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  <m:e/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/>
                                        <m:e/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𝑋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𝑝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.</m:t>
                                          </m:r>
                                        </m:e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.</m:t>
                                          </m:r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𝑌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𝑝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/>
                                        <m:e/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𝑍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𝑝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203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1703</TotalTime>
  <Words>341</Words>
  <Application>Microsoft Office PowerPoint</Application>
  <PresentationFormat>On-screen Show (4:3)</PresentationFormat>
  <Paragraphs>163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Office Theme</vt:lpstr>
      <vt:lpstr>Geometry 4: Multiview Stereo</vt:lpstr>
      <vt:lpstr>Material covered</vt:lpstr>
      <vt:lpstr>Structure from motion</vt:lpstr>
      <vt:lpstr>Setup</vt:lpstr>
      <vt:lpstr>Objective</vt:lpstr>
      <vt:lpstr>Eliminate translation</vt:lpstr>
      <vt:lpstr>Objective (no translation)</vt:lpstr>
      <vt:lpstr>Measurement matrix</vt:lpstr>
      <vt:lpstr>Transformation and shape matrices</vt:lpstr>
      <vt:lpstr>Objective: matrix notation</vt:lpstr>
      <vt:lpstr>M=TS+Noise</vt:lpstr>
      <vt:lpstr>TK-Factorization</vt:lpstr>
      <vt:lpstr>TK-Factorization</vt:lpstr>
      <vt:lpstr>TK-Factorization</vt:lpstr>
      <vt:lpstr>TK-Factorization</vt:lpstr>
      <vt:lpstr>TK-Factorization: Summary</vt:lpstr>
      <vt:lpstr>TK-Factorization: pros and cons</vt:lpstr>
      <vt:lpstr>Factorization with incomplete tracks</vt:lpstr>
      <vt:lpstr>Perspective multiview stereo</vt:lpstr>
      <vt:lpstr>Bundle adjustment</vt:lpstr>
      <vt:lpstr>Bundler (Photo Tourism)</vt:lpstr>
      <vt:lpstr>Bundler (Photo Tourism)</vt:lpstr>
      <vt:lpstr>Simultaneous solutions</vt:lpstr>
      <vt:lpstr>Epipolar relation in global coordinates</vt:lpstr>
      <vt:lpstr>Multiview reconsruction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Geometry 1: Projection and Epipolar Lines</dc:title>
  <dc:creator>Ronen Basri</dc:creator>
  <cp:lastModifiedBy>Ronen Basri</cp:lastModifiedBy>
  <cp:revision>214</cp:revision>
  <dcterms:created xsi:type="dcterms:W3CDTF">2014-11-17T09:32:23Z</dcterms:created>
  <dcterms:modified xsi:type="dcterms:W3CDTF">2016-12-13T20:26:40Z</dcterms:modified>
</cp:coreProperties>
</file>