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  <p:sldMasterId id="2147483694" r:id="rId2"/>
    <p:sldMasterId id="2147483706" r:id="rId3"/>
    <p:sldMasterId id="2147483718" r:id="rId4"/>
  </p:sldMasterIdLst>
  <p:notesMasterIdLst>
    <p:notesMasterId r:id="rId49"/>
  </p:notesMasterIdLst>
  <p:handoutMasterIdLst>
    <p:handoutMasterId r:id="rId50"/>
  </p:handoutMasterIdLst>
  <p:sldIdLst>
    <p:sldId id="401" r:id="rId5"/>
    <p:sldId id="256" r:id="rId6"/>
    <p:sldId id="398" r:id="rId7"/>
    <p:sldId id="400" r:id="rId8"/>
    <p:sldId id="402" r:id="rId9"/>
    <p:sldId id="396" r:id="rId10"/>
    <p:sldId id="317" r:id="rId11"/>
    <p:sldId id="318" r:id="rId12"/>
    <p:sldId id="337" r:id="rId13"/>
    <p:sldId id="335" r:id="rId14"/>
    <p:sldId id="334" r:id="rId15"/>
    <p:sldId id="336" r:id="rId16"/>
    <p:sldId id="386" r:id="rId17"/>
    <p:sldId id="340" r:id="rId18"/>
    <p:sldId id="366" r:id="rId19"/>
    <p:sldId id="419" r:id="rId20"/>
    <p:sldId id="371" r:id="rId21"/>
    <p:sldId id="364" r:id="rId22"/>
    <p:sldId id="370" r:id="rId23"/>
    <p:sldId id="357" r:id="rId24"/>
    <p:sldId id="372" r:id="rId25"/>
    <p:sldId id="377" r:id="rId26"/>
    <p:sldId id="412" r:id="rId27"/>
    <p:sldId id="413" r:id="rId28"/>
    <p:sldId id="414" r:id="rId29"/>
    <p:sldId id="360" r:id="rId30"/>
    <p:sldId id="361" r:id="rId31"/>
    <p:sldId id="362" r:id="rId32"/>
    <p:sldId id="363" r:id="rId33"/>
    <p:sldId id="385" r:id="rId34"/>
    <p:sldId id="338" r:id="rId35"/>
    <p:sldId id="375" r:id="rId36"/>
    <p:sldId id="376" r:id="rId37"/>
    <p:sldId id="415" r:id="rId38"/>
    <p:sldId id="373" r:id="rId39"/>
    <p:sldId id="341" r:id="rId40"/>
    <p:sldId id="381" r:id="rId41"/>
    <p:sldId id="410" r:id="rId42"/>
    <p:sldId id="389" r:id="rId43"/>
    <p:sldId id="390" r:id="rId44"/>
    <p:sldId id="392" r:id="rId45"/>
    <p:sldId id="407" r:id="rId46"/>
    <p:sldId id="405" r:id="rId47"/>
    <p:sldId id="388" r:id="rId48"/>
  </p:sldIdLst>
  <p:sldSz cx="9144000" cy="6858000" type="overhead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 (Hebrew)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000099"/>
    <a:srgbClr val="FFCCCC"/>
    <a:srgbClr val="008080"/>
    <a:srgbClr val="008000"/>
    <a:srgbClr val="00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9" d="100"/>
          <a:sy n="69" d="100"/>
        </p:scale>
        <p:origin x="103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2177" y="-12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r>
              <a:rPr lang="en-US" altLang="he-IL"/>
              <a:t>Lihi Zelnik-Manor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r>
              <a:rPr lang="en-US" altLang="he-IL"/>
              <a:t>Multi-Frame Plane Alignment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fld id="{2B518F5B-4922-4B29-B676-D7894D0E0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54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0"/>
            <a:r>
              <a:rPr lang="en-US" altLang="he-IL" smtClean="0"/>
              <a:t>Second level</a:t>
            </a:r>
          </a:p>
          <a:p>
            <a:pPr lvl="0"/>
            <a:r>
              <a:rPr lang="en-US" altLang="he-IL" smtClean="0"/>
              <a:t>Third level</a:t>
            </a:r>
          </a:p>
          <a:p>
            <a:pPr lvl="0"/>
            <a:r>
              <a:rPr lang="en-US" altLang="he-IL" smtClean="0"/>
              <a:t>Fourth level</a:t>
            </a:r>
          </a:p>
          <a:p>
            <a:pPr lvl="0"/>
            <a:r>
              <a:rPr lang="en-US" altLang="he-IL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ahoma" pitchFamily="34" charset="0"/>
              </a:defRPr>
            </a:lvl1pPr>
          </a:lstStyle>
          <a:p>
            <a:fld id="{5D911910-3AE1-47D1-9065-154776E06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8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1F9C-479C-42B4-8840-7C000AC6ECD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0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1CD9B-5E05-4805-8C8C-69E02439A4C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6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16F1B-CF2D-4B51-85C6-D7E3CA1B2F5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So </a:t>
            </a:r>
            <a:r>
              <a:rPr lang="en-US" b="1"/>
              <a:t>what does it mean</a:t>
            </a:r>
            <a:r>
              <a:rPr lang="en-US"/>
              <a:t> “motion consistency of small patches”?</a:t>
            </a:r>
          </a:p>
          <a:p>
            <a:endParaRPr lang="en-US"/>
          </a:p>
          <a:p>
            <a:r>
              <a:rPr lang="en-US"/>
              <a:t>Consider for example the following 4 patches. </a:t>
            </a:r>
          </a:p>
          <a:p>
            <a:r>
              <a:rPr lang="en-US"/>
              <a:t>They all have </a:t>
            </a:r>
            <a:r>
              <a:rPr lang="en-US" b="1"/>
              <a:t>different patterns</a:t>
            </a:r>
            <a:r>
              <a:rPr lang="en-US"/>
              <a:t> of intensities (and seem to have different motions).</a:t>
            </a:r>
          </a:p>
          <a:p>
            <a:r>
              <a:rPr lang="en-US" b="1"/>
              <a:t>Yet</a:t>
            </a:r>
            <a:r>
              <a:rPr lang="en-US"/>
              <a:t>, they have been induced by the </a:t>
            </a:r>
            <a:r>
              <a:rPr lang="en-US" b="1"/>
              <a:t>same global motion</a:t>
            </a:r>
            <a:r>
              <a:rPr lang="en-US"/>
              <a:t>.</a:t>
            </a:r>
          </a:p>
          <a:p>
            <a:r>
              <a:rPr lang="en-US"/>
              <a:t>Therefore, we would like our </a:t>
            </a:r>
            <a:r>
              <a:rPr lang="en-US" b="1"/>
              <a:t>measure</a:t>
            </a:r>
            <a:r>
              <a:rPr lang="en-US"/>
              <a:t> </a:t>
            </a:r>
            <a:r>
              <a:rPr lang="en-US" b="1"/>
              <a:t>to capture</a:t>
            </a:r>
            <a:r>
              <a:rPr lang="en-US"/>
              <a:t> that they are motion consistent.</a:t>
            </a:r>
          </a:p>
          <a:p>
            <a:endParaRPr lang="en-US"/>
          </a:p>
          <a:p>
            <a:r>
              <a:rPr lang="en-US"/>
              <a:t>While these 4 </a:t>
            </a:r>
            <a:r>
              <a:rPr lang="en-US" b="1"/>
              <a:t>intensity patterns cannot result from the same motion</a:t>
            </a:r>
            <a:r>
              <a:rPr lang="en-US"/>
              <a:t>, </a:t>
            </a:r>
          </a:p>
          <a:p>
            <a:r>
              <a:rPr lang="en-US"/>
              <a:t>therefore we would like our measure to </a:t>
            </a:r>
            <a:r>
              <a:rPr lang="en-US" b="1"/>
              <a:t>tell us they are inconsistent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Once again, we want to do than </a:t>
            </a:r>
            <a:r>
              <a:rPr lang="en-US" b="1"/>
              <a:t>purely based</a:t>
            </a:r>
            <a:r>
              <a:rPr lang="en-US"/>
              <a:t> </a:t>
            </a:r>
            <a:r>
              <a:rPr lang="en-US" b="1"/>
              <a:t>on the intensities</a:t>
            </a:r>
            <a:r>
              <a:rPr lang="en-US"/>
              <a:t> of those patches, </a:t>
            </a:r>
            <a:r>
              <a:rPr lang="en-US" b="1"/>
              <a:t>without</a:t>
            </a:r>
            <a:r>
              <a:rPr lang="en-US"/>
              <a:t> estimating their motions.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7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65337-55BF-4C12-84A7-3DE26057411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2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9F825-4011-487E-A6D9-1C823F55A91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87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D5AC3-60A9-4958-BBA5-37C1F66D1C1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59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A0D96-E2D0-4F89-89D1-93AFE541F2E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1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582F7-B38B-4141-AB65-9B76A8C2CDAC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81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84A9E-6DF9-4995-9F41-D5EEF2C7930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1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FABAD-5327-412E-8CD7-E4008D4C98C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15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598D0-17B1-4548-9141-7AC6C971D94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0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1F9C-479C-42B4-8840-7C000AC6ECD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5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9C804-C7F8-4637-A4CB-D017DBB508C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6CD8E-ED1E-4A46-AE41-BE951CAD6233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853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8EE931-4E2F-4C1F-A895-13518BE6FCD2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397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01270-EDB8-4BD3-98F6-A9B4E76FE91D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723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3AF11D-3316-47FB-A810-94A93781847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8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86A86-3283-4854-B242-A239569C4F6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90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D17216-DBC3-42CD-840B-F24E9406AFD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8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DED7A-9191-439F-8503-C1D450B395D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19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157A5-97B9-44B8-B633-8D1B3598F1D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23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262E0-A40A-422E-A3EC-5B7338F0B60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3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fld id="{A5D624CD-181C-45C0-B173-F7C3956B1EE4}" type="slidenum">
              <a:rPr lang="en-US" altLang="en-US" sz="1100" b="1">
                <a:solidFill>
                  <a:srgbClr val="000000"/>
                </a:solidFill>
                <a:latin typeface="Arial" charset="0"/>
                <a:cs typeface="Arial" charset="0"/>
              </a:rPr>
              <a:pPr eaLnBrk="0" hangingPunct="0"/>
              <a:t>5</a:t>
            </a:fld>
            <a:endParaRPr lang="en-US" altLang="en-US" sz="11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17193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92892-A1B7-40BF-8764-73D4F6A96EC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8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95096-F698-4377-A626-A59CB3328B4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1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50409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A45CB-966C-4486-A181-C07FD4419307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2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3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5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EB5C2-D854-4C5C-86FD-9D8A7749348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645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1CD9B-5E05-4805-8C8C-69E02439A4CE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5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903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61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7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81F9C-479C-42B4-8840-7C000AC6ECD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40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028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DFCC0-13FF-474D-BD04-7FCAADAD11FC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7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718F0-E95B-4ADC-B07C-416E50A9BA4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7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C52AE-7282-4E71-AF9A-D36C72E5B05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r>
              <a:rPr lang="en-US"/>
              <a:t>So </a:t>
            </a:r>
            <a:r>
              <a:rPr lang="en-US" b="1"/>
              <a:t>what does it mean</a:t>
            </a:r>
            <a:r>
              <a:rPr lang="en-US"/>
              <a:t> “motion consistency of small patches”?</a:t>
            </a:r>
          </a:p>
          <a:p>
            <a:endParaRPr lang="en-US"/>
          </a:p>
          <a:p>
            <a:r>
              <a:rPr lang="en-US"/>
              <a:t>Consider for example the following 4 patches. </a:t>
            </a:r>
          </a:p>
          <a:p>
            <a:r>
              <a:rPr lang="en-US"/>
              <a:t>They all have </a:t>
            </a:r>
            <a:r>
              <a:rPr lang="en-US" b="1"/>
              <a:t>different patterns</a:t>
            </a:r>
            <a:r>
              <a:rPr lang="en-US"/>
              <a:t> of intensities (and seem to have different motions).</a:t>
            </a:r>
          </a:p>
          <a:p>
            <a:r>
              <a:rPr lang="en-US" b="1"/>
              <a:t>Yet</a:t>
            </a:r>
            <a:r>
              <a:rPr lang="en-US"/>
              <a:t>, they have been induced by the </a:t>
            </a:r>
            <a:r>
              <a:rPr lang="en-US" b="1"/>
              <a:t>same global motion</a:t>
            </a:r>
            <a:r>
              <a:rPr lang="en-US"/>
              <a:t>.</a:t>
            </a:r>
          </a:p>
          <a:p>
            <a:r>
              <a:rPr lang="en-US"/>
              <a:t>Therefore, we would like our </a:t>
            </a:r>
            <a:r>
              <a:rPr lang="en-US" b="1"/>
              <a:t>measure</a:t>
            </a:r>
            <a:r>
              <a:rPr lang="en-US"/>
              <a:t> </a:t>
            </a:r>
            <a:r>
              <a:rPr lang="en-US" b="1"/>
              <a:t>to capture</a:t>
            </a:r>
            <a:r>
              <a:rPr lang="en-US"/>
              <a:t> that they are motion consistent.</a:t>
            </a:r>
          </a:p>
          <a:p>
            <a:endParaRPr lang="en-US"/>
          </a:p>
          <a:p>
            <a:r>
              <a:rPr lang="en-US"/>
              <a:t>While these 4 </a:t>
            </a:r>
            <a:r>
              <a:rPr lang="en-US" b="1"/>
              <a:t>intensity patterns cannot result from the same motion</a:t>
            </a:r>
            <a:r>
              <a:rPr lang="en-US"/>
              <a:t>, </a:t>
            </a:r>
          </a:p>
          <a:p>
            <a:r>
              <a:rPr lang="en-US"/>
              <a:t>therefore we would like our measure to </a:t>
            </a:r>
            <a:r>
              <a:rPr lang="en-US" b="1"/>
              <a:t>tell us they are inconsistent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Once again, we want to do than </a:t>
            </a:r>
            <a:r>
              <a:rPr lang="en-US" b="1"/>
              <a:t>purely based</a:t>
            </a:r>
            <a:r>
              <a:rPr lang="en-US"/>
              <a:t> </a:t>
            </a:r>
            <a:r>
              <a:rPr lang="en-US" b="1"/>
              <a:t>on the intensities</a:t>
            </a:r>
            <a:r>
              <a:rPr lang="en-US"/>
              <a:t> of those patches, </a:t>
            </a:r>
            <a:r>
              <a:rPr lang="en-US" b="1"/>
              <a:t>without</a:t>
            </a:r>
            <a:r>
              <a:rPr lang="en-US"/>
              <a:t> estimating their motions.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73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C09E1-5C59-40CA-8C63-98319C7E2EC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5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7D227C-08D4-412F-B76A-637B1106500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3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D9CAA-3D18-4617-BCE7-2886CAC7A76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355C1-51E0-4DC3-9A68-1548AC805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0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6D297-6375-4C44-9FF4-545A6ED2C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AEAE5-2FE9-4A20-970A-E0E40C390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954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08F3-74AF-4169-8D81-86958E96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20E5A-4026-4137-A515-A3AAA2198E3E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20C7-CFD9-456F-BA68-6E919779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8BBB-9657-482C-93F9-28AACFCEE7C9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5C89-416A-4DBF-ADBE-26D5DF84C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3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122E-7DAE-47E3-B7A2-A27CE7D0515C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EFE46-7130-4180-8460-36DEA0958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9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D65E-230D-4A8D-AF1F-C21004AD87C9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409C0-20C5-4CC4-8D76-B14F2F481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2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97B0-4A12-4ADD-9E46-4FA29B5E46B8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F066-DD86-48BC-809A-6B184957A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0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B898-28B4-4A57-973F-B9B126E720CA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2620-E765-4DD6-B639-00E5C7F04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7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B4FF1-90A5-4FA7-9275-436FC3953A24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CD87-DF10-42D3-81A2-5AE814517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4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50EC1-DCED-486A-BE60-B2F9459CB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836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52D6-AE6F-48B0-962D-1DF8C7D8B45D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BBE-D1A6-4C12-BB54-91BBC1AFD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30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E8C2-CBF4-4D32-8B97-2E89B0766367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091-B292-4B10-BED6-B23848E6D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1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7629-836D-4F42-9666-FB8719C584DF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C429A-43DB-40E5-B9CF-B22AE76DF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2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C8D3-FC9D-4DCA-947B-B4B6EE6E4358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9DBF-B81A-49DD-B1CF-E05C1AF22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69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68F5-5597-498D-B9FD-2807CBED57DC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38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178C8-C002-4863-850B-FA2D1AAE1A17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81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4B876-9B22-415F-88D2-659993098978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62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DAC41-F01E-4C0B-90D6-274BD8D2D68D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84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2EC5C-01D9-44C5-A1B6-1D72B898B52E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17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5228C-9503-4865-8A62-F819F581A8C0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41124-8295-4862-8830-8854669C6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797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7DF4A-2DB6-428F-A282-4F0F019DF261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15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93515-DDF5-4384-85B3-3C73B368AF0E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89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AD9FD-FE12-4EE8-A389-2290D85EF663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04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F9248-EFDD-44C1-A773-3D31721295C7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22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C397F-82D4-4CA9-8723-39955E559C75}" type="slidenum">
              <a:rPr lang="en-US" altLang="en-US">
                <a:solidFill>
                  <a:srgbClr val="5E574E"/>
                </a:solidFill>
              </a:rPr>
              <a:pPr/>
              <a:t>‹#›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27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20E5A-4026-4137-A515-A3AAA2198E3E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B20C7-CFD9-456F-BA68-6E919779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33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8BBB-9657-482C-93F9-28AACFCEE7C9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5C89-416A-4DBF-ADBE-26D5DF84C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1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122E-7DAE-47E3-B7A2-A27CE7D0515C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EFE46-7130-4180-8460-36DEA0958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3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1D65E-230D-4A8D-AF1F-C21004AD87C9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409C0-20C5-4CC4-8D76-B14F2F481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7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D97B0-4A12-4ADD-9E46-4FA29B5E46B8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5F066-DD86-48BC-809A-6B184957A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380BF-6B6C-46F8-B3F8-DBD27E4A8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560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B898-28B4-4A57-973F-B9B126E720CA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2620-E765-4DD6-B639-00E5C7F04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B4FF1-90A5-4FA7-9275-436FC3953A24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CD87-DF10-42D3-81A2-5AE814517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13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52D6-AE6F-48B0-962D-1DF8C7D8B45D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BBE-D1A6-4C12-BB54-91BBC1AFD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71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E8C2-CBF4-4D32-8B97-2E89B0766367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1091-B292-4B10-BED6-B23848E6D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20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7629-836D-4F42-9666-FB8719C584DF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C429A-43DB-40E5-B9CF-B22AE76DF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70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C8D3-FC9D-4DCA-947B-B4B6EE6E4358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9DBF-B81A-49DD-B1CF-E05C1AF22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2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BC2FD-22A2-467B-B99F-6F69A5544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45D0-7110-4573-A0E7-B23B7B24D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18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034E2-DE2C-4A03-A767-85252F914F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51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85F92-7E3A-46D3-A0A5-348C90696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52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D5EC2-C9C8-48BA-B4ED-B4F4093B2F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2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fld id="{A1A7E971-5CF3-456D-8603-3A699FCF62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A43BAAE4-465D-44FD-BB04-C566F5B9BE02}" type="datetimeFigureOut">
              <a:rPr lang="en-US">
                <a:latin typeface="Arial"/>
              </a:rPr>
              <a:pPr eaLnBrk="1" hangingPunct="1">
                <a:defRPr/>
              </a:pPr>
              <a:t>12/30/2017</a:t>
            </a:fld>
            <a:endParaRPr lang="en-US">
              <a:latin typeface="Arial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DA821579-D301-47F2-B40F-2D31322FC087}" type="slidenum">
              <a:rPr lang="en-US">
                <a:latin typeface="Arial"/>
              </a:rPr>
              <a:pPr eaLnBrk="1" hangingPunct="1"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41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endParaRPr lang="en-US" altLang="en-US" smtClean="0">
              <a:solidFill>
                <a:srgbClr val="5E574E"/>
              </a:solidFill>
            </a:endParaRPr>
          </a:p>
        </p:txBody>
      </p:sp>
      <p:sp>
        <p:nvSpPr>
          <p:cNvPr id="69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endParaRPr lang="en-US" altLang="en-US" smtClean="0">
              <a:solidFill>
                <a:srgbClr val="5E574E"/>
              </a:solidFill>
            </a:endParaRPr>
          </a:p>
        </p:txBody>
      </p:sp>
      <p:sp>
        <p:nvSpPr>
          <p:cNvPr id="69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kumimoji="1" sz="1400">
                <a:solidFill>
                  <a:schemeClr val="bg2"/>
                </a:solidFill>
              </a:defRPr>
            </a:lvl1pPr>
          </a:lstStyle>
          <a:p>
            <a:fld id="{A9E62B72-5F60-4C44-A817-1D13D76C898E}" type="slidenum">
              <a:rPr lang="en-US" altLang="en-US" smtClean="0">
                <a:solidFill>
                  <a:srgbClr val="5E574E"/>
                </a:solidFill>
              </a:rPr>
              <a:pPr/>
              <a:t>‹#›</a:t>
            </a:fld>
            <a:endParaRPr lang="en-US" altLang="en-US" smtClean="0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6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cs typeface="Times New Roman (Hebrew)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A43BAAE4-465D-44FD-BB04-C566F5B9BE02}" type="datetimeFigureOut">
              <a:rPr lang="en-US">
                <a:latin typeface="Arial"/>
              </a:rPr>
              <a:pPr eaLnBrk="1" hangingPunct="1">
                <a:defRPr/>
              </a:pPr>
              <a:t>12/30/2017</a:t>
            </a:fld>
            <a:endParaRPr lang="en-US">
              <a:latin typeface="Arial"/>
            </a:endParaRPr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>
              <a:defRPr/>
            </a:pPr>
            <a:fld id="{DA821579-D301-47F2-B40F-2D31322FC087}" type="slidenum">
              <a:rPr lang="en-US">
                <a:latin typeface="Arial"/>
              </a:rPr>
              <a:pPr eaLnBrk="1" hangingPunct="1"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706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5.jpeg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4.jpe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users\irani\Course_Intro_2013\prvs2.mpg" TargetMode="External"/><Relationship Id="rId1" Type="http://schemas.microsoft.com/office/2007/relationships/media" Target="file:///D:\users\irani\Course_Intro_2013\prvs2.mpg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5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3.png"/><Relationship Id="rId5" Type="http://schemas.openxmlformats.org/officeDocument/2006/relationships/tags" Target="../tags/tag10.xml"/><Relationship Id="rId10" Type="http://schemas.openxmlformats.org/officeDocument/2006/relationships/image" Target="../media/image52.png"/><Relationship Id="rId4" Type="http://schemas.openxmlformats.org/officeDocument/2006/relationships/tags" Target="../tags/tag9.xml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25.xml"/><Relationship Id="rId12" Type="http://schemas.openxmlformats.org/officeDocument/2006/relationships/image" Target="../media/image5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7.png"/><Relationship Id="rId5" Type="http://schemas.openxmlformats.org/officeDocument/2006/relationships/tags" Target="../tags/tag15.xml"/><Relationship Id="rId10" Type="http://schemas.openxmlformats.org/officeDocument/2006/relationships/image" Target="../media/image55.png"/><Relationship Id="rId4" Type="http://schemas.openxmlformats.org/officeDocument/2006/relationships/tags" Target="../tags/tag14.xml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2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6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52.png"/><Relationship Id="rId5" Type="http://schemas.openxmlformats.org/officeDocument/2006/relationships/tags" Target="../tags/tag20.xml"/><Relationship Id="rId1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26.xml"/><Relationship Id="rId1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../Course_Intro_2014_2015/baby-iir-r1-0.4-r2-0.05-alpha-10-lambda_c-16-chromAtn-0.1.mp4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eople.csail.mit.edu/mrub/vidmag" TargetMode="External"/><Relationship Id="rId5" Type="http://schemas.openxmlformats.org/officeDocument/2006/relationships/hyperlink" Target="../Course_Intro_2014_2015/baby.mp4" TargetMode="External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ail.mit.edu/mrub/vidma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hyperlink" Target="../Course_Intro_2014_2015/vidmag.mov" TargetMode="External"/><Relationship Id="rId4" Type="http://schemas.openxmlformats.org/officeDocument/2006/relationships/hyperlink" Target="../Course_Intro_2014_2015/EVM_NSFSciVis2012.mov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18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15" Type="http://schemas.openxmlformats.org/officeDocument/2006/relationships/image" Target="../media/image6.wmf"/><Relationship Id="rId10" Type="http://schemas.openxmlformats.org/officeDocument/2006/relationships/image" Target="../media/image4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3568" y="980728"/>
            <a:ext cx="792088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altLang="he-IL" b="1" u="sng" dirty="0"/>
              <a:t>Uses of </a:t>
            </a:r>
            <a:r>
              <a:rPr lang="en-US" altLang="he-IL" b="1" u="sng" dirty="0" smtClean="0"/>
              <a:t>Motion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3D shape reconstruction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Segment objects based on motion cues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Recognize events and activities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Image/video enhancement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Track objects</a:t>
            </a:r>
          </a:p>
          <a:p>
            <a:pPr marL="0" indent="0"/>
            <a:r>
              <a:rPr lang="en-US" altLang="en-US" sz="2600" kern="0" dirty="0" smtClean="0"/>
              <a:t>•  Correct for camera jitter (stabilization) </a:t>
            </a:r>
          </a:p>
          <a:p>
            <a:pPr marL="0" indent="0"/>
            <a:r>
              <a:rPr lang="en-US" altLang="en-US" sz="2600" kern="0" dirty="0" smtClean="0"/>
              <a:t>•  Align images (mosaics)</a:t>
            </a:r>
          </a:p>
          <a:p>
            <a:pPr marL="0" indent="0"/>
            <a:r>
              <a:rPr lang="en-US" altLang="en-US" sz="2600" kern="0" dirty="0" smtClean="0"/>
              <a:t>•  Efficient video representations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Video compression (e.g., MPEG2)</a:t>
            </a:r>
          </a:p>
          <a:p>
            <a:pPr>
              <a:buFontTx/>
              <a:buChar char="•"/>
            </a:pPr>
            <a:r>
              <a:rPr lang="en-US" altLang="en-US" sz="2600" kern="0" dirty="0" smtClean="0"/>
              <a:t>Special effects</a:t>
            </a:r>
          </a:p>
          <a:p>
            <a:pPr>
              <a:buFontTx/>
              <a:buChar char="•"/>
            </a:pPr>
            <a:endParaRPr lang="en-US" altLang="en-US" sz="2600" kern="0" dirty="0" smtClean="0"/>
          </a:p>
          <a:p>
            <a:pPr marL="0" indent="0"/>
            <a:endParaRPr lang="en-US" altLang="en-US" sz="2600" kern="0" dirty="0" smtClean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358662" y="656221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</a:t>
            </a:r>
            <a:endParaRPr 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-26988"/>
            <a:ext cx="9448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9pPr>
          </a:lstStyle>
          <a:p>
            <a:pPr algn="ctr"/>
            <a:r>
              <a:rPr lang="en-US" altLang="he-IL" sz="4800" kern="0" dirty="0" smtClean="0">
                <a:solidFill>
                  <a:srgbClr val="FF0066"/>
                </a:solidFill>
              </a:rPr>
              <a:t>Motion Estimation</a:t>
            </a:r>
            <a:endParaRPr lang="en-US" altLang="he-IL" sz="4800" kern="0" dirty="0"/>
          </a:p>
        </p:txBody>
      </p:sp>
    </p:spTree>
    <p:extLst>
      <p:ext uri="{BB962C8B-B14F-4D97-AF65-F5344CB8AC3E}">
        <p14:creationId xmlns:p14="http://schemas.microsoft.com/office/powerpoint/2010/main" val="26889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sz="4800" dirty="0">
                <a:solidFill>
                  <a:srgbClr val="FF0066"/>
                </a:solidFill>
              </a:rPr>
              <a:t>The Aperture Problem</a:t>
            </a:r>
          </a:p>
        </p:txBody>
      </p:sp>
      <p:sp>
        <p:nvSpPr>
          <p:cNvPr id="568323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1447800" y="3352800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8325" name="Group 5"/>
          <p:cNvGrpSpPr>
            <a:grpSpLocks/>
          </p:cNvGrpSpPr>
          <p:nvPr/>
        </p:nvGrpSpPr>
        <p:grpSpPr bwMode="auto">
          <a:xfrm>
            <a:off x="744538" y="2360613"/>
            <a:ext cx="3657600" cy="2971800"/>
            <a:chOff x="384" y="1488"/>
            <a:chExt cx="2304" cy="1872"/>
          </a:xfrm>
        </p:grpSpPr>
        <p:grpSp>
          <p:nvGrpSpPr>
            <p:cNvPr id="568326" name="Group 6"/>
            <p:cNvGrpSpPr>
              <a:grpSpLocks/>
            </p:cNvGrpSpPr>
            <p:nvPr/>
          </p:nvGrpSpPr>
          <p:grpSpPr bwMode="auto">
            <a:xfrm>
              <a:off x="384" y="1488"/>
              <a:ext cx="2304" cy="1872"/>
              <a:chOff x="384" y="1488"/>
              <a:chExt cx="2304" cy="1872"/>
            </a:xfrm>
          </p:grpSpPr>
          <p:sp>
            <p:nvSpPr>
              <p:cNvPr id="568327" name="Rectangle 7"/>
              <p:cNvSpPr>
                <a:spLocks noChangeArrowheads="1"/>
              </p:cNvSpPr>
              <p:nvPr/>
            </p:nvSpPr>
            <p:spPr bwMode="auto">
              <a:xfrm>
                <a:off x="384" y="1488"/>
                <a:ext cx="720" cy="18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28" name="Rectangle 8"/>
              <p:cNvSpPr>
                <a:spLocks noChangeArrowheads="1"/>
              </p:cNvSpPr>
              <p:nvPr/>
            </p:nvSpPr>
            <p:spPr bwMode="auto">
              <a:xfrm>
                <a:off x="1584" y="1488"/>
                <a:ext cx="480" cy="18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29" name="Rectangle 9"/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1776" cy="110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30" name="Rectangle 10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1824" cy="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8331" name="Rectangle 11"/>
              <p:cNvSpPr>
                <a:spLocks noChangeArrowheads="1"/>
              </p:cNvSpPr>
              <p:nvPr/>
            </p:nvSpPr>
            <p:spPr bwMode="auto">
              <a:xfrm>
                <a:off x="2544" y="1680"/>
                <a:ext cx="144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8332" name="Rectangle 12"/>
            <p:cNvSpPr>
              <a:spLocks noChangeArrowheads="1"/>
            </p:cNvSpPr>
            <p:nvPr/>
          </p:nvSpPr>
          <p:spPr bwMode="auto">
            <a:xfrm>
              <a:off x="1968" y="1680"/>
              <a:ext cx="624" cy="7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8333" name="Text Box 13"/>
          <p:cNvSpPr txBox="1">
            <a:spLocks noChangeArrowheads="1"/>
          </p:cNvSpPr>
          <p:nvPr/>
        </p:nvSpPr>
        <p:spPr bwMode="auto">
          <a:xfrm>
            <a:off x="395288" y="5951538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20000"/>
              </a:spcBef>
            </a:pPr>
            <a:r>
              <a:rPr lang="en-US" altLang="he-IL" sz="3000">
                <a:solidFill>
                  <a:srgbClr val="CC3300"/>
                </a:solidFill>
                <a:latin typeface="Tahoma" pitchFamily="34" charset="0"/>
              </a:rPr>
              <a:t>Not enough info in local regions</a:t>
            </a:r>
            <a:endParaRPr lang="en-US" altLang="he-IL" sz="3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689E-6 L 0.04392 -0.032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sz="4800" dirty="0">
                <a:solidFill>
                  <a:srgbClr val="FF0066"/>
                </a:solidFill>
              </a:rPr>
              <a:t>The Aperture Problem</a:t>
            </a: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67300" name="Rectangle 4"/>
          <p:cNvSpPr>
            <a:spLocks noChangeArrowheads="1"/>
          </p:cNvSpPr>
          <p:nvPr/>
        </p:nvSpPr>
        <p:spPr bwMode="auto">
          <a:xfrm>
            <a:off x="1447800" y="3352800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7301" name="Group 5"/>
          <p:cNvGrpSpPr>
            <a:grpSpLocks/>
          </p:cNvGrpSpPr>
          <p:nvPr/>
        </p:nvGrpSpPr>
        <p:grpSpPr bwMode="auto">
          <a:xfrm>
            <a:off x="747713" y="2362200"/>
            <a:ext cx="3657600" cy="2971800"/>
            <a:chOff x="384" y="1488"/>
            <a:chExt cx="2304" cy="1872"/>
          </a:xfrm>
        </p:grpSpPr>
        <p:grpSp>
          <p:nvGrpSpPr>
            <p:cNvPr id="567302" name="Group 6"/>
            <p:cNvGrpSpPr>
              <a:grpSpLocks/>
            </p:cNvGrpSpPr>
            <p:nvPr/>
          </p:nvGrpSpPr>
          <p:grpSpPr bwMode="auto">
            <a:xfrm>
              <a:off x="384" y="1488"/>
              <a:ext cx="2304" cy="1872"/>
              <a:chOff x="384" y="1488"/>
              <a:chExt cx="2304" cy="1872"/>
            </a:xfrm>
          </p:grpSpPr>
          <p:sp>
            <p:nvSpPr>
              <p:cNvPr id="567303" name="Rectangle 7"/>
              <p:cNvSpPr>
                <a:spLocks noChangeArrowheads="1"/>
              </p:cNvSpPr>
              <p:nvPr/>
            </p:nvSpPr>
            <p:spPr bwMode="auto">
              <a:xfrm>
                <a:off x="384" y="1488"/>
                <a:ext cx="720" cy="18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04" name="Rectangle 8"/>
              <p:cNvSpPr>
                <a:spLocks noChangeArrowheads="1"/>
              </p:cNvSpPr>
              <p:nvPr/>
            </p:nvSpPr>
            <p:spPr bwMode="auto">
              <a:xfrm>
                <a:off x="1584" y="1488"/>
                <a:ext cx="480" cy="18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05" name="Rectangle 9"/>
              <p:cNvSpPr>
                <a:spLocks noChangeArrowheads="1"/>
              </p:cNvSpPr>
              <p:nvPr/>
            </p:nvSpPr>
            <p:spPr bwMode="auto">
              <a:xfrm>
                <a:off x="912" y="2256"/>
                <a:ext cx="1776" cy="110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06" name="Rectangle 10"/>
              <p:cNvSpPr>
                <a:spLocks noChangeArrowheads="1"/>
              </p:cNvSpPr>
              <p:nvPr/>
            </p:nvSpPr>
            <p:spPr bwMode="auto">
              <a:xfrm>
                <a:off x="864" y="1488"/>
                <a:ext cx="1824" cy="28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7307" name="Rectangle 11"/>
              <p:cNvSpPr>
                <a:spLocks noChangeArrowheads="1"/>
              </p:cNvSpPr>
              <p:nvPr/>
            </p:nvSpPr>
            <p:spPr bwMode="auto">
              <a:xfrm>
                <a:off x="2544" y="1680"/>
                <a:ext cx="144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7308" name="Rectangle 12"/>
            <p:cNvSpPr>
              <a:spLocks noChangeArrowheads="1"/>
            </p:cNvSpPr>
            <p:nvPr/>
          </p:nvSpPr>
          <p:spPr bwMode="auto">
            <a:xfrm>
              <a:off x="1056" y="1728"/>
              <a:ext cx="624" cy="6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689E-6 L 0.04392 -0.032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sz="4800">
                <a:solidFill>
                  <a:srgbClr val="FF0066"/>
                </a:solidFill>
              </a:rPr>
              <a:t>The Aperture Problem</a:t>
            </a:r>
          </a:p>
        </p:txBody>
      </p:sp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69348" name="Rectangle 4"/>
          <p:cNvSpPr>
            <a:spLocks noChangeArrowheads="1"/>
          </p:cNvSpPr>
          <p:nvPr/>
        </p:nvSpPr>
        <p:spPr bwMode="auto">
          <a:xfrm>
            <a:off x="1447800" y="3352800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4373563" y="3186113"/>
            <a:ext cx="4230687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60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altLang="he-IL" sz="2600" b="1">
                <a:solidFill>
                  <a:srgbClr val="0000CC"/>
                </a:solidFill>
                <a:latin typeface="Tahoma" pitchFamily="34" charset="0"/>
              </a:rPr>
              <a:t>Information is propagated from regions with high certainty (e.g., corners) to regions with low certainty.</a:t>
            </a:r>
            <a:endParaRPr lang="en-US" altLang="he-IL" sz="26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689E-6 L 0.04392 -0.032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69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8" grpId="0" animBg="1"/>
      <p:bldP spid="5693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924574" y="-6796136"/>
            <a:ext cx="18668319" cy="17929992"/>
            <a:chOff x="-3924574" y="-6796136"/>
            <a:chExt cx="18668319" cy="17929992"/>
          </a:xfrm>
        </p:grpSpPr>
        <p:sp useBgFill="1">
          <p:nvSpPr>
            <p:cNvPr id="2" name="Rectangle 1"/>
            <p:cNvSpPr/>
            <p:nvPr/>
          </p:nvSpPr>
          <p:spPr bwMode="auto">
            <a:xfrm>
              <a:off x="1620043" y="-2043608"/>
              <a:ext cx="7776493" cy="11881320"/>
            </a:xfrm>
            <a:prstGeom prst="rect">
              <a:avLst/>
            </a:prstGeom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H="1">
              <a:off x="1620042" y="-20436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2016584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2520640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3031366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3427908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931964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640588" y="-28440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1037130" y="-26916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1541186" y="-26916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611560" y="-5139952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1008102" y="-4987552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1512158" y="-4987552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251890" y="-6796136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648432" y="-6643736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1152488" y="-6643736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3851920" y="-8998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4248462" y="-7474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4752518" y="-7474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6012530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6409072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6913128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>
              <a:off x="-3924574" y="-26916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>
              <a:off x="-3528032" y="-25392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-3023976" y="-2539280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035201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2539257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>
              <a:off x="3049983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H="1">
              <a:off x="3446525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>
              <a:off x="3950581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3870537" y="-8998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H="1">
              <a:off x="4267079" y="-7474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>
              <a:off x="4771135" y="-747464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>
              <a:off x="6031147" y="-18912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6427689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6931745" y="-1738808"/>
              <a:ext cx="7812000" cy="11881320"/>
            </a:xfrm>
            <a:prstGeom prst="line">
              <a:avLst/>
            </a:prstGeom>
            <a:solidFill>
              <a:schemeClr val="accent1"/>
            </a:solidFill>
            <a:ln w="1968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56035" name="Group 3"/>
          <p:cNvGrpSpPr>
            <a:grpSpLocks/>
          </p:cNvGrpSpPr>
          <p:nvPr/>
        </p:nvGrpSpPr>
        <p:grpSpPr bwMode="auto">
          <a:xfrm>
            <a:off x="-396875" y="-1250950"/>
            <a:ext cx="12457113" cy="9359900"/>
            <a:chOff x="-295" y="-924"/>
            <a:chExt cx="7847" cy="5896"/>
          </a:xfrm>
        </p:grpSpPr>
        <p:sp>
          <p:nvSpPr>
            <p:cNvPr id="556036" name="Rectangle 4"/>
            <p:cNvSpPr>
              <a:spLocks noChangeArrowheads="1"/>
            </p:cNvSpPr>
            <p:nvPr/>
          </p:nvSpPr>
          <p:spPr bwMode="auto">
            <a:xfrm>
              <a:off x="-295" y="28"/>
              <a:ext cx="3447" cy="34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7" name="Rectangle 5"/>
            <p:cNvSpPr>
              <a:spLocks noChangeArrowheads="1"/>
            </p:cNvSpPr>
            <p:nvPr/>
          </p:nvSpPr>
          <p:spPr bwMode="auto">
            <a:xfrm>
              <a:off x="3833" y="164"/>
              <a:ext cx="3719" cy="34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8" name="Rectangle 6"/>
            <p:cNvSpPr>
              <a:spLocks noChangeArrowheads="1"/>
            </p:cNvSpPr>
            <p:nvPr/>
          </p:nvSpPr>
          <p:spPr bwMode="auto">
            <a:xfrm>
              <a:off x="1791" y="2348"/>
              <a:ext cx="3176" cy="26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39" name="Rectangle 7"/>
            <p:cNvSpPr>
              <a:spLocks noChangeArrowheads="1"/>
            </p:cNvSpPr>
            <p:nvPr/>
          </p:nvSpPr>
          <p:spPr bwMode="auto">
            <a:xfrm>
              <a:off x="1927" y="-924"/>
              <a:ext cx="3176" cy="26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040" name="Rectangle 8"/>
            <p:cNvSpPr>
              <a:spLocks noChangeAspect="1" noChangeArrowheads="1"/>
            </p:cNvSpPr>
            <p:nvPr/>
          </p:nvSpPr>
          <p:spPr bwMode="auto">
            <a:xfrm>
              <a:off x="3152" y="1695"/>
              <a:ext cx="680" cy="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6041" name="Rectangle 9"/>
          <p:cNvSpPr>
            <a:spLocks noChangeArrowheads="1"/>
          </p:cNvSpPr>
          <p:nvPr/>
        </p:nvSpPr>
        <p:spPr bwMode="auto">
          <a:xfrm>
            <a:off x="-900113" y="-387350"/>
            <a:ext cx="5040313" cy="8280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en-US" sz="3000">
              <a:latin typeface="Times New Roman" pitchFamily="18" charset="0"/>
            </a:endParaRPr>
          </a:p>
        </p:txBody>
      </p: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6588125" y="-315913"/>
            <a:ext cx="4032250" cy="82804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44" name="Rectangle 12"/>
          <p:cNvSpPr>
            <a:spLocks noChangeArrowheads="1"/>
          </p:cNvSpPr>
          <p:nvPr/>
        </p:nvSpPr>
        <p:spPr bwMode="auto">
          <a:xfrm rot="-2911600">
            <a:off x="5580856" y="2059782"/>
            <a:ext cx="1008063" cy="23050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6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46038"/>
            <a:ext cx="86868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Such info propagation can cause optical illusions…</a:t>
            </a:r>
          </a:p>
        </p:txBody>
      </p:sp>
      <p:sp>
        <p:nvSpPr>
          <p:cNvPr id="556046" name="Text Box 14"/>
          <p:cNvSpPr txBox="1">
            <a:spLocks noChangeArrowheads="1"/>
          </p:cNvSpPr>
          <p:nvPr/>
        </p:nvSpPr>
        <p:spPr bwMode="auto">
          <a:xfrm>
            <a:off x="3708400" y="4941888"/>
            <a:ext cx="3103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800" b="1">
                <a:solidFill>
                  <a:srgbClr val="FFFF00"/>
                </a:solidFill>
                <a:latin typeface="Tahoma" pitchFamily="34" charset="0"/>
              </a:rPr>
              <a:t> Illusory corners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3944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07 1.84971E-6 L 0.17622 0.0053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56035"/>
                                        </p:tgtEl>
                                      </p:cBhvr>
                                      <p:by x="100000" y="7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5603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56035"/>
                                        </p:tgtEl>
                                      </p:cBhvr>
                                      <p:by x="8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56035"/>
                                        </p:tgtEl>
                                      </p:cBhvr>
                                      <p:by x="100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4" grpId="0" animBg="1"/>
      <p:bldP spid="5560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2726432"/>
            <a:ext cx="9109075" cy="990600"/>
          </a:xfrm>
        </p:spPr>
        <p:txBody>
          <a:bodyPr anchor="ctr"/>
          <a:lstStyle/>
          <a:p>
            <a:pPr marL="762000" indent="-762000"/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1.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he-IL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Gradient-based (differential) methods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(Horn &amp;</a:t>
            </a:r>
            <a:r>
              <a:rPr lang="en-US" altLang="he-IL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Schunk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,   </a:t>
            </a:r>
            <a:r>
              <a:rPr lang="en-US" altLang="he-IL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Lucase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 &amp; </a:t>
            </a:r>
            <a:r>
              <a:rPr lang="en-US" altLang="he-IL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Kanade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b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2.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he-IL" sz="3200" b="1" dirty="0">
                <a:solidFill>
                  <a:schemeClr val="tx1"/>
                </a:solidFill>
                <a:latin typeface="Arial" charset="0"/>
                <a:cs typeface="Arial" charset="0"/>
              </a:rPr>
              <a:t>Region-based methods  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  <a:t>(Correlation, SSD, Normalized correlation)</a:t>
            </a:r>
            <a:br>
              <a:rPr lang="en-US" altLang="he-IL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</a:t>
            </a:r>
            <a:endParaRPr lang="en-US" altLang="he-IL" sz="3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73445" name="AutoShape 5"/>
          <p:cNvSpPr>
            <a:spLocks noChangeArrowheads="1"/>
          </p:cNvSpPr>
          <p:nvPr/>
        </p:nvSpPr>
        <p:spPr bwMode="auto">
          <a:xfrm>
            <a:off x="0" y="179037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Char char="•"/>
            </a:pPr>
            <a:r>
              <a:rPr kumimoji="1" lang="en-US" altLang="he-I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he-IL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 (intensity-based) </a:t>
            </a:r>
            <a:r>
              <a:rPr kumimoji="1" lang="en-US" altLang="he-IL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endParaRPr kumimoji="1" lang="en-US" altLang="he-IL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48" name="Rectangle 8"/>
          <p:cNvSpPr>
            <a:spLocks noChangeArrowheads="1"/>
          </p:cNvSpPr>
          <p:nvPr/>
        </p:nvSpPr>
        <p:spPr bwMode="auto">
          <a:xfrm>
            <a:off x="-6350" y="4725144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Char char="•"/>
            </a:pPr>
            <a:r>
              <a:rPr kumimoji="1" lang="en-US" altLang="he-I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he-IL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Feature-based Methods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850486"/>
            <a:ext cx="3304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he-IL" sz="3200" kern="0" dirty="0" smtClean="0">
                <a:solidFill>
                  <a:srgbClr val="000000"/>
                </a:solidFill>
                <a:cs typeface="Arial" charset="0"/>
              </a:rPr>
              <a:t>(Dense matches)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1783" y="5580529"/>
            <a:ext cx="34179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he-IL" sz="3200" kern="0" dirty="0" smtClean="0">
                <a:solidFill>
                  <a:srgbClr val="000000"/>
                </a:solidFill>
                <a:cs typeface="Arial" charset="0"/>
              </a:rPr>
              <a:t>(Sparse matches)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2" grpId="1"/>
      <p:bldP spid="573442" grpId="2"/>
      <p:bldP spid="573445" grpId="0" animBg="1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20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574925"/>
            <a:ext cx="3429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0421" name="Oval 5"/>
          <p:cNvSpPr>
            <a:spLocks noChangeArrowheads="1"/>
          </p:cNvSpPr>
          <p:nvPr/>
        </p:nvSpPr>
        <p:spPr bwMode="auto">
          <a:xfrm>
            <a:off x="7505700" y="408463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0426" name="Text Box 10"/>
          <p:cNvSpPr txBox="1">
            <a:spLocks noChangeArrowheads="1"/>
          </p:cNvSpPr>
          <p:nvPr/>
        </p:nvSpPr>
        <p:spPr bwMode="auto">
          <a:xfrm>
            <a:off x="5492750" y="1700213"/>
            <a:ext cx="2193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imes New Roman" pitchFamily="18" charset="0"/>
              </a:rPr>
              <a:t>Image </a:t>
            </a:r>
            <a:r>
              <a:rPr lang="en-US" sz="2400" i="1">
                <a:latin typeface="Times New Roman" pitchFamily="18" charset="0"/>
              </a:rPr>
              <a:t>J </a:t>
            </a:r>
            <a:br>
              <a:rPr lang="en-US" sz="2400" i="1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(taken at time </a:t>
            </a:r>
            <a:r>
              <a:rPr lang="en-US" sz="2400" i="1">
                <a:latin typeface="Times New Roman" pitchFamily="18" charset="0"/>
              </a:rPr>
              <a:t> 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700429" name="Object 13"/>
          <p:cNvGraphicFramePr>
            <a:graphicFrameLocks noChangeAspect="1"/>
          </p:cNvGraphicFramePr>
          <p:nvPr/>
        </p:nvGraphicFramePr>
        <p:xfrm>
          <a:off x="7181850" y="3489325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29" name="Equation" r:id="rId5" imgW="863280" imgH="457200" progId="Equation.3">
                  <p:embed/>
                </p:oleObj>
              </mc:Choice>
              <mc:Fallback>
                <p:oleObj name="Equation" r:id="rId5" imgW="863280" imgH="457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3489325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Brightness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Constancy Assumption</a:t>
            </a:r>
          </a:p>
        </p:txBody>
      </p:sp>
      <p:pic>
        <p:nvPicPr>
          <p:cNvPr id="700419" name="Picture 3" descr="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74925"/>
            <a:ext cx="3429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0422" name="Oval 6"/>
          <p:cNvSpPr>
            <a:spLocks noChangeArrowheads="1"/>
          </p:cNvSpPr>
          <p:nvPr/>
        </p:nvSpPr>
        <p:spPr bwMode="auto">
          <a:xfrm>
            <a:off x="1525588" y="4708525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99792" y="5445224"/>
            <a:ext cx="4680520" cy="936104"/>
            <a:chOff x="2699792" y="5445224"/>
            <a:chExt cx="4680520" cy="936104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2699792" y="5445224"/>
              <a:ext cx="4680520" cy="936104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87675" y="5584825"/>
              <a:ext cx="4230688" cy="625475"/>
              <a:chOff x="2987675" y="5584825"/>
              <a:chExt cx="4230688" cy="625475"/>
            </a:xfrm>
            <a:solidFill>
              <a:schemeClr val="accent2"/>
            </a:solidFill>
          </p:grpSpPr>
          <p:graphicFrame>
            <p:nvGraphicFramePr>
              <p:cNvPr id="700423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7950892"/>
                  </p:ext>
                </p:extLst>
              </p:nvPr>
            </p:nvGraphicFramePr>
            <p:xfrm>
              <a:off x="2987675" y="5584825"/>
              <a:ext cx="1296988" cy="611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0830" name="משוואה" r:id="rId8" imgW="457200" imgH="215640" progId="Equation.3">
                      <p:embed/>
                    </p:oleObj>
                  </mc:Choice>
                  <mc:Fallback>
                    <p:oleObj name="משוואה" r:id="rId8" imgW="457200" imgH="215640" progId="Equation.3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7675" y="5584825"/>
                            <a:ext cx="1296988" cy="6111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0424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7256814"/>
                  </p:ext>
                </p:extLst>
              </p:nvPr>
            </p:nvGraphicFramePr>
            <p:xfrm>
              <a:off x="4965700" y="5640388"/>
              <a:ext cx="2252663" cy="569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0831" name="משוואה" r:id="rId10" imgW="850680" imgH="215640" progId="Equation.3">
                      <p:embed/>
                    </p:oleObj>
                  </mc:Choice>
                  <mc:Fallback>
                    <p:oleObj name="משוואה" r:id="rId10" imgW="850680" imgH="21564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5700" y="5640388"/>
                            <a:ext cx="2252663" cy="5699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00425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7897889"/>
                  </p:ext>
                </p:extLst>
              </p:nvPr>
            </p:nvGraphicFramePr>
            <p:xfrm>
              <a:off x="4419600" y="5867400"/>
              <a:ext cx="254000" cy="152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00832" name="Equation" r:id="rId12" imgW="253800" imgH="152280" progId="Equation.3">
                      <p:embed/>
                    </p:oleObj>
                  </mc:Choice>
                  <mc:Fallback>
                    <p:oleObj name="Equation" r:id="rId12" imgW="253800" imgH="15228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9600" y="5867400"/>
                            <a:ext cx="254000" cy="152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00427" name="Text Box 11"/>
          <p:cNvSpPr txBox="1">
            <a:spLocks noChangeArrowheads="1"/>
          </p:cNvSpPr>
          <p:nvPr/>
        </p:nvSpPr>
        <p:spPr bwMode="auto">
          <a:xfrm>
            <a:off x="928688" y="1700213"/>
            <a:ext cx="2552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>
                <a:latin typeface="Times New Roman" pitchFamily="18" charset="0"/>
              </a:rPr>
              <a:t>Image </a:t>
            </a:r>
            <a:r>
              <a:rPr lang="en-US" sz="2400" i="1">
                <a:latin typeface="Times New Roman" pitchFamily="18" charset="0"/>
              </a:rPr>
              <a:t>I</a:t>
            </a:r>
            <a:br>
              <a:rPr lang="en-US" sz="2400" i="1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(taken at time </a:t>
            </a:r>
            <a:r>
              <a:rPr lang="en-US" sz="2400" i="1">
                <a:latin typeface="Times New Roman" pitchFamily="18" charset="0"/>
              </a:rPr>
              <a:t> t+1</a:t>
            </a:r>
            <a:r>
              <a:rPr lang="en-US" sz="2400">
                <a:latin typeface="Times New Roman" pitchFamily="18" charset="0"/>
              </a:rPr>
              <a:t>)</a:t>
            </a:r>
          </a:p>
          <a:p>
            <a:pPr algn="ctr" eaLnBrk="1" hangingPunct="1"/>
            <a:endParaRPr lang="en-US" sz="2400" i="1">
              <a:latin typeface="Times New Roman" pitchFamily="18" charset="0"/>
            </a:endParaRPr>
          </a:p>
        </p:txBody>
      </p:sp>
      <p:graphicFrame>
        <p:nvGraphicFramePr>
          <p:cNvPr id="700428" name="Object 12"/>
          <p:cNvGraphicFramePr>
            <a:graphicFrameLocks noChangeAspect="1"/>
          </p:cNvGraphicFramePr>
          <p:nvPr/>
        </p:nvGraphicFramePr>
        <p:xfrm>
          <a:off x="2287588" y="3865563"/>
          <a:ext cx="204628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33" name="משוואה" r:id="rId14" imgW="774360" imgH="215640" progId="Equation.3">
                  <p:embed/>
                </p:oleObj>
              </mc:Choice>
              <mc:Fallback>
                <p:oleObj name="משוואה" r:id="rId14" imgW="77436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3865563"/>
                        <a:ext cx="2046287" cy="569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0437" name="Line 21"/>
          <p:cNvSpPr>
            <a:spLocks noChangeShapeType="1"/>
          </p:cNvSpPr>
          <p:nvPr/>
        </p:nvSpPr>
        <p:spPr bwMode="auto">
          <a:xfrm flipH="1">
            <a:off x="5980113" y="4149725"/>
            <a:ext cx="1584325" cy="6477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00438" name="Object 22"/>
          <p:cNvGraphicFramePr>
            <a:graphicFrameLocks noChangeAspect="1"/>
          </p:cNvGraphicFramePr>
          <p:nvPr/>
        </p:nvGraphicFramePr>
        <p:xfrm>
          <a:off x="6588125" y="4292600"/>
          <a:ext cx="9048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34" name="משוואה" r:id="rId16" imgW="342720" imgH="215640" progId="Equation.3">
                  <p:embed/>
                </p:oleObj>
              </mc:Choice>
              <mc:Fallback>
                <p:oleObj name="משוואה" r:id="rId16" imgW="342720" imgH="2156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4292600"/>
                        <a:ext cx="90487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0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0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1" grpId="0" animBg="1"/>
      <p:bldP spid="700426" grpId="0"/>
      <p:bldP spid="700418" grpId="0"/>
      <p:bldP spid="700422" grpId="0" animBg="1"/>
      <p:bldP spid="700427" grpId="0"/>
      <p:bldP spid="7004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1412875"/>
            <a:ext cx="7773988" cy="1360488"/>
          </a:xfrm>
          <a:noFill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Brightness Constancy Equation: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534400" cy="1143000"/>
          </a:xfrm>
          <a:noFill/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Brightness Constancy Constraint</a:t>
            </a:r>
          </a:p>
        </p:txBody>
      </p:sp>
      <p:graphicFrame>
        <p:nvGraphicFramePr>
          <p:cNvPr id="665604" name="Object 4"/>
          <p:cNvGraphicFramePr>
            <a:graphicFrameLocks noChangeAspect="1"/>
          </p:cNvGraphicFramePr>
          <p:nvPr/>
        </p:nvGraphicFramePr>
        <p:xfrm>
          <a:off x="2719388" y="1971675"/>
          <a:ext cx="53276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70" name="משוואה" r:id="rId4" imgW="2019240" imgH="203040" progId="Equation.3">
                  <p:embed/>
                </p:oleObj>
              </mc:Choice>
              <mc:Fallback>
                <p:oleObj name="משוואה" r:id="rId4" imgW="2019240" imgH="2030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1971675"/>
                        <a:ext cx="532765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7" name="Object 7"/>
          <p:cNvGraphicFramePr>
            <a:graphicFrameLocks noChangeAspect="1"/>
          </p:cNvGraphicFramePr>
          <p:nvPr/>
        </p:nvGraphicFramePr>
        <p:xfrm>
          <a:off x="541338" y="3476625"/>
          <a:ext cx="83740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71" name="Equation" r:id="rId6" imgW="3174840" imgH="241200" progId="Equation.3">
                  <p:embed/>
                </p:oleObj>
              </mc:Choice>
              <mc:Fallback>
                <p:oleObj name="Equation" r:id="rId6" imgW="317484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3476625"/>
                        <a:ext cx="837406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08" name="Rectangle 8"/>
          <p:cNvSpPr>
            <a:spLocks noChangeArrowheads="1"/>
          </p:cNvSpPr>
          <p:nvPr/>
        </p:nvSpPr>
        <p:spPr bwMode="auto">
          <a:xfrm>
            <a:off x="527050" y="2917825"/>
            <a:ext cx="7772400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3200">
                <a:latin typeface="Tahoma" pitchFamily="34" charset="0"/>
              </a:rPr>
              <a:t>Linearizing   (assuming small </a:t>
            </a:r>
            <a:r>
              <a:rPr kumimoji="1" lang="en-US" sz="3200" i="1">
                <a:latin typeface="Tahoma" pitchFamily="34" charset="0"/>
              </a:rPr>
              <a:t>(u,v)</a:t>
            </a:r>
            <a:r>
              <a:rPr kumimoji="1" lang="en-US" sz="3200">
                <a:latin typeface="Tahoma" pitchFamily="34" charset="0"/>
              </a:rPr>
              <a:t>):</a:t>
            </a:r>
          </a:p>
        </p:txBody>
      </p:sp>
      <p:graphicFrame>
        <p:nvGraphicFramePr>
          <p:cNvPr id="665609" name="Object 9"/>
          <p:cNvGraphicFramePr>
            <a:graphicFrameLocks noChangeAspect="1"/>
          </p:cNvGraphicFramePr>
          <p:nvPr/>
        </p:nvGraphicFramePr>
        <p:xfrm>
          <a:off x="4672013" y="28876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72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28876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6" name="Object 16"/>
          <p:cNvGraphicFramePr>
            <a:graphicFrameLocks noChangeAspect="1"/>
          </p:cNvGraphicFramePr>
          <p:nvPr/>
        </p:nvGraphicFramePr>
        <p:xfrm>
          <a:off x="179388" y="4373563"/>
          <a:ext cx="891063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73" name="משוואה" r:id="rId10" imgW="3377880" imgH="241200" progId="Equation.3">
                  <p:embed/>
                </p:oleObj>
              </mc:Choice>
              <mc:Fallback>
                <p:oleObj name="משוואה" r:id="rId10" imgW="337788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373563"/>
                        <a:ext cx="891063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9" name="Object 19"/>
          <p:cNvGraphicFramePr>
            <a:graphicFrameLocks noChangeAspect="1"/>
          </p:cNvGraphicFramePr>
          <p:nvPr/>
        </p:nvGraphicFramePr>
        <p:xfrm>
          <a:off x="398463" y="5072063"/>
          <a:ext cx="7269162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74" name="משוואה" r:id="rId12" imgW="2755800" imgH="241200" progId="Equation.3">
                  <p:embed/>
                </p:oleObj>
              </mc:Choice>
              <mc:Fallback>
                <p:oleObj name="משוואה" r:id="rId12" imgW="275580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5072063"/>
                        <a:ext cx="7269162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22" name="Object 22"/>
          <p:cNvGraphicFramePr>
            <a:graphicFrameLocks noChangeAspect="1"/>
          </p:cNvGraphicFramePr>
          <p:nvPr/>
        </p:nvGraphicFramePr>
        <p:xfrm>
          <a:off x="395288" y="5688013"/>
          <a:ext cx="509111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75" name="משוואה" r:id="rId14" imgW="1930320" imgH="457200" progId="Equation.3">
                  <p:embed/>
                </p:oleObj>
              </mc:Choice>
              <mc:Fallback>
                <p:oleObj name="משוואה" r:id="rId14" imgW="1930320" imgH="457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688013"/>
                        <a:ext cx="5091112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818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826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0136" y="2492896"/>
                <a:ext cx="9145016" cy="4176464"/>
              </a:xfrm>
              <a:noFill/>
            </p:spPr>
            <p:txBody>
              <a:bodyPr/>
              <a:lstStyle/>
              <a:p>
                <a:pPr>
                  <a:buFont typeface="Monotype Sorts" pitchFamily="2" charset="2"/>
                  <a:buNone/>
                </a:pPr>
                <a:r>
                  <a:rPr lang="en-US" sz="2800" dirty="0" smtClean="0"/>
                  <a:t>* One equation, 2 unknowns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>
                  <a:buFont typeface="Monotype Sorts" pitchFamily="2" charset="2"/>
                  <a:buNone/>
                </a:pPr>
                <a:r>
                  <a:rPr lang="en-US" sz="2800" dirty="0"/>
                  <a:t>* A line constraint in (</a:t>
                </a:r>
                <a:r>
                  <a:rPr lang="en-US" sz="2800" dirty="0" err="1"/>
                  <a:t>u,v</a:t>
                </a:r>
                <a:r>
                  <a:rPr lang="en-US" sz="2800" dirty="0"/>
                  <a:t>) space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>
                  <a:buNone/>
                </a:pPr>
                <a:r>
                  <a:rPr lang="en-US" sz="2800" dirty="0"/>
                  <a:t>* Can recover </a:t>
                </a:r>
                <a:r>
                  <a:rPr lang="en-US" sz="2800" dirty="0" smtClean="0"/>
                  <a:t>“Normal-Flow”</a:t>
                </a:r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6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600" dirty="0" smtClean="0"/>
                  <a:t>=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</a:rPr>
                          <m:t>𝐽</m:t>
                        </m:r>
                        <m:r>
                          <a:rPr lang="en-US" sz="36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sz="3600" i="1">
                                <a:latin typeface="Cambria Math"/>
                                <a:ea typeface="Cambria Math"/>
                              </a:rPr>
                              <m:t>𝐼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(the component of the flow in the gradient direction)</a:t>
                </a:r>
                <a:endParaRPr lang="en-US" sz="3600" dirty="0"/>
              </a:p>
            </p:txBody>
          </p:sp>
        </mc:Choice>
        <mc:Fallback xmlns="">
          <p:sp>
            <p:nvSpPr>
              <p:cNvPr id="7178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0136" y="2492896"/>
                <a:ext cx="9145016" cy="4176464"/>
              </a:xfrm>
              <a:blipFill rotWithShape="1">
                <a:blip r:embed="rId4"/>
                <a:stretch>
                  <a:fillRect l="-1400"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7504" y="908720"/>
            <a:ext cx="8534400" cy="1143000"/>
          </a:xfrm>
          <a:noFill/>
        </p:spPr>
        <p:txBody>
          <a:bodyPr/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Observations:</a:t>
            </a:r>
          </a:p>
        </p:txBody>
      </p:sp>
      <p:sp>
        <p:nvSpPr>
          <p:cNvPr id="717835" name="Rectangle 11"/>
          <p:cNvSpPr>
            <a:spLocks noChangeArrowheads="1"/>
          </p:cNvSpPr>
          <p:nvPr/>
        </p:nvSpPr>
        <p:spPr bwMode="auto">
          <a:xfrm>
            <a:off x="761733" y="5732165"/>
            <a:ext cx="77739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3200" b="1" dirty="0">
                <a:solidFill>
                  <a:srgbClr val="FF0000"/>
                </a:solidFill>
                <a:latin typeface="Tahoma" pitchFamily="34" charset="0"/>
              </a:rPr>
              <a:t>Need additional constraints…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33457"/>
              </p:ext>
            </p:extLst>
          </p:nvPr>
        </p:nvGraphicFramePr>
        <p:xfrm>
          <a:off x="2757488" y="188913"/>
          <a:ext cx="54610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49" name="משוואה" r:id="rId5" imgW="2070000" imgH="457200" progId="Equation.3">
                  <p:embed/>
                </p:oleObj>
              </mc:Choice>
              <mc:Fallback>
                <p:oleObj name="משוואה" r:id="rId5" imgW="207000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188913"/>
                        <a:ext cx="5461000" cy="1196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accent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6" grpId="0" uiExpand="1" build="p"/>
      <p:bldP spid="717827" grpId="0"/>
      <p:bldP spid="7178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-17463"/>
            <a:ext cx="7772400" cy="1143001"/>
          </a:xfrm>
        </p:spPr>
        <p:txBody>
          <a:bodyPr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Horn and Schunk (1981)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69532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Add global smoothness term</a:t>
            </a:r>
          </a:p>
        </p:txBody>
      </p:sp>
      <p:graphicFrame>
        <p:nvGraphicFramePr>
          <p:cNvPr id="686085" name="Object 5"/>
          <p:cNvGraphicFramePr>
            <a:graphicFrameLocks noChangeAspect="1"/>
          </p:cNvGraphicFramePr>
          <p:nvPr/>
        </p:nvGraphicFramePr>
        <p:xfrm>
          <a:off x="4643438" y="2925763"/>
          <a:ext cx="42402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5" name="משוואה" r:id="rId4" imgW="1612800" imgH="355320" progId="Equation.3">
                  <p:embed/>
                </p:oleObj>
              </mc:Choice>
              <mc:Fallback>
                <p:oleObj name="משוואה" r:id="rId4" imgW="161280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925763"/>
                        <a:ext cx="424021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6" name="Text Box 6"/>
          <p:cNvSpPr txBox="1">
            <a:spLocks noChangeArrowheads="1"/>
          </p:cNvSpPr>
          <p:nvPr/>
        </p:nvSpPr>
        <p:spPr bwMode="auto">
          <a:xfrm>
            <a:off x="5867400" y="40767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latin typeface="Times New Roman" pitchFamily="18" charset="0"/>
              </a:rPr>
              <a:t>Smoothness error</a:t>
            </a:r>
          </a:p>
        </p:txBody>
      </p:sp>
      <p:graphicFrame>
        <p:nvGraphicFramePr>
          <p:cNvPr id="686088" name="Object 8"/>
          <p:cNvGraphicFramePr>
            <a:graphicFrameLocks noChangeAspect="1"/>
          </p:cNvGraphicFramePr>
          <p:nvPr/>
        </p:nvGraphicFramePr>
        <p:xfrm>
          <a:off x="0" y="2881313"/>
          <a:ext cx="4611688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6" name="משוואה" r:id="rId6" imgW="1612800" imgH="368280" progId="Equation.3">
                  <p:embed/>
                </p:oleObj>
              </mc:Choice>
              <mc:Fallback>
                <p:oleObj name="משוואה" r:id="rId6" imgW="1612800" imgH="3682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81313"/>
                        <a:ext cx="4611688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9" name="Text Box 9"/>
          <p:cNvSpPr txBox="1">
            <a:spLocks noChangeArrowheads="1"/>
          </p:cNvSpPr>
          <p:nvPr/>
        </p:nvSpPr>
        <p:spPr bwMode="auto">
          <a:xfrm>
            <a:off x="1258888" y="3933825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latin typeface="Times New Roman" pitchFamily="18" charset="0"/>
              </a:rPr>
              <a:t>Error in brightness constancy equation</a:t>
            </a:r>
          </a:p>
        </p:txBody>
      </p:sp>
      <p:grpSp>
        <p:nvGrpSpPr>
          <p:cNvPr id="686090" name="Group 10"/>
          <p:cNvGrpSpPr>
            <a:grpSpLocks/>
          </p:cNvGrpSpPr>
          <p:nvPr/>
        </p:nvGrpSpPr>
        <p:grpSpPr bwMode="auto">
          <a:xfrm>
            <a:off x="2133600" y="5181600"/>
            <a:ext cx="4559300" cy="533400"/>
            <a:chOff x="1208" y="3408"/>
            <a:chExt cx="2872" cy="336"/>
          </a:xfrm>
        </p:grpSpPr>
        <p:sp>
          <p:nvSpPr>
            <p:cNvPr id="686091" name="Rectangle 11"/>
            <p:cNvSpPr>
              <a:spLocks noChangeArrowheads="1"/>
            </p:cNvSpPr>
            <p:nvPr/>
          </p:nvSpPr>
          <p:spPr bwMode="auto">
            <a:xfrm>
              <a:off x="1344" y="3408"/>
              <a:ext cx="2736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86092" name="Group 12"/>
            <p:cNvGrpSpPr>
              <a:grpSpLocks/>
            </p:cNvGrpSpPr>
            <p:nvPr/>
          </p:nvGrpSpPr>
          <p:grpSpPr bwMode="auto">
            <a:xfrm>
              <a:off x="1208" y="3408"/>
              <a:ext cx="2632" cy="304"/>
              <a:chOff x="1208" y="3408"/>
              <a:chExt cx="2632" cy="304"/>
            </a:xfrm>
          </p:grpSpPr>
          <p:graphicFrame>
            <p:nvGraphicFramePr>
              <p:cNvPr id="686093" name="Object 13"/>
              <p:cNvGraphicFramePr>
                <a:graphicFrameLocks noChangeAspect="1"/>
              </p:cNvGraphicFramePr>
              <p:nvPr/>
            </p:nvGraphicFramePr>
            <p:xfrm>
              <a:off x="2936" y="3408"/>
              <a:ext cx="904" cy="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6287" name="Equation" r:id="rId8" imgW="1434960" imgH="482400" progId="Equation.3">
                      <p:embed/>
                    </p:oleObj>
                  </mc:Choice>
                  <mc:Fallback>
                    <p:oleObj name="Equation" r:id="rId8" imgW="1434960" imgH="482400" progId="Equation.3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36" y="3408"/>
                            <a:ext cx="904" cy="3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86094" name="Text Box 14"/>
              <p:cNvSpPr txBox="1">
                <a:spLocks noChangeArrowheads="1"/>
              </p:cNvSpPr>
              <p:nvPr/>
            </p:nvSpPr>
            <p:spPr bwMode="auto">
              <a:xfrm>
                <a:off x="1208" y="3408"/>
                <a:ext cx="15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imes New Roman" pitchFamily="18" charset="0"/>
                  </a:rPr>
                  <a:t>Minimize:</a:t>
                </a:r>
              </a:p>
            </p:txBody>
          </p:sp>
        </p:grpSp>
      </p:grpSp>
      <p:sp>
        <p:nvSpPr>
          <p:cNvPr id="686095" name="Text Box 15"/>
          <p:cNvSpPr txBox="1">
            <a:spLocks noChangeArrowheads="1"/>
          </p:cNvSpPr>
          <p:nvPr/>
        </p:nvSpPr>
        <p:spPr bwMode="auto">
          <a:xfrm>
            <a:off x="2051050" y="5862638"/>
            <a:ext cx="542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Times New Roman" pitchFamily="18" charset="0"/>
              </a:rPr>
              <a:t>Solve by using calculus of variations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-17463"/>
            <a:ext cx="7772400" cy="1143001"/>
          </a:xfrm>
        </p:spPr>
        <p:txBody>
          <a:bodyPr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Horn and Schunk (1981)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18543"/>
            <a:ext cx="9144000" cy="3414713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u="sng" dirty="0" smtClean="0"/>
              <a:t>Inherent problems:</a:t>
            </a:r>
            <a:endParaRPr lang="en-US" u="sng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u="sng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* Smoothness assumption wrong at motion/depth discontinuities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     </a:t>
            </a:r>
            <a:r>
              <a:rPr lang="en-US" sz="2800" dirty="0">
                <a:sym typeface="Wingdings" pitchFamily="2" charset="2"/>
              </a:rPr>
              <a:t> over-smoothing of the flow field</a:t>
            </a:r>
            <a:r>
              <a:rPr lang="en-US" sz="2800" dirty="0" smtClean="0">
                <a:sym typeface="Wingdings" pitchFamily="2" charset="2"/>
              </a:rPr>
              <a:t>.</a:t>
            </a:r>
            <a:br>
              <a:rPr lang="en-US" sz="2800" dirty="0" smtClean="0">
                <a:sym typeface="Wingdings" pitchFamily="2" charset="2"/>
              </a:rPr>
            </a:br>
            <a:r>
              <a:rPr lang="en-US" sz="2800" dirty="0">
                <a:sym typeface="Wingdings" pitchFamily="2" charset="2"/>
              </a:rPr>
              <a:t/>
            </a:r>
            <a:br>
              <a:rPr lang="en-US" sz="2800" dirty="0">
                <a:sym typeface="Wingdings" pitchFamily="2" charset="2"/>
              </a:rPr>
            </a:br>
            <a:endParaRPr lang="en-US" sz="28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* How is Lambda determined…?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835696" y="1239044"/>
            <a:ext cx="4559300" cy="533400"/>
            <a:chOff x="1208" y="3408"/>
            <a:chExt cx="2872" cy="336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344" y="3408"/>
              <a:ext cx="2736" cy="336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1208" y="3408"/>
              <a:ext cx="2632" cy="304"/>
              <a:chOff x="1208" y="3408"/>
              <a:chExt cx="2632" cy="304"/>
            </a:xfrm>
          </p:grpSpPr>
          <p:graphicFrame>
            <p:nvGraphicFramePr>
              <p:cNvPr id="7" name="Object 13"/>
              <p:cNvGraphicFramePr>
                <a:graphicFrameLocks noChangeAspect="1"/>
              </p:cNvGraphicFramePr>
              <p:nvPr/>
            </p:nvGraphicFramePr>
            <p:xfrm>
              <a:off x="2936" y="3408"/>
              <a:ext cx="904" cy="3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6263" name="Equation" r:id="rId4" imgW="1434960" imgH="482400" progId="Equation.3">
                      <p:embed/>
                    </p:oleObj>
                  </mc:Choice>
                  <mc:Fallback>
                    <p:oleObj name="Equation" r:id="rId4" imgW="143496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36" y="3408"/>
                            <a:ext cx="904" cy="3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Text Box 14"/>
              <p:cNvSpPr txBox="1">
                <a:spLocks noChangeArrowheads="1"/>
              </p:cNvSpPr>
              <p:nvPr/>
            </p:nvSpPr>
            <p:spPr bwMode="auto">
              <a:xfrm>
                <a:off x="1208" y="3408"/>
                <a:ext cx="15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400">
                    <a:latin typeface="Times New Roman" pitchFamily="18" charset="0"/>
                  </a:rPr>
                  <a:t>Minimize: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260475" y="1173163"/>
            <a:ext cx="69119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600" b="1">
                <a:solidFill>
                  <a:srgbClr val="0000CC"/>
                </a:solidFill>
                <a:latin typeface="Tahoma" pitchFamily="34" charset="0"/>
              </a:rPr>
              <a:t>What affects the induced image motion?</a:t>
            </a:r>
            <a:endParaRPr lang="en-US" altLang="he-IL" sz="2600" b="1">
              <a:latin typeface="Tahoma" pitchFamily="34" charset="0"/>
            </a:endParaRPr>
          </a:p>
        </p:txBody>
      </p:sp>
      <p:pic>
        <p:nvPicPr>
          <p:cNvPr id="2062" name="prvs2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4573587" cy="343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6229350" y="2076450"/>
            <a:ext cx="2519363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>
                <a:solidFill>
                  <a:srgbClr val="0000CC"/>
                </a:solidFill>
                <a:latin typeface="Tahoma" pitchFamily="34" charset="0"/>
              </a:rPr>
              <a:t> Camera motion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>
                <a:solidFill>
                  <a:srgbClr val="0000CC"/>
                </a:solidFill>
                <a:latin typeface="Tahoma" pitchFamily="34" charset="0"/>
              </a:rPr>
              <a:t> Object motion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>
                <a:solidFill>
                  <a:srgbClr val="0000CC"/>
                </a:solidFill>
                <a:latin typeface="Tahoma" pitchFamily="34" charset="0"/>
              </a:rPr>
              <a:t> Scene structure</a:t>
            </a:r>
            <a:endParaRPr lang="en-US" altLang="he-IL" sz="2400">
              <a:latin typeface="Tahoma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-26988"/>
            <a:ext cx="9448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9pPr>
          </a:lstStyle>
          <a:p>
            <a:pPr algn="ctr"/>
            <a:r>
              <a:rPr lang="en-US" altLang="he-IL" sz="4800" kern="0" dirty="0" smtClean="0">
                <a:solidFill>
                  <a:srgbClr val="FF0066"/>
                </a:solidFill>
              </a:rPr>
              <a:t>Motion Estimation</a:t>
            </a:r>
            <a:endParaRPr lang="en-US" altLang="he-IL" sz="4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vide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video>
          </p:childTnLst>
        </p:cTn>
      </p:par>
    </p:tnLst>
    <p:bldLst>
      <p:bldP spid="20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00013"/>
            <a:ext cx="8026400" cy="1143001"/>
          </a:xfrm>
          <a:noFill/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Lucas-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Kanade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1981)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83242"/>
              </p:ext>
            </p:extLst>
          </p:nvPr>
        </p:nvGraphicFramePr>
        <p:xfrm>
          <a:off x="250825" y="5369644"/>
          <a:ext cx="85248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727" name="משוואה" r:id="rId4" imgW="2692080" imgH="368280" progId="Equation.3">
                  <p:embed/>
                </p:oleObj>
              </mc:Choice>
              <mc:Fallback>
                <p:oleObj name="משוואה" r:id="rId4" imgW="2692080" imgH="368280" progId="Equation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369644"/>
                        <a:ext cx="85248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0" y="119697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Assume a single displacement  (</a:t>
            </a:r>
            <a:r>
              <a:rPr lang="en-US" sz="2400" b="1" dirty="0" err="1">
                <a:latin typeface="Times New Roman" pitchFamily="18" charset="0"/>
              </a:rPr>
              <a:t>u,v</a:t>
            </a:r>
            <a:r>
              <a:rPr lang="en-US" sz="2400" b="1" dirty="0">
                <a:latin typeface="Times New Roman" pitchFamily="18" charset="0"/>
              </a:rPr>
              <a:t>) for all pixels within a small window (e.g., </a:t>
            </a:r>
            <a:r>
              <a:rPr lang="en-US" sz="2400" b="1" dirty="0" smtClean="0">
                <a:latin typeface="Times New Roman" pitchFamily="18" charset="0"/>
              </a:rPr>
              <a:t>5x5</a:t>
            </a:r>
            <a:r>
              <a:rPr lang="en-US" sz="2400" b="1" dirty="0">
                <a:latin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667658" name="Rectangle 10"/>
          <p:cNvSpPr>
            <a:spLocks noChangeArrowheads="1"/>
          </p:cNvSpPr>
          <p:nvPr/>
        </p:nvSpPr>
        <p:spPr bwMode="auto">
          <a:xfrm>
            <a:off x="2771775" y="4627984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Minimize </a:t>
            </a:r>
            <a:r>
              <a:rPr lang="en-US" sz="2400" b="1" i="1" dirty="0"/>
              <a:t>E(</a:t>
            </a:r>
            <a:r>
              <a:rPr lang="en-US" sz="2400" b="1" i="1" dirty="0" err="1"/>
              <a:t>u,v</a:t>
            </a:r>
            <a:r>
              <a:rPr lang="en-US" sz="2400" b="1" i="1" dirty="0"/>
              <a:t>):</a:t>
            </a:r>
          </a:p>
        </p:txBody>
      </p:sp>
      <p:sp>
        <p:nvSpPr>
          <p:cNvPr id="667660" name="Rectangle 12"/>
          <p:cNvSpPr>
            <a:spLocks noChangeArrowheads="1"/>
          </p:cNvSpPr>
          <p:nvPr/>
        </p:nvSpPr>
        <p:spPr bwMode="auto">
          <a:xfrm>
            <a:off x="95250" y="2705100"/>
            <a:ext cx="842089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/>
              <a:t>Geometrically --  Intersection of multiple line constraints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Algebraically  -- </a:t>
            </a:r>
            <a:r>
              <a:rPr lang="en-US" sz="2400" b="1" dirty="0" smtClean="0"/>
              <a:t> Solve a set of linear equations</a:t>
            </a:r>
            <a:endParaRPr lang="en-US" sz="2400" b="1" i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99592" y="4581128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771800" y="4365104"/>
            <a:ext cx="432048" cy="43204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3789363"/>
            <a:ext cx="56521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rot="16200000">
            <a:off x="665821" y="4031940"/>
            <a:ext cx="56521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C0099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Oval 4"/>
          <p:cNvSpPr/>
          <p:nvPr/>
        </p:nvSpPr>
        <p:spPr bwMode="auto">
          <a:xfrm>
            <a:off x="2826060" y="4509120"/>
            <a:ext cx="161764" cy="144016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978460" y="4661520"/>
            <a:ext cx="161764" cy="144016"/>
          </a:xfrm>
          <a:prstGeom prst="ellipse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953524" y="4509120"/>
            <a:ext cx="161764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cxnSp>
        <p:nvCxnSpPr>
          <p:cNvPr id="10" name="Straight Arrow Connector 9"/>
          <p:cNvCxnSpPr>
            <a:stCxn id="16" idx="4"/>
          </p:cNvCxnSpPr>
          <p:nvPr/>
        </p:nvCxnSpPr>
        <p:spPr bwMode="auto">
          <a:xfrm flipV="1">
            <a:off x="3034406" y="3789364"/>
            <a:ext cx="423174" cy="8637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8" grpId="0"/>
      <p:bldP spid="9" grpId="0" animBg="1"/>
      <p:bldP spid="9" grpId="1" animBg="1"/>
      <p:bldP spid="2" grpId="0" animBg="1"/>
      <p:bldP spid="2" grpId="1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00013"/>
            <a:ext cx="8026400" cy="1143001"/>
          </a:xfrm>
          <a:noFill/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Lucas-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Kanade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1981)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9875" name="Object 3"/>
          <p:cNvGraphicFramePr>
            <a:graphicFrameLocks noChangeAspect="1"/>
          </p:cNvGraphicFramePr>
          <p:nvPr/>
        </p:nvGraphicFramePr>
        <p:xfrm>
          <a:off x="511175" y="1560513"/>
          <a:ext cx="8524875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72" name="משוואה" r:id="rId4" imgW="2692080" imgH="368280" progId="Equation.3">
                  <p:embed/>
                </p:oleObj>
              </mc:Choice>
              <mc:Fallback>
                <p:oleObj name="משוואה" r:id="rId4" imgW="2692080" imgH="368280" progId="Equation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560513"/>
                        <a:ext cx="8524875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0" y="3094038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Differentiating w.r.t</a:t>
            </a:r>
            <a:r>
              <a:rPr lang="en-US" sz="2400" b="1" i="1">
                <a:latin typeface="Times New Roman" pitchFamily="18" charset="0"/>
              </a:rPr>
              <a:t>  u </a:t>
            </a:r>
            <a:r>
              <a:rPr lang="en-US" sz="2400" b="1">
                <a:latin typeface="Times New Roman" pitchFamily="18" charset="0"/>
              </a:rPr>
              <a:t>and </a:t>
            </a:r>
            <a:r>
              <a:rPr lang="en-US" sz="2400" b="1" i="1">
                <a:latin typeface="Times New Roman" pitchFamily="18" charset="0"/>
              </a:rPr>
              <a:t> v  </a:t>
            </a:r>
            <a:r>
              <a:rPr lang="en-US" sz="2400" b="1">
                <a:latin typeface="Times New Roman" pitchFamily="18" charset="0"/>
              </a:rPr>
              <a:t>and equating to</a:t>
            </a:r>
            <a:r>
              <a:rPr lang="en-US" sz="2400" b="1" i="1">
                <a:latin typeface="Times New Roman" pitchFamily="18" charset="0"/>
              </a:rPr>
              <a:t> 0:</a:t>
            </a:r>
          </a:p>
        </p:txBody>
      </p:sp>
      <p:graphicFrame>
        <p:nvGraphicFramePr>
          <p:cNvPr id="719878" name="Object 6"/>
          <p:cNvGraphicFramePr>
            <a:graphicFrameLocks noChangeAspect="1"/>
          </p:cNvGraphicFramePr>
          <p:nvPr/>
        </p:nvGraphicFramePr>
        <p:xfrm>
          <a:off x="1325563" y="3487738"/>
          <a:ext cx="534035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73" name="Equation" r:id="rId6" imgW="2273040" imgH="507960" progId="Equation.3">
                  <p:embed/>
                </p:oleObj>
              </mc:Choice>
              <mc:Fallback>
                <p:oleObj name="Equation" r:id="rId6" imgW="2273040" imgH="507960" progId="Equation.3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3487738"/>
                        <a:ext cx="5340350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25915"/>
              </p:ext>
            </p:extLst>
          </p:nvPr>
        </p:nvGraphicFramePr>
        <p:xfrm>
          <a:off x="2116138" y="5127625"/>
          <a:ext cx="469423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74" name="משוואה" r:id="rId8" imgW="1777680" imgH="291960" progId="Equation.3">
                  <p:embed/>
                </p:oleObj>
              </mc:Choice>
              <mc:Fallback>
                <p:oleObj name="משוואה" r:id="rId8" imgW="1777680" imgH="291960" progId="Equation.3">
                  <p:embed/>
                  <p:pic>
                    <p:nvPicPr>
                      <p:cNvPr id="0" name="Object 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5127625"/>
                        <a:ext cx="4694237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880" name="Text Box 8"/>
          <p:cNvSpPr txBox="1">
            <a:spLocks noChangeArrowheads="1"/>
          </p:cNvSpPr>
          <p:nvPr/>
        </p:nvSpPr>
        <p:spPr bwMode="auto">
          <a:xfrm>
            <a:off x="107950" y="5846763"/>
            <a:ext cx="88931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Solve for  (u,v)</a:t>
            </a:r>
            <a:br>
              <a:rPr lang="en-US" sz="2400" b="1">
                <a:latin typeface="Times New Roman" pitchFamily="18" charset="0"/>
              </a:rPr>
            </a:br>
            <a:r>
              <a:rPr lang="en-US" sz="2400" b="1">
                <a:latin typeface="Times New Roman" pitchFamily="18" charset="0"/>
              </a:rPr>
              <a:t>[ Repeat this process for each and every pixel in the image ]</a:t>
            </a:r>
          </a:p>
        </p:txBody>
      </p:sp>
      <p:sp>
        <p:nvSpPr>
          <p:cNvPr id="719881" name="Rectangle 9"/>
          <p:cNvSpPr>
            <a:spLocks noChangeArrowheads="1"/>
          </p:cNvSpPr>
          <p:nvPr/>
        </p:nvSpPr>
        <p:spPr bwMode="auto">
          <a:xfrm>
            <a:off x="-12700" y="1268413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Minimize </a:t>
            </a:r>
            <a:r>
              <a:rPr lang="en-US" sz="2400" b="1" i="1"/>
              <a:t>E(u,v):</a:t>
            </a:r>
          </a:p>
        </p:txBody>
      </p:sp>
      <p:sp>
        <p:nvSpPr>
          <p:cNvPr id="719882" name="AutoShape 10"/>
          <p:cNvSpPr>
            <a:spLocks noChangeArrowheads="1"/>
          </p:cNvSpPr>
          <p:nvPr/>
        </p:nvSpPr>
        <p:spPr bwMode="auto">
          <a:xfrm>
            <a:off x="4427538" y="4581525"/>
            <a:ext cx="719137" cy="504825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6" grpId="0"/>
      <p:bldP spid="719880" grpId="0"/>
      <p:bldP spid="7198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Singularites</a:t>
            </a:r>
          </a:p>
        </p:txBody>
      </p:sp>
      <p:graphicFrame>
        <p:nvGraphicFramePr>
          <p:cNvPr id="730115" name="Object 3"/>
          <p:cNvGraphicFramePr>
            <a:graphicFrameLocks noChangeAspect="1"/>
          </p:cNvGraphicFramePr>
          <p:nvPr/>
        </p:nvGraphicFramePr>
        <p:xfrm>
          <a:off x="1717675" y="2062163"/>
          <a:ext cx="4986338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82" name="משוואה" r:id="rId4" imgW="1193760" imgH="507960" progId="Equation.3">
                  <p:embed/>
                </p:oleObj>
              </mc:Choice>
              <mc:Fallback>
                <p:oleObj name="משוואה" r:id="rId4" imgW="119376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2062163"/>
                        <a:ext cx="4986338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0116" name="Text Box 4"/>
          <p:cNvSpPr txBox="1">
            <a:spLocks noChangeArrowheads="1"/>
          </p:cNvSpPr>
          <p:nvPr/>
        </p:nvSpPr>
        <p:spPr bwMode="auto">
          <a:xfrm>
            <a:off x="1150938" y="4830763"/>
            <a:ext cx="68770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200" dirty="0">
                <a:latin typeface="Times New Roman" pitchFamily="18" charset="0"/>
              </a:rPr>
              <a:t>Where in the image will this matrix be invertible and where not…?</a:t>
            </a:r>
            <a:br>
              <a:rPr lang="en-US" sz="3200" dirty="0">
                <a:latin typeface="Times New Roman" pitchFamily="18" charset="0"/>
              </a:rPr>
            </a:b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3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100013"/>
            <a:ext cx="7772400" cy="1143001"/>
          </a:xfrm>
        </p:spPr>
        <p:txBody>
          <a:bodyPr/>
          <a:lstStyle/>
          <a:p>
            <a:r>
              <a:rPr lang="en-US" altLang="en-US"/>
              <a:t>Edge</a:t>
            </a:r>
          </a:p>
        </p:txBody>
      </p:sp>
      <p:pic>
        <p:nvPicPr>
          <p:cNvPr id="732163" name="Picture 3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638800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164" name="Picture 4" descr="zoom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14478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2165" name="Picture 5" descr="sur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3590925"/>
            <a:ext cx="3382962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2166" name="Line 6"/>
          <p:cNvSpPr>
            <a:spLocks noChangeShapeType="1"/>
          </p:cNvSpPr>
          <p:nvPr/>
        </p:nvSpPr>
        <p:spPr bwMode="auto">
          <a:xfrm flipH="1">
            <a:off x="4832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2167" name="Rectangle 7"/>
          <p:cNvSpPr>
            <a:spLocks noChangeArrowheads="1"/>
          </p:cNvSpPr>
          <p:nvPr/>
        </p:nvSpPr>
        <p:spPr bwMode="auto">
          <a:xfrm>
            <a:off x="4616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2168" name="Rectangle 8"/>
          <p:cNvSpPr>
            <a:spLocks noChangeArrowheads="1"/>
          </p:cNvSpPr>
          <p:nvPr/>
        </p:nvSpPr>
        <p:spPr bwMode="auto">
          <a:xfrm>
            <a:off x="1043608" y="5854971"/>
            <a:ext cx="5929828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large gradients, all in the same direction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 smtClean="0">
                <a:solidFill>
                  <a:srgbClr val="000000"/>
                </a:solidFill>
              </a:rPr>
              <a:t> large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18" charset="2"/>
              </a:rPr>
              <a:t> l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sz="2400" dirty="0" smtClean="0">
                <a:solidFill>
                  <a:srgbClr val="000000"/>
                </a:solidFill>
              </a:rPr>
              <a:t>, small 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732169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402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1" name="Picture 3" descr="zoo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4478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4212" name="Picture 4" descr="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621338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406400" y="-171450"/>
            <a:ext cx="7772400" cy="1143000"/>
          </a:xfrm>
        </p:spPr>
        <p:txBody>
          <a:bodyPr/>
          <a:lstStyle/>
          <a:p>
            <a:r>
              <a:rPr lang="en-US" altLang="en-US"/>
              <a:t>Low texture region</a:t>
            </a:r>
          </a:p>
        </p:txBody>
      </p:sp>
      <p:sp>
        <p:nvSpPr>
          <p:cNvPr id="734214" name="Line 6"/>
          <p:cNvSpPr>
            <a:spLocks noChangeShapeType="1"/>
          </p:cNvSpPr>
          <p:nvPr/>
        </p:nvSpPr>
        <p:spPr bwMode="auto">
          <a:xfrm flipH="1">
            <a:off x="1446213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4215" name="Rectangle 7"/>
          <p:cNvSpPr>
            <a:spLocks noChangeArrowheads="1"/>
          </p:cNvSpPr>
          <p:nvPr/>
        </p:nvSpPr>
        <p:spPr bwMode="auto">
          <a:xfrm>
            <a:off x="1115616" y="5805264"/>
            <a:ext cx="4834978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gradients have small magnitude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 smtClean="0">
                <a:solidFill>
                  <a:srgbClr val="000000"/>
                </a:solidFill>
              </a:rPr>
              <a:t> small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18" charset="2"/>
              </a:rPr>
              <a:t> l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sz="2400" dirty="0" smtClean="0">
                <a:solidFill>
                  <a:srgbClr val="000000"/>
                </a:solidFill>
              </a:rPr>
              <a:t>, small 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734216" name="Picture 8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4217" name="Rectangle 9"/>
          <p:cNvSpPr>
            <a:spLocks noChangeArrowheads="1"/>
          </p:cNvSpPr>
          <p:nvPr/>
        </p:nvSpPr>
        <p:spPr bwMode="auto">
          <a:xfrm>
            <a:off x="1262063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34218" name="Picture 10" descr="sur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4508500"/>
            <a:ext cx="41052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69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2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242888"/>
            <a:ext cx="7772400" cy="1143001"/>
          </a:xfrm>
        </p:spPr>
        <p:txBody>
          <a:bodyPr/>
          <a:lstStyle/>
          <a:p>
            <a:r>
              <a:rPr lang="en-US" altLang="en-US"/>
              <a:t>High textured region</a:t>
            </a:r>
          </a:p>
        </p:txBody>
      </p:sp>
      <p:pic>
        <p:nvPicPr>
          <p:cNvPr id="736259" name="Picture 3" descr="zoom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452563"/>
            <a:ext cx="25146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6260" name="Picture 4" descr="sur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62350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6261" name="Rectangle 5"/>
          <p:cNvSpPr>
            <a:spLocks noChangeArrowheads="1"/>
          </p:cNvSpPr>
          <p:nvPr/>
        </p:nvSpPr>
        <p:spPr bwMode="auto">
          <a:xfrm>
            <a:off x="4343400" y="4114800"/>
            <a:ext cx="152400" cy="152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36262" name="Picture 6" descr="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621338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263" name="Line 7"/>
          <p:cNvSpPr>
            <a:spLocks noChangeShapeType="1"/>
          </p:cNvSpPr>
          <p:nvPr/>
        </p:nvSpPr>
        <p:spPr bwMode="auto">
          <a:xfrm flipH="1">
            <a:off x="4527550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6264" name="Rectangle 8"/>
          <p:cNvSpPr>
            <a:spLocks noChangeArrowheads="1"/>
          </p:cNvSpPr>
          <p:nvPr/>
        </p:nvSpPr>
        <p:spPr bwMode="auto">
          <a:xfrm>
            <a:off x="4354513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6265" name="Rectangle 9"/>
          <p:cNvSpPr>
            <a:spLocks noChangeArrowheads="1"/>
          </p:cNvSpPr>
          <p:nvPr/>
        </p:nvSpPr>
        <p:spPr bwMode="auto">
          <a:xfrm>
            <a:off x="1043608" y="5854971"/>
            <a:ext cx="5400837" cy="8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large gradients in multiple directions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2400" dirty="0" smtClean="0">
                <a:solidFill>
                  <a:srgbClr val="000000"/>
                </a:solidFill>
              </a:rPr>
              <a:t> large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18" charset="2"/>
              </a:rPr>
              <a:t> l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altLang="en-US" sz="2400" dirty="0" smtClean="0">
                <a:solidFill>
                  <a:srgbClr val="000000"/>
                </a:solidFill>
              </a:rPr>
              <a:t>, large </a:t>
            </a:r>
            <a:r>
              <a:rPr lang="en-US" altLang="en-US" sz="2400" dirty="0" smtClean="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altLang="en-US" sz="24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736266" name="Picture 10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7907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01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396413" cy="1143000"/>
          </a:xfrm>
        </p:spPr>
        <p:txBody>
          <a:bodyPr/>
          <a:lstStyle/>
          <a:p>
            <a:pPr algn="ctr"/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>
                <a:sym typeface="Wingdings" pitchFamily="2" charset="2"/>
              </a:rPr>
              <a:t>iterate &amp; warp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62100" y="1838325"/>
            <a:ext cx="5840413" cy="3533775"/>
            <a:chOff x="1562100" y="1838325"/>
            <a:chExt cx="5840413" cy="3533775"/>
          </a:xfrm>
        </p:grpSpPr>
        <p:pic>
          <p:nvPicPr>
            <p:cNvPr id="673795" name="Picture 3" descr="gradient-constraint4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100" y="1838325"/>
              <a:ext cx="5840413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3796" name="Text Box 4"/>
            <p:cNvSpPr txBox="1">
              <a:spLocks noChangeArrowheads="1"/>
            </p:cNvSpPr>
            <p:nvPr/>
          </p:nvSpPr>
          <p:spPr bwMode="auto">
            <a:xfrm>
              <a:off x="7085013" y="4886325"/>
              <a:ext cx="315912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673797" name="Text Box 5"/>
            <p:cNvSpPr txBox="1">
              <a:spLocks noChangeArrowheads="1"/>
            </p:cNvSpPr>
            <p:nvPr/>
          </p:nvSpPr>
          <p:spPr bwMode="auto">
            <a:xfrm>
              <a:off x="4246563" y="4899025"/>
              <a:ext cx="417512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2400" baseline="-200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</a:p>
          </p:txBody>
        </p:sp>
        <p:pic>
          <p:nvPicPr>
            <p:cNvPr id="673798" name="Picture 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13" y="1944688"/>
              <a:ext cx="649287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3799" name="Picture 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713" y="2008188"/>
              <a:ext cx="649287" cy="265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3800" name="Oval 8"/>
            <p:cNvSpPr>
              <a:spLocks noChangeArrowheads="1"/>
            </p:cNvSpPr>
            <p:nvPr/>
          </p:nvSpPr>
          <p:spPr bwMode="auto">
            <a:xfrm>
              <a:off x="4367213" y="4076700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73801" name="Oval 9"/>
            <p:cNvSpPr>
              <a:spLocks noChangeArrowheads="1"/>
            </p:cNvSpPr>
            <p:nvPr/>
          </p:nvSpPr>
          <p:spPr bwMode="auto">
            <a:xfrm>
              <a:off x="4367213" y="3425825"/>
              <a:ext cx="88900" cy="889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673802" name="Group 10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864"/>
            <a:chExt cx="1729" cy="517"/>
          </a:xfrm>
        </p:grpSpPr>
        <p:sp>
          <p:nvSpPr>
            <p:cNvPr id="673803" name="Text Box 11"/>
            <p:cNvSpPr txBox="1">
              <a:spLocks noChangeArrowheads="1"/>
            </p:cNvSpPr>
            <p:nvPr/>
          </p:nvSpPr>
          <p:spPr bwMode="auto">
            <a:xfrm>
              <a:off x="3655" y="1864"/>
              <a:ext cx="104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000000"/>
                  </a:solidFill>
                </a:rPr>
                <a:t>Initial guess: </a:t>
              </a:r>
            </a:p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000000"/>
                  </a:solidFill>
                </a:rPr>
                <a:t>Estimate:</a:t>
              </a:r>
            </a:p>
          </p:txBody>
        </p:sp>
        <p:pic>
          <p:nvPicPr>
            <p:cNvPr id="673804" name="Picture 1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" y="1936"/>
              <a:ext cx="512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3805" name="Picture 1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2172"/>
              <a:ext cx="92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3806" name="Group 14"/>
          <p:cNvGrpSpPr>
            <a:grpSpLocks/>
          </p:cNvGrpSpPr>
          <p:nvPr/>
        </p:nvGrpSpPr>
        <p:grpSpPr bwMode="auto">
          <a:xfrm>
            <a:off x="2779713" y="2705100"/>
            <a:ext cx="1473200" cy="1422400"/>
            <a:chOff x="1775" y="1704"/>
            <a:chExt cx="928" cy="896"/>
          </a:xfrm>
        </p:grpSpPr>
        <p:sp>
          <p:nvSpPr>
            <p:cNvPr id="673807" name="Line 15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73808" name="Text Box 16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FF0000"/>
                  </a:solidFill>
                </a:rPr>
                <a:t>estimate update</a:t>
              </a:r>
            </a:p>
          </p:txBody>
        </p:sp>
        <p:pic>
          <p:nvPicPr>
            <p:cNvPr id="673809" name="Picture 1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467544" y="-27384"/>
            <a:ext cx="914501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4000" kern="0" dirty="0">
                <a:solidFill>
                  <a:srgbClr val="000000"/>
                </a:solidFill>
                <a:latin typeface="Arial Black"/>
                <a:cs typeface="Times New Roman (Hebrew)"/>
              </a:rPr>
              <a:t>Linearization approximation </a:t>
            </a:r>
            <a:br>
              <a:rPr kumimoji="1" lang="en-US" sz="4000" kern="0" dirty="0">
                <a:solidFill>
                  <a:srgbClr val="000000"/>
                </a:solidFill>
                <a:latin typeface="Arial Black"/>
                <a:cs typeface="Times New Roman (Hebrew)"/>
              </a:rPr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43" name="Group 3"/>
          <p:cNvGrpSpPr>
            <a:grpSpLocks/>
          </p:cNvGrpSpPr>
          <p:nvPr/>
        </p:nvGrpSpPr>
        <p:grpSpPr bwMode="auto">
          <a:xfrm>
            <a:off x="1562100" y="1838325"/>
            <a:ext cx="5840413" cy="3533775"/>
            <a:chOff x="984" y="1158"/>
            <a:chExt cx="3679" cy="2226"/>
          </a:xfrm>
        </p:grpSpPr>
        <p:grpSp>
          <p:nvGrpSpPr>
            <p:cNvPr id="675844" name="Group 4"/>
            <p:cNvGrpSpPr>
              <a:grpSpLocks/>
            </p:cNvGrpSpPr>
            <p:nvPr/>
          </p:nvGrpSpPr>
          <p:grpSpPr bwMode="auto">
            <a:xfrm>
              <a:off x="984" y="1158"/>
              <a:ext cx="3679" cy="2226"/>
              <a:chOff x="984" y="1158"/>
              <a:chExt cx="3679" cy="2226"/>
            </a:xfrm>
          </p:grpSpPr>
          <p:pic>
            <p:nvPicPr>
              <p:cNvPr id="675845" name="Picture 5" descr="gradient-constraint4b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1158"/>
                <a:ext cx="3679" cy="2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5846" name="Text Box 6"/>
              <p:cNvSpPr txBox="1">
                <a:spLocks noChangeArrowheads="1"/>
              </p:cNvSpPr>
              <p:nvPr/>
            </p:nvSpPr>
            <p:spPr bwMode="auto">
              <a:xfrm>
                <a:off x="4463" y="3078"/>
                <a:ext cx="19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75847" name="Text Box 7"/>
              <p:cNvSpPr txBox="1">
                <a:spLocks noChangeArrowheads="1"/>
              </p:cNvSpPr>
              <p:nvPr/>
            </p:nvSpPr>
            <p:spPr bwMode="auto">
              <a:xfrm>
                <a:off x="2675" y="3086"/>
                <a:ext cx="26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400" baseline="-20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pic>
            <p:nvPicPr>
              <p:cNvPr id="675848" name="Picture 8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1265"/>
                <a:ext cx="409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75849" name="Oval 9"/>
            <p:cNvSpPr>
              <a:spLocks noChangeArrowheads="1"/>
            </p:cNvSpPr>
            <p:nvPr/>
          </p:nvSpPr>
          <p:spPr bwMode="auto">
            <a:xfrm>
              <a:off x="2751" y="256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75850" name="Oval 10"/>
            <p:cNvSpPr>
              <a:spLocks noChangeArrowheads="1"/>
            </p:cNvSpPr>
            <p:nvPr/>
          </p:nvSpPr>
          <p:spPr bwMode="auto">
            <a:xfrm>
              <a:off x="2751" y="243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675851" name="Group 11"/>
          <p:cNvGrpSpPr>
            <a:grpSpLocks/>
          </p:cNvGrpSpPr>
          <p:nvPr/>
        </p:nvGrpSpPr>
        <p:grpSpPr bwMode="auto">
          <a:xfrm>
            <a:off x="2817813" y="2705100"/>
            <a:ext cx="1473200" cy="1422400"/>
            <a:chOff x="1775" y="1704"/>
            <a:chExt cx="928" cy="896"/>
          </a:xfrm>
        </p:grpSpPr>
        <p:sp>
          <p:nvSpPr>
            <p:cNvPr id="675852" name="Line 12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75853" name="Text Box 13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FF0000"/>
                  </a:solidFill>
                </a:rPr>
                <a:t>estimate update</a:t>
              </a:r>
            </a:p>
          </p:txBody>
        </p:sp>
        <p:pic>
          <p:nvPicPr>
            <p:cNvPr id="675854" name="Picture 1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5855" name="Group 15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776"/>
            <a:chExt cx="1729" cy="517"/>
          </a:xfrm>
        </p:grpSpPr>
        <p:sp>
          <p:nvSpPr>
            <p:cNvPr id="675856" name="Text Box 16"/>
            <p:cNvSpPr txBox="1">
              <a:spLocks noChangeArrowheads="1"/>
            </p:cNvSpPr>
            <p:nvPr/>
          </p:nvSpPr>
          <p:spPr bwMode="auto">
            <a:xfrm>
              <a:off x="3655" y="1776"/>
              <a:ext cx="104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dirty="0">
                  <a:solidFill>
                    <a:srgbClr val="000000"/>
                  </a:solidFill>
                </a:rPr>
                <a:t>Initial guess: </a:t>
              </a:r>
            </a:p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 dirty="0">
                  <a:solidFill>
                    <a:srgbClr val="000000"/>
                  </a:solidFill>
                </a:rPr>
                <a:t>Estimate:</a:t>
              </a:r>
            </a:p>
          </p:txBody>
        </p:sp>
        <p:pic>
          <p:nvPicPr>
            <p:cNvPr id="675857" name="Picture 1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" y="1852"/>
              <a:ext cx="15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5858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2084"/>
              <a:ext cx="92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75859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939925"/>
            <a:ext cx="12858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1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396413" cy="1143000"/>
          </a:xfrm>
          <a:noFill/>
          <a:ln/>
        </p:spPr>
        <p:txBody>
          <a:bodyPr/>
          <a:lstStyle/>
          <a:p>
            <a:pPr algn="ctr"/>
            <a:r>
              <a:rPr lang="en-US"/>
              <a:t>Linearization approximation </a:t>
            </a:r>
            <a:br>
              <a:rPr lang="en-US"/>
            </a:br>
            <a:r>
              <a:rPr lang="en-US">
                <a:sym typeface="Wingdings" pitchFamily="2" charset="2"/>
              </a:rPr>
              <a:t> iterate &amp; warp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9907" y="184482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+mj-cs"/>
              </a:rPr>
              <a:t>+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891" name="Group 3"/>
          <p:cNvGrpSpPr>
            <a:grpSpLocks/>
          </p:cNvGrpSpPr>
          <p:nvPr/>
        </p:nvGrpSpPr>
        <p:grpSpPr bwMode="auto">
          <a:xfrm>
            <a:off x="1562100" y="1838325"/>
            <a:ext cx="5840413" cy="3533775"/>
            <a:chOff x="984" y="1158"/>
            <a:chExt cx="3679" cy="2226"/>
          </a:xfrm>
        </p:grpSpPr>
        <p:grpSp>
          <p:nvGrpSpPr>
            <p:cNvPr id="677892" name="Group 4"/>
            <p:cNvGrpSpPr>
              <a:grpSpLocks/>
            </p:cNvGrpSpPr>
            <p:nvPr/>
          </p:nvGrpSpPr>
          <p:grpSpPr bwMode="auto">
            <a:xfrm>
              <a:off x="984" y="1158"/>
              <a:ext cx="3679" cy="2226"/>
              <a:chOff x="984" y="1158"/>
              <a:chExt cx="3679" cy="2226"/>
            </a:xfrm>
          </p:grpSpPr>
          <p:pic>
            <p:nvPicPr>
              <p:cNvPr id="677893" name="Picture 5" descr="gradient-constraint4c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" y="1158"/>
                <a:ext cx="3679" cy="21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7894" name="Text Box 6"/>
              <p:cNvSpPr txBox="1">
                <a:spLocks noChangeArrowheads="1"/>
              </p:cNvSpPr>
              <p:nvPr/>
            </p:nvSpPr>
            <p:spPr bwMode="auto">
              <a:xfrm>
                <a:off x="4463" y="3078"/>
                <a:ext cx="199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677895" name="Text Box 7"/>
              <p:cNvSpPr txBox="1">
                <a:spLocks noChangeArrowheads="1"/>
              </p:cNvSpPr>
              <p:nvPr/>
            </p:nvSpPr>
            <p:spPr bwMode="auto">
              <a:xfrm>
                <a:off x="2675" y="3086"/>
                <a:ext cx="263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4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400" baseline="-20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pic>
            <p:nvPicPr>
              <p:cNvPr id="677896" name="Picture 8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" y="1265"/>
                <a:ext cx="409" cy="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77897" name="Oval 9"/>
            <p:cNvSpPr>
              <a:spLocks noChangeArrowheads="1"/>
            </p:cNvSpPr>
            <p:nvPr/>
          </p:nvSpPr>
          <p:spPr bwMode="auto">
            <a:xfrm>
              <a:off x="2751" y="256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677898" name="Oval 10"/>
            <p:cNvSpPr>
              <a:spLocks noChangeArrowheads="1"/>
            </p:cNvSpPr>
            <p:nvPr/>
          </p:nvSpPr>
          <p:spPr bwMode="auto">
            <a:xfrm>
              <a:off x="2751" y="2548"/>
              <a:ext cx="56" cy="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3DAB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pic>
        <p:nvPicPr>
          <p:cNvPr id="67789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939925"/>
            <a:ext cx="12858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77900" name="Group 12"/>
          <p:cNvGrpSpPr>
            <a:grpSpLocks/>
          </p:cNvGrpSpPr>
          <p:nvPr/>
        </p:nvGrpSpPr>
        <p:grpSpPr bwMode="auto">
          <a:xfrm>
            <a:off x="5726113" y="2819400"/>
            <a:ext cx="2744787" cy="820738"/>
            <a:chOff x="3655" y="1776"/>
            <a:chExt cx="1729" cy="517"/>
          </a:xfrm>
        </p:grpSpPr>
        <p:grpSp>
          <p:nvGrpSpPr>
            <p:cNvPr id="677901" name="Group 13"/>
            <p:cNvGrpSpPr>
              <a:grpSpLocks/>
            </p:cNvGrpSpPr>
            <p:nvPr/>
          </p:nvGrpSpPr>
          <p:grpSpPr bwMode="auto">
            <a:xfrm>
              <a:off x="3655" y="1776"/>
              <a:ext cx="1729" cy="517"/>
              <a:chOff x="3655" y="1776"/>
              <a:chExt cx="1729" cy="517"/>
            </a:xfrm>
          </p:grpSpPr>
          <p:sp>
            <p:nvSpPr>
              <p:cNvPr id="677902" name="Text Box 14"/>
              <p:cNvSpPr txBox="1">
                <a:spLocks noChangeArrowheads="1"/>
              </p:cNvSpPr>
              <p:nvPr/>
            </p:nvSpPr>
            <p:spPr bwMode="auto">
              <a:xfrm>
                <a:off x="3655" y="1776"/>
                <a:ext cx="1047" cy="5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000">
                    <a:solidFill>
                      <a:srgbClr val="000000"/>
                    </a:solidFill>
                  </a:rPr>
                  <a:t>Initial guess: </a:t>
                </a:r>
              </a:p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000">
                    <a:solidFill>
                      <a:srgbClr val="000000"/>
                    </a:solidFill>
                  </a:rPr>
                  <a:t>Estimate:</a:t>
                </a:r>
              </a:p>
            </p:txBody>
          </p:sp>
          <p:pic>
            <p:nvPicPr>
              <p:cNvPr id="677903" name="Picture 15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6" y="1848"/>
                <a:ext cx="160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7904" name="Picture 16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6" y="2080"/>
                <a:ext cx="92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3DAB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77905" name="Text Box 17"/>
            <p:cNvSpPr txBox="1">
              <a:spLocks noChangeArrowheads="1"/>
            </p:cNvSpPr>
            <p:nvPr/>
          </p:nvSpPr>
          <p:spPr bwMode="auto">
            <a:xfrm>
              <a:off x="3655" y="1776"/>
              <a:ext cx="1047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000000"/>
                  </a:solidFill>
                </a:rPr>
                <a:t>Initial guess: </a:t>
              </a:r>
            </a:p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000000"/>
                  </a:solidFill>
                </a:rPr>
                <a:t>Estimate:</a:t>
              </a:r>
            </a:p>
          </p:txBody>
        </p:sp>
        <p:pic>
          <p:nvPicPr>
            <p:cNvPr id="677906" name="Picture 1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" y="1848"/>
              <a:ext cx="160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7907" name="Picture 1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2080"/>
              <a:ext cx="92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7908" name="Group 20"/>
          <p:cNvGrpSpPr>
            <a:grpSpLocks/>
          </p:cNvGrpSpPr>
          <p:nvPr/>
        </p:nvGrpSpPr>
        <p:grpSpPr bwMode="auto">
          <a:xfrm>
            <a:off x="2995613" y="2705100"/>
            <a:ext cx="1473200" cy="1422400"/>
            <a:chOff x="1775" y="1704"/>
            <a:chExt cx="928" cy="896"/>
          </a:xfrm>
        </p:grpSpPr>
        <p:sp>
          <p:nvSpPr>
            <p:cNvPr id="677909" name="Line 21"/>
            <p:cNvSpPr>
              <a:spLocks noChangeShapeType="1"/>
            </p:cNvSpPr>
            <p:nvPr/>
          </p:nvSpPr>
          <p:spPr bwMode="auto">
            <a:xfrm>
              <a:off x="2296" y="2192"/>
              <a:ext cx="376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77910" name="Text Box 22"/>
            <p:cNvSpPr txBox="1">
              <a:spLocks noChangeArrowheads="1"/>
            </p:cNvSpPr>
            <p:nvPr/>
          </p:nvSpPr>
          <p:spPr bwMode="auto">
            <a:xfrm>
              <a:off x="1775" y="1704"/>
              <a:ext cx="92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2000">
                  <a:solidFill>
                    <a:srgbClr val="FF0000"/>
                  </a:solidFill>
                </a:rPr>
                <a:t>estimate update</a:t>
              </a:r>
            </a:p>
          </p:txBody>
        </p:sp>
        <p:pic>
          <p:nvPicPr>
            <p:cNvPr id="67791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" y="2153"/>
              <a:ext cx="115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3DAB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77913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396413" cy="1143000"/>
          </a:xfrm>
          <a:noFill/>
          <a:ln/>
        </p:spPr>
        <p:txBody>
          <a:bodyPr/>
          <a:lstStyle/>
          <a:p>
            <a:pPr algn="ctr"/>
            <a:r>
              <a:rPr lang="en-US"/>
              <a:t>Linearization approximation </a:t>
            </a:r>
            <a:br>
              <a:rPr lang="en-US"/>
            </a:br>
            <a:r>
              <a:rPr lang="en-US">
                <a:sym typeface="Wingdings" pitchFamily="2" charset="2"/>
              </a:rPr>
              <a:t> iterate &amp; warp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69907" y="184482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+mj-cs"/>
              </a:rPr>
              <a:t>+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939" name="Picture 3" descr="gradient-constraint4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38325"/>
            <a:ext cx="58404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9940" name="Text Box 4"/>
          <p:cNvSpPr txBox="1">
            <a:spLocks noChangeArrowheads="1"/>
          </p:cNvSpPr>
          <p:nvPr/>
        </p:nvSpPr>
        <p:spPr bwMode="auto">
          <a:xfrm>
            <a:off x="7085013" y="4886325"/>
            <a:ext cx="3159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4246563" y="4899025"/>
            <a:ext cx="4175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05000"/>
              </a:lnSpc>
              <a:spcBef>
                <a:spcPct val="20000"/>
              </a:spcBef>
              <a:spcAft>
                <a:spcPct val="10000"/>
              </a:spcAft>
              <a:buSzPct val="120000"/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baseline="-20000">
                <a:solidFill>
                  <a:srgbClr val="0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79942" name="Oval 6"/>
          <p:cNvSpPr>
            <a:spLocks noChangeArrowheads="1"/>
          </p:cNvSpPr>
          <p:nvPr/>
        </p:nvSpPr>
        <p:spPr bwMode="auto">
          <a:xfrm>
            <a:off x="43672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rgbClr val="3DAB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67994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909763"/>
            <a:ext cx="23463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DAB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396413" cy="1143000"/>
          </a:xfrm>
          <a:noFill/>
          <a:ln/>
        </p:spPr>
        <p:txBody>
          <a:bodyPr/>
          <a:lstStyle/>
          <a:p>
            <a:pPr algn="ctr"/>
            <a:r>
              <a:rPr lang="en-US"/>
              <a:t>Linearization approximation </a:t>
            </a:r>
            <a:br>
              <a:rPr lang="en-US"/>
            </a:br>
            <a:r>
              <a:rPr lang="en-US">
                <a:sym typeface="Wingdings" pitchFamily="2" charset="2"/>
              </a:rPr>
              <a:t> iterate &amp; warp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1645" y="181995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+mj-cs"/>
              </a:rPr>
              <a:t>+</a:t>
            </a:r>
            <a:endParaRPr lang="en-US" sz="2400" dirty="0"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836712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Even “poor” motion data can evoke a strong percept</a:t>
            </a:r>
          </a:p>
        </p:txBody>
      </p:sp>
      <p:pic>
        <p:nvPicPr>
          <p:cNvPr id="9" name="Picture 5" descr="JoMovi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900238"/>
            <a:ext cx="33734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-26988"/>
            <a:ext cx="9448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9pPr>
          </a:lstStyle>
          <a:p>
            <a:pPr algn="ctr"/>
            <a:r>
              <a:rPr lang="en-US" altLang="he-IL" sz="4800" kern="0" dirty="0" smtClean="0">
                <a:solidFill>
                  <a:srgbClr val="FF0066"/>
                </a:solidFill>
              </a:rPr>
              <a:t>Motion Estimation</a:t>
            </a:r>
            <a:endParaRPr lang="en-US" altLang="he-IL" sz="4800" kern="0" dirty="0"/>
          </a:p>
        </p:txBody>
      </p:sp>
    </p:spTree>
    <p:extLst>
      <p:ext uri="{BB962C8B-B14F-4D97-AF65-F5344CB8AC3E}">
        <p14:creationId xmlns:p14="http://schemas.microsoft.com/office/powerpoint/2010/main" val="6951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498" name="Picture 2" descr="garden_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494338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64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9144000" cy="1143001"/>
          </a:xfrm>
        </p:spPr>
        <p:txBody>
          <a:bodyPr/>
          <a:lstStyle/>
          <a:p>
            <a:r>
              <a:rPr lang="en-US" sz="3200"/>
              <a:t>Revisiting the small motion assumption</a:t>
            </a:r>
          </a:p>
        </p:txBody>
      </p:sp>
      <p:sp>
        <p:nvSpPr>
          <p:cNvPr id="7465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5257800"/>
            <a:ext cx="8229600" cy="1220788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Is this motion small enough?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dirty="0"/>
              <a:t>Probably not—it’s much larger than one pixel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order terms dominate)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dirty="0"/>
              <a:t>How might we solve this problem?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6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0" grpId="0" uiExpand="1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450" name="Group 58"/>
          <p:cNvGrpSpPr>
            <a:grpSpLocks/>
          </p:cNvGrpSpPr>
          <p:nvPr/>
        </p:nvGrpSpPr>
        <p:grpSpPr bwMode="auto">
          <a:xfrm>
            <a:off x="650875" y="3344863"/>
            <a:ext cx="6953250" cy="638175"/>
            <a:chOff x="410" y="2107"/>
            <a:chExt cx="4380" cy="402"/>
          </a:xfrm>
        </p:grpSpPr>
        <p:graphicFrame>
          <p:nvGraphicFramePr>
            <p:cNvPr id="571451" name="Object 59"/>
            <p:cNvGraphicFramePr>
              <a:graphicFrameLocks noChangeAspect="1"/>
            </p:cNvGraphicFramePr>
            <p:nvPr/>
          </p:nvGraphicFramePr>
          <p:xfrm>
            <a:off x="410" y="2111"/>
            <a:ext cx="2025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712" name="Equation" r:id="rId4" imgW="1218960" imgH="241200" progId="Equation.3">
                    <p:embed/>
                  </p:oleObj>
                </mc:Choice>
                <mc:Fallback>
                  <p:oleObj name="Equation" r:id="rId4" imgW="1218960" imgH="241200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" y="2111"/>
                          <a:ext cx="2025" cy="398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8100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1452" name="Text Box 60"/>
            <p:cNvSpPr txBox="1">
              <a:spLocks noChangeArrowheads="1"/>
            </p:cNvSpPr>
            <p:nvPr/>
          </p:nvSpPr>
          <p:spPr bwMode="auto">
            <a:xfrm>
              <a:off x="2610" y="2107"/>
              <a:ext cx="218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000" b="1" dirty="0">
                  <a:latin typeface="Times New Roman" pitchFamily="18" charset="0"/>
                </a:rPr>
                <a:t>==&gt; small</a:t>
              </a:r>
              <a:r>
                <a:rPr lang="en-US" sz="3000" b="1" i="1" dirty="0">
                  <a:latin typeface="Times New Roman" pitchFamily="18" charset="0"/>
                </a:rPr>
                <a:t> u</a:t>
              </a:r>
              <a:r>
                <a:rPr lang="en-US" sz="3000" b="1" dirty="0">
                  <a:latin typeface="Times New Roman" pitchFamily="18" charset="0"/>
                </a:rPr>
                <a:t> and </a:t>
              </a:r>
              <a:r>
                <a:rPr lang="en-US" sz="3000" b="1" i="1" dirty="0">
                  <a:latin typeface="Times New Roman" pitchFamily="18" charset="0"/>
                </a:rPr>
                <a:t>v</a:t>
              </a:r>
              <a:r>
                <a:rPr lang="en-US" sz="3000" b="1" dirty="0">
                  <a:latin typeface="Times New Roman" pitchFamily="18" charset="0"/>
                </a:rPr>
                <a:t> ...</a:t>
              </a:r>
            </a:p>
          </p:txBody>
        </p:sp>
      </p:grpSp>
      <p:grpSp>
        <p:nvGrpSpPr>
          <p:cNvPr id="571445" name="Group 53"/>
          <p:cNvGrpSpPr>
            <a:grpSpLocks/>
          </p:cNvGrpSpPr>
          <p:nvPr/>
        </p:nvGrpSpPr>
        <p:grpSpPr bwMode="auto">
          <a:xfrm>
            <a:off x="3951288" y="2352675"/>
            <a:ext cx="1724025" cy="3602038"/>
            <a:chOff x="2489" y="1482"/>
            <a:chExt cx="1086" cy="2269"/>
          </a:xfrm>
        </p:grpSpPr>
        <p:sp>
          <p:nvSpPr>
            <p:cNvPr id="571446" name="Text Box 54"/>
            <p:cNvSpPr txBox="1">
              <a:spLocks noChangeArrowheads="1"/>
            </p:cNvSpPr>
            <p:nvPr/>
          </p:nvSpPr>
          <p:spPr bwMode="auto">
            <a:xfrm>
              <a:off x="2489" y="3482"/>
              <a:ext cx="95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u=10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571447" name="Text Box 55"/>
            <p:cNvSpPr txBox="1">
              <a:spLocks noChangeArrowheads="1"/>
            </p:cNvSpPr>
            <p:nvPr/>
          </p:nvSpPr>
          <p:spPr bwMode="auto">
            <a:xfrm>
              <a:off x="2489" y="2658"/>
              <a:ext cx="86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571448" name="Text Box 56"/>
            <p:cNvSpPr txBox="1">
              <a:spLocks noChangeArrowheads="1"/>
            </p:cNvSpPr>
            <p:nvPr/>
          </p:nvSpPr>
          <p:spPr bwMode="auto">
            <a:xfrm>
              <a:off x="2489" y="2026"/>
              <a:ext cx="998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u=2.5 pixels</a:t>
              </a:r>
              <a:endParaRPr lang="en-US" sz="2200" b="1">
                <a:latin typeface="Times New Roman" pitchFamily="18" charset="0"/>
              </a:endParaRPr>
            </a:p>
          </p:txBody>
        </p:sp>
        <p:sp>
          <p:nvSpPr>
            <p:cNvPr id="571449" name="Text Box 57"/>
            <p:cNvSpPr txBox="1">
              <a:spLocks noChangeArrowheads="1"/>
            </p:cNvSpPr>
            <p:nvPr/>
          </p:nvSpPr>
          <p:spPr bwMode="auto">
            <a:xfrm>
              <a:off x="2489" y="1482"/>
              <a:ext cx="108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 b="1" i="1">
                  <a:solidFill>
                    <a:srgbClr val="D60093"/>
                  </a:solidFill>
                  <a:latin typeface="Times New Roman" pitchFamily="18" charset="0"/>
                </a:rPr>
                <a:t>u=1.25 pixels</a:t>
              </a:r>
              <a:endParaRPr lang="en-US" sz="2200" b="1">
                <a:latin typeface="Times New Roman" pitchFamily="18" charset="0"/>
              </a:endParaRPr>
            </a:p>
          </p:txBody>
        </p:sp>
      </p:grpSp>
      <p:grpSp>
        <p:nvGrpSpPr>
          <p:cNvPr id="571394" name="Group 2"/>
          <p:cNvGrpSpPr>
            <a:grpSpLocks/>
          </p:cNvGrpSpPr>
          <p:nvPr/>
        </p:nvGrpSpPr>
        <p:grpSpPr bwMode="auto">
          <a:xfrm>
            <a:off x="5221288" y="5195888"/>
            <a:ext cx="3609975" cy="1203325"/>
            <a:chOff x="3289" y="3273"/>
            <a:chExt cx="2274" cy="758"/>
          </a:xfrm>
        </p:grpSpPr>
        <p:sp>
          <p:nvSpPr>
            <p:cNvPr id="571395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396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571397" name="Group 5"/>
          <p:cNvGrpSpPr>
            <a:grpSpLocks/>
          </p:cNvGrpSpPr>
          <p:nvPr/>
        </p:nvGrpSpPr>
        <p:grpSpPr bwMode="auto">
          <a:xfrm>
            <a:off x="177800" y="5216525"/>
            <a:ext cx="3606800" cy="1203325"/>
            <a:chOff x="112" y="3286"/>
            <a:chExt cx="2272" cy="758"/>
          </a:xfrm>
        </p:grpSpPr>
        <p:sp>
          <p:nvSpPr>
            <p:cNvPr id="571398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399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571400" name="Group 8"/>
          <p:cNvGrpSpPr>
            <a:grpSpLocks/>
          </p:cNvGrpSpPr>
          <p:nvPr/>
        </p:nvGrpSpPr>
        <p:grpSpPr bwMode="auto">
          <a:xfrm>
            <a:off x="2555875" y="2193925"/>
            <a:ext cx="3703638" cy="334963"/>
            <a:chOff x="1611" y="1384"/>
            <a:chExt cx="2333" cy="211"/>
          </a:xfrm>
        </p:grpSpPr>
        <p:graphicFrame>
          <p:nvGraphicFramePr>
            <p:cNvPr id="571401" name="Object 9"/>
            <p:cNvGraphicFramePr>
              <a:graphicFrameLocks noChangeAspect="1"/>
            </p:cNvGraphicFramePr>
            <p:nvPr/>
          </p:nvGraphicFramePr>
          <p:xfrm>
            <a:off x="2731" y="1384"/>
            <a:ext cx="178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713" name="משוואה" r:id="rId6" imgW="139680" imgH="190440" progId="Equation.3">
                    <p:embed/>
                  </p:oleObj>
                </mc:Choice>
                <mc:Fallback>
                  <p:oleObj name="משוואה" r:id="rId6" imgW="139680" imgH="19044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1" y="1384"/>
                          <a:ext cx="178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1402" name="Line 10"/>
            <p:cNvSpPr>
              <a:spLocks noChangeShapeType="1"/>
            </p:cNvSpPr>
            <p:nvPr/>
          </p:nvSpPr>
          <p:spPr bwMode="auto">
            <a:xfrm flipV="1">
              <a:off x="1611" y="1592"/>
              <a:ext cx="23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1454" name="Group 62"/>
          <p:cNvGrpSpPr>
            <a:grpSpLocks/>
          </p:cNvGrpSpPr>
          <p:nvPr/>
        </p:nvGrpSpPr>
        <p:grpSpPr bwMode="auto">
          <a:xfrm>
            <a:off x="2574925" y="2349500"/>
            <a:ext cx="3840163" cy="1693863"/>
            <a:chOff x="1622" y="1523"/>
            <a:chExt cx="2419" cy="1067"/>
          </a:xfrm>
        </p:grpSpPr>
        <p:sp>
          <p:nvSpPr>
            <p:cNvPr id="571405" name="AutoShape 13"/>
            <p:cNvSpPr>
              <a:spLocks noChangeAspect="1" noChangeArrowheads="1"/>
            </p:cNvSpPr>
            <p:nvPr/>
          </p:nvSpPr>
          <p:spPr bwMode="auto">
            <a:xfrm>
              <a:off x="1909" y="1536"/>
              <a:ext cx="415" cy="150"/>
            </a:xfrm>
            <a:prstGeom prst="flowChartAlternateProcess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iterate</a:t>
              </a:r>
            </a:p>
          </p:txBody>
        </p:sp>
        <p:sp>
          <p:nvSpPr>
            <p:cNvPr id="571406" name="AutoShape 14"/>
            <p:cNvSpPr>
              <a:spLocks noChangeAspect="1" noChangeArrowheads="1"/>
            </p:cNvSpPr>
            <p:nvPr/>
          </p:nvSpPr>
          <p:spPr bwMode="auto">
            <a:xfrm>
              <a:off x="3276" y="1523"/>
              <a:ext cx="488" cy="176"/>
            </a:xfrm>
            <a:prstGeom prst="flowChartAlternateProcess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refine</a:t>
              </a:r>
            </a:p>
          </p:txBody>
        </p:sp>
        <p:graphicFrame>
          <p:nvGraphicFramePr>
            <p:cNvPr id="571407" name="Object 15"/>
            <p:cNvGraphicFramePr>
              <a:graphicFrameLocks noChangeAspect="1"/>
            </p:cNvGraphicFramePr>
            <p:nvPr/>
          </p:nvGraphicFramePr>
          <p:xfrm>
            <a:off x="2139" y="2055"/>
            <a:ext cx="207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714" name="משוואה" r:id="rId8" imgW="139680" imgH="190440" progId="Equation.3">
                    <p:embed/>
                  </p:oleObj>
                </mc:Choice>
                <mc:Fallback>
                  <p:oleObj name="משוואה" r:id="rId8" imgW="139680" imgH="19044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9" y="2055"/>
                          <a:ext cx="207" cy="2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1408" name="Object 16"/>
            <p:cNvGraphicFramePr>
              <a:graphicFrameLocks noChangeAspect="1"/>
            </p:cNvGraphicFramePr>
            <p:nvPr/>
          </p:nvGraphicFramePr>
          <p:xfrm>
            <a:off x="3040" y="2095"/>
            <a:ext cx="336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1715" name="משוואה" r:id="rId10" imgW="253800" imgH="190440" progId="Equation.3">
                    <p:embed/>
                  </p:oleObj>
                </mc:Choice>
                <mc:Fallback>
                  <p:oleObj name="משוואה" r:id="rId10" imgW="253800" imgH="19044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0" y="2095"/>
                          <a:ext cx="336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71410" name="AutoShape 18"/>
            <p:cNvCxnSpPr>
              <a:cxnSpLocks noChangeShapeType="1"/>
              <a:stCxn id="571405" idx="3"/>
              <a:endCxn id="571406" idx="1"/>
            </p:cNvCxnSpPr>
            <p:nvPr/>
          </p:nvCxnSpPr>
          <p:spPr bwMode="auto">
            <a:xfrm>
              <a:off x="2324" y="1611"/>
              <a:ext cx="952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1411" name="AutoShape 19"/>
            <p:cNvCxnSpPr>
              <a:cxnSpLocks noChangeShapeType="1"/>
              <a:stCxn id="571406" idx="2"/>
              <a:endCxn id="571413" idx="6"/>
            </p:cNvCxnSpPr>
            <p:nvPr/>
          </p:nvCxnSpPr>
          <p:spPr bwMode="auto">
            <a:xfrm rot="5400000">
              <a:off x="2740" y="1177"/>
              <a:ext cx="257" cy="130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1412" name="AutoShape 20"/>
            <p:cNvCxnSpPr>
              <a:cxnSpLocks noChangeShapeType="1"/>
              <a:endCxn id="571406" idx="3"/>
            </p:cNvCxnSpPr>
            <p:nvPr/>
          </p:nvCxnSpPr>
          <p:spPr bwMode="auto">
            <a:xfrm flipH="1">
              <a:off x="3764" y="1611"/>
              <a:ext cx="27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1413" name="Oval 21"/>
            <p:cNvSpPr>
              <a:spLocks noChangeArrowheads="1"/>
            </p:cNvSpPr>
            <p:nvPr/>
          </p:nvSpPr>
          <p:spPr bwMode="auto">
            <a:xfrm>
              <a:off x="1964" y="1845"/>
              <a:ext cx="254" cy="22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+</a:t>
              </a:r>
            </a:p>
          </p:txBody>
        </p:sp>
        <p:cxnSp>
          <p:nvCxnSpPr>
            <p:cNvPr id="571414" name="AutoShape 22"/>
            <p:cNvCxnSpPr>
              <a:cxnSpLocks noChangeShapeType="1"/>
            </p:cNvCxnSpPr>
            <p:nvPr/>
          </p:nvCxnSpPr>
          <p:spPr bwMode="auto">
            <a:xfrm flipH="1">
              <a:off x="1622" y="1618"/>
              <a:ext cx="277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1415" name="Line 23"/>
            <p:cNvSpPr>
              <a:spLocks noChangeShapeType="1"/>
            </p:cNvSpPr>
            <p:nvPr/>
          </p:nvSpPr>
          <p:spPr bwMode="auto">
            <a:xfrm flipV="1">
              <a:off x="2092" y="1680"/>
              <a:ext cx="8" cy="1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71416" name="Line 24"/>
            <p:cNvSpPr>
              <a:spLocks noChangeShapeType="1"/>
            </p:cNvSpPr>
            <p:nvPr/>
          </p:nvSpPr>
          <p:spPr bwMode="auto">
            <a:xfrm flipV="1">
              <a:off x="2092" y="2072"/>
              <a:ext cx="0" cy="2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571417" name="Line 25"/>
            <p:cNvSpPr>
              <a:spLocks noChangeShapeType="1"/>
            </p:cNvSpPr>
            <p:nvPr/>
          </p:nvSpPr>
          <p:spPr bwMode="auto">
            <a:xfrm>
              <a:off x="2081" y="2306"/>
              <a:ext cx="9" cy="2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1418" name="Group 26"/>
          <p:cNvGrpSpPr>
            <a:grpSpLocks/>
          </p:cNvGrpSpPr>
          <p:nvPr/>
        </p:nvGrpSpPr>
        <p:grpSpPr bwMode="auto">
          <a:xfrm>
            <a:off x="177800" y="1454150"/>
            <a:ext cx="8653463" cy="5329238"/>
            <a:chOff x="112" y="916"/>
            <a:chExt cx="5451" cy="3357"/>
          </a:xfrm>
        </p:grpSpPr>
        <p:grpSp>
          <p:nvGrpSpPr>
            <p:cNvPr id="571419" name="Group 27"/>
            <p:cNvGrpSpPr>
              <a:grpSpLocks/>
            </p:cNvGrpSpPr>
            <p:nvPr/>
          </p:nvGrpSpPr>
          <p:grpSpPr bwMode="auto">
            <a:xfrm>
              <a:off x="112" y="916"/>
              <a:ext cx="5451" cy="3357"/>
              <a:chOff x="112" y="916"/>
              <a:chExt cx="5451" cy="3357"/>
            </a:xfrm>
          </p:grpSpPr>
          <p:grpSp>
            <p:nvGrpSpPr>
              <p:cNvPr id="571420" name="Group 28"/>
              <p:cNvGrpSpPr>
                <a:grpSpLocks/>
              </p:cNvGrpSpPr>
              <p:nvPr/>
            </p:nvGrpSpPr>
            <p:grpSpPr bwMode="auto">
              <a:xfrm>
                <a:off x="112" y="931"/>
                <a:ext cx="2272" cy="3342"/>
                <a:chOff x="112" y="931"/>
                <a:chExt cx="2272" cy="3342"/>
              </a:xfrm>
            </p:grpSpPr>
            <p:grpSp>
              <p:nvGrpSpPr>
                <p:cNvPr id="571421" name="Group 29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571422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23" name="Line 31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24" name="Line 3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25" name="AutoShap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26" name="AutoShap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27" name="AutoShape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28" name="AutoShap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29" name="Line 37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143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36" y="4062"/>
                  <a:ext cx="1473" cy="2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 b="1">
                      <a:latin typeface="Times New Roman" pitchFamily="18" charset="0"/>
                    </a:rPr>
                    <a:t>Pyramid of image J</a:t>
                  </a:r>
                </a:p>
              </p:txBody>
            </p:sp>
          </p:grpSp>
          <p:grpSp>
            <p:nvGrpSpPr>
              <p:cNvPr id="571431" name="Group 39"/>
              <p:cNvGrpSpPr>
                <a:grpSpLocks/>
              </p:cNvGrpSpPr>
              <p:nvPr/>
            </p:nvGrpSpPr>
            <p:grpSpPr bwMode="auto">
              <a:xfrm>
                <a:off x="3289" y="916"/>
                <a:ext cx="2274" cy="3357"/>
                <a:chOff x="3289" y="916"/>
                <a:chExt cx="2274" cy="3357"/>
              </a:xfrm>
            </p:grpSpPr>
            <p:grpSp>
              <p:nvGrpSpPr>
                <p:cNvPr id="571432" name="Group 40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571433" name="Line 4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34" name="Line 42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35" name="Line 43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1436" name="AutoShap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37" name="AutoShap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38" name="AutoShap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39" name="AutoShap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440" name="Line 4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144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412" y="4062"/>
                  <a:ext cx="1453" cy="2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200" b="1">
                      <a:latin typeface="Times New Roman" pitchFamily="18" charset="0"/>
                    </a:rPr>
                    <a:t>Pyramid of image I</a:t>
                  </a:r>
                </a:p>
              </p:txBody>
            </p:sp>
          </p:grpSp>
        </p:grpSp>
        <p:sp>
          <p:nvSpPr>
            <p:cNvPr id="571442" name="Text Box 50"/>
            <p:cNvSpPr txBox="1">
              <a:spLocks noChangeArrowheads="1"/>
            </p:cNvSpPr>
            <p:nvPr/>
          </p:nvSpPr>
          <p:spPr bwMode="auto">
            <a:xfrm>
              <a:off x="4124" y="3566"/>
              <a:ext cx="56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  <p:sp>
          <p:nvSpPr>
            <p:cNvPr id="571443" name="Text Box 51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sp>
        <p:nvSpPr>
          <p:cNvPr id="571444" name="Rectangle 52"/>
          <p:cNvSpPr>
            <a:spLocks noChangeArrowheads="1"/>
          </p:cNvSpPr>
          <p:nvPr/>
        </p:nvSpPr>
        <p:spPr bwMode="auto">
          <a:xfrm>
            <a:off x="685800" y="-315913"/>
            <a:ext cx="77724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1" lang="en-US" sz="4000" b="1">
                <a:solidFill>
                  <a:srgbClr val="D60093"/>
                </a:solidFill>
                <a:latin typeface="Arial Black" pitchFamily="34" charset="0"/>
              </a:rPr>
              <a:t>Coarse-to-Fine Estimation</a:t>
            </a:r>
            <a:endParaRPr kumimoji="1" lang="en-US" sz="40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71455" name="Text Box 63"/>
          <p:cNvSpPr txBox="1">
            <a:spLocks noChangeArrowheads="1"/>
          </p:cNvSpPr>
          <p:nvPr/>
        </p:nvSpPr>
        <p:spPr bwMode="auto">
          <a:xfrm>
            <a:off x="611188" y="549275"/>
            <a:ext cx="8228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400" b="1" u="sng">
                <a:solidFill>
                  <a:srgbClr val="000099"/>
                </a:solidFill>
                <a:latin typeface="Tahoma" pitchFamily="34" charset="0"/>
              </a:rPr>
              <a:t>Advantages:</a:t>
            </a:r>
            <a:r>
              <a:rPr lang="en-US" altLang="he-IL" sz="2400">
                <a:solidFill>
                  <a:srgbClr val="000099"/>
                </a:solidFill>
                <a:latin typeface="Tahoma" pitchFamily="34" charset="0"/>
              </a:rPr>
              <a:t>  (i) Larger displacements.  (ii) Speedup.  </a:t>
            </a:r>
            <a:br>
              <a:rPr lang="en-US" altLang="he-IL" sz="2400">
                <a:solidFill>
                  <a:srgbClr val="000099"/>
                </a:solidFill>
                <a:latin typeface="Tahoma" pitchFamily="34" charset="0"/>
              </a:rPr>
            </a:br>
            <a:r>
              <a:rPr lang="en-US" altLang="he-IL" sz="2400">
                <a:solidFill>
                  <a:srgbClr val="000099"/>
                </a:solidFill>
                <a:latin typeface="Tahoma" pitchFamily="34" charset="0"/>
              </a:rPr>
              <a:t>                      (iii) Information from multiple window sizes.</a:t>
            </a:r>
            <a:endParaRPr lang="en-US" altLang="he-IL" sz="2400" b="1" u="sng">
              <a:solidFill>
                <a:srgbClr val="00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14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7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7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/>
          <a:stretch/>
        </p:blipFill>
        <p:spPr bwMode="auto">
          <a:xfrm>
            <a:off x="2411760" y="1633538"/>
            <a:ext cx="5719415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Flow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Flow Results</a:t>
            </a:r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/>
        </p:blipFill>
        <p:spPr bwMode="auto">
          <a:xfrm>
            <a:off x="2411760" y="1412776"/>
            <a:ext cx="5688632" cy="45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12200" r="10956" b="12843"/>
          <a:stretch/>
        </p:blipFill>
        <p:spPr bwMode="auto">
          <a:xfrm>
            <a:off x="-180528" y="1734545"/>
            <a:ext cx="5976938" cy="47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6083920" y="2852936"/>
            <a:ext cx="288056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Length of flow vectors </a:t>
            </a: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</a:rPr>
              <a:t>inversely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proportional to depth Z of </a:t>
            </a: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</a:rPr>
              <a:t>the </a:t>
            </a:r>
            <a:br>
              <a:rPr lang="en-US" altLang="en-US" sz="2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Arial" charset="0"/>
              </a:rPr>
              <a:t>3D </a:t>
            </a:r>
            <a:r>
              <a:rPr lang="en-US" altLang="en-US" sz="2800" dirty="0">
                <a:solidFill>
                  <a:srgbClr val="000000"/>
                </a:solidFill>
                <a:latin typeface="Arial" charset="0"/>
              </a:rPr>
              <a:t>point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4139953" y="6021288"/>
            <a:ext cx="500404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Points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closer to the camera move </a:t>
            </a: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</a:rPr>
              <a:t>faster across 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the image plane</a:t>
            </a:r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 flipH="1" flipV="1">
            <a:off x="5651624" y="5208588"/>
            <a:ext cx="864592" cy="8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dirty="0"/>
              <a:t>Optical Flow Results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96" y="1302342"/>
            <a:ext cx="7681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000000"/>
                </a:solidFill>
              </a:rPr>
              <a:t>Images taken from a helicopter flying through a canyon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80191" y="2083495"/>
            <a:ext cx="32159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000000"/>
                </a:solidFill>
              </a:rPr>
              <a:t>Computed optical flow</a:t>
            </a:r>
            <a:br>
              <a:rPr lang="en-US" altLang="en-US" sz="2400" dirty="0" smtClean="0">
                <a:solidFill>
                  <a:srgbClr val="000000"/>
                </a:solidFill>
              </a:rPr>
            </a:br>
            <a:r>
              <a:rPr lang="en-US" altLang="en-US" sz="2000" i="1" dirty="0" smtClean="0">
                <a:solidFill>
                  <a:srgbClr val="000000"/>
                </a:solidFill>
              </a:rPr>
              <a:t>[Black &amp; </a:t>
            </a:r>
            <a:r>
              <a:rPr lang="en-US" altLang="en-US" sz="2000" i="1" dirty="0" err="1" smtClean="0">
                <a:solidFill>
                  <a:srgbClr val="000000"/>
                </a:solidFill>
              </a:rPr>
              <a:t>Anandan</a:t>
            </a:r>
            <a:r>
              <a:rPr lang="en-US" altLang="en-US" sz="2000" i="1" dirty="0" smtClean="0">
                <a:solidFill>
                  <a:srgbClr val="000000"/>
                </a:solidFill>
              </a:rPr>
              <a:t>]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8632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5950"/>
            <a:ext cx="9144000" cy="47117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u="sng" dirty="0" smtClean="0"/>
              <a:t>Inherent problems: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8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* Still </a:t>
            </a:r>
            <a:r>
              <a:rPr lang="en-US" sz="2400" dirty="0" err="1" smtClean="0"/>
              <a:t>smooths</a:t>
            </a:r>
            <a:r>
              <a:rPr lang="en-US" sz="2400" dirty="0" smtClean="0"/>
              <a:t> </a:t>
            </a:r>
            <a:r>
              <a:rPr lang="en-US" sz="2400" dirty="0"/>
              <a:t>motion discontinuities </a:t>
            </a:r>
            <a:br>
              <a:rPr lang="en-US" sz="2400" dirty="0"/>
            </a:br>
            <a:r>
              <a:rPr lang="en-US" sz="2400" dirty="0"/>
              <a:t>(but unlike Horn &amp; </a:t>
            </a:r>
            <a:r>
              <a:rPr lang="en-US" sz="2400" dirty="0" err="1"/>
              <a:t>Schunk</a:t>
            </a:r>
            <a:r>
              <a:rPr lang="en-US" sz="2400" dirty="0"/>
              <a:t>, does not propagate </a:t>
            </a:r>
            <a:r>
              <a:rPr lang="en-US" sz="2400" dirty="0" smtClean="0"/>
              <a:t>smoothness across </a:t>
            </a:r>
            <a:r>
              <a:rPr lang="en-US" sz="2400" dirty="0"/>
              <a:t>the entire image)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* </a:t>
            </a:r>
            <a:r>
              <a:rPr lang="en-US" sz="2400" dirty="0" smtClean="0"/>
              <a:t>Local singularities (due to the aperture problem)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000" dirty="0"/>
              <a:t> 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000" dirty="0"/>
          </a:p>
        </p:txBody>
      </p:sp>
      <p:sp>
        <p:nvSpPr>
          <p:cNvPr id="721926" name="Rectangle 6"/>
          <p:cNvSpPr>
            <a:spLocks noGrp="1" noChangeArrowheads="1"/>
          </p:cNvSpPr>
          <p:nvPr>
            <p:ph type="title"/>
          </p:nvPr>
        </p:nvSpPr>
        <p:spPr>
          <a:xfrm>
            <a:off x="611188" y="-100013"/>
            <a:ext cx="8026400" cy="1143001"/>
          </a:xfrm>
          <a:noFill/>
          <a:ln/>
        </p:spPr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Lucas-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Kanade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1981)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5536" y="5027692"/>
            <a:ext cx="835292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Maybe increase the aperture (window) size…?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But no longer a single motion…</a:t>
            </a:r>
          </a:p>
          <a:p>
            <a:pPr eaLnBrk="1" hangingPunct="1"/>
            <a:endParaRPr lang="en-US" sz="2400" dirty="0">
              <a:latin typeface="+mn-lt"/>
            </a:endParaRPr>
          </a:p>
          <a:p>
            <a:pPr eaLnBrk="1" hangingPunct="1"/>
            <a:r>
              <a:rPr lang="en-US" sz="2400" dirty="0">
                <a:latin typeface="+mn-lt"/>
                <a:sym typeface="Wingdings" pitchFamily="2" charset="2"/>
              </a:rPr>
              <a:t> </a:t>
            </a:r>
            <a:r>
              <a:rPr lang="en-US" sz="2400" b="1" dirty="0" smtClean="0">
                <a:latin typeface="+mn-lt"/>
                <a:sym typeface="Wingdings" pitchFamily="2" charset="2"/>
              </a:rPr>
              <a:t>Global parametric motion estimation – next week. 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2509838"/>
            <a:ext cx="9215438" cy="990600"/>
          </a:xfrm>
        </p:spPr>
        <p:txBody>
          <a:bodyPr anchor="ctr"/>
          <a:lstStyle/>
          <a:p>
            <a:pPr marL="762000" indent="-762000"/>
            <a:r>
              <a:rPr lang="en-US" altLang="he-IL" sz="36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6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dirty="0"/>
              <a:t>1. </a:t>
            </a:r>
            <a:r>
              <a:rPr lang="en-US" altLang="he-IL" dirty="0" smtClean="0"/>
              <a:t>Gradient </a:t>
            </a:r>
            <a:r>
              <a:rPr lang="en-US" altLang="he-IL" dirty="0"/>
              <a:t>based methods</a:t>
            </a:r>
            <a:br>
              <a:rPr lang="en-US" altLang="he-IL" dirty="0"/>
            </a:br>
            <a:r>
              <a:rPr lang="en-US" altLang="he-IL" sz="3600" dirty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(Horn &amp;</a:t>
            </a:r>
            <a:r>
              <a:rPr lang="en-US" altLang="he-IL" sz="3200" dirty="0" err="1">
                <a:solidFill>
                  <a:schemeClr val="tx1"/>
                </a:solidFill>
                <a:latin typeface="Arial" charset="0"/>
                <a:cs typeface="Arial" charset="0"/>
              </a:rPr>
              <a:t>Schunk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,   </a:t>
            </a:r>
            <a:r>
              <a:rPr lang="en-US" altLang="he-IL" sz="3200" dirty="0" err="1">
                <a:solidFill>
                  <a:schemeClr val="tx1"/>
                </a:solidFill>
                <a:latin typeface="Arial" charset="0"/>
                <a:cs typeface="Arial" charset="0"/>
              </a:rPr>
              <a:t>Lucase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 &amp; </a:t>
            </a:r>
            <a:r>
              <a:rPr lang="en-US" altLang="he-IL" sz="3200" dirty="0" err="1">
                <a:solidFill>
                  <a:schemeClr val="tx1"/>
                </a:solidFill>
                <a:latin typeface="Arial" charset="0"/>
                <a:cs typeface="Arial" charset="0"/>
              </a:rPr>
              <a:t>Kanade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, …)</a:t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dirty="0"/>
              <a:t>2. Region based methods</a:t>
            </a:r>
            <a:r>
              <a:rPr lang="en-US" altLang="he-IL" sz="3600" b="1" dirty="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en-US" altLang="he-IL" sz="36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6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600" dirty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>(SSD, Normalized correlation, etc.)</a:t>
            </a:r>
            <a: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2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6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6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6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altLang="he-IL" sz="36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altLang="he-IL" sz="3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</a:t>
            </a:r>
            <a:endParaRPr lang="en-US" altLang="he-IL" sz="36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467544" y="2205038"/>
            <a:ext cx="8316094" cy="388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kumimoji="1" lang="en-US" sz="3000" b="1" dirty="0">
                <a:solidFill>
                  <a:srgbClr val="FF0000"/>
                </a:solidFill>
                <a:latin typeface="Times New Roman" pitchFamily="18" charset="0"/>
              </a:rPr>
              <a:t>But…  (despite coarse-to-fine estimation)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kumimoji="1" lang="en-US" sz="3000" dirty="0">
                <a:solidFill>
                  <a:srgbClr val="FF0000"/>
                </a:solidFill>
                <a:latin typeface="Times New Roman" pitchFamily="18" charset="0"/>
              </a:rPr>
              <a:t> rely on </a:t>
            </a:r>
            <a:r>
              <a:rPr kumimoji="1" lang="en-US" sz="3000" dirty="0" smtClean="0">
                <a:solidFill>
                  <a:srgbClr val="FF0000"/>
                </a:solidFill>
                <a:latin typeface="Times New Roman" pitchFamily="18" charset="0"/>
              </a:rPr>
              <a:t>Brightness Constancy (B.C.)</a:t>
            </a:r>
            <a:endParaRPr kumimoji="1" lang="en-US" sz="3000" dirty="0">
              <a:solidFill>
                <a:srgbClr val="FF0000"/>
              </a:solidFill>
              <a:latin typeface="Times New Roman" pitchFamily="18" charset="0"/>
            </a:endParaRP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kumimoji="1" lang="en-US" sz="3000" dirty="0">
                <a:solidFill>
                  <a:srgbClr val="FF0000"/>
                </a:solidFill>
                <a:latin typeface="Times New Roman" pitchFamily="18" charset="0"/>
              </a:rPr>
              <a:t> cannot handle very large motions </a:t>
            </a:r>
            <a:br>
              <a:rPr kumimoji="1" lang="en-US" sz="30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kumimoji="1" lang="en-US" sz="3000" dirty="0">
                <a:solidFill>
                  <a:srgbClr val="FF0000"/>
                </a:solidFill>
                <a:latin typeface="Times New Roman" pitchFamily="18" charset="0"/>
              </a:rPr>
              <a:t>  (no more than 10%-15% of image width/height)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kumimoji="1" lang="en-US" sz="3000" dirty="0">
                <a:solidFill>
                  <a:srgbClr val="FF0000"/>
                </a:solidFill>
                <a:latin typeface="Times New Roman" pitchFamily="18" charset="0"/>
              </a:rPr>
              <a:t> small object moving fast…?</a:t>
            </a:r>
          </a:p>
        </p:txBody>
      </p:sp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4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4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7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7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74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74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744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4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6" grpId="0"/>
      <p:bldP spid="574469" grpId="0" uiExpand="1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-171450"/>
            <a:ext cx="7772400" cy="1143000"/>
          </a:xfrm>
        </p:spPr>
        <p:txBody>
          <a:bodyPr/>
          <a:lstStyle/>
          <a:p>
            <a:r>
              <a:rPr lang="en-US" dirty="0"/>
              <a:t>Region-Based Methods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052513"/>
            <a:ext cx="8785423" cy="4171950"/>
          </a:xfrm>
        </p:spPr>
        <p:txBody>
          <a:bodyPr/>
          <a:lstStyle/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* Define a small area around a pixel as the region.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* Match the region against each pixel within a search area in next image.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* Use a match measure (e.g.,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SSD=sum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of-squares difference,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NC=normalized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correlation, etc.)</a:t>
            </a:r>
          </a:p>
          <a:p>
            <a:pPr>
              <a:lnSpc>
                <a:spcPct val="110000"/>
              </a:lnSpc>
              <a:buFont typeface="Monotype Sorts" pitchFamily="2" charset="2"/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* Choose the maximum (or minimum) as the match.</a:t>
            </a:r>
          </a:p>
        </p:txBody>
      </p:sp>
      <p:sp>
        <p:nvSpPr>
          <p:cNvPr id="738308" name="Rectangle 4"/>
          <p:cNvSpPr>
            <a:spLocks noChangeArrowheads="1"/>
          </p:cNvSpPr>
          <p:nvPr/>
        </p:nvSpPr>
        <p:spPr bwMode="auto">
          <a:xfrm>
            <a:off x="611560" y="4149080"/>
            <a:ext cx="8172078" cy="26368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1" lang="en-US" sz="2600" b="1" dirty="0">
                <a:solidFill>
                  <a:srgbClr val="FF0000"/>
                </a:solidFill>
                <a:latin typeface="Times New Roman" pitchFamily="18" charset="0"/>
              </a:rPr>
              <a:t>Advantages: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sz="2600" dirty="0">
                <a:solidFill>
                  <a:srgbClr val="FF0000"/>
                </a:solidFill>
                <a:latin typeface="Times New Roman" pitchFamily="18" charset="0"/>
              </a:rPr>
              <a:t> Can avoid B.C. assumption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sz="2600" dirty="0">
                <a:solidFill>
                  <a:srgbClr val="FF0000"/>
                </a:solidFill>
                <a:latin typeface="Times New Roman" pitchFamily="18" charset="0"/>
              </a:rPr>
              <a:t> Can handle large motions (even of small objects)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kumimoji="1" lang="en-US" sz="2600" b="1" dirty="0">
                <a:solidFill>
                  <a:srgbClr val="FF0000"/>
                </a:solidFill>
                <a:latin typeface="Times New Roman" pitchFamily="18" charset="0"/>
              </a:rPr>
              <a:t>Disadvantages: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sz="2600" dirty="0">
                <a:solidFill>
                  <a:srgbClr val="FF0000"/>
                </a:solidFill>
                <a:latin typeface="Times New Roman" pitchFamily="18" charset="0"/>
              </a:rPr>
              <a:t> Less accurate (smaller sub-pixel accuracy)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1" lang="en-US" sz="2600" dirty="0">
                <a:solidFill>
                  <a:srgbClr val="FF0000"/>
                </a:solidFill>
                <a:latin typeface="Times New Roman" pitchFamily="18" charset="0"/>
              </a:rPr>
              <a:t> Computationally more expensive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3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3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3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88640" y="-27384"/>
            <a:ext cx="1144927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dirty="0">
                <a:solidFill>
                  <a:srgbClr val="FF0066"/>
                </a:solidFill>
              </a:rPr>
              <a:t>Motion E</a:t>
            </a:r>
            <a:r>
              <a:rPr lang="en-US" altLang="he-IL" dirty="0" smtClean="0">
                <a:solidFill>
                  <a:srgbClr val="FF0066"/>
                </a:solidFill>
              </a:rPr>
              <a:t>stimation Approaches</a:t>
            </a:r>
            <a:endParaRPr lang="en-US" altLang="he-IL" dirty="0">
              <a:solidFill>
                <a:srgbClr val="FF0066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-36512" y="980728"/>
            <a:ext cx="939653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indent="-285750">
              <a:buFontTx/>
              <a:buChar char="•"/>
            </a:pPr>
            <a:endParaRPr lang="en-US" altLang="en-US" sz="2400" kern="0" dirty="0" smtClean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1.</a:t>
            </a:r>
            <a:r>
              <a:rPr kumimoji="0" lang="en-US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Direct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methods (Gradient-based or Region-based)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lvl="1"/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Directly recover image motion at each pixel from </a:t>
            </a:r>
            <a:r>
              <a:rPr kumimoji="0" lang="en-US" alt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spatio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-temporal image brightness variations.</a:t>
            </a:r>
          </a:p>
          <a:p>
            <a:pPr lvl="1"/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Dense motion fields, but sensitive to appearance variations.</a:t>
            </a:r>
          </a:p>
          <a:p>
            <a:pPr lvl="1"/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+mn-cs"/>
              </a:rPr>
              <a:t>Suitable 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+mn-cs"/>
              </a:rPr>
              <a:t>for video and when image motion is 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+mn-cs"/>
              </a:rPr>
              <a:t>small. </a:t>
            </a:r>
          </a:p>
          <a:p>
            <a:pPr marL="0" lvl="0" indent="0">
              <a:defRPr/>
            </a:pPr>
            <a:endParaRPr lang="en-US" altLang="en-US" sz="2400" b="1" kern="0" dirty="0">
              <a:solidFill>
                <a:srgbClr val="000000"/>
              </a:solidFill>
              <a:latin typeface="Arial"/>
            </a:endParaRPr>
          </a:p>
          <a:p>
            <a:pPr marL="57150" indent="0"/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endParaRPr kumimoji="0" lang="en-US" alt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4319225"/>
            <a:ext cx="92890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en-US" sz="2800" b="1" kern="0" dirty="0">
                <a:solidFill>
                  <a:srgbClr val="FF0000"/>
                </a:solidFill>
                <a:latin typeface="Arial"/>
                <a:cs typeface="+mn-cs"/>
              </a:rPr>
              <a:t>2. Feature-based methods (e.g., SIFT + </a:t>
            </a:r>
            <a:r>
              <a:rPr lang="en-US" altLang="en-US" sz="2800" b="1" kern="0" dirty="0" err="1">
                <a:solidFill>
                  <a:srgbClr val="FF0000"/>
                </a:solidFill>
                <a:latin typeface="Arial"/>
                <a:cs typeface="+mn-cs"/>
              </a:rPr>
              <a:t>Ransac</a:t>
            </a:r>
            <a:r>
              <a:rPr lang="en-US" altLang="en-US" sz="2800" b="1" kern="0" dirty="0">
                <a:solidFill>
                  <a:srgbClr val="FF0000"/>
                </a:solidFill>
                <a:latin typeface="Arial"/>
                <a:cs typeface="+mn-cs"/>
              </a:rPr>
              <a:t>)</a:t>
            </a:r>
          </a:p>
          <a:p>
            <a:pPr lvl="2" indent="-285750"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+mn-cs"/>
              </a:rPr>
              <a:t>Extract visual features (corners, textured areas) and track them over multiple 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+mn-cs"/>
              </a:rPr>
              <a:t>frames.</a:t>
            </a:r>
            <a:endParaRPr lang="en-US" altLang="en-US" sz="24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lvl="2" indent="-285750"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+mn-cs"/>
              </a:rPr>
              <a:t>Sparse motion fields, but more robust 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+mn-cs"/>
              </a:rPr>
              <a:t>tracking.</a:t>
            </a:r>
            <a:endParaRPr lang="en-US" altLang="en-US" sz="2400" kern="0" dirty="0">
              <a:solidFill>
                <a:srgbClr val="000000"/>
              </a:solidFill>
              <a:latin typeface="Arial"/>
              <a:cs typeface="+mn-cs"/>
            </a:endParaRPr>
          </a:p>
          <a:p>
            <a:pPr lvl="2" indent="-285750"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Arial"/>
                <a:cs typeface="+mn-cs"/>
              </a:rPr>
              <a:t>Suitable when image motion is large (10s of pixels</a:t>
            </a:r>
            <a:r>
              <a:rPr lang="en-US" altLang="en-US" sz="2400" kern="0" dirty="0" smtClean="0">
                <a:solidFill>
                  <a:srgbClr val="000000"/>
                </a:solidFill>
                <a:latin typeface="Arial"/>
                <a:cs typeface="+mn-cs"/>
              </a:rPr>
              <a:t>).</a:t>
            </a:r>
            <a:endParaRPr lang="en-US" altLang="en-US" sz="24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5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1474" y="863913"/>
            <a:ext cx="8665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Wu,  Rubinstein,   Shih,   </a:t>
            </a:r>
            <a:r>
              <a:rPr lang="en-US" sz="2400" dirty="0" err="1">
                <a:solidFill>
                  <a:srgbClr val="000000"/>
                </a:solidFill>
              </a:rPr>
              <a:t>Guttag</a:t>
            </a:r>
            <a:r>
              <a:rPr lang="en-US" sz="2400" dirty="0">
                <a:solidFill>
                  <a:srgbClr val="000000"/>
                </a:solidFill>
              </a:rPr>
              <a:t>,   Durand,  </a:t>
            </a:r>
            <a:r>
              <a:rPr lang="en-US" sz="2400" dirty="0" smtClean="0">
                <a:solidFill>
                  <a:srgbClr val="000000"/>
                </a:solidFill>
              </a:rPr>
              <a:t>Freeman</a:t>
            </a:r>
          </a:p>
          <a:p>
            <a:r>
              <a:rPr lang="en-US" sz="2400" b="1" i="1" dirty="0"/>
              <a:t>“</a:t>
            </a:r>
            <a:r>
              <a:rPr lang="en-US" sz="2400" b="1" i="1" dirty="0" err="1"/>
              <a:t>Eulerian</a:t>
            </a:r>
            <a:r>
              <a:rPr lang="en-US" sz="2400" b="1" i="1" dirty="0"/>
              <a:t> Video Magnification for Revealing Subtle Changes in the World</a:t>
            </a:r>
            <a:r>
              <a:rPr lang="en-US" sz="2400" b="1" i="1" dirty="0" smtClean="0"/>
              <a:t>”</a:t>
            </a:r>
            <a:r>
              <a:rPr lang="en-US" sz="2400" b="1" dirty="0" smtClean="0"/>
              <a:t>,  </a:t>
            </a:r>
            <a:r>
              <a:rPr lang="en-US" sz="2400" b="1" dirty="0" smtClean="0">
                <a:solidFill>
                  <a:srgbClr val="000000"/>
                </a:solidFill>
              </a:rPr>
              <a:t>SIGGRAPH 2012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  <a:endParaRPr lang="en-US" altLang="he-IL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5070375"/>
            <a:ext cx="8448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Result</a:t>
            </a:r>
            <a:r>
              <a:rPr lang="en-US" sz="2400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hlinkClick r:id="rId3" action="ppaction://hlinkfile"/>
              </a:rPr>
              <a:t>..\Course_Intro_2014_2015\baby-iir-r1-0.4-r2-0.05-alpha-10-lambda_c-16-chromAtn-0.1.mp4</a:t>
            </a:r>
            <a:endParaRPr lang="en-US" dirty="0"/>
          </a:p>
        </p:txBody>
      </p:sp>
      <p:pic>
        <p:nvPicPr>
          <p:cNvPr id="732162" name="Picture 2" descr="D:\users\irani\Course_Intro_2013_2014\EulerianVideoMagnification_files\ba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76500"/>
            <a:ext cx="3365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87624" y="4581127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Source video</a:t>
            </a:r>
            <a:r>
              <a:rPr lang="en-US" sz="2400" dirty="0" smtClean="0">
                <a:solidFill>
                  <a:srgbClr val="000000"/>
                </a:solidFill>
              </a:rPr>
              <a:t>:  </a:t>
            </a:r>
            <a:r>
              <a:rPr lang="en-US" dirty="0" smtClean="0">
                <a:hlinkClick r:id="rId5" action="ppaction://hlinkfile"/>
              </a:rPr>
              <a:t>..\Course_Intro_2014_2015\baby.mp4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3568" y="5910371"/>
            <a:ext cx="727280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Paper + videos can be found on:</a:t>
            </a:r>
            <a:endParaRPr lang="en-US" sz="2400" dirty="0" smtClean="0">
              <a:solidFill>
                <a:srgbClr val="000099"/>
              </a:solidFill>
            </a:endParaRPr>
          </a:p>
          <a:p>
            <a:pPr algn="ctr"/>
            <a:r>
              <a:rPr lang="en-US" sz="2400" i="1" dirty="0" smtClean="0">
                <a:solidFill>
                  <a:srgbClr val="000099"/>
                </a:solidFill>
                <a:hlinkClick r:id="rId6"/>
              </a:rPr>
              <a:t>http</a:t>
            </a:r>
            <a:r>
              <a:rPr lang="en-US" sz="2400" i="1" dirty="0">
                <a:solidFill>
                  <a:srgbClr val="000099"/>
                </a:solidFill>
                <a:hlinkClick r:id="rId6"/>
              </a:rPr>
              <a:t>://</a:t>
            </a:r>
            <a:r>
              <a:rPr lang="en-US" sz="2400" i="1" dirty="0" smtClean="0">
                <a:solidFill>
                  <a:srgbClr val="000099"/>
                </a:solidFill>
                <a:hlinkClick r:id="rId6"/>
              </a:rPr>
              <a:t>people.csail.mit.edu/mrub/vidmag</a:t>
            </a:r>
            <a:endParaRPr lang="en-US" sz="2400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82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JoMovi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3375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836712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Even “poor” motion data can evoke a strong percept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26988"/>
            <a:ext cx="94488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 Black" pitchFamily="34" charset="0"/>
                <a:cs typeface="Times New Roman (Hebrew)" pitchFamily="18" charset="0"/>
              </a:defRPr>
            </a:lvl9pPr>
          </a:lstStyle>
          <a:p>
            <a:pPr algn="ctr"/>
            <a:r>
              <a:rPr lang="en-US" altLang="he-IL" sz="4800" kern="0" dirty="0" smtClean="0">
                <a:solidFill>
                  <a:srgbClr val="FF0066"/>
                </a:solidFill>
              </a:rPr>
              <a:t>Motion Estimation</a:t>
            </a:r>
            <a:endParaRPr lang="en-US" altLang="he-IL" sz="4800" kern="0" dirty="0"/>
          </a:p>
        </p:txBody>
      </p:sp>
    </p:spTree>
    <p:extLst>
      <p:ext uri="{BB962C8B-B14F-4D97-AF65-F5344CB8AC3E}">
        <p14:creationId xmlns:p14="http://schemas.microsoft.com/office/powerpoint/2010/main" val="32771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  <a:endParaRPr lang="en-US" altLang="he-IL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124744"/>
            <a:ext cx="8295861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Could compute optical flow and magnify it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But… 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very complicated (motions are almost invisible)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Alternatively: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59832" y="3951916"/>
                <a:ext cx="3448959" cy="5572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-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951916"/>
                <a:ext cx="3448959" cy="557204"/>
              </a:xfrm>
              <a:prstGeom prst="rect">
                <a:avLst/>
              </a:prstGeom>
              <a:blipFill rotWithShape="1">
                <a:blip r:embed="rId3"/>
                <a:stretch>
                  <a:fillRect t="-11957" b="-2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339752" y="5032036"/>
                <a:ext cx="4176464" cy="5572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s</m:t>
                    </m:r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latin typeface="Times New Roman (Hebrew)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-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latin typeface="Times New Roman (Hebrew)" pitchFamily="18" charset="0"/>
                  </a:rPr>
                  <a:t>•s</a:t>
                </a:r>
                <a:endParaRPr lang="en-US" sz="2800" i="1" dirty="0">
                  <a:solidFill>
                    <a:srgbClr val="FF0000"/>
                  </a:solidFill>
                  <a:latin typeface="Times New Roman (Hebrew)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032036"/>
                <a:ext cx="4176464" cy="557204"/>
              </a:xfrm>
              <a:prstGeom prst="rect">
                <a:avLst/>
              </a:prstGeom>
              <a:blipFill rotWithShape="1">
                <a:blip r:embed="rId4"/>
                <a:stretch>
                  <a:fillRect t="-11957" b="-228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 bwMode="auto">
          <a:xfrm>
            <a:off x="1763688" y="4888020"/>
            <a:ext cx="3960440" cy="7732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87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5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  <a:endParaRPr lang="en-US" altLang="he-IL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0024" y="855572"/>
            <a:ext cx="4326111" cy="1061260"/>
            <a:chOff x="1470024" y="855572"/>
            <a:chExt cx="4326111" cy="10612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470024" y="855572"/>
              <a:ext cx="4326111" cy="1061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 (Hebrew)" pitchFamily="18" charset="0"/>
                </a:rPr>
                <a:t>What is 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 (Hebrew)" pitchFamily="18" charset="0"/>
                </a:rPr>
                <a:t>           equivalent to?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699792" y="1196752"/>
                  <a:ext cx="720080" cy="5232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800" i="1" dirty="0" smtClean="0">
                      <a:solidFill>
                        <a:srgbClr val="FF0000"/>
                      </a:solidFill>
                      <a:latin typeface="Times New Roman (Hebrew)" pitchFamily="18" charset="0"/>
                    </a:rPr>
                    <a:t>•s</a:t>
                  </a:r>
                  <a:endParaRPr lang="en-US" sz="2800" i="1" dirty="0">
                    <a:solidFill>
                      <a:srgbClr val="FF0000"/>
                    </a:solidFill>
                    <a:latin typeface="Times New Roman (Hebrew)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1196752"/>
                  <a:ext cx="72008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1628" r="-15254" b="-313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228204" y="2403228"/>
            <a:ext cx="5194300" cy="737740"/>
            <a:chOff x="2889250" y="2132857"/>
            <a:chExt cx="5194300" cy="737740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5486400" y="2132857"/>
              <a:ext cx="2597150" cy="737344"/>
              <a:chOff x="2634" y="1550"/>
              <a:chExt cx="1227" cy="499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Group 3"/>
            <p:cNvGrpSpPr>
              <a:grpSpLocks/>
            </p:cNvGrpSpPr>
            <p:nvPr/>
          </p:nvGrpSpPr>
          <p:grpSpPr bwMode="auto">
            <a:xfrm flipV="1">
              <a:off x="2889250" y="2133253"/>
              <a:ext cx="2597150" cy="737344"/>
              <a:chOff x="2634" y="1550"/>
              <a:chExt cx="1227" cy="499"/>
            </a:xfrm>
          </p:grpSpPr>
          <p:sp>
            <p:nvSpPr>
              <p:cNvPr id="41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249908" y="2636912"/>
            <a:ext cx="5194300" cy="272667"/>
            <a:chOff x="2910954" y="2420888"/>
            <a:chExt cx="5194300" cy="272667"/>
          </a:xfrm>
        </p:grpSpPr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5508104" y="2420888"/>
              <a:ext cx="2597150" cy="272271"/>
              <a:chOff x="2634" y="1550"/>
              <a:chExt cx="1227" cy="499"/>
            </a:xfrm>
          </p:grpSpPr>
          <p:sp>
            <p:nvSpPr>
              <p:cNvPr id="36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3"/>
            <p:cNvGrpSpPr>
              <a:grpSpLocks/>
            </p:cNvGrpSpPr>
            <p:nvPr/>
          </p:nvGrpSpPr>
          <p:grpSpPr bwMode="auto">
            <a:xfrm flipV="1">
              <a:off x="2910954" y="2421284"/>
              <a:ext cx="2597150" cy="272271"/>
              <a:chOff x="2634" y="1550"/>
              <a:chExt cx="1227" cy="499"/>
            </a:xfrm>
          </p:grpSpPr>
          <p:sp>
            <p:nvSpPr>
              <p:cNvPr id="46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-36512" y="1628800"/>
            <a:ext cx="9227279" cy="2376264"/>
            <a:chOff x="-36512" y="1628800"/>
            <a:chExt cx="9227279" cy="237626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043608" y="1628800"/>
              <a:ext cx="0" cy="22322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1043608" y="3861047"/>
              <a:ext cx="691276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-36512" y="1700808"/>
                  <a:ext cx="1136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𝑰</m:t>
                        </m:r>
                        <m:r>
                          <a:rPr lang="en-US" sz="2400" b="1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1700808"/>
                  <a:ext cx="113685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535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818275" y="3543399"/>
                  <a:ext cx="13724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  </m:t>
                      </m:r>
                      <m:r>
                        <a:rPr lang="en-US" sz="2400" b="1" i="1" smtClean="0">
                          <a:latin typeface="Cambria Math"/>
                        </a:rPr>
                        <m:t>𝒕</m:t>
                      </m:r>
                    </m:oMath>
                  </a14:m>
                  <a:r>
                    <a:rPr lang="en-US" sz="2400" b="1" dirty="0" smtClean="0"/>
                    <a:t> (time)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275" y="3543399"/>
                  <a:ext cx="137249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211" r="-6222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6" name="Rectangle 55"/>
          <p:cNvSpPr/>
          <p:nvPr/>
        </p:nvSpPr>
        <p:spPr>
          <a:xfrm>
            <a:off x="35496" y="4437112"/>
            <a:ext cx="9108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/>
              <a:buChar char="è"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This is equivalent to keeping the same temporal frequencies, </a:t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but </a:t>
            </a:r>
            <a:r>
              <a:rPr lang="en-US" sz="2400" b="1" dirty="0" smtClean="0">
                <a:solidFill>
                  <a:srgbClr val="FF0000"/>
                </a:solidFill>
                <a:sym typeface="Wingdings" pitchFamily="2" charset="2"/>
              </a:rPr>
              <a:t>magnifying their amplitude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(i.e., increase the coefficient of the temporal frequency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in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the </a:t>
            </a:r>
            <a:r>
              <a:rPr lang="en-US" sz="2400" u="sng" dirty="0" smtClean="0">
                <a:solidFill>
                  <a:srgbClr val="000000"/>
                </a:solidFill>
                <a:sym typeface="Wingdings" pitchFamily="2" charset="2"/>
              </a:rPr>
              <a:t>Temporal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Fourier Transform).</a:t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 </a:t>
            </a:r>
            <a:r>
              <a:rPr lang="en-US" sz="2400" dirty="0" smtClean="0">
                <a:solidFill>
                  <a:srgbClr val="000000"/>
                </a:solidFill>
              </a:rPr>
              <a:t>We can do this </a:t>
            </a:r>
            <a:r>
              <a:rPr lang="en-US" sz="2400" u="sng" dirty="0" smtClean="0">
                <a:solidFill>
                  <a:srgbClr val="000000"/>
                </a:solidFill>
              </a:rPr>
              <a:t>selectively</a:t>
            </a:r>
            <a:r>
              <a:rPr lang="en-US" sz="2400" dirty="0" smtClean="0">
                <a:solidFill>
                  <a:srgbClr val="000000"/>
                </a:solidFill>
              </a:rPr>
              <a:t> to specific temporal frequencies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    (e.g., a range of frequencies of expected heart rates).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43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  <a:endParaRPr lang="en-US" altLang="he-IL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70024" y="855572"/>
            <a:ext cx="4326111" cy="1061260"/>
            <a:chOff x="1470024" y="855572"/>
            <a:chExt cx="4326111" cy="106126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470024" y="855572"/>
              <a:ext cx="4326111" cy="10612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 (Hebrew)" pitchFamily="18" charset="0"/>
                </a:rPr>
                <a:t>What is 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Times New Roman (Hebrew)" pitchFamily="18" charset="0"/>
                </a:rPr>
                <a:t>           equivalent to?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 (Hebrew)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699792" y="1196752"/>
                  <a:ext cx="720080" cy="5232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en-US" sz="2800" i="1" dirty="0" smtClean="0">
                      <a:solidFill>
                        <a:srgbClr val="FF0000"/>
                      </a:solidFill>
                      <a:latin typeface="Times New Roman (Hebrew)" pitchFamily="18" charset="0"/>
                    </a:rPr>
                    <a:t>•s</a:t>
                  </a:r>
                  <a:endParaRPr lang="en-US" sz="2800" i="1" dirty="0">
                    <a:solidFill>
                      <a:srgbClr val="FF0000"/>
                    </a:solidFill>
                    <a:latin typeface="Times New Roman (Hebrew)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9792" y="1196752"/>
                  <a:ext cx="720080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1628" r="-15254" b="-313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228204" y="2403228"/>
            <a:ext cx="5194300" cy="737740"/>
            <a:chOff x="2889250" y="2132857"/>
            <a:chExt cx="5194300" cy="737740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5486400" y="2132857"/>
              <a:ext cx="2597150" cy="737344"/>
              <a:chOff x="2634" y="1550"/>
              <a:chExt cx="1227" cy="499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0" name="Group 3"/>
            <p:cNvGrpSpPr>
              <a:grpSpLocks/>
            </p:cNvGrpSpPr>
            <p:nvPr/>
          </p:nvGrpSpPr>
          <p:grpSpPr bwMode="auto">
            <a:xfrm flipV="1">
              <a:off x="2889250" y="2133253"/>
              <a:ext cx="2597150" cy="737344"/>
              <a:chOff x="2634" y="1550"/>
              <a:chExt cx="1227" cy="499"/>
            </a:xfrm>
          </p:grpSpPr>
          <p:sp>
            <p:nvSpPr>
              <p:cNvPr id="41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249908" y="2636912"/>
            <a:ext cx="5194300" cy="272667"/>
            <a:chOff x="2910954" y="2420888"/>
            <a:chExt cx="5194300" cy="272667"/>
          </a:xfrm>
        </p:grpSpPr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5508104" y="2420888"/>
              <a:ext cx="2597150" cy="272271"/>
              <a:chOff x="2634" y="1550"/>
              <a:chExt cx="1227" cy="499"/>
            </a:xfrm>
          </p:grpSpPr>
          <p:sp>
            <p:nvSpPr>
              <p:cNvPr id="36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3"/>
            <p:cNvGrpSpPr>
              <a:grpSpLocks/>
            </p:cNvGrpSpPr>
            <p:nvPr/>
          </p:nvGrpSpPr>
          <p:grpSpPr bwMode="auto">
            <a:xfrm flipV="1">
              <a:off x="2910954" y="2421284"/>
              <a:ext cx="2597150" cy="272271"/>
              <a:chOff x="2634" y="1550"/>
              <a:chExt cx="1227" cy="499"/>
            </a:xfrm>
          </p:grpSpPr>
          <p:sp>
            <p:nvSpPr>
              <p:cNvPr id="46" name="Freeform 4"/>
              <p:cNvSpPr>
                <a:spLocks/>
              </p:cNvSpPr>
              <p:nvPr/>
            </p:nvSpPr>
            <p:spPr bwMode="auto">
              <a:xfrm>
                <a:off x="2634" y="1550"/>
                <a:ext cx="395" cy="250"/>
              </a:xfrm>
              <a:custGeom>
                <a:avLst/>
                <a:gdLst>
                  <a:gd name="T0" fmla="*/ 4 w 395"/>
                  <a:gd name="T1" fmla="*/ 241 h 250"/>
                  <a:gd name="T2" fmla="*/ 11 w 395"/>
                  <a:gd name="T3" fmla="*/ 232 h 250"/>
                  <a:gd name="T4" fmla="*/ 15 w 395"/>
                  <a:gd name="T5" fmla="*/ 222 h 250"/>
                  <a:gd name="T6" fmla="*/ 19 w 395"/>
                  <a:gd name="T7" fmla="*/ 213 h 250"/>
                  <a:gd name="T8" fmla="*/ 26 w 395"/>
                  <a:gd name="T9" fmla="*/ 205 h 250"/>
                  <a:gd name="T10" fmla="*/ 30 w 395"/>
                  <a:gd name="T11" fmla="*/ 195 h 250"/>
                  <a:gd name="T12" fmla="*/ 34 w 395"/>
                  <a:gd name="T13" fmla="*/ 186 h 250"/>
                  <a:gd name="T14" fmla="*/ 41 w 395"/>
                  <a:gd name="T15" fmla="*/ 176 h 250"/>
                  <a:gd name="T16" fmla="*/ 45 w 395"/>
                  <a:gd name="T17" fmla="*/ 168 h 250"/>
                  <a:gd name="T18" fmla="*/ 48 w 395"/>
                  <a:gd name="T19" fmla="*/ 159 h 250"/>
                  <a:gd name="T20" fmla="*/ 56 w 395"/>
                  <a:gd name="T21" fmla="*/ 151 h 250"/>
                  <a:gd name="T22" fmla="*/ 60 w 395"/>
                  <a:gd name="T23" fmla="*/ 141 h 250"/>
                  <a:gd name="T24" fmla="*/ 63 w 395"/>
                  <a:gd name="T25" fmla="*/ 133 h 250"/>
                  <a:gd name="T26" fmla="*/ 67 w 395"/>
                  <a:gd name="T27" fmla="*/ 125 h 250"/>
                  <a:gd name="T28" fmla="*/ 74 w 395"/>
                  <a:gd name="T29" fmla="*/ 117 h 250"/>
                  <a:gd name="T30" fmla="*/ 78 w 395"/>
                  <a:gd name="T31" fmla="*/ 109 h 250"/>
                  <a:gd name="T32" fmla="*/ 82 w 395"/>
                  <a:gd name="T33" fmla="*/ 101 h 250"/>
                  <a:gd name="T34" fmla="*/ 89 w 395"/>
                  <a:gd name="T35" fmla="*/ 93 h 250"/>
                  <a:gd name="T36" fmla="*/ 93 w 395"/>
                  <a:gd name="T37" fmla="*/ 87 h 250"/>
                  <a:gd name="T38" fmla="*/ 97 w 395"/>
                  <a:gd name="T39" fmla="*/ 79 h 250"/>
                  <a:gd name="T40" fmla="*/ 104 w 395"/>
                  <a:gd name="T41" fmla="*/ 73 h 250"/>
                  <a:gd name="T42" fmla="*/ 108 w 395"/>
                  <a:gd name="T43" fmla="*/ 66 h 250"/>
                  <a:gd name="T44" fmla="*/ 112 w 395"/>
                  <a:gd name="T45" fmla="*/ 60 h 250"/>
                  <a:gd name="T46" fmla="*/ 119 w 395"/>
                  <a:gd name="T47" fmla="*/ 54 h 250"/>
                  <a:gd name="T48" fmla="*/ 123 w 395"/>
                  <a:gd name="T49" fmla="*/ 47 h 250"/>
                  <a:gd name="T50" fmla="*/ 130 w 395"/>
                  <a:gd name="T51" fmla="*/ 41 h 250"/>
                  <a:gd name="T52" fmla="*/ 138 w 395"/>
                  <a:gd name="T53" fmla="*/ 35 h 250"/>
                  <a:gd name="T54" fmla="*/ 145 w 395"/>
                  <a:gd name="T55" fmla="*/ 28 h 250"/>
                  <a:gd name="T56" fmla="*/ 152 w 395"/>
                  <a:gd name="T57" fmla="*/ 22 h 250"/>
                  <a:gd name="T58" fmla="*/ 160 w 395"/>
                  <a:gd name="T59" fmla="*/ 15 h 250"/>
                  <a:gd name="T60" fmla="*/ 171 w 395"/>
                  <a:gd name="T61" fmla="*/ 9 h 250"/>
                  <a:gd name="T62" fmla="*/ 186 w 395"/>
                  <a:gd name="T63" fmla="*/ 3 h 250"/>
                  <a:gd name="T64" fmla="*/ 201 w 395"/>
                  <a:gd name="T65" fmla="*/ 0 h 250"/>
                  <a:gd name="T66" fmla="*/ 216 w 395"/>
                  <a:gd name="T67" fmla="*/ 1 h 250"/>
                  <a:gd name="T68" fmla="*/ 231 w 395"/>
                  <a:gd name="T69" fmla="*/ 4 h 250"/>
                  <a:gd name="T70" fmla="*/ 245 w 395"/>
                  <a:gd name="T71" fmla="*/ 11 h 250"/>
                  <a:gd name="T72" fmla="*/ 257 w 395"/>
                  <a:gd name="T73" fmla="*/ 17 h 250"/>
                  <a:gd name="T74" fmla="*/ 264 w 395"/>
                  <a:gd name="T75" fmla="*/ 23 h 250"/>
                  <a:gd name="T76" fmla="*/ 271 w 395"/>
                  <a:gd name="T77" fmla="*/ 30 h 250"/>
                  <a:gd name="T78" fmla="*/ 279 w 395"/>
                  <a:gd name="T79" fmla="*/ 36 h 250"/>
                  <a:gd name="T80" fmla="*/ 283 w 395"/>
                  <a:gd name="T81" fmla="*/ 43 h 250"/>
                  <a:gd name="T82" fmla="*/ 290 w 395"/>
                  <a:gd name="T83" fmla="*/ 49 h 250"/>
                  <a:gd name="T84" fmla="*/ 294 w 395"/>
                  <a:gd name="T85" fmla="*/ 55 h 250"/>
                  <a:gd name="T86" fmla="*/ 301 w 395"/>
                  <a:gd name="T87" fmla="*/ 62 h 250"/>
                  <a:gd name="T88" fmla="*/ 305 w 395"/>
                  <a:gd name="T89" fmla="*/ 68 h 250"/>
                  <a:gd name="T90" fmla="*/ 309 w 395"/>
                  <a:gd name="T91" fmla="*/ 74 h 250"/>
                  <a:gd name="T92" fmla="*/ 312 w 395"/>
                  <a:gd name="T93" fmla="*/ 81 h 250"/>
                  <a:gd name="T94" fmla="*/ 320 w 395"/>
                  <a:gd name="T95" fmla="*/ 89 h 250"/>
                  <a:gd name="T96" fmla="*/ 323 w 395"/>
                  <a:gd name="T97" fmla="*/ 95 h 250"/>
                  <a:gd name="T98" fmla="*/ 327 w 395"/>
                  <a:gd name="T99" fmla="*/ 103 h 250"/>
                  <a:gd name="T100" fmla="*/ 335 w 395"/>
                  <a:gd name="T101" fmla="*/ 111 h 250"/>
                  <a:gd name="T102" fmla="*/ 338 w 395"/>
                  <a:gd name="T103" fmla="*/ 119 h 250"/>
                  <a:gd name="T104" fmla="*/ 342 w 395"/>
                  <a:gd name="T105" fmla="*/ 127 h 250"/>
                  <a:gd name="T106" fmla="*/ 349 w 395"/>
                  <a:gd name="T107" fmla="*/ 135 h 250"/>
                  <a:gd name="T108" fmla="*/ 353 w 395"/>
                  <a:gd name="T109" fmla="*/ 143 h 250"/>
                  <a:gd name="T110" fmla="*/ 357 w 395"/>
                  <a:gd name="T111" fmla="*/ 152 h 250"/>
                  <a:gd name="T112" fmla="*/ 364 w 395"/>
                  <a:gd name="T113" fmla="*/ 160 h 250"/>
                  <a:gd name="T114" fmla="*/ 368 w 395"/>
                  <a:gd name="T115" fmla="*/ 170 h 250"/>
                  <a:gd name="T116" fmla="*/ 372 w 395"/>
                  <a:gd name="T117" fmla="*/ 178 h 250"/>
                  <a:gd name="T118" fmla="*/ 379 w 395"/>
                  <a:gd name="T119" fmla="*/ 187 h 250"/>
                  <a:gd name="T120" fmla="*/ 383 w 395"/>
                  <a:gd name="T121" fmla="*/ 197 h 250"/>
                  <a:gd name="T122" fmla="*/ 387 w 395"/>
                  <a:gd name="T123" fmla="*/ 206 h 250"/>
                  <a:gd name="T124" fmla="*/ 394 w 395"/>
                  <a:gd name="T125" fmla="*/ 21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5" h="250">
                    <a:moveTo>
                      <a:pt x="0" y="249"/>
                    </a:moveTo>
                    <a:lnTo>
                      <a:pt x="4" y="246"/>
                    </a:lnTo>
                    <a:lnTo>
                      <a:pt x="4" y="245"/>
                    </a:lnTo>
                    <a:lnTo>
                      <a:pt x="4" y="241"/>
                    </a:lnTo>
                    <a:lnTo>
                      <a:pt x="8" y="240"/>
                    </a:lnTo>
                    <a:lnTo>
                      <a:pt x="8" y="237"/>
                    </a:lnTo>
                    <a:lnTo>
                      <a:pt x="8" y="235"/>
                    </a:lnTo>
                    <a:lnTo>
                      <a:pt x="11" y="232"/>
                    </a:lnTo>
                    <a:lnTo>
                      <a:pt x="11" y="230"/>
                    </a:lnTo>
                    <a:lnTo>
                      <a:pt x="11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5" y="221"/>
                    </a:lnTo>
                    <a:lnTo>
                      <a:pt x="19" y="218"/>
                    </a:lnTo>
                    <a:lnTo>
                      <a:pt x="19" y="216"/>
                    </a:lnTo>
                    <a:lnTo>
                      <a:pt x="19" y="213"/>
                    </a:lnTo>
                    <a:lnTo>
                      <a:pt x="22" y="211"/>
                    </a:lnTo>
                    <a:lnTo>
                      <a:pt x="22" y="210"/>
                    </a:lnTo>
                    <a:lnTo>
                      <a:pt x="22" y="206"/>
                    </a:lnTo>
                    <a:lnTo>
                      <a:pt x="26" y="205"/>
                    </a:lnTo>
                    <a:lnTo>
                      <a:pt x="26" y="202"/>
                    </a:lnTo>
                    <a:lnTo>
                      <a:pt x="26" y="200"/>
                    </a:lnTo>
                    <a:lnTo>
                      <a:pt x="30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4" y="190"/>
                    </a:lnTo>
                    <a:lnTo>
                      <a:pt x="34" y="189"/>
                    </a:lnTo>
                    <a:lnTo>
                      <a:pt x="34" y="186"/>
                    </a:lnTo>
                    <a:lnTo>
                      <a:pt x="37" y="184"/>
                    </a:lnTo>
                    <a:lnTo>
                      <a:pt x="37" y="181"/>
                    </a:lnTo>
                    <a:lnTo>
                      <a:pt x="37" y="179"/>
                    </a:lnTo>
                    <a:lnTo>
                      <a:pt x="41" y="176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5" y="165"/>
                    </a:lnTo>
                    <a:lnTo>
                      <a:pt x="48" y="163"/>
                    </a:lnTo>
                    <a:lnTo>
                      <a:pt x="48" y="162"/>
                    </a:lnTo>
                    <a:lnTo>
                      <a:pt x="48" y="159"/>
                    </a:lnTo>
                    <a:lnTo>
                      <a:pt x="52" y="157"/>
                    </a:lnTo>
                    <a:lnTo>
                      <a:pt x="52" y="155"/>
                    </a:lnTo>
                    <a:lnTo>
                      <a:pt x="52" y="152"/>
                    </a:lnTo>
                    <a:lnTo>
                      <a:pt x="56" y="151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60" y="144"/>
                    </a:lnTo>
                    <a:lnTo>
                      <a:pt x="60" y="141"/>
                    </a:lnTo>
                    <a:lnTo>
                      <a:pt x="60" y="140"/>
                    </a:lnTo>
                    <a:lnTo>
                      <a:pt x="63" y="138"/>
                    </a:lnTo>
                    <a:lnTo>
                      <a:pt x="63" y="135"/>
                    </a:lnTo>
                    <a:lnTo>
                      <a:pt x="63" y="133"/>
                    </a:lnTo>
                    <a:lnTo>
                      <a:pt x="63" y="132"/>
                    </a:lnTo>
                    <a:lnTo>
                      <a:pt x="67" y="130"/>
                    </a:lnTo>
                    <a:lnTo>
                      <a:pt x="67" y="127"/>
                    </a:lnTo>
                    <a:lnTo>
                      <a:pt x="67" y="125"/>
                    </a:lnTo>
                    <a:lnTo>
                      <a:pt x="71" y="124"/>
                    </a:lnTo>
                    <a:lnTo>
                      <a:pt x="71" y="120"/>
                    </a:lnTo>
                    <a:lnTo>
                      <a:pt x="71" y="119"/>
                    </a:lnTo>
                    <a:lnTo>
                      <a:pt x="74" y="117"/>
                    </a:lnTo>
                    <a:lnTo>
                      <a:pt x="74" y="116"/>
                    </a:lnTo>
                    <a:lnTo>
                      <a:pt x="74" y="113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82" y="106"/>
                    </a:lnTo>
                    <a:lnTo>
                      <a:pt x="82" y="103"/>
                    </a:lnTo>
                    <a:lnTo>
                      <a:pt x="82" y="101"/>
                    </a:lnTo>
                    <a:lnTo>
                      <a:pt x="86" y="100"/>
                    </a:lnTo>
                    <a:lnTo>
                      <a:pt x="86" y="98"/>
                    </a:lnTo>
                    <a:lnTo>
                      <a:pt x="86" y="97"/>
                    </a:lnTo>
                    <a:lnTo>
                      <a:pt x="89" y="93"/>
                    </a:lnTo>
                    <a:lnTo>
                      <a:pt x="89" y="92"/>
                    </a:lnTo>
                    <a:lnTo>
                      <a:pt x="89" y="90"/>
                    </a:lnTo>
                    <a:lnTo>
                      <a:pt x="93" y="89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7" y="84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100" y="78"/>
                    </a:lnTo>
                    <a:lnTo>
                      <a:pt x="100" y="76"/>
                    </a:lnTo>
                    <a:lnTo>
                      <a:pt x="100" y="74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4" y="70"/>
                    </a:lnTo>
                    <a:lnTo>
                      <a:pt x="108" y="68"/>
                    </a:lnTo>
                    <a:lnTo>
                      <a:pt x="108" y="66"/>
                    </a:lnTo>
                    <a:lnTo>
                      <a:pt x="108" y="65"/>
                    </a:lnTo>
                    <a:lnTo>
                      <a:pt x="112" y="63"/>
                    </a:lnTo>
                    <a:lnTo>
                      <a:pt x="112" y="62"/>
                    </a:lnTo>
                    <a:lnTo>
                      <a:pt x="112" y="60"/>
                    </a:lnTo>
                    <a:lnTo>
                      <a:pt x="115" y="58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9" y="54"/>
                    </a:lnTo>
                    <a:lnTo>
                      <a:pt x="119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3" y="47"/>
                    </a:lnTo>
                    <a:lnTo>
                      <a:pt x="126" y="46"/>
                    </a:lnTo>
                    <a:lnTo>
                      <a:pt x="126" y="44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39"/>
                    </a:lnTo>
                    <a:lnTo>
                      <a:pt x="134" y="38"/>
                    </a:lnTo>
                    <a:lnTo>
                      <a:pt x="134" y="36"/>
                    </a:lnTo>
                    <a:lnTo>
                      <a:pt x="138" y="35"/>
                    </a:lnTo>
                    <a:lnTo>
                      <a:pt x="138" y="33"/>
                    </a:lnTo>
                    <a:lnTo>
                      <a:pt x="141" y="31"/>
                    </a:lnTo>
                    <a:lnTo>
                      <a:pt x="141" y="30"/>
                    </a:lnTo>
                    <a:lnTo>
                      <a:pt x="145" y="28"/>
                    </a:lnTo>
                    <a:lnTo>
                      <a:pt x="145" y="27"/>
                    </a:lnTo>
                    <a:lnTo>
                      <a:pt x="149" y="25"/>
                    </a:lnTo>
                    <a:lnTo>
                      <a:pt x="149" y="23"/>
                    </a:lnTo>
                    <a:lnTo>
                      <a:pt x="152" y="22"/>
                    </a:lnTo>
                    <a:lnTo>
                      <a:pt x="152" y="20"/>
                    </a:lnTo>
                    <a:lnTo>
                      <a:pt x="156" y="19"/>
                    </a:lnTo>
                    <a:lnTo>
                      <a:pt x="156" y="17"/>
                    </a:lnTo>
                    <a:lnTo>
                      <a:pt x="160" y="15"/>
                    </a:lnTo>
                    <a:lnTo>
                      <a:pt x="164" y="14"/>
                    </a:lnTo>
                    <a:lnTo>
                      <a:pt x="164" y="12"/>
                    </a:lnTo>
                    <a:lnTo>
                      <a:pt x="167" y="11"/>
                    </a:lnTo>
                    <a:lnTo>
                      <a:pt x="171" y="9"/>
                    </a:lnTo>
                    <a:lnTo>
                      <a:pt x="175" y="8"/>
                    </a:lnTo>
                    <a:lnTo>
                      <a:pt x="178" y="6"/>
                    </a:lnTo>
                    <a:lnTo>
                      <a:pt x="182" y="4"/>
                    </a:lnTo>
                    <a:lnTo>
                      <a:pt x="186" y="3"/>
                    </a:lnTo>
                    <a:lnTo>
                      <a:pt x="190" y="1"/>
                    </a:lnTo>
                    <a:lnTo>
                      <a:pt x="193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0"/>
                    </a:lnTo>
                    <a:lnTo>
                      <a:pt x="212" y="0"/>
                    </a:lnTo>
                    <a:lnTo>
                      <a:pt x="216" y="1"/>
                    </a:lnTo>
                    <a:lnTo>
                      <a:pt x="219" y="1"/>
                    </a:lnTo>
                    <a:lnTo>
                      <a:pt x="223" y="3"/>
                    </a:lnTo>
                    <a:lnTo>
                      <a:pt x="227" y="3"/>
                    </a:lnTo>
                    <a:lnTo>
                      <a:pt x="231" y="4"/>
                    </a:lnTo>
                    <a:lnTo>
                      <a:pt x="234" y="6"/>
                    </a:lnTo>
                    <a:lnTo>
                      <a:pt x="238" y="8"/>
                    </a:lnTo>
                    <a:lnTo>
                      <a:pt x="242" y="9"/>
                    </a:lnTo>
                    <a:lnTo>
                      <a:pt x="245" y="11"/>
                    </a:lnTo>
                    <a:lnTo>
                      <a:pt x="249" y="12"/>
                    </a:lnTo>
                    <a:lnTo>
                      <a:pt x="249" y="14"/>
                    </a:lnTo>
                    <a:lnTo>
                      <a:pt x="253" y="15"/>
                    </a:lnTo>
                    <a:lnTo>
                      <a:pt x="257" y="17"/>
                    </a:lnTo>
                    <a:lnTo>
                      <a:pt x="257" y="19"/>
                    </a:lnTo>
                    <a:lnTo>
                      <a:pt x="260" y="20"/>
                    </a:lnTo>
                    <a:lnTo>
                      <a:pt x="260" y="22"/>
                    </a:lnTo>
                    <a:lnTo>
                      <a:pt x="264" y="23"/>
                    </a:lnTo>
                    <a:lnTo>
                      <a:pt x="264" y="25"/>
                    </a:lnTo>
                    <a:lnTo>
                      <a:pt x="268" y="27"/>
                    </a:lnTo>
                    <a:lnTo>
                      <a:pt x="268" y="28"/>
                    </a:lnTo>
                    <a:lnTo>
                      <a:pt x="271" y="30"/>
                    </a:lnTo>
                    <a:lnTo>
                      <a:pt x="271" y="31"/>
                    </a:lnTo>
                    <a:lnTo>
                      <a:pt x="275" y="33"/>
                    </a:lnTo>
                    <a:lnTo>
                      <a:pt x="275" y="35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3" y="39"/>
                    </a:lnTo>
                    <a:lnTo>
                      <a:pt x="283" y="41"/>
                    </a:lnTo>
                    <a:lnTo>
                      <a:pt x="283" y="43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90" y="47"/>
                    </a:lnTo>
                    <a:lnTo>
                      <a:pt x="290" y="49"/>
                    </a:lnTo>
                    <a:lnTo>
                      <a:pt x="290" y="50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4" y="55"/>
                    </a:lnTo>
                    <a:lnTo>
                      <a:pt x="297" y="57"/>
                    </a:lnTo>
                    <a:lnTo>
                      <a:pt x="297" y="58"/>
                    </a:lnTo>
                    <a:lnTo>
                      <a:pt x="297" y="60"/>
                    </a:lnTo>
                    <a:lnTo>
                      <a:pt x="301" y="62"/>
                    </a:lnTo>
                    <a:lnTo>
                      <a:pt x="301" y="63"/>
                    </a:lnTo>
                    <a:lnTo>
                      <a:pt x="301" y="65"/>
                    </a:lnTo>
                    <a:lnTo>
                      <a:pt x="305" y="66"/>
                    </a:lnTo>
                    <a:lnTo>
                      <a:pt x="305" y="68"/>
                    </a:lnTo>
                    <a:lnTo>
                      <a:pt x="305" y="70"/>
                    </a:lnTo>
                    <a:lnTo>
                      <a:pt x="309" y="71"/>
                    </a:lnTo>
                    <a:lnTo>
                      <a:pt x="309" y="73"/>
                    </a:lnTo>
                    <a:lnTo>
                      <a:pt x="309" y="74"/>
                    </a:lnTo>
                    <a:lnTo>
                      <a:pt x="309" y="76"/>
                    </a:lnTo>
                    <a:lnTo>
                      <a:pt x="312" y="78"/>
                    </a:lnTo>
                    <a:lnTo>
                      <a:pt x="312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6" y="84"/>
                    </a:lnTo>
                    <a:lnTo>
                      <a:pt x="316" y="85"/>
                    </a:lnTo>
                    <a:lnTo>
                      <a:pt x="320" y="89"/>
                    </a:lnTo>
                    <a:lnTo>
                      <a:pt x="320" y="90"/>
                    </a:lnTo>
                    <a:lnTo>
                      <a:pt x="320" y="92"/>
                    </a:lnTo>
                    <a:lnTo>
                      <a:pt x="323" y="93"/>
                    </a:lnTo>
                    <a:lnTo>
                      <a:pt x="323" y="95"/>
                    </a:lnTo>
                    <a:lnTo>
                      <a:pt x="323" y="97"/>
                    </a:lnTo>
                    <a:lnTo>
                      <a:pt x="327" y="100"/>
                    </a:lnTo>
                    <a:lnTo>
                      <a:pt x="327" y="101"/>
                    </a:lnTo>
                    <a:lnTo>
                      <a:pt x="327" y="103"/>
                    </a:lnTo>
                    <a:lnTo>
                      <a:pt x="331" y="105"/>
                    </a:lnTo>
                    <a:lnTo>
                      <a:pt x="331" y="106"/>
                    </a:lnTo>
                    <a:lnTo>
                      <a:pt x="331" y="109"/>
                    </a:lnTo>
                    <a:lnTo>
                      <a:pt x="335" y="111"/>
                    </a:lnTo>
                    <a:lnTo>
                      <a:pt x="335" y="113"/>
                    </a:lnTo>
                    <a:lnTo>
                      <a:pt x="335" y="114"/>
                    </a:lnTo>
                    <a:lnTo>
                      <a:pt x="338" y="116"/>
                    </a:lnTo>
                    <a:lnTo>
                      <a:pt x="338" y="119"/>
                    </a:lnTo>
                    <a:lnTo>
                      <a:pt x="338" y="120"/>
                    </a:lnTo>
                    <a:lnTo>
                      <a:pt x="342" y="122"/>
                    </a:lnTo>
                    <a:lnTo>
                      <a:pt x="342" y="125"/>
                    </a:lnTo>
                    <a:lnTo>
                      <a:pt x="342" y="127"/>
                    </a:lnTo>
                    <a:lnTo>
                      <a:pt x="346" y="128"/>
                    </a:lnTo>
                    <a:lnTo>
                      <a:pt x="346" y="130"/>
                    </a:lnTo>
                    <a:lnTo>
                      <a:pt x="346" y="133"/>
                    </a:lnTo>
                    <a:lnTo>
                      <a:pt x="349" y="135"/>
                    </a:lnTo>
                    <a:lnTo>
                      <a:pt x="349" y="136"/>
                    </a:lnTo>
                    <a:lnTo>
                      <a:pt x="349" y="140"/>
                    </a:lnTo>
                    <a:lnTo>
                      <a:pt x="353" y="141"/>
                    </a:lnTo>
                    <a:lnTo>
                      <a:pt x="353" y="143"/>
                    </a:lnTo>
                    <a:lnTo>
                      <a:pt x="353" y="146"/>
                    </a:lnTo>
                    <a:lnTo>
                      <a:pt x="357" y="148"/>
                    </a:lnTo>
                    <a:lnTo>
                      <a:pt x="357" y="149"/>
                    </a:lnTo>
                    <a:lnTo>
                      <a:pt x="357" y="152"/>
                    </a:lnTo>
                    <a:lnTo>
                      <a:pt x="361" y="154"/>
                    </a:lnTo>
                    <a:lnTo>
                      <a:pt x="361" y="155"/>
                    </a:lnTo>
                    <a:lnTo>
                      <a:pt x="361" y="159"/>
                    </a:lnTo>
                    <a:lnTo>
                      <a:pt x="364" y="160"/>
                    </a:lnTo>
                    <a:lnTo>
                      <a:pt x="364" y="163"/>
                    </a:lnTo>
                    <a:lnTo>
                      <a:pt x="364" y="165"/>
                    </a:lnTo>
                    <a:lnTo>
                      <a:pt x="368" y="167"/>
                    </a:lnTo>
                    <a:lnTo>
                      <a:pt x="368" y="170"/>
                    </a:lnTo>
                    <a:lnTo>
                      <a:pt x="368" y="171"/>
                    </a:lnTo>
                    <a:lnTo>
                      <a:pt x="372" y="175"/>
                    </a:lnTo>
                    <a:lnTo>
                      <a:pt x="372" y="176"/>
                    </a:lnTo>
                    <a:lnTo>
                      <a:pt x="372" y="178"/>
                    </a:lnTo>
                    <a:lnTo>
                      <a:pt x="375" y="181"/>
                    </a:lnTo>
                    <a:lnTo>
                      <a:pt x="375" y="183"/>
                    </a:lnTo>
                    <a:lnTo>
                      <a:pt x="375" y="186"/>
                    </a:lnTo>
                    <a:lnTo>
                      <a:pt x="379" y="187"/>
                    </a:lnTo>
                    <a:lnTo>
                      <a:pt x="379" y="189"/>
                    </a:lnTo>
                    <a:lnTo>
                      <a:pt x="379" y="192"/>
                    </a:lnTo>
                    <a:lnTo>
                      <a:pt x="383" y="194"/>
                    </a:lnTo>
                    <a:lnTo>
                      <a:pt x="383" y="197"/>
                    </a:lnTo>
                    <a:lnTo>
                      <a:pt x="383" y="198"/>
                    </a:lnTo>
                    <a:lnTo>
                      <a:pt x="387" y="202"/>
                    </a:lnTo>
                    <a:lnTo>
                      <a:pt x="387" y="203"/>
                    </a:lnTo>
                    <a:lnTo>
                      <a:pt x="387" y="206"/>
                    </a:lnTo>
                    <a:lnTo>
                      <a:pt x="390" y="208"/>
                    </a:lnTo>
                    <a:lnTo>
                      <a:pt x="390" y="211"/>
                    </a:lnTo>
                    <a:lnTo>
                      <a:pt x="390" y="213"/>
                    </a:lnTo>
                    <a:lnTo>
                      <a:pt x="394" y="214"/>
                    </a:lnTo>
                    <a:lnTo>
                      <a:pt x="394" y="218"/>
                    </a:lnTo>
                    <a:lnTo>
                      <a:pt x="394" y="219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"/>
              <p:cNvSpPr>
                <a:spLocks/>
              </p:cNvSpPr>
              <p:nvPr/>
            </p:nvSpPr>
            <p:spPr bwMode="auto">
              <a:xfrm>
                <a:off x="3028" y="1769"/>
                <a:ext cx="398" cy="280"/>
              </a:xfrm>
              <a:custGeom>
                <a:avLst/>
                <a:gdLst>
                  <a:gd name="T0" fmla="*/ 4 w 398"/>
                  <a:gd name="T1" fmla="*/ 8 h 280"/>
                  <a:gd name="T2" fmla="*/ 11 w 398"/>
                  <a:gd name="T3" fmla="*/ 18 h 280"/>
                  <a:gd name="T4" fmla="*/ 15 w 398"/>
                  <a:gd name="T5" fmla="*/ 27 h 280"/>
                  <a:gd name="T6" fmla="*/ 19 w 398"/>
                  <a:gd name="T7" fmla="*/ 35 h 280"/>
                  <a:gd name="T8" fmla="*/ 26 w 398"/>
                  <a:gd name="T9" fmla="*/ 45 h 280"/>
                  <a:gd name="T10" fmla="*/ 30 w 398"/>
                  <a:gd name="T11" fmla="*/ 54 h 280"/>
                  <a:gd name="T12" fmla="*/ 33 w 398"/>
                  <a:gd name="T13" fmla="*/ 64 h 280"/>
                  <a:gd name="T14" fmla="*/ 37 w 398"/>
                  <a:gd name="T15" fmla="*/ 73 h 280"/>
                  <a:gd name="T16" fmla="*/ 45 w 398"/>
                  <a:gd name="T17" fmla="*/ 83 h 280"/>
                  <a:gd name="T18" fmla="*/ 48 w 398"/>
                  <a:gd name="T19" fmla="*/ 91 h 280"/>
                  <a:gd name="T20" fmla="*/ 52 w 398"/>
                  <a:gd name="T21" fmla="*/ 100 h 280"/>
                  <a:gd name="T22" fmla="*/ 59 w 398"/>
                  <a:gd name="T23" fmla="*/ 110 h 280"/>
                  <a:gd name="T24" fmla="*/ 63 w 398"/>
                  <a:gd name="T25" fmla="*/ 118 h 280"/>
                  <a:gd name="T26" fmla="*/ 67 w 398"/>
                  <a:gd name="T27" fmla="*/ 127 h 280"/>
                  <a:gd name="T28" fmla="*/ 74 w 398"/>
                  <a:gd name="T29" fmla="*/ 135 h 280"/>
                  <a:gd name="T30" fmla="*/ 78 w 398"/>
                  <a:gd name="T31" fmla="*/ 143 h 280"/>
                  <a:gd name="T32" fmla="*/ 82 w 398"/>
                  <a:gd name="T33" fmla="*/ 153 h 280"/>
                  <a:gd name="T34" fmla="*/ 89 w 398"/>
                  <a:gd name="T35" fmla="*/ 161 h 280"/>
                  <a:gd name="T36" fmla="*/ 93 w 398"/>
                  <a:gd name="T37" fmla="*/ 169 h 280"/>
                  <a:gd name="T38" fmla="*/ 97 w 398"/>
                  <a:gd name="T39" fmla="*/ 175 h 280"/>
                  <a:gd name="T40" fmla="*/ 104 w 398"/>
                  <a:gd name="T41" fmla="*/ 183 h 280"/>
                  <a:gd name="T42" fmla="*/ 108 w 398"/>
                  <a:gd name="T43" fmla="*/ 191 h 280"/>
                  <a:gd name="T44" fmla="*/ 111 w 398"/>
                  <a:gd name="T45" fmla="*/ 197 h 280"/>
                  <a:gd name="T46" fmla="*/ 119 w 398"/>
                  <a:gd name="T47" fmla="*/ 204 h 280"/>
                  <a:gd name="T48" fmla="*/ 123 w 398"/>
                  <a:gd name="T49" fmla="*/ 212 h 280"/>
                  <a:gd name="T50" fmla="*/ 126 w 398"/>
                  <a:gd name="T51" fmla="*/ 218 h 280"/>
                  <a:gd name="T52" fmla="*/ 134 w 398"/>
                  <a:gd name="T53" fmla="*/ 224 h 280"/>
                  <a:gd name="T54" fmla="*/ 137 w 398"/>
                  <a:gd name="T55" fmla="*/ 231 h 280"/>
                  <a:gd name="T56" fmla="*/ 145 w 398"/>
                  <a:gd name="T57" fmla="*/ 237 h 280"/>
                  <a:gd name="T58" fmla="*/ 152 w 398"/>
                  <a:gd name="T59" fmla="*/ 244 h 280"/>
                  <a:gd name="T60" fmla="*/ 160 w 398"/>
                  <a:gd name="T61" fmla="*/ 250 h 280"/>
                  <a:gd name="T62" fmla="*/ 163 w 398"/>
                  <a:gd name="T63" fmla="*/ 256 h 280"/>
                  <a:gd name="T64" fmla="*/ 175 w 398"/>
                  <a:gd name="T65" fmla="*/ 263 h 280"/>
                  <a:gd name="T66" fmla="*/ 186 w 398"/>
                  <a:gd name="T67" fmla="*/ 269 h 280"/>
                  <a:gd name="T68" fmla="*/ 201 w 398"/>
                  <a:gd name="T69" fmla="*/ 275 h 280"/>
                  <a:gd name="T70" fmla="*/ 215 w 398"/>
                  <a:gd name="T71" fmla="*/ 279 h 280"/>
                  <a:gd name="T72" fmla="*/ 230 w 398"/>
                  <a:gd name="T73" fmla="*/ 277 h 280"/>
                  <a:gd name="T74" fmla="*/ 245 w 398"/>
                  <a:gd name="T75" fmla="*/ 274 h 280"/>
                  <a:gd name="T76" fmla="*/ 260 w 398"/>
                  <a:gd name="T77" fmla="*/ 267 h 280"/>
                  <a:gd name="T78" fmla="*/ 271 w 398"/>
                  <a:gd name="T79" fmla="*/ 261 h 280"/>
                  <a:gd name="T80" fmla="*/ 279 w 398"/>
                  <a:gd name="T81" fmla="*/ 255 h 280"/>
                  <a:gd name="T82" fmla="*/ 286 w 398"/>
                  <a:gd name="T83" fmla="*/ 248 h 280"/>
                  <a:gd name="T84" fmla="*/ 290 w 398"/>
                  <a:gd name="T85" fmla="*/ 242 h 280"/>
                  <a:gd name="T86" fmla="*/ 297 w 398"/>
                  <a:gd name="T87" fmla="*/ 236 h 280"/>
                  <a:gd name="T88" fmla="*/ 305 w 398"/>
                  <a:gd name="T89" fmla="*/ 229 h 280"/>
                  <a:gd name="T90" fmla="*/ 308 w 398"/>
                  <a:gd name="T91" fmla="*/ 223 h 280"/>
                  <a:gd name="T92" fmla="*/ 316 w 398"/>
                  <a:gd name="T93" fmla="*/ 217 h 280"/>
                  <a:gd name="T94" fmla="*/ 319 w 398"/>
                  <a:gd name="T95" fmla="*/ 210 h 280"/>
                  <a:gd name="T96" fmla="*/ 323 w 398"/>
                  <a:gd name="T97" fmla="*/ 202 h 280"/>
                  <a:gd name="T98" fmla="*/ 331 w 398"/>
                  <a:gd name="T99" fmla="*/ 196 h 280"/>
                  <a:gd name="T100" fmla="*/ 334 w 398"/>
                  <a:gd name="T101" fmla="*/ 189 h 280"/>
                  <a:gd name="T102" fmla="*/ 338 w 398"/>
                  <a:gd name="T103" fmla="*/ 182 h 280"/>
                  <a:gd name="T104" fmla="*/ 345 w 398"/>
                  <a:gd name="T105" fmla="*/ 174 h 280"/>
                  <a:gd name="T106" fmla="*/ 349 w 398"/>
                  <a:gd name="T107" fmla="*/ 166 h 280"/>
                  <a:gd name="T108" fmla="*/ 353 w 398"/>
                  <a:gd name="T109" fmla="*/ 158 h 280"/>
                  <a:gd name="T110" fmla="*/ 360 w 398"/>
                  <a:gd name="T111" fmla="*/ 150 h 280"/>
                  <a:gd name="T112" fmla="*/ 364 w 398"/>
                  <a:gd name="T113" fmla="*/ 142 h 280"/>
                  <a:gd name="T114" fmla="*/ 368 w 398"/>
                  <a:gd name="T115" fmla="*/ 134 h 280"/>
                  <a:gd name="T116" fmla="*/ 375 w 398"/>
                  <a:gd name="T117" fmla="*/ 124 h 280"/>
                  <a:gd name="T118" fmla="*/ 379 w 398"/>
                  <a:gd name="T119" fmla="*/ 116 h 280"/>
                  <a:gd name="T120" fmla="*/ 383 w 398"/>
                  <a:gd name="T121" fmla="*/ 107 h 280"/>
                  <a:gd name="T122" fmla="*/ 390 w 398"/>
                  <a:gd name="T123" fmla="*/ 99 h 280"/>
                  <a:gd name="T124" fmla="*/ 394 w 398"/>
                  <a:gd name="T125" fmla="*/ 8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0">
                    <a:moveTo>
                      <a:pt x="0" y="0"/>
                    </a:moveTo>
                    <a:lnTo>
                      <a:pt x="4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11" y="18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5" y="24"/>
                    </a:lnTo>
                    <a:lnTo>
                      <a:pt x="15" y="27"/>
                    </a:lnTo>
                    <a:lnTo>
                      <a:pt x="15" y="29"/>
                    </a:lnTo>
                    <a:lnTo>
                      <a:pt x="19" y="30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22" y="38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6" y="49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0" y="57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70"/>
                    </a:lnTo>
                    <a:lnTo>
                      <a:pt x="37" y="73"/>
                    </a:lnTo>
                    <a:lnTo>
                      <a:pt x="41" y="75"/>
                    </a:lnTo>
                    <a:lnTo>
                      <a:pt x="41" y="78"/>
                    </a:lnTo>
                    <a:lnTo>
                      <a:pt x="41" y="80"/>
                    </a:lnTo>
                    <a:lnTo>
                      <a:pt x="45" y="83"/>
                    </a:lnTo>
                    <a:lnTo>
                      <a:pt x="45" y="84"/>
                    </a:lnTo>
                    <a:lnTo>
                      <a:pt x="45" y="88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8" y="94"/>
                    </a:lnTo>
                    <a:lnTo>
                      <a:pt x="52" y="96"/>
                    </a:lnTo>
                    <a:lnTo>
                      <a:pt x="52" y="99"/>
                    </a:lnTo>
                    <a:lnTo>
                      <a:pt x="52" y="100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7"/>
                    </a:lnTo>
                    <a:lnTo>
                      <a:pt x="59" y="110"/>
                    </a:lnTo>
                    <a:lnTo>
                      <a:pt x="59" y="112"/>
                    </a:lnTo>
                    <a:lnTo>
                      <a:pt x="59" y="115"/>
                    </a:lnTo>
                    <a:lnTo>
                      <a:pt x="63" y="116"/>
                    </a:lnTo>
                    <a:lnTo>
                      <a:pt x="63" y="118"/>
                    </a:lnTo>
                    <a:lnTo>
                      <a:pt x="63" y="121"/>
                    </a:lnTo>
                    <a:lnTo>
                      <a:pt x="67" y="123"/>
                    </a:lnTo>
                    <a:lnTo>
                      <a:pt x="67" y="124"/>
                    </a:lnTo>
                    <a:lnTo>
                      <a:pt x="67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71" y="134"/>
                    </a:lnTo>
                    <a:lnTo>
                      <a:pt x="74" y="135"/>
                    </a:lnTo>
                    <a:lnTo>
                      <a:pt x="74" y="137"/>
                    </a:lnTo>
                    <a:lnTo>
                      <a:pt x="74" y="140"/>
                    </a:lnTo>
                    <a:lnTo>
                      <a:pt x="78" y="142"/>
                    </a:lnTo>
                    <a:lnTo>
                      <a:pt x="78" y="143"/>
                    </a:lnTo>
                    <a:lnTo>
                      <a:pt x="78" y="147"/>
                    </a:lnTo>
                    <a:lnTo>
                      <a:pt x="82" y="148"/>
                    </a:lnTo>
                    <a:lnTo>
                      <a:pt x="82" y="150"/>
                    </a:lnTo>
                    <a:lnTo>
                      <a:pt x="82" y="153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9" y="161"/>
                    </a:lnTo>
                    <a:lnTo>
                      <a:pt x="89" y="162"/>
                    </a:lnTo>
                    <a:lnTo>
                      <a:pt x="89" y="164"/>
                    </a:lnTo>
                    <a:lnTo>
                      <a:pt x="93" y="166"/>
                    </a:lnTo>
                    <a:lnTo>
                      <a:pt x="93" y="169"/>
                    </a:lnTo>
                    <a:lnTo>
                      <a:pt x="93" y="170"/>
                    </a:lnTo>
                    <a:lnTo>
                      <a:pt x="97" y="172"/>
                    </a:lnTo>
                    <a:lnTo>
                      <a:pt x="97" y="174"/>
                    </a:lnTo>
                    <a:lnTo>
                      <a:pt x="97" y="175"/>
                    </a:lnTo>
                    <a:lnTo>
                      <a:pt x="100" y="178"/>
                    </a:lnTo>
                    <a:lnTo>
                      <a:pt x="100" y="180"/>
                    </a:lnTo>
                    <a:lnTo>
                      <a:pt x="100" y="182"/>
                    </a:lnTo>
                    <a:lnTo>
                      <a:pt x="104" y="183"/>
                    </a:lnTo>
                    <a:lnTo>
                      <a:pt x="104" y="185"/>
                    </a:lnTo>
                    <a:lnTo>
                      <a:pt x="104" y="186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08" y="193"/>
                    </a:lnTo>
                    <a:lnTo>
                      <a:pt x="111" y="194"/>
                    </a:lnTo>
                    <a:lnTo>
                      <a:pt x="111" y="196"/>
                    </a:lnTo>
                    <a:lnTo>
                      <a:pt x="111" y="197"/>
                    </a:lnTo>
                    <a:lnTo>
                      <a:pt x="115" y="199"/>
                    </a:lnTo>
                    <a:lnTo>
                      <a:pt x="115" y="201"/>
                    </a:lnTo>
                    <a:lnTo>
                      <a:pt x="115" y="202"/>
                    </a:lnTo>
                    <a:lnTo>
                      <a:pt x="119" y="204"/>
                    </a:lnTo>
                    <a:lnTo>
                      <a:pt x="119" y="207"/>
                    </a:lnTo>
                    <a:lnTo>
                      <a:pt x="119" y="209"/>
                    </a:lnTo>
                    <a:lnTo>
                      <a:pt x="123" y="210"/>
                    </a:lnTo>
                    <a:lnTo>
                      <a:pt x="123" y="212"/>
                    </a:lnTo>
                    <a:lnTo>
                      <a:pt x="123" y="213"/>
                    </a:lnTo>
                    <a:lnTo>
                      <a:pt x="126" y="215"/>
                    </a:lnTo>
                    <a:lnTo>
                      <a:pt x="126" y="217"/>
                    </a:lnTo>
                    <a:lnTo>
                      <a:pt x="126" y="218"/>
                    </a:lnTo>
                    <a:lnTo>
                      <a:pt x="130" y="220"/>
                    </a:lnTo>
                    <a:lnTo>
                      <a:pt x="130" y="221"/>
                    </a:lnTo>
                    <a:lnTo>
                      <a:pt x="134" y="223"/>
                    </a:lnTo>
                    <a:lnTo>
                      <a:pt x="134" y="224"/>
                    </a:lnTo>
                    <a:lnTo>
                      <a:pt x="134" y="226"/>
                    </a:lnTo>
                    <a:lnTo>
                      <a:pt x="137" y="228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41" y="232"/>
                    </a:lnTo>
                    <a:lnTo>
                      <a:pt x="141" y="234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9" y="240"/>
                    </a:lnTo>
                    <a:lnTo>
                      <a:pt x="149" y="242"/>
                    </a:lnTo>
                    <a:lnTo>
                      <a:pt x="152" y="244"/>
                    </a:lnTo>
                    <a:lnTo>
                      <a:pt x="152" y="245"/>
                    </a:lnTo>
                    <a:lnTo>
                      <a:pt x="156" y="247"/>
                    </a:lnTo>
                    <a:lnTo>
                      <a:pt x="156" y="248"/>
                    </a:lnTo>
                    <a:lnTo>
                      <a:pt x="160" y="250"/>
                    </a:lnTo>
                    <a:lnTo>
                      <a:pt x="160" y="252"/>
                    </a:lnTo>
                    <a:lnTo>
                      <a:pt x="160" y="253"/>
                    </a:lnTo>
                    <a:lnTo>
                      <a:pt x="163" y="255"/>
                    </a:lnTo>
                    <a:lnTo>
                      <a:pt x="163" y="256"/>
                    </a:lnTo>
                    <a:lnTo>
                      <a:pt x="167" y="258"/>
                    </a:lnTo>
                    <a:lnTo>
                      <a:pt x="171" y="259"/>
                    </a:lnTo>
                    <a:lnTo>
                      <a:pt x="171" y="261"/>
                    </a:lnTo>
                    <a:lnTo>
                      <a:pt x="175" y="263"/>
                    </a:lnTo>
                    <a:lnTo>
                      <a:pt x="175" y="264"/>
                    </a:lnTo>
                    <a:lnTo>
                      <a:pt x="178" y="266"/>
                    </a:lnTo>
                    <a:lnTo>
                      <a:pt x="182" y="267"/>
                    </a:lnTo>
                    <a:lnTo>
                      <a:pt x="186" y="269"/>
                    </a:lnTo>
                    <a:lnTo>
                      <a:pt x="189" y="271"/>
                    </a:lnTo>
                    <a:lnTo>
                      <a:pt x="193" y="272"/>
                    </a:lnTo>
                    <a:lnTo>
                      <a:pt x="197" y="274"/>
                    </a:lnTo>
                    <a:lnTo>
                      <a:pt x="201" y="275"/>
                    </a:lnTo>
                    <a:lnTo>
                      <a:pt x="204" y="277"/>
                    </a:lnTo>
                    <a:lnTo>
                      <a:pt x="208" y="277"/>
                    </a:lnTo>
                    <a:lnTo>
                      <a:pt x="212" y="279"/>
                    </a:lnTo>
                    <a:lnTo>
                      <a:pt x="215" y="279"/>
                    </a:lnTo>
                    <a:lnTo>
                      <a:pt x="219" y="279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0" y="277"/>
                    </a:lnTo>
                    <a:lnTo>
                      <a:pt x="234" y="277"/>
                    </a:lnTo>
                    <a:lnTo>
                      <a:pt x="238" y="275"/>
                    </a:lnTo>
                    <a:lnTo>
                      <a:pt x="241" y="275"/>
                    </a:lnTo>
                    <a:lnTo>
                      <a:pt x="245" y="274"/>
                    </a:lnTo>
                    <a:lnTo>
                      <a:pt x="249" y="272"/>
                    </a:lnTo>
                    <a:lnTo>
                      <a:pt x="253" y="271"/>
                    </a:lnTo>
                    <a:lnTo>
                      <a:pt x="256" y="269"/>
                    </a:lnTo>
                    <a:lnTo>
                      <a:pt x="260" y="267"/>
                    </a:lnTo>
                    <a:lnTo>
                      <a:pt x="264" y="266"/>
                    </a:lnTo>
                    <a:lnTo>
                      <a:pt x="267" y="264"/>
                    </a:lnTo>
                    <a:lnTo>
                      <a:pt x="267" y="263"/>
                    </a:lnTo>
                    <a:lnTo>
                      <a:pt x="271" y="261"/>
                    </a:lnTo>
                    <a:lnTo>
                      <a:pt x="271" y="259"/>
                    </a:lnTo>
                    <a:lnTo>
                      <a:pt x="275" y="258"/>
                    </a:lnTo>
                    <a:lnTo>
                      <a:pt x="279" y="256"/>
                    </a:lnTo>
                    <a:lnTo>
                      <a:pt x="279" y="255"/>
                    </a:lnTo>
                    <a:lnTo>
                      <a:pt x="282" y="253"/>
                    </a:lnTo>
                    <a:lnTo>
                      <a:pt x="282" y="252"/>
                    </a:lnTo>
                    <a:lnTo>
                      <a:pt x="282" y="250"/>
                    </a:lnTo>
                    <a:lnTo>
                      <a:pt x="286" y="248"/>
                    </a:lnTo>
                    <a:lnTo>
                      <a:pt x="286" y="247"/>
                    </a:lnTo>
                    <a:lnTo>
                      <a:pt x="290" y="245"/>
                    </a:lnTo>
                    <a:lnTo>
                      <a:pt x="290" y="244"/>
                    </a:lnTo>
                    <a:lnTo>
                      <a:pt x="290" y="242"/>
                    </a:lnTo>
                    <a:lnTo>
                      <a:pt x="293" y="240"/>
                    </a:lnTo>
                    <a:lnTo>
                      <a:pt x="293" y="239"/>
                    </a:lnTo>
                    <a:lnTo>
                      <a:pt x="297" y="237"/>
                    </a:lnTo>
                    <a:lnTo>
                      <a:pt x="297" y="236"/>
                    </a:lnTo>
                    <a:lnTo>
                      <a:pt x="301" y="234"/>
                    </a:lnTo>
                    <a:lnTo>
                      <a:pt x="301" y="232"/>
                    </a:lnTo>
                    <a:lnTo>
                      <a:pt x="301" y="231"/>
                    </a:lnTo>
                    <a:lnTo>
                      <a:pt x="305" y="229"/>
                    </a:lnTo>
                    <a:lnTo>
                      <a:pt x="305" y="228"/>
                    </a:lnTo>
                    <a:lnTo>
                      <a:pt x="305" y="226"/>
                    </a:lnTo>
                    <a:lnTo>
                      <a:pt x="308" y="224"/>
                    </a:lnTo>
                    <a:lnTo>
                      <a:pt x="308" y="223"/>
                    </a:lnTo>
                    <a:lnTo>
                      <a:pt x="308" y="221"/>
                    </a:lnTo>
                    <a:lnTo>
                      <a:pt x="312" y="220"/>
                    </a:lnTo>
                    <a:lnTo>
                      <a:pt x="312" y="218"/>
                    </a:lnTo>
                    <a:lnTo>
                      <a:pt x="316" y="217"/>
                    </a:lnTo>
                    <a:lnTo>
                      <a:pt x="316" y="215"/>
                    </a:lnTo>
                    <a:lnTo>
                      <a:pt x="316" y="213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9" y="209"/>
                    </a:lnTo>
                    <a:lnTo>
                      <a:pt x="323" y="207"/>
                    </a:lnTo>
                    <a:lnTo>
                      <a:pt x="323" y="204"/>
                    </a:lnTo>
                    <a:lnTo>
                      <a:pt x="323" y="202"/>
                    </a:lnTo>
                    <a:lnTo>
                      <a:pt x="327" y="201"/>
                    </a:lnTo>
                    <a:lnTo>
                      <a:pt x="327" y="199"/>
                    </a:lnTo>
                    <a:lnTo>
                      <a:pt x="327" y="197"/>
                    </a:lnTo>
                    <a:lnTo>
                      <a:pt x="331" y="196"/>
                    </a:lnTo>
                    <a:lnTo>
                      <a:pt x="331" y="194"/>
                    </a:lnTo>
                    <a:lnTo>
                      <a:pt x="331" y="193"/>
                    </a:lnTo>
                    <a:lnTo>
                      <a:pt x="334" y="191"/>
                    </a:lnTo>
                    <a:lnTo>
                      <a:pt x="334" y="189"/>
                    </a:lnTo>
                    <a:lnTo>
                      <a:pt x="334" y="186"/>
                    </a:lnTo>
                    <a:lnTo>
                      <a:pt x="338" y="185"/>
                    </a:lnTo>
                    <a:lnTo>
                      <a:pt x="338" y="183"/>
                    </a:lnTo>
                    <a:lnTo>
                      <a:pt x="338" y="182"/>
                    </a:lnTo>
                    <a:lnTo>
                      <a:pt x="342" y="180"/>
                    </a:lnTo>
                    <a:lnTo>
                      <a:pt x="342" y="178"/>
                    </a:lnTo>
                    <a:lnTo>
                      <a:pt x="342" y="175"/>
                    </a:lnTo>
                    <a:lnTo>
                      <a:pt x="345" y="174"/>
                    </a:lnTo>
                    <a:lnTo>
                      <a:pt x="345" y="172"/>
                    </a:lnTo>
                    <a:lnTo>
                      <a:pt x="345" y="170"/>
                    </a:lnTo>
                    <a:lnTo>
                      <a:pt x="349" y="169"/>
                    </a:lnTo>
                    <a:lnTo>
                      <a:pt x="349" y="166"/>
                    </a:lnTo>
                    <a:lnTo>
                      <a:pt x="349" y="164"/>
                    </a:lnTo>
                    <a:lnTo>
                      <a:pt x="353" y="162"/>
                    </a:lnTo>
                    <a:lnTo>
                      <a:pt x="353" y="161"/>
                    </a:lnTo>
                    <a:lnTo>
                      <a:pt x="353" y="158"/>
                    </a:lnTo>
                    <a:lnTo>
                      <a:pt x="357" y="156"/>
                    </a:lnTo>
                    <a:lnTo>
                      <a:pt x="357" y="154"/>
                    </a:lnTo>
                    <a:lnTo>
                      <a:pt x="357" y="153"/>
                    </a:lnTo>
                    <a:lnTo>
                      <a:pt x="360" y="150"/>
                    </a:lnTo>
                    <a:lnTo>
                      <a:pt x="360" y="148"/>
                    </a:lnTo>
                    <a:lnTo>
                      <a:pt x="360" y="147"/>
                    </a:lnTo>
                    <a:lnTo>
                      <a:pt x="364" y="143"/>
                    </a:lnTo>
                    <a:lnTo>
                      <a:pt x="364" y="142"/>
                    </a:lnTo>
                    <a:lnTo>
                      <a:pt x="364" y="140"/>
                    </a:lnTo>
                    <a:lnTo>
                      <a:pt x="368" y="137"/>
                    </a:lnTo>
                    <a:lnTo>
                      <a:pt x="368" y="135"/>
                    </a:lnTo>
                    <a:lnTo>
                      <a:pt x="368" y="134"/>
                    </a:lnTo>
                    <a:lnTo>
                      <a:pt x="371" y="131"/>
                    </a:lnTo>
                    <a:lnTo>
                      <a:pt x="371" y="129"/>
                    </a:lnTo>
                    <a:lnTo>
                      <a:pt x="371" y="127"/>
                    </a:lnTo>
                    <a:lnTo>
                      <a:pt x="375" y="124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9" y="118"/>
                    </a:lnTo>
                    <a:lnTo>
                      <a:pt x="379" y="116"/>
                    </a:lnTo>
                    <a:lnTo>
                      <a:pt x="379" y="115"/>
                    </a:lnTo>
                    <a:lnTo>
                      <a:pt x="383" y="112"/>
                    </a:lnTo>
                    <a:lnTo>
                      <a:pt x="383" y="110"/>
                    </a:lnTo>
                    <a:lnTo>
                      <a:pt x="383" y="107"/>
                    </a:lnTo>
                    <a:lnTo>
                      <a:pt x="386" y="105"/>
                    </a:lnTo>
                    <a:lnTo>
                      <a:pt x="386" y="104"/>
                    </a:lnTo>
                    <a:lnTo>
                      <a:pt x="386" y="100"/>
                    </a:lnTo>
                    <a:lnTo>
                      <a:pt x="390" y="99"/>
                    </a:lnTo>
                    <a:lnTo>
                      <a:pt x="390" y="96"/>
                    </a:lnTo>
                    <a:lnTo>
                      <a:pt x="390" y="94"/>
                    </a:lnTo>
                    <a:lnTo>
                      <a:pt x="394" y="91"/>
                    </a:lnTo>
                    <a:lnTo>
                      <a:pt x="394" y="89"/>
                    </a:lnTo>
                    <a:lnTo>
                      <a:pt x="394" y="88"/>
                    </a:lnTo>
                    <a:lnTo>
                      <a:pt x="397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6"/>
              <p:cNvSpPr>
                <a:spLocks/>
              </p:cNvSpPr>
              <p:nvPr/>
            </p:nvSpPr>
            <p:spPr bwMode="auto">
              <a:xfrm>
                <a:off x="3425" y="1550"/>
                <a:ext cx="392" cy="304"/>
              </a:xfrm>
              <a:custGeom>
                <a:avLst/>
                <a:gdLst>
                  <a:gd name="T0" fmla="*/ 4 w 392"/>
                  <a:gd name="T1" fmla="*/ 297 h 304"/>
                  <a:gd name="T2" fmla="*/ 8 w 392"/>
                  <a:gd name="T3" fmla="*/ 288 h 304"/>
                  <a:gd name="T4" fmla="*/ 12 w 392"/>
                  <a:gd name="T5" fmla="*/ 278 h 304"/>
                  <a:gd name="T6" fmla="*/ 15 w 392"/>
                  <a:gd name="T7" fmla="*/ 268 h 304"/>
                  <a:gd name="T8" fmla="*/ 23 w 392"/>
                  <a:gd name="T9" fmla="*/ 259 h 304"/>
                  <a:gd name="T10" fmla="*/ 26 w 392"/>
                  <a:gd name="T11" fmla="*/ 249 h 304"/>
                  <a:gd name="T12" fmla="*/ 30 w 392"/>
                  <a:gd name="T13" fmla="*/ 241 h 304"/>
                  <a:gd name="T14" fmla="*/ 38 w 392"/>
                  <a:gd name="T15" fmla="*/ 232 h 304"/>
                  <a:gd name="T16" fmla="*/ 41 w 392"/>
                  <a:gd name="T17" fmla="*/ 222 h 304"/>
                  <a:gd name="T18" fmla="*/ 45 w 392"/>
                  <a:gd name="T19" fmla="*/ 213 h 304"/>
                  <a:gd name="T20" fmla="*/ 52 w 392"/>
                  <a:gd name="T21" fmla="*/ 203 h 304"/>
                  <a:gd name="T22" fmla="*/ 56 w 392"/>
                  <a:gd name="T23" fmla="*/ 194 h 304"/>
                  <a:gd name="T24" fmla="*/ 60 w 392"/>
                  <a:gd name="T25" fmla="*/ 186 h 304"/>
                  <a:gd name="T26" fmla="*/ 67 w 392"/>
                  <a:gd name="T27" fmla="*/ 176 h 304"/>
                  <a:gd name="T28" fmla="*/ 71 w 392"/>
                  <a:gd name="T29" fmla="*/ 167 h 304"/>
                  <a:gd name="T30" fmla="*/ 75 w 392"/>
                  <a:gd name="T31" fmla="*/ 159 h 304"/>
                  <a:gd name="T32" fmla="*/ 82 w 392"/>
                  <a:gd name="T33" fmla="*/ 149 h 304"/>
                  <a:gd name="T34" fmla="*/ 86 w 392"/>
                  <a:gd name="T35" fmla="*/ 141 h 304"/>
                  <a:gd name="T36" fmla="*/ 90 w 392"/>
                  <a:gd name="T37" fmla="*/ 133 h 304"/>
                  <a:gd name="T38" fmla="*/ 97 w 392"/>
                  <a:gd name="T39" fmla="*/ 125 h 304"/>
                  <a:gd name="T40" fmla="*/ 101 w 392"/>
                  <a:gd name="T41" fmla="*/ 116 h 304"/>
                  <a:gd name="T42" fmla="*/ 104 w 392"/>
                  <a:gd name="T43" fmla="*/ 109 h 304"/>
                  <a:gd name="T44" fmla="*/ 112 w 392"/>
                  <a:gd name="T45" fmla="*/ 101 h 304"/>
                  <a:gd name="T46" fmla="*/ 116 w 392"/>
                  <a:gd name="T47" fmla="*/ 93 h 304"/>
                  <a:gd name="T48" fmla="*/ 119 w 392"/>
                  <a:gd name="T49" fmla="*/ 85 h 304"/>
                  <a:gd name="T50" fmla="*/ 127 w 392"/>
                  <a:gd name="T51" fmla="*/ 79 h 304"/>
                  <a:gd name="T52" fmla="*/ 130 w 392"/>
                  <a:gd name="T53" fmla="*/ 73 h 304"/>
                  <a:gd name="T54" fmla="*/ 134 w 392"/>
                  <a:gd name="T55" fmla="*/ 66 h 304"/>
                  <a:gd name="T56" fmla="*/ 138 w 392"/>
                  <a:gd name="T57" fmla="*/ 60 h 304"/>
                  <a:gd name="T58" fmla="*/ 145 w 392"/>
                  <a:gd name="T59" fmla="*/ 54 h 304"/>
                  <a:gd name="T60" fmla="*/ 149 w 392"/>
                  <a:gd name="T61" fmla="*/ 47 h 304"/>
                  <a:gd name="T62" fmla="*/ 156 w 392"/>
                  <a:gd name="T63" fmla="*/ 41 h 304"/>
                  <a:gd name="T64" fmla="*/ 164 w 392"/>
                  <a:gd name="T65" fmla="*/ 35 h 304"/>
                  <a:gd name="T66" fmla="*/ 168 w 392"/>
                  <a:gd name="T67" fmla="*/ 28 h 304"/>
                  <a:gd name="T68" fmla="*/ 175 w 392"/>
                  <a:gd name="T69" fmla="*/ 22 h 304"/>
                  <a:gd name="T70" fmla="*/ 186 w 392"/>
                  <a:gd name="T71" fmla="*/ 15 h 304"/>
                  <a:gd name="T72" fmla="*/ 197 w 392"/>
                  <a:gd name="T73" fmla="*/ 9 h 304"/>
                  <a:gd name="T74" fmla="*/ 212 w 392"/>
                  <a:gd name="T75" fmla="*/ 3 h 304"/>
                  <a:gd name="T76" fmla="*/ 227 w 392"/>
                  <a:gd name="T77" fmla="*/ 0 h 304"/>
                  <a:gd name="T78" fmla="*/ 242 w 392"/>
                  <a:gd name="T79" fmla="*/ 1 h 304"/>
                  <a:gd name="T80" fmla="*/ 257 w 392"/>
                  <a:gd name="T81" fmla="*/ 4 h 304"/>
                  <a:gd name="T82" fmla="*/ 272 w 392"/>
                  <a:gd name="T83" fmla="*/ 11 h 304"/>
                  <a:gd name="T84" fmla="*/ 283 w 392"/>
                  <a:gd name="T85" fmla="*/ 17 h 304"/>
                  <a:gd name="T86" fmla="*/ 290 w 392"/>
                  <a:gd name="T87" fmla="*/ 23 h 304"/>
                  <a:gd name="T88" fmla="*/ 298 w 392"/>
                  <a:gd name="T89" fmla="*/ 30 h 304"/>
                  <a:gd name="T90" fmla="*/ 305 w 392"/>
                  <a:gd name="T91" fmla="*/ 36 h 304"/>
                  <a:gd name="T92" fmla="*/ 309 w 392"/>
                  <a:gd name="T93" fmla="*/ 43 h 304"/>
                  <a:gd name="T94" fmla="*/ 316 w 392"/>
                  <a:gd name="T95" fmla="*/ 49 h 304"/>
                  <a:gd name="T96" fmla="*/ 320 w 392"/>
                  <a:gd name="T97" fmla="*/ 55 h 304"/>
                  <a:gd name="T98" fmla="*/ 327 w 392"/>
                  <a:gd name="T99" fmla="*/ 62 h 304"/>
                  <a:gd name="T100" fmla="*/ 331 w 392"/>
                  <a:gd name="T101" fmla="*/ 68 h 304"/>
                  <a:gd name="T102" fmla="*/ 335 w 392"/>
                  <a:gd name="T103" fmla="*/ 74 h 304"/>
                  <a:gd name="T104" fmla="*/ 342 w 392"/>
                  <a:gd name="T105" fmla="*/ 82 h 304"/>
                  <a:gd name="T106" fmla="*/ 346 w 392"/>
                  <a:gd name="T107" fmla="*/ 89 h 304"/>
                  <a:gd name="T108" fmla="*/ 350 w 392"/>
                  <a:gd name="T109" fmla="*/ 97 h 304"/>
                  <a:gd name="T110" fmla="*/ 357 w 392"/>
                  <a:gd name="T111" fmla="*/ 103 h 304"/>
                  <a:gd name="T112" fmla="*/ 361 w 392"/>
                  <a:gd name="T113" fmla="*/ 111 h 304"/>
                  <a:gd name="T114" fmla="*/ 364 w 392"/>
                  <a:gd name="T115" fmla="*/ 119 h 304"/>
                  <a:gd name="T116" fmla="*/ 372 w 392"/>
                  <a:gd name="T117" fmla="*/ 127 h 304"/>
                  <a:gd name="T118" fmla="*/ 376 w 392"/>
                  <a:gd name="T119" fmla="*/ 135 h 304"/>
                  <a:gd name="T120" fmla="*/ 379 w 392"/>
                  <a:gd name="T121" fmla="*/ 144 h 304"/>
                  <a:gd name="T122" fmla="*/ 383 w 392"/>
                  <a:gd name="T123" fmla="*/ 152 h 304"/>
                  <a:gd name="T124" fmla="*/ 391 w 392"/>
                  <a:gd name="T125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2" h="304">
                    <a:moveTo>
                      <a:pt x="0" y="303"/>
                    </a:moveTo>
                    <a:lnTo>
                      <a:pt x="0" y="302"/>
                    </a:lnTo>
                    <a:lnTo>
                      <a:pt x="0" y="299"/>
                    </a:lnTo>
                    <a:lnTo>
                      <a:pt x="4" y="297"/>
                    </a:lnTo>
                    <a:lnTo>
                      <a:pt x="4" y="294"/>
                    </a:lnTo>
                    <a:lnTo>
                      <a:pt x="4" y="292"/>
                    </a:lnTo>
                    <a:lnTo>
                      <a:pt x="8" y="289"/>
                    </a:lnTo>
                    <a:lnTo>
                      <a:pt x="8" y="288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12" y="281"/>
                    </a:lnTo>
                    <a:lnTo>
                      <a:pt x="12" y="278"/>
                    </a:lnTo>
                    <a:lnTo>
                      <a:pt x="12" y="276"/>
                    </a:lnTo>
                    <a:lnTo>
                      <a:pt x="15" y="273"/>
                    </a:lnTo>
                    <a:lnTo>
                      <a:pt x="15" y="272"/>
                    </a:lnTo>
                    <a:lnTo>
                      <a:pt x="15" y="268"/>
                    </a:lnTo>
                    <a:lnTo>
                      <a:pt x="19" y="267"/>
                    </a:lnTo>
                    <a:lnTo>
                      <a:pt x="19" y="264"/>
                    </a:lnTo>
                    <a:lnTo>
                      <a:pt x="19" y="262"/>
                    </a:lnTo>
                    <a:lnTo>
                      <a:pt x="23" y="259"/>
                    </a:lnTo>
                    <a:lnTo>
                      <a:pt x="23" y="257"/>
                    </a:lnTo>
                    <a:lnTo>
                      <a:pt x="23" y="254"/>
                    </a:lnTo>
                    <a:lnTo>
                      <a:pt x="26" y="253"/>
                    </a:lnTo>
                    <a:lnTo>
                      <a:pt x="26" y="249"/>
                    </a:lnTo>
                    <a:lnTo>
                      <a:pt x="26" y="248"/>
                    </a:lnTo>
                    <a:lnTo>
                      <a:pt x="30" y="246"/>
                    </a:lnTo>
                    <a:lnTo>
                      <a:pt x="30" y="243"/>
                    </a:lnTo>
                    <a:lnTo>
                      <a:pt x="30" y="241"/>
                    </a:lnTo>
                    <a:lnTo>
                      <a:pt x="34" y="238"/>
                    </a:lnTo>
                    <a:lnTo>
                      <a:pt x="34" y="237"/>
                    </a:lnTo>
                    <a:lnTo>
                      <a:pt x="34" y="233"/>
                    </a:lnTo>
                    <a:lnTo>
                      <a:pt x="38" y="232"/>
                    </a:lnTo>
                    <a:lnTo>
                      <a:pt x="38" y="229"/>
                    </a:lnTo>
                    <a:lnTo>
                      <a:pt x="38" y="227"/>
                    </a:lnTo>
                    <a:lnTo>
                      <a:pt x="41" y="224"/>
                    </a:lnTo>
                    <a:lnTo>
                      <a:pt x="41" y="222"/>
                    </a:lnTo>
                    <a:lnTo>
                      <a:pt x="41" y="219"/>
                    </a:lnTo>
                    <a:lnTo>
                      <a:pt x="45" y="218"/>
                    </a:lnTo>
                    <a:lnTo>
                      <a:pt x="45" y="214"/>
                    </a:lnTo>
                    <a:lnTo>
                      <a:pt x="45" y="213"/>
                    </a:lnTo>
                    <a:lnTo>
                      <a:pt x="49" y="211"/>
                    </a:lnTo>
                    <a:lnTo>
                      <a:pt x="49" y="208"/>
                    </a:lnTo>
                    <a:lnTo>
                      <a:pt x="49" y="206"/>
                    </a:lnTo>
                    <a:lnTo>
                      <a:pt x="52" y="203"/>
                    </a:lnTo>
                    <a:lnTo>
                      <a:pt x="52" y="202"/>
                    </a:lnTo>
                    <a:lnTo>
                      <a:pt x="52" y="198"/>
                    </a:lnTo>
                    <a:lnTo>
                      <a:pt x="56" y="197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60" y="189"/>
                    </a:lnTo>
                    <a:lnTo>
                      <a:pt x="60" y="187"/>
                    </a:lnTo>
                    <a:lnTo>
                      <a:pt x="60" y="186"/>
                    </a:lnTo>
                    <a:lnTo>
                      <a:pt x="64" y="183"/>
                    </a:lnTo>
                    <a:lnTo>
                      <a:pt x="64" y="181"/>
                    </a:lnTo>
                    <a:lnTo>
                      <a:pt x="64" y="178"/>
                    </a:lnTo>
                    <a:lnTo>
                      <a:pt x="67" y="176"/>
                    </a:lnTo>
                    <a:lnTo>
                      <a:pt x="67" y="175"/>
                    </a:lnTo>
                    <a:lnTo>
                      <a:pt x="67" y="171"/>
                    </a:lnTo>
                    <a:lnTo>
                      <a:pt x="71" y="170"/>
                    </a:lnTo>
                    <a:lnTo>
                      <a:pt x="71" y="167"/>
                    </a:lnTo>
                    <a:lnTo>
                      <a:pt x="71" y="165"/>
                    </a:lnTo>
                    <a:lnTo>
                      <a:pt x="75" y="163"/>
                    </a:lnTo>
                    <a:lnTo>
                      <a:pt x="75" y="160"/>
                    </a:lnTo>
                    <a:lnTo>
                      <a:pt x="75" y="159"/>
                    </a:lnTo>
                    <a:lnTo>
                      <a:pt x="78" y="155"/>
                    </a:lnTo>
                    <a:lnTo>
                      <a:pt x="78" y="154"/>
                    </a:lnTo>
                    <a:lnTo>
                      <a:pt x="78" y="152"/>
                    </a:lnTo>
                    <a:lnTo>
                      <a:pt x="82" y="149"/>
                    </a:lnTo>
                    <a:lnTo>
                      <a:pt x="82" y="148"/>
                    </a:lnTo>
                    <a:lnTo>
                      <a:pt x="82" y="146"/>
                    </a:lnTo>
                    <a:lnTo>
                      <a:pt x="86" y="143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90" y="136"/>
                    </a:lnTo>
                    <a:lnTo>
                      <a:pt x="90" y="135"/>
                    </a:lnTo>
                    <a:lnTo>
                      <a:pt x="90" y="133"/>
                    </a:lnTo>
                    <a:lnTo>
                      <a:pt x="93" y="130"/>
                    </a:lnTo>
                    <a:lnTo>
                      <a:pt x="93" y="128"/>
                    </a:lnTo>
                    <a:lnTo>
                      <a:pt x="93" y="127"/>
                    </a:lnTo>
                    <a:lnTo>
                      <a:pt x="97" y="125"/>
                    </a:lnTo>
                    <a:lnTo>
                      <a:pt x="97" y="122"/>
                    </a:lnTo>
                    <a:lnTo>
                      <a:pt x="97" y="120"/>
                    </a:lnTo>
                    <a:lnTo>
                      <a:pt x="101" y="119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3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8" y="106"/>
                    </a:lnTo>
                    <a:lnTo>
                      <a:pt x="108" y="105"/>
                    </a:lnTo>
                    <a:lnTo>
                      <a:pt x="108" y="103"/>
                    </a:lnTo>
                    <a:lnTo>
                      <a:pt x="112" y="101"/>
                    </a:lnTo>
                    <a:lnTo>
                      <a:pt x="112" y="100"/>
                    </a:lnTo>
                    <a:lnTo>
                      <a:pt x="112" y="97"/>
                    </a:lnTo>
                    <a:lnTo>
                      <a:pt x="116" y="95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9" y="90"/>
                    </a:lnTo>
                    <a:lnTo>
                      <a:pt x="119" y="89"/>
                    </a:lnTo>
                    <a:lnTo>
                      <a:pt x="119" y="85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1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7" y="76"/>
                    </a:lnTo>
                    <a:lnTo>
                      <a:pt x="130" y="74"/>
                    </a:lnTo>
                    <a:lnTo>
                      <a:pt x="130" y="73"/>
                    </a:lnTo>
                    <a:lnTo>
                      <a:pt x="130" y="71"/>
                    </a:lnTo>
                    <a:lnTo>
                      <a:pt x="130" y="70"/>
                    </a:lnTo>
                    <a:lnTo>
                      <a:pt x="134" y="68"/>
                    </a:lnTo>
                    <a:lnTo>
                      <a:pt x="134" y="66"/>
                    </a:lnTo>
                    <a:lnTo>
                      <a:pt x="134" y="65"/>
                    </a:lnTo>
                    <a:lnTo>
                      <a:pt x="138" y="63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42" y="58"/>
                    </a:lnTo>
                    <a:lnTo>
                      <a:pt x="142" y="57"/>
                    </a:lnTo>
                    <a:lnTo>
                      <a:pt x="142" y="55"/>
                    </a:lnTo>
                    <a:lnTo>
                      <a:pt x="145" y="54"/>
                    </a:lnTo>
                    <a:lnTo>
                      <a:pt x="145" y="52"/>
                    </a:lnTo>
                    <a:lnTo>
                      <a:pt x="145" y="50"/>
                    </a:lnTo>
                    <a:lnTo>
                      <a:pt x="149" y="49"/>
                    </a:lnTo>
                    <a:lnTo>
                      <a:pt x="149" y="47"/>
                    </a:lnTo>
                    <a:lnTo>
                      <a:pt x="153" y="46"/>
                    </a:lnTo>
                    <a:lnTo>
                      <a:pt x="153" y="44"/>
                    </a:lnTo>
                    <a:lnTo>
                      <a:pt x="153" y="43"/>
                    </a:lnTo>
                    <a:lnTo>
                      <a:pt x="156" y="41"/>
                    </a:lnTo>
                    <a:lnTo>
                      <a:pt x="156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8" y="30"/>
                    </a:lnTo>
                    <a:lnTo>
                      <a:pt x="168" y="28"/>
                    </a:lnTo>
                    <a:lnTo>
                      <a:pt x="171" y="27"/>
                    </a:lnTo>
                    <a:lnTo>
                      <a:pt x="171" y="25"/>
                    </a:lnTo>
                    <a:lnTo>
                      <a:pt x="175" y="23"/>
                    </a:lnTo>
                    <a:lnTo>
                      <a:pt x="175" y="22"/>
                    </a:lnTo>
                    <a:lnTo>
                      <a:pt x="179" y="20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6" y="15"/>
                    </a:lnTo>
                    <a:lnTo>
                      <a:pt x="190" y="14"/>
                    </a:lnTo>
                    <a:lnTo>
                      <a:pt x="190" y="12"/>
                    </a:lnTo>
                    <a:lnTo>
                      <a:pt x="194" y="11"/>
                    </a:lnTo>
                    <a:lnTo>
                      <a:pt x="197" y="9"/>
                    </a:lnTo>
                    <a:lnTo>
                      <a:pt x="201" y="8"/>
                    </a:lnTo>
                    <a:lnTo>
                      <a:pt x="205" y="6"/>
                    </a:lnTo>
                    <a:lnTo>
                      <a:pt x="208" y="4"/>
                    </a:lnTo>
                    <a:lnTo>
                      <a:pt x="212" y="3"/>
                    </a:lnTo>
                    <a:lnTo>
                      <a:pt x="216" y="1"/>
                    </a:lnTo>
                    <a:lnTo>
                      <a:pt x="220" y="1"/>
                    </a:lnTo>
                    <a:lnTo>
                      <a:pt x="223" y="0"/>
                    </a:lnTo>
                    <a:lnTo>
                      <a:pt x="227" y="0"/>
                    </a:lnTo>
                    <a:lnTo>
                      <a:pt x="231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1"/>
                    </a:lnTo>
                    <a:lnTo>
                      <a:pt x="246" y="1"/>
                    </a:lnTo>
                    <a:lnTo>
                      <a:pt x="249" y="1"/>
                    </a:lnTo>
                    <a:lnTo>
                      <a:pt x="253" y="3"/>
                    </a:lnTo>
                    <a:lnTo>
                      <a:pt x="257" y="4"/>
                    </a:lnTo>
                    <a:lnTo>
                      <a:pt x="260" y="6"/>
                    </a:lnTo>
                    <a:lnTo>
                      <a:pt x="264" y="8"/>
                    </a:lnTo>
                    <a:lnTo>
                      <a:pt x="268" y="9"/>
                    </a:lnTo>
                    <a:lnTo>
                      <a:pt x="272" y="11"/>
                    </a:lnTo>
                    <a:lnTo>
                      <a:pt x="275" y="12"/>
                    </a:lnTo>
                    <a:lnTo>
                      <a:pt x="275" y="14"/>
                    </a:lnTo>
                    <a:lnTo>
                      <a:pt x="279" y="15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6" y="20"/>
                    </a:lnTo>
                    <a:lnTo>
                      <a:pt x="286" y="22"/>
                    </a:lnTo>
                    <a:lnTo>
                      <a:pt x="290" y="23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4" y="28"/>
                    </a:lnTo>
                    <a:lnTo>
                      <a:pt x="298" y="30"/>
                    </a:lnTo>
                    <a:lnTo>
                      <a:pt x="298" y="31"/>
                    </a:lnTo>
                    <a:lnTo>
                      <a:pt x="301" y="33"/>
                    </a:lnTo>
                    <a:lnTo>
                      <a:pt x="301" y="35"/>
                    </a:lnTo>
                    <a:lnTo>
                      <a:pt x="305" y="36"/>
                    </a:lnTo>
                    <a:lnTo>
                      <a:pt x="305" y="38"/>
                    </a:lnTo>
                    <a:lnTo>
                      <a:pt x="305" y="39"/>
                    </a:lnTo>
                    <a:lnTo>
                      <a:pt x="309" y="41"/>
                    </a:lnTo>
                    <a:lnTo>
                      <a:pt x="309" y="43"/>
                    </a:lnTo>
                    <a:lnTo>
                      <a:pt x="312" y="44"/>
                    </a:lnTo>
                    <a:lnTo>
                      <a:pt x="312" y="46"/>
                    </a:lnTo>
                    <a:lnTo>
                      <a:pt x="312" y="47"/>
                    </a:lnTo>
                    <a:lnTo>
                      <a:pt x="316" y="49"/>
                    </a:lnTo>
                    <a:lnTo>
                      <a:pt x="316" y="50"/>
                    </a:lnTo>
                    <a:lnTo>
                      <a:pt x="320" y="52"/>
                    </a:lnTo>
                    <a:lnTo>
                      <a:pt x="320" y="54"/>
                    </a:lnTo>
                    <a:lnTo>
                      <a:pt x="320" y="55"/>
                    </a:lnTo>
                    <a:lnTo>
                      <a:pt x="324" y="57"/>
                    </a:lnTo>
                    <a:lnTo>
                      <a:pt x="324" y="58"/>
                    </a:lnTo>
                    <a:lnTo>
                      <a:pt x="324" y="60"/>
                    </a:lnTo>
                    <a:lnTo>
                      <a:pt x="327" y="62"/>
                    </a:lnTo>
                    <a:lnTo>
                      <a:pt x="327" y="63"/>
                    </a:lnTo>
                    <a:lnTo>
                      <a:pt x="327" y="65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70"/>
                    </a:lnTo>
                    <a:lnTo>
                      <a:pt x="335" y="71"/>
                    </a:lnTo>
                    <a:lnTo>
                      <a:pt x="335" y="73"/>
                    </a:lnTo>
                    <a:lnTo>
                      <a:pt x="335" y="74"/>
                    </a:lnTo>
                    <a:lnTo>
                      <a:pt x="338" y="76"/>
                    </a:lnTo>
                    <a:lnTo>
                      <a:pt x="338" y="78"/>
                    </a:lnTo>
                    <a:lnTo>
                      <a:pt x="338" y="79"/>
                    </a:lnTo>
                    <a:lnTo>
                      <a:pt x="342" y="82"/>
                    </a:lnTo>
                    <a:lnTo>
                      <a:pt x="342" y="84"/>
                    </a:lnTo>
                    <a:lnTo>
                      <a:pt x="342" y="85"/>
                    </a:lnTo>
                    <a:lnTo>
                      <a:pt x="346" y="87"/>
                    </a:lnTo>
                    <a:lnTo>
                      <a:pt x="346" y="89"/>
                    </a:lnTo>
                    <a:lnTo>
                      <a:pt x="346" y="90"/>
                    </a:lnTo>
                    <a:lnTo>
                      <a:pt x="350" y="92"/>
                    </a:lnTo>
                    <a:lnTo>
                      <a:pt x="350" y="93"/>
                    </a:lnTo>
                    <a:lnTo>
                      <a:pt x="350" y="97"/>
                    </a:lnTo>
                    <a:lnTo>
                      <a:pt x="353" y="98"/>
                    </a:lnTo>
                    <a:lnTo>
                      <a:pt x="353" y="100"/>
                    </a:lnTo>
                    <a:lnTo>
                      <a:pt x="353" y="101"/>
                    </a:lnTo>
                    <a:lnTo>
                      <a:pt x="357" y="103"/>
                    </a:lnTo>
                    <a:lnTo>
                      <a:pt x="357" y="106"/>
                    </a:lnTo>
                    <a:lnTo>
                      <a:pt x="357" y="108"/>
                    </a:lnTo>
                    <a:lnTo>
                      <a:pt x="361" y="109"/>
                    </a:lnTo>
                    <a:lnTo>
                      <a:pt x="361" y="111"/>
                    </a:lnTo>
                    <a:lnTo>
                      <a:pt x="361" y="113"/>
                    </a:lnTo>
                    <a:lnTo>
                      <a:pt x="364" y="116"/>
                    </a:lnTo>
                    <a:lnTo>
                      <a:pt x="364" y="117"/>
                    </a:lnTo>
                    <a:lnTo>
                      <a:pt x="364" y="119"/>
                    </a:lnTo>
                    <a:lnTo>
                      <a:pt x="368" y="120"/>
                    </a:lnTo>
                    <a:lnTo>
                      <a:pt x="368" y="124"/>
                    </a:lnTo>
                    <a:lnTo>
                      <a:pt x="368" y="125"/>
                    </a:lnTo>
                    <a:lnTo>
                      <a:pt x="372" y="127"/>
                    </a:lnTo>
                    <a:lnTo>
                      <a:pt x="372" y="130"/>
                    </a:lnTo>
                    <a:lnTo>
                      <a:pt x="372" y="132"/>
                    </a:lnTo>
                    <a:lnTo>
                      <a:pt x="376" y="133"/>
                    </a:lnTo>
                    <a:lnTo>
                      <a:pt x="376" y="135"/>
                    </a:lnTo>
                    <a:lnTo>
                      <a:pt x="376" y="138"/>
                    </a:lnTo>
                    <a:lnTo>
                      <a:pt x="376" y="140"/>
                    </a:lnTo>
                    <a:lnTo>
                      <a:pt x="379" y="141"/>
                    </a:lnTo>
                    <a:lnTo>
                      <a:pt x="379" y="144"/>
                    </a:lnTo>
                    <a:lnTo>
                      <a:pt x="379" y="146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3" y="152"/>
                    </a:lnTo>
                    <a:lnTo>
                      <a:pt x="387" y="155"/>
                    </a:lnTo>
                    <a:lnTo>
                      <a:pt x="387" y="157"/>
                    </a:lnTo>
                    <a:lnTo>
                      <a:pt x="387" y="159"/>
                    </a:lnTo>
                    <a:lnTo>
                      <a:pt x="391" y="162"/>
                    </a:lnTo>
                    <a:lnTo>
                      <a:pt x="391" y="163"/>
                    </a:lnTo>
                    <a:lnTo>
                      <a:pt x="391" y="16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"/>
              <p:cNvSpPr>
                <a:spLocks/>
              </p:cNvSpPr>
              <p:nvPr/>
            </p:nvSpPr>
            <p:spPr bwMode="auto">
              <a:xfrm>
                <a:off x="3816" y="1715"/>
                <a:ext cx="45" cy="85"/>
              </a:xfrm>
              <a:custGeom>
                <a:avLst/>
                <a:gdLst>
                  <a:gd name="T0" fmla="*/ 0 w 45"/>
                  <a:gd name="T1" fmla="*/ 0 h 85"/>
                  <a:gd name="T2" fmla="*/ 3 w 45"/>
                  <a:gd name="T3" fmla="*/ 3 h 85"/>
                  <a:gd name="T4" fmla="*/ 3 w 45"/>
                  <a:gd name="T5" fmla="*/ 5 h 85"/>
                  <a:gd name="T6" fmla="*/ 3 w 45"/>
                  <a:gd name="T7" fmla="*/ 8 h 85"/>
                  <a:gd name="T8" fmla="*/ 7 w 45"/>
                  <a:gd name="T9" fmla="*/ 10 h 85"/>
                  <a:gd name="T10" fmla="*/ 7 w 45"/>
                  <a:gd name="T11" fmla="*/ 11 h 85"/>
                  <a:gd name="T12" fmla="*/ 7 w 45"/>
                  <a:gd name="T13" fmla="*/ 14 h 85"/>
                  <a:gd name="T14" fmla="*/ 11 w 45"/>
                  <a:gd name="T15" fmla="*/ 16 h 85"/>
                  <a:gd name="T16" fmla="*/ 11 w 45"/>
                  <a:gd name="T17" fmla="*/ 19 h 85"/>
                  <a:gd name="T18" fmla="*/ 11 w 45"/>
                  <a:gd name="T19" fmla="*/ 21 h 85"/>
                  <a:gd name="T20" fmla="*/ 14 w 45"/>
                  <a:gd name="T21" fmla="*/ 24 h 85"/>
                  <a:gd name="T22" fmla="*/ 14 w 45"/>
                  <a:gd name="T23" fmla="*/ 25 h 85"/>
                  <a:gd name="T24" fmla="*/ 14 w 45"/>
                  <a:gd name="T25" fmla="*/ 27 h 85"/>
                  <a:gd name="T26" fmla="*/ 18 w 45"/>
                  <a:gd name="T27" fmla="*/ 30 h 85"/>
                  <a:gd name="T28" fmla="*/ 18 w 45"/>
                  <a:gd name="T29" fmla="*/ 32 h 85"/>
                  <a:gd name="T30" fmla="*/ 18 w 45"/>
                  <a:gd name="T31" fmla="*/ 35 h 85"/>
                  <a:gd name="T32" fmla="*/ 22 w 45"/>
                  <a:gd name="T33" fmla="*/ 37 h 85"/>
                  <a:gd name="T34" fmla="*/ 22 w 45"/>
                  <a:gd name="T35" fmla="*/ 40 h 85"/>
                  <a:gd name="T36" fmla="*/ 22 w 45"/>
                  <a:gd name="T37" fmla="*/ 41 h 85"/>
                  <a:gd name="T38" fmla="*/ 26 w 45"/>
                  <a:gd name="T39" fmla="*/ 45 h 85"/>
                  <a:gd name="T40" fmla="*/ 26 w 45"/>
                  <a:gd name="T41" fmla="*/ 46 h 85"/>
                  <a:gd name="T42" fmla="*/ 26 w 45"/>
                  <a:gd name="T43" fmla="*/ 48 h 85"/>
                  <a:gd name="T44" fmla="*/ 29 w 45"/>
                  <a:gd name="T45" fmla="*/ 51 h 85"/>
                  <a:gd name="T46" fmla="*/ 29 w 45"/>
                  <a:gd name="T47" fmla="*/ 53 h 85"/>
                  <a:gd name="T48" fmla="*/ 29 w 45"/>
                  <a:gd name="T49" fmla="*/ 56 h 85"/>
                  <a:gd name="T50" fmla="*/ 33 w 45"/>
                  <a:gd name="T51" fmla="*/ 57 h 85"/>
                  <a:gd name="T52" fmla="*/ 33 w 45"/>
                  <a:gd name="T53" fmla="*/ 60 h 85"/>
                  <a:gd name="T54" fmla="*/ 33 w 45"/>
                  <a:gd name="T55" fmla="*/ 62 h 85"/>
                  <a:gd name="T56" fmla="*/ 37 w 45"/>
                  <a:gd name="T57" fmla="*/ 65 h 85"/>
                  <a:gd name="T58" fmla="*/ 37 w 45"/>
                  <a:gd name="T59" fmla="*/ 67 h 85"/>
                  <a:gd name="T60" fmla="*/ 37 w 45"/>
                  <a:gd name="T61" fmla="*/ 70 h 85"/>
                  <a:gd name="T62" fmla="*/ 40 w 45"/>
                  <a:gd name="T63" fmla="*/ 72 h 85"/>
                  <a:gd name="T64" fmla="*/ 40 w 45"/>
                  <a:gd name="T65" fmla="*/ 75 h 85"/>
                  <a:gd name="T66" fmla="*/ 40 w 45"/>
                  <a:gd name="T67" fmla="*/ 76 h 85"/>
                  <a:gd name="T68" fmla="*/ 44 w 45"/>
                  <a:gd name="T69" fmla="*/ 80 h 85"/>
                  <a:gd name="T70" fmla="*/ 44 w 45"/>
                  <a:gd name="T71" fmla="*/ 81 h 85"/>
                  <a:gd name="T72" fmla="*/ 44 w 45"/>
                  <a:gd name="T7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85">
                    <a:moveTo>
                      <a:pt x="0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4" y="24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8" y="35"/>
                    </a:lnTo>
                    <a:lnTo>
                      <a:pt x="22" y="37"/>
                    </a:lnTo>
                    <a:lnTo>
                      <a:pt x="22" y="40"/>
                    </a:lnTo>
                    <a:lnTo>
                      <a:pt x="22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8"/>
                    </a:lnTo>
                    <a:lnTo>
                      <a:pt x="29" y="51"/>
                    </a:lnTo>
                    <a:lnTo>
                      <a:pt x="29" y="53"/>
                    </a:lnTo>
                    <a:lnTo>
                      <a:pt x="29" y="56"/>
                    </a:lnTo>
                    <a:lnTo>
                      <a:pt x="33" y="57"/>
                    </a:lnTo>
                    <a:lnTo>
                      <a:pt x="33" y="60"/>
                    </a:lnTo>
                    <a:lnTo>
                      <a:pt x="33" y="62"/>
                    </a:lnTo>
                    <a:lnTo>
                      <a:pt x="37" y="65"/>
                    </a:lnTo>
                    <a:lnTo>
                      <a:pt x="37" y="67"/>
                    </a:lnTo>
                    <a:lnTo>
                      <a:pt x="37" y="70"/>
                    </a:lnTo>
                    <a:lnTo>
                      <a:pt x="40" y="72"/>
                    </a:lnTo>
                    <a:lnTo>
                      <a:pt x="40" y="75"/>
                    </a:lnTo>
                    <a:lnTo>
                      <a:pt x="40" y="76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44" y="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-36512" y="1628800"/>
            <a:ext cx="9227279" cy="2376264"/>
            <a:chOff x="-36512" y="1628800"/>
            <a:chExt cx="9227279" cy="237626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1043608" y="1628800"/>
              <a:ext cx="0" cy="22322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1043608" y="3861047"/>
              <a:ext cx="691276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-36512" y="1700808"/>
                  <a:ext cx="1136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𝑰</m:t>
                        </m:r>
                        <m:r>
                          <a:rPr lang="en-US" sz="2400" b="1" i="1" smtClean="0"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400" b="1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1700808"/>
                  <a:ext cx="113685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535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818275" y="3543399"/>
                  <a:ext cx="13724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  </m:t>
                      </m:r>
                      <m:r>
                        <a:rPr lang="en-US" sz="2400" b="1" i="1" smtClean="0">
                          <a:latin typeface="Cambria Math"/>
                        </a:rPr>
                        <m:t>𝒕</m:t>
                      </m:r>
                    </m:oMath>
                  </a14:m>
                  <a:r>
                    <a:rPr lang="en-US" sz="2400" b="1" dirty="0" smtClean="0"/>
                    <a:t> (time)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8275" y="3543399"/>
                  <a:ext cx="137249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211" r="-6222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339752" y="4365104"/>
                <a:ext cx="4176464" cy="5572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s</m:t>
                    </m:r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latin typeface="Times New Roman (Hebrew)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•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rgbClr val="FF0000"/>
                        </a:solidFill>
                        <a:latin typeface="Times New Roman (Hebrew)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800" dirty="0" smtClean="0"/>
                  <a:t> -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 smtClean="0">
                    <a:solidFill>
                      <a:srgbClr val="FF0000"/>
                    </a:solidFill>
                    <a:latin typeface="Times New Roman (Hebrew)" pitchFamily="18" charset="0"/>
                  </a:rPr>
                  <a:t>•s</a:t>
                </a:r>
                <a:endParaRPr lang="en-US" sz="2800" i="1" dirty="0">
                  <a:solidFill>
                    <a:srgbClr val="FF0000"/>
                  </a:solidFill>
                  <a:latin typeface="Times New Roman (Hebrew)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365104"/>
                <a:ext cx="4176464" cy="557204"/>
              </a:xfrm>
              <a:prstGeom prst="rect">
                <a:avLst/>
              </a:prstGeom>
              <a:blipFill rotWithShape="1">
                <a:blip r:embed="rId6"/>
                <a:stretch>
                  <a:fillRect t="-12088" b="-24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-756592" y="5077633"/>
            <a:ext cx="106571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But this approximation holds only for small</a:t>
            </a:r>
            <a:r>
              <a:rPr lang="en-US" sz="3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0000"/>
                </a:solidFill>
                <a:latin typeface="Times New Roman" pitchFamily="18" charset="0"/>
              </a:rPr>
              <a:t>u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 (Hebrew)" pitchFamily="18" charset="0"/>
              </a:rPr>
              <a:t>•s</a:t>
            </a:r>
            <a:r>
              <a:rPr lang="en-US" sz="3200" i="1" dirty="0" smtClean="0">
                <a:solidFill>
                  <a:srgbClr val="FF0000"/>
                </a:solidFill>
                <a:latin typeface="Times New Roman (Hebrew)" pitchFamily="18" charset="0"/>
              </a:rPr>
              <a:t> </a:t>
            </a:r>
            <a:r>
              <a:rPr lang="en-US" sz="3000" b="1" dirty="0" smtClean="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lang="en-US" sz="3000" b="1" i="1" dirty="0" err="1" smtClean="0">
                <a:solidFill>
                  <a:srgbClr val="000000"/>
                </a:solidFill>
                <a:latin typeface="Times New Roman" pitchFamily="18" charset="0"/>
              </a:rPr>
              <a:t>v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 (Hebrew)" pitchFamily="18" charset="0"/>
              </a:rPr>
              <a:t>•s</a:t>
            </a:r>
            <a:r>
              <a:rPr lang="en-US" sz="3200" i="1" dirty="0" smtClean="0">
                <a:solidFill>
                  <a:srgbClr val="FF0000"/>
                </a:solidFill>
                <a:latin typeface="Times New Roman (Hebrew)" pitchFamily="18" charset="0"/>
              </a:rPr>
              <a:t>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Times New Roman (Hebrew)" pitchFamily="18" charset="0"/>
              <a:sym typeface="Wingdings" pitchFamily="2" charset="2"/>
            </a:endParaRP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Apply to coarse pyramid levels to generate larger motions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4232804" y="5508519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3678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 uiExpand="1" build="p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7515"/>
            <a:ext cx="3240021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1312"/>
            <a:ext cx="3240021" cy="243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6525" y="26994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Original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6525" y="3630077"/>
            <a:ext cx="1873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Time-Magnified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89923" y="3645024"/>
            <a:ext cx="1873270" cy="3239506"/>
            <a:chOff x="4389923" y="3645024"/>
            <a:chExt cx="1873270" cy="323950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3" y="4005064"/>
              <a:ext cx="832440" cy="243001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4389923" y="3645024"/>
              <a:ext cx="18732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Arial"/>
                </a:rPr>
                <a:t>Time-Magnified</a:t>
              </a:r>
              <a:endParaRPr lang="en-US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03098" y="6515198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Arial"/>
                </a:rPr>
                <a:t>time</a:t>
              </a:r>
              <a:endParaRPr lang="en-US" i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716016" y="6548591"/>
              <a:ext cx="11521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1835696" y="1134036"/>
            <a:ext cx="0" cy="1718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716016" y="260648"/>
            <a:ext cx="1152127" cy="3242627"/>
            <a:chOff x="4716016" y="260648"/>
            <a:chExt cx="1152127" cy="3242627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748" y="637514"/>
              <a:ext cx="832440" cy="243001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85090" y="260648"/>
              <a:ext cx="1056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Arial"/>
                </a:rPr>
                <a:t>Original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03098" y="3133943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i="1" dirty="0" smtClean="0">
                  <a:solidFill>
                    <a:srgbClr val="000000"/>
                  </a:solidFill>
                  <a:latin typeface="Arial"/>
                </a:rPr>
                <a:t>time</a:t>
              </a:r>
              <a:endParaRPr lang="en-US" i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716016" y="3166482"/>
              <a:ext cx="11521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1835696" y="4446404"/>
            <a:ext cx="0" cy="171890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88024" y="620688"/>
            <a:ext cx="0" cy="24468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788024" y="4006493"/>
            <a:ext cx="0" cy="2446843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-171400"/>
            <a:ext cx="9215438" cy="990600"/>
          </a:xfrm>
        </p:spPr>
        <p:txBody>
          <a:bodyPr anchor="ctr"/>
          <a:lstStyle/>
          <a:p>
            <a:pPr marL="762000" indent="-762000" algn="ctr"/>
            <a:r>
              <a:rPr lang="en-US" altLang="he-IL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Motion Magnification</a:t>
            </a:r>
            <a:endParaRPr lang="en-US" altLang="he-IL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70508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Paper + videos can be found on:</a:t>
            </a:r>
          </a:p>
          <a:p>
            <a:pPr algn="ctr"/>
            <a:r>
              <a:rPr lang="en-US" sz="2400" i="1" dirty="0" smtClean="0">
                <a:hlinkClick r:id="rId3"/>
              </a:rPr>
              <a:t>http</a:t>
            </a:r>
            <a:r>
              <a:rPr lang="en-US" sz="2400" i="1" dirty="0">
                <a:hlinkClick r:id="rId3"/>
              </a:rPr>
              <a:t>://</a:t>
            </a:r>
            <a:r>
              <a:rPr lang="en-US" sz="2400" i="1" dirty="0" smtClean="0">
                <a:hlinkClick r:id="rId3"/>
              </a:rPr>
              <a:t>people.csail.mit.edu/mrub/vidmag</a:t>
            </a:r>
            <a:endParaRPr lang="en-US" sz="2400" i="1" dirty="0"/>
          </a:p>
        </p:txBody>
      </p:sp>
      <p:sp>
        <p:nvSpPr>
          <p:cNvPr id="2" name="Rectangle 1">
            <a:hlinkClick r:id="rId4" action="ppaction://hlinkfile"/>
          </p:cNvPr>
          <p:cNvSpPr/>
          <p:nvPr/>
        </p:nvSpPr>
        <p:spPr>
          <a:xfrm>
            <a:off x="2699792" y="3140968"/>
            <a:ext cx="3841949" cy="461665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EVM_NSFSciVis2012.mov</a:t>
            </a:r>
          </a:p>
        </p:txBody>
      </p:sp>
      <p:sp>
        <p:nvSpPr>
          <p:cNvPr id="7" name="Rectangle 6">
            <a:hlinkClick r:id="rId5" action="ppaction://hlinkfile"/>
          </p:cNvPr>
          <p:cNvSpPr/>
          <p:nvPr/>
        </p:nvSpPr>
        <p:spPr>
          <a:xfrm>
            <a:off x="3779912" y="4077072"/>
            <a:ext cx="1938434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vidmag.mov</a:t>
            </a:r>
          </a:p>
        </p:txBody>
      </p:sp>
    </p:spTree>
    <p:extLst>
      <p:ext uri="{BB962C8B-B14F-4D97-AF65-F5344CB8AC3E}">
        <p14:creationId xmlns:p14="http://schemas.microsoft.com/office/powerpoint/2010/main" val="4188419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755576" y="2536623"/>
            <a:ext cx="3672408" cy="237626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 (Hebrew)" pitchFamily="18" charset="0"/>
            </a:endParaRPr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dirty="0">
                <a:solidFill>
                  <a:srgbClr val="FF0066"/>
                </a:solidFill>
              </a:rPr>
              <a:t>Motion field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01035" y="841623"/>
            <a:ext cx="3891445" cy="913606"/>
            <a:chOff x="3707904" y="1067594"/>
            <a:chExt cx="3891445" cy="913606"/>
          </a:xfrm>
        </p:grpSpPr>
        <p:sp>
          <p:nvSpPr>
            <p:cNvPr id="2060" name="Line 8"/>
            <p:cNvSpPr>
              <a:spLocks noChangeShapeType="1"/>
            </p:cNvSpPr>
            <p:nvPr/>
          </p:nvSpPr>
          <p:spPr bwMode="auto">
            <a:xfrm flipV="1">
              <a:off x="4153991" y="1524000"/>
              <a:ext cx="1905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1" name="Oval 9"/>
            <p:cNvSpPr>
              <a:spLocks noChangeArrowheads="1"/>
            </p:cNvSpPr>
            <p:nvPr/>
          </p:nvSpPr>
          <p:spPr bwMode="auto">
            <a:xfrm>
              <a:off x="4077791" y="1828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2" name="Oval 10"/>
            <p:cNvSpPr>
              <a:spLocks noChangeArrowheads="1"/>
            </p:cNvSpPr>
            <p:nvPr/>
          </p:nvSpPr>
          <p:spPr bwMode="auto">
            <a:xfrm>
              <a:off x="6058991" y="14478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707904" y="1372394"/>
                  <a:ext cx="867032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𝑷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6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07904" y="1372394"/>
                  <a:ext cx="867032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99"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058991" y="1067594"/>
                  <a:ext cx="1540358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𝑷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𝑑𝑡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68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58991" y="1067594"/>
                  <a:ext cx="154035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395"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915991" y="1219200"/>
                  <a:ext cx="470000" cy="506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altLang="en-US" sz="2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altLang="en-US" sz="24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  <m:t>𝑽</m:t>
                            </m:r>
                          </m:e>
                        </m:acc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69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15991" y="1219200"/>
                  <a:ext cx="470000" cy="5064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447122" y="1298029"/>
            <a:ext cx="3589374" cy="4343400"/>
            <a:chOff x="4153991" y="1524000"/>
            <a:chExt cx="3589374" cy="4343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671516" y="4611688"/>
                  <a:ext cx="846194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𝒑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56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71516" y="4611688"/>
                  <a:ext cx="84619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719" b="-1973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7" name="Line 5"/>
            <p:cNvSpPr>
              <a:spLocks noChangeShapeType="1"/>
            </p:cNvSpPr>
            <p:nvPr/>
          </p:nvSpPr>
          <p:spPr bwMode="auto">
            <a:xfrm flipH="1" flipV="1">
              <a:off x="4153991" y="1905000"/>
              <a:ext cx="1828800" cy="396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8" name="Line 6"/>
            <p:cNvSpPr>
              <a:spLocks noChangeShapeType="1"/>
            </p:cNvSpPr>
            <p:nvPr/>
          </p:nvSpPr>
          <p:spPr bwMode="auto">
            <a:xfrm flipV="1">
              <a:off x="5982791" y="1524000"/>
              <a:ext cx="152400" cy="434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9" name="AutoShape 7"/>
            <p:cNvSpPr>
              <a:spLocks noChangeArrowheads="1"/>
            </p:cNvSpPr>
            <p:nvPr/>
          </p:nvSpPr>
          <p:spPr bwMode="auto">
            <a:xfrm>
              <a:off x="4355976" y="4040188"/>
              <a:ext cx="3387389" cy="1117004"/>
            </a:xfrm>
            <a:prstGeom prst="parallelogram">
              <a:avLst>
                <a:gd name="adj" fmla="val 7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3" name="Oval 11"/>
            <p:cNvSpPr>
              <a:spLocks noChangeArrowheads="1"/>
            </p:cNvSpPr>
            <p:nvPr/>
          </p:nvSpPr>
          <p:spPr bwMode="auto">
            <a:xfrm>
              <a:off x="5982791" y="4419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65" name="Oval 13"/>
            <p:cNvSpPr>
              <a:spLocks noChangeArrowheads="1"/>
            </p:cNvSpPr>
            <p:nvPr/>
          </p:nvSpPr>
          <p:spPr bwMode="auto">
            <a:xfrm>
              <a:off x="5296991" y="45720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6039519" y="4077072"/>
                  <a:ext cx="151951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𝒑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(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𝑡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+</m:t>
                        </m:r>
                        <m:r>
                          <a:rPr lang="en-US" altLang="en-US" sz="2400" i="1" dirty="0" err="1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𝑑𝑡</m:t>
                        </m:r>
                        <m:r>
                          <a:rPr lang="en-US" altLang="en-US" sz="2400" i="1" dirty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66" name="Text 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39519" y="4077072"/>
                  <a:ext cx="1519519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1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79518779"/>
              </p:ext>
            </p:extLst>
          </p:nvPr>
        </p:nvGraphicFramePr>
        <p:xfrm>
          <a:off x="1442665" y="1168102"/>
          <a:ext cx="24812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21" name="משוואה" r:id="rId9" imgW="965160" imgH="266400" progId="Equation.3">
                  <p:embed/>
                </p:oleObj>
              </mc:Choice>
              <mc:Fallback>
                <p:oleObj name="משוואה" r:id="rId9" imgW="965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665" y="1168102"/>
                        <a:ext cx="248126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80659736"/>
              </p:ext>
            </p:extLst>
          </p:nvPr>
        </p:nvGraphicFramePr>
        <p:xfrm>
          <a:off x="896169" y="2508872"/>
          <a:ext cx="1786533" cy="100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22" name="משוואה" r:id="rId11" imgW="698400" imgH="393480" progId="Equation.3">
                  <p:embed/>
                </p:oleObj>
              </mc:Choice>
              <mc:Fallback>
                <p:oleObj name="משוואה" r:id="rId11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169" y="2508872"/>
                        <a:ext cx="1786533" cy="1006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8"/>
              <p:cNvSpPr>
                <a:spLocks noChangeArrowheads="1"/>
              </p:cNvSpPr>
              <p:nvPr/>
            </p:nvSpPr>
            <p:spPr bwMode="auto">
              <a:xfrm>
                <a:off x="655762" y="5721599"/>
                <a:ext cx="7588646" cy="87575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2400" b="1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The 2D image motion </a:t>
                </a:r>
                <a:r>
                  <a:rPr lang="en-US" altLang="en-US" sz="24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alt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altLang="en-US" sz="24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) is a function </a:t>
                </a:r>
                <a:r>
                  <a:rPr lang="en-US" altLang="en-US" sz="2400" b="1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of:</a:t>
                </a:r>
              </a:p>
              <a:p>
                <a:r>
                  <a:rPr lang="en-US" altLang="en-US" sz="24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the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3D motion 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𝑽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) 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   and   the depth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of the 3D point (</a:t>
                </a:r>
                <a:r>
                  <a:rPr lang="en-US" altLang="en-US" sz="2400" i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Z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762" y="5721599"/>
                <a:ext cx="7588646" cy="875753"/>
              </a:xfrm>
              <a:prstGeom prst="rect">
                <a:avLst/>
              </a:prstGeom>
              <a:blipFill rotWithShape="1">
                <a:blip r:embed="rId13"/>
                <a:stretch>
                  <a:fillRect l="-1121" t="-3378" b="-13514"/>
                </a:stretch>
              </a:blipFill>
              <a:ln w="2857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32541629"/>
              </p:ext>
            </p:extLst>
          </p:nvPr>
        </p:nvGraphicFramePr>
        <p:xfrm>
          <a:off x="870769" y="3240757"/>
          <a:ext cx="3336294" cy="1212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23" name="משוואה" r:id="rId14" imgW="1257120" imgH="457200" progId="Equation.3">
                  <p:embed/>
                </p:oleObj>
              </mc:Choice>
              <mc:Fallback>
                <p:oleObj name="משוואה" r:id="rId14" imgW="1257120" imgH="4572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69" y="3240757"/>
                        <a:ext cx="3336294" cy="1212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666322" y="3888829"/>
            <a:ext cx="624485" cy="533400"/>
            <a:chOff x="5373191" y="4114800"/>
            <a:chExt cx="624485" cy="533400"/>
          </a:xfrm>
        </p:grpSpPr>
        <p:sp>
          <p:nvSpPr>
            <p:cNvPr id="34" name="Line 12"/>
            <p:cNvSpPr>
              <a:spLocks noChangeShapeType="1"/>
            </p:cNvSpPr>
            <p:nvPr/>
          </p:nvSpPr>
          <p:spPr bwMode="auto">
            <a:xfrm flipV="1">
              <a:off x="5373191" y="4495800"/>
              <a:ext cx="609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476379" y="4114800"/>
                  <a:ext cx="521297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⃑"/>
                            <m:ctrlPr>
                              <a:rPr lang="en-US" altLang="en-US" sz="24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altLang="en-US" sz="24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  <m:t>𝒗</m:t>
                            </m:r>
                            <m:r>
                              <a:rPr lang="en-US" altLang="en-US" sz="24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+mn-cs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altLang="en-US" sz="2400" dirty="0">
                    <a:solidFill>
                      <a:srgbClr val="000000"/>
                    </a:solidFill>
                    <a:latin typeface="Arial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6379" y="4114800"/>
                  <a:ext cx="521297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4651657"/>
              </p:ext>
            </p:extLst>
          </p:nvPr>
        </p:nvGraphicFramePr>
        <p:xfrm>
          <a:off x="874018" y="4376741"/>
          <a:ext cx="34099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24" name="משוואה" r:id="rId17" imgW="1333440" imgH="203040" progId="Equation.3">
                  <p:embed/>
                </p:oleObj>
              </mc:Choice>
              <mc:Fallback>
                <p:oleObj name="משוואה" r:id="rId17" imgW="1333440" imgH="20304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018" y="4376741"/>
                        <a:ext cx="34099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880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448800" cy="1143001"/>
          </a:xfrm>
        </p:spPr>
        <p:txBody>
          <a:bodyPr anchor="ctr"/>
          <a:lstStyle/>
          <a:p>
            <a:pPr algn="ctr"/>
            <a:r>
              <a:rPr lang="en-US" altLang="he-IL" sz="4800" dirty="0" smtClean="0">
                <a:solidFill>
                  <a:srgbClr val="FF0066"/>
                </a:solidFill>
              </a:rPr>
              <a:t>Optical Flow</a:t>
            </a:r>
            <a:endParaRPr lang="en-US" altLang="he-IL" sz="4800" dirty="0"/>
          </a:p>
        </p:txBody>
      </p:sp>
      <p:pic>
        <p:nvPicPr>
          <p:cNvPr id="6" name="Picture 5" descr="image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47700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9448800" cy="1143000"/>
          </a:xfrm>
        </p:spPr>
        <p:txBody>
          <a:bodyPr anchor="ctr"/>
          <a:lstStyle/>
          <a:p>
            <a:pPr algn="ctr"/>
            <a:r>
              <a:rPr lang="en-US" altLang="he-IL">
                <a:solidFill>
                  <a:srgbClr val="FF0066"/>
                </a:solidFill>
              </a:rPr>
              <a:t>Example Flow Fields</a:t>
            </a:r>
            <a:endParaRPr lang="en-US" altLang="he-IL"/>
          </a:p>
        </p:txBody>
      </p:sp>
      <p:pic>
        <p:nvPicPr>
          <p:cNvPr id="534533" name="Picture 5" descr="Flow_Field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CDCE4"/>
              </a:clrFrom>
              <a:clrTo>
                <a:srgbClr val="DCDC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32" y="1065213"/>
            <a:ext cx="7226300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4534" name="Rectangle 6"/>
          <p:cNvSpPr>
            <a:spLocks noChangeArrowheads="1"/>
          </p:cNvSpPr>
          <p:nvPr/>
        </p:nvSpPr>
        <p:spPr bwMode="auto">
          <a:xfrm>
            <a:off x="107950" y="3284538"/>
            <a:ext cx="9036050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535" name="Rectangle 7"/>
          <p:cNvSpPr>
            <a:spLocks noChangeArrowheads="1"/>
          </p:cNvSpPr>
          <p:nvPr/>
        </p:nvSpPr>
        <p:spPr bwMode="auto">
          <a:xfrm rot="5400000">
            <a:off x="5067474" y="3032918"/>
            <a:ext cx="6858000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950" y="1052736"/>
            <a:ext cx="1972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Possible ambiguity between zoom and forward translation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16016" y="3212976"/>
            <a:ext cx="363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Possible ambiguity between sideways translation and rotation</a:t>
            </a:r>
            <a:endParaRPr lang="en-US" dirty="0"/>
          </a:p>
        </p:txBody>
      </p:sp>
      <p:sp>
        <p:nvSpPr>
          <p:cNvPr id="534536" name="Text Box 8"/>
          <p:cNvSpPr txBox="1">
            <a:spLocks noChangeArrowheads="1"/>
          </p:cNvSpPr>
          <p:nvPr/>
        </p:nvSpPr>
        <p:spPr bwMode="auto">
          <a:xfrm>
            <a:off x="78877" y="3388233"/>
            <a:ext cx="8991436" cy="9048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 dirty="0">
                <a:solidFill>
                  <a:srgbClr val="FF0000"/>
                </a:solidFill>
                <a:latin typeface="Tahoma" pitchFamily="34" charset="0"/>
              </a:rPr>
              <a:t> This lesson – estimation of general </a:t>
            </a:r>
            <a:r>
              <a:rPr lang="en-US" altLang="he-IL" sz="2400" dirty="0" smtClean="0">
                <a:solidFill>
                  <a:srgbClr val="FF0000"/>
                </a:solidFill>
                <a:latin typeface="Tahoma" pitchFamily="34" charset="0"/>
              </a:rPr>
              <a:t>2D flow-fields</a:t>
            </a:r>
            <a:endParaRPr lang="en-US" altLang="he-IL" sz="2400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he-IL" sz="2400" dirty="0">
                <a:solidFill>
                  <a:srgbClr val="FF0000"/>
                </a:solidFill>
                <a:latin typeface="Tahoma" pitchFamily="34" charset="0"/>
              </a:rPr>
              <a:t> Next lesson – constrained by global parametric transformations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1920" y="908720"/>
            <a:ext cx="1710757" cy="3046988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Is this the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FoE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b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(Focus 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of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Expansion =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</a:rPr>
              <a:t>Epipole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</a:rPr>
              <a:t>)</a:t>
            </a:r>
            <a:endParaRPr lang="en-US" sz="24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or the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</a:rPr>
              <a:t>Optical axis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</a:rPr>
              <a:t>???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 bwMode="auto">
          <a:xfrm rot="5400000">
            <a:off x="3347864" y="980728"/>
            <a:ext cx="792088" cy="648072"/>
          </a:xfrm>
          <a:prstGeom prst="curvedConnector3">
            <a:avLst>
              <a:gd name="adj1" fmla="val 4775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534536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Freeform 2" descr="texture_squares"/>
          <p:cNvSpPr>
            <a:spLocks noChangeAspect="1"/>
          </p:cNvSpPr>
          <p:nvPr/>
        </p:nvSpPr>
        <p:spPr bwMode="auto">
          <a:xfrm>
            <a:off x="1908175" y="2233613"/>
            <a:ext cx="2560638" cy="1271587"/>
          </a:xfrm>
          <a:custGeom>
            <a:avLst/>
            <a:gdLst>
              <a:gd name="T0" fmla="*/ 432 w 1632"/>
              <a:gd name="T1" fmla="*/ 48 h 1200"/>
              <a:gd name="T2" fmla="*/ 0 w 1632"/>
              <a:gd name="T3" fmla="*/ 576 h 1200"/>
              <a:gd name="T4" fmla="*/ 144 w 1632"/>
              <a:gd name="T5" fmla="*/ 720 h 1200"/>
              <a:gd name="T6" fmla="*/ 480 w 1632"/>
              <a:gd name="T7" fmla="*/ 384 h 1200"/>
              <a:gd name="T8" fmla="*/ 432 w 1632"/>
              <a:gd name="T9" fmla="*/ 1200 h 1200"/>
              <a:gd name="T10" fmla="*/ 1248 w 1632"/>
              <a:gd name="T11" fmla="*/ 1200 h 1200"/>
              <a:gd name="T12" fmla="*/ 1200 w 1632"/>
              <a:gd name="T13" fmla="*/ 384 h 1200"/>
              <a:gd name="T14" fmla="*/ 1488 w 1632"/>
              <a:gd name="T15" fmla="*/ 672 h 1200"/>
              <a:gd name="T16" fmla="*/ 1632 w 1632"/>
              <a:gd name="T17" fmla="*/ 528 h 1200"/>
              <a:gd name="T18" fmla="*/ 1200 w 1632"/>
              <a:gd name="T19" fmla="*/ 48 h 1200"/>
              <a:gd name="T20" fmla="*/ 960 w 1632"/>
              <a:gd name="T21" fmla="*/ 0 h 1200"/>
              <a:gd name="T22" fmla="*/ 912 w 1632"/>
              <a:gd name="T23" fmla="*/ 96 h 1200"/>
              <a:gd name="T24" fmla="*/ 816 w 1632"/>
              <a:gd name="T25" fmla="*/ 144 h 1200"/>
              <a:gd name="T26" fmla="*/ 720 w 1632"/>
              <a:gd name="T27" fmla="*/ 96 h 1200"/>
              <a:gd name="T28" fmla="*/ 672 w 1632"/>
              <a:gd name="T29" fmla="*/ 0 h 1200"/>
              <a:gd name="T30" fmla="*/ 432 w 1632"/>
              <a:gd name="T31" fmla="*/ 48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2" h="1200">
                <a:moveTo>
                  <a:pt x="432" y="48"/>
                </a:moveTo>
                <a:lnTo>
                  <a:pt x="0" y="576"/>
                </a:lnTo>
                <a:lnTo>
                  <a:pt x="144" y="720"/>
                </a:lnTo>
                <a:lnTo>
                  <a:pt x="480" y="384"/>
                </a:lnTo>
                <a:lnTo>
                  <a:pt x="432" y="1200"/>
                </a:lnTo>
                <a:lnTo>
                  <a:pt x="1248" y="1200"/>
                </a:lnTo>
                <a:lnTo>
                  <a:pt x="1200" y="384"/>
                </a:lnTo>
                <a:lnTo>
                  <a:pt x="1488" y="672"/>
                </a:lnTo>
                <a:lnTo>
                  <a:pt x="1632" y="528"/>
                </a:lnTo>
                <a:lnTo>
                  <a:pt x="1200" y="48"/>
                </a:lnTo>
                <a:lnTo>
                  <a:pt x="960" y="0"/>
                </a:lnTo>
                <a:lnTo>
                  <a:pt x="912" y="96"/>
                </a:lnTo>
                <a:lnTo>
                  <a:pt x="816" y="144"/>
                </a:lnTo>
                <a:lnTo>
                  <a:pt x="720" y="96"/>
                </a:lnTo>
                <a:lnTo>
                  <a:pt x="672" y="0"/>
                </a:lnTo>
                <a:lnTo>
                  <a:pt x="432" y="48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55" name="Freeform 3" descr="texture_horiz_stipes"/>
          <p:cNvSpPr>
            <a:spLocks noChangeAspect="1"/>
          </p:cNvSpPr>
          <p:nvPr/>
        </p:nvSpPr>
        <p:spPr bwMode="auto">
          <a:xfrm>
            <a:off x="3919538" y="2233613"/>
            <a:ext cx="2560637" cy="1257300"/>
          </a:xfrm>
          <a:custGeom>
            <a:avLst/>
            <a:gdLst>
              <a:gd name="T0" fmla="*/ 432 w 1632"/>
              <a:gd name="T1" fmla="*/ 48 h 1200"/>
              <a:gd name="T2" fmla="*/ 0 w 1632"/>
              <a:gd name="T3" fmla="*/ 576 h 1200"/>
              <a:gd name="T4" fmla="*/ 144 w 1632"/>
              <a:gd name="T5" fmla="*/ 720 h 1200"/>
              <a:gd name="T6" fmla="*/ 480 w 1632"/>
              <a:gd name="T7" fmla="*/ 384 h 1200"/>
              <a:gd name="T8" fmla="*/ 432 w 1632"/>
              <a:gd name="T9" fmla="*/ 1200 h 1200"/>
              <a:gd name="T10" fmla="*/ 1248 w 1632"/>
              <a:gd name="T11" fmla="*/ 1200 h 1200"/>
              <a:gd name="T12" fmla="*/ 1200 w 1632"/>
              <a:gd name="T13" fmla="*/ 384 h 1200"/>
              <a:gd name="T14" fmla="*/ 1488 w 1632"/>
              <a:gd name="T15" fmla="*/ 672 h 1200"/>
              <a:gd name="T16" fmla="*/ 1632 w 1632"/>
              <a:gd name="T17" fmla="*/ 528 h 1200"/>
              <a:gd name="T18" fmla="*/ 1200 w 1632"/>
              <a:gd name="T19" fmla="*/ 48 h 1200"/>
              <a:gd name="T20" fmla="*/ 960 w 1632"/>
              <a:gd name="T21" fmla="*/ 0 h 1200"/>
              <a:gd name="T22" fmla="*/ 912 w 1632"/>
              <a:gd name="T23" fmla="*/ 96 h 1200"/>
              <a:gd name="T24" fmla="*/ 816 w 1632"/>
              <a:gd name="T25" fmla="*/ 144 h 1200"/>
              <a:gd name="T26" fmla="*/ 720 w 1632"/>
              <a:gd name="T27" fmla="*/ 96 h 1200"/>
              <a:gd name="T28" fmla="*/ 672 w 1632"/>
              <a:gd name="T29" fmla="*/ 0 h 1200"/>
              <a:gd name="T30" fmla="*/ 432 w 1632"/>
              <a:gd name="T31" fmla="*/ 48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2" h="1200">
                <a:moveTo>
                  <a:pt x="432" y="48"/>
                </a:moveTo>
                <a:lnTo>
                  <a:pt x="0" y="576"/>
                </a:lnTo>
                <a:lnTo>
                  <a:pt x="144" y="720"/>
                </a:lnTo>
                <a:lnTo>
                  <a:pt x="480" y="384"/>
                </a:lnTo>
                <a:lnTo>
                  <a:pt x="432" y="1200"/>
                </a:lnTo>
                <a:lnTo>
                  <a:pt x="1248" y="1200"/>
                </a:lnTo>
                <a:lnTo>
                  <a:pt x="1200" y="384"/>
                </a:lnTo>
                <a:lnTo>
                  <a:pt x="1488" y="672"/>
                </a:lnTo>
                <a:lnTo>
                  <a:pt x="1632" y="528"/>
                </a:lnTo>
                <a:lnTo>
                  <a:pt x="1200" y="48"/>
                </a:lnTo>
                <a:lnTo>
                  <a:pt x="960" y="0"/>
                </a:lnTo>
                <a:lnTo>
                  <a:pt x="912" y="96"/>
                </a:lnTo>
                <a:lnTo>
                  <a:pt x="816" y="144"/>
                </a:lnTo>
                <a:lnTo>
                  <a:pt x="720" y="96"/>
                </a:lnTo>
                <a:lnTo>
                  <a:pt x="672" y="0"/>
                </a:lnTo>
                <a:lnTo>
                  <a:pt x="432" y="48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56" name="Freeform 4"/>
          <p:cNvSpPr>
            <a:spLocks noChangeAspect="1"/>
          </p:cNvSpPr>
          <p:nvPr/>
        </p:nvSpPr>
        <p:spPr bwMode="auto">
          <a:xfrm>
            <a:off x="1908175" y="3719513"/>
            <a:ext cx="2560638" cy="1371600"/>
          </a:xfrm>
          <a:custGeom>
            <a:avLst/>
            <a:gdLst>
              <a:gd name="T0" fmla="*/ 432 w 1632"/>
              <a:gd name="T1" fmla="*/ 48 h 1200"/>
              <a:gd name="T2" fmla="*/ 0 w 1632"/>
              <a:gd name="T3" fmla="*/ 576 h 1200"/>
              <a:gd name="T4" fmla="*/ 144 w 1632"/>
              <a:gd name="T5" fmla="*/ 720 h 1200"/>
              <a:gd name="T6" fmla="*/ 480 w 1632"/>
              <a:gd name="T7" fmla="*/ 384 h 1200"/>
              <a:gd name="T8" fmla="*/ 432 w 1632"/>
              <a:gd name="T9" fmla="*/ 1200 h 1200"/>
              <a:gd name="T10" fmla="*/ 1248 w 1632"/>
              <a:gd name="T11" fmla="*/ 1200 h 1200"/>
              <a:gd name="T12" fmla="*/ 1200 w 1632"/>
              <a:gd name="T13" fmla="*/ 384 h 1200"/>
              <a:gd name="T14" fmla="*/ 1488 w 1632"/>
              <a:gd name="T15" fmla="*/ 672 h 1200"/>
              <a:gd name="T16" fmla="*/ 1632 w 1632"/>
              <a:gd name="T17" fmla="*/ 528 h 1200"/>
              <a:gd name="T18" fmla="*/ 1200 w 1632"/>
              <a:gd name="T19" fmla="*/ 48 h 1200"/>
              <a:gd name="T20" fmla="*/ 960 w 1632"/>
              <a:gd name="T21" fmla="*/ 0 h 1200"/>
              <a:gd name="T22" fmla="*/ 912 w 1632"/>
              <a:gd name="T23" fmla="*/ 96 h 1200"/>
              <a:gd name="T24" fmla="*/ 816 w 1632"/>
              <a:gd name="T25" fmla="*/ 144 h 1200"/>
              <a:gd name="T26" fmla="*/ 720 w 1632"/>
              <a:gd name="T27" fmla="*/ 96 h 1200"/>
              <a:gd name="T28" fmla="*/ 672 w 1632"/>
              <a:gd name="T29" fmla="*/ 0 h 1200"/>
              <a:gd name="T30" fmla="*/ 432 w 1632"/>
              <a:gd name="T31" fmla="*/ 48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2" h="1200">
                <a:moveTo>
                  <a:pt x="432" y="48"/>
                </a:moveTo>
                <a:lnTo>
                  <a:pt x="0" y="576"/>
                </a:lnTo>
                <a:lnTo>
                  <a:pt x="144" y="720"/>
                </a:lnTo>
                <a:lnTo>
                  <a:pt x="480" y="384"/>
                </a:lnTo>
                <a:lnTo>
                  <a:pt x="432" y="1200"/>
                </a:lnTo>
                <a:lnTo>
                  <a:pt x="1248" y="1200"/>
                </a:lnTo>
                <a:lnTo>
                  <a:pt x="1200" y="384"/>
                </a:lnTo>
                <a:lnTo>
                  <a:pt x="1488" y="672"/>
                </a:lnTo>
                <a:lnTo>
                  <a:pt x="1632" y="528"/>
                </a:lnTo>
                <a:lnTo>
                  <a:pt x="1200" y="48"/>
                </a:lnTo>
                <a:lnTo>
                  <a:pt x="960" y="0"/>
                </a:lnTo>
                <a:lnTo>
                  <a:pt x="912" y="96"/>
                </a:lnTo>
                <a:lnTo>
                  <a:pt x="816" y="144"/>
                </a:lnTo>
                <a:lnTo>
                  <a:pt x="720" y="96"/>
                </a:lnTo>
                <a:lnTo>
                  <a:pt x="672" y="0"/>
                </a:lnTo>
                <a:lnTo>
                  <a:pt x="432" y="48"/>
                </a:lnTo>
                <a:close/>
              </a:path>
            </a:pathLst>
          </a:custGeom>
          <a:solidFill>
            <a:srgbClr val="7878D2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57" name="Freeform 5" descr="texture_diag_stipes"/>
          <p:cNvSpPr>
            <a:spLocks noChangeAspect="1"/>
          </p:cNvSpPr>
          <p:nvPr/>
        </p:nvSpPr>
        <p:spPr bwMode="auto">
          <a:xfrm>
            <a:off x="3919538" y="3719513"/>
            <a:ext cx="2560637" cy="1338262"/>
          </a:xfrm>
          <a:custGeom>
            <a:avLst/>
            <a:gdLst>
              <a:gd name="T0" fmla="*/ 432 w 1632"/>
              <a:gd name="T1" fmla="*/ 48 h 1200"/>
              <a:gd name="T2" fmla="*/ 0 w 1632"/>
              <a:gd name="T3" fmla="*/ 576 h 1200"/>
              <a:gd name="T4" fmla="*/ 144 w 1632"/>
              <a:gd name="T5" fmla="*/ 720 h 1200"/>
              <a:gd name="T6" fmla="*/ 480 w 1632"/>
              <a:gd name="T7" fmla="*/ 384 h 1200"/>
              <a:gd name="T8" fmla="*/ 432 w 1632"/>
              <a:gd name="T9" fmla="*/ 1200 h 1200"/>
              <a:gd name="T10" fmla="*/ 1248 w 1632"/>
              <a:gd name="T11" fmla="*/ 1200 h 1200"/>
              <a:gd name="T12" fmla="*/ 1200 w 1632"/>
              <a:gd name="T13" fmla="*/ 384 h 1200"/>
              <a:gd name="T14" fmla="*/ 1488 w 1632"/>
              <a:gd name="T15" fmla="*/ 672 h 1200"/>
              <a:gd name="T16" fmla="*/ 1632 w 1632"/>
              <a:gd name="T17" fmla="*/ 528 h 1200"/>
              <a:gd name="T18" fmla="*/ 1200 w 1632"/>
              <a:gd name="T19" fmla="*/ 48 h 1200"/>
              <a:gd name="T20" fmla="*/ 960 w 1632"/>
              <a:gd name="T21" fmla="*/ 0 h 1200"/>
              <a:gd name="T22" fmla="*/ 912 w 1632"/>
              <a:gd name="T23" fmla="*/ 96 h 1200"/>
              <a:gd name="T24" fmla="*/ 816 w 1632"/>
              <a:gd name="T25" fmla="*/ 144 h 1200"/>
              <a:gd name="T26" fmla="*/ 720 w 1632"/>
              <a:gd name="T27" fmla="*/ 96 h 1200"/>
              <a:gd name="T28" fmla="*/ 672 w 1632"/>
              <a:gd name="T29" fmla="*/ 0 h 1200"/>
              <a:gd name="T30" fmla="*/ 432 w 1632"/>
              <a:gd name="T31" fmla="*/ 48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32" h="1200">
                <a:moveTo>
                  <a:pt x="432" y="48"/>
                </a:moveTo>
                <a:lnTo>
                  <a:pt x="0" y="576"/>
                </a:lnTo>
                <a:lnTo>
                  <a:pt x="144" y="720"/>
                </a:lnTo>
                <a:lnTo>
                  <a:pt x="480" y="384"/>
                </a:lnTo>
                <a:lnTo>
                  <a:pt x="432" y="1200"/>
                </a:lnTo>
                <a:lnTo>
                  <a:pt x="1248" y="1200"/>
                </a:lnTo>
                <a:lnTo>
                  <a:pt x="1200" y="384"/>
                </a:lnTo>
                <a:lnTo>
                  <a:pt x="1488" y="672"/>
                </a:lnTo>
                <a:lnTo>
                  <a:pt x="1632" y="528"/>
                </a:lnTo>
                <a:lnTo>
                  <a:pt x="1200" y="48"/>
                </a:lnTo>
                <a:lnTo>
                  <a:pt x="960" y="0"/>
                </a:lnTo>
                <a:lnTo>
                  <a:pt x="912" y="96"/>
                </a:lnTo>
                <a:lnTo>
                  <a:pt x="816" y="144"/>
                </a:lnTo>
                <a:lnTo>
                  <a:pt x="720" y="96"/>
                </a:lnTo>
                <a:lnTo>
                  <a:pt x="672" y="0"/>
                </a:lnTo>
                <a:lnTo>
                  <a:pt x="432" y="48"/>
                </a:lnTo>
                <a:close/>
              </a:path>
            </a:pathLst>
          </a:cu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62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414338"/>
            <a:ext cx="86868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The Aperture Problem</a:t>
            </a:r>
          </a:p>
        </p:txBody>
      </p:sp>
      <p:grpSp>
        <p:nvGrpSpPr>
          <p:cNvPr id="535590" name="Group 38"/>
          <p:cNvGrpSpPr>
            <a:grpSpLocks/>
          </p:cNvGrpSpPr>
          <p:nvPr/>
        </p:nvGrpSpPr>
        <p:grpSpPr bwMode="auto">
          <a:xfrm>
            <a:off x="1908175" y="1844675"/>
            <a:ext cx="4895850" cy="3314700"/>
            <a:chOff x="1202" y="1162"/>
            <a:chExt cx="3084" cy="2088"/>
          </a:xfrm>
        </p:grpSpPr>
        <p:sp>
          <p:nvSpPr>
            <p:cNvPr id="535568" name="Rectangle 16"/>
            <p:cNvSpPr>
              <a:spLocks noChangeArrowheads="1"/>
            </p:cNvSpPr>
            <p:nvPr/>
          </p:nvSpPr>
          <p:spPr bwMode="auto">
            <a:xfrm>
              <a:off x="2368" y="1234"/>
              <a:ext cx="892" cy="195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69" name="Rectangle 17"/>
            <p:cNvSpPr>
              <a:spLocks noChangeArrowheads="1"/>
            </p:cNvSpPr>
            <p:nvPr/>
          </p:nvSpPr>
          <p:spPr bwMode="auto">
            <a:xfrm>
              <a:off x="1202" y="1349"/>
              <a:ext cx="806" cy="1901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cs typeface="Arial" charset="0"/>
              </a:endParaRPr>
            </a:p>
          </p:txBody>
        </p:sp>
        <p:sp>
          <p:nvSpPr>
            <p:cNvPr id="535570" name="Rectangle 18"/>
            <p:cNvSpPr>
              <a:spLocks noChangeArrowheads="1"/>
            </p:cNvSpPr>
            <p:nvPr/>
          </p:nvSpPr>
          <p:spPr bwMode="auto">
            <a:xfrm>
              <a:off x="3593" y="1320"/>
              <a:ext cx="691" cy="1930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71" name="Rectangle 19"/>
            <p:cNvSpPr>
              <a:spLocks noChangeArrowheads="1"/>
            </p:cNvSpPr>
            <p:nvPr/>
          </p:nvSpPr>
          <p:spPr bwMode="auto">
            <a:xfrm rot="5400000">
              <a:off x="2574" y="1770"/>
              <a:ext cx="251" cy="2707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5572" name="Rectangle 20"/>
            <p:cNvSpPr>
              <a:spLocks noChangeArrowheads="1"/>
            </p:cNvSpPr>
            <p:nvPr/>
          </p:nvSpPr>
          <p:spPr bwMode="auto">
            <a:xfrm rot="5400000">
              <a:off x="2457" y="-93"/>
              <a:ext cx="573" cy="3084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>
                <a:spcBef>
                  <a:spcPct val="20000"/>
                </a:spcBef>
                <a:buFontTx/>
                <a:buChar char="•"/>
              </a:pPr>
              <a:endParaRPr kumimoji="1" lang="en-US" sz="3000">
                <a:latin typeface="Times New Roman" pitchFamily="18" charset="0"/>
              </a:endParaRPr>
            </a:p>
          </p:txBody>
        </p:sp>
        <p:sp>
          <p:nvSpPr>
            <p:cNvPr id="535573" name="Rectangle 21"/>
            <p:cNvSpPr>
              <a:spLocks noChangeArrowheads="1"/>
            </p:cNvSpPr>
            <p:nvPr/>
          </p:nvSpPr>
          <p:spPr bwMode="auto">
            <a:xfrm rot="5400000">
              <a:off x="2743" y="1335"/>
              <a:ext cx="547" cy="2073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5564" name="Rectangle 12"/>
          <p:cNvSpPr>
            <a:spLocks noChangeAspect="1" noChangeArrowheads="1"/>
          </p:cNvSpPr>
          <p:nvPr/>
        </p:nvSpPr>
        <p:spPr bwMode="auto">
          <a:xfrm>
            <a:off x="5178425" y="4197350"/>
            <a:ext cx="539750" cy="5778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3" name="Rectangle 11"/>
          <p:cNvSpPr>
            <a:spLocks noChangeArrowheads="1"/>
          </p:cNvSpPr>
          <p:nvPr/>
        </p:nvSpPr>
        <p:spPr bwMode="auto">
          <a:xfrm>
            <a:off x="5176838" y="2735263"/>
            <a:ext cx="539750" cy="600075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5" name="Rectangle 13"/>
          <p:cNvSpPr>
            <a:spLocks noChangeArrowheads="1"/>
          </p:cNvSpPr>
          <p:nvPr/>
        </p:nvSpPr>
        <p:spPr bwMode="auto">
          <a:xfrm>
            <a:off x="3198813" y="2770188"/>
            <a:ext cx="539750" cy="5397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6" name="Rectangle 14"/>
          <p:cNvSpPr>
            <a:spLocks noChangeArrowheads="1"/>
          </p:cNvSpPr>
          <p:nvPr/>
        </p:nvSpPr>
        <p:spPr bwMode="auto">
          <a:xfrm>
            <a:off x="3198813" y="4208463"/>
            <a:ext cx="539750" cy="539750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91" name="Text Box 39"/>
          <p:cNvSpPr txBox="1">
            <a:spLocks noChangeArrowheads="1"/>
          </p:cNvSpPr>
          <p:nvPr/>
        </p:nvSpPr>
        <p:spPr bwMode="auto">
          <a:xfrm>
            <a:off x="942975" y="5589588"/>
            <a:ext cx="7013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he-IL" sz="2400" b="1">
                <a:solidFill>
                  <a:srgbClr val="FF0000"/>
                </a:solidFill>
                <a:latin typeface="Tahoma" pitchFamily="34" charset="0"/>
              </a:rPr>
              <a:t> So how much information is there locally…?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3177 4.44444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35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2706E-6 L 0.03334 -1.02706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2124E-6 L 0.03334 -3.42124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3125 -1.11111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000"/>
                                        <p:tgtEl>
                                          <p:spTgt spid="535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3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4" grpId="0" animBg="1"/>
      <p:bldP spid="535554" grpId="1" animBg="1"/>
      <p:bldP spid="535555" grpId="0" animBg="1"/>
      <p:bldP spid="535555" grpId="1" animBg="1"/>
      <p:bldP spid="535556" grpId="0" animBg="1"/>
      <p:bldP spid="535556" grpId="1" animBg="1"/>
      <p:bldP spid="535557" grpId="0" animBg="1"/>
      <p:bldP spid="535557" grpId="1" animBg="1"/>
      <p:bldP spid="535562" grpId="0"/>
      <p:bldP spid="535564" grpId="0" animBg="1"/>
      <p:bldP spid="535563" grpId="0" animBg="1"/>
      <p:bldP spid="535565" grpId="0" animBg="1"/>
      <p:bldP spid="535566" grpId="0" animBg="1"/>
      <p:bldP spid="5355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he-IL" sz="4800">
                <a:solidFill>
                  <a:srgbClr val="FF0066"/>
                </a:solidFill>
              </a:rPr>
              <a:t>The Aperture Problem</a:t>
            </a:r>
          </a:p>
        </p:txBody>
      </p:sp>
      <p:sp>
        <p:nvSpPr>
          <p:cNvPr id="570371" name="Text Box 3"/>
          <p:cNvSpPr txBox="1">
            <a:spLocks noChangeArrowheads="1"/>
          </p:cNvSpPr>
          <p:nvPr/>
        </p:nvSpPr>
        <p:spPr bwMode="auto">
          <a:xfrm>
            <a:off x="1371600" y="6529388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he-IL" sz="1400">
                <a:solidFill>
                  <a:srgbClr val="FFFFFF"/>
                </a:solidFill>
                <a:latin typeface="Tahoma" pitchFamily="34" charset="0"/>
              </a:rPr>
              <a:t>Copyright, 1996 © Dale Carnegie &amp; Associates, Inc.</a:t>
            </a:r>
            <a:endParaRPr kumimoji="1" lang="en-US" altLang="he-IL" sz="2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1447800" y="3352800"/>
            <a:ext cx="2133600" cy="1752600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0384" name="Group 16"/>
          <p:cNvGrpSpPr>
            <a:grpSpLocks/>
          </p:cNvGrpSpPr>
          <p:nvPr/>
        </p:nvGrpSpPr>
        <p:grpSpPr bwMode="auto">
          <a:xfrm>
            <a:off x="755650" y="2362200"/>
            <a:ext cx="3660775" cy="2974975"/>
            <a:chOff x="476" y="1488"/>
            <a:chExt cx="2306" cy="1874"/>
          </a:xfrm>
        </p:grpSpPr>
        <p:sp>
          <p:nvSpPr>
            <p:cNvPr id="570374" name="Rectangle 6"/>
            <p:cNvSpPr>
              <a:spLocks noChangeArrowheads="1"/>
            </p:cNvSpPr>
            <p:nvPr/>
          </p:nvSpPr>
          <p:spPr bwMode="auto">
            <a:xfrm>
              <a:off x="476" y="1488"/>
              <a:ext cx="720" cy="18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75" name="Rectangle 7"/>
            <p:cNvSpPr>
              <a:spLocks noChangeArrowheads="1"/>
            </p:cNvSpPr>
            <p:nvPr/>
          </p:nvSpPr>
          <p:spPr bwMode="auto">
            <a:xfrm>
              <a:off x="1676" y="1488"/>
              <a:ext cx="480" cy="18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76" name="Rectangle 8"/>
            <p:cNvSpPr>
              <a:spLocks noChangeArrowheads="1"/>
            </p:cNvSpPr>
            <p:nvPr/>
          </p:nvSpPr>
          <p:spPr bwMode="auto">
            <a:xfrm>
              <a:off x="1004" y="2256"/>
              <a:ext cx="1776" cy="26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77" name="Rectangle 9"/>
            <p:cNvSpPr>
              <a:spLocks noChangeArrowheads="1"/>
            </p:cNvSpPr>
            <p:nvPr/>
          </p:nvSpPr>
          <p:spPr bwMode="auto">
            <a:xfrm>
              <a:off x="956" y="1488"/>
              <a:ext cx="1824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78" name="Rectangle 10"/>
            <p:cNvSpPr>
              <a:spLocks noChangeArrowheads="1"/>
            </p:cNvSpPr>
            <p:nvPr/>
          </p:nvSpPr>
          <p:spPr bwMode="auto">
            <a:xfrm>
              <a:off x="2636" y="1680"/>
              <a:ext cx="144" cy="6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80" name="Rectangle 12"/>
            <p:cNvSpPr>
              <a:spLocks noChangeArrowheads="1"/>
            </p:cNvSpPr>
            <p:nvPr/>
          </p:nvSpPr>
          <p:spPr bwMode="auto">
            <a:xfrm>
              <a:off x="958" y="2931"/>
              <a:ext cx="1824" cy="4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0381" name="Rectangle 13"/>
            <p:cNvSpPr>
              <a:spLocks noChangeArrowheads="1"/>
            </p:cNvSpPr>
            <p:nvPr/>
          </p:nvSpPr>
          <p:spPr bwMode="auto">
            <a:xfrm>
              <a:off x="1965" y="2478"/>
              <a:ext cx="817" cy="6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0386" name="Text Box 18"/>
          <p:cNvSpPr txBox="1">
            <a:spLocks noChangeArrowheads="1"/>
          </p:cNvSpPr>
          <p:nvPr/>
        </p:nvSpPr>
        <p:spPr bwMode="auto">
          <a:xfrm>
            <a:off x="395288" y="5951538"/>
            <a:ext cx="579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20000"/>
              </a:spcBef>
            </a:pPr>
            <a:r>
              <a:rPr lang="en-US" altLang="he-IL" sz="3000">
                <a:solidFill>
                  <a:srgbClr val="CC3300"/>
                </a:solidFill>
                <a:latin typeface="Tahoma" pitchFamily="34" charset="0"/>
              </a:rPr>
              <a:t>Not enough info in local regions</a:t>
            </a:r>
            <a:endParaRPr lang="en-US" altLang="he-IL" sz="3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27689E-6 L 0.04392 -0.032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7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2" grpId="0" animBg="1"/>
      <p:bldP spid="5703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8.7|9.8|4.|1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1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97"/>
  <p:tag name="PICTUREFILESIZE" val="468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1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9"/>
  <p:tag name="PICTUREFILESIZE" val="109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 = d_1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46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2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97"/>
  <p:tag name="PICTUREFILESIZE" val="50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3 = d_2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51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8.7|9.8|4.|14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2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20"/>
  <p:tag name="PICTUREFILESIZE" val="1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3 = d_2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51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2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5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-d_3) \approx f_2(x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77"/>
  <p:tag name="PICTUREFILESIZE" val="97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3"/>
  <p:tag name="PICTUREFILESIZE" val="11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0 = 0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64"/>
  <p:tag name="PICTUREFILESIZE" val="264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d_1 = d_0 + \hat{d}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116"/>
  <p:tag name="PICTUREFILESIZE" val="45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eqnarray}&#10;f_1(x) 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26"/>
  <p:tag name="BOXFONT" val="10"/>
  <p:tag name="BOXWRAP" val="False"/>
  <p:tag name="WORKAROUNDTRANSPARENCYBUG" val="False"/>
  <p:tag name="BITMAPFORMAT" val="pngmono"/>
  <p:tag name="DEBUGINTERACTIVE" val="True"/>
  <p:tag name="ORIGWIDTH" val="49"/>
  <p:tag name="PICTUREFILESIZE" val="3175"/>
</p:tagLst>
</file>

<file path=ppt/theme/theme1.xml><?xml version="1.0" encoding="utf-8"?>
<a:theme xmlns:a="http://schemas.openxmlformats.org/drawingml/2006/main" name="1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Times New Roman (Hebrew)"/>
      </a:majorFont>
      <a:minorFont>
        <a:latin typeface="Tahoma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 (Hebrew)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 (Hebrew)" pitchFamily="18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Times New Roman (Hebrew)"/>
      </a:majorFont>
      <a:minorFont>
        <a:latin typeface="Tahoma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 (Hebrew)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 (Hebrew)" pitchFamily="18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14538</TotalTime>
  <Words>1319</Words>
  <Application>Microsoft Office PowerPoint</Application>
  <PresentationFormat>Overhead</PresentationFormat>
  <Paragraphs>310</Paragraphs>
  <Slides>44</Slides>
  <Notes>41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Arial</vt:lpstr>
      <vt:lpstr>Arial Black</vt:lpstr>
      <vt:lpstr>Cambria Math</vt:lpstr>
      <vt:lpstr>Monotype Sorts</vt:lpstr>
      <vt:lpstr>Segoe UI</vt:lpstr>
      <vt:lpstr>Symbol</vt:lpstr>
      <vt:lpstr>Tahoma</vt:lpstr>
      <vt:lpstr>Times New Roman</vt:lpstr>
      <vt:lpstr>Times New Roman (Hebrew)</vt:lpstr>
      <vt:lpstr>Wingdings</vt:lpstr>
      <vt:lpstr>1_Contemporary Portrait</vt:lpstr>
      <vt:lpstr>1_Default Design</vt:lpstr>
      <vt:lpstr>2_Contemporary Portrait</vt:lpstr>
      <vt:lpstr>2_Default Design</vt:lpstr>
      <vt:lpstr>משוואה</vt:lpstr>
      <vt:lpstr>Equation</vt:lpstr>
      <vt:lpstr>PowerPoint Presentation</vt:lpstr>
      <vt:lpstr>PowerPoint Presentation</vt:lpstr>
      <vt:lpstr>PowerPoint Presentation</vt:lpstr>
      <vt:lpstr>PowerPoint Presentation</vt:lpstr>
      <vt:lpstr>Motion field</vt:lpstr>
      <vt:lpstr>Optical Flow</vt:lpstr>
      <vt:lpstr>Example Flow Fields</vt:lpstr>
      <vt:lpstr>The Aperture Problem</vt:lpstr>
      <vt:lpstr>The Aperture Problem</vt:lpstr>
      <vt:lpstr>The Aperture Problem</vt:lpstr>
      <vt:lpstr>The Aperture Problem</vt:lpstr>
      <vt:lpstr>The Aperture Problem</vt:lpstr>
      <vt:lpstr>Such info propagation can cause optical illusions…</vt:lpstr>
      <vt:lpstr> 1. Gradient-based (differential) methods     (Horn &amp;Schunk,   Lucase &amp; Kanade)  2. Region-based methods       (Correlation, SSD, Normalized correlation)            </vt:lpstr>
      <vt:lpstr>Brightness Constancy Assumption</vt:lpstr>
      <vt:lpstr>The Brightness Constancy Constraint</vt:lpstr>
      <vt:lpstr>Observations:</vt:lpstr>
      <vt:lpstr>Horn and Schunk (1981)</vt:lpstr>
      <vt:lpstr>Horn and Schunk (1981)</vt:lpstr>
      <vt:lpstr>Lucas-Kanade (1981)</vt:lpstr>
      <vt:lpstr>Lucas-Kanade (1981)</vt:lpstr>
      <vt:lpstr>Singularites</vt:lpstr>
      <vt:lpstr>Edge</vt:lpstr>
      <vt:lpstr>Low texture region</vt:lpstr>
      <vt:lpstr>High textured region</vt:lpstr>
      <vt:lpstr> iterate &amp; warp</vt:lpstr>
      <vt:lpstr>Linearization approximation   iterate &amp; warp</vt:lpstr>
      <vt:lpstr>Linearization approximation   iterate &amp; warp</vt:lpstr>
      <vt:lpstr>Linearization approximation   iterate &amp; warp</vt:lpstr>
      <vt:lpstr>Revisiting the small motion assumption</vt:lpstr>
      <vt:lpstr>PowerPoint Presentation</vt:lpstr>
      <vt:lpstr>Optical Flow Results</vt:lpstr>
      <vt:lpstr>Optical Flow Results</vt:lpstr>
      <vt:lpstr>Optical Flow Results</vt:lpstr>
      <vt:lpstr>Lucas-Kanade (1981)</vt:lpstr>
      <vt:lpstr> 1. Gradient based methods     (Horn &amp;Schunk,   Lucase &amp; Kanade, …)  2. Region based methods       (SSD, Normalized correlation, etc.)             </vt:lpstr>
      <vt:lpstr>Region-Based Methods</vt:lpstr>
      <vt:lpstr>Motion Estimation Approaches</vt:lpstr>
      <vt:lpstr> Motion Magnification</vt:lpstr>
      <vt:lpstr> Motion Magnification</vt:lpstr>
      <vt:lpstr> Motion Magnification</vt:lpstr>
      <vt:lpstr> Motion Magnification</vt:lpstr>
      <vt:lpstr>PowerPoint Presentation</vt:lpstr>
      <vt:lpstr> Motion Magnification</vt:lpstr>
    </vt:vector>
  </TitlesOfParts>
  <Company>lihi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Motion1 - Optical Flow</dc:title>
  <dc:creator>michal.irani@weizmann.ac.il</dc:creator>
  <cp:lastModifiedBy>Michal Irani</cp:lastModifiedBy>
  <cp:revision>305</cp:revision>
  <dcterms:created xsi:type="dcterms:W3CDTF">1999-02-07T13:03:51Z</dcterms:created>
  <dcterms:modified xsi:type="dcterms:W3CDTF">2017-12-30T10:11:45Z</dcterms:modified>
</cp:coreProperties>
</file>