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09" r:id="rId3"/>
    <p:sldId id="347" r:id="rId4"/>
    <p:sldId id="297" r:id="rId5"/>
    <p:sldId id="349" r:id="rId6"/>
    <p:sldId id="348" r:id="rId7"/>
    <p:sldId id="350" r:id="rId8"/>
    <p:sldId id="259" r:id="rId9"/>
    <p:sldId id="314" r:id="rId10"/>
    <p:sldId id="351" r:id="rId11"/>
    <p:sldId id="315" r:id="rId12"/>
    <p:sldId id="353" r:id="rId13"/>
    <p:sldId id="352" r:id="rId14"/>
    <p:sldId id="316" r:id="rId15"/>
    <p:sldId id="355" r:id="rId16"/>
    <p:sldId id="356" r:id="rId17"/>
    <p:sldId id="354" r:id="rId18"/>
    <p:sldId id="317" r:id="rId19"/>
    <p:sldId id="318" r:id="rId20"/>
    <p:sldId id="319" r:id="rId21"/>
    <p:sldId id="320" r:id="rId22"/>
    <p:sldId id="322" r:id="rId23"/>
    <p:sldId id="357" r:id="rId24"/>
    <p:sldId id="362" r:id="rId25"/>
    <p:sldId id="323" r:id="rId26"/>
    <p:sldId id="326" r:id="rId27"/>
    <p:sldId id="329" r:id="rId28"/>
    <p:sldId id="327" r:id="rId29"/>
    <p:sldId id="330" r:id="rId30"/>
    <p:sldId id="358" r:id="rId31"/>
    <p:sldId id="331" r:id="rId32"/>
    <p:sldId id="363" r:id="rId33"/>
    <p:sldId id="364" r:id="rId34"/>
    <p:sldId id="365" r:id="rId35"/>
    <p:sldId id="324" r:id="rId36"/>
    <p:sldId id="359" r:id="rId37"/>
    <p:sldId id="334" r:id="rId38"/>
    <p:sldId id="333" r:id="rId39"/>
    <p:sldId id="336" r:id="rId40"/>
    <p:sldId id="338" r:id="rId41"/>
    <p:sldId id="360" r:id="rId42"/>
    <p:sldId id="340" r:id="rId43"/>
    <p:sldId id="337" r:id="rId44"/>
    <p:sldId id="366" r:id="rId45"/>
    <p:sldId id="367" r:id="rId46"/>
    <p:sldId id="341" r:id="rId47"/>
    <p:sldId id="368" r:id="rId48"/>
    <p:sldId id="343" r:id="rId49"/>
    <p:sldId id="361" r:id="rId50"/>
    <p:sldId id="344" r:id="rId51"/>
    <p:sldId id="342" r:id="rId52"/>
    <p:sldId id="345" r:id="rId53"/>
    <p:sldId id="34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7003" autoAdjust="0"/>
  </p:normalViewPr>
  <p:slideViewPr>
    <p:cSldViewPr snapToGrid="0">
      <p:cViewPr varScale="1">
        <p:scale>
          <a:sx n="88" d="100"/>
          <a:sy n="88" d="100"/>
        </p:scale>
        <p:origin x="1416" y="96"/>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A6B2A-79BB-44A2-B9F1-36421DB68765}" type="datetimeFigureOut">
              <a:rPr lang="en-US" smtClean="0"/>
              <a:t>27/05/2018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CC365-8686-43F7-9EAD-289CFB9AA52F}" type="slidenum">
              <a:rPr lang="en-US" smtClean="0"/>
              <a:t>‹#›</a:t>
            </a:fld>
            <a:endParaRPr lang="en-US"/>
          </a:p>
        </p:txBody>
      </p:sp>
    </p:spTree>
    <p:extLst>
      <p:ext uri="{BB962C8B-B14F-4D97-AF65-F5344CB8AC3E}">
        <p14:creationId xmlns:p14="http://schemas.microsoft.com/office/powerpoint/2010/main" val="40375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not via RNNs?</a:t>
            </a:r>
          </a:p>
          <a:p>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2</a:t>
            </a:fld>
            <a:endParaRPr lang="en-US"/>
          </a:p>
        </p:txBody>
      </p:sp>
    </p:spTree>
    <p:extLst>
      <p:ext uri="{BB962C8B-B14F-4D97-AF65-F5344CB8AC3E}">
        <p14:creationId xmlns:p14="http://schemas.microsoft.com/office/powerpoint/2010/main" val="108585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Vanishing gradient problem.</a:t>
            </a:r>
          </a:p>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Credit assignment problem.</a:t>
            </a:r>
          </a:p>
          <a:p>
            <a:r>
              <a:rPr lang="en-US" sz="1200" spc="-80" dirty="0" err="1">
                <a:ln w="1905">
                  <a:noFill/>
                </a:ln>
                <a:effectLst>
                  <a:innerShdw blurRad="114300">
                    <a:prstClr val="black"/>
                  </a:innerShdw>
                </a:effectLst>
                <a:latin typeface="Open Sans" pitchFamily="34" charset="0"/>
              </a:rPr>
              <a:t>Backprop</a:t>
            </a:r>
            <a:r>
              <a:rPr lang="en-US" sz="1200" spc="-80" dirty="0">
                <a:ln w="1905">
                  <a:noFill/>
                </a:ln>
                <a:effectLst>
                  <a:innerShdw blurRad="114300">
                    <a:prstClr val="black"/>
                  </a:innerShdw>
                </a:effectLst>
                <a:latin typeface="Open Sans" pitchFamily="34" charset="0"/>
              </a:rPr>
              <a:t> in time</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11</a:t>
            </a:fld>
            <a:endParaRPr lang="en-US"/>
          </a:p>
        </p:txBody>
      </p:sp>
    </p:spTree>
    <p:extLst>
      <p:ext uri="{BB962C8B-B14F-4D97-AF65-F5344CB8AC3E}">
        <p14:creationId xmlns:p14="http://schemas.microsoft.com/office/powerpoint/2010/main" val="319591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Vanishing gradient problem.</a:t>
            </a:r>
          </a:p>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Credit assignment problem.</a:t>
            </a:r>
          </a:p>
          <a:p>
            <a:r>
              <a:rPr lang="en-US" sz="1200" spc="-80" dirty="0" err="1">
                <a:ln w="1905">
                  <a:noFill/>
                </a:ln>
                <a:effectLst>
                  <a:innerShdw blurRad="114300">
                    <a:prstClr val="black"/>
                  </a:innerShdw>
                </a:effectLst>
                <a:latin typeface="Open Sans" pitchFamily="34" charset="0"/>
              </a:rPr>
              <a:t>Backprop</a:t>
            </a:r>
            <a:r>
              <a:rPr lang="en-US" sz="1200" spc="-80" dirty="0">
                <a:ln w="1905">
                  <a:noFill/>
                </a:ln>
                <a:effectLst>
                  <a:innerShdw blurRad="114300">
                    <a:prstClr val="black"/>
                  </a:innerShdw>
                </a:effectLst>
                <a:latin typeface="Open Sans" pitchFamily="34" charset="0"/>
              </a:rPr>
              <a:t> in time</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12</a:t>
            </a:fld>
            <a:endParaRPr lang="en-US"/>
          </a:p>
        </p:txBody>
      </p:sp>
    </p:spTree>
    <p:extLst>
      <p:ext uri="{BB962C8B-B14F-4D97-AF65-F5344CB8AC3E}">
        <p14:creationId xmlns:p14="http://schemas.microsoft.com/office/powerpoint/2010/main" val="7834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Vanishing gradient problem.</a:t>
            </a:r>
          </a:p>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Credit assignment problem.</a:t>
            </a:r>
          </a:p>
          <a:p>
            <a:r>
              <a:rPr lang="en-US" sz="1200" spc="-80" dirty="0" err="1">
                <a:ln w="1905">
                  <a:noFill/>
                </a:ln>
                <a:effectLst>
                  <a:innerShdw blurRad="114300">
                    <a:prstClr val="black"/>
                  </a:innerShdw>
                </a:effectLst>
                <a:latin typeface="Open Sans" pitchFamily="34" charset="0"/>
              </a:rPr>
              <a:t>Backprop</a:t>
            </a:r>
            <a:r>
              <a:rPr lang="en-US" sz="1200" spc="-80" dirty="0">
                <a:ln w="1905">
                  <a:noFill/>
                </a:ln>
                <a:effectLst>
                  <a:innerShdw blurRad="114300">
                    <a:prstClr val="black"/>
                  </a:innerShdw>
                </a:effectLst>
                <a:latin typeface="Open Sans" pitchFamily="34" charset="0"/>
              </a:rPr>
              <a:t> in time</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13</a:t>
            </a:fld>
            <a:endParaRPr lang="en-US"/>
          </a:p>
        </p:txBody>
      </p:sp>
    </p:spTree>
    <p:extLst>
      <p:ext uri="{BB962C8B-B14F-4D97-AF65-F5344CB8AC3E}">
        <p14:creationId xmlns:p14="http://schemas.microsoft.com/office/powerpoint/2010/main" val="170282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rescue.</a:t>
            </a:r>
          </a:p>
        </p:txBody>
      </p:sp>
      <p:sp>
        <p:nvSpPr>
          <p:cNvPr id="4" name="Slide Number Placeholder 3"/>
          <p:cNvSpPr>
            <a:spLocks noGrp="1"/>
          </p:cNvSpPr>
          <p:nvPr>
            <p:ph type="sldNum" sz="quarter" idx="10"/>
          </p:nvPr>
        </p:nvSpPr>
        <p:spPr/>
        <p:txBody>
          <a:bodyPr/>
          <a:lstStyle/>
          <a:p>
            <a:fld id="{EB5CC365-8686-43F7-9EAD-289CFB9AA52F}" type="slidenum">
              <a:rPr lang="en-US" smtClean="0"/>
              <a:t>14</a:t>
            </a:fld>
            <a:endParaRPr lang="en-US"/>
          </a:p>
        </p:txBody>
      </p:sp>
    </p:spTree>
    <p:extLst>
      <p:ext uri="{BB962C8B-B14F-4D97-AF65-F5344CB8AC3E}">
        <p14:creationId xmlns:p14="http://schemas.microsoft.com/office/powerpoint/2010/main" val="257753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rescue.</a:t>
            </a:r>
          </a:p>
        </p:txBody>
      </p:sp>
      <p:sp>
        <p:nvSpPr>
          <p:cNvPr id="4" name="Slide Number Placeholder 3"/>
          <p:cNvSpPr>
            <a:spLocks noGrp="1"/>
          </p:cNvSpPr>
          <p:nvPr>
            <p:ph type="sldNum" sz="quarter" idx="10"/>
          </p:nvPr>
        </p:nvSpPr>
        <p:spPr/>
        <p:txBody>
          <a:bodyPr/>
          <a:lstStyle/>
          <a:p>
            <a:fld id="{EB5CC365-8686-43F7-9EAD-289CFB9AA52F}" type="slidenum">
              <a:rPr lang="en-US" smtClean="0"/>
              <a:t>15</a:t>
            </a:fld>
            <a:endParaRPr lang="en-US"/>
          </a:p>
        </p:txBody>
      </p:sp>
    </p:spTree>
    <p:extLst>
      <p:ext uri="{BB962C8B-B14F-4D97-AF65-F5344CB8AC3E}">
        <p14:creationId xmlns:p14="http://schemas.microsoft.com/office/powerpoint/2010/main" val="43646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rescue.</a:t>
            </a:r>
          </a:p>
        </p:txBody>
      </p:sp>
      <p:sp>
        <p:nvSpPr>
          <p:cNvPr id="4" name="Slide Number Placeholder 3"/>
          <p:cNvSpPr>
            <a:spLocks noGrp="1"/>
          </p:cNvSpPr>
          <p:nvPr>
            <p:ph type="sldNum" sz="quarter" idx="10"/>
          </p:nvPr>
        </p:nvSpPr>
        <p:spPr/>
        <p:txBody>
          <a:bodyPr/>
          <a:lstStyle/>
          <a:p>
            <a:fld id="{EB5CC365-8686-43F7-9EAD-289CFB9AA52F}" type="slidenum">
              <a:rPr lang="en-US" smtClean="0"/>
              <a:t>16</a:t>
            </a:fld>
            <a:endParaRPr lang="en-US"/>
          </a:p>
        </p:txBody>
      </p:sp>
    </p:spTree>
    <p:extLst>
      <p:ext uri="{BB962C8B-B14F-4D97-AF65-F5344CB8AC3E}">
        <p14:creationId xmlns:p14="http://schemas.microsoft.com/office/powerpoint/2010/main" val="3895480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rescue.</a:t>
            </a:r>
          </a:p>
        </p:txBody>
      </p:sp>
      <p:sp>
        <p:nvSpPr>
          <p:cNvPr id="4" name="Slide Number Placeholder 3"/>
          <p:cNvSpPr>
            <a:spLocks noGrp="1"/>
          </p:cNvSpPr>
          <p:nvPr>
            <p:ph type="sldNum" sz="quarter" idx="10"/>
          </p:nvPr>
        </p:nvSpPr>
        <p:spPr/>
        <p:txBody>
          <a:bodyPr/>
          <a:lstStyle/>
          <a:p>
            <a:fld id="{EB5CC365-8686-43F7-9EAD-289CFB9AA52F}" type="slidenum">
              <a:rPr lang="en-US" smtClean="0"/>
              <a:t>17</a:t>
            </a:fld>
            <a:endParaRPr lang="en-US"/>
          </a:p>
        </p:txBody>
      </p:sp>
    </p:spTree>
    <p:extLst>
      <p:ext uri="{BB962C8B-B14F-4D97-AF65-F5344CB8AC3E}">
        <p14:creationId xmlns:p14="http://schemas.microsoft.com/office/powerpoint/2010/main" val="3609187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introduce temporal hierarchy?</a:t>
            </a:r>
          </a:p>
        </p:txBody>
      </p:sp>
      <p:sp>
        <p:nvSpPr>
          <p:cNvPr id="4" name="Slide Number Placeholder 3"/>
          <p:cNvSpPr>
            <a:spLocks noGrp="1"/>
          </p:cNvSpPr>
          <p:nvPr>
            <p:ph type="sldNum" sz="quarter" idx="10"/>
          </p:nvPr>
        </p:nvSpPr>
        <p:spPr/>
        <p:txBody>
          <a:bodyPr/>
          <a:lstStyle/>
          <a:p>
            <a:fld id="{EB5CC365-8686-43F7-9EAD-289CFB9AA52F}" type="slidenum">
              <a:rPr lang="en-US" smtClean="0"/>
              <a:t>18</a:t>
            </a:fld>
            <a:endParaRPr lang="en-US"/>
          </a:p>
        </p:txBody>
      </p:sp>
    </p:spTree>
    <p:extLst>
      <p:ext uri="{BB962C8B-B14F-4D97-AF65-F5344CB8AC3E}">
        <p14:creationId xmlns:p14="http://schemas.microsoft.com/office/powerpoint/2010/main" val="2224226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19</a:t>
            </a:fld>
            <a:endParaRPr lang="en-US"/>
          </a:p>
        </p:txBody>
      </p:sp>
    </p:spTree>
    <p:extLst>
      <p:ext uri="{BB962C8B-B14F-4D97-AF65-F5344CB8AC3E}">
        <p14:creationId xmlns:p14="http://schemas.microsoft.com/office/powerpoint/2010/main" val="3511535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Entity name recognition.</a:t>
            </a:r>
          </a:p>
          <a:p>
            <a:r>
              <a:rPr lang="en-US" dirty="0"/>
              <a:t>Different sizes of sequences.</a:t>
            </a:r>
          </a:p>
          <a:p>
            <a:r>
              <a:rPr lang="en-US" dirty="0"/>
              <a:t>Generalize quickly to other parts of the sequence, like done with images.</a:t>
            </a:r>
          </a:p>
          <a:p>
            <a:r>
              <a:rPr lang="en-US" dirty="0"/>
              <a:t>Inputs are typically 10000 size</a:t>
            </a:r>
            <a:r>
              <a:rPr lang="en-US" baseline="0" dirty="0"/>
              <a:t> – large temporal support will give rise to huge number of </a:t>
            </a:r>
            <a:r>
              <a:rPr lang="en-US" baseline="0" dirty="0" err="1"/>
              <a:t>params</a:t>
            </a:r>
            <a:r>
              <a:rPr lang="en-US" baseline="0" dirty="0"/>
              <a:t>.</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3</a:t>
            </a:fld>
            <a:endParaRPr lang="en-US"/>
          </a:p>
        </p:txBody>
      </p:sp>
    </p:spTree>
    <p:extLst>
      <p:ext uri="{BB962C8B-B14F-4D97-AF65-F5344CB8AC3E}">
        <p14:creationId xmlns:p14="http://schemas.microsoft.com/office/powerpoint/2010/main" val="2179697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dirty="0"/>
              <a:t>Alternative to recurrent connections.</a:t>
            </a:r>
            <a:endParaRPr lang="he-I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sequence often consists of both slow moving and fast-moving components, of which only the</a:t>
            </a:r>
          </a:p>
          <a:p>
            <a:r>
              <a:rPr lang="en-US" sz="1200" b="0" i="0" u="none" strike="noStrike" kern="1200" baseline="0" dirty="0">
                <a:solidFill>
                  <a:schemeClr val="tx1"/>
                </a:solidFill>
                <a:latin typeface="+mn-lt"/>
                <a:ea typeface="+mn-ea"/>
                <a:cs typeface="+mn-cs"/>
              </a:rPr>
              <a:t>former corresponds to long-term dependencies. </a:t>
            </a:r>
          </a:p>
          <a:p>
            <a:r>
              <a:rPr lang="en-US" sz="1200" b="0" i="0" u="none" strike="noStrike" kern="1200" baseline="0" dirty="0">
                <a:solidFill>
                  <a:schemeClr val="tx1"/>
                </a:solidFill>
                <a:latin typeface="+mn-lt"/>
                <a:ea typeface="+mn-ea"/>
                <a:cs typeface="+mn-cs"/>
              </a:rPr>
              <a:t>Ideally, an RNN needs to capture both long-term and short-term dependencies.</a:t>
            </a:r>
          </a:p>
          <a:p>
            <a:r>
              <a:rPr lang="en-US" sz="1200" b="0" i="0" u="none" strike="noStrike" kern="1200" baseline="0" dirty="0">
                <a:solidFill>
                  <a:schemeClr val="tx1"/>
                </a:solidFill>
                <a:latin typeface="+mn-lt"/>
                <a:ea typeface="+mn-ea"/>
                <a:cs typeface="+mn-cs"/>
              </a:rPr>
              <a:t>Unlike the CW-RNN, however, we do not set an explicit</a:t>
            </a:r>
          </a:p>
          <a:p>
            <a:r>
              <a:rPr lang="en-US" sz="1200" b="0" i="0" u="none" strike="noStrike" kern="1200" baseline="0" dirty="0">
                <a:solidFill>
                  <a:schemeClr val="tx1"/>
                </a:solidFill>
                <a:latin typeface="+mn-lt"/>
                <a:ea typeface="+mn-ea"/>
                <a:cs typeface="+mn-cs"/>
              </a:rPr>
              <a:t>rate for each module. Instead, we let each module operate</a:t>
            </a:r>
          </a:p>
          <a:p>
            <a:r>
              <a:rPr lang="en-US" sz="1200" b="0" i="0" u="none" strike="noStrike" kern="1200" baseline="0" dirty="0">
                <a:solidFill>
                  <a:schemeClr val="tx1"/>
                </a:solidFill>
                <a:latin typeface="+mn-lt"/>
                <a:ea typeface="+mn-ea"/>
                <a:cs typeface="+mn-cs"/>
              </a:rPr>
              <a:t>at different timescales by hierarchically stacking them.</a:t>
            </a:r>
          </a:p>
          <a:p>
            <a:r>
              <a:rPr lang="en-US" sz="1200" b="0" i="0" u="none" strike="noStrike" kern="1200" baseline="0" dirty="0">
                <a:solidFill>
                  <a:schemeClr val="tx1"/>
                </a:solidFill>
                <a:latin typeface="+mn-lt"/>
                <a:ea typeface="+mn-ea"/>
                <a:cs typeface="+mn-cs"/>
              </a:rPr>
              <a:t>The GF-RNN, however, further</a:t>
            </a:r>
          </a:p>
          <a:p>
            <a:r>
              <a:rPr lang="en-US" sz="1200" b="0" i="0" u="none" strike="noStrike" kern="1200" baseline="0" dirty="0">
                <a:solidFill>
                  <a:schemeClr val="tx1"/>
                </a:solidFill>
                <a:latin typeface="+mn-lt"/>
                <a:ea typeface="+mn-ea"/>
                <a:cs typeface="+mn-cs"/>
              </a:rPr>
              <a:t>allows information from the upper recurrent layer, corresponding</a:t>
            </a:r>
          </a:p>
          <a:p>
            <a:r>
              <a:rPr lang="en-US" sz="1200" b="0" i="0" u="none" strike="noStrike" kern="1200" baseline="0" dirty="0">
                <a:solidFill>
                  <a:schemeClr val="tx1"/>
                </a:solidFill>
                <a:latin typeface="+mn-lt"/>
                <a:ea typeface="+mn-ea"/>
                <a:cs typeface="+mn-cs"/>
              </a:rPr>
              <a:t>to coarser timescale, flows back into the lower</a:t>
            </a:r>
          </a:p>
          <a:p>
            <a:r>
              <a:rPr lang="en-US" sz="1200" b="0" i="0" u="none" strike="noStrike" kern="1200" baseline="0" dirty="0">
                <a:solidFill>
                  <a:schemeClr val="tx1"/>
                </a:solidFill>
                <a:latin typeface="+mn-lt"/>
                <a:ea typeface="+mn-ea"/>
                <a:cs typeface="+mn-cs"/>
              </a:rPr>
              <a:t>recurrent layers, corresponding to finer timescales.</a:t>
            </a:r>
            <a:endParaRPr lang="he-IL" dirty="0"/>
          </a:p>
        </p:txBody>
      </p:sp>
    </p:spTree>
    <p:extLst>
      <p:ext uri="{BB962C8B-B14F-4D97-AF65-F5344CB8AC3E}">
        <p14:creationId xmlns:p14="http://schemas.microsoft.com/office/powerpoint/2010/main" val="2738107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a:t>
            </a:r>
            <a:r>
              <a:rPr lang="en-US" sz="1200" b="0" i="0" u="none" strike="noStrike" kern="1200" baseline="0" dirty="0" err="1">
                <a:solidFill>
                  <a:schemeClr val="tx1"/>
                </a:solidFill>
                <a:latin typeface="+mn-lt"/>
                <a:ea typeface="+mn-ea"/>
                <a:cs typeface="+mn-cs"/>
              </a:rPr>
              <a:t>ht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is the concatenation of all the hidden states</a:t>
            </a:r>
          </a:p>
          <a:p>
            <a:r>
              <a:rPr lang="en-US" sz="1200" b="0" i="0" u="none" strike="noStrike" kern="1200" baseline="0" dirty="0">
                <a:solidFill>
                  <a:schemeClr val="tx1"/>
                </a:solidFill>
                <a:latin typeface="+mn-lt"/>
                <a:ea typeface="+mn-ea"/>
                <a:cs typeface="+mn-cs"/>
              </a:rPr>
              <a:t>from the previous timestep t 􀀀 1. The superscript </a:t>
            </a:r>
            <a:r>
              <a:rPr lang="en-US" sz="1200" b="0" i="0" u="none" strike="noStrike" kern="1200" baseline="0" dirty="0" err="1">
                <a:solidFill>
                  <a:schemeClr val="tx1"/>
                </a:solidFill>
                <a:latin typeface="+mn-lt"/>
                <a:ea typeface="+mn-ea"/>
                <a:cs typeface="+mn-cs"/>
              </a:rPr>
              <a:t>i!j</a:t>
            </a:r>
            <a:r>
              <a:rPr lang="en-US" sz="1200" b="0" i="0" u="none" strike="noStrike" kern="1200" baseline="0" dirty="0">
                <a:solidFill>
                  <a:schemeClr val="tx1"/>
                </a:solidFill>
                <a:latin typeface="+mn-lt"/>
                <a:ea typeface="+mn-ea"/>
                <a:cs typeface="+mn-cs"/>
              </a:rPr>
              <a:t> is</a:t>
            </a:r>
          </a:p>
          <a:p>
            <a:r>
              <a:rPr lang="en-US" sz="1200" b="0" i="0" u="none" strike="noStrike" kern="1200" baseline="0" dirty="0">
                <a:solidFill>
                  <a:schemeClr val="tx1"/>
                </a:solidFill>
                <a:latin typeface="+mn-lt"/>
                <a:ea typeface="+mn-ea"/>
                <a:cs typeface="+mn-cs"/>
              </a:rPr>
              <a:t>an index of associated set of parameters for the transition</a:t>
            </a:r>
          </a:p>
          <a:p>
            <a:r>
              <a:rPr lang="en-US" sz="1200" b="0" i="0" u="none" strike="noStrike" kern="1200" baseline="0" dirty="0">
                <a:solidFill>
                  <a:schemeClr val="tx1"/>
                </a:solidFill>
                <a:latin typeface="+mn-lt"/>
                <a:ea typeface="+mn-ea"/>
                <a:cs typeface="+mn-cs"/>
              </a:rPr>
              <a:t>from layer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in timestep t􀀀1 to layer j in timestep t.</a:t>
            </a:r>
            <a:endParaRPr lang="he-IL" dirty="0"/>
          </a:p>
        </p:txBody>
      </p:sp>
    </p:spTree>
    <p:extLst>
      <p:ext uri="{BB962C8B-B14F-4D97-AF65-F5344CB8AC3E}">
        <p14:creationId xmlns:p14="http://schemas.microsoft.com/office/powerpoint/2010/main" val="2929553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a:t>
            </a:r>
            <a:r>
              <a:rPr lang="en-US" sz="1200" b="0" i="0" u="none" strike="noStrike" kern="1200" baseline="0" dirty="0" err="1">
                <a:solidFill>
                  <a:schemeClr val="tx1"/>
                </a:solidFill>
                <a:latin typeface="+mn-lt"/>
                <a:ea typeface="+mn-ea"/>
                <a:cs typeface="+mn-cs"/>
              </a:rPr>
              <a:t>ht</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is the concatenation of all the hidden states</a:t>
            </a:r>
          </a:p>
          <a:p>
            <a:r>
              <a:rPr lang="en-US" sz="1200" b="0" i="0" u="none" strike="noStrike" kern="1200" baseline="0" dirty="0">
                <a:solidFill>
                  <a:schemeClr val="tx1"/>
                </a:solidFill>
                <a:latin typeface="+mn-lt"/>
                <a:ea typeface="+mn-ea"/>
                <a:cs typeface="+mn-cs"/>
              </a:rPr>
              <a:t>from the previous timestep t 􀀀 1. The superscript </a:t>
            </a:r>
            <a:r>
              <a:rPr lang="en-US" sz="1200" b="0" i="0" u="none" strike="noStrike" kern="1200" baseline="0" dirty="0" err="1">
                <a:solidFill>
                  <a:schemeClr val="tx1"/>
                </a:solidFill>
                <a:latin typeface="+mn-lt"/>
                <a:ea typeface="+mn-ea"/>
                <a:cs typeface="+mn-cs"/>
              </a:rPr>
              <a:t>i!j</a:t>
            </a:r>
            <a:r>
              <a:rPr lang="en-US" sz="1200" b="0" i="0" u="none" strike="noStrike" kern="1200" baseline="0" dirty="0">
                <a:solidFill>
                  <a:schemeClr val="tx1"/>
                </a:solidFill>
                <a:latin typeface="+mn-lt"/>
                <a:ea typeface="+mn-ea"/>
                <a:cs typeface="+mn-cs"/>
              </a:rPr>
              <a:t> is</a:t>
            </a:r>
          </a:p>
          <a:p>
            <a:r>
              <a:rPr lang="en-US" sz="1200" b="0" i="0" u="none" strike="noStrike" kern="1200" baseline="0" dirty="0">
                <a:solidFill>
                  <a:schemeClr val="tx1"/>
                </a:solidFill>
                <a:latin typeface="+mn-lt"/>
                <a:ea typeface="+mn-ea"/>
                <a:cs typeface="+mn-cs"/>
              </a:rPr>
              <a:t>an index of associated set of parameters for the transition</a:t>
            </a:r>
          </a:p>
          <a:p>
            <a:r>
              <a:rPr lang="en-US" sz="1200" b="0" i="0" u="none" strike="noStrike" kern="1200" baseline="0" dirty="0">
                <a:solidFill>
                  <a:schemeClr val="tx1"/>
                </a:solidFill>
                <a:latin typeface="+mn-lt"/>
                <a:ea typeface="+mn-ea"/>
                <a:cs typeface="+mn-cs"/>
              </a:rPr>
              <a:t>from layer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in timestep t􀀀1 to layer j in timestep t.</a:t>
            </a:r>
            <a:endParaRPr lang="he-IL" dirty="0"/>
          </a:p>
        </p:txBody>
      </p:sp>
    </p:spTree>
    <p:extLst>
      <p:ext uri="{BB962C8B-B14F-4D97-AF65-F5344CB8AC3E}">
        <p14:creationId xmlns:p14="http://schemas.microsoft.com/office/powerpoint/2010/main" val="2572080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dataset, which contains 100 </a:t>
            </a:r>
            <a:r>
              <a:rPr lang="en-US" sz="1200" b="0" i="0" u="none" strike="noStrike" kern="1200" baseline="0" dirty="0" err="1">
                <a:solidFill>
                  <a:schemeClr val="tx1"/>
                </a:solidFill>
                <a:latin typeface="+mn-lt"/>
                <a:ea typeface="+mn-ea"/>
                <a:cs typeface="+mn-cs"/>
              </a:rPr>
              <a:t>MBytes</a:t>
            </a:r>
            <a:r>
              <a:rPr lang="en-US" sz="1200" b="0" i="0" u="none" strike="noStrike" kern="1200" baseline="0" dirty="0">
                <a:solidFill>
                  <a:schemeClr val="tx1"/>
                </a:solidFill>
                <a:latin typeface="+mn-lt"/>
                <a:ea typeface="+mn-ea"/>
                <a:cs typeface="+mn-cs"/>
              </a:rPr>
              <a:t> of characters which include Latin alphabets, non-Latin alphabets,</a:t>
            </a:r>
          </a:p>
          <a:p>
            <a:r>
              <a:rPr lang="en-US" sz="1200" b="0" i="0" u="none" strike="noStrike" kern="1200" baseline="0" dirty="0">
                <a:solidFill>
                  <a:schemeClr val="tx1"/>
                </a:solidFill>
                <a:latin typeface="+mn-lt"/>
                <a:ea typeface="+mn-ea"/>
                <a:cs typeface="+mn-cs"/>
              </a:rPr>
              <a:t>XML markups and special characters.</a:t>
            </a:r>
          </a:p>
        </p:txBody>
      </p:sp>
    </p:spTree>
    <p:extLst>
      <p:ext uri="{BB962C8B-B14F-4D97-AF65-F5344CB8AC3E}">
        <p14:creationId xmlns:p14="http://schemas.microsoft.com/office/powerpoint/2010/main" val="277741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Table 1. The sizes of the models used in character-level language</a:t>
            </a:r>
          </a:p>
          <a:p>
            <a:r>
              <a:rPr lang="en-US" sz="1200" b="0" i="0" u="none" strike="noStrike" kern="1200" baseline="0" dirty="0">
                <a:solidFill>
                  <a:schemeClr val="tx1"/>
                </a:solidFill>
                <a:latin typeface="+mn-lt"/>
                <a:ea typeface="+mn-ea"/>
                <a:cs typeface="+mn-cs"/>
              </a:rPr>
              <a:t>modeling. Gated Feedback L is a GF-RNN with a same number</a:t>
            </a:r>
          </a:p>
          <a:p>
            <a:r>
              <a:rPr lang="en-US" sz="1200" b="0" i="0" u="none" strike="noStrike" kern="1200" baseline="0" dirty="0">
                <a:solidFill>
                  <a:schemeClr val="tx1"/>
                </a:solidFill>
                <a:latin typeface="+mn-lt"/>
                <a:ea typeface="+mn-ea"/>
                <a:cs typeface="+mn-cs"/>
              </a:rPr>
              <a:t>of hidden units as a Stacked RNN (but more parameters). The</a:t>
            </a:r>
          </a:p>
          <a:p>
            <a:r>
              <a:rPr lang="en-US" sz="1200" b="0" i="0" u="none" strike="noStrike" kern="1200" baseline="0" dirty="0">
                <a:solidFill>
                  <a:schemeClr val="tx1"/>
                </a:solidFill>
                <a:latin typeface="+mn-lt"/>
                <a:ea typeface="+mn-ea"/>
                <a:cs typeface="+mn-cs"/>
              </a:rPr>
              <a:t>number of units is shown as (number of hidden layers)</a:t>
            </a:r>
          </a:p>
          <a:p>
            <a:r>
              <a:rPr lang="en-US" sz="1200" b="0" i="0" u="none" strike="noStrike" kern="1200" baseline="0" dirty="0">
                <a:solidFill>
                  <a:schemeClr val="tx1"/>
                </a:solidFill>
                <a:latin typeface="+mn-lt"/>
                <a:ea typeface="+mn-ea"/>
                <a:cs typeface="+mn-cs"/>
              </a:rPr>
              <a:t> (number of hidden units per layer).</a:t>
            </a:r>
            <a:endParaRPr lang="he-IL" dirty="0"/>
          </a:p>
        </p:txBody>
      </p:sp>
    </p:spTree>
    <p:extLst>
      <p:ext uri="{BB962C8B-B14F-4D97-AF65-F5344CB8AC3E}">
        <p14:creationId xmlns:p14="http://schemas.microsoft.com/office/powerpoint/2010/main" val="389829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Table 1. The sizes of the models used in character-level language</a:t>
            </a:r>
          </a:p>
          <a:p>
            <a:r>
              <a:rPr lang="en-US" sz="1200" b="0" i="0" u="none" strike="noStrike" kern="1200" baseline="0" dirty="0">
                <a:solidFill>
                  <a:schemeClr val="tx1"/>
                </a:solidFill>
                <a:latin typeface="+mn-lt"/>
                <a:ea typeface="+mn-ea"/>
                <a:cs typeface="+mn-cs"/>
              </a:rPr>
              <a:t>modeling. Gated Feedback L is a GF-RNN with a same number</a:t>
            </a:r>
          </a:p>
          <a:p>
            <a:r>
              <a:rPr lang="en-US" sz="1200" b="0" i="0" u="none" strike="noStrike" kern="1200" baseline="0" dirty="0">
                <a:solidFill>
                  <a:schemeClr val="tx1"/>
                </a:solidFill>
                <a:latin typeface="+mn-lt"/>
                <a:ea typeface="+mn-ea"/>
                <a:cs typeface="+mn-cs"/>
              </a:rPr>
              <a:t>of hidden units as a Stacked RNN (but more parameters). The</a:t>
            </a:r>
          </a:p>
          <a:p>
            <a:r>
              <a:rPr lang="en-US" sz="1200" b="0" i="0" u="none" strike="noStrike" kern="1200" baseline="0" dirty="0">
                <a:solidFill>
                  <a:schemeClr val="tx1"/>
                </a:solidFill>
                <a:latin typeface="+mn-lt"/>
                <a:ea typeface="+mn-ea"/>
                <a:cs typeface="+mn-cs"/>
              </a:rPr>
              <a:t>number of units is shown as (number of hidden layers)</a:t>
            </a:r>
          </a:p>
          <a:p>
            <a:r>
              <a:rPr lang="en-US" sz="1200" b="0" i="0" u="none" strike="noStrike" kern="1200" baseline="0" dirty="0">
                <a:solidFill>
                  <a:schemeClr val="tx1"/>
                </a:solidFill>
                <a:latin typeface="+mn-lt"/>
                <a:ea typeface="+mn-ea"/>
                <a:cs typeface="+mn-cs"/>
              </a:rPr>
              <a:t> (number of hidden units per layer).</a:t>
            </a:r>
          </a:p>
          <a:p>
            <a:r>
              <a:rPr lang="en-US" sz="1200" b="0" i="0" u="none" strike="noStrike" kern="1200" baseline="0" dirty="0">
                <a:solidFill>
                  <a:schemeClr val="tx1"/>
                </a:solidFill>
                <a:latin typeface="+mn-lt"/>
                <a:ea typeface="+mn-ea"/>
                <a:cs typeface="+mn-cs"/>
              </a:rPr>
              <a:t>the proposed architecture</a:t>
            </a:r>
          </a:p>
          <a:p>
            <a:r>
              <a:rPr lang="en-US" sz="1200" b="0" i="0" u="none" strike="noStrike" kern="1200" baseline="0" dirty="0">
                <a:solidFill>
                  <a:schemeClr val="tx1"/>
                </a:solidFill>
                <a:latin typeface="+mn-lt"/>
                <a:ea typeface="+mn-ea"/>
                <a:cs typeface="+mn-cs"/>
              </a:rPr>
              <a:t>failed to improve the performance of a vanilla-</a:t>
            </a:r>
          </a:p>
          <a:p>
            <a:r>
              <a:rPr lang="en-US" sz="1200" b="0" i="0" u="none" strike="noStrike" kern="1200" baseline="0" dirty="0">
                <a:solidFill>
                  <a:schemeClr val="tx1"/>
                </a:solidFill>
                <a:latin typeface="+mn-lt"/>
                <a:ea typeface="+mn-ea"/>
                <a:cs typeface="+mn-cs"/>
              </a:rPr>
              <a:t>RNN with </a:t>
            </a:r>
            <a:r>
              <a:rPr lang="en-US" sz="1200" b="0" i="0" u="none" strike="noStrike" kern="1200" baseline="0" dirty="0" err="1">
                <a:solidFill>
                  <a:schemeClr val="tx1"/>
                </a:solidFill>
                <a:latin typeface="+mn-lt"/>
                <a:ea typeface="+mn-ea"/>
                <a:cs typeface="+mn-cs"/>
              </a:rPr>
              <a:t>tanh</a:t>
            </a:r>
            <a:r>
              <a:rPr lang="en-US" sz="1200" b="0" i="0" u="none" strike="noStrike" kern="1200" baseline="0" dirty="0">
                <a:solidFill>
                  <a:schemeClr val="tx1"/>
                </a:solidFill>
                <a:latin typeface="+mn-lt"/>
                <a:ea typeface="+mn-ea"/>
                <a:cs typeface="+mn-cs"/>
              </a:rPr>
              <a:t> units.</a:t>
            </a:r>
            <a:endParaRPr lang="he-IL" dirty="0"/>
          </a:p>
        </p:txBody>
      </p:sp>
    </p:spTree>
    <p:extLst>
      <p:ext uri="{BB962C8B-B14F-4D97-AF65-F5344CB8AC3E}">
        <p14:creationId xmlns:p14="http://schemas.microsoft.com/office/powerpoint/2010/main" val="439032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behavior is observed both when the number</a:t>
            </a:r>
          </a:p>
          <a:p>
            <a:r>
              <a:rPr lang="en-US" sz="1200" b="0" i="0" u="none" strike="noStrike" kern="1200" baseline="0" dirty="0">
                <a:solidFill>
                  <a:schemeClr val="tx1"/>
                </a:solidFill>
                <a:latin typeface="+mn-lt"/>
                <a:ea typeface="+mn-ea"/>
                <a:cs typeface="+mn-cs"/>
              </a:rPr>
              <a:t>of parameters is constrained and when the number of hidden units is constrained. This suggests that the proposed</a:t>
            </a:r>
          </a:p>
          <a:p>
            <a:r>
              <a:rPr lang="en-US" sz="1200" b="0" i="0" u="none" strike="noStrike" kern="1200" baseline="0" dirty="0">
                <a:solidFill>
                  <a:schemeClr val="tx1"/>
                </a:solidFill>
                <a:latin typeface="+mn-lt"/>
                <a:ea typeface="+mn-ea"/>
                <a:cs typeface="+mn-cs"/>
              </a:rPr>
              <a:t>GF-RNN significantly facilitates optimization/learning.</a:t>
            </a:r>
            <a:endParaRPr lang="he-IL" dirty="0"/>
          </a:p>
        </p:txBody>
      </p:sp>
    </p:spTree>
    <p:extLst>
      <p:ext uri="{BB962C8B-B14F-4D97-AF65-F5344CB8AC3E}">
        <p14:creationId xmlns:p14="http://schemas.microsoft.com/office/powerpoint/2010/main" val="393229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Table 3. Generated texts with our trained models. Given the seed at the left-most column (bold-faced font), the models predict next</a:t>
            </a:r>
          </a:p>
          <a:p>
            <a:pPr marL="228600" indent="-228600">
              <a:buAutoNum type="arabicPlain" startAt="200"/>
            </a:pPr>
            <a:r>
              <a:rPr lang="en-US" sz="1200" b="0" i="0" u="none" strike="noStrike" kern="1200" baseline="0" dirty="0">
                <a:solidFill>
                  <a:schemeClr val="tx1"/>
                </a:solidFill>
                <a:latin typeface="+mn-lt"/>
                <a:ea typeface="+mn-ea"/>
                <a:cs typeface="+mn-cs"/>
              </a:rPr>
              <a:t>300 characters. Tabs, spaces and new-line characters are also generated by the models.</a:t>
            </a:r>
          </a:p>
          <a:p>
            <a:r>
              <a:rPr lang="en-US" sz="1200" b="0" i="0" u="none" strike="noStrike" kern="1200" baseline="0" dirty="0">
                <a:solidFill>
                  <a:schemeClr val="tx1"/>
                </a:solidFill>
                <a:latin typeface="+mn-lt"/>
                <a:ea typeface="+mn-ea"/>
                <a:cs typeface="+mn-cs"/>
              </a:rPr>
              <a:t>Given two seed snippets selected randomly from the test</a:t>
            </a:r>
          </a:p>
          <a:p>
            <a:r>
              <a:rPr lang="en-US" sz="1200" b="0" i="0" u="none" strike="noStrike" kern="1200" baseline="0" dirty="0">
                <a:solidFill>
                  <a:schemeClr val="tx1"/>
                </a:solidFill>
                <a:latin typeface="+mn-lt"/>
                <a:ea typeface="+mn-ea"/>
                <a:cs typeface="+mn-cs"/>
              </a:rPr>
              <a:t>set, we generated the sequence of characters ten times for</a:t>
            </a:r>
          </a:p>
          <a:p>
            <a:r>
              <a:rPr lang="en-US" sz="1200" b="0" i="0" u="none" strike="noStrike" kern="1200" baseline="0" dirty="0">
                <a:solidFill>
                  <a:schemeClr val="tx1"/>
                </a:solidFill>
                <a:latin typeface="+mn-lt"/>
                <a:ea typeface="+mn-ea"/>
                <a:cs typeface="+mn-cs"/>
              </a:rPr>
              <a:t>each model (stacked LSTM and GF-LSTM). We show one</a:t>
            </a:r>
          </a:p>
          <a:p>
            <a:r>
              <a:rPr lang="en-US" sz="1200" b="0" i="0" u="none" strike="noStrike" kern="1200" baseline="0" dirty="0">
                <a:solidFill>
                  <a:schemeClr val="tx1"/>
                </a:solidFill>
                <a:latin typeface="+mn-lt"/>
                <a:ea typeface="+mn-ea"/>
                <a:cs typeface="+mn-cs"/>
              </a:rPr>
              <a:t>of those ten generated samples per model and per seed snippet</a:t>
            </a:r>
          </a:p>
          <a:p>
            <a:r>
              <a:rPr lang="en-US" sz="1200" b="0" i="0" u="none" strike="noStrike" kern="1200" baseline="0" dirty="0">
                <a:solidFill>
                  <a:schemeClr val="tx1"/>
                </a:solidFill>
                <a:latin typeface="+mn-lt"/>
                <a:ea typeface="+mn-ea"/>
                <a:cs typeface="+mn-cs"/>
              </a:rPr>
              <a:t>in Table 3. We observe that the stacked LSTM failed to</a:t>
            </a:r>
          </a:p>
          <a:p>
            <a:r>
              <a:rPr lang="en-US" sz="1200" b="0" i="0" u="none" strike="noStrike" kern="1200" baseline="0" dirty="0">
                <a:solidFill>
                  <a:schemeClr val="tx1"/>
                </a:solidFill>
                <a:latin typeface="+mn-lt"/>
                <a:ea typeface="+mn-ea"/>
                <a:cs typeface="+mn-cs"/>
              </a:rPr>
              <a:t>close the tags with &lt;/username&gt; and &lt;/contributor&gt;</a:t>
            </a:r>
          </a:p>
          <a:p>
            <a:r>
              <a:rPr lang="en-US" sz="1200" b="0" i="0" u="none" strike="noStrike" kern="1200" baseline="0" dirty="0">
                <a:solidFill>
                  <a:schemeClr val="tx1"/>
                </a:solidFill>
                <a:latin typeface="+mn-lt"/>
                <a:ea typeface="+mn-ea"/>
                <a:cs typeface="+mn-cs"/>
              </a:rPr>
              <a:t>in both trials. However, the GF-LSTM succeeded to close both of them, which shows that it learned about the structure</a:t>
            </a:r>
          </a:p>
          <a:p>
            <a:r>
              <a:rPr lang="en-US" sz="1200" b="0" i="0" u="none" strike="noStrike" kern="1200" baseline="0" dirty="0">
                <a:solidFill>
                  <a:schemeClr val="tx1"/>
                </a:solidFill>
                <a:latin typeface="+mn-lt"/>
                <a:ea typeface="+mn-ea"/>
                <a:cs typeface="+mn-cs"/>
              </a:rPr>
              <a:t>of XML tags. This type of behavior could be seen</a:t>
            </a:r>
          </a:p>
          <a:p>
            <a:r>
              <a:rPr lang="en-US" sz="1200" b="0" i="0" u="none" strike="noStrike" kern="1200" baseline="0" dirty="0">
                <a:solidFill>
                  <a:schemeClr val="tx1"/>
                </a:solidFill>
                <a:latin typeface="+mn-lt"/>
                <a:ea typeface="+mn-ea"/>
                <a:cs typeface="+mn-cs"/>
              </a:rPr>
              <a:t>throughout all ten random generations.</a:t>
            </a:r>
            <a:endParaRPr lang="he-IL" dirty="0"/>
          </a:p>
        </p:txBody>
      </p:sp>
    </p:spTree>
    <p:extLst>
      <p:ext uri="{BB962C8B-B14F-4D97-AF65-F5344CB8AC3E}">
        <p14:creationId xmlns:p14="http://schemas.microsoft.com/office/powerpoint/2010/main" val="225467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Python program evaluation: Scripts used in this task include addition, multiplication,</a:t>
            </a:r>
          </a:p>
          <a:p>
            <a:r>
              <a:rPr lang="en-US" sz="1200" b="0" i="0" u="none" strike="noStrike" kern="1200" baseline="0" dirty="0">
                <a:solidFill>
                  <a:schemeClr val="tx1"/>
                </a:solidFill>
                <a:latin typeface="+mn-lt"/>
                <a:ea typeface="+mn-ea"/>
                <a:cs typeface="+mn-cs"/>
              </a:rPr>
              <a:t>subtraction, for-loop, variable assignment, logical comparison</a:t>
            </a:r>
          </a:p>
          <a:p>
            <a:r>
              <a:rPr lang="en-US" sz="1200" b="0" i="0" u="none" strike="noStrike" kern="1200" baseline="0" dirty="0">
                <a:solidFill>
                  <a:schemeClr val="tx1"/>
                </a:solidFill>
                <a:latin typeface="+mn-lt"/>
                <a:ea typeface="+mn-ea"/>
                <a:cs typeface="+mn-cs"/>
              </a:rPr>
              <a:t>and if-else statement. Both the input script and the output are sequences of characters,</a:t>
            </a:r>
          </a:p>
          <a:p>
            <a:r>
              <a:rPr lang="en-US" sz="1200" b="0" i="0" u="none" strike="noStrike" kern="1200" baseline="0" dirty="0">
                <a:solidFill>
                  <a:schemeClr val="tx1"/>
                </a:solidFill>
                <a:latin typeface="+mn-lt"/>
                <a:ea typeface="+mn-ea"/>
                <a:cs typeface="+mn-cs"/>
              </a:rPr>
              <a:t>where the input and output vocabularies respectively</a:t>
            </a:r>
          </a:p>
          <a:p>
            <a:r>
              <a:rPr lang="en-US" sz="1200" b="0" i="0" u="none" strike="noStrike" kern="1200" baseline="0" dirty="0">
                <a:solidFill>
                  <a:schemeClr val="tx1"/>
                </a:solidFill>
                <a:latin typeface="+mn-lt"/>
                <a:ea typeface="+mn-ea"/>
                <a:cs typeface="+mn-cs"/>
              </a:rPr>
              <a:t>consist of 41 and 13 symbols. The difficulty is determined by</a:t>
            </a:r>
          </a:p>
          <a:p>
            <a:r>
              <a:rPr lang="en-US" sz="1200" b="0" i="0" u="none" strike="noStrike" kern="1200" baseline="0" dirty="0">
                <a:solidFill>
                  <a:schemeClr val="tx1"/>
                </a:solidFill>
                <a:latin typeface="+mn-lt"/>
                <a:ea typeface="+mn-ea"/>
                <a:cs typeface="+mn-cs"/>
              </a:rPr>
              <a:t>the number of nesting levels in the input sequence and the</a:t>
            </a:r>
          </a:p>
          <a:p>
            <a:r>
              <a:rPr lang="en-US" sz="1200" b="0" i="0" u="none" strike="noStrike" kern="1200" baseline="0" dirty="0">
                <a:solidFill>
                  <a:schemeClr val="tx1"/>
                </a:solidFill>
                <a:latin typeface="+mn-lt"/>
                <a:ea typeface="+mn-ea"/>
                <a:cs typeface="+mn-cs"/>
              </a:rPr>
              <a:t>length of the target sequence. When training the models, Python scripts</a:t>
            </a:r>
          </a:p>
          <a:p>
            <a:r>
              <a:rPr lang="en-US" sz="1200" b="0" i="0" u="none" strike="noStrike" kern="1200" baseline="0" dirty="0">
                <a:solidFill>
                  <a:schemeClr val="tx1"/>
                </a:solidFill>
                <a:latin typeface="+mn-lt"/>
                <a:ea typeface="+mn-ea"/>
                <a:cs typeface="+mn-cs"/>
              </a:rPr>
              <a:t>are fed into the encoder RNN, and the hidden state of the</a:t>
            </a:r>
          </a:p>
          <a:p>
            <a:r>
              <a:rPr lang="en-US" sz="1200" b="0" i="0" u="none" strike="noStrike" kern="1200" baseline="0" dirty="0">
                <a:solidFill>
                  <a:schemeClr val="tx1"/>
                </a:solidFill>
                <a:latin typeface="+mn-lt"/>
                <a:ea typeface="+mn-ea"/>
                <a:cs typeface="+mn-cs"/>
              </a:rPr>
              <a:t>encoder RNN is unfolded for 50 </a:t>
            </a:r>
            <a:r>
              <a:rPr lang="en-US" sz="1200" b="0" i="0" u="none" strike="noStrike" kern="1200" baseline="0" dirty="0" err="1">
                <a:solidFill>
                  <a:schemeClr val="tx1"/>
                </a:solidFill>
                <a:latin typeface="+mn-lt"/>
                <a:ea typeface="+mn-ea"/>
                <a:cs typeface="+mn-cs"/>
              </a:rPr>
              <a:t>timesteps</a:t>
            </a:r>
            <a:r>
              <a:rPr lang="en-US" sz="1200" b="0" i="0" u="none" strike="noStrike" kern="1200" baseline="0" dirty="0">
                <a:solidFill>
                  <a:schemeClr val="tx1"/>
                </a:solidFill>
                <a:latin typeface="+mn-lt"/>
                <a:ea typeface="+mn-ea"/>
                <a:cs typeface="+mn-cs"/>
              </a:rPr>
              <a:t>. Prediction is</a:t>
            </a:r>
          </a:p>
          <a:p>
            <a:r>
              <a:rPr lang="en-US" sz="1200" b="0" i="0" u="none" strike="noStrike" kern="1200" baseline="0" dirty="0">
                <a:solidFill>
                  <a:schemeClr val="tx1"/>
                </a:solidFill>
                <a:latin typeface="+mn-lt"/>
                <a:ea typeface="+mn-ea"/>
                <a:cs typeface="+mn-cs"/>
              </a:rPr>
              <a:t>performed by the decoder RNN whose initial hidden state</a:t>
            </a:r>
          </a:p>
          <a:p>
            <a:r>
              <a:rPr lang="en-US" sz="1200" b="0" i="0" u="none" strike="noStrike" kern="1200" baseline="0" dirty="0">
                <a:solidFill>
                  <a:schemeClr val="tx1"/>
                </a:solidFill>
                <a:latin typeface="+mn-lt"/>
                <a:ea typeface="+mn-ea"/>
                <a:cs typeface="+mn-cs"/>
              </a:rPr>
              <a:t>is initialized with the last hidden state of the encoder RNN. We generated 320; 000 examples using the script</a:t>
            </a:r>
          </a:p>
          <a:p>
            <a:r>
              <a:rPr lang="en-US" sz="1200" b="0" i="0" u="none" strike="noStrike" kern="1200" baseline="0" dirty="0">
                <a:solidFill>
                  <a:schemeClr val="tx1"/>
                </a:solidFill>
                <a:latin typeface="+mn-lt"/>
                <a:ea typeface="+mn-ea"/>
                <a:cs typeface="+mn-cs"/>
              </a:rPr>
              <a:t>provided by </a:t>
            </a:r>
            <a:r>
              <a:rPr lang="en-US" sz="1200" b="0" i="0" u="none" strike="noStrike" kern="1200" baseline="0" dirty="0" err="1">
                <a:solidFill>
                  <a:schemeClr val="tx1"/>
                </a:solidFill>
                <a:latin typeface="+mn-lt"/>
                <a:ea typeface="+mn-ea"/>
                <a:cs typeface="+mn-cs"/>
              </a:rPr>
              <a:t>Zaremba</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Sutskever</a:t>
            </a:r>
            <a:r>
              <a:rPr lang="en-US" sz="1200" b="0" i="0" u="none" strike="noStrike" kern="1200" baseline="0" dirty="0">
                <a:solidFill>
                  <a:schemeClr val="tx1"/>
                </a:solidFill>
                <a:latin typeface="+mn-lt"/>
                <a:ea typeface="+mn-ea"/>
                <a:cs typeface="+mn-cs"/>
              </a:rPr>
              <a:t> (2014), with the nesting</a:t>
            </a:r>
          </a:p>
          <a:p>
            <a:r>
              <a:rPr lang="en-US" sz="1200" b="0" i="0" u="none" strike="noStrike" kern="1200" baseline="0" dirty="0">
                <a:solidFill>
                  <a:schemeClr val="tx1"/>
                </a:solidFill>
                <a:latin typeface="+mn-lt"/>
                <a:ea typeface="+mn-ea"/>
                <a:cs typeface="+mn-cs"/>
              </a:rPr>
              <a:t>randomly sampled from [1, 5] and the target length from [1, 10^10].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endParaRPr lang="he-IL" dirty="0"/>
          </a:p>
        </p:txBody>
      </p:sp>
    </p:spTree>
    <p:extLst>
      <p:ext uri="{BB962C8B-B14F-4D97-AF65-F5344CB8AC3E}">
        <p14:creationId xmlns:p14="http://schemas.microsoft.com/office/powerpoint/2010/main" val="87828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a:t>
            </a:r>
            <a:r>
              <a:rPr lang="en-US" baseline="0" dirty="0"/>
              <a:t> feed-forward architectures. State machines.</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4</a:t>
            </a:fld>
            <a:endParaRPr lang="en-US"/>
          </a:p>
        </p:txBody>
      </p:sp>
    </p:spTree>
    <p:extLst>
      <p:ext uri="{BB962C8B-B14F-4D97-AF65-F5344CB8AC3E}">
        <p14:creationId xmlns:p14="http://schemas.microsoft.com/office/powerpoint/2010/main" val="3911216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accuracy tends to decrease by the growth of the length of target sequences or the number of nesting</a:t>
            </a:r>
          </a:p>
          <a:p>
            <a:r>
              <a:rPr lang="en-US" sz="1200" b="0" i="0" u="none" strike="noStrike" kern="1200" baseline="0" dirty="0">
                <a:solidFill>
                  <a:schemeClr val="tx1"/>
                </a:solidFill>
                <a:latin typeface="+mn-lt"/>
                <a:ea typeface="+mn-ea"/>
                <a:cs typeface="+mn-cs"/>
              </a:rPr>
              <a:t>levels, where the difficulty or complexity of the Python program</a:t>
            </a:r>
          </a:p>
          <a:p>
            <a:r>
              <a:rPr lang="en-US" sz="1200" b="0" i="0" u="none" strike="noStrike" kern="1200" baseline="0" dirty="0">
                <a:solidFill>
                  <a:schemeClr val="tx1"/>
                </a:solidFill>
                <a:latin typeface="+mn-lt"/>
                <a:ea typeface="+mn-ea"/>
                <a:cs typeface="+mn-cs"/>
              </a:rPr>
              <a:t>increases. </a:t>
            </a:r>
          </a:p>
          <a:p>
            <a:r>
              <a:rPr lang="en-US" sz="1200" b="0" i="0" u="none" strike="noStrike" kern="1200" baseline="0" dirty="0">
                <a:solidFill>
                  <a:schemeClr val="tx1"/>
                </a:solidFill>
                <a:latin typeface="+mn-lt"/>
                <a:ea typeface="+mn-ea"/>
                <a:cs typeface="+mn-cs"/>
              </a:rPr>
              <a:t>At test time, we evaluated each model on multiple sets of</a:t>
            </a:r>
          </a:p>
          <a:p>
            <a:r>
              <a:rPr lang="en-US" sz="1200" b="0" i="0" u="none" strike="noStrike" kern="1200" baseline="0" dirty="0">
                <a:solidFill>
                  <a:schemeClr val="tx1"/>
                </a:solidFill>
                <a:latin typeface="+mn-lt"/>
                <a:ea typeface="+mn-ea"/>
                <a:cs typeface="+mn-cs"/>
              </a:rPr>
              <a:t>test examples where each set is generated using a fixed target</a:t>
            </a:r>
          </a:p>
          <a:p>
            <a:r>
              <a:rPr lang="en-US" sz="1200" b="0" i="0" u="none" strike="noStrike" kern="1200" baseline="0" dirty="0">
                <a:solidFill>
                  <a:schemeClr val="tx1"/>
                </a:solidFill>
                <a:latin typeface="+mn-lt"/>
                <a:ea typeface="+mn-ea"/>
                <a:cs typeface="+mn-cs"/>
              </a:rPr>
              <a:t>length and number of nesting levels. Each test set contains</a:t>
            </a:r>
          </a:p>
          <a:p>
            <a:r>
              <a:rPr lang="en-US" sz="1200" b="0" i="0" u="none" strike="noStrike" kern="1200" baseline="0" dirty="0">
                <a:solidFill>
                  <a:schemeClr val="tx1"/>
                </a:solidFill>
                <a:latin typeface="+mn-lt"/>
                <a:ea typeface="+mn-ea"/>
                <a:cs typeface="+mn-cs"/>
              </a:rPr>
              <a:t>2000 examples which are ensured not to overlap with</a:t>
            </a:r>
          </a:p>
          <a:p>
            <a:r>
              <a:rPr lang="en-US" sz="1200" b="0" i="0" u="none" strike="noStrike" kern="1200" baseline="0" dirty="0">
                <a:solidFill>
                  <a:schemeClr val="tx1"/>
                </a:solidFill>
                <a:latin typeface="+mn-lt"/>
                <a:ea typeface="+mn-ea"/>
                <a:cs typeface="+mn-cs"/>
              </a:rPr>
              <a:t>the training set.</a:t>
            </a:r>
          </a:p>
          <a:p>
            <a:r>
              <a:rPr lang="en-US" sz="1200" b="0" i="0" u="none" strike="noStrike" kern="1200" baseline="0" dirty="0">
                <a:solidFill>
                  <a:schemeClr val="tx1"/>
                </a:solidFill>
                <a:latin typeface="+mn-lt"/>
                <a:ea typeface="+mn-ea"/>
                <a:cs typeface="+mn-cs"/>
              </a:rPr>
              <a:t>From this</a:t>
            </a:r>
          </a:p>
          <a:p>
            <a:r>
              <a:rPr lang="en-US" sz="1200" b="0" i="0" u="none" strike="noStrike" kern="1200" baseline="0" dirty="0">
                <a:solidFill>
                  <a:schemeClr val="tx1"/>
                </a:solidFill>
                <a:latin typeface="+mn-lt"/>
                <a:ea typeface="+mn-ea"/>
                <a:cs typeface="+mn-cs"/>
              </a:rPr>
              <a:t>we can more easily see that the GF-RNN outperforms the</a:t>
            </a:r>
          </a:p>
          <a:p>
            <a:r>
              <a:rPr lang="en-US" sz="1200" b="0" i="0" u="none" strike="noStrike" kern="1200" baseline="0" dirty="0">
                <a:solidFill>
                  <a:schemeClr val="tx1"/>
                </a:solidFill>
                <a:latin typeface="+mn-lt"/>
                <a:ea typeface="+mn-ea"/>
                <a:cs typeface="+mn-cs"/>
              </a:rPr>
              <a:t>stacked RNN, especially as the number of nesting levels</a:t>
            </a:r>
          </a:p>
          <a:p>
            <a:r>
              <a:rPr lang="en-US" sz="1200" b="0" i="0" u="none" strike="noStrike" kern="1200" baseline="0" dirty="0">
                <a:solidFill>
                  <a:schemeClr val="tx1"/>
                </a:solidFill>
                <a:latin typeface="+mn-lt"/>
                <a:ea typeface="+mn-ea"/>
                <a:cs typeface="+mn-cs"/>
              </a:rPr>
              <a:t>grows or the length of target sequences increases.</a:t>
            </a:r>
            <a:endParaRPr lang="he-IL" dirty="0"/>
          </a:p>
        </p:txBody>
      </p:sp>
    </p:spTree>
    <p:extLst>
      <p:ext uri="{BB962C8B-B14F-4D97-AF65-F5344CB8AC3E}">
        <p14:creationId xmlns:p14="http://schemas.microsoft.com/office/powerpoint/2010/main" val="23077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accuracy tends to decrease by the growth of the length of target sequences or the number of nesting</a:t>
            </a:r>
          </a:p>
          <a:p>
            <a:r>
              <a:rPr lang="en-US" sz="1200" b="0" i="0" u="none" strike="noStrike" kern="1200" baseline="0" dirty="0">
                <a:solidFill>
                  <a:schemeClr val="tx1"/>
                </a:solidFill>
                <a:latin typeface="+mn-lt"/>
                <a:ea typeface="+mn-ea"/>
                <a:cs typeface="+mn-cs"/>
              </a:rPr>
              <a:t>levels, where the difficulty or complexity of the Python program</a:t>
            </a:r>
          </a:p>
          <a:p>
            <a:r>
              <a:rPr lang="en-US" sz="1200" b="0" i="0" u="none" strike="noStrike" kern="1200" baseline="0" dirty="0">
                <a:solidFill>
                  <a:schemeClr val="tx1"/>
                </a:solidFill>
                <a:latin typeface="+mn-lt"/>
                <a:ea typeface="+mn-ea"/>
                <a:cs typeface="+mn-cs"/>
              </a:rPr>
              <a:t>increases. </a:t>
            </a:r>
          </a:p>
          <a:p>
            <a:r>
              <a:rPr lang="en-US" sz="1200" b="0" i="0" u="none" strike="noStrike" kern="1200" baseline="0" dirty="0">
                <a:solidFill>
                  <a:schemeClr val="tx1"/>
                </a:solidFill>
                <a:latin typeface="+mn-lt"/>
                <a:ea typeface="+mn-ea"/>
                <a:cs typeface="+mn-cs"/>
              </a:rPr>
              <a:t>At test time, we evaluated each model on multiple sets of</a:t>
            </a:r>
          </a:p>
          <a:p>
            <a:r>
              <a:rPr lang="en-US" sz="1200" b="0" i="0" u="none" strike="noStrike" kern="1200" baseline="0" dirty="0">
                <a:solidFill>
                  <a:schemeClr val="tx1"/>
                </a:solidFill>
                <a:latin typeface="+mn-lt"/>
                <a:ea typeface="+mn-ea"/>
                <a:cs typeface="+mn-cs"/>
              </a:rPr>
              <a:t>test examples where each set is generated using a fixed target</a:t>
            </a:r>
          </a:p>
          <a:p>
            <a:r>
              <a:rPr lang="en-US" sz="1200" b="0" i="0" u="none" strike="noStrike" kern="1200" baseline="0" dirty="0">
                <a:solidFill>
                  <a:schemeClr val="tx1"/>
                </a:solidFill>
                <a:latin typeface="+mn-lt"/>
                <a:ea typeface="+mn-ea"/>
                <a:cs typeface="+mn-cs"/>
              </a:rPr>
              <a:t>length and number of nesting levels. Each test set contains</a:t>
            </a:r>
          </a:p>
          <a:p>
            <a:r>
              <a:rPr lang="en-US" sz="1200" b="0" i="0" u="none" strike="noStrike" kern="1200" baseline="0" dirty="0">
                <a:solidFill>
                  <a:schemeClr val="tx1"/>
                </a:solidFill>
                <a:latin typeface="+mn-lt"/>
                <a:ea typeface="+mn-ea"/>
                <a:cs typeface="+mn-cs"/>
              </a:rPr>
              <a:t>2000 examples which are ensured not to overlap with</a:t>
            </a:r>
          </a:p>
          <a:p>
            <a:r>
              <a:rPr lang="en-US" sz="1200" b="0" i="0" u="none" strike="noStrike" kern="1200" baseline="0" dirty="0">
                <a:solidFill>
                  <a:schemeClr val="tx1"/>
                </a:solidFill>
                <a:latin typeface="+mn-lt"/>
                <a:ea typeface="+mn-ea"/>
                <a:cs typeface="+mn-cs"/>
              </a:rPr>
              <a:t>the training set.</a:t>
            </a:r>
          </a:p>
          <a:p>
            <a:r>
              <a:rPr lang="en-US" sz="1200" b="0" i="0" u="none" strike="noStrike" kern="1200" baseline="0" dirty="0">
                <a:solidFill>
                  <a:schemeClr val="tx1"/>
                </a:solidFill>
                <a:latin typeface="+mn-lt"/>
                <a:ea typeface="+mn-ea"/>
                <a:cs typeface="+mn-cs"/>
              </a:rPr>
              <a:t>From this</a:t>
            </a:r>
          </a:p>
          <a:p>
            <a:r>
              <a:rPr lang="en-US" sz="1200" b="0" i="0" u="none" strike="noStrike" kern="1200" baseline="0" dirty="0">
                <a:solidFill>
                  <a:schemeClr val="tx1"/>
                </a:solidFill>
                <a:latin typeface="+mn-lt"/>
                <a:ea typeface="+mn-ea"/>
                <a:cs typeface="+mn-cs"/>
              </a:rPr>
              <a:t>we can more easily see that the GF-RNN outperforms the</a:t>
            </a:r>
          </a:p>
          <a:p>
            <a:r>
              <a:rPr lang="en-US" sz="1200" b="0" i="0" u="none" strike="noStrike" kern="1200" baseline="0" dirty="0">
                <a:solidFill>
                  <a:schemeClr val="tx1"/>
                </a:solidFill>
                <a:latin typeface="+mn-lt"/>
                <a:ea typeface="+mn-ea"/>
                <a:cs typeface="+mn-cs"/>
              </a:rPr>
              <a:t>stacked RNN, especially as the number of nesting levels</a:t>
            </a:r>
          </a:p>
          <a:p>
            <a:r>
              <a:rPr lang="en-US" sz="1200" b="0" i="0" u="none" strike="noStrike" kern="1200" baseline="0" dirty="0">
                <a:solidFill>
                  <a:schemeClr val="tx1"/>
                </a:solidFill>
                <a:latin typeface="+mn-lt"/>
                <a:ea typeface="+mn-ea"/>
                <a:cs typeface="+mn-cs"/>
              </a:rPr>
              <a:t>grows or the length of target sequences increases.</a:t>
            </a:r>
            <a:endParaRPr lang="he-IL" dirty="0"/>
          </a:p>
        </p:txBody>
      </p:sp>
    </p:spTree>
    <p:extLst>
      <p:ext uri="{BB962C8B-B14F-4D97-AF65-F5344CB8AC3E}">
        <p14:creationId xmlns:p14="http://schemas.microsoft.com/office/powerpoint/2010/main" val="1500116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accuracy tends to decrease by the growth of the length of target sequences or the number of nesting</a:t>
            </a:r>
          </a:p>
          <a:p>
            <a:r>
              <a:rPr lang="en-US" sz="1200" b="0" i="0" u="none" strike="noStrike" kern="1200" baseline="0" dirty="0">
                <a:solidFill>
                  <a:schemeClr val="tx1"/>
                </a:solidFill>
                <a:latin typeface="+mn-lt"/>
                <a:ea typeface="+mn-ea"/>
                <a:cs typeface="+mn-cs"/>
              </a:rPr>
              <a:t>levels, where the difficulty or complexity of the Python program</a:t>
            </a:r>
          </a:p>
          <a:p>
            <a:r>
              <a:rPr lang="en-US" sz="1200" b="0" i="0" u="none" strike="noStrike" kern="1200" baseline="0" dirty="0">
                <a:solidFill>
                  <a:schemeClr val="tx1"/>
                </a:solidFill>
                <a:latin typeface="+mn-lt"/>
                <a:ea typeface="+mn-ea"/>
                <a:cs typeface="+mn-cs"/>
              </a:rPr>
              <a:t>increases. </a:t>
            </a:r>
          </a:p>
          <a:p>
            <a:r>
              <a:rPr lang="en-US" sz="1200" b="0" i="0" u="none" strike="noStrike" kern="1200" baseline="0" dirty="0">
                <a:solidFill>
                  <a:schemeClr val="tx1"/>
                </a:solidFill>
                <a:latin typeface="+mn-lt"/>
                <a:ea typeface="+mn-ea"/>
                <a:cs typeface="+mn-cs"/>
              </a:rPr>
              <a:t>At test time, we evaluated each model on multiple sets of</a:t>
            </a:r>
          </a:p>
          <a:p>
            <a:r>
              <a:rPr lang="en-US" sz="1200" b="0" i="0" u="none" strike="noStrike" kern="1200" baseline="0" dirty="0">
                <a:solidFill>
                  <a:schemeClr val="tx1"/>
                </a:solidFill>
                <a:latin typeface="+mn-lt"/>
                <a:ea typeface="+mn-ea"/>
                <a:cs typeface="+mn-cs"/>
              </a:rPr>
              <a:t>test examples where each set is generated using a fixed target</a:t>
            </a:r>
          </a:p>
          <a:p>
            <a:r>
              <a:rPr lang="en-US" sz="1200" b="0" i="0" u="none" strike="noStrike" kern="1200" baseline="0" dirty="0">
                <a:solidFill>
                  <a:schemeClr val="tx1"/>
                </a:solidFill>
                <a:latin typeface="+mn-lt"/>
                <a:ea typeface="+mn-ea"/>
                <a:cs typeface="+mn-cs"/>
              </a:rPr>
              <a:t>length and number of nesting levels. Each test set contains</a:t>
            </a:r>
          </a:p>
          <a:p>
            <a:r>
              <a:rPr lang="en-US" sz="1200" b="0" i="0" u="none" strike="noStrike" kern="1200" baseline="0" dirty="0">
                <a:solidFill>
                  <a:schemeClr val="tx1"/>
                </a:solidFill>
                <a:latin typeface="+mn-lt"/>
                <a:ea typeface="+mn-ea"/>
                <a:cs typeface="+mn-cs"/>
              </a:rPr>
              <a:t>2000 examples which are ensured not to overlap with</a:t>
            </a:r>
          </a:p>
          <a:p>
            <a:r>
              <a:rPr lang="en-US" sz="1200" b="0" i="0" u="none" strike="noStrike" kern="1200" baseline="0" dirty="0">
                <a:solidFill>
                  <a:schemeClr val="tx1"/>
                </a:solidFill>
                <a:latin typeface="+mn-lt"/>
                <a:ea typeface="+mn-ea"/>
                <a:cs typeface="+mn-cs"/>
              </a:rPr>
              <a:t>the training set.</a:t>
            </a:r>
          </a:p>
          <a:p>
            <a:r>
              <a:rPr lang="en-US" sz="1200" b="0" i="0" u="none" strike="noStrike" kern="1200" baseline="0" dirty="0">
                <a:solidFill>
                  <a:schemeClr val="tx1"/>
                </a:solidFill>
                <a:latin typeface="+mn-lt"/>
                <a:ea typeface="+mn-ea"/>
                <a:cs typeface="+mn-cs"/>
              </a:rPr>
              <a:t>From this</a:t>
            </a:r>
          </a:p>
          <a:p>
            <a:r>
              <a:rPr lang="en-US" sz="1200" b="0" i="0" u="none" strike="noStrike" kern="1200" baseline="0" dirty="0">
                <a:solidFill>
                  <a:schemeClr val="tx1"/>
                </a:solidFill>
                <a:latin typeface="+mn-lt"/>
                <a:ea typeface="+mn-ea"/>
                <a:cs typeface="+mn-cs"/>
              </a:rPr>
              <a:t>we can more easily see that the GF-RNN outperforms the</a:t>
            </a:r>
          </a:p>
          <a:p>
            <a:r>
              <a:rPr lang="en-US" sz="1200" b="0" i="0" u="none" strike="noStrike" kern="1200" baseline="0" dirty="0">
                <a:solidFill>
                  <a:schemeClr val="tx1"/>
                </a:solidFill>
                <a:latin typeface="+mn-lt"/>
                <a:ea typeface="+mn-ea"/>
                <a:cs typeface="+mn-cs"/>
              </a:rPr>
              <a:t>stacked RNN, especially as the number of nesting levels</a:t>
            </a:r>
          </a:p>
          <a:p>
            <a:r>
              <a:rPr lang="en-US" sz="1200" b="0" i="0" u="none" strike="noStrike" kern="1200" baseline="0" dirty="0">
                <a:solidFill>
                  <a:schemeClr val="tx1"/>
                </a:solidFill>
                <a:latin typeface="+mn-lt"/>
                <a:ea typeface="+mn-ea"/>
                <a:cs typeface="+mn-cs"/>
              </a:rPr>
              <a:t>grows or the length of target sequences increases.</a:t>
            </a:r>
            <a:endParaRPr lang="he-IL" dirty="0"/>
          </a:p>
        </p:txBody>
      </p:sp>
    </p:spTree>
    <p:extLst>
      <p:ext uri="{BB962C8B-B14F-4D97-AF65-F5344CB8AC3E}">
        <p14:creationId xmlns:p14="http://schemas.microsoft.com/office/powerpoint/2010/main" val="4031529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accuracy tends to decrease by the growth of the length of target sequences or the number of nesting</a:t>
            </a:r>
          </a:p>
          <a:p>
            <a:r>
              <a:rPr lang="en-US" sz="1200" b="0" i="0" u="none" strike="noStrike" kern="1200" baseline="0" dirty="0">
                <a:solidFill>
                  <a:schemeClr val="tx1"/>
                </a:solidFill>
                <a:latin typeface="+mn-lt"/>
                <a:ea typeface="+mn-ea"/>
                <a:cs typeface="+mn-cs"/>
              </a:rPr>
              <a:t>levels, where the difficulty or complexity of the Python program</a:t>
            </a:r>
          </a:p>
          <a:p>
            <a:r>
              <a:rPr lang="en-US" sz="1200" b="0" i="0" u="none" strike="noStrike" kern="1200" baseline="0" dirty="0">
                <a:solidFill>
                  <a:schemeClr val="tx1"/>
                </a:solidFill>
                <a:latin typeface="+mn-lt"/>
                <a:ea typeface="+mn-ea"/>
                <a:cs typeface="+mn-cs"/>
              </a:rPr>
              <a:t>increases. </a:t>
            </a:r>
          </a:p>
          <a:p>
            <a:r>
              <a:rPr lang="en-US" sz="1200" b="0" i="0" u="none" strike="noStrike" kern="1200" baseline="0" dirty="0">
                <a:solidFill>
                  <a:schemeClr val="tx1"/>
                </a:solidFill>
                <a:latin typeface="+mn-lt"/>
                <a:ea typeface="+mn-ea"/>
                <a:cs typeface="+mn-cs"/>
              </a:rPr>
              <a:t>At test time, we evaluated each model on multiple sets of</a:t>
            </a:r>
          </a:p>
          <a:p>
            <a:r>
              <a:rPr lang="en-US" sz="1200" b="0" i="0" u="none" strike="noStrike" kern="1200" baseline="0" dirty="0">
                <a:solidFill>
                  <a:schemeClr val="tx1"/>
                </a:solidFill>
                <a:latin typeface="+mn-lt"/>
                <a:ea typeface="+mn-ea"/>
                <a:cs typeface="+mn-cs"/>
              </a:rPr>
              <a:t>test examples where each set is generated using a fixed target</a:t>
            </a:r>
          </a:p>
          <a:p>
            <a:r>
              <a:rPr lang="en-US" sz="1200" b="0" i="0" u="none" strike="noStrike" kern="1200" baseline="0" dirty="0">
                <a:solidFill>
                  <a:schemeClr val="tx1"/>
                </a:solidFill>
                <a:latin typeface="+mn-lt"/>
                <a:ea typeface="+mn-ea"/>
                <a:cs typeface="+mn-cs"/>
              </a:rPr>
              <a:t>length and number of nesting levels. Each test set contains</a:t>
            </a:r>
          </a:p>
          <a:p>
            <a:r>
              <a:rPr lang="en-US" sz="1200" b="0" i="0" u="none" strike="noStrike" kern="1200" baseline="0" dirty="0">
                <a:solidFill>
                  <a:schemeClr val="tx1"/>
                </a:solidFill>
                <a:latin typeface="+mn-lt"/>
                <a:ea typeface="+mn-ea"/>
                <a:cs typeface="+mn-cs"/>
              </a:rPr>
              <a:t>2000 examples which are ensured not to overlap with</a:t>
            </a:r>
          </a:p>
          <a:p>
            <a:r>
              <a:rPr lang="en-US" sz="1200" b="0" i="0" u="none" strike="noStrike" kern="1200" baseline="0" dirty="0">
                <a:solidFill>
                  <a:schemeClr val="tx1"/>
                </a:solidFill>
                <a:latin typeface="+mn-lt"/>
                <a:ea typeface="+mn-ea"/>
                <a:cs typeface="+mn-cs"/>
              </a:rPr>
              <a:t>the training set.</a:t>
            </a:r>
          </a:p>
          <a:p>
            <a:r>
              <a:rPr lang="en-US" sz="1200" b="0" i="0" u="none" strike="noStrike" kern="1200" baseline="0" dirty="0">
                <a:solidFill>
                  <a:schemeClr val="tx1"/>
                </a:solidFill>
                <a:latin typeface="+mn-lt"/>
                <a:ea typeface="+mn-ea"/>
                <a:cs typeface="+mn-cs"/>
              </a:rPr>
              <a:t>From this</a:t>
            </a:r>
          </a:p>
          <a:p>
            <a:r>
              <a:rPr lang="en-US" sz="1200" b="0" i="0" u="none" strike="noStrike" kern="1200" baseline="0" dirty="0">
                <a:solidFill>
                  <a:schemeClr val="tx1"/>
                </a:solidFill>
                <a:latin typeface="+mn-lt"/>
                <a:ea typeface="+mn-ea"/>
                <a:cs typeface="+mn-cs"/>
              </a:rPr>
              <a:t>we can more easily see that the GF-RNN outperforms the</a:t>
            </a:r>
          </a:p>
          <a:p>
            <a:r>
              <a:rPr lang="en-US" sz="1200" b="0" i="0" u="none" strike="noStrike" kern="1200" baseline="0" dirty="0">
                <a:solidFill>
                  <a:schemeClr val="tx1"/>
                </a:solidFill>
                <a:latin typeface="+mn-lt"/>
                <a:ea typeface="+mn-ea"/>
                <a:cs typeface="+mn-cs"/>
              </a:rPr>
              <a:t>stacked RNN, especially as the number of nesting levels</a:t>
            </a:r>
          </a:p>
          <a:p>
            <a:r>
              <a:rPr lang="en-US" sz="1200" b="0" i="0" u="none" strike="noStrike" kern="1200" baseline="0" dirty="0">
                <a:solidFill>
                  <a:schemeClr val="tx1"/>
                </a:solidFill>
                <a:latin typeface="+mn-lt"/>
                <a:ea typeface="+mn-ea"/>
                <a:cs typeface="+mn-cs"/>
              </a:rPr>
              <a:t>grows or the length of target sequences increases.</a:t>
            </a:r>
            <a:endParaRPr lang="he-IL" dirty="0"/>
          </a:p>
        </p:txBody>
      </p:sp>
    </p:spTree>
    <p:extLst>
      <p:ext uri="{BB962C8B-B14F-4D97-AF65-F5344CB8AC3E}">
        <p14:creationId xmlns:p14="http://schemas.microsoft.com/office/powerpoint/2010/main" val="3605199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key feature allows the model to implement</a:t>
            </a:r>
          </a:p>
          <a:p>
            <a:r>
              <a:rPr lang="en-US" sz="1200" b="0" i="0" u="none" strike="noStrike" kern="1200" baseline="0" dirty="0">
                <a:solidFill>
                  <a:schemeClr val="tx1"/>
                </a:solidFill>
                <a:latin typeface="+mn-lt"/>
                <a:ea typeface="+mn-ea"/>
                <a:cs typeface="+mn-cs"/>
              </a:rPr>
              <a:t>a more effective temporal hierarchy than a conventional Stacked LSTM.</a:t>
            </a:r>
          </a:p>
          <a:p>
            <a:r>
              <a:rPr lang="en-US" sz="1200" b="0" i="0" u="none" strike="noStrike" kern="1200" baseline="0" dirty="0">
                <a:solidFill>
                  <a:schemeClr val="tx1"/>
                </a:solidFill>
                <a:latin typeface="+mn-lt"/>
                <a:ea typeface="+mn-ea"/>
                <a:cs typeface="+mn-cs"/>
              </a:rPr>
              <a:t>In contrast, in stacked LSTMs, the upper-level activations (analogous to the inner memories) are</a:t>
            </a:r>
          </a:p>
          <a:p>
            <a:r>
              <a:rPr lang="en-US" sz="1200" b="0" i="0" u="none" strike="noStrike" kern="1200" baseline="0" dirty="0">
                <a:solidFill>
                  <a:schemeClr val="tx1"/>
                </a:solidFill>
                <a:latin typeface="+mn-lt"/>
                <a:ea typeface="+mn-ea"/>
                <a:cs typeface="+mn-cs"/>
              </a:rPr>
              <a:t>directly accessed to produce an output, and therefore must contain all the short-term information</a:t>
            </a:r>
          </a:p>
          <a:p>
            <a:r>
              <a:rPr lang="en-US" sz="1200" b="0" i="0" u="none" strike="noStrike" kern="1200" baseline="0" dirty="0">
                <a:solidFill>
                  <a:schemeClr val="tx1"/>
                </a:solidFill>
                <a:latin typeface="+mn-lt"/>
                <a:ea typeface="+mn-ea"/>
                <a:cs typeface="+mn-cs"/>
              </a:rPr>
              <a:t>which is relevant to the current prediction. </a:t>
            </a:r>
            <a:endParaRPr lang="he-IL" dirty="0"/>
          </a:p>
        </p:txBody>
      </p:sp>
    </p:spTree>
    <p:extLst>
      <p:ext uri="{BB962C8B-B14F-4D97-AF65-F5344CB8AC3E}">
        <p14:creationId xmlns:p14="http://schemas.microsoft.com/office/powerpoint/2010/main" val="2409586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key feature allows the model to implement</a:t>
            </a:r>
          </a:p>
          <a:p>
            <a:r>
              <a:rPr lang="en-US" sz="1200" b="0" i="0" u="none" strike="noStrike" kern="1200" baseline="0" dirty="0">
                <a:solidFill>
                  <a:schemeClr val="tx1"/>
                </a:solidFill>
                <a:latin typeface="+mn-lt"/>
                <a:ea typeface="+mn-ea"/>
                <a:cs typeface="+mn-cs"/>
              </a:rPr>
              <a:t>a more effective temporal hierarchy than a conventional Stacked LSTM.</a:t>
            </a:r>
          </a:p>
          <a:p>
            <a:r>
              <a:rPr lang="en-US" sz="1200" b="0" i="0" u="none" strike="noStrike" kern="1200" baseline="0" dirty="0">
                <a:solidFill>
                  <a:schemeClr val="tx1"/>
                </a:solidFill>
                <a:latin typeface="+mn-lt"/>
                <a:ea typeface="+mn-ea"/>
                <a:cs typeface="+mn-cs"/>
              </a:rPr>
              <a:t>In contrast, in stacked LSTMs, the upper-level activations (analogous to the inner memories) are</a:t>
            </a:r>
          </a:p>
          <a:p>
            <a:r>
              <a:rPr lang="en-US" sz="1200" b="0" i="0" u="none" strike="noStrike" kern="1200" baseline="0" dirty="0">
                <a:solidFill>
                  <a:schemeClr val="tx1"/>
                </a:solidFill>
                <a:latin typeface="+mn-lt"/>
                <a:ea typeface="+mn-ea"/>
                <a:cs typeface="+mn-cs"/>
              </a:rPr>
              <a:t>directly accessed to produce an output, and therefore must contain all the short-term information</a:t>
            </a:r>
          </a:p>
          <a:p>
            <a:r>
              <a:rPr lang="en-US" sz="1200" b="0" i="0" u="none" strike="noStrike" kern="1200" baseline="0" dirty="0">
                <a:solidFill>
                  <a:schemeClr val="tx1"/>
                </a:solidFill>
                <a:latin typeface="+mn-lt"/>
                <a:ea typeface="+mn-ea"/>
                <a:cs typeface="+mn-cs"/>
              </a:rPr>
              <a:t>which is relevant to the current prediction. </a:t>
            </a:r>
            <a:endParaRPr lang="he-IL" dirty="0"/>
          </a:p>
        </p:txBody>
      </p:sp>
    </p:spTree>
    <p:extLst>
      <p:ext uri="{BB962C8B-B14F-4D97-AF65-F5344CB8AC3E}">
        <p14:creationId xmlns:p14="http://schemas.microsoft.com/office/powerpoint/2010/main" val="871306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key feature allows the model to implement</a:t>
            </a:r>
          </a:p>
          <a:p>
            <a:r>
              <a:rPr lang="en-US" sz="1200" b="0" i="0" u="none" strike="noStrike" kern="1200" baseline="0" dirty="0">
                <a:solidFill>
                  <a:schemeClr val="tx1"/>
                </a:solidFill>
                <a:latin typeface="+mn-lt"/>
                <a:ea typeface="+mn-ea"/>
                <a:cs typeface="+mn-cs"/>
              </a:rPr>
              <a:t>a more effective temporal hierarchy than a conventional Stacked LSTM.</a:t>
            </a:r>
          </a:p>
          <a:p>
            <a:r>
              <a:rPr lang="en-US" sz="1200" b="0" i="0" u="none" strike="noStrike" kern="1200" baseline="0" dirty="0">
                <a:solidFill>
                  <a:schemeClr val="tx1"/>
                </a:solidFill>
                <a:latin typeface="+mn-lt"/>
                <a:ea typeface="+mn-ea"/>
                <a:cs typeface="+mn-cs"/>
              </a:rPr>
              <a:t>In contrast, in stacked LSTMs, the upper-level activations (analogous to the inner memories) are</a:t>
            </a:r>
          </a:p>
          <a:p>
            <a:r>
              <a:rPr lang="en-US" sz="1200" b="0" i="0" u="none" strike="noStrike" kern="1200" baseline="0" dirty="0">
                <a:solidFill>
                  <a:schemeClr val="tx1"/>
                </a:solidFill>
                <a:latin typeface="+mn-lt"/>
                <a:ea typeface="+mn-ea"/>
                <a:cs typeface="+mn-cs"/>
              </a:rPr>
              <a:t>directly accessed to produce an output, and therefore must contain all the short-term information</a:t>
            </a:r>
          </a:p>
          <a:p>
            <a:r>
              <a:rPr lang="en-US" sz="1200" b="0" i="0" u="none" strike="noStrike" kern="1200" baseline="0" dirty="0">
                <a:solidFill>
                  <a:schemeClr val="tx1"/>
                </a:solidFill>
                <a:latin typeface="+mn-lt"/>
                <a:ea typeface="+mn-ea"/>
                <a:cs typeface="+mn-cs"/>
              </a:rPr>
              <a:t>which is relevant to the current prediction. </a:t>
            </a:r>
            <a:endParaRPr lang="he-IL" dirty="0"/>
          </a:p>
        </p:txBody>
      </p:sp>
    </p:spTree>
    <p:extLst>
      <p:ext uri="{BB962C8B-B14F-4D97-AF65-F5344CB8AC3E}">
        <p14:creationId xmlns:p14="http://schemas.microsoft.com/office/powerpoint/2010/main" val="4257929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sequence often consists of both slow</a:t>
            </a:r>
            <a:r>
              <a:rPr lang="he-IL"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moving and fast-moving components, of which only the</a:t>
            </a:r>
          </a:p>
          <a:p>
            <a:r>
              <a:rPr lang="en-US" sz="1200" b="0" i="0" u="none" strike="noStrike" kern="1200" baseline="0" dirty="0">
                <a:solidFill>
                  <a:schemeClr val="tx1"/>
                </a:solidFill>
                <a:latin typeface="+mn-lt"/>
                <a:ea typeface="+mn-ea"/>
                <a:cs typeface="+mn-cs"/>
              </a:rPr>
              <a:t>former corresponds to long-term dependencies. </a:t>
            </a:r>
          </a:p>
          <a:p>
            <a:r>
              <a:rPr lang="en-US" sz="1200" b="0" i="0" u="none" strike="noStrike" kern="1200" baseline="0" dirty="0">
                <a:solidFill>
                  <a:schemeClr val="tx1"/>
                </a:solidFill>
                <a:latin typeface="+mn-lt"/>
                <a:ea typeface="+mn-ea"/>
                <a:cs typeface="+mn-cs"/>
              </a:rPr>
              <a:t>Ideally, an RNN needs to capture both long-term and short-term dependencies.</a:t>
            </a:r>
          </a:p>
          <a:p>
            <a:r>
              <a:rPr lang="en-US" sz="1200" b="0" i="0" u="none" strike="noStrike" kern="1200" baseline="0" dirty="0">
                <a:solidFill>
                  <a:schemeClr val="tx1"/>
                </a:solidFill>
                <a:latin typeface="+mn-lt"/>
                <a:ea typeface="+mn-ea"/>
                <a:cs typeface="+mn-cs"/>
              </a:rPr>
              <a:t>Unlike the CW-RNN, however, we do not set an explicit</a:t>
            </a:r>
          </a:p>
          <a:p>
            <a:r>
              <a:rPr lang="en-US" sz="1200" b="0" i="0" u="none" strike="noStrike" kern="1200" baseline="0" dirty="0">
                <a:solidFill>
                  <a:schemeClr val="tx1"/>
                </a:solidFill>
                <a:latin typeface="+mn-lt"/>
                <a:ea typeface="+mn-ea"/>
                <a:cs typeface="+mn-cs"/>
              </a:rPr>
              <a:t>rate for each module. Instead, we let each module operate</a:t>
            </a:r>
          </a:p>
          <a:p>
            <a:r>
              <a:rPr lang="en-US" sz="1200" b="0" i="0" u="none" strike="noStrike" kern="1200" baseline="0" dirty="0">
                <a:solidFill>
                  <a:schemeClr val="tx1"/>
                </a:solidFill>
                <a:latin typeface="+mn-lt"/>
                <a:ea typeface="+mn-ea"/>
                <a:cs typeface="+mn-cs"/>
              </a:rPr>
              <a:t>at different timescales by hierarchically stacking them.</a:t>
            </a:r>
          </a:p>
          <a:p>
            <a:r>
              <a:rPr lang="en-US" sz="1200" b="0" i="0" u="none" strike="noStrike" kern="1200" baseline="0" dirty="0">
                <a:solidFill>
                  <a:schemeClr val="tx1"/>
                </a:solidFill>
                <a:latin typeface="+mn-lt"/>
                <a:ea typeface="+mn-ea"/>
                <a:cs typeface="+mn-cs"/>
              </a:rPr>
              <a:t>The GF-RNN, however, further</a:t>
            </a:r>
          </a:p>
          <a:p>
            <a:r>
              <a:rPr lang="en-US" sz="1200" b="0" i="0" u="none" strike="noStrike" kern="1200" baseline="0" dirty="0">
                <a:solidFill>
                  <a:schemeClr val="tx1"/>
                </a:solidFill>
                <a:latin typeface="+mn-lt"/>
                <a:ea typeface="+mn-ea"/>
                <a:cs typeface="+mn-cs"/>
              </a:rPr>
              <a:t>allows information from the upper recurrent layer, corresponding</a:t>
            </a:r>
          </a:p>
          <a:p>
            <a:r>
              <a:rPr lang="en-US" sz="1200" b="0" i="0" u="none" strike="noStrike" kern="1200" baseline="0" dirty="0">
                <a:solidFill>
                  <a:schemeClr val="tx1"/>
                </a:solidFill>
                <a:latin typeface="+mn-lt"/>
                <a:ea typeface="+mn-ea"/>
                <a:cs typeface="+mn-cs"/>
              </a:rPr>
              <a:t>to coarser timescale, flows back into the lower</a:t>
            </a:r>
          </a:p>
          <a:p>
            <a:r>
              <a:rPr lang="en-US" sz="1200" b="0" i="0" u="none" strike="noStrike" kern="1200" baseline="0" dirty="0">
                <a:solidFill>
                  <a:schemeClr val="tx1"/>
                </a:solidFill>
                <a:latin typeface="+mn-lt"/>
                <a:ea typeface="+mn-ea"/>
                <a:cs typeface="+mn-cs"/>
              </a:rPr>
              <a:t>recurrent layers, corresponding to finer timescales.</a:t>
            </a:r>
            <a:endParaRPr lang="he-IL" dirty="0"/>
          </a:p>
        </p:txBody>
      </p:sp>
    </p:spTree>
    <p:extLst>
      <p:ext uri="{BB962C8B-B14F-4D97-AF65-F5344CB8AC3E}">
        <p14:creationId xmlns:p14="http://schemas.microsoft.com/office/powerpoint/2010/main" val="2428820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sequence often consists of both slow</a:t>
            </a:r>
            <a:r>
              <a:rPr lang="he-IL"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moving and fast-moving components, of which only the</a:t>
            </a:r>
          </a:p>
          <a:p>
            <a:r>
              <a:rPr lang="en-US" sz="1200" b="0" i="0" u="none" strike="noStrike" kern="1200" baseline="0" dirty="0">
                <a:solidFill>
                  <a:schemeClr val="tx1"/>
                </a:solidFill>
                <a:latin typeface="+mn-lt"/>
                <a:ea typeface="+mn-ea"/>
                <a:cs typeface="+mn-cs"/>
              </a:rPr>
              <a:t>former corresponds to long-term dependencies. </a:t>
            </a:r>
          </a:p>
          <a:p>
            <a:r>
              <a:rPr lang="en-US" sz="1200" b="0" i="0" u="none" strike="noStrike" kern="1200" baseline="0" dirty="0">
                <a:solidFill>
                  <a:schemeClr val="tx1"/>
                </a:solidFill>
                <a:latin typeface="+mn-lt"/>
                <a:ea typeface="+mn-ea"/>
                <a:cs typeface="+mn-cs"/>
              </a:rPr>
              <a:t>Ideally, an RNN needs to capture both long-term and short-term dependencies.</a:t>
            </a:r>
          </a:p>
          <a:p>
            <a:r>
              <a:rPr lang="en-US" sz="1200" b="0" i="0" u="none" strike="noStrike" kern="1200" baseline="0" dirty="0">
                <a:solidFill>
                  <a:schemeClr val="tx1"/>
                </a:solidFill>
                <a:latin typeface="+mn-lt"/>
                <a:ea typeface="+mn-ea"/>
                <a:cs typeface="+mn-cs"/>
              </a:rPr>
              <a:t>Unlike the CW-RNN, however, we do not set an explicit</a:t>
            </a:r>
          </a:p>
          <a:p>
            <a:r>
              <a:rPr lang="en-US" sz="1200" b="0" i="0" u="none" strike="noStrike" kern="1200" baseline="0" dirty="0">
                <a:solidFill>
                  <a:schemeClr val="tx1"/>
                </a:solidFill>
                <a:latin typeface="+mn-lt"/>
                <a:ea typeface="+mn-ea"/>
                <a:cs typeface="+mn-cs"/>
              </a:rPr>
              <a:t>rate for each module. Instead, we let each module operate</a:t>
            </a:r>
          </a:p>
          <a:p>
            <a:r>
              <a:rPr lang="en-US" sz="1200" b="0" i="0" u="none" strike="noStrike" kern="1200" baseline="0" dirty="0">
                <a:solidFill>
                  <a:schemeClr val="tx1"/>
                </a:solidFill>
                <a:latin typeface="+mn-lt"/>
                <a:ea typeface="+mn-ea"/>
                <a:cs typeface="+mn-cs"/>
              </a:rPr>
              <a:t>at different timescales by hierarchically stacking them.</a:t>
            </a:r>
          </a:p>
          <a:p>
            <a:r>
              <a:rPr lang="en-US" sz="1200" b="0" i="0" u="none" strike="noStrike" kern="1200" baseline="0" dirty="0">
                <a:solidFill>
                  <a:schemeClr val="tx1"/>
                </a:solidFill>
                <a:latin typeface="+mn-lt"/>
                <a:ea typeface="+mn-ea"/>
                <a:cs typeface="+mn-cs"/>
              </a:rPr>
              <a:t>The GF-RNN, however, further</a:t>
            </a:r>
          </a:p>
          <a:p>
            <a:r>
              <a:rPr lang="en-US" sz="1200" b="0" i="0" u="none" strike="noStrike" kern="1200" baseline="0" dirty="0">
                <a:solidFill>
                  <a:schemeClr val="tx1"/>
                </a:solidFill>
                <a:latin typeface="+mn-lt"/>
                <a:ea typeface="+mn-ea"/>
                <a:cs typeface="+mn-cs"/>
              </a:rPr>
              <a:t>allows information from the upper recurrent layer, corresponding</a:t>
            </a:r>
          </a:p>
          <a:p>
            <a:r>
              <a:rPr lang="en-US" sz="1200" b="0" i="0" u="none" strike="noStrike" kern="1200" baseline="0" dirty="0">
                <a:solidFill>
                  <a:schemeClr val="tx1"/>
                </a:solidFill>
                <a:latin typeface="+mn-lt"/>
                <a:ea typeface="+mn-ea"/>
                <a:cs typeface="+mn-cs"/>
              </a:rPr>
              <a:t>to coarser timescale, flows back into the lower</a:t>
            </a:r>
          </a:p>
          <a:p>
            <a:r>
              <a:rPr lang="en-US" sz="1200" b="0" i="0" u="none" strike="noStrike" kern="1200" baseline="0" dirty="0">
                <a:solidFill>
                  <a:schemeClr val="tx1"/>
                </a:solidFill>
                <a:latin typeface="+mn-lt"/>
                <a:ea typeface="+mn-ea"/>
                <a:cs typeface="+mn-cs"/>
              </a:rPr>
              <a:t>recurrent layers, corresponding to finer timescales.</a:t>
            </a:r>
            <a:endParaRPr lang="he-IL" dirty="0"/>
          </a:p>
        </p:txBody>
      </p:sp>
    </p:spTree>
    <p:extLst>
      <p:ext uri="{BB962C8B-B14F-4D97-AF65-F5344CB8AC3E}">
        <p14:creationId xmlns:p14="http://schemas.microsoft.com/office/powerpoint/2010/main" val="1420656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sequence often consists of both slow</a:t>
            </a:r>
            <a:r>
              <a:rPr lang="he-IL"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moving and fast-moving components, of which only the</a:t>
            </a:r>
          </a:p>
          <a:p>
            <a:r>
              <a:rPr lang="en-US" sz="1200" b="0" i="0" u="none" strike="noStrike" kern="1200" baseline="0" dirty="0">
                <a:solidFill>
                  <a:schemeClr val="tx1"/>
                </a:solidFill>
                <a:latin typeface="+mn-lt"/>
                <a:ea typeface="+mn-ea"/>
                <a:cs typeface="+mn-cs"/>
              </a:rPr>
              <a:t>former corresponds to long-term dependencies. </a:t>
            </a:r>
          </a:p>
          <a:p>
            <a:r>
              <a:rPr lang="en-US" sz="1200" b="0" i="0" u="none" strike="noStrike" kern="1200" baseline="0" dirty="0">
                <a:solidFill>
                  <a:schemeClr val="tx1"/>
                </a:solidFill>
                <a:latin typeface="+mn-lt"/>
                <a:ea typeface="+mn-ea"/>
                <a:cs typeface="+mn-cs"/>
              </a:rPr>
              <a:t>Ideally, an RNN needs to capture both long-term and short-term dependencies.</a:t>
            </a:r>
          </a:p>
          <a:p>
            <a:r>
              <a:rPr lang="en-US" sz="1200" b="0" i="0" u="none" strike="noStrike" kern="1200" baseline="0" dirty="0">
                <a:solidFill>
                  <a:schemeClr val="tx1"/>
                </a:solidFill>
                <a:latin typeface="+mn-lt"/>
                <a:ea typeface="+mn-ea"/>
                <a:cs typeface="+mn-cs"/>
              </a:rPr>
              <a:t>Unlike the CW-RNN, however, we do not set an explicit</a:t>
            </a:r>
          </a:p>
          <a:p>
            <a:r>
              <a:rPr lang="en-US" sz="1200" b="0" i="0" u="none" strike="noStrike" kern="1200" baseline="0" dirty="0">
                <a:solidFill>
                  <a:schemeClr val="tx1"/>
                </a:solidFill>
                <a:latin typeface="+mn-lt"/>
                <a:ea typeface="+mn-ea"/>
                <a:cs typeface="+mn-cs"/>
              </a:rPr>
              <a:t>rate for each module. Instead, we let each module operate</a:t>
            </a:r>
          </a:p>
          <a:p>
            <a:r>
              <a:rPr lang="en-US" sz="1200" b="0" i="0" u="none" strike="noStrike" kern="1200" baseline="0" dirty="0">
                <a:solidFill>
                  <a:schemeClr val="tx1"/>
                </a:solidFill>
                <a:latin typeface="+mn-lt"/>
                <a:ea typeface="+mn-ea"/>
                <a:cs typeface="+mn-cs"/>
              </a:rPr>
              <a:t>at different timescales by hierarchically stacking them.</a:t>
            </a:r>
          </a:p>
          <a:p>
            <a:r>
              <a:rPr lang="en-US" sz="1200" b="0" i="0" u="none" strike="noStrike" kern="1200" baseline="0" dirty="0">
                <a:solidFill>
                  <a:schemeClr val="tx1"/>
                </a:solidFill>
                <a:latin typeface="+mn-lt"/>
                <a:ea typeface="+mn-ea"/>
                <a:cs typeface="+mn-cs"/>
              </a:rPr>
              <a:t>The GF-RNN, however, further</a:t>
            </a:r>
          </a:p>
          <a:p>
            <a:r>
              <a:rPr lang="en-US" sz="1200" b="0" i="0" u="none" strike="noStrike" kern="1200" baseline="0" dirty="0">
                <a:solidFill>
                  <a:schemeClr val="tx1"/>
                </a:solidFill>
                <a:latin typeface="+mn-lt"/>
                <a:ea typeface="+mn-ea"/>
                <a:cs typeface="+mn-cs"/>
              </a:rPr>
              <a:t>allows information from the upper recurrent layer, corresponding</a:t>
            </a:r>
          </a:p>
          <a:p>
            <a:r>
              <a:rPr lang="en-US" sz="1200" b="0" i="0" u="none" strike="noStrike" kern="1200" baseline="0" dirty="0">
                <a:solidFill>
                  <a:schemeClr val="tx1"/>
                </a:solidFill>
                <a:latin typeface="+mn-lt"/>
                <a:ea typeface="+mn-ea"/>
                <a:cs typeface="+mn-cs"/>
              </a:rPr>
              <a:t>to coarser timescale, flows back into the lower</a:t>
            </a:r>
          </a:p>
          <a:p>
            <a:r>
              <a:rPr lang="en-US" sz="1200" b="0" i="0" u="none" strike="noStrike" kern="1200" baseline="0" dirty="0">
                <a:solidFill>
                  <a:schemeClr val="tx1"/>
                </a:solidFill>
                <a:latin typeface="+mn-lt"/>
                <a:ea typeface="+mn-ea"/>
                <a:cs typeface="+mn-cs"/>
              </a:rPr>
              <a:t>recurrent layers, corresponding to finer timescales.</a:t>
            </a:r>
            <a:endParaRPr lang="he-IL" dirty="0"/>
          </a:p>
        </p:txBody>
      </p:sp>
    </p:spTree>
    <p:extLst>
      <p:ext uri="{BB962C8B-B14F-4D97-AF65-F5344CB8AC3E}">
        <p14:creationId xmlns:p14="http://schemas.microsoft.com/office/powerpoint/2010/main" val="227136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Commonly RNN models are unraveled in time for clarity.</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5</a:t>
            </a:fld>
            <a:endParaRPr lang="en-US"/>
          </a:p>
        </p:txBody>
      </p:sp>
    </p:spTree>
    <p:extLst>
      <p:ext uri="{BB962C8B-B14F-4D97-AF65-F5344CB8AC3E}">
        <p14:creationId xmlns:p14="http://schemas.microsoft.com/office/powerpoint/2010/main" val="3496008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sequence often consists of both slow</a:t>
            </a:r>
            <a:r>
              <a:rPr lang="he-IL"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moving and fast-moving components, of which only the</a:t>
            </a:r>
          </a:p>
          <a:p>
            <a:r>
              <a:rPr lang="en-US" sz="1200" b="0" i="0" u="none" strike="noStrike" kern="1200" baseline="0" dirty="0">
                <a:solidFill>
                  <a:schemeClr val="tx1"/>
                </a:solidFill>
                <a:latin typeface="+mn-lt"/>
                <a:ea typeface="+mn-ea"/>
                <a:cs typeface="+mn-cs"/>
              </a:rPr>
              <a:t>former corresponds to long-term dependencies. </a:t>
            </a:r>
          </a:p>
          <a:p>
            <a:r>
              <a:rPr lang="en-US" sz="1200" b="0" i="0" u="none" strike="noStrike" kern="1200" baseline="0" dirty="0">
                <a:solidFill>
                  <a:schemeClr val="tx1"/>
                </a:solidFill>
                <a:latin typeface="+mn-lt"/>
                <a:ea typeface="+mn-ea"/>
                <a:cs typeface="+mn-cs"/>
              </a:rPr>
              <a:t>Ideally, an RNN needs to capture both long-term and short-term dependencies.</a:t>
            </a:r>
          </a:p>
          <a:p>
            <a:r>
              <a:rPr lang="en-US" sz="1200" b="0" i="0" u="none" strike="noStrike" kern="1200" baseline="0" dirty="0">
                <a:solidFill>
                  <a:schemeClr val="tx1"/>
                </a:solidFill>
                <a:latin typeface="+mn-lt"/>
                <a:ea typeface="+mn-ea"/>
                <a:cs typeface="+mn-cs"/>
              </a:rPr>
              <a:t>Unlike the CW-RNN, however, we do not set an explicit</a:t>
            </a:r>
          </a:p>
          <a:p>
            <a:r>
              <a:rPr lang="en-US" sz="1200" b="0" i="0" u="none" strike="noStrike" kern="1200" baseline="0" dirty="0">
                <a:solidFill>
                  <a:schemeClr val="tx1"/>
                </a:solidFill>
                <a:latin typeface="+mn-lt"/>
                <a:ea typeface="+mn-ea"/>
                <a:cs typeface="+mn-cs"/>
              </a:rPr>
              <a:t>rate for each module. Instead, we let each module operate</a:t>
            </a:r>
          </a:p>
          <a:p>
            <a:r>
              <a:rPr lang="en-US" sz="1200" b="0" i="0" u="none" strike="noStrike" kern="1200" baseline="0" dirty="0">
                <a:solidFill>
                  <a:schemeClr val="tx1"/>
                </a:solidFill>
                <a:latin typeface="+mn-lt"/>
                <a:ea typeface="+mn-ea"/>
                <a:cs typeface="+mn-cs"/>
              </a:rPr>
              <a:t>at different timescales by hierarchically stacking them.</a:t>
            </a:r>
          </a:p>
          <a:p>
            <a:r>
              <a:rPr lang="en-US" sz="1200" b="0" i="0" u="none" strike="noStrike" kern="1200" baseline="0" dirty="0">
                <a:solidFill>
                  <a:schemeClr val="tx1"/>
                </a:solidFill>
                <a:latin typeface="+mn-lt"/>
                <a:ea typeface="+mn-ea"/>
                <a:cs typeface="+mn-cs"/>
              </a:rPr>
              <a:t>The GF-RNN, however, further</a:t>
            </a:r>
          </a:p>
          <a:p>
            <a:r>
              <a:rPr lang="en-US" sz="1200" b="0" i="0" u="none" strike="noStrike" kern="1200" baseline="0" dirty="0">
                <a:solidFill>
                  <a:schemeClr val="tx1"/>
                </a:solidFill>
                <a:latin typeface="+mn-lt"/>
                <a:ea typeface="+mn-ea"/>
                <a:cs typeface="+mn-cs"/>
              </a:rPr>
              <a:t>allows information from the upper recurrent layer, corresponding</a:t>
            </a:r>
          </a:p>
          <a:p>
            <a:r>
              <a:rPr lang="en-US" sz="1200" b="0" i="0" u="none" strike="noStrike" kern="1200" baseline="0" dirty="0">
                <a:solidFill>
                  <a:schemeClr val="tx1"/>
                </a:solidFill>
                <a:latin typeface="+mn-lt"/>
                <a:ea typeface="+mn-ea"/>
                <a:cs typeface="+mn-cs"/>
              </a:rPr>
              <a:t>to coarser timescale, flows back into the lower</a:t>
            </a:r>
          </a:p>
          <a:p>
            <a:r>
              <a:rPr lang="en-US" sz="1200" b="0" i="0" u="none" strike="noStrike" kern="1200" baseline="0" dirty="0">
                <a:solidFill>
                  <a:schemeClr val="tx1"/>
                </a:solidFill>
                <a:latin typeface="+mn-lt"/>
                <a:ea typeface="+mn-ea"/>
                <a:cs typeface="+mn-cs"/>
              </a:rPr>
              <a:t>recurrent layers, corresponding to finer timescales.</a:t>
            </a:r>
            <a:endParaRPr lang="he-IL" dirty="0"/>
          </a:p>
        </p:txBody>
      </p:sp>
    </p:spTree>
    <p:extLst>
      <p:ext uri="{BB962C8B-B14F-4D97-AF65-F5344CB8AC3E}">
        <p14:creationId xmlns:p14="http://schemas.microsoft.com/office/powerpoint/2010/main" val="2895873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sequence often consists of both slow</a:t>
            </a:r>
            <a:r>
              <a:rPr lang="he-IL"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moving and fast-moving components, of which only the</a:t>
            </a:r>
          </a:p>
          <a:p>
            <a:r>
              <a:rPr lang="en-US" sz="1200" b="0" i="0" u="none" strike="noStrike" kern="1200" baseline="0" dirty="0">
                <a:solidFill>
                  <a:schemeClr val="tx1"/>
                </a:solidFill>
                <a:latin typeface="+mn-lt"/>
                <a:ea typeface="+mn-ea"/>
                <a:cs typeface="+mn-cs"/>
              </a:rPr>
              <a:t>former corresponds to long-term dependencies. </a:t>
            </a:r>
          </a:p>
          <a:p>
            <a:r>
              <a:rPr lang="en-US" sz="1200" b="0" i="0" u="none" strike="noStrike" kern="1200" baseline="0" dirty="0">
                <a:solidFill>
                  <a:schemeClr val="tx1"/>
                </a:solidFill>
                <a:latin typeface="+mn-lt"/>
                <a:ea typeface="+mn-ea"/>
                <a:cs typeface="+mn-cs"/>
              </a:rPr>
              <a:t>Ideally, an RNN needs to capture both long-term and short-term dependencies.</a:t>
            </a:r>
          </a:p>
          <a:p>
            <a:r>
              <a:rPr lang="en-US" sz="1200" b="0" i="0" u="none" strike="noStrike" kern="1200" baseline="0" dirty="0">
                <a:solidFill>
                  <a:schemeClr val="tx1"/>
                </a:solidFill>
                <a:latin typeface="+mn-lt"/>
                <a:ea typeface="+mn-ea"/>
                <a:cs typeface="+mn-cs"/>
              </a:rPr>
              <a:t>Unlike the CW-RNN, however, we do not set an explicit</a:t>
            </a:r>
          </a:p>
          <a:p>
            <a:r>
              <a:rPr lang="en-US" sz="1200" b="0" i="0" u="none" strike="noStrike" kern="1200" baseline="0" dirty="0">
                <a:solidFill>
                  <a:schemeClr val="tx1"/>
                </a:solidFill>
                <a:latin typeface="+mn-lt"/>
                <a:ea typeface="+mn-ea"/>
                <a:cs typeface="+mn-cs"/>
              </a:rPr>
              <a:t>rate for each module. Instead, we let each module operate</a:t>
            </a:r>
          </a:p>
          <a:p>
            <a:r>
              <a:rPr lang="en-US" sz="1200" b="0" i="0" u="none" strike="noStrike" kern="1200" baseline="0" dirty="0">
                <a:solidFill>
                  <a:schemeClr val="tx1"/>
                </a:solidFill>
                <a:latin typeface="+mn-lt"/>
                <a:ea typeface="+mn-ea"/>
                <a:cs typeface="+mn-cs"/>
              </a:rPr>
              <a:t>at different timescales by hierarchically stacking them.</a:t>
            </a:r>
          </a:p>
          <a:p>
            <a:r>
              <a:rPr lang="en-US" sz="1200" b="0" i="0" u="none" strike="noStrike" kern="1200" baseline="0" dirty="0">
                <a:solidFill>
                  <a:schemeClr val="tx1"/>
                </a:solidFill>
                <a:latin typeface="+mn-lt"/>
                <a:ea typeface="+mn-ea"/>
                <a:cs typeface="+mn-cs"/>
              </a:rPr>
              <a:t>The GF-RNN, however, further</a:t>
            </a:r>
          </a:p>
          <a:p>
            <a:r>
              <a:rPr lang="en-US" sz="1200" b="0" i="0" u="none" strike="noStrike" kern="1200" baseline="0" dirty="0">
                <a:solidFill>
                  <a:schemeClr val="tx1"/>
                </a:solidFill>
                <a:latin typeface="+mn-lt"/>
                <a:ea typeface="+mn-ea"/>
                <a:cs typeface="+mn-cs"/>
              </a:rPr>
              <a:t>allows information from the upper recurrent layer, corresponding</a:t>
            </a:r>
          </a:p>
          <a:p>
            <a:r>
              <a:rPr lang="en-US" sz="1200" b="0" i="0" u="none" strike="noStrike" kern="1200" baseline="0" dirty="0">
                <a:solidFill>
                  <a:schemeClr val="tx1"/>
                </a:solidFill>
                <a:latin typeface="+mn-lt"/>
                <a:ea typeface="+mn-ea"/>
                <a:cs typeface="+mn-cs"/>
              </a:rPr>
              <a:t>to coarser timescale, flows back into the lower</a:t>
            </a:r>
          </a:p>
          <a:p>
            <a:r>
              <a:rPr lang="en-US" sz="1200" b="0" i="0" u="none" strike="noStrike" kern="1200" baseline="0" dirty="0">
                <a:solidFill>
                  <a:schemeClr val="tx1"/>
                </a:solidFill>
                <a:latin typeface="+mn-lt"/>
                <a:ea typeface="+mn-ea"/>
                <a:cs typeface="+mn-cs"/>
              </a:rPr>
              <a:t>recurrent layers, corresponding to finer timescales.</a:t>
            </a:r>
            <a:endParaRPr lang="he-IL" dirty="0"/>
          </a:p>
        </p:txBody>
      </p:sp>
    </p:spTree>
    <p:extLst>
      <p:ext uri="{BB962C8B-B14F-4D97-AF65-F5344CB8AC3E}">
        <p14:creationId xmlns:p14="http://schemas.microsoft.com/office/powerpoint/2010/main" val="1383109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Penn Treebank Corpus</a:t>
            </a:r>
          </a:p>
          <a:p>
            <a:r>
              <a:rPr lang="en-US" sz="1200" b="0" i="0" u="none" strike="noStrike" kern="1200" baseline="0" dirty="0">
                <a:solidFill>
                  <a:schemeClr val="tx1"/>
                </a:solidFill>
                <a:latin typeface="+mn-lt"/>
                <a:ea typeface="+mn-ea"/>
                <a:cs typeface="+mn-cs"/>
              </a:rPr>
              <a:t>(Marcus et al., 1993) and the larger Text8 dataset (Mahoney, 2011) (both representing standard</a:t>
            </a:r>
          </a:p>
          <a:p>
            <a:r>
              <a:rPr lang="en-US" sz="1200" b="0" i="0" u="none" strike="noStrike" kern="1200" baseline="0" dirty="0">
                <a:solidFill>
                  <a:schemeClr val="tx1"/>
                </a:solidFill>
                <a:latin typeface="+mn-lt"/>
                <a:ea typeface="+mn-ea"/>
                <a:cs typeface="+mn-cs"/>
              </a:rPr>
              <a:t>character-level language modeling, with Text8 being much larger than the Penn Treebank Corpus),</a:t>
            </a:r>
          </a:p>
          <a:p>
            <a:r>
              <a:rPr lang="en-US" sz="1200" b="0" i="0" u="none" strike="noStrike" kern="1200" baseline="0" dirty="0">
                <a:solidFill>
                  <a:schemeClr val="tx1"/>
                </a:solidFill>
                <a:latin typeface="+mn-lt"/>
                <a:ea typeface="+mn-ea"/>
                <a:cs typeface="+mn-cs"/>
              </a:rPr>
              <a:t>the Chinese Poem Generation dataset (Zhang and </a:t>
            </a:r>
            <a:r>
              <a:rPr lang="en-US" sz="1200" b="0" i="0" u="none" strike="noStrike" kern="1200" baseline="0" dirty="0" err="1">
                <a:solidFill>
                  <a:schemeClr val="tx1"/>
                </a:solidFill>
                <a:latin typeface="+mn-lt"/>
                <a:ea typeface="+mn-ea"/>
                <a:cs typeface="+mn-cs"/>
              </a:rPr>
              <a:t>Lapata</a:t>
            </a:r>
            <a:r>
              <a:rPr lang="en-US" sz="1200" b="0" i="0" u="none" strike="noStrike" kern="1200" baseline="0" dirty="0">
                <a:solidFill>
                  <a:schemeClr val="tx1"/>
                </a:solidFill>
                <a:latin typeface="+mn-lt"/>
                <a:ea typeface="+mn-ea"/>
                <a:cs typeface="+mn-cs"/>
              </a:rPr>
              <a:t>, 2014) (which requires character-level</a:t>
            </a:r>
          </a:p>
          <a:p>
            <a:r>
              <a:rPr lang="en-US" sz="1200" b="0" i="0" u="none" strike="noStrike" kern="1200" baseline="0" dirty="0">
                <a:solidFill>
                  <a:schemeClr val="tx1"/>
                </a:solidFill>
                <a:latin typeface="+mn-lt"/>
                <a:ea typeface="+mn-ea"/>
                <a:cs typeface="+mn-cs"/>
              </a:rPr>
              <a:t>language modeling on much smaller sequences with less temporal dependency than is common, but</a:t>
            </a:r>
          </a:p>
          <a:p>
            <a:r>
              <a:rPr lang="en-US" sz="1200" b="0" i="0" u="none" strike="noStrike" kern="1200" baseline="0" dirty="0">
                <a:solidFill>
                  <a:schemeClr val="tx1"/>
                </a:solidFill>
                <a:latin typeface="+mn-lt"/>
                <a:ea typeface="+mn-ea"/>
                <a:cs typeface="+mn-cs"/>
              </a:rPr>
              <a:t>with a significantly larger number of characters than would typically be found in English), and the</a:t>
            </a:r>
          </a:p>
          <a:p>
            <a:r>
              <a:rPr lang="en-US" sz="1200" b="0" i="0" u="none" strike="noStrike" kern="1200" baseline="0" dirty="0">
                <a:solidFill>
                  <a:schemeClr val="tx1"/>
                </a:solidFill>
                <a:latin typeface="+mn-lt"/>
                <a:ea typeface="+mn-ea"/>
                <a:cs typeface="+mn-cs"/>
              </a:rPr>
              <a:t>MNIST Glimpses task (Ba et al., 2016) (which is a classification task, but one that contains temporal</a:t>
            </a:r>
          </a:p>
          <a:p>
            <a:r>
              <a:rPr lang="en-US" sz="1200" b="0" i="0" u="none" strike="noStrike" kern="1200" baseline="0" dirty="0">
                <a:solidFill>
                  <a:schemeClr val="tx1"/>
                </a:solidFill>
                <a:latin typeface="+mn-lt"/>
                <a:ea typeface="+mn-ea"/>
                <a:cs typeface="+mn-cs"/>
              </a:rPr>
              <a:t>5</a:t>
            </a:r>
          </a:p>
          <a:p>
            <a:r>
              <a:rPr lang="en-US" sz="1200" b="0" i="0" u="none" strike="noStrike" kern="1200" baseline="0" dirty="0">
                <a:solidFill>
                  <a:schemeClr val="tx1"/>
                </a:solidFill>
                <a:latin typeface="+mn-lt"/>
                <a:ea typeface="+mn-ea"/>
                <a:cs typeface="+mn-cs"/>
              </a:rPr>
              <a:t>MONIZ KRUEGER</a:t>
            </a:r>
          </a:p>
          <a:p>
            <a:r>
              <a:rPr lang="en-US" sz="1200" b="0" i="0" u="none" strike="noStrike" kern="1200" baseline="0" dirty="0">
                <a:solidFill>
                  <a:schemeClr val="tx1"/>
                </a:solidFill>
                <a:latin typeface="+mn-lt"/>
                <a:ea typeface="+mn-ea"/>
                <a:cs typeface="+mn-cs"/>
              </a:rPr>
              <a:t>dependencies).</a:t>
            </a:r>
          </a:p>
          <a:p>
            <a:r>
              <a:rPr lang="en-US" sz="1200" b="0" i="0" u="none" strike="noStrike" kern="1200" baseline="0" dirty="0">
                <a:solidFill>
                  <a:schemeClr val="tx1"/>
                </a:solidFill>
                <a:latin typeface="+mn-lt"/>
                <a:ea typeface="+mn-ea"/>
                <a:cs typeface="+mn-cs"/>
              </a:rPr>
              <a:t>We also try to match the number of parameters of the different stacked LSTM baselines as closely</a:t>
            </a:r>
          </a:p>
          <a:p>
            <a:r>
              <a:rPr lang="en-US" sz="1200" b="0" i="0" u="none" strike="noStrike" kern="1200" baseline="0" dirty="0">
                <a:solidFill>
                  <a:schemeClr val="tx1"/>
                </a:solidFill>
                <a:latin typeface="+mn-lt"/>
                <a:ea typeface="+mn-ea"/>
                <a:cs typeface="+mn-cs"/>
              </a:rPr>
              <a:t>as possible with our 2-layer Nested LSTM by adjusting the number of hidden units.</a:t>
            </a:r>
          </a:p>
          <a:p>
            <a:r>
              <a:rPr lang="en-US" dirty="0"/>
              <a:t>Amongst the many different types of classical Chinese poetry, quatrain and regulated verse are perhaps the best-known ones.</a:t>
            </a:r>
          </a:p>
          <a:p>
            <a:r>
              <a:rPr lang="en-US" dirty="0"/>
              <a:t>Quatrains have four lines, each five or seven characters long. Characters in turn follow specific phonological patterns, within each line and across lines. For instance, the final characters in the second, fourth and (optionally) first line must rhyme, whereas there are no rhyming constraints for the third line. Moreover, poems must follow a prescribed tonal pattern. In traditional Chinese, every character has one tone, Ping (level tone) or </a:t>
            </a:r>
            <a:r>
              <a:rPr lang="en-US" dirty="0" err="1"/>
              <a:t>Ze</a:t>
            </a:r>
            <a:r>
              <a:rPr lang="en-US" dirty="0"/>
              <a:t> (downward tone). The poem in Table 1 exemplifies one of the most popular tonal patterns (Wang, 2002). Besides adhering to the above formal criteria, poems must exhibit concise and accurate use of language, engage the reader/hearer, stimulate their imagination, and bring out their feelings.</a:t>
            </a:r>
          </a:p>
          <a:p>
            <a:endParaRPr lang="en-US" dirty="0"/>
          </a:p>
          <a:p>
            <a:r>
              <a:rPr lang="en-US" sz="1200" b="0" i="0" u="none" strike="noStrike" kern="1200" baseline="0" dirty="0">
                <a:solidFill>
                  <a:schemeClr val="tx1"/>
                </a:solidFill>
                <a:latin typeface="+mn-lt"/>
                <a:ea typeface="+mn-ea"/>
                <a:cs typeface="+mn-cs"/>
              </a:rPr>
              <a:t>In the MNIST Glimpses task, introduced in Ba et al. (2016), each 28x28 image (with the pixel values</a:t>
            </a:r>
          </a:p>
          <a:p>
            <a:r>
              <a:rPr lang="en-US" sz="1200" b="0" i="0" u="none" strike="noStrike" kern="1200" baseline="0" dirty="0">
                <a:solidFill>
                  <a:schemeClr val="tx1"/>
                </a:solidFill>
                <a:latin typeface="+mn-lt"/>
                <a:ea typeface="+mn-ea"/>
                <a:cs typeface="+mn-cs"/>
              </a:rPr>
              <a:t>normalized to the range [0, 1]) is split into 4 quadrants. Glimpses of each quadrant (in the form of</a:t>
            </a:r>
          </a:p>
          <a:p>
            <a:r>
              <a:rPr lang="en-US" sz="1200" b="0" i="0" u="none" strike="noStrike" kern="1200" baseline="0" dirty="0">
                <a:solidFill>
                  <a:schemeClr val="tx1"/>
                </a:solidFill>
                <a:latin typeface="+mn-lt"/>
                <a:ea typeface="+mn-ea"/>
                <a:cs typeface="+mn-cs"/>
              </a:rPr>
              <a:t>alternate rows and columns), followed by the entire quadrant are then fed sequentially into the model</a:t>
            </a:r>
          </a:p>
          <a:p>
            <a:r>
              <a:rPr lang="en-US" sz="1200" b="0" i="0" u="none" strike="noStrike" kern="1200" baseline="0" dirty="0">
                <a:solidFill>
                  <a:schemeClr val="tx1"/>
                </a:solidFill>
                <a:latin typeface="+mn-lt"/>
                <a:ea typeface="+mn-ea"/>
                <a:cs typeface="+mn-cs"/>
              </a:rPr>
              <a:t>(with 20 elements in the sequence, each element comprising of 49 pixels). The model then predicts</a:t>
            </a:r>
          </a:p>
          <a:p>
            <a:r>
              <a:rPr lang="en-US" sz="1200" b="0" i="0" u="none" strike="noStrike" kern="1200" baseline="0" dirty="0">
                <a:solidFill>
                  <a:schemeClr val="tx1"/>
                </a:solidFill>
                <a:latin typeface="+mn-lt"/>
                <a:ea typeface="+mn-ea"/>
                <a:cs typeface="+mn-cs"/>
              </a:rPr>
              <a:t>which integer the input represented. </a:t>
            </a:r>
            <a:r>
              <a:rPr lang="en-US" dirty="0"/>
              <a:t>The four coarse regions, down-sampled to 7 × 7, along with their the four 7×7 quadrants are presented in a single sequence</a:t>
            </a:r>
            <a:endParaRPr lang="he-IL" dirty="0"/>
          </a:p>
        </p:txBody>
      </p:sp>
    </p:spTree>
    <p:extLst>
      <p:ext uri="{BB962C8B-B14F-4D97-AF65-F5344CB8AC3E}">
        <p14:creationId xmlns:p14="http://schemas.microsoft.com/office/powerpoint/2010/main" val="2395966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Red implies a negative cell state value,</a:t>
            </a:r>
          </a:p>
          <a:p>
            <a:r>
              <a:rPr lang="en-US" sz="1200" b="0" i="0" u="none" strike="noStrike" kern="1200" baseline="0" dirty="0">
                <a:solidFill>
                  <a:schemeClr val="tx1"/>
                </a:solidFill>
                <a:latin typeface="+mn-lt"/>
                <a:ea typeface="+mn-ea"/>
                <a:cs typeface="+mn-cs"/>
              </a:rPr>
              <a:t>and blue a positive one. A darker shade implies a larger magnitude.</a:t>
            </a:r>
          </a:p>
          <a:p>
            <a:r>
              <a:rPr lang="en-US" sz="1200" b="0" i="0" u="none" strike="noStrike" kern="1200" baseline="0" dirty="0">
                <a:solidFill>
                  <a:schemeClr val="tx1"/>
                </a:solidFill>
                <a:latin typeface="+mn-lt"/>
                <a:ea typeface="+mn-ea"/>
                <a:cs typeface="+mn-cs"/>
              </a:rPr>
              <a:t>In other words, the primary difference between stacked</a:t>
            </a:r>
          </a:p>
          <a:p>
            <a:r>
              <a:rPr lang="en-US" sz="1200" b="0" i="0" u="none" strike="noStrike" kern="1200" baseline="0" dirty="0">
                <a:solidFill>
                  <a:schemeClr val="tx1"/>
                </a:solidFill>
                <a:latin typeface="+mn-lt"/>
                <a:ea typeface="+mn-ea"/>
                <a:cs typeface="+mn-cs"/>
              </a:rPr>
              <a:t>LSTMs and Nested LSTMs is the idea of selective access to inner memories which the NLSTM</a:t>
            </a:r>
          </a:p>
          <a:p>
            <a:r>
              <a:rPr lang="en-US" sz="1200" b="0" i="0" u="none" strike="noStrike" kern="1200" baseline="0" dirty="0">
                <a:solidFill>
                  <a:schemeClr val="tx1"/>
                </a:solidFill>
                <a:latin typeface="+mn-lt"/>
                <a:ea typeface="+mn-ea"/>
                <a:cs typeface="+mn-cs"/>
              </a:rPr>
              <a:t>implements. This frees the inner memories to remember and process events on longer time scales,</a:t>
            </a:r>
          </a:p>
          <a:p>
            <a:r>
              <a:rPr lang="en-US" sz="1200" b="0" i="0" u="none" strike="noStrike" kern="1200" baseline="0" dirty="0">
                <a:solidFill>
                  <a:schemeClr val="tx1"/>
                </a:solidFill>
                <a:latin typeface="+mn-lt"/>
                <a:ea typeface="+mn-ea"/>
                <a:cs typeface="+mn-cs"/>
              </a:rPr>
              <a:t>even when these events are not relevant to the immediate present.</a:t>
            </a:r>
          </a:p>
          <a:p>
            <a:r>
              <a:rPr lang="en-US" sz="1200" b="0" i="0" u="none" strike="noStrike" kern="1200" baseline="0" dirty="0">
                <a:solidFill>
                  <a:schemeClr val="tx1"/>
                </a:solidFill>
                <a:latin typeface="+mn-lt"/>
                <a:ea typeface="+mn-ea"/>
                <a:cs typeface="+mn-cs"/>
              </a:rPr>
              <a:t>Our visualizations demonstrate that the inner memories of NLSTMs do in fact operate on longer</a:t>
            </a:r>
          </a:p>
          <a:p>
            <a:r>
              <a:rPr lang="en-US" sz="1200" b="0" i="0" u="none" strike="noStrike" kern="1200" baseline="0" dirty="0">
                <a:solidFill>
                  <a:schemeClr val="tx1"/>
                </a:solidFill>
                <a:latin typeface="+mn-lt"/>
                <a:ea typeface="+mn-ea"/>
                <a:cs typeface="+mn-cs"/>
              </a:rPr>
              <a:t>time-scales than higher-level memories in a stacked LSTM.</a:t>
            </a:r>
            <a:endParaRPr lang="he-IL" dirty="0"/>
          </a:p>
        </p:txBody>
      </p:sp>
    </p:spTree>
    <p:extLst>
      <p:ext uri="{BB962C8B-B14F-4D97-AF65-F5344CB8AC3E}">
        <p14:creationId xmlns:p14="http://schemas.microsoft.com/office/powerpoint/2010/main" val="3567870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Red implies a negative cell state value,</a:t>
            </a:r>
          </a:p>
          <a:p>
            <a:r>
              <a:rPr lang="en-US" sz="1200" b="0" i="0" u="none" strike="noStrike" kern="1200" baseline="0" dirty="0">
                <a:solidFill>
                  <a:schemeClr val="tx1"/>
                </a:solidFill>
                <a:latin typeface="+mn-lt"/>
                <a:ea typeface="+mn-ea"/>
                <a:cs typeface="+mn-cs"/>
              </a:rPr>
              <a:t>and blue a positive one. A darker shade implies a larger magnitude.</a:t>
            </a:r>
          </a:p>
          <a:p>
            <a:r>
              <a:rPr lang="en-US" sz="1200" b="0" i="0" u="none" strike="noStrike" kern="1200" baseline="0" dirty="0">
                <a:solidFill>
                  <a:schemeClr val="tx1"/>
                </a:solidFill>
                <a:latin typeface="+mn-lt"/>
                <a:ea typeface="+mn-ea"/>
                <a:cs typeface="+mn-cs"/>
              </a:rPr>
              <a:t>In other words, the primary difference between stacked</a:t>
            </a:r>
          </a:p>
          <a:p>
            <a:r>
              <a:rPr lang="en-US" sz="1200" b="0" i="0" u="none" strike="noStrike" kern="1200" baseline="0" dirty="0">
                <a:solidFill>
                  <a:schemeClr val="tx1"/>
                </a:solidFill>
                <a:latin typeface="+mn-lt"/>
                <a:ea typeface="+mn-ea"/>
                <a:cs typeface="+mn-cs"/>
              </a:rPr>
              <a:t>LSTMs and Nested LSTMs is the idea of selective access to inner memories which the NLSTM</a:t>
            </a:r>
          </a:p>
          <a:p>
            <a:r>
              <a:rPr lang="en-US" sz="1200" b="0" i="0" u="none" strike="noStrike" kern="1200" baseline="0" dirty="0">
                <a:solidFill>
                  <a:schemeClr val="tx1"/>
                </a:solidFill>
                <a:latin typeface="+mn-lt"/>
                <a:ea typeface="+mn-ea"/>
                <a:cs typeface="+mn-cs"/>
              </a:rPr>
              <a:t>implements. This frees the inner memories to remember and process events on longer time scales,</a:t>
            </a:r>
          </a:p>
          <a:p>
            <a:r>
              <a:rPr lang="en-US" sz="1200" b="0" i="0" u="none" strike="noStrike" kern="1200" baseline="0" dirty="0">
                <a:solidFill>
                  <a:schemeClr val="tx1"/>
                </a:solidFill>
                <a:latin typeface="+mn-lt"/>
                <a:ea typeface="+mn-ea"/>
                <a:cs typeface="+mn-cs"/>
              </a:rPr>
              <a:t>even when these events are not relevant to the immediate present.</a:t>
            </a:r>
          </a:p>
          <a:p>
            <a:r>
              <a:rPr lang="en-US" sz="1200" b="0" i="0" u="none" strike="noStrike" kern="1200" baseline="0" dirty="0">
                <a:solidFill>
                  <a:schemeClr val="tx1"/>
                </a:solidFill>
                <a:latin typeface="+mn-lt"/>
                <a:ea typeface="+mn-ea"/>
                <a:cs typeface="+mn-cs"/>
              </a:rPr>
              <a:t>Our visualizations demonstrate that the inner memories of NLSTMs do in fact operate on longer</a:t>
            </a:r>
          </a:p>
          <a:p>
            <a:r>
              <a:rPr lang="en-US" sz="1200" b="0" i="0" u="none" strike="noStrike" kern="1200" baseline="0" dirty="0">
                <a:solidFill>
                  <a:schemeClr val="tx1"/>
                </a:solidFill>
                <a:latin typeface="+mn-lt"/>
                <a:ea typeface="+mn-ea"/>
                <a:cs typeface="+mn-cs"/>
              </a:rPr>
              <a:t>time-scales than higher-level memories in a stacked LSTM.</a:t>
            </a:r>
            <a:endParaRPr lang="he-IL" dirty="0"/>
          </a:p>
        </p:txBody>
      </p:sp>
    </p:spTree>
    <p:extLst>
      <p:ext uri="{BB962C8B-B14F-4D97-AF65-F5344CB8AC3E}">
        <p14:creationId xmlns:p14="http://schemas.microsoft.com/office/powerpoint/2010/main" val="3164259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Red implies a negative cell state value,</a:t>
            </a:r>
          </a:p>
          <a:p>
            <a:r>
              <a:rPr lang="en-US" sz="1200" b="0" i="0" u="none" strike="noStrike" kern="1200" baseline="0" dirty="0">
                <a:solidFill>
                  <a:schemeClr val="tx1"/>
                </a:solidFill>
                <a:latin typeface="+mn-lt"/>
                <a:ea typeface="+mn-ea"/>
                <a:cs typeface="+mn-cs"/>
              </a:rPr>
              <a:t>and blue a positive one. A darker shade implies a larger magnitude.</a:t>
            </a:r>
          </a:p>
          <a:p>
            <a:r>
              <a:rPr lang="en-US" sz="1200" b="0" i="0" u="none" strike="noStrike" kern="1200" baseline="0" dirty="0">
                <a:solidFill>
                  <a:schemeClr val="tx1"/>
                </a:solidFill>
                <a:latin typeface="+mn-lt"/>
                <a:ea typeface="+mn-ea"/>
                <a:cs typeface="+mn-cs"/>
              </a:rPr>
              <a:t>In other words, the primary difference between stacked</a:t>
            </a:r>
          </a:p>
          <a:p>
            <a:r>
              <a:rPr lang="en-US" sz="1200" b="0" i="0" u="none" strike="noStrike" kern="1200" baseline="0" dirty="0">
                <a:solidFill>
                  <a:schemeClr val="tx1"/>
                </a:solidFill>
                <a:latin typeface="+mn-lt"/>
                <a:ea typeface="+mn-ea"/>
                <a:cs typeface="+mn-cs"/>
              </a:rPr>
              <a:t>LSTMs and Nested LSTMs is the idea of selective access to inner memories which the NLSTM</a:t>
            </a:r>
          </a:p>
          <a:p>
            <a:r>
              <a:rPr lang="en-US" sz="1200" b="0" i="0" u="none" strike="noStrike" kern="1200" baseline="0" dirty="0">
                <a:solidFill>
                  <a:schemeClr val="tx1"/>
                </a:solidFill>
                <a:latin typeface="+mn-lt"/>
                <a:ea typeface="+mn-ea"/>
                <a:cs typeface="+mn-cs"/>
              </a:rPr>
              <a:t>implements. This frees the inner memories to remember and process events on longer time scales,</a:t>
            </a:r>
          </a:p>
          <a:p>
            <a:r>
              <a:rPr lang="en-US" sz="1200" b="0" i="0" u="none" strike="noStrike" kern="1200" baseline="0" dirty="0">
                <a:solidFill>
                  <a:schemeClr val="tx1"/>
                </a:solidFill>
                <a:latin typeface="+mn-lt"/>
                <a:ea typeface="+mn-ea"/>
                <a:cs typeface="+mn-cs"/>
              </a:rPr>
              <a:t>even when these events are not relevant to the immediate present.</a:t>
            </a:r>
          </a:p>
          <a:p>
            <a:r>
              <a:rPr lang="en-US" sz="1200" b="0" i="0" u="none" strike="noStrike" kern="1200" baseline="0" dirty="0">
                <a:solidFill>
                  <a:schemeClr val="tx1"/>
                </a:solidFill>
                <a:latin typeface="+mn-lt"/>
                <a:ea typeface="+mn-ea"/>
                <a:cs typeface="+mn-cs"/>
              </a:rPr>
              <a:t>Our visualizations demonstrate that the inner memories of NLSTMs do in fact operate on longer</a:t>
            </a:r>
          </a:p>
          <a:p>
            <a:r>
              <a:rPr lang="en-US" sz="1200" b="0" i="0" u="none" strike="noStrike" kern="1200" baseline="0" dirty="0">
                <a:solidFill>
                  <a:schemeClr val="tx1"/>
                </a:solidFill>
                <a:latin typeface="+mn-lt"/>
                <a:ea typeface="+mn-ea"/>
                <a:cs typeface="+mn-cs"/>
              </a:rPr>
              <a:t>time-scales than higher-level memories in a stacked LSTM.</a:t>
            </a:r>
            <a:endParaRPr lang="he-IL" dirty="0"/>
          </a:p>
        </p:txBody>
      </p:sp>
    </p:spTree>
    <p:extLst>
      <p:ext uri="{BB962C8B-B14F-4D97-AF65-F5344CB8AC3E}">
        <p14:creationId xmlns:p14="http://schemas.microsoft.com/office/powerpoint/2010/main" val="2654511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Red implies a negative cell state value,</a:t>
            </a:r>
          </a:p>
          <a:p>
            <a:r>
              <a:rPr lang="en-US" sz="1200" b="0" i="0" u="none" strike="noStrike" kern="1200" baseline="0" dirty="0">
                <a:solidFill>
                  <a:schemeClr val="tx1"/>
                </a:solidFill>
                <a:latin typeface="+mn-lt"/>
                <a:ea typeface="+mn-ea"/>
                <a:cs typeface="+mn-cs"/>
              </a:rPr>
              <a:t>and blue a positive one. A darker shade implies a larger magnitude.</a:t>
            </a:r>
          </a:p>
          <a:p>
            <a:r>
              <a:rPr lang="en-US" sz="1200" b="0" i="0" u="none" strike="noStrike" kern="1200" baseline="0" dirty="0">
                <a:solidFill>
                  <a:schemeClr val="tx1"/>
                </a:solidFill>
                <a:latin typeface="+mn-lt"/>
                <a:ea typeface="+mn-ea"/>
                <a:cs typeface="+mn-cs"/>
              </a:rPr>
              <a:t>In other words, the primary difference between stacked</a:t>
            </a:r>
          </a:p>
          <a:p>
            <a:r>
              <a:rPr lang="en-US" sz="1200" b="0" i="0" u="none" strike="noStrike" kern="1200" baseline="0" dirty="0">
                <a:solidFill>
                  <a:schemeClr val="tx1"/>
                </a:solidFill>
                <a:latin typeface="+mn-lt"/>
                <a:ea typeface="+mn-ea"/>
                <a:cs typeface="+mn-cs"/>
              </a:rPr>
              <a:t>LSTMs and Nested LSTMs is the idea of selective access to inner memories which the NLSTM</a:t>
            </a:r>
          </a:p>
          <a:p>
            <a:r>
              <a:rPr lang="en-US" sz="1200" b="0" i="0" u="none" strike="noStrike" kern="1200" baseline="0" dirty="0">
                <a:solidFill>
                  <a:schemeClr val="tx1"/>
                </a:solidFill>
                <a:latin typeface="+mn-lt"/>
                <a:ea typeface="+mn-ea"/>
                <a:cs typeface="+mn-cs"/>
              </a:rPr>
              <a:t>implements. This frees the inner memories to remember and process events on longer time scales,</a:t>
            </a:r>
          </a:p>
          <a:p>
            <a:r>
              <a:rPr lang="en-US" sz="1200" b="0" i="0" u="none" strike="noStrike" kern="1200" baseline="0" dirty="0">
                <a:solidFill>
                  <a:schemeClr val="tx1"/>
                </a:solidFill>
                <a:latin typeface="+mn-lt"/>
                <a:ea typeface="+mn-ea"/>
                <a:cs typeface="+mn-cs"/>
              </a:rPr>
              <a:t>even when these events are not relevant to the immediate present.</a:t>
            </a:r>
          </a:p>
          <a:p>
            <a:r>
              <a:rPr lang="en-US" sz="1200" b="0" i="0" u="none" strike="noStrike" kern="1200" baseline="0" dirty="0">
                <a:solidFill>
                  <a:schemeClr val="tx1"/>
                </a:solidFill>
                <a:latin typeface="+mn-lt"/>
                <a:ea typeface="+mn-ea"/>
                <a:cs typeface="+mn-cs"/>
              </a:rPr>
              <a:t>Our visualizations demonstrate that the inner memories of NLSTMs do in fact operate on longer</a:t>
            </a:r>
          </a:p>
          <a:p>
            <a:r>
              <a:rPr lang="en-US" sz="1200" b="0" i="0" u="none" strike="noStrike" kern="1200" baseline="0" dirty="0">
                <a:solidFill>
                  <a:schemeClr val="tx1"/>
                </a:solidFill>
                <a:latin typeface="+mn-lt"/>
                <a:ea typeface="+mn-ea"/>
                <a:cs typeface="+mn-cs"/>
              </a:rPr>
              <a:t>time-scales than higher-level memories in a stacked LSTM.</a:t>
            </a:r>
            <a:endParaRPr lang="he-IL" dirty="0"/>
          </a:p>
        </p:txBody>
      </p:sp>
    </p:spTree>
    <p:extLst>
      <p:ext uri="{BB962C8B-B14F-4D97-AF65-F5344CB8AC3E}">
        <p14:creationId xmlns:p14="http://schemas.microsoft.com/office/powerpoint/2010/main" val="2149122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BPC</a:t>
            </a:r>
            <a:endParaRPr lang="he-IL" dirty="0"/>
          </a:p>
        </p:txBody>
      </p:sp>
    </p:spTree>
    <p:extLst>
      <p:ext uri="{BB962C8B-B14F-4D97-AF65-F5344CB8AC3E}">
        <p14:creationId xmlns:p14="http://schemas.microsoft.com/office/powerpoint/2010/main" val="2979399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dirty="0"/>
              <a:t>Amongst the many different types of classical Chinese poetry, quatrain and regulated verse are perhaps the best-known ones.</a:t>
            </a:r>
          </a:p>
          <a:p>
            <a:r>
              <a:rPr lang="en-US" dirty="0"/>
              <a:t>Quatrains have four lines, each five or seven characters long. Characters in turn follow specific phonological patterns, within each line and across lines. For instance, the final characters in the second, fourth and (optionally) first line must rhyme, whereas there are no rhyming constraints for the third line. Moreover, poems must follow a prescribed tonal pattern. In traditional Chinese, every character has one tone, Ping (level tone) or </a:t>
            </a:r>
            <a:r>
              <a:rPr lang="en-US" dirty="0" err="1"/>
              <a:t>Ze</a:t>
            </a:r>
            <a:r>
              <a:rPr lang="en-US" dirty="0"/>
              <a:t> (downward tone). The poem in Table 1 exemplifies one of the most popular tonal patterns (Wang, 2002). Besides adhering to the above formal criteria, poems must exhibit concise and accurate use of language, engage the reader/hearer, stimulate their imagination, and bring out their feelings.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Chinese Poem Generation dataset (Zhang and </a:t>
            </a:r>
            <a:r>
              <a:rPr lang="en-US" sz="1200" b="0" i="0" u="none" strike="noStrike" kern="1200" baseline="0" dirty="0" err="1">
                <a:solidFill>
                  <a:schemeClr val="tx1"/>
                </a:solidFill>
                <a:latin typeface="+mn-lt"/>
                <a:ea typeface="+mn-ea"/>
                <a:cs typeface="+mn-cs"/>
              </a:rPr>
              <a:t>Lapata</a:t>
            </a:r>
            <a:r>
              <a:rPr lang="en-US" sz="1200" b="0" i="0" u="none" strike="noStrike" kern="1200" baseline="0" dirty="0">
                <a:solidFill>
                  <a:schemeClr val="tx1"/>
                </a:solidFill>
                <a:latin typeface="+mn-lt"/>
                <a:ea typeface="+mn-ea"/>
                <a:cs typeface="+mn-cs"/>
              </a:rPr>
              <a:t>, 2014) (which requires character-level language modeling on much smaller sequences with less temporal dependency than is common, but with a significantly larger number of characters than would typically be found in English) </a:t>
            </a:r>
          </a:p>
          <a:p>
            <a:r>
              <a:rPr lang="en-US" sz="1200" b="0" i="0" u="none" strike="noStrike" kern="1200" baseline="0" dirty="0">
                <a:solidFill>
                  <a:schemeClr val="tx1"/>
                </a:solidFill>
                <a:latin typeface="+mn-lt"/>
                <a:ea typeface="+mn-ea"/>
                <a:cs typeface="+mn-cs"/>
              </a:rPr>
              <a:t>We also try to match the number of parameters of the different stacked LSTM baselines as closely</a:t>
            </a:r>
          </a:p>
          <a:p>
            <a:r>
              <a:rPr lang="en-US" sz="1200" b="0" i="0" u="none" strike="noStrike" kern="1200" baseline="0" dirty="0">
                <a:solidFill>
                  <a:schemeClr val="tx1"/>
                </a:solidFill>
                <a:latin typeface="+mn-lt"/>
                <a:ea typeface="+mn-ea"/>
                <a:cs typeface="+mn-cs"/>
              </a:rPr>
              <a:t>as possible with our 2-layer Nested LSTM by adjusting the number of hidden units.</a:t>
            </a:r>
          </a:p>
          <a:p>
            <a:endParaRPr lang="en-US" dirty="0"/>
          </a:p>
          <a:p>
            <a:r>
              <a:rPr lang="en-US" sz="1200" b="0" i="0" u="none" strike="noStrike" kern="1200" baseline="0" dirty="0">
                <a:solidFill>
                  <a:schemeClr val="tx1"/>
                </a:solidFill>
                <a:latin typeface="+mn-lt"/>
                <a:ea typeface="+mn-ea"/>
                <a:cs typeface="+mn-cs"/>
              </a:rPr>
              <a:t>In the MNIST Glimpses task, introduced in Ba et al. (2016), each 28x28 image (with the pixel values</a:t>
            </a:r>
          </a:p>
          <a:p>
            <a:r>
              <a:rPr lang="en-US" sz="1200" b="0" i="0" u="none" strike="noStrike" kern="1200" baseline="0" dirty="0">
                <a:solidFill>
                  <a:schemeClr val="tx1"/>
                </a:solidFill>
                <a:latin typeface="+mn-lt"/>
                <a:ea typeface="+mn-ea"/>
                <a:cs typeface="+mn-cs"/>
              </a:rPr>
              <a:t>normalized to the range [0, 1]) is split into 4 quadrants. Glimpses of each quadrant (in the form of</a:t>
            </a:r>
          </a:p>
          <a:p>
            <a:r>
              <a:rPr lang="en-US" sz="1200" b="0" i="0" u="none" strike="noStrike" kern="1200" baseline="0" dirty="0">
                <a:solidFill>
                  <a:schemeClr val="tx1"/>
                </a:solidFill>
                <a:latin typeface="+mn-lt"/>
                <a:ea typeface="+mn-ea"/>
                <a:cs typeface="+mn-cs"/>
              </a:rPr>
              <a:t>alternate rows and columns), followed by the entire quadrant are then fed sequentially into the model</a:t>
            </a:r>
          </a:p>
          <a:p>
            <a:r>
              <a:rPr lang="en-US" sz="1200" b="0" i="0" u="none" strike="noStrike" kern="1200" baseline="0" dirty="0">
                <a:solidFill>
                  <a:schemeClr val="tx1"/>
                </a:solidFill>
                <a:latin typeface="+mn-lt"/>
                <a:ea typeface="+mn-ea"/>
                <a:cs typeface="+mn-cs"/>
              </a:rPr>
              <a:t>(with 20 elements in the sequence, each element comprising of 49 pixels). The model then predicts</a:t>
            </a:r>
          </a:p>
          <a:p>
            <a:r>
              <a:rPr lang="en-US" sz="1200" b="0" i="0" u="none" strike="noStrike" kern="1200" baseline="0" dirty="0">
                <a:solidFill>
                  <a:schemeClr val="tx1"/>
                </a:solidFill>
                <a:latin typeface="+mn-lt"/>
                <a:ea typeface="+mn-ea"/>
                <a:cs typeface="+mn-cs"/>
              </a:rPr>
              <a:t>which integer the input represented. </a:t>
            </a:r>
            <a:r>
              <a:rPr lang="en-US" dirty="0"/>
              <a:t>The four coarse regions, down-sampled to 7 × 7, along with their the four 7×7 quadrants are presented in a single sequence</a:t>
            </a:r>
            <a:endParaRPr lang="he-IL" dirty="0"/>
          </a:p>
        </p:txBody>
      </p:sp>
    </p:spTree>
    <p:extLst>
      <p:ext uri="{BB962C8B-B14F-4D97-AF65-F5344CB8AC3E}">
        <p14:creationId xmlns:p14="http://schemas.microsoft.com/office/powerpoint/2010/main" val="3189561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that because of the small cell sizes, the number of parameters in all these models is roughly the same</a:t>
            </a:r>
          </a:p>
          <a:p>
            <a:r>
              <a:rPr lang="en-US" sz="1200" b="0" i="0" u="none" strike="noStrike" kern="1200" baseline="0" dirty="0">
                <a:solidFill>
                  <a:schemeClr val="tx1"/>
                </a:solidFill>
                <a:latin typeface="+mn-lt"/>
                <a:ea typeface="+mn-ea"/>
                <a:cs typeface="+mn-cs"/>
              </a:rPr>
              <a:t>(around 850k) in spite of the different numbers of layers (except in the case of the single layered</a:t>
            </a:r>
          </a:p>
          <a:p>
            <a:r>
              <a:rPr lang="en-US" sz="1200" b="0" i="0" u="none" strike="noStrike" kern="1200" baseline="0" dirty="0">
                <a:solidFill>
                  <a:schemeClr val="tx1"/>
                </a:solidFill>
                <a:latin typeface="+mn-lt"/>
                <a:ea typeface="+mn-ea"/>
                <a:cs typeface="+mn-cs"/>
              </a:rPr>
              <a:t>LSTM with a cell size of 40, which has around 1.1M parameters).</a:t>
            </a:r>
          </a:p>
          <a:p>
            <a:r>
              <a:rPr lang="en-US" sz="1200" b="0" i="0" u="none" strike="noStrike" kern="1200" baseline="0" dirty="0">
                <a:solidFill>
                  <a:schemeClr val="tx1"/>
                </a:solidFill>
                <a:latin typeface="+mn-lt"/>
                <a:ea typeface="+mn-ea"/>
                <a:cs typeface="+mn-cs"/>
              </a:rPr>
              <a:t>Surprisingly, we find that both the single-layered LSTM baselines outperform the corresponding</a:t>
            </a:r>
          </a:p>
          <a:p>
            <a:r>
              <a:rPr lang="en-US" sz="1200" b="0" i="0" u="none" strike="noStrike" kern="1200" baseline="0" dirty="0">
                <a:solidFill>
                  <a:schemeClr val="tx1"/>
                </a:solidFill>
                <a:latin typeface="+mn-lt"/>
                <a:ea typeface="+mn-ea"/>
                <a:cs typeface="+mn-cs"/>
              </a:rPr>
              <a:t>stacked LSTM baselines, even the one-layered LSTM with slightly fewer parameters. This is possibly</a:t>
            </a:r>
          </a:p>
          <a:p>
            <a:r>
              <a:rPr lang="en-US" sz="1200" b="0" i="0" u="none" strike="noStrike" kern="1200" baseline="0" dirty="0">
                <a:solidFill>
                  <a:schemeClr val="tx1"/>
                </a:solidFill>
                <a:latin typeface="+mn-lt"/>
                <a:ea typeface="+mn-ea"/>
                <a:cs typeface="+mn-cs"/>
              </a:rPr>
              <a:t>because of the relatively small cell size used in this experiment.</a:t>
            </a:r>
            <a:endParaRPr lang="he-IL" dirty="0"/>
          </a:p>
        </p:txBody>
      </p:sp>
    </p:spTree>
    <p:extLst>
      <p:ext uri="{BB962C8B-B14F-4D97-AF65-F5344CB8AC3E}">
        <p14:creationId xmlns:p14="http://schemas.microsoft.com/office/powerpoint/2010/main" val="289123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can train an RNN to model this distribution by</a:t>
            </a:r>
          </a:p>
          <a:p>
            <a:r>
              <a:rPr lang="en-US" sz="1200" b="0" i="0" u="none" strike="noStrike" kern="1200" baseline="0" dirty="0">
                <a:solidFill>
                  <a:schemeClr val="tx1"/>
                </a:solidFill>
                <a:latin typeface="+mn-lt"/>
                <a:ea typeface="+mn-ea"/>
                <a:cs typeface="+mn-cs"/>
              </a:rPr>
              <a:t>letting it predict the probability of the next symbol xt+1</a:t>
            </a:r>
          </a:p>
          <a:p>
            <a:r>
              <a:rPr lang="en-US" sz="1200" b="0" i="0" u="none" strike="noStrike" kern="1200" baseline="0" dirty="0">
                <a:solidFill>
                  <a:schemeClr val="tx1"/>
                </a:solidFill>
                <a:latin typeface="+mn-lt"/>
                <a:ea typeface="+mn-ea"/>
                <a:cs typeface="+mn-cs"/>
              </a:rPr>
              <a:t>given hidden states </a:t>
            </a:r>
            <a:r>
              <a:rPr lang="en-US" sz="1200" b="0" i="0" u="none" strike="noStrike" kern="1200" baseline="0" dirty="0" err="1">
                <a:solidFill>
                  <a:schemeClr val="tx1"/>
                </a:solidFill>
                <a:latin typeface="+mn-lt"/>
                <a:ea typeface="+mn-ea"/>
                <a:cs typeface="+mn-cs"/>
              </a:rPr>
              <a:t>ht</a:t>
            </a:r>
            <a:r>
              <a:rPr lang="en-US" sz="1200" b="0" i="0" u="none" strike="noStrike" kern="1200" baseline="0" dirty="0">
                <a:solidFill>
                  <a:schemeClr val="tx1"/>
                </a:solidFill>
                <a:latin typeface="+mn-lt"/>
                <a:ea typeface="+mn-ea"/>
                <a:cs typeface="+mn-cs"/>
              </a:rPr>
              <a:t> which is a function of all the previous</a:t>
            </a:r>
          </a:p>
          <a:p>
            <a:r>
              <a:rPr lang="en-US" sz="1200" b="0" i="0" u="none" strike="noStrike" kern="1200" baseline="0" dirty="0">
                <a:solidFill>
                  <a:schemeClr val="tx1"/>
                </a:solidFill>
                <a:latin typeface="+mn-lt"/>
                <a:ea typeface="+mn-ea"/>
                <a:cs typeface="+mn-cs"/>
              </a:rPr>
              <a:t>symbols x 1-(t-1) and current symbol </a:t>
            </a:r>
            <a:r>
              <a:rPr lang="en-US" sz="1200" b="0" i="0" u="none" strike="noStrike" kern="1200" baseline="0" dirty="0" err="1">
                <a:solidFill>
                  <a:schemeClr val="tx1"/>
                </a:solidFill>
                <a:latin typeface="+mn-lt"/>
                <a:ea typeface="+mn-ea"/>
                <a:cs typeface="+mn-cs"/>
              </a:rPr>
              <a:t>xt</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6</a:t>
            </a:fld>
            <a:endParaRPr lang="en-US"/>
          </a:p>
        </p:txBody>
      </p:sp>
    </p:spTree>
    <p:extLst>
      <p:ext uri="{BB962C8B-B14F-4D97-AF65-F5344CB8AC3E}">
        <p14:creationId xmlns:p14="http://schemas.microsoft.com/office/powerpoint/2010/main" val="180557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Penn Treebank Corpus</a:t>
            </a:r>
          </a:p>
          <a:p>
            <a:r>
              <a:rPr lang="en-US" sz="1200" b="0" i="0" u="none" strike="noStrike" kern="1200" baseline="0" dirty="0">
                <a:solidFill>
                  <a:schemeClr val="tx1"/>
                </a:solidFill>
                <a:latin typeface="+mn-lt"/>
                <a:ea typeface="+mn-ea"/>
                <a:cs typeface="+mn-cs"/>
              </a:rPr>
              <a:t>(Marcus et al., 1993) and the larger Text8 dataset (Mahoney, 2011) (both representing standard</a:t>
            </a:r>
          </a:p>
          <a:p>
            <a:r>
              <a:rPr lang="en-US" sz="1200" b="0" i="0" u="none" strike="noStrike" kern="1200" baseline="0" dirty="0">
                <a:solidFill>
                  <a:schemeClr val="tx1"/>
                </a:solidFill>
                <a:latin typeface="+mn-lt"/>
                <a:ea typeface="+mn-ea"/>
                <a:cs typeface="+mn-cs"/>
              </a:rPr>
              <a:t>character-level language modeling, with Text8 being much larger than the Penn Treebank Corpus),</a:t>
            </a:r>
          </a:p>
          <a:p>
            <a:r>
              <a:rPr lang="en-US" sz="1200" b="0" i="0" u="none" strike="noStrike" kern="1200" baseline="0" dirty="0">
                <a:solidFill>
                  <a:schemeClr val="tx1"/>
                </a:solidFill>
                <a:latin typeface="+mn-lt"/>
                <a:ea typeface="+mn-ea"/>
                <a:cs typeface="+mn-cs"/>
              </a:rPr>
              <a:t>the Chinese Poem Generation dataset (Zhang and </a:t>
            </a:r>
            <a:r>
              <a:rPr lang="en-US" sz="1200" b="0" i="0" u="none" strike="noStrike" kern="1200" baseline="0" dirty="0" err="1">
                <a:solidFill>
                  <a:schemeClr val="tx1"/>
                </a:solidFill>
                <a:latin typeface="+mn-lt"/>
                <a:ea typeface="+mn-ea"/>
                <a:cs typeface="+mn-cs"/>
              </a:rPr>
              <a:t>Lapata</a:t>
            </a:r>
            <a:r>
              <a:rPr lang="en-US" sz="1200" b="0" i="0" u="none" strike="noStrike" kern="1200" baseline="0" dirty="0">
                <a:solidFill>
                  <a:schemeClr val="tx1"/>
                </a:solidFill>
                <a:latin typeface="+mn-lt"/>
                <a:ea typeface="+mn-ea"/>
                <a:cs typeface="+mn-cs"/>
              </a:rPr>
              <a:t>, 2014) (which requires character-level</a:t>
            </a:r>
          </a:p>
          <a:p>
            <a:r>
              <a:rPr lang="en-US" sz="1200" b="0" i="0" u="none" strike="noStrike" kern="1200" baseline="0" dirty="0">
                <a:solidFill>
                  <a:schemeClr val="tx1"/>
                </a:solidFill>
                <a:latin typeface="+mn-lt"/>
                <a:ea typeface="+mn-ea"/>
                <a:cs typeface="+mn-cs"/>
              </a:rPr>
              <a:t>language modeling on much smaller sequences with less temporal dependency than is common, but</a:t>
            </a:r>
          </a:p>
          <a:p>
            <a:r>
              <a:rPr lang="en-US" sz="1200" b="0" i="0" u="none" strike="noStrike" kern="1200" baseline="0" dirty="0">
                <a:solidFill>
                  <a:schemeClr val="tx1"/>
                </a:solidFill>
                <a:latin typeface="+mn-lt"/>
                <a:ea typeface="+mn-ea"/>
                <a:cs typeface="+mn-cs"/>
              </a:rPr>
              <a:t>with a significantly larger number of characters than would typically be found in English), and the</a:t>
            </a:r>
          </a:p>
          <a:p>
            <a:r>
              <a:rPr lang="en-US" sz="1200" b="0" i="0" u="none" strike="noStrike" kern="1200" baseline="0" dirty="0">
                <a:solidFill>
                  <a:schemeClr val="tx1"/>
                </a:solidFill>
                <a:latin typeface="+mn-lt"/>
                <a:ea typeface="+mn-ea"/>
                <a:cs typeface="+mn-cs"/>
              </a:rPr>
              <a:t>MNIST Glimpses task (Ba et al., 2016) (which is a classification task, but one that contains temporal</a:t>
            </a:r>
          </a:p>
          <a:p>
            <a:r>
              <a:rPr lang="en-US" sz="1200" b="0" i="0" u="none" strike="noStrike" kern="1200" baseline="0" dirty="0">
                <a:solidFill>
                  <a:schemeClr val="tx1"/>
                </a:solidFill>
                <a:latin typeface="+mn-lt"/>
                <a:ea typeface="+mn-ea"/>
                <a:cs typeface="+mn-cs"/>
              </a:rPr>
              <a:t>5</a:t>
            </a:r>
          </a:p>
          <a:p>
            <a:r>
              <a:rPr lang="en-US" sz="1200" b="0" i="0" u="none" strike="noStrike" kern="1200" baseline="0" dirty="0">
                <a:solidFill>
                  <a:schemeClr val="tx1"/>
                </a:solidFill>
                <a:latin typeface="+mn-lt"/>
                <a:ea typeface="+mn-ea"/>
                <a:cs typeface="+mn-cs"/>
              </a:rPr>
              <a:t>MONIZ KRUEGER</a:t>
            </a:r>
          </a:p>
          <a:p>
            <a:r>
              <a:rPr lang="en-US" sz="1200" b="0" i="0" u="none" strike="noStrike" kern="1200" baseline="0" dirty="0">
                <a:solidFill>
                  <a:schemeClr val="tx1"/>
                </a:solidFill>
                <a:latin typeface="+mn-lt"/>
                <a:ea typeface="+mn-ea"/>
                <a:cs typeface="+mn-cs"/>
              </a:rPr>
              <a:t>dependencies).</a:t>
            </a:r>
          </a:p>
          <a:p>
            <a:r>
              <a:rPr lang="en-US" sz="1200" b="0" i="0" u="none" strike="noStrike" kern="1200" baseline="0" dirty="0">
                <a:solidFill>
                  <a:schemeClr val="tx1"/>
                </a:solidFill>
                <a:latin typeface="+mn-lt"/>
                <a:ea typeface="+mn-ea"/>
                <a:cs typeface="+mn-cs"/>
              </a:rPr>
              <a:t>We also try to match the number of parameters of the different stacked LSTM baselines as closely</a:t>
            </a:r>
          </a:p>
          <a:p>
            <a:r>
              <a:rPr lang="en-US" sz="1200" b="0" i="0" u="none" strike="noStrike" kern="1200" baseline="0" dirty="0">
                <a:solidFill>
                  <a:schemeClr val="tx1"/>
                </a:solidFill>
                <a:latin typeface="+mn-lt"/>
                <a:ea typeface="+mn-ea"/>
                <a:cs typeface="+mn-cs"/>
              </a:rPr>
              <a:t>as possible with our 2-layer Nested LSTM by adjusting the number of hidden units.</a:t>
            </a:r>
          </a:p>
          <a:p>
            <a:r>
              <a:rPr lang="en-US" dirty="0"/>
              <a:t>Amongst the many different types of classical Chinese poetry, quatrain and regulated verse are perhaps the best-known ones.</a:t>
            </a:r>
          </a:p>
          <a:p>
            <a:r>
              <a:rPr lang="en-US" dirty="0"/>
              <a:t>Quatrains have four lines, each five or seven characters long. Characters in turn follow specific phonological patterns, within each line and across lines. For instance, the final characters in the second, fourth and (optionally) first line must rhyme, whereas there are no rhyming constraints for the third line. Moreover, poems must follow a prescribed tonal pattern. In traditional Chinese, every character has one tone, Ping (level tone) or </a:t>
            </a:r>
            <a:r>
              <a:rPr lang="en-US" dirty="0" err="1"/>
              <a:t>Ze</a:t>
            </a:r>
            <a:r>
              <a:rPr lang="en-US" dirty="0"/>
              <a:t> (downward tone). The poem in Table 1 exemplifies one of the most popular tonal patterns (Wang, 2002). Besides adhering to the above formal criteria, poems must exhibit concise and accurate use of language, engage the reader/hearer, stimulate their imagination, and bring out their feelings.</a:t>
            </a:r>
          </a:p>
          <a:p>
            <a:endParaRPr lang="en-US" dirty="0"/>
          </a:p>
          <a:p>
            <a:r>
              <a:rPr lang="en-US" sz="1200" b="0" i="0" u="none" strike="noStrike" kern="1200" baseline="0" dirty="0">
                <a:solidFill>
                  <a:schemeClr val="tx1"/>
                </a:solidFill>
                <a:latin typeface="+mn-lt"/>
                <a:ea typeface="+mn-ea"/>
                <a:cs typeface="+mn-cs"/>
              </a:rPr>
              <a:t>In the MNIST Glimpses task, introduced in Ba et al. (2016), each 28x28 image (with the pixel values</a:t>
            </a:r>
          </a:p>
          <a:p>
            <a:r>
              <a:rPr lang="en-US" sz="1200" b="0" i="0" u="none" strike="noStrike" kern="1200" baseline="0" dirty="0">
                <a:solidFill>
                  <a:schemeClr val="tx1"/>
                </a:solidFill>
                <a:latin typeface="+mn-lt"/>
                <a:ea typeface="+mn-ea"/>
                <a:cs typeface="+mn-cs"/>
              </a:rPr>
              <a:t>normalized to the range [0, 1]) is split into 4 quadrants. Glimpses of each quadrant (in the form of</a:t>
            </a:r>
          </a:p>
          <a:p>
            <a:r>
              <a:rPr lang="en-US" sz="1200" b="0" i="0" u="none" strike="noStrike" kern="1200" baseline="0" dirty="0">
                <a:solidFill>
                  <a:schemeClr val="tx1"/>
                </a:solidFill>
                <a:latin typeface="+mn-lt"/>
                <a:ea typeface="+mn-ea"/>
                <a:cs typeface="+mn-cs"/>
              </a:rPr>
              <a:t>alternate rows and columns), followed by the entire quadrant are then fed sequentially into the model</a:t>
            </a:r>
          </a:p>
          <a:p>
            <a:r>
              <a:rPr lang="en-US" sz="1200" b="0" i="0" u="none" strike="noStrike" kern="1200" baseline="0" dirty="0">
                <a:solidFill>
                  <a:schemeClr val="tx1"/>
                </a:solidFill>
                <a:latin typeface="+mn-lt"/>
                <a:ea typeface="+mn-ea"/>
                <a:cs typeface="+mn-cs"/>
              </a:rPr>
              <a:t>(with 20 elements in the sequence, each element comprising of 49 pixels). The model then predicts</a:t>
            </a:r>
          </a:p>
          <a:p>
            <a:r>
              <a:rPr lang="en-US" sz="1200" b="0" i="0" u="none" strike="noStrike" kern="1200" baseline="0" dirty="0">
                <a:solidFill>
                  <a:schemeClr val="tx1"/>
                </a:solidFill>
                <a:latin typeface="+mn-lt"/>
                <a:ea typeface="+mn-ea"/>
                <a:cs typeface="+mn-cs"/>
              </a:rPr>
              <a:t>which integer the input represented. </a:t>
            </a:r>
            <a:r>
              <a:rPr lang="en-US" dirty="0"/>
              <a:t>The four coarse regions, down-sampled to 7 × 7, along with their the four 7×7 quadrants are presented in a single sequence</a:t>
            </a:r>
            <a:endParaRPr lang="he-IL" dirty="0"/>
          </a:p>
        </p:txBody>
      </p:sp>
    </p:spTree>
    <p:extLst>
      <p:ext uri="{BB962C8B-B14F-4D97-AF65-F5344CB8AC3E}">
        <p14:creationId xmlns:p14="http://schemas.microsoft.com/office/powerpoint/2010/main" val="9804165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1B7D1A-553D-41A7-98B1-0C77C3CF2EC8}"/>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Nested LSTM outperforms the (stacked) LSTM baselines in terms of both NLL and error</a:t>
            </a:r>
          </a:p>
          <a:p>
            <a:r>
              <a:rPr lang="en-US" sz="1200" b="0" i="0" u="none" strike="noStrike" kern="1200" baseline="0" dirty="0">
                <a:solidFill>
                  <a:schemeClr val="tx1"/>
                </a:solidFill>
                <a:latin typeface="+mn-lt"/>
                <a:ea typeface="+mn-ea"/>
                <a:cs typeface="+mn-cs"/>
              </a:rPr>
              <a:t>percentage, both on the validation and test datasets. In particular, it reduces the validation error by</a:t>
            </a:r>
          </a:p>
          <a:p>
            <a:r>
              <a:rPr lang="en-US" sz="1200" b="0" i="0" u="none" strike="noStrike" kern="1200" baseline="0" dirty="0">
                <a:solidFill>
                  <a:schemeClr val="tx1"/>
                </a:solidFill>
                <a:latin typeface="+mn-lt"/>
                <a:ea typeface="+mn-ea"/>
                <a:cs typeface="+mn-cs"/>
              </a:rPr>
              <a:t>4.3% when compared to the next best performing model (to 1.77%, down from 1.85% for a 2-layered</a:t>
            </a:r>
          </a:p>
          <a:p>
            <a:r>
              <a:rPr lang="en-US" sz="1200" b="0" i="0" u="none" strike="noStrike" kern="1200" baseline="0" dirty="0">
                <a:solidFill>
                  <a:schemeClr val="tx1"/>
                </a:solidFill>
                <a:latin typeface="+mn-lt"/>
                <a:ea typeface="+mn-ea"/>
                <a:cs typeface="+mn-cs"/>
              </a:rPr>
              <a:t>stacked LSTM), and the validation NLL by almost 17% (down to 0.0836 from 0.1007 in the case of</a:t>
            </a:r>
          </a:p>
          <a:p>
            <a:r>
              <a:rPr lang="en-US" sz="1200" b="0" i="0" u="none" strike="noStrike" kern="1200" baseline="0" dirty="0">
                <a:solidFill>
                  <a:schemeClr val="tx1"/>
                </a:solidFill>
                <a:latin typeface="+mn-lt"/>
                <a:ea typeface="+mn-ea"/>
                <a:cs typeface="+mn-cs"/>
              </a:rPr>
              <a:t>a single-layered LSTM).</a:t>
            </a:r>
            <a:endParaRPr lang="he-IL" dirty="0"/>
          </a:p>
        </p:txBody>
      </p:sp>
    </p:spTree>
    <p:extLst>
      <p:ext uri="{BB962C8B-B14F-4D97-AF65-F5344CB8AC3E}">
        <p14:creationId xmlns:p14="http://schemas.microsoft.com/office/powerpoint/2010/main" val="1319164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GF - More paths for gradients to flow.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NLSTM - Inner</a:t>
            </a:r>
            <a:r>
              <a:rPr lang="en-US" sz="1200" baseline="0" dirty="0"/>
              <a:t> memory is free to remember and process events on longer time scales.</a:t>
            </a:r>
            <a:endParaRPr lang="en-US" sz="1200" dirty="0"/>
          </a:p>
          <a:p>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53</a:t>
            </a:fld>
            <a:endParaRPr lang="en-US"/>
          </a:p>
        </p:txBody>
      </p:sp>
    </p:spTree>
    <p:extLst>
      <p:ext uri="{BB962C8B-B14F-4D97-AF65-F5344CB8AC3E}">
        <p14:creationId xmlns:p14="http://schemas.microsoft.com/office/powerpoint/2010/main" val="331199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can train an RNN to model this distribution by</a:t>
            </a:r>
          </a:p>
          <a:p>
            <a:r>
              <a:rPr lang="en-US" sz="1200" b="0" i="0" u="none" strike="noStrike" kern="1200" baseline="0" dirty="0">
                <a:solidFill>
                  <a:schemeClr val="tx1"/>
                </a:solidFill>
                <a:latin typeface="+mn-lt"/>
                <a:ea typeface="+mn-ea"/>
                <a:cs typeface="+mn-cs"/>
              </a:rPr>
              <a:t>letting it predict the probability of the next symbol xt+1</a:t>
            </a:r>
          </a:p>
          <a:p>
            <a:r>
              <a:rPr lang="en-US" sz="1200" b="0" i="0" u="none" strike="noStrike" kern="1200" baseline="0" dirty="0">
                <a:solidFill>
                  <a:schemeClr val="tx1"/>
                </a:solidFill>
                <a:latin typeface="+mn-lt"/>
                <a:ea typeface="+mn-ea"/>
                <a:cs typeface="+mn-cs"/>
              </a:rPr>
              <a:t>given hidden states </a:t>
            </a:r>
            <a:r>
              <a:rPr lang="en-US" sz="1200" b="0" i="0" u="none" strike="noStrike" kern="1200" baseline="0" dirty="0" err="1">
                <a:solidFill>
                  <a:schemeClr val="tx1"/>
                </a:solidFill>
                <a:latin typeface="+mn-lt"/>
                <a:ea typeface="+mn-ea"/>
                <a:cs typeface="+mn-cs"/>
              </a:rPr>
              <a:t>ht</a:t>
            </a:r>
            <a:r>
              <a:rPr lang="en-US" sz="1200" b="0" i="0" u="none" strike="noStrike" kern="1200" baseline="0" dirty="0">
                <a:solidFill>
                  <a:schemeClr val="tx1"/>
                </a:solidFill>
                <a:latin typeface="+mn-lt"/>
                <a:ea typeface="+mn-ea"/>
                <a:cs typeface="+mn-cs"/>
              </a:rPr>
              <a:t> which is a function of all the previous</a:t>
            </a:r>
          </a:p>
          <a:p>
            <a:r>
              <a:rPr lang="en-US" sz="1200" b="0" i="0" u="none" strike="noStrike" kern="1200" baseline="0" dirty="0">
                <a:solidFill>
                  <a:schemeClr val="tx1"/>
                </a:solidFill>
                <a:latin typeface="+mn-lt"/>
                <a:ea typeface="+mn-ea"/>
                <a:cs typeface="+mn-cs"/>
              </a:rPr>
              <a:t>symbols x 1-(t-1) and current symbol </a:t>
            </a:r>
            <a:r>
              <a:rPr lang="en-US" sz="1200" b="0" i="0" u="none" strike="noStrike" kern="1200" baseline="0" dirty="0" err="1">
                <a:solidFill>
                  <a:schemeClr val="tx1"/>
                </a:solidFill>
                <a:latin typeface="+mn-lt"/>
                <a:ea typeface="+mn-ea"/>
                <a:cs typeface="+mn-cs"/>
              </a:rPr>
              <a:t>xt</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7</a:t>
            </a:fld>
            <a:endParaRPr lang="en-US"/>
          </a:p>
        </p:txBody>
      </p:sp>
    </p:spTree>
    <p:extLst>
      <p:ext uri="{BB962C8B-B14F-4D97-AF65-F5344CB8AC3E}">
        <p14:creationId xmlns:p14="http://schemas.microsoft.com/office/powerpoint/2010/main" val="304925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training sequence is in fact a source of 4 separate training examples: 1. The probability of “e” should be likely given the context of “h”, 2. “l” should be likely in the context of “he”, 3. “l” should also be likely given the context of “</a:t>
            </a:r>
            <a:r>
              <a:rPr lang="en-US" sz="1200" b="0" i="0" kern="1200" dirty="0" err="1">
                <a:solidFill>
                  <a:schemeClr val="tx1"/>
                </a:solidFill>
                <a:effectLst/>
                <a:latin typeface="+mn-lt"/>
                <a:ea typeface="+mn-ea"/>
                <a:cs typeface="+mn-cs"/>
              </a:rPr>
              <a:t>hel</a:t>
            </a:r>
            <a:r>
              <a:rPr lang="en-US" sz="1200" b="0" i="0" kern="1200" dirty="0">
                <a:solidFill>
                  <a:schemeClr val="tx1"/>
                </a:solidFill>
                <a:effectLst/>
                <a:latin typeface="+mn-lt"/>
                <a:ea typeface="+mn-ea"/>
                <a:cs typeface="+mn-cs"/>
              </a:rPr>
              <a:t>”, and finally 4. “o” should be likely given the context of “hell”.</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8</a:t>
            </a:fld>
            <a:endParaRPr lang="en-US"/>
          </a:p>
        </p:txBody>
      </p:sp>
    </p:spTree>
    <p:extLst>
      <p:ext uri="{BB962C8B-B14F-4D97-AF65-F5344CB8AC3E}">
        <p14:creationId xmlns:p14="http://schemas.microsoft.com/office/powerpoint/2010/main" val="223429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Vanishing gradient problem.</a:t>
            </a:r>
          </a:p>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Credit assignment problem.</a:t>
            </a:r>
          </a:p>
          <a:p>
            <a:r>
              <a:rPr lang="en-US" sz="1200" spc="-80" dirty="0" err="1">
                <a:ln w="1905">
                  <a:noFill/>
                </a:ln>
                <a:effectLst>
                  <a:innerShdw blurRad="114300">
                    <a:prstClr val="black"/>
                  </a:innerShdw>
                </a:effectLst>
                <a:latin typeface="Open Sans" pitchFamily="34" charset="0"/>
              </a:rPr>
              <a:t>Backprop</a:t>
            </a:r>
            <a:r>
              <a:rPr lang="en-US" sz="1200" spc="-80" dirty="0">
                <a:ln w="1905">
                  <a:noFill/>
                </a:ln>
                <a:effectLst>
                  <a:innerShdw blurRad="114300">
                    <a:prstClr val="black"/>
                  </a:innerShdw>
                </a:effectLst>
                <a:latin typeface="Open Sans" pitchFamily="34" charset="0"/>
              </a:rPr>
              <a:t> in time</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9</a:t>
            </a:fld>
            <a:endParaRPr lang="en-US"/>
          </a:p>
        </p:txBody>
      </p:sp>
    </p:spTree>
    <p:extLst>
      <p:ext uri="{BB962C8B-B14F-4D97-AF65-F5344CB8AC3E}">
        <p14:creationId xmlns:p14="http://schemas.microsoft.com/office/powerpoint/2010/main" val="380025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Vanishing gradient problem.</a:t>
            </a:r>
          </a:p>
          <a:p>
            <a:r>
              <a:rPr lang="en-US" sz="1200" spc="-80" dirty="0">
                <a:ln w="1905">
                  <a:noFill/>
                </a:ln>
                <a:effectLst>
                  <a:innerShdw blurRad="114300">
                    <a:prstClr val="black"/>
                  </a:innerShdw>
                </a:effectLst>
                <a:latin typeface="Open Sans" pitchFamily="34" charset="0"/>
                <a:ea typeface="Open Sans" pitchFamily="34" charset="0"/>
                <a:cs typeface="Open Sans" pitchFamily="34" charset="0"/>
              </a:rPr>
              <a:t>Credit assignment problem.</a:t>
            </a:r>
          </a:p>
          <a:p>
            <a:r>
              <a:rPr lang="en-US" sz="1200" spc="-80" dirty="0" err="1">
                <a:ln w="1905">
                  <a:noFill/>
                </a:ln>
                <a:effectLst>
                  <a:innerShdw blurRad="114300">
                    <a:prstClr val="black"/>
                  </a:innerShdw>
                </a:effectLst>
                <a:latin typeface="Open Sans" pitchFamily="34" charset="0"/>
              </a:rPr>
              <a:t>Backprop</a:t>
            </a:r>
            <a:r>
              <a:rPr lang="en-US" sz="1200" spc="-80" dirty="0">
                <a:ln w="1905">
                  <a:noFill/>
                </a:ln>
                <a:effectLst>
                  <a:innerShdw blurRad="114300">
                    <a:prstClr val="black"/>
                  </a:innerShdw>
                </a:effectLst>
                <a:latin typeface="Open Sans" pitchFamily="34" charset="0"/>
              </a:rPr>
              <a:t> in time</a:t>
            </a:r>
            <a:endParaRPr lang="en-US" dirty="0"/>
          </a:p>
        </p:txBody>
      </p:sp>
      <p:sp>
        <p:nvSpPr>
          <p:cNvPr id="4" name="Slide Number Placeholder 3"/>
          <p:cNvSpPr>
            <a:spLocks noGrp="1"/>
          </p:cNvSpPr>
          <p:nvPr>
            <p:ph type="sldNum" sz="quarter" idx="10"/>
          </p:nvPr>
        </p:nvSpPr>
        <p:spPr/>
        <p:txBody>
          <a:bodyPr/>
          <a:lstStyle/>
          <a:p>
            <a:fld id="{EB5CC365-8686-43F7-9EAD-289CFB9AA52F}" type="slidenum">
              <a:rPr lang="en-US" smtClean="0"/>
              <a:t>10</a:t>
            </a:fld>
            <a:endParaRPr lang="en-US"/>
          </a:p>
        </p:txBody>
      </p:sp>
    </p:spTree>
    <p:extLst>
      <p:ext uri="{BB962C8B-B14F-4D97-AF65-F5344CB8AC3E}">
        <p14:creationId xmlns:p14="http://schemas.microsoft.com/office/powerpoint/2010/main" val="417006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DBA539-D247-4694-8852-39B20EDB4803}" type="datetimeFigureOut">
              <a:rPr lang="en-US" smtClean="0"/>
              <a:t>27/05/2018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346861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BA539-D247-4694-8852-39B20EDB4803}" type="datetimeFigureOut">
              <a:rPr lang="en-US" smtClean="0"/>
              <a:t>27/05/2018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363527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BA539-D247-4694-8852-39B20EDB4803}" type="datetimeFigureOut">
              <a:rPr lang="en-US" smtClean="0"/>
              <a:t>27/05/2018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404880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BA539-D247-4694-8852-39B20EDB4803}" type="datetimeFigureOut">
              <a:rPr lang="en-US" smtClean="0"/>
              <a:t>27/05/2018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281727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DBA539-D247-4694-8852-39B20EDB4803}" type="datetimeFigureOut">
              <a:rPr lang="en-US" smtClean="0"/>
              <a:t>27/05/2018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362259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BA539-D247-4694-8852-39B20EDB4803}" type="datetimeFigureOut">
              <a:rPr lang="en-US" smtClean="0"/>
              <a:t>27/05/2018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271429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BA539-D247-4694-8852-39B20EDB4803}" type="datetimeFigureOut">
              <a:rPr lang="en-US" smtClean="0"/>
              <a:t>27/05/2018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30555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BA539-D247-4694-8852-39B20EDB4803}" type="datetimeFigureOut">
              <a:rPr lang="en-US" smtClean="0"/>
              <a:t>27/05/2018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184505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BA539-D247-4694-8852-39B20EDB4803}" type="datetimeFigureOut">
              <a:rPr lang="en-US" smtClean="0"/>
              <a:t>27/05/2018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315558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DBA539-D247-4694-8852-39B20EDB4803}" type="datetimeFigureOut">
              <a:rPr lang="en-US" smtClean="0"/>
              <a:t>27/05/2018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155889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DBA539-D247-4694-8852-39B20EDB4803}" type="datetimeFigureOut">
              <a:rPr lang="en-US" smtClean="0"/>
              <a:t>27/05/2018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C5491-9FAD-4D9C-918D-679ECC1B6850}" type="slidenum">
              <a:rPr lang="en-US" smtClean="0"/>
              <a:t>‹#›</a:t>
            </a:fld>
            <a:endParaRPr lang="en-US"/>
          </a:p>
        </p:txBody>
      </p:sp>
    </p:spTree>
    <p:extLst>
      <p:ext uri="{BB962C8B-B14F-4D97-AF65-F5344CB8AC3E}">
        <p14:creationId xmlns:p14="http://schemas.microsoft.com/office/powerpoint/2010/main" val="61193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BA539-D247-4694-8852-39B20EDB4803}" type="datetimeFigureOut">
              <a:rPr lang="en-US" smtClean="0"/>
              <a:t>27/05/2018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C5491-9FAD-4D9C-918D-679ECC1B6850}" type="slidenum">
              <a:rPr lang="en-US" smtClean="0"/>
              <a:t>‹#›</a:t>
            </a:fld>
            <a:endParaRPr lang="en-US"/>
          </a:p>
        </p:txBody>
      </p:sp>
    </p:spTree>
    <p:extLst>
      <p:ext uri="{BB962C8B-B14F-4D97-AF65-F5344CB8AC3E}">
        <p14:creationId xmlns:p14="http://schemas.microsoft.com/office/powerpoint/2010/main" val="1087874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5.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41.pn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25.png"/><Relationship Id="rId5" Type="http://schemas.openxmlformats.org/officeDocument/2006/relationships/image" Target="../media/image39.png"/><Relationship Id="rId1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68.png"/><Relationship Id="rId12"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3.png"/><Relationship Id="rId5" Type="http://schemas.openxmlformats.org/officeDocument/2006/relationships/image" Target="../media/image66.png"/><Relationship Id="rId10" Type="http://schemas.openxmlformats.org/officeDocument/2006/relationships/image" Target="../media/image72.png"/><Relationship Id="rId4" Type="http://schemas.openxmlformats.org/officeDocument/2006/relationships/image" Target="../media/image65.png"/><Relationship Id="rId9" Type="http://schemas.openxmlformats.org/officeDocument/2006/relationships/image" Target="../media/image71.png"/><Relationship Id="rId1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0.png"/><Relationship Id="rId7"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80.png"/><Relationship Id="rId10" Type="http://schemas.openxmlformats.org/officeDocument/2006/relationships/image" Target="../media/image79.png"/><Relationship Id="rId4" Type="http://schemas.openxmlformats.org/officeDocument/2006/relationships/image" Target="../media/image77.png"/><Relationship Id="rId9" Type="http://schemas.openxmlformats.org/officeDocument/2006/relationships/image" Target="../media/image78.png"/></Relationships>
</file>

<file path=ppt/slides/_rels/slide4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0.png"/><Relationship Id="rId7"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72.png"/><Relationship Id="rId10" Type="http://schemas.openxmlformats.org/officeDocument/2006/relationships/image" Target="../media/image64.png"/><Relationship Id="rId4" Type="http://schemas.openxmlformats.org/officeDocument/2006/relationships/image" Target="../media/image77.png"/><Relationship Id="rId9" Type="http://schemas.openxmlformats.org/officeDocument/2006/relationships/image" Target="../media/image7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257970" y="230065"/>
            <a:ext cx="2686048" cy="1285875"/>
            <a:chOff x="-1" y="0"/>
            <a:chExt cx="2667001" cy="1371600"/>
          </a:xfrm>
        </p:grpSpPr>
        <p:grpSp>
          <p:nvGrpSpPr>
            <p:cNvPr id="61" name="Group 60"/>
            <p:cNvGrpSpPr/>
            <p:nvPr/>
          </p:nvGrpSpPr>
          <p:grpSpPr>
            <a:xfrm>
              <a:off x="0" y="0"/>
              <a:ext cx="2667000" cy="1260921"/>
              <a:chOff x="0" y="0"/>
              <a:chExt cx="2667000" cy="1260921"/>
            </a:xfrm>
          </p:grpSpPr>
          <p:sp>
            <p:nvSpPr>
              <p:cNvPr id="59" name="TextBox 58"/>
              <p:cNvSpPr txBox="1"/>
              <p:nvPr/>
            </p:nvSpPr>
            <p:spPr>
              <a:xfrm>
                <a:off x="0" y="0"/>
                <a:ext cx="2667000" cy="1214691"/>
              </a:xfrm>
              <a:prstGeom prst="rect">
                <a:avLst/>
              </a:prstGeom>
              <a:noFill/>
            </p:spPr>
            <p:txBody>
              <a:bodyPr wrap="square" rtlCol="0">
                <a:spAutoFit/>
              </a:bodyPr>
              <a:lstStyle/>
              <a:p>
                <a:r>
                  <a:rPr lang="en-US" sz="6800" spc="50" dirty="0" err="1">
                    <a:ln w="12700">
                      <a:solidFill>
                        <a:schemeClr val="accent1">
                          <a:shade val="2500"/>
                          <a:alpha val="6500"/>
                        </a:schemeClr>
                      </a:solidFill>
                      <a:prstDash val="solid"/>
                    </a:ln>
                    <a:effectLst>
                      <a:innerShdw blurRad="50900" dist="38500" dir="13500000">
                        <a:srgbClr val="000000">
                          <a:alpha val="60000"/>
                        </a:srgbClr>
                      </a:innerShdw>
                    </a:effectLst>
                    <a:latin typeface="WeizmannLogo" pitchFamily="2" charset="0"/>
                  </a:rPr>
                  <a:t>Zc</a:t>
                </a:r>
                <a:endParaRPr lang="en-US" sz="6800" spc="50" dirty="0">
                  <a:ln w="12700">
                    <a:solidFill>
                      <a:schemeClr val="accent1">
                        <a:shade val="2500"/>
                        <a:alpha val="6500"/>
                      </a:schemeClr>
                    </a:solidFill>
                    <a:prstDash val="solid"/>
                  </a:ln>
                  <a:effectLst>
                    <a:innerShdw blurRad="50900" dist="38500" dir="13500000">
                      <a:srgbClr val="000000">
                        <a:alpha val="60000"/>
                      </a:srgbClr>
                    </a:innerShdw>
                  </a:effectLst>
                  <a:latin typeface="WeizmannLogo" pitchFamily="2" charset="0"/>
                </a:endParaRPr>
              </a:p>
            </p:txBody>
          </p:sp>
          <p:sp>
            <p:nvSpPr>
              <p:cNvPr id="60" name="TextBox 59"/>
              <p:cNvSpPr txBox="1"/>
              <p:nvPr/>
            </p:nvSpPr>
            <p:spPr>
              <a:xfrm>
                <a:off x="45719" y="593388"/>
                <a:ext cx="2590801" cy="667533"/>
              </a:xfrm>
              <a:prstGeom prst="rect">
                <a:avLst/>
              </a:prstGeom>
              <a:noFill/>
            </p:spPr>
            <p:txBody>
              <a:bodyPr wrap="square" rtlCol="0">
                <a:spAutoFit/>
              </a:bodyPr>
              <a:lstStyle/>
              <a:p>
                <a:r>
                  <a:rPr lang="en-US" sz="5200" spc="50" baseline="-25000" dirty="0" err="1">
                    <a:ln w="12700">
                      <a:solidFill>
                        <a:schemeClr val="accent1">
                          <a:shade val="2500"/>
                          <a:alpha val="6500"/>
                        </a:schemeClr>
                      </a:solidFill>
                      <a:prstDash val="solid"/>
                    </a:ln>
                    <a:effectLst>
                      <a:innerShdw blurRad="50900" dist="38500" dir="13500000">
                        <a:srgbClr val="000000">
                          <a:alpha val="60000"/>
                        </a:srgbClr>
                      </a:innerShdw>
                    </a:effectLst>
                    <a:latin typeface="WeizmannLogo" pitchFamily="2" charset="0"/>
                  </a:rPr>
                  <a:t>ab</a:t>
                </a:r>
                <a:endParaRPr lang="en-US" sz="5200" spc="50" baseline="-25000" dirty="0">
                  <a:ln w="12700">
                    <a:solidFill>
                      <a:schemeClr val="accent1">
                        <a:shade val="2500"/>
                        <a:alpha val="6500"/>
                      </a:schemeClr>
                    </a:solidFill>
                    <a:prstDash val="solid"/>
                  </a:ln>
                  <a:effectLst>
                    <a:innerShdw blurRad="50900" dist="38500" dir="13500000">
                      <a:srgbClr val="000000">
                        <a:alpha val="60000"/>
                      </a:srgbClr>
                    </a:innerShdw>
                  </a:effectLst>
                  <a:latin typeface="WeizmannLogo" pitchFamily="2" charset="0"/>
                </a:endParaRPr>
              </a:p>
            </p:txBody>
          </p:sp>
        </p:grpSp>
        <p:sp>
          <p:nvSpPr>
            <p:cNvPr id="67" name="Rectangle 66"/>
            <p:cNvSpPr/>
            <p:nvPr/>
          </p:nvSpPr>
          <p:spPr>
            <a:xfrm>
              <a:off x="-1" y="0"/>
              <a:ext cx="256032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grpSp>
      <p:sp>
        <p:nvSpPr>
          <p:cNvPr id="25" name="TextBox 24"/>
          <p:cNvSpPr txBox="1"/>
          <p:nvPr/>
        </p:nvSpPr>
        <p:spPr>
          <a:xfrm>
            <a:off x="257970" y="5348731"/>
            <a:ext cx="6683580" cy="1328569"/>
          </a:xfrm>
          <a:prstGeom prst="rect">
            <a:avLst/>
          </a:prstGeom>
          <a:noFill/>
        </p:spPr>
        <p:txBody>
          <a:bodyPr wrap="square" rtlCol="0">
            <a:spAutoFit/>
          </a:bodyPr>
          <a:lstStyle/>
          <a:p>
            <a:pPr>
              <a:spcAft>
                <a:spcPts val="500"/>
              </a:spcAft>
            </a:pPr>
            <a:r>
              <a:rPr lang="en-US" sz="2400" dirty="0">
                <a:latin typeface="Open Sans Semibold" pitchFamily="34" charset="0"/>
                <a:ea typeface="Open Sans Semibold" pitchFamily="34" charset="0"/>
                <a:cs typeface="Open Sans Semibold" pitchFamily="34" charset="0"/>
              </a:rPr>
              <a:t>Roman </a:t>
            </a:r>
            <a:r>
              <a:rPr lang="en-US" sz="2400" dirty="0" err="1">
                <a:latin typeface="Open Sans Semibold" pitchFamily="34" charset="0"/>
                <a:ea typeface="Open Sans Semibold" pitchFamily="34" charset="0"/>
                <a:cs typeface="Open Sans Semibold" pitchFamily="34" charset="0"/>
              </a:rPr>
              <a:t>Beily</a:t>
            </a:r>
            <a:r>
              <a:rPr lang="en-US" sz="2400" dirty="0">
                <a:latin typeface="Open Sans Semibold" pitchFamily="34" charset="0"/>
                <a:ea typeface="Open Sans Semibold" pitchFamily="34" charset="0"/>
                <a:cs typeface="Open Sans Semibold" pitchFamily="34" charset="0"/>
              </a:rPr>
              <a:t> </a:t>
            </a:r>
            <a:r>
              <a:rPr lang="en-US" dirty="0">
                <a:latin typeface="Open Sans Semibold" pitchFamily="34" charset="0"/>
                <a:ea typeface="Open Sans Semibold" pitchFamily="34" charset="0"/>
                <a:cs typeface="Open Sans Semibold" pitchFamily="34" charset="0"/>
              </a:rPr>
              <a:t>Math &amp; CS, MSc student @ Michal </a:t>
            </a:r>
            <a:r>
              <a:rPr lang="en-US" dirty="0" err="1">
                <a:latin typeface="Open Sans Semibold" pitchFamily="34" charset="0"/>
                <a:ea typeface="Open Sans Semibold" pitchFamily="34" charset="0"/>
                <a:cs typeface="Open Sans Semibold" pitchFamily="34" charset="0"/>
              </a:rPr>
              <a:t>Irani</a:t>
            </a:r>
            <a:endParaRPr lang="en-US" dirty="0">
              <a:latin typeface="Open Sans Semibold" pitchFamily="34" charset="0"/>
              <a:ea typeface="Open Sans Semibold" pitchFamily="34" charset="0"/>
              <a:cs typeface="Open Sans Semibold" pitchFamily="34" charset="0"/>
            </a:endParaRPr>
          </a:p>
          <a:p>
            <a:pPr>
              <a:spcAft>
                <a:spcPts val="500"/>
              </a:spcAft>
            </a:pPr>
            <a:r>
              <a:rPr lang="en-US" sz="2400" dirty="0">
                <a:latin typeface="Open Sans Semibold" pitchFamily="34" charset="0"/>
                <a:ea typeface="Open Sans Semibold" pitchFamily="34" charset="0"/>
                <a:cs typeface="Open Sans Semibold" pitchFamily="34" charset="0"/>
              </a:rPr>
              <a:t>Guy </a:t>
            </a:r>
            <a:r>
              <a:rPr lang="en-US" sz="2400" dirty="0" err="1">
                <a:latin typeface="Open Sans Semibold" pitchFamily="34" charset="0"/>
                <a:ea typeface="Open Sans Semibold" pitchFamily="34" charset="0"/>
                <a:cs typeface="Open Sans Semibold" pitchFamily="34" charset="0"/>
              </a:rPr>
              <a:t>Gaziv</a:t>
            </a:r>
            <a:r>
              <a:rPr lang="en-US" sz="2400" dirty="0">
                <a:latin typeface="Open Sans Semibold" pitchFamily="34" charset="0"/>
                <a:ea typeface="Open Sans Semibold" pitchFamily="34" charset="0"/>
                <a:cs typeface="Open Sans Semibold" pitchFamily="34" charset="0"/>
              </a:rPr>
              <a:t> </a:t>
            </a:r>
            <a:r>
              <a:rPr lang="en-US" dirty="0">
                <a:latin typeface="Open Sans Semibold" pitchFamily="34" charset="0"/>
                <a:ea typeface="Open Sans Semibold" pitchFamily="34" charset="0"/>
                <a:cs typeface="Open Sans Semibold" pitchFamily="34" charset="0"/>
              </a:rPr>
              <a:t>Math &amp; CS, PhD candidate @ Michal </a:t>
            </a:r>
            <a:r>
              <a:rPr lang="en-US" dirty="0" err="1">
                <a:latin typeface="Open Sans Semibold" pitchFamily="34" charset="0"/>
                <a:ea typeface="Open Sans Semibold" pitchFamily="34" charset="0"/>
                <a:cs typeface="Open Sans Semibold" pitchFamily="34" charset="0"/>
              </a:rPr>
              <a:t>Irani</a:t>
            </a:r>
            <a:endParaRPr lang="en-US" dirty="0">
              <a:latin typeface="Open Sans Semibold" pitchFamily="34" charset="0"/>
              <a:ea typeface="Open Sans Semibold" pitchFamily="34" charset="0"/>
              <a:cs typeface="Open Sans Semibold" pitchFamily="34" charset="0"/>
            </a:endParaRPr>
          </a:p>
          <a:p>
            <a:pPr>
              <a:lnSpc>
                <a:spcPct val="120000"/>
              </a:lnSpc>
              <a:spcAft>
                <a:spcPts val="600"/>
              </a:spcAft>
            </a:pPr>
            <a:r>
              <a:rPr lang="en-US" sz="2000" dirty="0">
                <a:latin typeface="Open Sans Light" pitchFamily="34" charset="0"/>
                <a:ea typeface="Open Sans Light" pitchFamily="34" charset="0"/>
                <a:cs typeface="Open Sans Light" pitchFamily="34" charset="0"/>
              </a:rPr>
              <a:t>27.5.18</a:t>
            </a:r>
          </a:p>
        </p:txBody>
      </p:sp>
      <p:sp>
        <p:nvSpPr>
          <p:cNvPr id="26" name="Title 1"/>
          <p:cNvSpPr txBox="1">
            <a:spLocks/>
          </p:cNvSpPr>
          <p:nvPr/>
        </p:nvSpPr>
        <p:spPr>
          <a:xfrm>
            <a:off x="385156" y="3175335"/>
            <a:ext cx="4786611" cy="4102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Advanced RNNs</a:t>
            </a:r>
          </a:p>
          <a:p>
            <a:pPr>
              <a:lnSpc>
                <a:spcPts val="4200"/>
              </a:lnSpc>
            </a:pPr>
            <a:r>
              <a:rPr lang="en-US" sz="3200" spc="-80">
                <a:ln w="1905">
                  <a:noFill/>
                </a:ln>
                <a:effectLst>
                  <a:innerShdw blurRad="114300">
                    <a:prstClr val="black"/>
                  </a:innerShdw>
                </a:effectLst>
                <a:latin typeface="Open Sans" pitchFamily="34" charset="0"/>
                <a:ea typeface="Open Sans" pitchFamily="34" charset="0"/>
                <a:cs typeface="Open Sans" pitchFamily="34" charset="0"/>
              </a:rPr>
              <a:t>(</a:t>
            </a: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Sequence modeling)</a:t>
            </a:r>
          </a:p>
        </p:txBody>
      </p:sp>
      <p:pic>
        <p:nvPicPr>
          <p:cNvPr id="11" name="Picture 10"/>
          <p:cNvPicPr>
            <a:picLocks noChangeAspect="1"/>
          </p:cNvPicPr>
          <p:nvPr/>
        </p:nvPicPr>
        <p:blipFill>
          <a:blip r:embed="rId2"/>
          <a:stretch>
            <a:fillRect/>
          </a:stretch>
        </p:blipFill>
        <p:spPr>
          <a:xfrm>
            <a:off x="8497625" y="4995333"/>
            <a:ext cx="3694375" cy="1862666"/>
          </a:xfrm>
          <a:prstGeom prst="rect">
            <a:avLst/>
          </a:prstGeom>
        </p:spPr>
      </p:pic>
      <p:pic>
        <p:nvPicPr>
          <p:cNvPr id="2" name="Picture 1"/>
          <p:cNvPicPr>
            <a:picLocks noChangeAspect="1"/>
          </p:cNvPicPr>
          <p:nvPr/>
        </p:nvPicPr>
        <p:blipFill>
          <a:blip r:embed="rId3"/>
          <a:stretch>
            <a:fillRect/>
          </a:stretch>
        </p:blipFill>
        <p:spPr>
          <a:xfrm>
            <a:off x="12644437" y="-810849"/>
            <a:ext cx="6105525" cy="5362575"/>
          </a:xfrm>
          <a:prstGeom prst="rect">
            <a:avLst/>
          </a:prstGeom>
        </p:spPr>
      </p:pic>
      <p:pic>
        <p:nvPicPr>
          <p:cNvPr id="14" name="Picture 2" descr="http://karpathy.github.io/assets/rnn/latex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8744" y="-2572974"/>
            <a:ext cx="12601575" cy="71247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6180667" y="134920"/>
            <a:ext cx="5871444" cy="4391317"/>
          </a:xfrm>
          <a:prstGeom prst="rect">
            <a:avLst/>
          </a:prstGeom>
        </p:spPr>
      </p:pic>
    </p:spTree>
    <p:extLst>
      <p:ext uri="{BB962C8B-B14F-4D97-AF65-F5344CB8AC3E}">
        <p14:creationId xmlns:p14="http://schemas.microsoft.com/office/powerpoint/2010/main" val="191924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are difficult in capturing long-term dependencies</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2" name="Rectangle 11"/>
          <p:cNvSpPr/>
          <p:nvPr/>
        </p:nvSpPr>
        <p:spPr>
          <a:xfrm>
            <a:off x="9677400" y="134292"/>
            <a:ext cx="2647950"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Andrew Ng, RNN course</a:t>
            </a:r>
          </a:p>
        </p:txBody>
      </p:sp>
      <p:sp>
        <p:nvSpPr>
          <p:cNvPr id="13" name="Rectangle 12"/>
          <p:cNvSpPr/>
          <p:nvPr/>
        </p:nvSpPr>
        <p:spPr>
          <a:xfrm>
            <a:off x="1457164" y="1407913"/>
            <a:ext cx="7980823" cy="1384995"/>
          </a:xfrm>
          <a:prstGeom prst="rect">
            <a:avLst/>
          </a:prstGeom>
        </p:spPr>
        <p:txBody>
          <a:bodyPr wrap="square">
            <a:spAutoFit/>
          </a:bodyPr>
          <a:lstStyle/>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a:t>
            </a:r>
            <a:r>
              <a:rPr lang="en-US" sz="2800" i="1" dirty="0">
                <a:ln w="1905">
                  <a:noFill/>
                </a:ln>
                <a:latin typeface="CordiaUPC" pitchFamily="34" charset="-34"/>
                <a:ea typeface="Batang" pitchFamily="18" charset="-127"/>
                <a:cs typeface="CordiaUPC" pitchFamily="34" charset="-34"/>
              </a:rPr>
              <a:t>, who worked really hard on this presentation, </a:t>
            </a:r>
            <a:r>
              <a:rPr lang="en-US" sz="2800" i="1" u="sng" dirty="0">
                <a:ln w="1905">
                  <a:noFill/>
                </a:ln>
                <a:latin typeface="CordiaUPC" pitchFamily="34" charset="-34"/>
                <a:ea typeface="Batang" pitchFamily="18" charset="-127"/>
                <a:cs typeface="CordiaUPC" pitchFamily="34" charset="-34"/>
              </a:rPr>
              <a:t>was</a:t>
            </a:r>
            <a:r>
              <a:rPr lang="en-US" sz="2800" i="1" dirty="0">
                <a:ln w="1905">
                  <a:noFill/>
                </a:ln>
                <a:latin typeface="CordiaUPC" pitchFamily="34" charset="-34"/>
                <a:ea typeface="Batang" pitchFamily="18" charset="-127"/>
                <a:cs typeface="CordiaUPC" pitchFamily="34" charset="-34"/>
              </a:rPr>
              <a:t> hungry.</a:t>
            </a:r>
          </a:p>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students</a:t>
            </a:r>
            <a:r>
              <a:rPr lang="en-US" sz="2800" i="1" dirty="0">
                <a:ln w="1905">
                  <a:noFill/>
                </a:ln>
                <a:latin typeface="CordiaUPC" pitchFamily="34" charset="-34"/>
                <a:ea typeface="Batang" pitchFamily="18" charset="-127"/>
                <a:cs typeface="CordiaUPC" pitchFamily="34" charset="-34"/>
              </a:rPr>
              <a:t>, who already ate all the delicious humus, </a:t>
            </a:r>
            <a:r>
              <a:rPr lang="en-US" sz="2800" i="1" u="sng" dirty="0">
                <a:ln w="1905">
                  <a:noFill/>
                </a:ln>
                <a:latin typeface="CordiaUPC" pitchFamily="34" charset="-34"/>
                <a:ea typeface="Batang" pitchFamily="18" charset="-127"/>
                <a:cs typeface="CordiaUPC" pitchFamily="34" charset="-34"/>
              </a:rPr>
              <a:t>were</a:t>
            </a:r>
            <a:r>
              <a:rPr lang="en-US" sz="2800" i="1" dirty="0">
                <a:ln w="1905">
                  <a:noFill/>
                </a:ln>
                <a:latin typeface="CordiaUPC" pitchFamily="34" charset="-34"/>
                <a:ea typeface="Batang" pitchFamily="18" charset="-127"/>
                <a:cs typeface="CordiaUPC" pitchFamily="34" charset="-34"/>
              </a:rPr>
              <a:t> full.</a:t>
            </a:r>
          </a:p>
          <a:p>
            <a:endParaRPr lang="en-US" sz="2800" i="1" dirty="0">
              <a:ln w="1905">
                <a:noFill/>
              </a:ln>
              <a:latin typeface="CordiaUPC" pitchFamily="34" charset="-34"/>
              <a:ea typeface="Batang" pitchFamily="18" charset="-127"/>
              <a:cs typeface="CordiaUPC" pitchFamily="34" charset="-34"/>
            </a:endParaRPr>
          </a:p>
        </p:txBody>
      </p:sp>
      <p:grpSp>
        <p:nvGrpSpPr>
          <p:cNvPr id="3" name="Group 2"/>
          <p:cNvGrpSpPr/>
          <p:nvPr/>
        </p:nvGrpSpPr>
        <p:grpSpPr>
          <a:xfrm>
            <a:off x="345994" y="2374417"/>
            <a:ext cx="9836070" cy="2876550"/>
            <a:chOff x="345994" y="2374417"/>
            <a:chExt cx="9836070" cy="2876550"/>
          </a:xfrm>
        </p:grpSpPr>
        <p:pic>
          <p:nvPicPr>
            <p:cNvPr id="5" name="Picture 4"/>
            <p:cNvPicPr>
              <a:picLocks noChangeAspect="1"/>
            </p:cNvPicPr>
            <p:nvPr/>
          </p:nvPicPr>
          <p:blipFill>
            <a:blip r:embed="rId3"/>
            <a:stretch>
              <a:fillRect/>
            </a:stretch>
          </p:blipFill>
          <p:spPr>
            <a:xfrm>
              <a:off x="1457164" y="2374417"/>
              <a:ext cx="8724900" cy="2876550"/>
            </a:xfrm>
            <a:prstGeom prst="rect">
              <a:avLst/>
            </a:prstGeom>
          </p:spPr>
        </p:pic>
        <p:sp>
          <p:nvSpPr>
            <p:cNvPr id="16" name="Rectangle 15"/>
            <p:cNvSpPr/>
            <p:nvPr/>
          </p:nvSpPr>
          <p:spPr>
            <a:xfrm>
              <a:off x="345994" y="3604331"/>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a:t>
              </a:r>
            </a:p>
          </p:txBody>
        </p:sp>
      </p:grpSp>
    </p:spTree>
    <p:extLst>
      <p:ext uri="{BB962C8B-B14F-4D97-AF65-F5344CB8AC3E}">
        <p14:creationId xmlns:p14="http://schemas.microsoft.com/office/powerpoint/2010/main" val="337088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are difficult in capturing long-term dependencies</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2" name="Rectangle 11"/>
          <p:cNvSpPr/>
          <p:nvPr/>
        </p:nvSpPr>
        <p:spPr>
          <a:xfrm>
            <a:off x="9677400" y="134292"/>
            <a:ext cx="2647950"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Andrew Ng, RNN course</a:t>
            </a:r>
          </a:p>
        </p:txBody>
      </p:sp>
      <p:sp>
        <p:nvSpPr>
          <p:cNvPr id="13" name="Rectangle 12"/>
          <p:cNvSpPr/>
          <p:nvPr/>
        </p:nvSpPr>
        <p:spPr>
          <a:xfrm>
            <a:off x="1457164" y="1407913"/>
            <a:ext cx="7980823" cy="1384995"/>
          </a:xfrm>
          <a:prstGeom prst="rect">
            <a:avLst/>
          </a:prstGeom>
        </p:spPr>
        <p:txBody>
          <a:bodyPr wrap="square">
            <a:spAutoFit/>
          </a:bodyPr>
          <a:lstStyle/>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a:t>
            </a:r>
            <a:r>
              <a:rPr lang="en-US" sz="2800" i="1" dirty="0">
                <a:ln w="1905">
                  <a:noFill/>
                </a:ln>
                <a:latin typeface="CordiaUPC" pitchFamily="34" charset="-34"/>
                <a:ea typeface="Batang" pitchFamily="18" charset="-127"/>
                <a:cs typeface="CordiaUPC" pitchFamily="34" charset="-34"/>
              </a:rPr>
              <a:t>, who worked really hard on this presentation, </a:t>
            </a:r>
            <a:r>
              <a:rPr lang="en-US" sz="2800" i="1" u="sng" dirty="0">
                <a:ln w="1905">
                  <a:noFill/>
                </a:ln>
                <a:latin typeface="CordiaUPC" pitchFamily="34" charset="-34"/>
                <a:ea typeface="Batang" pitchFamily="18" charset="-127"/>
                <a:cs typeface="CordiaUPC" pitchFamily="34" charset="-34"/>
              </a:rPr>
              <a:t>was</a:t>
            </a:r>
            <a:r>
              <a:rPr lang="en-US" sz="2800" i="1" dirty="0">
                <a:ln w="1905">
                  <a:noFill/>
                </a:ln>
                <a:latin typeface="CordiaUPC" pitchFamily="34" charset="-34"/>
                <a:ea typeface="Batang" pitchFamily="18" charset="-127"/>
                <a:cs typeface="CordiaUPC" pitchFamily="34" charset="-34"/>
              </a:rPr>
              <a:t> hungry.</a:t>
            </a:r>
          </a:p>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students</a:t>
            </a:r>
            <a:r>
              <a:rPr lang="en-US" sz="2800" i="1" dirty="0">
                <a:ln w="1905">
                  <a:noFill/>
                </a:ln>
                <a:latin typeface="CordiaUPC" pitchFamily="34" charset="-34"/>
                <a:ea typeface="Batang" pitchFamily="18" charset="-127"/>
                <a:cs typeface="CordiaUPC" pitchFamily="34" charset="-34"/>
              </a:rPr>
              <a:t>, who already ate all the delicious humus, </a:t>
            </a:r>
            <a:r>
              <a:rPr lang="en-US" sz="2800" i="1" u="sng" dirty="0">
                <a:ln w="1905">
                  <a:noFill/>
                </a:ln>
                <a:latin typeface="CordiaUPC" pitchFamily="34" charset="-34"/>
                <a:ea typeface="Batang" pitchFamily="18" charset="-127"/>
                <a:cs typeface="CordiaUPC" pitchFamily="34" charset="-34"/>
              </a:rPr>
              <a:t>were</a:t>
            </a:r>
            <a:r>
              <a:rPr lang="en-US" sz="2800" i="1" dirty="0">
                <a:ln w="1905">
                  <a:noFill/>
                </a:ln>
                <a:latin typeface="CordiaUPC" pitchFamily="34" charset="-34"/>
                <a:ea typeface="Batang" pitchFamily="18" charset="-127"/>
                <a:cs typeface="CordiaUPC" pitchFamily="34" charset="-34"/>
              </a:rPr>
              <a:t> full.</a:t>
            </a:r>
          </a:p>
          <a:p>
            <a:endParaRPr lang="en-US" sz="2800" i="1" dirty="0">
              <a:ln w="1905">
                <a:noFill/>
              </a:ln>
              <a:latin typeface="CordiaUPC" pitchFamily="34" charset="-34"/>
              <a:ea typeface="Batang" pitchFamily="18" charset="-127"/>
              <a:cs typeface="CordiaUPC" pitchFamily="34" charset="-34"/>
            </a:endParaRPr>
          </a:p>
        </p:txBody>
      </p:sp>
      <p:grpSp>
        <p:nvGrpSpPr>
          <p:cNvPr id="4" name="Group 3"/>
          <p:cNvGrpSpPr/>
          <p:nvPr/>
        </p:nvGrpSpPr>
        <p:grpSpPr>
          <a:xfrm>
            <a:off x="345994" y="2374417"/>
            <a:ext cx="9858164" cy="2876550"/>
            <a:chOff x="345994" y="2374417"/>
            <a:chExt cx="9858164" cy="2876550"/>
          </a:xfrm>
        </p:grpSpPr>
        <p:pic>
          <p:nvPicPr>
            <p:cNvPr id="5" name="Picture 4"/>
            <p:cNvPicPr>
              <a:picLocks noChangeAspect="1"/>
            </p:cNvPicPr>
            <p:nvPr/>
          </p:nvPicPr>
          <p:blipFill>
            <a:blip r:embed="rId3"/>
            <a:stretch>
              <a:fillRect/>
            </a:stretch>
          </p:blipFill>
          <p:spPr>
            <a:xfrm>
              <a:off x="1457164" y="2374417"/>
              <a:ext cx="8724900" cy="2876550"/>
            </a:xfrm>
            <a:prstGeom prst="rect">
              <a:avLst/>
            </a:prstGeom>
          </p:spPr>
        </p:pic>
        <p:pic>
          <p:nvPicPr>
            <p:cNvPr id="15" name="Picture 14"/>
            <p:cNvPicPr>
              <a:picLocks noChangeAspect="1"/>
            </p:cNvPicPr>
            <p:nvPr/>
          </p:nvPicPr>
          <p:blipFill>
            <a:blip r:embed="rId4"/>
            <a:stretch>
              <a:fillRect/>
            </a:stretch>
          </p:blipFill>
          <p:spPr>
            <a:xfrm>
              <a:off x="2498433" y="3452086"/>
              <a:ext cx="7705725" cy="828675"/>
            </a:xfrm>
            <a:prstGeom prst="rect">
              <a:avLst/>
            </a:prstGeom>
          </p:spPr>
        </p:pic>
        <p:sp>
          <p:nvSpPr>
            <p:cNvPr id="16" name="Rectangle 15"/>
            <p:cNvSpPr/>
            <p:nvPr/>
          </p:nvSpPr>
          <p:spPr>
            <a:xfrm>
              <a:off x="345994" y="3604331"/>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a:t>
              </a:r>
            </a:p>
          </p:txBody>
        </p:sp>
      </p:grpSp>
    </p:spTree>
    <p:extLst>
      <p:ext uri="{BB962C8B-B14F-4D97-AF65-F5344CB8AC3E}">
        <p14:creationId xmlns:p14="http://schemas.microsoft.com/office/powerpoint/2010/main" val="1131232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49450" y="5290391"/>
            <a:ext cx="8801100" cy="1438275"/>
          </a:xfrm>
          <a:prstGeom prst="rect">
            <a:avLst/>
          </a:prstGeom>
        </p:spPr>
      </p:pic>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are difficult in capturing long-term dependencies</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2" name="Rectangle 11"/>
          <p:cNvSpPr/>
          <p:nvPr/>
        </p:nvSpPr>
        <p:spPr>
          <a:xfrm>
            <a:off x="9677400" y="134292"/>
            <a:ext cx="2647950"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Andrew Ng, RNN course</a:t>
            </a:r>
          </a:p>
        </p:txBody>
      </p:sp>
      <p:pic>
        <p:nvPicPr>
          <p:cNvPr id="5" name="Picture 4"/>
          <p:cNvPicPr>
            <a:picLocks noChangeAspect="1"/>
          </p:cNvPicPr>
          <p:nvPr/>
        </p:nvPicPr>
        <p:blipFill>
          <a:blip r:embed="rId4"/>
          <a:stretch>
            <a:fillRect/>
          </a:stretch>
        </p:blipFill>
        <p:spPr>
          <a:xfrm>
            <a:off x="1457164" y="2374417"/>
            <a:ext cx="8724900" cy="2876550"/>
          </a:xfrm>
          <a:prstGeom prst="rect">
            <a:avLst/>
          </a:prstGeom>
        </p:spPr>
      </p:pic>
      <p:sp>
        <p:nvSpPr>
          <p:cNvPr id="13" name="Rectangle 12"/>
          <p:cNvSpPr/>
          <p:nvPr/>
        </p:nvSpPr>
        <p:spPr>
          <a:xfrm>
            <a:off x="1457164" y="1407913"/>
            <a:ext cx="7980823" cy="1384995"/>
          </a:xfrm>
          <a:prstGeom prst="rect">
            <a:avLst/>
          </a:prstGeom>
        </p:spPr>
        <p:txBody>
          <a:bodyPr wrap="square">
            <a:spAutoFit/>
          </a:bodyPr>
          <a:lstStyle/>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a:t>
            </a:r>
            <a:r>
              <a:rPr lang="en-US" sz="2800" i="1" dirty="0">
                <a:ln w="1905">
                  <a:noFill/>
                </a:ln>
                <a:latin typeface="CordiaUPC" pitchFamily="34" charset="-34"/>
                <a:ea typeface="Batang" pitchFamily="18" charset="-127"/>
                <a:cs typeface="CordiaUPC" pitchFamily="34" charset="-34"/>
              </a:rPr>
              <a:t>, who worked really hard on this presentation, </a:t>
            </a:r>
            <a:r>
              <a:rPr lang="en-US" sz="2800" i="1" u="sng" dirty="0">
                <a:ln w="1905">
                  <a:noFill/>
                </a:ln>
                <a:latin typeface="CordiaUPC" pitchFamily="34" charset="-34"/>
                <a:ea typeface="Batang" pitchFamily="18" charset="-127"/>
                <a:cs typeface="CordiaUPC" pitchFamily="34" charset="-34"/>
              </a:rPr>
              <a:t>was</a:t>
            </a:r>
            <a:r>
              <a:rPr lang="en-US" sz="2800" i="1" dirty="0">
                <a:ln w="1905">
                  <a:noFill/>
                </a:ln>
                <a:latin typeface="CordiaUPC" pitchFamily="34" charset="-34"/>
                <a:ea typeface="Batang" pitchFamily="18" charset="-127"/>
                <a:cs typeface="CordiaUPC" pitchFamily="34" charset="-34"/>
              </a:rPr>
              <a:t> hungry.</a:t>
            </a:r>
          </a:p>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students</a:t>
            </a:r>
            <a:r>
              <a:rPr lang="en-US" sz="2800" i="1" dirty="0">
                <a:ln w="1905">
                  <a:noFill/>
                </a:ln>
                <a:latin typeface="CordiaUPC" pitchFamily="34" charset="-34"/>
                <a:ea typeface="Batang" pitchFamily="18" charset="-127"/>
                <a:cs typeface="CordiaUPC" pitchFamily="34" charset="-34"/>
              </a:rPr>
              <a:t>, who already ate all the delicious humus, </a:t>
            </a:r>
            <a:r>
              <a:rPr lang="en-US" sz="2800" i="1" u="sng" dirty="0">
                <a:ln w="1905">
                  <a:noFill/>
                </a:ln>
                <a:latin typeface="CordiaUPC" pitchFamily="34" charset="-34"/>
                <a:ea typeface="Batang" pitchFamily="18" charset="-127"/>
                <a:cs typeface="CordiaUPC" pitchFamily="34" charset="-34"/>
              </a:rPr>
              <a:t>were</a:t>
            </a:r>
            <a:r>
              <a:rPr lang="en-US" sz="2800" i="1" dirty="0">
                <a:ln w="1905">
                  <a:noFill/>
                </a:ln>
                <a:latin typeface="CordiaUPC" pitchFamily="34" charset="-34"/>
                <a:ea typeface="Batang" pitchFamily="18" charset="-127"/>
                <a:cs typeface="CordiaUPC" pitchFamily="34" charset="-34"/>
              </a:rPr>
              <a:t> full.</a:t>
            </a:r>
          </a:p>
          <a:p>
            <a:endParaRPr lang="en-US" sz="2800" i="1" dirty="0">
              <a:ln w="1905">
                <a:noFill/>
              </a:ln>
              <a:latin typeface="CordiaUPC" pitchFamily="34" charset="-34"/>
              <a:ea typeface="Batang" pitchFamily="18" charset="-127"/>
              <a:cs typeface="CordiaUPC" pitchFamily="34" charset="-34"/>
            </a:endParaRPr>
          </a:p>
        </p:txBody>
      </p:sp>
      <p:pic>
        <p:nvPicPr>
          <p:cNvPr id="15" name="Picture 14"/>
          <p:cNvPicPr>
            <a:picLocks noChangeAspect="1"/>
          </p:cNvPicPr>
          <p:nvPr/>
        </p:nvPicPr>
        <p:blipFill>
          <a:blip r:embed="rId5"/>
          <a:stretch>
            <a:fillRect/>
          </a:stretch>
        </p:blipFill>
        <p:spPr>
          <a:xfrm>
            <a:off x="2498433" y="3452086"/>
            <a:ext cx="7705725" cy="828675"/>
          </a:xfrm>
          <a:prstGeom prst="rect">
            <a:avLst/>
          </a:prstGeom>
        </p:spPr>
      </p:pic>
      <p:sp>
        <p:nvSpPr>
          <p:cNvPr id="16" name="Rectangle 15"/>
          <p:cNvSpPr/>
          <p:nvPr/>
        </p:nvSpPr>
        <p:spPr>
          <a:xfrm>
            <a:off x="345994" y="3604331"/>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a:t>
            </a:r>
          </a:p>
        </p:txBody>
      </p:sp>
      <p:sp>
        <p:nvSpPr>
          <p:cNvPr id="17" name="Rectangle 16"/>
          <p:cNvSpPr/>
          <p:nvPr/>
        </p:nvSpPr>
        <p:spPr>
          <a:xfrm>
            <a:off x="345994" y="5748665"/>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DNN</a:t>
            </a:r>
          </a:p>
        </p:txBody>
      </p:sp>
      <p:pic>
        <p:nvPicPr>
          <p:cNvPr id="3" name="Picture 2"/>
          <p:cNvPicPr>
            <a:picLocks noChangeAspect="1"/>
          </p:cNvPicPr>
          <p:nvPr/>
        </p:nvPicPr>
        <p:blipFill>
          <a:blip r:embed="rId6"/>
          <a:stretch>
            <a:fillRect/>
          </a:stretch>
        </p:blipFill>
        <p:spPr>
          <a:xfrm>
            <a:off x="2473033" y="5327322"/>
            <a:ext cx="9124950" cy="1609725"/>
          </a:xfrm>
          <a:prstGeom prst="rect">
            <a:avLst/>
          </a:prstGeom>
        </p:spPr>
      </p:pic>
    </p:spTree>
    <p:extLst>
      <p:ext uri="{BB962C8B-B14F-4D97-AF65-F5344CB8AC3E}">
        <p14:creationId xmlns:p14="http://schemas.microsoft.com/office/powerpoint/2010/main" val="282644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are difficult in capturing long-term dependencies</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2" name="Rectangle 11"/>
          <p:cNvSpPr/>
          <p:nvPr/>
        </p:nvSpPr>
        <p:spPr>
          <a:xfrm>
            <a:off x="9677400" y="134292"/>
            <a:ext cx="2647950"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Andrew Ng, RNN course</a:t>
            </a:r>
          </a:p>
        </p:txBody>
      </p:sp>
      <p:sp>
        <p:nvSpPr>
          <p:cNvPr id="13" name="Rectangle 12"/>
          <p:cNvSpPr/>
          <p:nvPr/>
        </p:nvSpPr>
        <p:spPr>
          <a:xfrm>
            <a:off x="1457164" y="1407913"/>
            <a:ext cx="7980823" cy="1384995"/>
          </a:xfrm>
          <a:prstGeom prst="rect">
            <a:avLst/>
          </a:prstGeom>
        </p:spPr>
        <p:txBody>
          <a:bodyPr wrap="square">
            <a:spAutoFit/>
          </a:bodyPr>
          <a:lstStyle/>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a:t>
            </a:r>
            <a:r>
              <a:rPr lang="en-US" sz="2800" i="1" dirty="0">
                <a:ln w="1905">
                  <a:noFill/>
                </a:ln>
                <a:latin typeface="CordiaUPC" pitchFamily="34" charset="-34"/>
                <a:ea typeface="Batang" pitchFamily="18" charset="-127"/>
                <a:cs typeface="CordiaUPC" pitchFamily="34" charset="-34"/>
              </a:rPr>
              <a:t>, who worked really hard on this presentation, </a:t>
            </a:r>
            <a:r>
              <a:rPr lang="en-US" sz="2800" i="1" u="sng" dirty="0">
                <a:ln w="1905">
                  <a:noFill/>
                </a:ln>
                <a:latin typeface="CordiaUPC" pitchFamily="34" charset="-34"/>
                <a:ea typeface="Batang" pitchFamily="18" charset="-127"/>
                <a:cs typeface="CordiaUPC" pitchFamily="34" charset="-34"/>
              </a:rPr>
              <a:t>was</a:t>
            </a:r>
            <a:r>
              <a:rPr lang="en-US" sz="2800" i="1" dirty="0">
                <a:ln w="1905">
                  <a:noFill/>
                </a:ln>
                <a:latin typeface="CordiaUPC" pitchFamily="34" charset="-34"/>
                <a:ea typeface="Batang" pitchFamily="18" charset="-127"/>
                <a:cs typeface="CordiaUPC" pitchFamily="34" charset="-34"/>
              </a:rPr>
              <a:t> hungry.</a:t>
            </a:r>
          </a:p>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students</a:t>
            </a:r>
            <a:r>
              <a:rPr lang="en-US" sz="2800" i="1" dirty="0">
                <a:ln w="1905">
                  <a:noFill/>
                </a:ln>
                <a:latin typeface="CordiaUPC" pitchFamily="34" charset="-34"/>
                <a:ea typeface="Batang" pitchFamily="18" charset="-127"/>
                <a:cs typeface="CordiaUPC" pitchFamily="34" charset="-34"/>
              </a:rPr>
              <a:t>, who already ate all the delicious humus, </a:t>
            </a:r>
            <a:r>
              <a:rPr lang="en-US" sz="2800" i="1" u="sng" dirty="0">
                <a:ln w="1905">
                  <a:noFill/>
                </a:ln>
                <a:latin typeface="CordiaUPC" pitchFamily="34" charset="-34"/>
                <a:ea typeface="Batang" pitchFamily="18" charset="-127"/>
                <a:cs typeface="CordiaUPC" pitchFamily="34" charset="-34"/>
              </a:rPr>
              <a:t>were</a:t>
            </a:r>
            <a:r>
              <a:rPr lang="en-US" sz="2800" i="1" dirty="0">
                <a:ln w="1905">
                  <a:noFill/>
                </a:ln>
                <a:latin typeface="CordiaUPC" pitchFamily="34" charset="-34"/>
                <a:ea typeface="Batang" pitchFamily="18" charset="-127"/>
                <a:cs typeface="CordiaUPC" pitchFamily="34" charset="-34"/>
              </a:rPr>
              <a:t> full.</a:t>
            </a:r>
          </a:p>
          <a:p>
            <a:endParaRPr lang="en-US" sz="2800" i="1" dirty="0">
              <a:ln w="1905">
                <a:noFill/>
              </a:ln>
              <a:latin typeface="CordiaUPC" pitchFamily="34" charset="-34"/>
              <a:ea typeface="Batang" pitchFamily="18" charset="-127"/>
              <a:cs typeface="CordiaUPC" pitchFamily="34" charset="-34"/>
            </a:endParaRPr>
          </a:p>
        </p:txBody>
      </p:sp>
      <p:grpSp>
        <p:nvGrpSpPr>
          <p:cNvPr id="3" name="Group 2"/>
          <p:cNvGrpSpPr/>
          <p:nvPr/>
        </p:nvGrpSpPr>
        <p:grpSpPr>
          <a:xfrm>
            <a:off x="345994" y="2374417"/>
            <a:ext cx="9836070" cy="2876550"/>
            <a:chOff x="345994" y="2374417"/>
            <a:chExt cx="9836070" cy="2876550"/>
          </a:xfrm>
        </p:grpSpPr>
        <p:pic>
          <p:nvPicPr>
            <p:cNvPr id="5" name="Picture 4"/>
            <p:cNvPicPr>
              <a:picLocks noChangeAspect="1"/>
            </p:cNvPicPr>
            <p:nvPr/>
          </p:nvPicPr>
          <p:blipFill>
            <a:blip r:embed="rId3"/>
            <a:stretch>
              <a:fillRect/>
            </a:stretch>
          </p:blipFill>
          <p:spPr>
            <a:xfrm>
              <a:off x="1457164" y="2374417"/>
              <a:ext cx="8724900" cy="2876550"/>
            </a:xfrm>
            <a:prstGeom prst="rect">
              <a:avLst/>
            </a:prstGeom>
          </p:spPr>
        </p:pic>
        <p:sp>
          <p:nvSpPr>
            <p:cNvPr id="16" name="Rectangle 15"/>
            <p:cNvSpPr/>
            <p:nvPr/>
          </p:nvSpPr>
          <p:spPr>
            <a:xfrm>
              <a:off x="345994" y="3604331"/>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a:t>
              </a:r>
            </a:p>
          </p:txBody>
        </p:sp>
      </p:grpSp>
      <p:grpSp>
        <p:nvGrpSpPr>
          <p:cNvPr id="4" name="Group 3"/>
          <p:cNvGrpSpPr/>
          <p:nvPr/>
        </p:nvGrpSpPr>
        <p:grpSpPr>
          <a:xfrm>
            <a:off x="345994" y="5290391"/>
            <a:ext cx="10404556" cy="1438275"/>
            <a:chOff x="345994" y="5290391"/>
            <a:chExt cx="10404556" cy="1438275"/>
          </a:xfrm>
        </p:grpSpPr>
        <p:sp>
          <p:nvSpPr>
            <p:cNvPr id="17" name="Rectangle 16"/>
            <p:cNvSpPr/>
            <p:nvPr/>
          </p:nvSpPr>
          <p:spPr>
            <a:xfrm>
              <a:off x="345994" y="5748665"/>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DNN</a:t>
              </a:r>
            </a:p>
          </p:txBody>
        </p:sp>
        <p:pic>
          <p:nvPicPr>
            <p:cNvPr id="18" name="Picture 17"/>
            <p:cNvPicPr>
              <a:picLocks noChangeAspect="1"/>
            </p:cNvPicPr>
            <p:nvPr/>
          </p:nvPicPr>
          <p:blipFill>
            <a:blip r:embed="rId4"/>
            <a:stretch>
              <a:fillRect/>
            </a:stretch>
          </p:blipFill>
          <p:spPr>
            <a:xfrm>
              <a:off x="1949450" y="5290391"/>
              <a:ext cx="8801100" cy="1438275"/>
            </a:xfrm>
            <a:prstGeom prst="rect">
              <a:avLst/>
            </a:prstGeom>
          </p:spPr>
        </p:pic>
      </p:grpSp>
    </p:spTree>
    <p:extLst>
      <p:ext uri="{BB962C8B-B14F-4D97-AF65-F5344CB8AC3E}">
        <p14:creationId xmlns:p14="http://schemas.microsoft.com/office/powerpoint/2010/main" val="2387330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736456" y="2883279"/>
            <a:ext cx="4657725" cy="3771900"/>
            <a:chOff x="7455694" y="2493169"/>
            <a:chExt cx="4657725" cy="3771900"/>
          </a:xfrm>
        </p:grpSpPr>
        <p:pic>
          <p:nvPicPr>
            <p:cNvPr id="19" name="Picture 18"/>
            <p:cNvPicPr>
              <a:picLocks noChangeAspect="1"/>
            </p:cNvPicPr>
            <p:nvPr/>
          </p:nvPicPr>
          <p:blipFill>
            <a:blip r:embed="rId3"/>
            <a:stretch>
              <a:fillRect/>
            </a:stretch>
          </p:blipFill>
          <p:spPr>
            <a:xfrm>
              <a:off x="7455694" y="2493169"/>
              <a:ext cx="4657725" cy="3771900"/>
            </a:xfrm>
            <a:prstGeom prst="rect">
              <a:avLst/>
            </a:prstGeom>
          </p:spPr>
        </p:pic>
        <p:sp>
          <p:nvSpPr>
            <p:cNvPr id="30" name="Rectangle 29"/>
            <p:cNvSpPr/>
            <p:nvPr/>
          </p:nvSpPr>
          <p:spPr>
            <a:xfrm>
              <a:off x="9954661" y="4117509"/>
              <a:ext cx="1317786"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 block</a:t>
              </a:r>
            </a:p>
          </p:txBody>
        </p:sp>
      </p:grpSp>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LSTM and GRU incorporate gated memory mechanisms to better capture long-term dependencies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8" name="Rectangle 17"/>
          <p:cNvSpPr/>
          <p:nvPr/>
        </p:nvSpPr>
        <p:spPr>
          <a:xfrm>
            <a:off x="2051888" y="1595613"/>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LSTM</a:t>
            </a:r>
          </a:p>
        </p:txBody>
      </p:sp>
      <p:pic>
        <p:nvPicPr>
          <p:cNvPr id="20" name="Picture 19"/>
          <p:cNvPicPr>
            <a:picLocks noChangeAspect="1"/>
          </p:cNvPicPr>
          <p:nvPr/>
        </p:nvPicPr>
        <p:blipFill>
          <a:blip r:embed="rId4"/>
          <a:stretch>
            <a:fillRect/>
          </a:stretch>
        </p:blipFill>
        <p:spPr>
          <a:xfrm>
            <a:off x="9638829" y="2271590"/>
            <a:ext cx="2228850" cy="504825"/>
          </a:xfrm>
          <a:prstGeom prst="rect">
            <a:avLst/>
          </a:prstGeom>
        </p:spPr>
      </p:pic>
      <p:grpSp>
        <p:nvGrpSpPr>
          <p:cNvPr id="3" name="Group 2"/>
          <p:cNvGrpSpPr/>
          <p:nvPr/>
        </p:nvGrpSpPr>
        <p:grpSpPr>
          <a:xfrm>
            <a:off x="604848" y="2216529"/>
            <a:ext cx="3641116" cy="3880499"/>
            <a:chOff x="604848" y="2216529"/>
            <a:chExt cx="3641116" cy="3880499"/>
          </a:xfrm>
        </p:grpSpPr>
        <p:pic>
          <p:nvPicPr>
            <p:cNvPr id="4" name="Picture 3"/>
            <p:cNvPicPr>
              <a:picLocks noChangeAspect="1"/>
            </p:cNvPicPr>
            <p:nvPr/>
          </p:nvPicPr>
          <p:blipFill>
            <a:blip r:embed="rId5"/>
            <a:stretch>
              <a:fillRect/>
            </a:stretch>
          </p:blipFill>
          <p:spPr>
            <a:xfrm>
              <a:off x="635989" y="2216529"/>
              <a:ext cx="3609975" cy="514350"/>
            </a:xfrm>
            <a:prstGeom prst="rect">
              <a:avLst/>
            </a:prstGeom>
          </p:spPr>
        </p:pic>
        <p:pic>
          <p:nvPicPr>
            <p:cNvPr id="6" name="Picture 5"/>
            <p:cNvPicPr>
              <a:picLocks noChangeAspect="1"/>
            </p:cNvPicPr>
            <p:nvPr/>
          </p:nvPicPr>
          <p:blipFill>
            <a:blip r:embed="rId6"/>
            <a:stretch>
              <a:fillRect/>
            </a:stretch>
          </p:blipFill>
          <p:spPr>
            <a:xfrm>
              <a:off x="604848" y="4817983"/>
              <a:ext cx="2419350" cy="514350"/>
            </a:xfrm>
            <a:prstGeom prst="rect">
              <a:avLst/>
            </a:prstGeom>
          </p:spPr>
        </p:pic>
        <p:pic>
          <p:nvPicPr>
            <p:cNvPr id="7" name="Picture 6"/>
            <p:cNvPicPr>
              <a:picLocks noChangeAspect="1"/>
            </p:cNvPicPr>
            <p:nvPr/>
          </p:nvPicPr>
          <p:blipFill>
            <a:blip r:embed="rId7"/>
            <a:stretch>
              <a:fillRect/>
            </a:stretch>
          </p:blipFill>
          <p:spPr>
            <a:xfrm>
              <a:off x="706041" y="2917601"/>
              <a:ext cx="2962275" cy="457200"/>
            </a:xfrm>
            <a:prstGeom prst="rect">
              <a:avLst/>
            </a:prstGeom>
          </p:spPr>
        </p:pic>
        <p:pic>
          <p:nvPicPr>
            <p:cNvPr id="8" name="Picture 7"/>
            <p:cNvPicPr>
              <a:picLocks noChangeAspect="1"/>
            </p:cNvPicPr>
            <p:nvPr/>
          </p:nvPicPr>
          <p:blipFill>
            <a:blip r:embed="rId8"/>
            <a:stretch>
              <a:fillRect/>
            </a:stretch>
          </p:blipFill>
          <p:spPr>
            <a:xfrm>
              <a:off x="696516" y="3570194"/>
              <a:ext cx="3067050" cy="476250"/>
            </a:xfrm>
            <a:prstGeom prst="rect">
              <a:avLst/>
            </a:prstGeom>
          </p:spPr>
        </p:pic>
        <p:pic>
          <p:nvPicPr>
            <p:cNvPr id="9" name="Picture 8"/>
            <p:cNvPicPr>
              <a:picLocks noChangeAspect="1"/>
            </p:cNvPicPr>
            <p:nvPr/>
          </p:nvPicPr>
          <p:blipFill>
            <a:blip r:embed="rId9"/>
            <a:stretch>
              <a:fillRect/>
            </a:stretch>
          </p:blipFill>
          <p:spPr>
            <a:xfrm>
              <a:off x="635670" y="5506478"/>
              <a:ext cx="2343150" cy="590550"/>
            </a:xfrm>
            <a:prstGeom prst="rect">
              <a:avLst/>
            </a:prstGeom>
          </p:spPr>
        </p:pic>
        <p:pic>
          <p:nvPicPr>
            <p:cNvPr id="27" name="Picture 26"/>
            <p:cNvPicPr>
              <a:picLocks noChangeAspect="1"/>
            </p:cNvPicPr>
            <p:nvPr/>
          </p:nvPicPr>
          <p:blipFill>
            <a:blip r:embed="rId10"/>
            <a:stretch>
              <a:fillRect/>
            </a:stretch>
          </p:blipFill>
          <p:spPr>
            <a:xfrm>
              <a:off x="681036" y="4227426"/>
              <a:ext cx="3171825" cy="438150"/>
            </a:xfrm>
            <a:prstGeom prst="rect">
              <a:avLst/>
            </a:prstGeom>
          </p:spPr>
        </p:pic>
      </p:grpSp>
      <p:sp>
        <p:nvSpPr>
          <p:cNvPr id="10" name="Left Bracket 9"/>
          <p:cNvSpPr/>
          <p:nvPr/>
        </p:nvSpPr>
        <p:spPr>
          <a:xfrm>
            <a:off x="586514" y="2250262"/>
            <a:ext cx="45719" cy="3803271"/>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1840" y="1546928"/>
            <a:ext cx="1625179"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Candidate state</a:t>
            </a:r>
          </a:p>
        </p:txBody>
      </p:sp>
      <p:cxnSp>
        <p:nvCxnSpPr>
          <p:cNvPr id="34" name="Straight Arrow Connector 33"/>
          <p:cNvCxnSpPr/>
          <p:nvPr/>
        </p:nvCxnSpPr>
        <p:spPr>
          <a:xfrm>
            <a:off x="767817" y="1955825"/>
            <a:ext cx="65867" cy="291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3934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736456" y="2883279"/>
            <a:ext cx="4657725" cy="3771900"/>
            <a:chOff x="7455694" y="2493169"/>
            <a:chExt cx="4657725" cy="3771900"/>
          </a:xfrm>
        </p:grpSpPr>
        <p:pic>
          <p:nvPicPr>
            <p:cNvPr id="19" name="Picture 18"/>
            <p:cNvPicPr>
              <a:picLocks noChangeAspect="1"/>
            </p:cNvPicPr>
            <p:nvPr/>
          </p:nvPicPr>
          <p:blipFill>
            <a:blip r:embed="rId3"/>
            <a:stretch>
              <a:fillRect/>
            </a:stretch>
          </p:blipFill>
          <p:spPr>
            <a:xfrm>
              <a:off x="7455694" y="2493169"/>
              <a:ext cx="4657725" cy="3771900"/>
            </a:xfrm>
            <a:prstGeom prst="rect">
              <a:avLst/>
            </a:prstGeom>
          </p:spPr>
        </p:pic>
        <p:sp>
          <p:nvSpPr>
            <p:cNvPr id="30" name="Rectangle 29"/>
            <p:cNvSpPr/>
            <p:nvPr/>
          </p:nvSpPr>
          <p:spPr>
            <a:xfrm>
              <a:off x="9954661" y="4117509"/>
              <a:ext cx="1317786"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 block</a:t>
              </a:r>
            </a:p>
          </p:txBody>
        </p:sp>
      </p:grpSp>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LSTM and GRU incorporate gated memory mechanisms to better capture long-term dependencies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8" name="Rectangle 17"/>
          <p:cNvSpPr/>
          <p:nvPr/>
        </p:nvSpPr>
        <p:spPr>
          <a:xfrm>
            <a:off x="2051888" y="1595613"/>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LSTM</a:t>
            </a:r>
          </a:p>
        </p:txBody>
      </p:sp>
      <p:pic>
        <p:nvPicPr>
          <p:cNvPr id="20" name="Picture 19"/>
          <p:cNvPicPr>
            <a:picLocks noChangeAspect="1"/>
          </p:cNvPicPr>
          <p:nvPr/>
        </p:nvPicPr>
        <p:blipFill>
          <a:blip r:embed="rId4"/>
          <a:stretch>
            <a:fillRect/>
          </a:stretch>
        </p:blipFill>
        <p:spPr>
          <a:xfrm>
            <a:off x="9638829" y="2271590"/>
            <a:ext cx="2228850" cy="504825"/>
          </a:xfrm>
          <a:prstGeom prst="rect">
            <a:avLst/>
          </a:prstGeom>
        </p:spPr>
      </p:pic>
      <p:grpSp>
        <p:nvGrpSpPr>
          <p:cNvPr id="3" name="Group 2"/>
          <p:cNvGrpSpPr/>
          <p:nvPr/>
        </p:nvGrpSpPr>
        <p:grpSpPr>
          <a:xfrm>
            <a:off x="604848" y="2216529"/>
            <a:ext cx="3641116" cy="3880499"/>
            <a:chOff x="604848" y="2216529"/>
            <a:chExt cx="3641116" cy="3880499"/>
          </a:xfrm>
        </p:grpSpPr>
        <p:pic>
          <p:nvPicPr>
            <p:cNvPr id="4" name="Picture 3"/>
            <p:cNvPicPr>
              <a:picLocks noChangeAspect="1"/>
            </p:cNvPicPr>
            <p:nvPr/>
          </p:nvPicPr>
          <p:blipFill>
            <a:blip r:embed="rId5"/>
            <a:stretch>
              <a:fillRect/>
            </a:stretch>
          </p:blipFill>
          <p:spPr>
            <a:xfrm>
              <a:off x="635989" y="2216529"/>
              <a:ext cx="3609975" cy="514350"/>
            </a:xfrm>
            <a:prstGeom prst="rect">
              <a:avLst/>
            </a:prstGeom>
          </p:spPr>
        </p:pic>
        <p:pic>
          <p:nvPicPr>
            <p:cNvPr id="6" name="Picture 5"/>
            <p:cNvPicPr>
              <a:picLocks noChangeAspect="1"/>
            </p:cNvPicPr>
            <p:nvPr/>
          </p:nvPicPr>
          <p:blipFill>
            <a:blip r:embed="rId6"/>
            <a:stretch>
              <a:fillRect/>
            </a:stretch>
          </p:blipFill>
          <p:spPr>
            <a:xfrm>
              <a:off x="604848" y="4817983"/>
              <a:ext cx="2419350" cy="514350"/>
            </a:xfrm>
            <a:prstGeom prst="rect">
              <a:avLst/>
            </a:prstGeom>
          </p:spPr>
        </p:pic>
        <p:pic>
          <p:nvPicPr>
            <p:cNvPr id="7" name="Picture 6"/>
            <p:cNvPicPr>
              <a:picLocks noChangeAspect="1"/>
            </p:cNvPicPr>
            <p:nvPr/>
          </p:nvPicPr>
          <p:blipFill>
            <a:blip r:embed="rId7"/>
            <a:stretch>
              <a:fillRect/>
            </a:stretch>
          </p:blipFill>
          <p:spPr>
            <a:xfrm>
              <a:off x="706041" y="2917601"/>
              <a:ext cx="2962275" cy="457200"/>
            </a:xfrm>
            <a:prstGeom prst="rect">
              <a:avLst/>
            </a:prstGeom>
          </p:spPr>
        </p:pic>
        <p:pic>
          <p:nvPicPr>
            <p:cNvPr id="8" name="Picture 7"/>
            <p:cNvPicPr>
              <a:picLocks noChangeAspect="1"/>
            </p:cNvPicPr>
            <p:nvPr/>
          </p:nvPicPr>
          <p:blipFill>
            <a:blip r:embed="rId8"/>
            <a:stretch>
              <a:fillRect/>
            </a:stretch>
          </p:blipFill>
          <p:spPr>
            <a:xfrm>
              <a:off x="696516" y="3570194"/>
              <a:ext cx="3067050" cy="476250"/>
            </a:xfrm>
            <a:prstGeom prst="rect">
              <a:avLst/>
            </a:prstGeom>
          </p:spPr>
        </p:pic>
        <p:pic>
          <p:nvPicPr>
            <p:cNvPr id="9" name="Picture 8"/>
            <p:cNvPicPr>
              <a:picLocks noChangeAspect="1"/>
            </p:cNvPicPr>
            <p:nvPr/>
          </p:nvPicPr>
          <p:blipFill>
            <a:blip r:embed="rId9"/>
            <a:stretch>
              <a:fillRect/>
            </a:stretch>
          </p:blipFill>
          <p:spPr>
            <a:xfrm>
              <a:off x="635670" y="5506478"/>
              <a:ext cx="2343150" cy="590550"/>
            </a:xfrm>
            <a:prstGeom prst="rect">
              <a:avLst/>
            </a:prstGeom>
          </p:spPr>
        </p:pic>
        <p:pic>
          <p:nvPicPr>
            <p:cNvPr id="27" name="Picture 26"/>
            <p:cNvPicPr>
              <a:picLocks noChangeAspect="1"/>
            </p:cNvPicPr>
            <p:nvPr/>
          </p:nvPicPr>
          <p:blipFill>
            <a:blip r:embed="rId10"/>
            <a:stretch>
              <a:fillRect/>
            </a:stretch>
          </p:blipFill>
          <p:spPr>
            <a:xfrm>
              <a:off x="681036" y="4227426"/>
              <a:ext cx="3171825" cy="438150"/>
            </a:xfrm>
            <a:prstGeom prst="rect">
              <a:avLst/>
            </a:prstGeom>
          </p:spPr>
        </p:pic>
      </p:grpSp>
      <p:sp>
        <p:nvSpPr>
          <p:cNvPr id="10" name="Left Bracket 9"/>
          <p:cNvSpPr/>
          <p:nvPr/>
        </p:nvSpPr>
        <p:spPr>
          <a:xfrm>
            <a:off x="586514" y="2250262"/>
            <a:ext cx="45719" cy="3803271"/>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1840" y="1546928"/>
            <a:ext cx="1625179"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Candidate state</a:t>
            </a:r>
          </a:p>
        </p:txBody>
      </p:sp>
      <p:cxnSp>
        <p:nvCxnSpPr>
          <p:cNvPr id="34" name="Straight Arrow Connector 33"/>
          <p:cNvCxnSpPr/>
          <p:nvPr/>
        </p:nvCxnSpPr>
        <p:spPr>
          <a:xfrm>
            <a:off x="767817" y="1955825"/>
            <a:ext cx="65867" cy="291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2BAAC64B-2A31-4E55-B766-743EAB79E3D2}"/>
              </a:ext>
            </a:extLst>
          </p:cNvPr>
          <p:cNvSpPr/>
          <p:nvPr/>
        </p:nvSpPr>
        <p:spPr>
          <a:xfrm>
            <a:off x="5229997" y="2936795"/>
            <a:ext cx="2595754" cy="2941409"/>
          </a:xfrm>
          <a:prstGeom prst="roundRect">
            <a:avLst/>
          </a:prstGeom>
          <a:ln w="25400"/>
        </p:spPr>
        <p:style>
          <a:lnRef idx="2">
            <a:schemeClr val="dk1"/>
          </a:lnRef>
          <a:fillRef idx="1">
            <a:schemeClr val="lt1"/>
          </a:fillRef>
          <a:effectRef idx="0">
            <a:schemeClr val="dk1"/>
          </a:effectRef>
          <a:fontRef idx="minor">
            <a:schemeClr val="dk1"/>
          </a:fontRef>
        </p:style>
        <p:txBody>
          <a:bodyPr rtlCol="1" anchor="ctr"/>
          <a:lstStyle/>
          <a:p>
            <a:pPr algn="ctr"/>
            <a:endParaRPr lang="he-IL" dirty="0"/>
          </a:p>
        </p:txBody>
      </p:sp>
      <p:grpSp>
        <p:nvGrpSpPr>
          <p:cNvPr id="44" name="Group 43">
            <a:extLst>
              <a:ext uri="{FF2B5EF4-FFF2-40B4-BE49-F238E27FC236}">
                <a16:creationId xmlns:a16="http://schemas.microsoft.com/office/drawing/2014/main" id="{37DEDBCB-DDB7-4A10-9DAC-F290AFFFF5CC}"/>
              </a:ext>
            </a:extLst>
          </p:cNvPr>
          <p:cNvGrpSpPr/>
          <p:nvPr/>
        </p:nvGrpSpPr>
        <p:grpSpPr>
          <a:xfrm>
            <a:off x="5304819" y="4269398"/>
            <a:ext cx="960023" cy="1419778"/>
            <a:chOff x="5304819" y="4269398"/>
            <a:chExt cx="960023" cy="1419778"/>
          </a:xfrm>
        </p:grpSpPr>
        <p:pic>
          <p:nvPicPr>
            <p:cNvPr id="14" name="Picture 13">
              <a:extLst>
                <a:ext uri="{FF2B5EF4-FFF2-40B4-BE49-F238E27FC236}">
                  <a16:creationId xmlns:a16="http://schemas.microsoft.com/office/drawing/2014/main" id="{1F1F6C56-AB09-4D9F-9290-72DDC17F9A75}"/>
                </a:ext>
              </a:extLst>
            </p:cNvPr>
            <p:cNvPicPr>
              <a:picLocks noChangeAspect="1"/>
            </p:cNvPicPr>
            <p:nvPr/>
          </p:nvPicPr>
          <p:blipFill>
            <a:blip r:embed="rId11"/>
            <a:stretch>
              <a:fillRect/>
            </a:stretch>
          </p:blipFill>
          <p:spPr>
            <a:xfrm>
              <a:off x="5320765" y="5355801"/>
              <a:ext cx="847725" cy="333375"/>
            </a:xfrm>
            <a:prstGeom prst="rect">
              <a:avLst/>
            </a:prstGeom>
          </p:spPr>
        </p:pic>
        <p:pic>
          <p:nvPicPr>
            <p:cNvPr id="16" name="Picture 15">
              <a:extLst>
                <a:ext uri="{FF2B5EF4-FFF2-40B4-BE49-F238E27FC236}">
                  <a16:creationId xmlns:a16="http://schemas.microsoft.com/office/drawing/2014/main" id="{ED253400-AB3A-4BC9-89F8-9B2B6A4F6396}"/>
                </a:ext>
              </a:extLst>
            </p:cNvPr>
            <p:cNvPicPr>
              <a:picLocks noChangeAspect="1"/>
            </p:cNvPicPr>
            <p:nvPr/>
          </p:nvPicPr>
          <p:blipFill>
            <a:blip r:embed="rId12"/>
            <a:stretch>
              <a:fillRect/>
            </a:stretch>
          </p:blipFill>
          <p:spPr>
            <a:xfrm>
              <a:off x="5335052" y="4269398"/>
              <a:ext cx="819150" cy="371475"/>
            </a:xfrm>
            <a:prstGeom prst="rect">
              <a:avLst/>
            </a:prstGeom>
          </p:spPr>
        </p:pic>
        <p:pic>
          <p:nvPicPr>
            <p:cNvPr id="17" name="Picture 16">
              <a:extLst>
                <a:ext uri="{FF2B5EF4-FFF2-40B4-BE49-F238E27FC236}">
                  <a16:creationId xmlns:a16="http://schemas.microsoft.com/office/drawing/2014/main" id="{DA3C787B-1117-451D-BEEA-540F14C4EFB7}"/>
                </a:ext>
              </a:extLst>
            </p:cNvPr>
            <p:cNvPicPr>
              <a:picLocks noChangeAspect="1"/>
            </p:cNvPicPr>
            <p:nvPr/>
          </p:nvPicPr>
          <p:blipFill>
            <a:blip r:embed="rId13"/>
            <a:stretch>
              <a:fillRect/>
            </a:stretch>
          </p:blipFill>
          <p:spPr>
            <a:xfrm>
              <a:off x="5331392" y="4597645"/>
              <a:ext cx="933450" cy="409575"/>
            </a:xfrm>
            <a:prstGeom prst="rect">
              <a:avLst/>
            </a:prstGeom>
          </p:spPr>
        </p:pic>
        <p:pic>
          <p:nvPicPr>
            <p:cNvPr id="32" name="Picture 31">
              <a:extLst>
                <a:ext uri="{FF2B5EF4-FFF2-40B4-BE49-F238E27FC236}">
                  <a16:creationId xmlns:a16="http://schemas.microsoft.com/office/drawing/2014/main" id="{15153E16-D2B3-4FEE-8699-E63E8BD6AD57}"/>
                </a:ext>
              </a:extLst>
            </p:cNvPr>
            <p:cNvPicPr>
              <a:picLocks noChangeAspect="1"/>
            </p:cNvPicPr>
            <p:nvPr/>
          </p:nvPicPr>
          <p:blipFill>
            <a:blip r:embed="rId14"/>
            <a:stretch>
              <a:fillRect/>
            </a:stretch>
          </p:blipFill>
          <p:spPr>
            <a:xfrm>
              <a:off x="5304819" y="4941918"/>
              <a:ext cx="885825" cy="438150"/>
            </a:xfrm>
            <a:prstGeom prst="rect">
              <a:avLst/>
            </a:prstGeom>
          </p:spPr>
        </p:pic>
      </p:grpSp>
      <p:pic>
        <p:nvPicPr>
          <p:cNvPr id="35" name="Picture 34">
            <a:extLst>
              <a:ext uri="{FF2B5EF4-FFF2-40B4-BE49-F238E27FC236}">
                <a16:creationId xmlns:a16="http://schemas.microsoft.com/office/drawing/2014/main" id="{3B0ED629-35C9-4D3C-A425-4E4E8F1CEBFD}"/>
              </a:ext>
            </a:extLst>
          </p:cNvPr>
          <p:cNvPicPr>
            <a:picLocks noChangeAspect="1"/>
          </p:cNvPicPr>
          <p:nvPr/>
        </p:nvPicPr>
        <p:blipFill>
          <a:blip r:embed="rId15"/>
          <a:stretch>
            <a:fillRect/>
          </a:stretch>
        </p:blipFill>
        <p:spPr>
          <a:xfrm>
            <a:off x="6663164" y="4491221"/>
            <a:ext cx="1019175" cy="390525"/>
          </a:xfrm>
          <a:prstGeom prst="rect">
            <a:avLst/>
          </a:prstGeom>
        </p:spPr>
      </p:pic>
      <p:pic>
        <p:nvPicPr>
          <p:cNvPr id="38" name="Picture 37">
            <a:extLst>
              <a:ext uri="{FF2B5EF4-FFF2-40B4-BE49-F238E27FC236}">
                <a16:creationId xmlns:a16="http://schemas.microsoft.com/office/drawing/2014/main" id="{6832A9C9-0698-4CA0-93E6-E584D361C569}"/>
              </a:ext>
            </a:extLst>
          </p:cNvPr>
          <p:cNvPicPr>
            <a:picLocks noChangeAspect="1"/>
          </p:cNvPicPr>
          <p:nvPr/>
        </p:nvPicPr>
        <p:blipFill>
          <a:blip r:embed="rId16"/>
          <a:stretch>
            <a:fillRect/>
          </a:stretch>
        </p:blipFill>
        <p:spPr>
          <a:xfrm>
            <a:off x="7010421" y="4956315"/>
            <a:ext cx="323850" cy="390525"/>
          </a:xfrm>
          <a:prstGeom prst="rect">
            <a:avLst/>
          </a:prstGeom>
        </p:spPr>
      </p:pic>
      <p:pic>
        <p:nvPicPr>
          <p:cNvPr id="39" name="Picture 38">
            <a:extLst>
              <a:ext uri="{FF2B5EF4-FFF2-40B4-BE49-F238E27FC236}">
                <a16:creationId xmlns:a16="http://schemas.microsoft.com/office/drawing/2014/main" id="{2DD5F36C-1A8B-42A0-AC08-263325E754B7}"/>
              </a:ext>
            </a:extLst>
          </p:cNvPr>
          <p:cNvPicPr>
            <a:picLocks noChangeAspect="1"/>
          </p:cNvPicPr>
          <p:nvPr/>
        </p:nvPicPr>
        <p:blipFill>
          <a:blip r:embed="rId17"/>
          <a:stretch>
            <a:fillRect/>
          </a:stretch>
        </p:blipFill>
        <p:spPr>
          <a:xfrm>
            <a:off x="6399612" y="3121606"/>
            <a:ext cx="333375" cy="390525"/>
          </a:xfrm>
          <a:prstGeom prst="rect">
            <a:avLst/>
          </a:prstGeom>
        </p:spPr>
      </p:pic>
      <p:pic>
        <p:nvPicPr>
          <p:cNvPr id="40" name="Picture 39">
            <a:extLst>
              <a:ext uri="{FF2B5EF4-FFF2-40B4-BE49-F238E27FC236}">
                <a16:creationId xmlns:a16="http://schemas.microsoft.com/office/drawing/2014/main" id="{9C347C30-8CBE-461C-B887-3D4CCBC7353D}"/>
              </a:ext>
            </a:extLst>
          </p:cNvPr>
          <p:cNvPicPr>
            <a:picLocks noChangeAspect="1"/>
          </p:cNvPicPr>
          <p:nvPr/>
        </p:nvPicPr>
        <p:blipFill>
          <a:blip r:embed="rId18"/>
          <a:stretch>
            <a:fillRect/>
          </a:stretch>
        </p:blipFill>
        <p:spPr>
          <a:xfrm>
            <a:off x="6390681" y="6109817"/>
            <a:ext cx="361950" cy="381000"/>
          </a:xfrm>
          <a:prstGeom prst="rect">
            <a:avLst/>
          </a:prstGeom>
        </p:spPr>
      </p:pic>
      <p:pic>
        <p:nvPicPr>
          <p:cNvPr id="41" name="Picture 40">
            <a:extLst>
              <a:ext uri="{FF2B5EF4-FFF2-40B4-BE49-F238E27FC236}">
                <a16:creationId xmlns:a16="http://schemas.microsoft.com/office/drawing/2014/main" id="{E9F430A2-36EE-4551-B530-5E208053E6FB}"/>
              </a:ext>
            </a:extLst>
          </p:cNvPr>
          <p:cNvPicPr>
            <a:picLocks noChangeAspect="1"/>
          </p:cNvPicPr>
          <p:nvPr/>
        </p:nvPicPr>
        <p:blipFill>
          <a:blip r:embed="rId19"/>
          <a:stretch>
            <a:fillRect/>
          </a:stretch>
        </p:blipFill>
        <p:spPr>
          <a:xfrm>
            <a:off x="4279851" y="4151897"/>
            <a:ext cx="619125" cy="400050"/>
          </a:xfrm>
          <a:prstGeom prst="rect">
            <a:avLst/>
          </a:prstGeom>
        </p:spPr>
      </p:pic>
      <p:pic>
        <p:nvPicPr>
          <p:cNvPr id="42" name="Picture 41">
            <a:extLst>
              <a:ext uri="{FF2B5EF4-FFF2-40B4-BE49-F238E27FC236}">
                <a16:creationId xmlns:a16="http://schemas.microsoft.com/office/drawing/2014/main" id="{BB74182E-F7B9-4028-A6FB-2295FDBAF85E}"/>
              </a:ext>
            </a:extLst>
          </p:cNvPr>
          <p:cNvPicPr>
            <a:picLocks noChangeAspect="1"/>
          </p:cNvPicPr>
          <p:nvPr/>
        </p:nvPicPr>
        <p:blipFill>
          <a:blip r:embed="rId20"/>
          <a:stretch>
            <a:fillRect/>
          </a:stretch>
        </p:blipFill>
        <p:spPr>
          <a:xfrm>
            <a:off x="6361512" y="2271590"/>
            <a:ext cx="371475" cy="390525"/>
          </a:xfrm>
          <a:prstGeom prst="rect">
            <a:avLst/>
          </a:prstGeom>
        </p:spPr>
      </p:pic>
    </p:spTree>
    <p:extLst>
      <p:ext uri="{BB962C8B-B14F-4D97-AF65-F5344CB8AC3E}">
        <p14:creationId xmlns:p14="http://schemas.microsoft.com/office/powerpoint/2010/main" val="1384531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736456" y="2883279"/>
            <a:ext cx="4657725" cy="3771900"/>
            <a:chOff x="7455694" y="2493169"/>
            <a:chExt cx="4657725" cy="3771900"/>
          </a:xfrm>
        </p:grpSpPr>
        <p:pic>
          <p:nvPicPr>
            <p:cNvPr id="19" name="Picture 18"/>
            <p:cNvPicPr>
              <a:picLocks noChangeAspect="1"/>
            </p:cNvPicPr>
            <p:nvPr/>
          </p:nvPicPr>
          <p:blipFill>
            <a:blip r:embed="rId3"/>
            <a:stretch>
              <a:fillRect/>
            </a:stretch>
          </p:blipFill>
          <p:spPr>
            <a:xfrm>
              <a:off x="7455694" y="2493169"/>
              <a:ext cx="4657725" cy="3771900"/>
            </a:xfrm>
            <a:prstGeom prst="rect">
              <a:avLst/>
            </a:prstGeom>
          </p:spPr>
        </p:pic>
        <p:sp>
          <p:nvSpPr>
            <p:cNvPr id="30" name="Rectangle 29"/>
            <p:cNvSpPr/>
            <p:nvPr/>
          </p:nvSpPr>
          <p:spPr>
            <a:xfrm>
              <a:off x="9954661" y="4117509"/>
              <a:ext cx="1317786"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 block</a:t>
              </a:r>
            </a:p>
          </p:txBody>
        </p:sp>
      </p:grpSp>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LSTM and GRU incorporate gated memory mechanisms to better capture long-term dependencies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8" name="Rectangle 17"/>
          <p:cNvSpPr/>
          <p:nvPr/>
        </p:nvSpPr>
        <p:spPr>
          <a:xfrm>
            <a:off x="2051888" y="1595613"/>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LSTM</a:t>
            </a:r>
          </a:p>
        </p:txBody>
      </p:sp>
      <p:pic>
        <p:nvPicPr>
          <p:cNvPr id="20" name="Picture 19"/>
          <p:cNvPicPr>
            <a:picLocks noChangeAspect="1"/>
          </p:cNvPicPr>
          <p:nvPr/>
        </p:nvPicPr>
        <p:blipFill>
          <a:blip r:embed="rId4"/>
          <a:stretch>
            <a:fillRect/>
          </a:stretch>
        </p:blipFill>
        <p:spPr>
          <a:xfrm>
            <a:off x="9638829" y="2271590"/>
            <a:ext cx="2228850" cy="504825"/>
          </a:xfrm>
          <a:prstGeom prst="rect">
            <a:avLst/>
          </a:prstGeom>
        </p:spPr>
      </p:pic>
      <p:grpSp>
        <p:nvGrpSpPr>
          <p:cNvPr id="3" name="Group 2"/>
          <p:cNvGrpSpPr/>
          <p:nvPr/>
        </p:nvGrpSpPr>
        <p:grpSpPr>
          <a:xfrm>
            <a:off x="604848" y="2216529"/>
            <a:ext cx="3641116" cy="3880499"/>
            <a:chOff x="604848" y="2216529"/>
            <a:chExt cx="3641116" cy="3880499"/>
          </a:xfrm>
        </p:grpSpPr>
        <p:pic>
          <p:nvPicPr>
            <p:cNvPr id="4" name="Picture 3"/>
            <p:cNvPicPr>
              <a:picLocks noChangeAspect="1"/>
            </p:cNvPicPr>
            <p:nvPr/>
          </p:nvPicPr>
          <p:blipFill>
            <a:blip r:embed="rId5"/>
            <a:stretch>
              <a:fillRect/>
            </a:stretch>
          </p:blipFill>
          <p:spPr>
            <a:xfrm>
              <a:off x="635989" y="2216529"/>
              <a:ext cx="3609975" cy="514350"/>
            </a:xfrm>
            <a:prstGeom prst="rect">
              <a:avLst/>
            </a:prstGeom>
          </p:spPr>
        </p:pic>
        <p:pic>
          <p:nvPicPr>
            <p:cNvPr id="6" name="Picture 5"/>
            <p:cNvPicPr>
              <a:picLocks noChangeAspect="1"/>
            </p:cNvPicPr>
            <p:nvPr/>
          </p:nvPicPr>
          <p:blipFill>
            <a:blip r:embed="rId6"/>
            <a:stretch>
              <a:fillRect/>
            </a:stretch>
          </p:blipFill>
          <p:spPr>
            <a:xfrm>
              <a:off x="604848" y="4817983"/>
              <a:ext cx="2419350" cy="514350"/>
            </a:xfrm>
            <a:prstGeom prst="rect">
              <a:avLst/>
            </a:prstGeom>
          </p:spPr>
        </p:pic>
        <p:pic>
          <p:nvPicPr>
            <p:cNvPr id="7" name="Picture 6"/>
            <p:cNvPicPr>
              <a:picLocks noChangeAspect="1"/>
            </p:cNvPicPr>
            <p:nvPr/>
          </p:nvPicPr>
          <p:blipFill>
            <a:blip r:embed="rId7"/>
            <a:stretch>
              <a:fillRect/>
            </a:stretch>
          </p:blipFill>
          <p:spPr>
            <a:xfrm>
              <a:off x="706041" y="2917601"/>
              <a:ext cx="2962275" cy="457200"/>
            </a:xfrm>
            <a:prstGeom prst="rect">
              <a:avLst/>
            </a:prstGeom>
          </p:spPr>
        </p:pic>
        <p:pic>
          <p:nvPicPr>
            <p:cNvPr id="8" name="Picture 7"/>
            <p:cNvPicPr>
              <a:picLocks noChangeAspect="1"/>
            </p:cNvPicPr>
            <p:nvPr/>
          </p:nvPicPr>
          <p:blipFill>
            <a:blip r:embed="rId8"/>
            <a:stretch>
              <a:fillRect/>
            </a:stretch>
          </p:blipFill>
          <p:spPr>
            <a:xfrm>
              <a:off x="696516" y="3570194"/>
              <a:ext cx="3067050" cy="476250"/>
            </a:xfrm>
            <a:prstGeom prst="rect">
              <a:avLst/>
            </a:prstGeom>
          </p:spPr>
        </p:pic>
        <p:pic>
          <p:nvPicPr>
            <p:cNvPr id="9" name="Picture 8"/>
            <p:cNvPicPr>
              <a:picLocks noChangeAspect="1"/>
            </p:cNvPicPr>
            <p:nvPr/>
          </p:nvPicPr>
          <p:blipFill>
            <a:blip r:embed="rId9"/>
            <a:stretch>
              <a:fillRect/>
            </a:stretch>
          </p:blipFill>
          <p:spPr>
            <a:xfrm>
              <a:off x="635670" y="5506478"/>
              <a:ext cx="2343150" cy="590550"/>
            </a:xfrm>
            <a:prstGeom prst="rect">
              <a:avLst/>
            </a:prstGeom>
          </p:spPr>
        </p:pic>
        <p:pic>
          <p:nvPicPr>
            <p:cNvPr id="27" name="Picture 26"/>
            <p:cNvPicPr>
              <a:picLocks noChangeAspect="1"/>
            </p:cNvPicPr>
            <p:nvPr/>
          </p:nvPicPr>
          <p:blipFill>
            <a:blip r:embed="rId10"/>
            <a:stretch>
              <a:fillRect/>
            </a:stretch>
          </p:blipFill>
          <p:spPr>
            <a:xfrm>
              <a:off x="681036" y="4227426"/>
              <a:ext cx="3171825" cy="438150"/>
            </a:xfrm>
            <a:prstGeom prst="rect">
              <a:avLst/>
            </a:prstGeom>
          </p:spPr>
        </p:pic>
      </p:grpSp>
      <p:sp>
        <p:nvSpPr>
          <p:cNvPr id="10" name="Left Bracket 9"/>
          <p:cNvSpPr/>
          <p:nvPr/>
        </p:nvSpPr>
        <p:spPr>
          <a:xfrm>
            <a:off x="586514" y="2250262"/>
            <a:ext cx="45719" cy="3803271"/>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1840" y="1546928"/>
            <a:ext cx="1625179"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Candidate state</a:t>
            </a:r>
          </a:p>
        </p:txBody>
      </p:sp>
      <p:cxnSp>
        <p:nvCxnSpPr>
          <p:cNvPr id="34" name="Straight Arrow Connector 33"/>
          <p:cNvCxnSpPr/>
          <p:nvPr/>
        </p:nvCxnSpPr>
        <p:spPr>
          <a:xfrm>
            <a:off x="767817" y="1955825"/>
            <a:ext cx="65867" cy="291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B959C971-F8AE-4931-BBE3-83268612ED16}"/>
              </a:ext>
            </a:extLst>
          </p:cNvPr>
          <p:cNvGrpSpPr/>
          <p:nvPr/>
        </p:nvGrpSpPr>
        <p:grpSpPr>
          <a:xfrm>
            <a:off x="5229997" y="2936795"/>
            <a:ext cx="2595754" cy="2941409"/>
            <a:chOff x="5229997" y="2936795"/>
            <a:chExt cx="2595754" cy="2941409"/>
          </a:xfrm>
        </p:grpSpPr>
        <p:sp>
          <p:nvSpPr>
            <p:cNvPr id="12" name="Rectangle: Rounded Corners 11">
              <a:extLst>
                <a:ext uri="{FF2B5EF4-FFF2-40B4-BE49-F238E27FC236}">
                  <a16:creationId xmlns:a16="http://schemas.microsoft.com/office/drawing/2014/main" id="{2BAAC64B-2A31-4E55-B766-743EAB79E3D2}"/>
                </a:ext>
              </a:extLst>
            </p:cNvPr>
            <p:cNvSpPr/>
            <p:nvPr/>
          </p:nvSpPr>
          <p:spPr>
            <a:xfrm>
              <a:off x="5229997" y="2936795"/>
              <a:ext cx="2595754" cy="2941409"/>
            </a:xfrm>
            <a:prstGeom prst="roundRect">
              <a:avLst/>
            </a:prstGeom>
            <a:ln w="25400"/>
          </p:spPr>
          <p:style>
            <a:lnRef idx="2">
              <a:schemeClr val="dk1"/>
            </a:lnRef>
            <a:fillRef idx="1">
              <a:schemeClr val="lt1"/>
            </a:fillRef>
            <a:effectRef idx="0">
              <a:schemeClr val="dk1"/>
            </a:effectRef>
            <a:fontRef idx="minor">
              <a:schemeClr val="dk1"/>
            </a:fontRef>
          </p:style>
          <p:txBody>
            <a:bodyPr rtlCol="1" anchor="ctr"/>
            <a:lstStyle/>
            <a:p>
              <a:pPr algn="ctr"/>
              <a:endParaRPr lang="he-IL" dirty="0"/>
            </a:p>
          </p:txBody>
        </p:sp>
        <p:grpSp>
          <p:nvGrpSpPr>
            <p:cNvPr id="44" name="Group 43">
              <a:extLst>
                <a:ext uri="{FF2B5EF4-FFF2-40B4-BE49-F238E27FC236}">
                  <a16:creationId xmlns:a16="http://schemas.microsoft.com/office/drawing/2014/main" id="{37DEDBCB-DDB7-4A10-9DAC-F290AFFFF5CC}"/>
                </a:ext>
              </a:extLst>
            </p:cNvPr>
            <p:cNvGrpSpPr/>
            <p:nvPr/>
          </p:nvGrpSpPr>
          <p:grpSpPr>
            <a:xfrm>
              <a:off x="5304819" y="4269398"/>
              <a:ext cx="960023" cy="1419778"/>
              <a:chOff x="5304819" y="4269398"/>
              <a:chExt cx="960023" cy="1419778"/>
            </a:xfrm>
          </p:grpSpPr>
          <p:pic>
            <p:nvPicPr>
              <p:cNvPr id="14" name="Picture 13">
                <a:extLst>
                  <a:ext uri="{FF2B5EF4-FFF2-40B4-BE49-F238E27FC236}">
                    <a16:creationId xmlns:a16="http://schemas.microsoft.com/office/drawing/2014/main" id="{1F1F6C56-AB09-4D9F-9290-72DDC17F9A75}"/>
                  </a:ext>
                </a:extLst>
              </p:cNvPr>
              <p:cNvPicPr>
                <a:picLocks noChangeAspect="1"/>
              </p:cNvPicPr>
              <p:nvPr/>
            </p:nvPicPr>
            <p:blipFill>
              <a:blip r:embed="rId11"/>
              <a:stretch>
                <a:fillRect/>
              </a:stretch>
            </p:blipFill>
            <p:spPr>
              <a:xfrm>
                <a:off x="5320765" y="5355801"/>
                <a:ext cx="847725" cy="333375"/>
              </a:xfrm>
              <a:prstGeom prst="rect">
                <a:avLst/>
              </a:prstGeom>
            </p:spPr>
          </p:pic>
          <p:pic>
            <p:nvPicPr>
              <p:cNvPr id="16" name="Picture 15">
                <a:extLst>
                  <a:ext uri="{FF2B5EF4-FFF2-40B4-BE49-F238E27FC236}">
                    <a16:creationId xmlns:a16="http://schemas.microsoft.com/office/drawing/2014/main" id="{ED253400-AB3A-4BC9-89F8-9B2B6A4F6396}"/>
                  </a:ext>
                </a:extLst>
              </p:cNvPr>
              <p:cNvPicPr>
                <a:picLocks noChangeAspect="1"/>
              </p:cNvPicPr>
              <p:nvPr/>
            </p:nvPicPr>
            <p:blipFill>
              <a:blip r:embed="rId12"/>
              <a:stretch>
                <a:fillRect/>
              </a:stretch>
            </p:blipFill>
            <p:spPr>
              <a:xfrm>
                <a:off x="5335052" y="4269398"/>
                <a:ext cx="819150" cy="371475"/>
              </a:xfrm>
              <a:prstGeom prst="rect">
                <a:avLst/>
              </a:prstGeom>
            </p:spPr>
          </p:pic>
          <p:pic>
            <p:nvPicPr>
              <p:cNvPr id="17" name="Picture 16">
                <a:extLst>
                  <a:ext uri="{FF2B5EF4-FFF2-40B4-BE49-F238E27FC236}">
                    <a16:creationId xmlns:a16="http://schemas.microsoft.com/office/drawing/2014/main" id="{DA3C787B-1117-451D-BEEA-540F14C4EFB7}"/>
                  </a:ext>
                </a:extLst>
              </p:cNvPr>
              <p:cNvPicPr>
                <a:picLocks noChangeAspect="1"/>
              </p:cNvPicPr>
              <p:nvPr/>
            </p:nvPicPr>
            <p:blipFill>
              <a:blip r:embed="rId13"/>
              <a:stretch>
                <a:fillRect/>
              </a:stretch>
            </p:blipFill>
            <p:spPr>
              <a:xfrm>
                <a:off x="5331392" y="4597645"/>
                <a:ext cx="933450" cy="409575"/>
              </a:xfrm>
              <a:prstGeom prst="rect">
                <a:avLst/>
              </a:prstGeom>
            </p:spPr>
          </p:pic>
          <p:pic>
            <p:nvPicPr>
              <p:cNvPr id="32" name="Picture 31">
                <a:extLst>
                  <a:ext uri="{FF2B5EF4-FFF2-40B4-BE49-F238E27FC236}">
                    <a16:creationId xmlns:a16="http://schemas.microsoft.com/office/drawing/2014/main" id="{15153E16-D2B3-4FEE-8699-E63E8BD6AD57}"/>
                  </a:ext>
                </a:extLst>
              </p:cNvPr>
              <p:cNvPicPr>
                <a:picLocks noChangeAspect="1"/>
              </p:cNvPicPr>
              <p:nvPr/>
            </p:nvPicPr>
            <p:blipFill>
              <a:blip r:embed="rId14"/>
              <a:stretch>
                <a:fillRect/>
              </a:stretch>
            </p:blipFill>
            <p:spPr>
              <a:xfrm>
                <a:off x="5304819" y="4941918"/>
                <a:ext cx="885825" cy="438150"/>
              </a:xfrm>
              <a:prstGeom prst="rect">
                <a:avLst/>
              </a:prstGeom>
            </p:spPr>
          </p:pic>
        </p:grpSp>
      </p:grpSp>
      <p:grpSp>
        <p:nvGrpSpPr>
          <p:cNvPr id="15" name="Group 14">
            <a:extLst>
              <a:ext uri="{FF2B5EF4-FFF2-40B4-BE49-F238E27FC236}">
                <a16:creationId xmlns:a16="http://schemas.microsoft.com/office/drawing/2014/main" id="{A194A4CF-358B-4382-8CDC-9611B8AFE859}"/>
              </a:ext>
            </a:extLst>
          </p:cNvPr>
          <p:cNvGrpSpPr/>
          <p:nvPr/>
        </p:nvGrpSpPr>
        <p:grpSpPr>
          <a:xfrm>
            <a:off x="6663164" y="4491221"/>
            <a:ext cx="1019175" cy="855619"/>
            <a:chOff x="6663164" y="4491221"/>
            <a:chExt cx="1019175" cy="855619"/>
          </a:xfrm>
        </p:grpSpPr>
        <p:pic>
          <p:nvPicPr>
            <p:cNvPr id="35" name="Picture 34">
              <a:extLst>
                <a:ext uri="{FF2B5EF4-FFF2-40B4-BE49-F238E27FC236}">
                  <a16:creationId xmlns:a16="http://schemas.microsoft.com/office/drawing/2014/main" id="{3B0ED629-35C9-4D3C-A425-4E4E8F1CEBFD}"/>
                </a:ext>
              </a:extLst>
            </p:cNvPr>
            <p:cNvPicPr>
              <a:picLocks noChangeAspect="1"/>
            </p:cNvPicPr>
            <p:nvPr/>
          </p:nvPicPr>
          <p:blipFill>
            <a:blip r:embed="rId15"/>
            <a:stretch>
              <a:fillRect/>
            </a:stretch>
          </p:blipFill>
          <p:spPr>
            <a:xfrm>
              <a:off x="6663164" y="4491221"/>
              <a:ext cx="1019175" cy="390525"/>
            </a:xfrm>
            <a:prstGeom prst="rect">
              <a:avLst/>
            </a:prstGeom>
          </p:spPr>
        </p:pic>
        <p:pic>
          <p:nvPicPr>
            <p:cNvPr id="38" name="Picture 37">
              <a:extLst>
                <a:ext uri="{FF2B5EF4-FFF2-40B4-BE49-F238E27FC236}">
                  <a16:creationId xmlns:a16="http://schemas.microsoft.com/office/drawing/2014/main" id="{6832A9C9-0698-4CA0-93E6-E584D361C569}"/>
                </a:ext>
              </a:extLst>
            </p:cNvPr>
            <p:cNvPicPr>
              <a:picLocks noChangeAspect="1"/>
            </p:cNvPicPr>
            <p:nvPr/>
          </p:nvPicPr>
          <p:blipFill>
            <a:blip r:embed="rId16"/>
            <a:stretch>
              <a:fillRect/>
            </a:stretch>
          </p:blipFill>
          <p:spPr>
            <a:xfrm>
              <a:off x="7010421" y="4956315"/>
              <a:ext cx="323850" cy="390525"/>
            </a:xfrm>
            <a:prstGeom prst="rect">
              <a:avLst/>
            </a:prstGeom>
          </p:spPr>
        </p:pic>
      </p:grpSp>
      <p:pic>
        <p:nvPicPr>
          <p:cNvPr id="39" name="Picture 38">
            <a:extLst>
              <a:ext uri="{FF2B5EF4-FFF2-40B4-BE49-F238E27FC236}">
                <a16:creationId xmlns:a16="http://schemas.microsoft.com/office/drawing/2014/main" id="{2DD5F36C-1A8B-42A0-AC08-263325E754B7}"/>
              </a:ext>
            </a:extLst>
          </p:cNvPr>
          <p:cNvPicPr>
            <a:picLocks noChangeAspect="1"/>
          </p:cNvPicPr>
          <p:nvPr/>
        </p:nvPicPr>
        <p:blipFill>
          <a:blip r:embed="rId17"/>
          <a:stretch>
            <a:fillRect/>
          </a:stretch>
        </p:blipFill>
        <p:spPr>
          <a:xfrm>
            <a:off x="6399612" y="3121606"/>
            <a:ext cx="333375" cy="390525"/>
          </a:xfrm>
          <a:prstGeom prst="rect">
            <a:avLst/>
          </a:prstGeom>
        </p:spPr>
      </p:pic>
      <p:grpSp>
        <p:nvGrpSpPr>
          <p:cNvPr id="13" name="Group 12">
            <a:extLst>
              <a:ext uri="{FF2B5EF4-FFF2-40B4-BE49-F238E27FC236}">
                <a16:creationId xmlns:a16="http://schemas.microsoft.com/office/drawing/2014/main" id="{6E1259D8-910C-411A-9E6A-1977146A7ED8}"/>
              </a:ext>
            </a:extLst>
          </p:cNvPr>
          <p:cNvGrpSpPr/>
          <p:nvPr/>
        </p:nvGrpSpPr>
        <p:grpSpPr>
          <a:xfrm>
            <a:off x="4279851" y="4151897"/>
            <a:ext cx="2472780" cy="2338920"/>
            <a:chOff x="4279851" y="4151897"/>
            <a:chExt cx="2472780" cy="2338920"/>
          </a:xfrm>
        </p:grpSpPr>
        <p:pic>
          <p:nvPicPr>
            <p:cNvPr id="40" name="Picture 39">
              <a:extLst>
                <a:ext uri="{FF2B5EF4-FFF2-40B4-BE49-F238E27FC236}">
                  <a16:creationId xmlns:a16="http://schemas.microsoft.com/office/drawing/2014/main" id="{9C347C30-8CBE-461C-B887-3D4CCBC7353D}"/>
                </a:ext>
              </a:extLst>
            </p:cNvPr>
            <p:cNvPicPr>
              <a:picLocks noChangeAspect="1"/>
            </p:cNvPicPr>
            <p:nvPr/>
          </p:nvPicPr>
          <p:blipFill>
            <a:blip r:embed="rId18"/>
            <a:stretch>
              <a:fillRect/>
            </a:stretch>
          </p:blipFill>
          <p:spPr>
            <a:xfrm>
              <a:off x="6390681" y="6109817"/>
              <a:ext cx="361950" cy="381000"/>
            </a:xfrm>
            <a:prstGeom prst="rect">
              <a:avLst/>
            </a:prstGeom>
          </p:spPr>
        </p:pic>
        <p:pic>
          <p:nvPicPr>
            <p:cNvPr id="41" name="Picture 40">
              <a:extLst>
                <a:ext uri="{FF2B5EF4-FFF2-40B4-BE49-F238E27FC236}">
                  <a16:creationId xmlns:a16="http://schemas.microsoft.com/office/drawing/2014/main" id="{E9F430A2-36EE-4551-B530-5E208053E6FB}"/>
                </a:ext>
              </a:extLst>
            </p:cNvPr>
            <p:cNvPicPr>
              <a:picLocks noChangeAspect="1"/>
            </p:cNvPicPr>
            <p:nvPr/>
          </p:nvPicPr>
          <p:blipFill>
            <a:blip r:embed="rId19"/>
            <a:stretch>
              <a:fillRect/>
            </a:stretch>
          </p:blipFill>
          <p:spPr>
            <a:xfrm>
              <a:off x="4279851" y="4151897"/>
              <a:ext cx="619125" cy="400050"/>
            </a:xfrm>
            <a:prstGeom prst="rect">
              <a:avLst/>
            </a:prstGeom>
          </p:spPr>
        </p:pic>
      </p:grpSp>
      <p:pic>
        <p:nvPicPr>
          <p:cNvPr id="42" name="Picture 41">
            <a:extLst>
              <a:ext uri="{FF2B5EF4-FFF2-40B4-BE49-F238E27FC236}">
                <a16:creationId xmlns:a16="http://schemas.microsoft.com/office/drawing/2014/main" id="{BB74182E-F7B9-4028-A6FB-2295FDBAF85E}"/>
              </a:ext>
            </a:extLst>
          </p:cNvPr>
          <p:cNvPicPr>
            <a:picLocks noChangeAspect="1"/>
          </p:cNvPicPr>
          <p:nvPr/>
        </p:nvPicPr>
        <p:blipFill>
          <a:blip r:embed="rId20"/>
          <a:stretch>
            <a:fillRect/>
          </a:stretch>
        </p:blipFill>
        <p:spPr>
          <a:xfrm>
            <a:off x="6361512" y="2271590"/>
            <a:ext cx="371475" cy="390525"/>
          </a:xfrm>
          <a:prstGeom prst="rect">
            <a:avLst/>
          </a:prstGeom>
        </p:spPr>
      </p:pic>
      <p:cxnSp>
        <p:nvCxnSpPr>
          <p:cNvPr id="43" name="Straight Arrow Connector 42">
            <a:extLst>
              <a:ext uri="{FF2B5EF4-FFF2-40B4-BE49-F238E27FC236}">
                <a16:creationId xmlns:a16="http://schemas.microsoft.com/office/drawing/2014/main" id="{757A3EE9-811F-43B5-9AC9-6672EB9669D5}"/>
              </a:ext>
            </a:extLst>
          </p:cNvPr>
          <p:cNvCxnSpPr>
            <a:cxnSpLocks/>
          </p:cNvCxnSpPr>
          <p:nvPr/>
        </p:nvCxnSpPr>
        <p:spPr>
          <a:xfrm flipH="1" flipV="1">
            <a:off x="6609048" y="3570194"/>
            <a:ext cx="329078" cy="876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9B326D6E-4AF7-4209-958B-A7D54480B3A5}"/>
              </a:ext>
            </a:extLst>
          </p:cNvPr>
          <p:cNvCxnSpPr>
            <a:cxnSpLocks/>
            <a:endCxn id="42" idx="2"/>
          </p:cNvCxnSpPr>
          <p:nvPr/>
        </p:nvCxnSpPr>
        <p:spPr>
          <a:xfrm flipV="1">
            <a:off x="6547250" y="2662115"/>
            <a:ext cx="0" cy="401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EA81F9E1-99CF-40BB-9702-0E5BB91DAE40}"/>
              </a:ext>
            </a:extLst>
          </p:cNvPr>
          <p:cNvCxnSpPr>
            <a:cxnSpLocks/>
          </p:cNvCxnSpPr>
          <p:nvPr/>
        </p:nvCxnSpPr>
        <p:spPr>
          <a:xfrm flipH="1" flipV="1">
            <a:off x="6650283" y="2715631"/>
            <a:ext cx="742690" cy="1792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1" name="Group 60">
            <a:extLst>
              <a:ext uri="{FF2B5EF4-FFF2-40B4-BE49-F238E27FC236}">
                <a16:creationId xmlns:a16="http://schemas.microsoft.com/office/drawing/2014/main" id="{7E9039D3-FB31-4045-8591-2CDF106F0877}"/>
              </a:ext>
            </a:extLst>
          </p:cNvPr>
          <p:cNvGrpSpPr/>
          <p:nvPr/>
        </p:nvGrpSpPr>
        <p:grpSpPr>
          <a:xfrm>
            <a:off x="5040371" y="4269398"/>
            <a:ext cx="1809100" cy="1840419"/>
            <a:chOff x="5040371" y="4269398"/>
            <a:chExt cx="1809100" cy="1840419"/>
          </a:xfrm>
        </p:grpSpPr>
        <p:sp>
          <p:nvSpPr>
            <p:cNvPr id="62" name="Right Bracket 61">
              <a:extLst>
                <a:ext uri="{FF2B5EF4-FFF2-40B4-BE49-F238E27FC236}">
                  <a16:creationId xmlns:a16="http://schemas.microsoft.com/office/drawing/2014/main" id="{42D1E39A-6D31-4350-9892-BC189C32B640}"/>
                </a:ext>
              </a:extLst>
            </p:cNvPr>
            <p:cNvSpPr/>
            <p:nvPr/>
          </p:nvSpPr>
          <p:spPr>
            <a:xfrm>
              <a:off x="6222782" y="4269398"/>
              <a:ext cx="45719" cy="1419778"/>
            </a:xfrm>
            <a:prstGeom prst="righ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nvGrpSpPr>
            <p:cNvPr id="63" name="Group 62">
              <a:extLst>
                <a:ext uri="{FF2B5EF4-FFF2-40B4-BE49-F238E27FC236}">
                  <a16:creationId xmlns:a16="http://schemas.microsoft.com/office/drawing/2014/main" id="{8A6ED6C6-83D5-42A7-B480-D23D50E5AA4C}"/>
                </a:ext>
              </a:extLst>
            </p:cNvPr>
            <p:cNvGrpSpPr/>
            <p:nvPr/>
          </p:nvGrpSpPr>
          <p:grpSpPr>
            <a:xfrm>
              <a:off x="5040371" y="4432189"/>
              <a:ext cx="1809100" cy="1677628"/>
              <a:chOff x="5040371" y="4432189"/>
              <a:chExt cx="1809100" cy="1677628"/>
            </a:xfrm>
          </p:grpSpPr>
          <p:grpSp>
            <p:nvGrpSpPr>
              <p:cNvPr id="64" name="Group 63">
                <a:extLst>
                  <a:ext uri="{FF2B5EF4-FFF2-40B4-BE49-F238E27FC236}">
                    <a16:creationId xmlns:a16="http://schemas.microsoft.com/office/drawing/2014/main" id="{B69B492F-7FBB-4ACB-8F4E-FECAB3D88744}"/>
                  </a:ext>
                </a:extLst>
              </p:cNvPr>
              <p:cNvGrpSpPr/>
              <p:nvPr/>
            </p:nvGrpSpPr>
            <p:grpSpPr>
              <a:xfrm>
                <a:off x="5040371" y="4432189"/>
                <a:ext cx="1809100" cy="1677628"/>
                <a:chOff x="5040371" y="4432189"/>
                <a:chExt cx="1809100" cy="1677628"/>
              </a:xfrm>
            </p:grpSpPr>
            <p:cxnSp>
              <p:nvCxnSpPr>
                <p:cNvPr id="66" name="Straight Arrow Connector 65">
                  <a:extLst>
                    <a:ext uri="{FF2B5EF4-FFF2-40B4-BE49-F238E27FC236}">
                      <a16:creationId xmlns:a16="http://schemas.microsoft.com/office/drawing/2014/main" id="{0DA14F66-CFF3-40A7-8875-FF7590834788}"/>
                    </a:ext>
                  </a:extLst>
                </p:cNvPr>
                <p:cNvCxnSpPr>
                  <a:cxnSpLocks/>
                </p:cNvCxnSpPr>
                <p:nvPr/>
              </p:nvCxnSpPr>
              <p:spPr>
                <a:xfrm>
                  <a:off x="5040371" y="4432189"/>
                  <a:ext cx="1420286" cy="337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3721C3DE-20FE-4FFC-999E-F6CC36F734EC}"/>
                    </a:ext>
                  </a:extLst>
                </p:cNvPr>
                <p:cNvCxnSpPr>
                  <a:cxnSpLocks/>
                </p:cNvCxnSpPr>
                <p:nvPr/>
              </p:nvCxnSpPr>
              <p:spPr>
                <a:xfrm flipV="1">
                  <a:off x="6571656" y="5151577"/>
                  <a:ext cx="277815" cy="958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65" name="Straight Arrow Connector 64">
                <a:extLst>
                  <a:ext uri="{FF2B5EF4-FFF2-40B4-BE49-F238E27FC236}">
                    <a16:creationId xmlns:a16="http://schemas.microsoft.com/office/drawing/2014/main" id="{4C7D0618-EEBA-438C-8B86-C25627FC5231}"/>
                  </a:ext>
                </a:extLst>
              </p:cNvPr>
              <p:cNvCxnSpPr>
                <a:cxnSpLocks/>
              </p:cNvCxnSpPr>
              <p:nvPr/>
            </p:nvCxnSpPr>
            <p:spPr>
              <a:xfrm flipV="1">
                <a:off x="6318959" y="4919964"/>
                <a:ext cx="27690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494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9"/>
                                        </p:tgtEl>
                                      </p:cBhvr>
                                    </p:animEffect>
                                    <p:animScale>
                                      <p:cBhvr>
                                        <p:cTn id="17" dur="250" autoRev="1" fill="hold"/>
                                        <p:tgtEl>
                                          <p:spTgt spid="3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2"/>
                                        </p:tgtEl>
                                      </p:cBhvr>
                                    </p:animEffect>
                                    <p:animScale>
                                      <p:cBhvr>
                                        <p:cTn id="22" dur="250" autoRev="1" fill="hold"/>
                                        <p:tgtEl>
                                          <p:spTgt spid="42"/>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par>
                          <p:cTn id="31" fill="hold">
                            <p:stCondLst>
                              <p:cond delay="500"/>
                            </p:stCondLst>
                            <p:childTnLst>
                              <p:par>
                                <p:cTn id="32" presetID="26" presetClass="emph" presetSubtype="0" fill="hold" nodeType="afterEffect">
                                  <p:stCondLst>
                                    <p:cond delay="0"/>
                                  </p:stCondLst>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5"/>
                                        </p:tgtEl>
                                      </p:cBhvr>
                                    </p:animEffect>
                                    <p:animScale>
                                      <p:cBhvr>
                                        <p:cTn id="39" dur="250" autoRev="1" fill="hold"/>
                                        <p:tgtEl>
                                          <p:spTgt spid="15"/>
                                        </p:tgtEl>
                                      </p:cBhvr>
                                      <p:by x="105000" y="105000"/>
                                    </p:animScale>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par>
                          <p:cTn id="43" fill="hold">
                            <p:stCondLst>
                              <p:cond delay="500"/>
                            </p:stCondLst>
                            <p:childTnLst>
                              <p:par>
                                <p:cTn id="44" presetID="26" presetClass="emph" presetSubtype="0" fill="hold" nodeType="afterEffect">
                                  <p:stCondLst>
                                    <p:cond delay="0"/>
                                  </p:stCondLst>
                                  <p:childTnLst>
                                    <p:animEffect transition="out" filter="fade">
                                      <p:cBhvr>
                                        <p:cTn id="45" dur="500" tmFilter="0, 0; .2, .5; .8, .5; 1, 0"/>
                                        <p:tgtEl>
                                          <p:spTgt spid="39"/>
                                        </p:tgtEl>
                                      </p:cBhvr>
                                    </p:animEffect>
                                    <p:animScale>
                                      <p:cBhvr>
                                        <p:cTn id="46" dur="250" autoRev="1" fill="hold"/>
                                        <p:tgtEl>
                                          <p:spTgt spid="39"/>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39"/>
                                        </p:tgtEl>
                                      </p:cBhvr>
                                    </p:animEffect>
                                    <p:animScale>
                                      <p:cBhvr>
                                        <p:cTn id="51" dur="250" autoRev="1" fill="hold"/>
                                        <p:tgtEl>
                                          <p:spTgt spid="39"/>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15"/>
                                        </p:tgtEl>
                                      </p:cBhvr>
                                    </p:animEffect>
                                    <p:animScale>
                                      <p:cBhvr>
                                        <p:cTn id="54" dur="250" autoRev="1" fill="hold"/>
                                        <p:tgtEl>
                                          <p:spTgt spid="15"/>
                                        </p:tgtEl>
                                      </p:cBhvr>
                                      <p:by x="105000" y="105000"/>
                                    </p:animScale>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childTnLst>
                          </p:cTn>
                        </p:par>
                        <p:par>
                          <p:cTn id="60" fill="hold">
                            <p:stCondLst>
                              <p:cond delay="500"/>
                            </p:stCondLst>
                            <p:childTnLst>
                              <p:par>
                                <p:cTn id="61" presetID="26" presetClass="emph" presetSubtype="0" fill="hold" nodeType="afterEffect">
                                  <p:stCondLst>
                                    <p:cond delay="0"/>
                                  </p:stCondLst>
                                  <p:childTnLst>
                                    <p:animEffect transition="out" filter="fade">
                                      <p:cBhvr>
                                        <p:cTn id="62" dur="500" tmFilter="0, 0; .2, .5; .8, .5; 1, 0"/>
                                        <p:tgtEl>
                                          <p:spTgt spid="42"/>
                                        </p:tgtEl>
                                      </p:cBhvr>
                                    </p:animEffect>
                                    <p:animScale>
                                      <p:cBhvr>
                                        <p:cTn id="63" dur="25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736456" y="2883279"/>
            <a:ext cx="4657725" cy="3771900"/>
            <a:chOff x="7455694" y="2493169"/>
            <a:chExt cx="4657725" cy="3771900"/>
          </a:xfrm>
        </p:grpSpPr>
        <p:pic>
          <p:nvPicPr>
            <p:cNvPr id="19" name="Picture 18"/>
            <p:cNvPicPr>
              <a:picLocks noChangeAspect="1"/>
            </p:cNvPicPr>
            <p:nvPr/>
          </p:nvPicPr>
          <p:blipFill>
            <a:blip r:embed="rId3"/>
            <a:stretch>
              <a:fillRect/>
            </a:stretch>
          </p:blipFill>
          <p:spPr>
            <a:xfrm>
              <a:off x="7455694" y="2493169"/>
              <a:ext cx="4657725" cy="3771900"/>
            </a:xfrm>
            <a:prstGeom prst="rect">
              <a:avLst/>
            </a:prstGeom>
          </p:spPr>
        </p:pic>
        <p:sp>
          <p:nvSpPr>
            <p:cNvPr id="30" name="Rectangle 29"/>
            <p:cNvSpPr/>
            <p:nvPr/>
          </p:nvSpPr>
          <p:spPr>
            <a:xfrm>
              <a:off x="9954661" y="4117509"/>
              <a:ext cx="1317786"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RNN block</a:t>
              </a:r>
            </a:p>
          </p:txBody>
        </p:sp>
      </p:grpSp>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LSTM and GRU incorporate gated memory mechanisms to better capture long-term dependencies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8" name="Rectangle 17"/>
          <p:cNvSpPr/>
          <p:nvPr/>
        </p:nvSpPr>
        <p:spPr>
          <a:xfrm>
            <a:off x="2051888" y="1595613"/>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LSTM</a:t>
            </a:r>
          </a:p>
        </p:txBody>
      </p:sp>
      <p:pic>
        <p:nvPicPr>
          <p:cNvPr id="20" name="Picture 19"/>
          <p:cNvPicPr>
            <a:picLocks noChangeAspect="1"/>
          </p:cNvPicPr>
          <p:nvPr/>
        </p:nvPicPr>
        <p:blipFill>
          <a:blip r:embed="rId4"/>
          <a:stretch>
            <a:fillRect/>
          </a:stretch>
        </p:blipFill>
        <p:spPr>
          <a:xfrm>
            <a:off x="9638829" y="2271590"/>
            <a:ext cx="2228850" cy="504825"/>
          </a:xfrm>
          <a:prstGeom prst="rect">
            <a:avLst/>
          </a:prstGeom>
        </p:spPr>
      </p:pic>
      <p:sp>
        <p:nvSpPr>
          <p:cNvPr id="21" name="Rectangle 20"/>
          <p:cNvSpPr/>
          <p:nvPr/>
        </p:nvSpPr>
        <p:spPr>
          <a:xfrm>
            <a:off x="6157912" y="1598236"/>
            <a:ext cx="98441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GRU</a:t>
            </a:r>
          </a:p>
        </p:txBody>
      </p:sp>
      <p:grpSp>
        <p:nvGrpSpPr>
          <p:cNvPr id="5" name="Group 4"/>
          <p:cNvGrpSpPr/>
          <p:nvPr/>
        </p:nvGrpSpPr>
        <p:grpSpPr>
          <a:xfrm>
            <a:off x="4514850" y="2271591"/>
            <a:ext cx="4067175" cy="2710806"/>
            <a:chOff x="4514850" y="2271591"/>
            <a:chExt cx="4067175" cy="2710806"/>
          </a:xfrm>
        </p:grpSpPr>
        <p:pic>
          <p:nvPicPr>
            <p:cNvPr id="22" name="Picture 21"/>
            <p:cNvPicPr>
              <a:picLocks noChangeAspect="1"/>
            </p:cNvPicPr>
            <p:nvPr/>
          </p:nvPicPr>
          <p:blipFill>
            <a:blip r:embed="rId5"/>
            <a:stretch>
              <a:fillRect/>
            </a:stretch>
          </p:blipFill>
          <p:spPr>
            <a:xfrm>
              <a:off x="4514850" y="4420422"/>
              <a:ext cx="3286125" cy="561975"/>
            </a:xfrm>
            <a:prstGeom prst="rect">
              <a:avLst/>
            </a:prstGeom>
          </p:spPr>
        </p:pic>
        <p:pic>
          <p:nvPicPr>
            <p:cNvPr id="23" name="Picture 22"/>
            <p:cNvPicPr>
              <a:picLocks noChangeAspect="1"/>
            </p:cNvPicPr>
            <p:nvPr/>
          </p:nvPicPr>
          <p:blipFill>
            <a:blip r:embed="rId6"/>
            <a:stretch>
              <a:fillRect/>
            </a:stretch>
          </p:blipFill>
          <p:spPr>
            <a:xfrm>
              <a:off x="4562475" y="3779744"/>
              <a:ext cx="3057525" cy="419100"/>
            </a:xfrm>
            <a:prstGeom prst="rect">
              <a:avLst/>
            </a:prstGeom>
          </p:spPr>
        </p:pic>
        <p:pic>
          <p:nvPicPr>
            <p:cNvPr id="24" name="Picture 23"/>
            <p:cNvPicPr>
              <a:picLocks noChangeAspect="1"/>
            </p:cNvPicPr>
            <p:nvPr/>
          </p:nvPicPr>
          <p:blipFill>
            <a:blip r:embed="rId7"/>
            <a:stretch>
              <a:fillRect/>
            </a:stretch>
          </p:blipFill>
          <p:spPr>
            <a:xfrm>
              <a:off x="4562475" y="2271591"/>
              <a:ext cx="4019550" cy="504825"/>
            </a:xfrm>
            <a:prstGeom prst="rect">
              <a:avLst/>
            </a:prstGeom>
          </p:spPr>
        </p:pic>
        <p:pic>
          <p:nvPicPr>
            <p:cNvPr id="25" name="Picture 24"/>
            <p:cNvPicPr>
              <a:picLocks noChangeAspect="1"/>
            </p:cNvPicPr>
            <p:nvPr/>
          </p:nvPicPr>
          <p:blipFill>
            <a:blip r:embed="rId8"/>
            <a:stretch>
              <a:fillRect/>
            </a:stretch>
          </p:blipFill>
          <p:spPr>
            <a:xfrm>
              <a:off x="4562475" y="2986514"/>
              <a:ext cx="3067050" cy="476250"/>
            </a:xfrm>
            <a:prstGeom prst="rect">
              <a:avLst/>
            </a:prstGeom>
          </p:spPr>
        </p:pic>
      </p:grpSp>
      <p:grpSp>
        <p:nvGrpSpPr>
          <p:cNvPr id="3" name="Group 2"/>
          <p:cNvGrpSpPr/>
          <p:nvPr/>
        </p:nvGrpSpPr>
        <p:grpSpPr>
          <a:xfrm>
            <a:off x="604848" y="2216529"/>
            <a:ext cx="3641116" cy="3880499"/>
            <a:chOff x="604848" y="2216529"/>
            <a:chExt cx="3641116" cy="3880499"/>
          </a:xfrm>
        </p:grpSpPr>
        <p:pic>
          <p:nvPicPr>
            <p:cNvPr id="4" name="Picture 3"/>
            <p:cNvPicPr>
              <a:picLocks noChangeAspect="1"/>
            </p:cNvPicPr>
            <p:nvPr/>
          </p:nvPicPr>
          <p:blipFill>
            <a:blip r:embed="rId9"/>
            <a:stretch>
              <a:fillRect/>
            </a:stretch>
          </p:blipFill>
          <p:spPr>
            <a:xfrm>
              <a:off x="635989" y="2216529"/>
              <a:ext cx="3609975" cy="514350"/>
            </a:xfrm>
            <a:prstGeom prst="rect">
              <a:avLst/>
            </a:prstGeom>
          </p:spPr>
        </p:pic>
        <p:pic>
          <p:nvPicPr>
            <p:cNvPr id="6" name="Picture 5"/>
            <p:cNvPicPr>
              <a:picLocks noChangeAspect="1"/>
            </p:cNvPicPr>
            <p:nvPr/>
          </p:nvPicPr>
          <p:blipFill>
            <a:blip r:embed="rId10"/>
            <a:stretch>
              <a:fillRect/>
            </a:stretch>
          </p:blipFill>
          <p:spPr>
            <a:xfrm>
              <a:off x="604848" y="4817983"/>
              <a:ext cx="2419350" cy="514350"/>
            </a:xfrm>
            <a:prstGeom prst="rect">
              <a:avLst/>
            </a:prstGeom>
          </p:spPr>
        </p:pic>
        <p:pic>
          <p:nvPicPr>
            <p:cNvPr id="7" name="Picture 6"/>
            <p:cNvPicPr>
              <a:picLocks noChangeAspect="1"/>
            </p:cNvPicPr>
            <p:nvPr/>
          </p:nvPicPr>
          <p:blipFill>
            <a:blip r:embed="rId11"/>
            <a:stretch>
              <a:fillRect/>
            </a:stretch>
          </p:blipFill>
          <p:spPr>
            <a:xfrm>
              <a:off x="706041" y="2917601"/>
              <a:ext cx="2962275" cy="457200"/>
            </a:xfrm>
            <a:prstGeom prst="rect">
              <a:avLst/>
            </a:prstGeom>
          </p:spPr>
        </p:pic>
        <p:pic>
          <p:nvPicPr>
            <p:cNvPr id="8" name="Picture 7"/>
            <p:cNvPicPr>
              <a:picLocks noChangeAspect="1"/>
            </p:cNvPicPr>
            <p:nvPr/>
          </p:nvPicPr>
          <p:blipFill>
            <a:blip r:embed="rId12"/>
            <a:stretch>
              <a:fillRect/>
            </a:stretch>
          </p:blipFill>
          <p:spPr>
            <a:xfrm>
              <a:off x="696516" y="3570194"/>
              <a:ext cx="3067050" cy="476250"/>
            </a:xfrm>
            <a:prstGeom prst="rect">
              <a:avLst/>
            </a:prstGeom>
          </p:spPr>
        </p:pic>
        <p:pic>
          <p:nvPicPr>
            <p:cNvPr id="9" name="Picture 8"/>
            <p:cNvPicPr>
              <a:picLocks noChangeAspect="1"/>
            </p:cNvPicPr>
            <p:nvPr/>
          </p:nvPicPr>
          <p:blipFill>
            <a:blip r:embed="rId13"/>
            <a:stretch>
              <a:fillRect/>
            </a:stretch>
          </p:blipFill>
          <p:spPr>
            <a:xfrm>
              <a:off x="635670" y="5506478"/>
              <a:ext cx="2343150" cy="590550"/>
            </a:xfrm>
            <a:prstGeom prst="rect">
              <a:avLst/>
            </a:prstGeom>
          </p:spPr>
        </p:pic>
        <p:pic>
          <p:nvPicPr>
            <p:cNvPr id="27" name="Picture 26"/>
            <p:cNvPicPr>
              <a:picLocks noChangeAspect="1"/>
            </p:cNvPicPr>
            <p:nvPr/>
          </p:nvPicPr>
          <p:blipFill>
            <a:blip r:embed="rId14"/>
            <a:stretch>
              <a:fillRect/>
            </a:stretch>
          </p:blipFill>
          <p:spPr>
            <a:xfrm>
              <a:off x="681036" y="4227426"/>
              <a:ext cx="3171825" cy="438150"/>
            </a:xfrm>
            <a:prstGeom prst="rect">
              <a:avLst/>
            </a:prstGeom>
          </p:spPr>
        </p:pic>
      </p:grpSp>
      <p:sp>
        <p:nvSpPr>
          <p:cNvPr id="10" name="Left Bracket 9"/>
          <p:cNvSpPr/>
          <p:nvPr/>
        </p:nvSpPr>
        <p:spPr>
          <a:xfrm>
            <a:off x="586514" y="2250262"/>
            <a:ext cx="45719" cy="3803271"/>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ket 25"/>
          <p:cNvSpPr/>
          <p:nvPr/>
        </p:nvSpPr>
        <p:spPr>
          <a:xfrm>
            <a:off x="4491904" y="2250262"/>
            <a:ext cx="45719" cy="2732135"/>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a:extLst>
              <a:ext uri="{FF2B5EF4-FFF2-40B4-BE49-F238E27FC236}">
                <a16:creationId xmlns:a16="http://schemas.microsoft.com/office/drawing/2014/main" id="{E5B1D52F-82C9-4BE6-9D76-055A0F3C773D}"/>
              </a:ext>
            </a:extLst>
          </p:cNvPr>
          <p:cNvGrpSpPr/>
          <p:nvPr/>
        </p:nvGrpSpPr>
        <p:grpSpPr>
          <a:xfrm>
            <a:off x="4517145" y="5356623"/>
            <a:ext cx="3055230" cy="1019627"/>
            <a:chOff x="4517145" y="5356623"/>
            <a:chExt cx="3055230" cy="1019627"/>
          </a:xfrm>
        </p:grpSpPr>
        <p:grpSp>
          <p:nvGrpSpPr>
            <p:cNvPr id="12" name="Group 11">
              <a:extLst>
                <a:ext uri="{FF2B5EF4-FFF2-40B4-BE49-F238E27FC236}">
                  <a16:creationId xmlns:a16="http://schemas.microsoft.com/office/drawing/2014/main" id="{E2BDE9F7-5D03-4BDB-9156-4D10AB5A1678}"/>
                </a:ext>
              </a:extLst>
            </p:cNvPr>
            <p:cNvGrpSpPr/>
            <p:nvPr/>
          </p:nvGrpSpPr>
          <p:grpSpPr>
            <a:xfrm>
              <a:off x="4562475" y="5356623"/>
              <a:ext cx="3009900" cy="1019627"/>
              <a:chOff x="4562475" y="5356623"/>
              <a:chExt cx="3009900" cy="1019627"/>
            </a:xfrm>
          </p:grpSpPr>
          <p:pic>
            <p:nvPicPr>
              <p:cNvPr id="28" name="Picture 27"/>
              <p:cNvPicPr>
                <a:picLocks noChangeAspect="1"/>
              </p:cNvPicPr>
              <p:nvPr/>
            </p:nvPicPr>
            <p:blipFill>
              <a:blip r:embed="rId15"/>
              <a:stretch>
                <a:fillRect/>
              </a:stretch>
            </p:blipFill>
            <p:spPr>
              <a:xfrm>
                <a:off x="4562475" y="5842850"/>
                <a:ext cx="3009900" cy="533400"/>
              </a:xfrm>
              <a:prstGeom prst="rect">
                <a:avLst/>
              </a:prstGeom>
            </p:spPr>
          </p:pic>
          <p:sp>
            <p:nvSpPr>
              <p:cNvPr id="29" name="Rectangle 28"/>
              <p:cNvSpPr/>
              <p:nvPr/>
            </p:nvSpPr>
            <p:spPr>
              <a:xfrm>
                <a:off x="4952653" y="5356623"/>
                <a:ext cx="2503041"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Basic RNN (reminder)</a:t>
                </a:r>
              </a:p>
            </p:txBody>
          </p:sp>
        </p:grpSp>
        <p:sp>
          <p:nvSpPr>
            <p:cNvPr id="31" name="Left Bracket 30"/>
            <p:cNvSpPr/>
            <p:nvPr/>
          </p:nvSpPr>
          <p:spPr>
            <a:xfrm>
              <a:off x="4517145" y="5940055"/>
              <a:ext cx="45719" cy="356998"/>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Rectangle 32"/>
          <p:cNvSpPr/>
          <p:nvPr/>
        </p:nvSpPr>
        <p:spPr>
          <a:xfrm>
            <a:off x="-11840" y="1546928"/>
            <a:ext cx="1625179"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Candidate state</a:t>
            </a:r>
          </a:p>
        </p:txBody>
      </p:sp>
      <p:cxnSp>
        <p:nvCxnSpPr>
          <p:cNvPr id="34" name="Straight Arrow Connector 33"/>
          <p:cNvCxnSpPr/>
          <p:nvPr/>
        </p:nvCxnSpPr>
        <p:spPr>
          <a:xfrm>
            <a:off x="767817" y="1955825"/>
            <a:ext cx="65867" cy="291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3852861" y="1561728"/>
            <a:ext cx="1625179"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Candidate state</a:t>
            </a:r>
          </a:p>
        </p:txBody>
      </p:sp>
      <p:cxnSp>
        <p:nvCxnSpPr>
          <p:cNvPr id="37" name="Straight Arrow Connector 36"/>
          <p:cNvCxnSpPr/>
          <p:nvPr/>
        </p:nvCxnSpPr>
        <p:spPr>
          <a:xfrm>
            <a:off x="4632518" y="1970625"/>
            <a:ext cx="65867" cy="291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2D8A4F9E-D5DB-4A8A-A82D-B99C5CD3B068}"/>
              </a:ext>
            </a:extLst>
          </p:cNvPr>
          <p:cNvSpPr/>
          <p:nvPr/>
        </p:nvSpPr>
        <p:spPr>
          <a:xfrm>
            <a:off x="5702062" y="4907239"/>
            <a:ext cx="186056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Leaky integration</a:t>
            </a:r>
          </a:p>
        </p:txBody>
      </p:sp>
    </p:spTree>
    <p:extLst>
      <p:ext uri="{BB962C8B-B14F-4D97-AF65-F5344CB8AC3E}">
        <p14:creationId xmlns:p14="http://schemas.microsoft.com/office/powerpoint/2010/main" val="40096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RNN blocks are commonly stacked as deep networks to gain expressive power and temporal hierarchy</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3" name="Picture 2"/>
          <p:cNvPicPr>
            <a:picLocks noChangeAspect="1"/>
          </p:cNvPicPr>
          <p:nvPr/>
        </p:nvPicPr>
        <p:blipFill>
          <a:blip r:embed="rId3"/>
          <a:stretch>
            <a:fillRect/>
          </a:stretch>
        </p:blipFill>
        <p:spPr>
          <a:xfrm>
            <a:off x="2576512" y="1690688"/>
            <a:ext cx="7038975" cy="4762500"/>
          </a:xfrm>
          <a:prstGeom prst="rect">
            <a:avLst/>
          </a:prstGeom>
        </p:spPr>
      </p:pic>
      <p:sp>
        <p:nvSpPr>
          <p:cNvPr id="4" name="Rectangle 3">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Tree>
    <p:extLst>
      <p:ext uri="{BB962C8B-B14F-4D97-AF65-F5344CB8AC3E}">
        <p14:creationId xmlns:p14="http://schemas.microsoft.com/office/powerpoint/2010/main" val="4130215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Primary research in RNNs focuses on improving their ability represent dependencies across multiple timescales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5" name="Rectangle 4">
            <a:extLst>
              <a:ext uri="{FF2B5EF4-FFF2-40B4-BE49-F238E27FC236}">
                <a16:creationId xmlns:a16="http://schemas.microsoft.com/office/drawing/2014/main" id="{D222CE0F-0D4E-415E-9417-8336FC99DAF1}"/>
              </a:ext>
            </a:extLst>
          </p:cNvPr>
          <p:cNvSpPr/>
          <p:nvPr/>
        </p:nvSpPr>
        <p:spPr>
          <a:xfrm>
            <a:off x="1330628" y="1760234"/>
            <a:ext cx="4124325" cy="1384995"/>
          </a:xfrm>
          <a:prstGeom prst="rect">
            <a:avLst/>
          </a:prstGeom>
        </p:spPr>
        <p:txBody>
          <a:bodyPr wrap="square">
            <a:spAutoFit/>
          </a:bodyPr>
          <a:lstStyle/>
          <a:p>
            <a:pPr algn="ctr"/>
            <a:r>
              <a:rPr lang="en-US" sz="2800" dirty="0">
                <a:ln w="1905">
                  <a:noFill/>
                </a:ln>
                <a:latin typeface="CordiaUPC" pitchFamily="34" charset="-34"/>
                <a:ea typeface="Batang" pitchFamily="18" charset="-127"/>
                <a:cs typeface="CordiaUPC" pitchFamily="34" charset="-34"/>
              </a:rPr>
              <a:t>Gated Feedback RNNs</a:t>
            </a:r>
          </a:p>
          <a:p>
            <a:pPr algn="ctr"/>
            <a:r>
              <a:rPr lang="en-US" sz="2800" dirty="0">
                <a:ln w="1905">
                  <a:noFill/>
                </a:ln>
                <a:latin typeface="CordiaUPC" pitchFamily="34" charset="-34"/>
                <a:ea typeface="Batang" pitchFamily="18" charset="-127"/>
                <a:cs typeface="CordiaUPC" pitchFamily="34" charset="-34"/>
              </a:rPr>
              <a:t>Chung &amp; </a:t>
            </a:r>
            <a:r>
              <a:rPr lang="en-US" sz="2800" dirty="0" err="1">
                <a:ln w="1905">
                  <a:noFill/>
                </a:ln>
                <a:latin typeface="CordiaUPC" pitchFamily="34" charset="-34"/>
                <a:ea typeface="Batang" pitchFamily="18" charset="-127"/>
                <a:cs typeface="CordiaUPC" pitchFamily="34" charset="-34"/>
              </a:rPr>
              <a:t>Bengio</a:t>
            </a:r>
            <a:r>
              <a:rPr lang="en-US" sz="2800" dirty="0">
                <a:ln w="1905">
                  <a:noFill/>
                </a:ln>
                <a:latin typeface="CordiaUPC" pitchFamily="34" charset="-34"/>
                <a:ea typeface="Batang" pitchFamily="18" charset="-127"/>
                <a:cs typeface="CordiaUPC" pitchFamily="34" charset="-34"/>
              </a:rPr>
              <a:t> et al., 2015</a:t>
            </a:r>
          </a:p>
          <a:p>
            <a:pPr algn="ctr"/>
            <a:r>
              <a:rPr lang="en-US" sz="2800" dirty="0">
                <a:ln w="1905">
                  <a:noFill/>
                </a:ln>
                <a:latin typeface="CordiaUPC" pitchFamily="34" charset="-34"/>
                <a:ea typeface="Batang" pitchFamily="18" charset="-127"/>
                <a:cs typeface="CordiaUPC" pitchFamily="34" charset="-34"/>
              </a:rPr>
              <a:t>(“skip-connections” in stacked RNNs)</a:t>
            </a:r>
          </a:p>
        </p:txBody>
      </p:sp>
      <p:pic>
        <p:nvPicPr>
          <p:cNvPr id="8" name="Picture 7">
            <a:extLst>
              <a:ext uri="{FF2B5EF4-FFF2-40B4-BE49-F238E27FC236}">
                <a16:creationId xmlns:a16="http://schemas.microsoft.com/office/drawing/2014/main" id="{D4D0C728-F63D-4A15-BDDF-959E481196E4}"/>
              </a:ext>
            </a:extLst>
          </p:cNvPr>
          <p:cNvPicPr>
            <a:picLocks noChangeAspect="1"/>
          </p:cNvPicPr>
          <p:nvPr/>
        </p:nvPicPr>
        <p:blipFill>
          <a:blip r:embed="rId3"/>
          <a:stretch>
            <a:fillRect/>
          </a:stretch>
        </p:blipFill>
        <p:spPr>
          <a:xfrm>
            <a:off x="1241332" y="3224299"/>
            <a:ext cx="4302918" cy="2948404"/>
          </a:xfrm>
          <a:prstGeom prst="rect">
            <a:avLst/>
          </a:prstGeom>
        </p:spPr>
      </p:pic>
      <p:sp>
        <p:nvSpPr>
          <p:cNvPr id="9" name="Rectangle 8">
            <a:extLst>
              <a:ext uri="{FF2B5EF4-FFF2-40B4-BE49-F238E27FC236}">
                <a16:creationId xmlns:a16="http://schemas.microsoft.com/office/drawing/2014/main" id="{076C7B2C-BF42-4DEC-A49D-47DE72B8930B}"/>
              </a:ext>
            </a:extLst>
          </p:cNvPr>
          <p:cNvSpPr/>
          <p:nvPr/>
        </p:nvSpPr>
        <p:spPr>
          <a:xfrm>
            <a:off x="6149086" y="1760234"/>
            <a:ext cx="4591051" cy="1384995"/>
          </a:xfrm>
          <a:prstGeom prst="rect">
            <a:avLst/>
          </a:prstGeom>
        </p:spPr>
        <p:txBody>
          <a:bodyPr wrap="square">
            <a:spAutoFit/>
          </a:bodyPr>
          <a:lstStyle/>
          <a:p>
            <a:pPr algn="ctr"/>
            <a:r>
              <a:rPr lang="en-US" sz="2800" dirty="0">
                <a:ln w="1905">
                  <a:noFill/>
                </a:ln>
                <a:latin typeface="CordiaUPC" pitchFamily="34" charset="-34"/>
                <a:ea typeface="Batang" pitchFamily="18" charset="-127"/>
                <a:cs typeface="CordiaUPC" pitchFamily="34" charset="-34"/>
              </a:rPr>
              <a:t>Nested LSTMs</a:t>
            </a:r>
          </a:p>
          <a:p>
            <a:pPr algn="ctr"/>
            <a:r>
              <a:rPr lang="en-US" sz="2800" dirty="0">
                <a:ln w="1905">
                  <a:noFill/>
                </a:ln>
                <a:latin typeface="CordiaUPC" pitchFamily="34" charset="-34"/>
                <a:ea typeface="Batang" pitchFamily="18" charset="-127"/>
                <a:cs typeface="CordiaUPC" pitchFamily="34" charset="-34"/>
              </a:rPr>
              <a:t>Moniz &amp; Krueger, 2018</a:t>
            </a:r>
          </a:p>
          <a:p>
            <a:pPr algn="ctr"/>
            <a:r>
              <a:rPr lang="en-US" sz="2800" dirty="0">
                <a:ln w="1905">
                  <a:noFill/>
                </a:ln>
                <a:latin typeface="CordiaUPC" pitchFamily="34" charset="-34"/>
                <a:ea typeface="Batang" pitchFamily="18" charset="-127"/>
                <a:cs typeface="CordiaUPC" pitchFamily="34" charset="-34"/>
              </a:rPr>
              <a:t>(Nesting units as alternative to stacking)</a:t>
            </a:r>
          </a:p>
        </p:txBody>
      </p:sp>
      <p:pic>
        <p:nvPicPr>
          <p:cNvPr id="10" name="Picture 9">
            <a:extLst>
              <a:ext uri="{FF2B5EF4-FFF2-40B4-BE49-F238E27FC236}">
                <a16:creationId xmlns:a16="http://schemas.microsoft.com/office/drawing/2014/main" id="{2A3A6E58-24C5-46B1-8507-93B0F3B4B3E3}"/>
              </a:ext>
            </a:extLst>
          </p:cNvPr>
          <p:cNvPicPr>
            <a:picLocks noChangeAspect="1"/>
          </p:cNvPicPr>
          <p:nvPr/>
        </p:nvPicPr>
        <p:blipFill>
          <a:blip r:embed="rId4"/>
          <a:stretch>
            <a:fillRect/>
          </a:stretch>
        </p:blipFill>
        <p:spPr>
          <a:xfrm>
            <a:off x="5915725" y="3224299"/>
            <a:ext cx="5057775" cy="3052467"/>
          </a:xfrm>
          <a:prstGeom prst="rect">
            <a:avLst/>
          </a:prstGeom>
        </p:spPr>
      </p:pic>
    </p:spTree>
    <p:extLst>
      <p:ext uri="{BB962C8B-B14F-4D97-AF65-F5344CB8AC3E}">
        <p14:creationId xmlns:p14="http://schemas.microsoft.com/office/powerpoint/2010/main" val="253415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RNNs model sequence to sequence mappings of arbitrary lengths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3976600"/>
              </p:ext>
            </p:extLst>
          </p:nvPr>
        </p:nvGraphicFramePr>
        <p:xfrm>
          <a:off x="838200" y="1504785"/>
          <a:ext cx="10515600" cy="49377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684104987"/>
                    </a:ext>
                  </a:extLst>
                </a:gridCol>
                <a:gridCol w="3505200">
                  <a:extLst>
                    <a:ext uri="{9D8B030D-6E8A-4147-A177-3AD203B41FA5}">
                      <a16:colId xmlns:a16="http://schemas.microsoft.com/office/drawing/2014/main" val="2031726805"/>
                    </a:ext>
                  </a:extLst>
                </a:gridCol>
                <a:gridCol w="3505200">
                  <a:extLst>
                    <a:ext uri="{9D8B030D-6E8A-4147-A177-3AD203B41FA5}">
                      <a16:colId xmlns:a16="http://schemas.microsoft.com/office/drawing/2014/main" val="2268163251"/>
                    </a:ext>
                  </a:extLst>
                </a:gridCol>
              </a:tblGrid>
              <a:tr h="370840">
                <a:tc>
                  <a:txBody>
                    <a:bodyPr/>
                    <a:lstStyle/>
                    <a:p>
                      <a:r>
                        <a:rPr lang="en-US" sz="2400" dirty="0"/>
                        <a:t>Task</a:t>
                      </a:r>
                    </a:p>
                  </a:txBody>
                  <a:tcPr/>
                </a:tc>
                <a:tc>
                  <a:txBody>
                    <a:bodyPr/>
                    <a:lstStyle/>
                    <a:p>
                      <a:pPr algn="ctr"/>
                      <a:r>
                        <a:rPr lang="en-US" sz="2400" dirty="0"/>
                        <a:t>Input</a:t>
                      </a:r>
                    </a:p>
                  </a:txBody>
                  <a:tcPr/>
                </a:tc>
                <a:tc>
                  <a:txBody>
                    <a:bodyPr/>
                    <a:lstStyle/>
                    <a:p>
                      <a:pPr algn="ctr"/>
                      <a:r>
                        <a:rPr lang="en-US" sz="2400" dirty="0"/>
                        <a:t>Output</a:t>
                      </a:r>
                    </a:p>
                  </a:txBody>
                  <a:tcPr/>
                </a:tc>
                <a:extLst>
                  <a:ext uri="{0D108BD9-81ED-4DB2-BD59-A6C34878D82A}">
                    <a16:rowId xmlns:a16="http://schemas.microsoft.com/office/drawing/2014/main" val="3740088863"/>
                  </a:ext>
                </a:extLst>
              </a:tr>
              <a:tr h="370840">
                <a:tc>
                  <a:txBody>
                    <a:bodyPr/>
                    <a:lstStyle/>
                    <a:p>
                      <a:r>
                        <a:rPr lang="en-US" sz="2400" dirty="0"/>
                        <a:t>Speech recognition</a:t>
                      </a:r>
                    </a:p>
                  </a:txBody>
                  <a:tcPr/>
                </a:tc>
                <a:tc>
                  <a:txBody>
                    <a:bodyPr/>
                    <a:lstStyle/>
                    <a:p>
                      <a:pPr algn="ctr"/>
                      <a:endParaRPr lang="en-US" sz="2400" dirty="0"/>
                    </a:p>
                    <a:p>
                      <a:pPr algn="ctr"/>
                      <a:endParaRPr lang="en-US" sz="2400" dirty="0"/>
                    </a:p>
                    <a:p>
                      <a:pPr algn="ctr"/>
                      <a:endParaRPr lang="en-US" sz="2400" dirty="0"/>
                    </a:p>
                  </a:txBody>
                  <a:tcPr/>
                </a:tc>
                <a:tc>
                  <a:txBody>
                    <a:bodyPr/>
                    <a:lstStyle/>
                    <a:p>
                      <a:pPr algn="ctr"/>
                      <a:r>
                        <a:rPr lang="en-US" sz="2400" dirty="0"/>
                        <a:t>“This is an advanced course in deep learning.”</a:t>
                      </a:r>
                    </a:p>
                  </a:txBody>
                  <a:tcPr/>
                </a:tc>
                <a:extLst>
                  <a:ext uri="{0D108BD9-81ED-4DB2-BD59-A6C34878D82A}">
                    <a16:rowId xmlns:a16="http://schemas.microsoft.com/office/drawing/2014/main" val="1394059880"/>
                  </a:ext>
                </a:extLst>
              </a:tr>
              <a:tr h="370840">
                <a:tc>
                  <a:txBody>
                    <a:bodyPr/>
                    <a:lstStyle/>
                    <a:p>
                      <a:r>
                        <a:rPr lang="en-US" sz="2400" dirty="0"/>
                        <a:t>Sentiment classification</a:t>
                      </a:r>
                    </a:p>
                  </a:txBody>
                  <a:tcPr/>
                </a:tc>
                <a:tc>
                  <a:txBody>
                    <a:bodyPr/>
                    <a:lstStyle/>
                    <a:p>
                      <a:pPr algn="ctr"/>
                      <a:r>
                        <a:rPr lang="en-US" sz="2400" dirty="0"/>
                        <a:t>“There is nothing to like in this movie.”</a:t>
                      </a:r>
                    </a:p>
                  </a:txBody>
                  <a:tcPr/>
                </a:tc>
                <a:tc>
                  <a:txBody>
                    <a:bodyPr/>
                    <a:lstStyle/>
                    <a:p>
                      <a:pPr algn="ctr"/>
                      <a:endParaRPr lang="en-US" sz="2400" dirty="0"/>
                    </a:p>
                  </a:txBody>
                  <a:tcPr/>
                </a:tc>
                <a:extLst>
                  <a:ext uri="{0D108BD9-81ED-4DB2-BD59-A6C34878D82A}">
                    <a16:rowId xmlns:a16="http://schemas.microsoft.com/office/drawing/2014/main" val="3280155024"/>
                  </a:ext>
                </a:extLst>
              </a:tr>
              <a:tr h="370840">
                <a:tc>
                  <a:txBody>
                    <a:bodyPr/>
                    <a:lstStyle/>
                    <a:p>
                      <a:r>
                        <a:rPr lang="en-US" sz="2400" dirty="0"/>
                        <a:t>Machine translation</a:t>
                      </a:r>
                    </a:p>
                  </a:txBody>
                  <a:tcPr/>
                </a:tc>
                <a:tc>
                  <a:txBody>
                    <a:bodyPr/>
                    <a:lstStyle/>
                    <a:p>
                      <a:pPr algn="ctr"/>
                      <a:endParaRPr lang="en-US" sz="2400" dirty="0"/>
                    </a:p>
                    <a:p>
                      <a:pPr algn="ctr"/>
                      <a:endParaRPr lang="en-US" sz="2400" dirty="0"/>
                    </a:p>
                  </a:txBody>
                  <a:tcPr/>
                </a:tc>
                <a:tc>
                  <a:txBody>
                    <a:bodyPr/>
                    <a:lstStyle/>
                    <a:p>
                      <a:pPr algn="ctr"/>
                      <a:r>
                        <a:rPr lang="en-US" sz="2400" dirty="0"/>
                        <a:t>“I love you”</a:t>
                      </a:r>
                    </a:p>
                  </a:txBody>
                  <a:tcPr/>
                </a:tc>
                <a:extLst>
                  <a:ext uri="{0D108BD9-81ED-4DB2-BD59-A6C34878D82A}">
                    <a16:rowId xmlns:a16="http://schemas.microsoft.com/office/drawing/2014/main" val="703213391"/>
                  </a:ext>
                </a:extLst>
              </a:tr>
              <a:tr h="370840">
                <a:tc>
                  <a:txBody>
                    <a:bodyPr/>
                    <a:lstStyle/>
                    <a:p>
                      <a:r>
                        <a:rPr lang="en-US" sz="2400" dirty="0"/>
                        <a:t>Video activity recognition</a:t>
                      </a:r>
                    </a:p>
                  </a:txBody>
                  <a:tcPr/>
                </a:tc>
                <a:tc>
                  <a:txBody>
                    <a:bodyPr/>
                    <a:lstStyle/>
                    <a:p>
                      <a:pPr algn="ctr"/>
                      <a:r>
                        <a:rPr lang="en-US" sz="2400" dirty="0"/>
                        <a:t>Sequence of frames</a:t>
                      </a:r>
                    </a:p>
                  </a:txBody>
                  <a:tcPr/>
                </a:tc>
                <a:tc>
                  <a:txBody>
                    <a:bodyPr/>
                    <a:lstStyle/>
                    <a:p>
                      <a:pPr algn="ctr"/>
                      <a:r>
                        <a:rPr lang="en-US" sz="2400" dirty="0"/>
                        <a:t>“Running”</a:t>
                      </a:r>
                    </a:p>
                  </a:txBody>
                  <a:tcPr/>
                </a:tc>
                <a:extLst>
                  <a:ext uri="{0D108BD9-81ED-4DB2-BD59-A6C34878D82A}">
                    <a16:rowId xmlns:a16="http://schemas.microsoft.com/office/drawing/2014/main" val="4063226751"/>
                  </a:ext>
                </a:extLst>
              </a:tr>
              <a:tr h="370840">
                <a:tc>
                  <a:txBody>
                    <a:bodyPr/>
                    <a:lstStyle/>
                    <a:p>
                      <a:r>
                        <a:rPr lang="en-US" sz="2400" dirty="0"/>
                        <a:t>Name entity recognition</a:t>
                      </a:r>
                    </a:p>
                  </a:txBody>
                  <a:tcPr/>
                </a:tc>
                <a:tc>
                  <a:txBody>
                    <a:bodyPr/>
                    <a:lstStyle/>
                    <a:p>
                      <a:pPr algn="ctr"/>
                      <a:r>
                        <a:rPr lang="en-US" sz="2400" dirty="0"/>
                        <a:t>Yesterday, Harry Potter met </a:t>
                      </a:r>
                      <a:r>
                        <a:rPr lang="en-US" sz="2400" dirty="0" err="1"/>
                        <a:t>Hermoine</a:t>
                      </a:r>
                      <a:r>
                        <a:rPr lang="en-US" sz="2400" dirty="0"/>
                        <a:t> Granger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Yesterday, </a:t>
                      </a:r>
                      <a:r>
                        <a:rPr lang="en-US" sz="2400" b="1" dirty="0">
                          <a:solidFill>
                            <a:srgbClr val="FF0000"/>
                          </a:solidFill>
                        </a:rPr>
                        <a:t>Harry Potter </a:t>
                      </a:r>
                      <a:r>
                        <a:rPr lang="en-US" sz="2400" dirty="0"/>
                        <a:t>met </a:t>
                      </a:r>
                      <a:r>
                        <a:rPr lang="en-US" sz="2400" b="1" dirty="0" err="1">
                          <a:solidFill>
                            <a:srgbClr val="FF0000"/>
                          </a:solidFill>
                        </a:rPr>
                        <a:t>Hermoine</a:t>
                      </a:r>
                      <a:r>
                        <a:rPr lang="en-US" sz="2400" b="1" dirty="0">
                          <a:solidFill>
                            <a:srgbClr val="FF0000"/>
                          </a:solidFill>
                        </a:rPr>
                        <a:t> Granger</a:t>
                      </a:r>
                    </a:p>
                    <a:p>
                      <a:pPr algn="ctr"/>
                      <a:endParaRPr lang="en-US" sz="2400" dirty="0"/>
                    </a:p>
                  </a:txBody>
                  <a:tcPr/>
                </a:tc>
                <a:extLst>
                  <a:ext uri="{0D108BD9-81ED-4DB2-BD59-A6C34878D82A}">
                    <a16:rowId xmlns:a16="http://schemas.microsoft.com/office/drawing/2014/main" val="1042122678"/>
                  </a:ext>
                </a:extLst>
              </a:tr>
            </a:tbl>
          </a:graphicData>
        </a:graphic>
      </p:graphicFrame>
      <p:sp>
        <p:nvSpPr>
          <p:cNvPr id="4" name="Rectangle 3"/>
          <p:cNvSpPr/>
          <p:nvPr/>
        </p:nvSpPr>
        <p:spPr>
          <a:xfrm>
            <a:off x="9544050" y="134292"/>
            <a:ext cx="2647950"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Andrew Ng, RNN course</a:t>
            </a:r>
          </a:p>
        </p:txBody>
      </p:sp>
      <p:pic>
        <p:nvPicPr>
          <p:cNvPr id="6" name="Picture 5">
            <a:extLst>
              <a:ext uri="{FF2B5EF4-FFF2-40B4-BE49-F238E27FC236}">
                <a16:creationId xmlns:a16="http://schemas.microsoft.com/office/drawing/2014/main" id="{A60E92D4-7830-4B42-B2C3-51A68A677382}"/>
              </a:ext>
            </a:extLst>
          </p:cNvPr>
          <p:cNvPicPr>
            <a:picLocks noChangeAspect="1"/>
          </p:cNvPicPr>
          <p:nvPr/>
        </p:nvPicPr>
        <p:blipFill>
          <a:blip r:embed="rId3"/>
          <a:stretch>
            <a:fillRect/>
          </a:stretch>
        </p:blipFill>
        <p:spPr>
          <a:xfrm>
            <a:off x="8710612" y="3347789"/>
            <a:ext cx="1666875" cy="419100"/>
          </a:xfrm>
          <a:prstGeom prst="rect">
            <a:avLst/>
          </a:prstGeom>
        </p:spPr>
      </p:pic>
      <p:pic>
        <p:nvPicPr>
          <p:cNvPr id="7" name="Picture 6">
            <a:extLst>
              <a:ext uri="{FF2B5EF4-FFF2-40B4-BE49-F238E27FC236}">
                <a16:creationId xmlns:a16="http://schemas.microsoft.com/office/drawing/2014/main" id="{E84AE790-46B5-47A8-B9A7-2E8B194BB351}"/>
              </a:ext>
            </a:extLst>
          </p:cNvPr>
          <p:cNvPicPr>
            <a:picLocks noChangeAspect="1"/>
          </p:cNvPicPr>
          <p:nvPr/>
        </p:nvPicPr>
        <p:blipFill>
          <a:blip r:embed="rId4"/>
          <a:stretch>
            <a:fillRect/>
          </a:stretch>
        </p:blipFill>
        <p:spPr>
          <a:xfrm>
            <a:off x="5648325" y="4135858"/>
            <a:ext cx="895350" cy="552450"/>
          </a:xfrm>
          <a:prstGeom prst="rect">
            <a:avLst/>
          </a:prstGeom>
        </p:spPr>
      </p:pic>
      <p:pic>
        <p:nvPicPr>
          <p:cNvPr id="8" name="Picture 7">
            <a:extLst>
              <a:ext uri="{FF2B5EF4-FFF2-40B4-BE49-F238E27FC236}">
                <a16:creationId xmlns:a16="http://schemas.microsoft.com/office/drawing/2014/main" id="{A4FC82F0-E274-41EB-8EDF-F98954AB14FD}"/>
              </a:ext>
            </a:extLst>
          </p:cNvPr>
          <p:cNvPicPr>
            <a:picLocks noChangeAspect="1"/>
          </p:cNvPicPr>
          <p:nvPr/>
        </p:nvPicPr>
        <p:blipFill>
          <a:blip r:embed="rId5"/>
          <a:stretch>
            <a:fillRect/>
          </a:stretch>
        </p:blipFill>
        <p:spPr>
          <a:xfrm>
            <a:off x="4787234" y="2047454"/>
            <a:ext cx="2617531" cy="1040705"/>
          </a:xfrm>
          <a:prstGeom prst="rect">
            <a:avLst/>
          </a:prstGeom>
        </p:spPr>
      </p:pic>
    </p:spTree>
    <p:extLst>
      <p:ext uri="{BB962C8B-B14F-4D97-AF65-F5344CB8AC3E}">
        <p14:creationId xmlns:p14="http://schemas.microsoft.com/office/powerpoint/2010/main" val="394389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4CB86-76C4-4F5B-B9D1-40505802DCA4}"/>
              </a:ext>
            </a:extLst>
          </p:cNvPr>
          <p:cNvPicPr>
            <a:picLocks noChangeAspect="1"/>
          </p:cNvPicPr>
          <p:nvPr/>
        </p:nvPicPr>
        <p:blipFill>
          <a:blip r:embed="rId3"/>
          <a:stretch>
            <a:fillRect/>
          </a:stretch>
        </p:blipFill>
        <p:spPr>
          <a:xfrm>
            <a:off x="4018413" y="2492124"/>
            <a:ext cx="7947259" cy="4365876"/>
          </a:xfrm>
          <a:prstGeom prst="rect">
            <a:avLst/>
          </a:prstGeom>
        </p:spPr>
      </p:pic>
      <p:sp>
        <p:nvSpPr>
          <p:cNvPr id="2" name="Title 1"/>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Researchers combine the spatial and temporal representation power of CNN and RNN respectively</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5" name="Rectangle 4">
            <a:extLst>
              <a:ext uri="{FF2B5EF4-FFF2-40B4-BE49-F238E27FC236}">
                <a16:creationId xmlns:a16="http://schemas.microsoft.com/office/drawing/2014/main" id="{D222CE0F-0D4E-415E-9417-8336FC99DAF1}"/>
              </a:ext>
            </a:extLst>
          </p:cNvPr>
          <p:cNvSpPr/>
          <p:nvPr/>
        </p:nvSpPr>
        <p:spPr>
          <a:xfrm>
            <a:off x="1518353" y="1592410"/>
            <a:ext cx="9902824"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Delving Deeper Into Convolutional Networks for Learning Video Representations</a:t>
            </a:r>
          </a:p>
          <a:p>
            <a:r>
              <a:rPr lang="en-US" sz="2800" dirty="0">
                <a:ln w="1905">
                  <a:noFill/>
                </a:ln>
                <a:latin typeface="CordiaUPC" pitchFamily="34" charset="-34"/>
                <a:ea typeface="Batang" pitchFamily="18" charset="-127"/>
                <a:cs typeface="CordiaUPC" pitchFamily="34" charset="-34"/>
              </a:rPr>
              <a:t>Ballas &amp; </a:t>
            </a:r>
            <a:r>
              <a:rPr lang="en-US" sz="2800" dirty="0" err="1">
                <a:ln w="1905">
                  <a:noFill/>
                </a:ln>
                <a:latin typeface="CordiaUPC" pitchFamily="34" charset="-34"/>
                <a:ea typeface="Batang" pitchFamily="18" charset="-127"/>
                <a:cs typeface="CordiaUPC" pitchFamily="34" charset="-34"/>
              </a:rPr>
              <a:t>Courville</a:t>
            </a:r>
            <a:r>
              <a:rPr lang="en-US" sz="2800" dirty="0">
                <a:ln w="1905">
                  <a:noFill/>
                </a:ln>
                <a:latin typeface="CordiaUPC" pitchFamily="34" charset="-34"/>
                <a:ea typeface="Batang" pitchFamily="18" charset="-127"/>
                <a:cs typeface="CordiaUPC" pitchFamily="34" charset="-34"/>
              </a:rPr>
              <a:t> et al., 2016</a:t>
            </a:r>
          </a:p>
        </p:txBody>
      </p:sp>
      <p:sp>
        <p:nvSpPr>
          <p:cNvPr id="4" name="Rectangle 3">
            <a:extLst>
              <a:ext uri="{FF2B5EF4-FFF2-40B4-BE49-F238E27FC236}">
                <a16:creationId xmlns:a16="http://schemas.microsoft.com/office/drawing/2014/main" id="{5A0C06B0-8AE2-43B3-A97D-2914B6AFD3B4}"/>
              </a:ext>
            </a:extLst>
          </p:cNvPr>
          <p:cNvSpPr/>
          <p:nvPr/>
        </p:nvSpPr>
        <p:spPr>
          <a:xfrm>
            <a:off x="507328" y="3773802"/>
            <a:ext cx="3265775" cy="1292662"/>
          </a:xfrm>
          <a:prstGeom prst="rect">
            <a:avLst/>
          </a:prstGeom>
        </p:spPr>
        <p:txBody>
          <a:bodyPr wrap="square">
            <a:spAutoFit/>
          </a:bodyPr>
          <a:lstStyle/>
          <a:p>
            <a:pPr algn="ctr"/>
            <a:r>
              <a:rPr lang="en-US" sz="2600" dirty="0">
                <a:ln w="1905">
                  <a:noFill/>
                </a:ln>
                <a:latin typeface="CordiaUPC" pitchFamily="34" charset="-34"/>
                <a:ea typeface="Batang" pitchFamily="18" charset="-127"/>
                <a:cs typeface="CordiaUPC" pitchFamily="34" charset="-34"/>
              </a:rPr>
              <a:t>(Use RNNs to capture dynamics of semantic “percepts”, i.e. CNN features)</a:t>
            </a:r>
          </a:p>
        </p:txBody>
      </p:sp>
    </p:spTree>
    <p:extLst>
      <p:ext uri="{BB962C8B-B14F-4D97-AF65-F5344CB8AC3E}">
        <p14:creationId xmlns:p14="http://schemas.microsoft.com/office/powerpoint/2010/main" val="1032379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1197CC-DEC6-4A9A-BD8B-60AD8B2B1097}"/>
              </a:ext>
            </a:extLst>
          </p:cNvPr>
          <p:cNvPicPr>
            <a:picLocks noChangeAspect="1"/>
          </p:cNvPicPr>
          <p:nvPr/>
        </p:nvPicPr>
        <p:blipFill>
          <a:blip r:embed="rId3"/>
          <a:stretch>
            <a:fillRect/>
          </a:stretch>
        </p:blipFill>
        <p:spPr>
          <a:xfrm>
            <a:off x="6757662" y="192507"/>
            <a:ext cx="5434338" cy="6665493"/>
          </a:xfrm>
          <a:prstGeom prst="rect">
            <a:avLst/>
          </a:prstGeom>
        </p:spPr>
      </p:pic>
      <p:sp>
        <p:nvSpPr>
          <p:cNvPr id="2" name="Title 1"/>
          <p:cNvSpPr>
            <a:spLocks noGrp="1"/>
          </p:cNvSpPr>
          <p:nvPr>
            <p:ph type="title"/>
          </p:nvPr>
        </p:nvSpPr>
        <p:spPr>
          <a:xfrm>
            <a:off x="356135" y="365125"/>
            <a:ext cx="6910939"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Recent studies show that CNNs can be designed to outperform RNNs in sequence modeling</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5" name="Rectangle 4">
            <a:extLst>
              <a:ext uri="{FF2B5EF4-FFF2-40B4-BE49-F238E27FC236}">
                <a16:creationId xmlns:a16="http://schemas.microsoft.com/office/drawing/2014/main" id="{D222CE0F-0D4E-415E-9417-8336FC99DAF1}"/>
              </a:ext>
            </a:extLst>
          </p:cNvPr>
          <p:cNvSpPr/>
          <p:nvPr/>
        </p:nvSpPr>
        <p:spPr>
          <a:xfrm>
            <a:off x="671330" y="2468308"/>
            <a:ext cx="6740122" cy="1692771"/>
          </a:xfrm>
          <a:prstGeom prst="rect">
            <a:avLst/>
          </a:prstGeom>
        </p:spPr>
        <p:txBody>
          <a:bodyPr wrap="square">
            <a:spAutoFit/>
          </a:bodyPr>
          <a:lstStyle/>
          <a:p>
            <a:pPr algn="ctr"/>
            <a:r>
              <a:rPr lang="en-US" sz="2600" dirty="0">
                <a:ln w="1905">
                  <a:noFill/>
                </a:ln>
                <a:latin typeface="CordiaUPC" pitchFamily="34" charset="-34"/>
                <a:ea typeface="Batang" pitchFamily="18" charset="-127"/>
                <a:cs typeface="CordiaUPC" pitchFamily="34" charset="-34"/>
              </a:rPr>
              <a:t>Convolutional Sequence to Sequence Learning</a:t>
            </a:r>
          </a:p>
          <a:p>
            <a:pPr algn="ctr"/>
            <a:r>
              <a:rPr lang="en-US" sz="2600" dirty="0">
                <a:ln w="1905">
                  <a:noFill/>
                </a:ln>
                <a:latin typeface="CordiaUPC" pitchFamily="34" charset="-34"/>
                <a:ea typeface="Batang" pitchFamily="18" charset="-127"/>
                <a:cs typeface="CordiaUPC" pitchFamily="34" charset="-34"/>
              </a:rPr>
              <a:t>Gehring &amp; Dauphin et al., 2017</a:t>
            </a:r>
          </a:p>
          <a:p>
            <a:pPr algn="ctr"/>
            <a:r>
              <a:rPr lang="en-US" sz="2600" dirty="0">
                <a:ln w="1905">
                  <a:noFill/>
                </a:ln>
                <a:latin typeface="CordiaUPC" pitchFamily="34" charset="-34"/>
                <a:ea typeface="Batang" pitchFamily="18" charset="-127"/>
                <a:cs typeface="CordiaUPC" pitchFamily="34" charset="-34"/>
              </a:rPr>
              <a:t>(Modeling sequences efficiently using convolutional operations combined with attention mechanisms)</a:t>
            </a:r>
          </a:p>
        </p:txBody>
      </p:sp>
    </p:spTree>
    <p:extLst>
      <p:ext uri="{BB962C8B-B14F-4D97-AF65-F5344CB8AC3E}">
        <p14:creationId xmlns:p14="http://schemas.microsoft.com/office/powerpoint/2010/main" val="82147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CB39E-3476-44B7-8BA7-97831789D3EE}"/>
              </a:ext>
            </a:extLst>
          </p:cNvPr>
          <p:cNvPicPr>
            <a:picLocks noChangeAspect="1"/>
          </p:cNvPicPr>
          <p:nvPr/>
        </p:nvPicPr>
        <p:blipFill>
          <a:blip r:embed="rId3"/>
          <a:stretch>
            <a:fillRect/>
          </a:stretch>
        </p:blipFill>
        <p:spPr>
          <a:xfrm>
            <a:off x="1117181" y="2277979"/>
            <a:ext cx="9960108" cy="3725779"/>
          </a:xfrm>
          <a:prstGeom prst="rect">
            <a:avLst/>
          </a:prstGeom>
        </p:spPr>
      </p:pic>
      <p:sp>
        <p:nvSpPr>
          <p:cNvPr id="7" name="Rectangle 6">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Gated feedback RNN is a stacked RNN with fully connected recurrent transitions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27968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2FAC6-D20A-46A5-8924-442FB4DFC548}"/>
              </a:ext>
            </a:extLst>
          </p:cNvPr>
          <p:cNvPicPr>
            <a:picLocks noChangeAspect="1"/>
          </p:cNvPicPr>
          <p:nvPr/>
        </p:nvPicPr>
        <p:blipFill>
          <a:blip r:embed="rId3"/>
          <a:stretch>
            <a:fillRect/>
          </a:stretch>
        </p:blipFill>
        <p:spPr>
          <a:xfrm>
            <a:off x="6977394" y="1908757"/>
            <a:ext cx="4908463" cy="3316741"/>
          </a:xfrm>
          <a:prstGeom prst="rect">
            <a:avLst/>
          </a:prstGeom>
        </p:spPr>
      </p:pic>
      <p:sp>
        <p:nvSpPr>
          <p:cNvPr id="7" name="Rectangle 6">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785445" y="359820"/>
            <a:ext cx="10679723"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Global reset gates moderate the flow across levels in consecutive steps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12" name="Picture 11">
            <a:extLst>
              <a:ext uri="{FF2B5EF4-FFF2-40B4-BE49-F238E27FC236}">
                <a16:creationId xmlns:a16="http://schemas.microsoft.com/office/drawing/2014/main" id="{44D01012-FD74-4EE4-A938-FD9F271EAA4E}"/>
              </a:ext>
            </a:extLst>
          </p:cNvPr>
          <p:cNvPicPr>
            <a:picLocks noChangeAspect="1"/>
          </p:cNvPicPr>
          <p:nvPr/>
        </p:nvPicPr>
        <p:blipFill>
          <a:blip r:embed="rId4"/>
          <a:stretch>
            <a:fillRect/>
          </a:stretch>
        </p:blipFill>
        <p:spPr>
          <a:xfrm>
            <a:off x="527742" y="1907921"/>
            <a:ext cx="5086035" cy="682273"/>
          </a:xfrm>
          <a:prstGeom prst="rect">
            <a:avLst/>
          </a:prstGeom>
        </p:spPr>
      </p:pic>
      <p:grpSp>
        <p:nvGrpSpPr>
          <p:cNvPr id="24" name="Group 23">
            <a:extLst>
              <a:ext uri="{FF2B5EF4-FFF2-40B4-BE49-F238E27FC236}">
                <a16:creationId xmlns:a16="http://schemas.microsoft.com/office/drawing/2014/main" id="{0A94E52B-8079-4B6B-9FE5-29C6102B4880}"/>
              </a:ext>
            </a:extLst>
          </p:cNvPr>
          <p:cNvGrpSpPr/>
          <p:nvPr/>
        </p:nvGrpSpPr>
        <p:grpSpPr>
          <a:xfrm>
            <a:off x="527742" y="2601925"/>
            <a:ext cx="8405801" cy="1959429"/>
            <a:chOff x="527742" y="2601925"/>
            <a:chExt cx="8405801" cy="1959429"/>
          </a:xfrm>
        </p:grpSpPr>
        <p:sp>
          <p:nvSpPr>
            <p:cNvPr id="5" name="Oval 4">
              <a:extLst>
                <a:ext uri="{FF2B5EF4-FFF2-40B4-BE49-F238E27FC236}">
                  <a16:creationId xmlns:a16="http://schemas.microsoft.com/office/drawing/2014/main" id="{C7DE9B70-653B-4D41-9F34-841D762DAE4D}"/>
                </a:ext>
              </a:extLst>
            </p:cNvPr>
            <p:cNvSpPr/>
            <p:nvPr/>
          </p:nvSpPr>
          <p:spPr>
            <a:xfrm rot="18188584">
              <a:off x="7794171" y="3421983"/>
              <a:ext cx="1959429" cy="31931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7">
              <a:extLst>
                <a:ext uri="{FF2B5EF4-FFF2-40B4-BE49-F238E27FC236}">
                  <a16:creationId xmlns:a16="http://schemas.microsoft.com/office/drawing/2014/main" id="{78763DB2-23E8-4C15-BE8D-E11FEF260685}"/>
                </a:ext>
              </a:extLst>
            </p:cNvPr>
            <p:cNvPicPr>
              <a:picLocks noChangeAspect="1"/>
            </p:cNvPicPr>
            <p:nvPr/>
          </p:nvPicPr>
          <p:blipFill>
            <a:blip r:embed="rId5"/>
            <a:stretch>
              <a:fillRect/>
            </a:stretch>
          </p:blipFill>
          <p:spPr>
            <a:xfrm>
              <a:off x="527742" y="3088503"/>
              <a:ext cx="4921313" cy="627154"/>
            </a:xfrm>
            <a:prstGeom prst="rect">
              <a:avLst/>
            </a:prstGeom>
          </p:spPr>
        </p:pic>
      </p:grpSp>
      <p:grpSp>
        <p:nvGrpSpPr>
          <p:cNvPr id="25" name="Group 24">
            <a:extLst>
              <a:ext uri="{FF2B5EF4-FFF2-40B4-BE49-F238E27FC236}">
                <a16:creationId xmlns:a16="http://schemas.microsoft.com/office/drawing/2014/main" id="{8972D1FC-185A-4381-AB94-0F50221E28FD}"/>
              </a:ext>
            </a:extLst>
          </p:cNvPr>
          <p:cNvGrpSpPr/>
          <p:nvPr/>
        </p:nvGrpSpPr>
        <p:grpSpPr>
          <a:xfrm>
            <a:off x="4534746" y="2590193"/>
            <a:ext cx="3898053" cy="2054378"/>
            <a:chOff x="4534746" y="2590193"/>
            <a:chExt cx="3898053" cy="2054378"/>
          </a:xfrm>
        </p:grpSpPr>
        <p:sp>
          <p:nvSpPr>
            <p:cNvPr id="9" name="Rectangle: Rounded Corners 8">
              <a:extLst>
                <a:ext uri="{FF2B5EF4-FFF2-40B4-BE49-F238E27FC236}">
                  <a16:creationId xmlns:a16="http://schemas.microsoft.com/office/drawing/2014/main" id="{7348E85B-D683-4A00-B6F3-4A976AB8872F}"/>
                </a:ext>
              </a:extLst>
            </p:cNvPr>
            <p:cNvSpPr/>
            <p:nvPr/>
          </p:nvSpPr>
          <p:spPr>
            <a:xfrm>
              <a:off x="4534746" y="3088503"/>
              <a:ext cx="646854" cy="627154"/>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ectangle: Rounded Corners 20">
              <a:extLst>
                <a:ext uri="{FF2B5EF4-FFF2-40B4-BE49-F238E27FC236}">
                  <a16:creationId xmlns:a16="http://schemas.microsoft.com/office/drawing/2014/main" id="{4C4848DC-7CDD-46BB-ABC1-220E6E158F7C}"/>
                </a:ext>
              </a:extLst>
            </p:cNvPr>
            <p:cNvSpPr/>
            <p:nvPr/>
          </p:nvSpPr>
          <p:spPr>
            <a:xfrm>
              <a:off x="7781134" y="2590193"/>
              <a:ext cx="651665" cy="2054378"/>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6" name="Group 25">
            <a:extLst>
              <a:ext uri="{FF2B5EF4-FFF2-40B4-BE49-F238E27FC236}">
                <a16:creationId xmlns:a16="http://schemas.microsoft.com/office/drawing/2014/main" id="{0CA41314-BA37-4B6D-9A5F-458B46477FDF}"/>
              </a:ext>
            </a:extLst>
          </p:cNvPr>
          <p:cNvGrpSpPr/>
          <p:nvPr/>
        </p:nvGrpSpPr>
        <p:grpSpPr>
          <a:xfrm>
            <a:off x="3006408" y="3088503"/>
            <a:ext cx="6639026" cy="752045"/>
            <a:chOff x="3006408" y="3088503"/>
            <a:chExt cx="6639026" cy="752045"/>
          </a:xfrm>
        </p:grpSpPr>
        <p:sp>
          <p:nvSpPr>
            <p:cNvPr id="22" name="Rectangle: Rounded Corners 21">
              <a:extLst>
                <a:ext uri="{FF2B5EF4-FFF2-40B4-BE49-F238E27FC236}">
                  <a16:creationId xmlns:a16="http://schemas.microsoft.com/office/drawing/2014/main" id="{B671C984-B875-4A50-AC2A-3061F05D5BFB}"/>
                </a:ext>
              </a:extLst>
            </p:cNvPr>
            <p:cNvSpPr/>
            <p:nvPr/>
          </p:nvSpPr>
          <p:spPr>
            <a:xfrm>
              <a:off x="3006408" y="3088503"/>
              <a:ext cx="404450" cy="525554"/>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Rectangle: Rounded Corners 22">
              <a:extLst>
                <a:ext uri="{FF2B5EF4-FFF2-40B4-BE49-F238E27FC236}">
                  <a16:creationId xmlns:a16="http://schemas.microsoft.com/office/drawing/2014/main" id="{FC7E6940-106E-4CBD-B076-CCA4C9CDCAC9}"/>
                </a:ext>
              </a:extLst>
            </p:cNvPr>
            <p:cNvSpPr/>
            <p:nvPr/>
          </p:nvSpPr>
          <p:spPr>
            <a:xfrm>
              <a:off x="9240984" y="3314994"/>
              <a:ext cx="404450" cy="525554"/>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77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2FAC6-D20A-46A5-8924-442FB4DFC548}"/>
              </a:ext>
            </a:extLst>
          </p:cNvPr>
          <p:cNvPicPr>
            <a:picLocks noChangeAspect="1"/>
          </p:cNvPicPr>
          <p:nvPr/>
        </p:nvPicPr>
        <p:blipFill>
          <a:blip r:embed="rId3"/>
          <a:stretch>
            <a:fillRect/>
          </a:stretch>
        </p:blipFill>
        <p:spPr>
          <a:xfrm>
            <a:off x="6977394" y="1908757"/>
            <a:ext cx="4908463" cy="3316741"/>
          </a:xfrm>
          <a:prstGeom prst="rect">
            <a:avLst/>
          </a:prstGeom>
        </p:spPr>
      </p:pic>
      <p:sp>
        <p:nvSpPr>
          <p:cNvPr id="7" name="Rectangle 6">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785445" y="359820"/>
            <a:ext cx="10679723"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Global reset gates moderate the flow across levels in consecutive steps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12" name="Picture 11">
            <a:extLst>
              <a:ext uri="{FF2B5EF4-FFF2-40B4-BE49-F238E27FC236}">
                <a16:creationId xmlns:a16="http://schemas.microsoft.com/office/drawing/2014/main" id="{44D01012-FD74-4EE4-A938-FD9F271EAA4E}"/>
              </a:ext>
            </a:extLst>
          </p:cNvPr>
          <p:cNvPicPr>
            <a:picLocks noChangeAspect="1"/>
          </p:cNvPicPr>
          <p:nvPr/>
        </p:nvPicPr>
        <p:blipFill>
          <a:blip r:embed="rId4"/>
          <a:stretch>
            <a:fillRect/>
          </a:stretch>
        </p:blipFill>
        <p:spPr>
          <a:xfrm>
            <a:off x="527742" y="1907921"/>
            <a:ext cx="5086035" cy="682273"/>
          </a:xfrm>
          <a:prstGeom prst="rect">
            <a:avLst/>
          </a:prstGeom>
        </p:spPr>
      </p:pic>
      <p:pic>
        <p:nvPicPr>
          <p:cNvPr id="16" name="Picture 15">
            <a:extLst>
              <a:ext uri="{FF2B5EF4-FFF2-40B4-BE49-F238E27FC236}">
                <a16:creationId xmlns:a16="http://schemas.microsoft.com/office/drawing/2014/main" id="{3659693B-FF1E-4572-B76C-8FB37763C58D}"/>
              </a:ext>
            </a:extLst>
          </p:cNvPr>
          <p:cNvPicPr>
            <a:picLocks noChangeAspect="1"/>
          </p:cNvPicPr>
          <p:nvPr/>
        </p:nvPicPr>
        <p:blipFill>
          <a:blip r:embed="rId5"/>
          <a:stretch>
            <a:fillRect/>
          </a:stretch>
        </p:blipFill>
        <p:spPr>
          <a:xfrm>
            <a:off x="528637" y="4196798"/>
            <a:ext cx="6172200" cy="1028700"/>
          </a:xfrm>
          <a:prstGeom prst="rect">
            <a:avLst/>
          </a:prstGeom>
        </p:spPr>
      </p:pic>
      <p:pic>
        <p:nvPicPr>
          <p:cNvPr id="17" name="Picture 16">
            <a:extLst>
              <a:ext uri="{FF2B5EF4-FFF2-40B4-BE49-F238E27FC236}">
                <a16:creationId xmlns:a16="http://schemas.microsoft.com/office/drawing/2014/main" id="{366CA9EA-A02E-4BBB-A576-BC64A9D7BD2B}"/>
              </a:ext>
            </a:extLst>
          </p:cNvPr>
          <p:cNvPicPr>
            <a:picLocks noChangeAspect="1"/>
          </p:cNvPicPr>
          <p:nvPr/>
        </p:nvPicPr>
        <p:blipFill>
          <a:blip r:embed="rId6"/>
          <a:stretch>
            <a:fillRect/>
          </a:stretch>
        </p:blipFill>
        <p:spPr>
          <a:xfrm>
            <a:off x="528637" y="5445154"/>
            <a:ext cx="6791325" cy="952500"/>
          </a:xfrm>
          <a:prstGeom prst="rect">
            <a:avLst/>
          </a:prstGeom>
        </p:spPr>
      </p:pic>
      <p:pic>
        <p:nvPicPr>
          <p:cNvPr id="14" name="Picture 13">
            <a:extLst>
              <a:ext uri="{FF2B5EF4-FFF2-40B4-BE49-F238E27FC236}">
                <a16:creationId xmlns:a16="http://schemas.microsoft.com/office/drawing/2014/main" id="{0EC45685-7B0E-48FD-AFDF-2A189A7F07B0}"/>
              </a:ext>
            </a:extLst>
          </p:cNvPr>
          <p:cNvPicPr>
            <a:picLocks noChangeAspect="1"/>
          </p:cNvPicPr>
          <p:nvPr/>
        </p:nvPicPr>
        <p:blipFill>
          <a:blip r:embed="rId7"/>
          <a:stretch>
            <a:fillRect/>
          </a:stretch>
        </p:blipFill>
        <p:spPr>
          <a:xfrm>
            <a:off x="528637" y="2948442"/>
            <a:ext cx="6134100" cy="1028700"/>
          </a:xfrm>
          <a:prstGeom prst="rect">
            <a:avLst/>
          </a:prstGeom>
        </p:spPr>
      </p:pic>
      <p:sp>
        <p:nvSpPr>
          <p:cNvPr id="11" name="Rectangle 10">
            <a:extLst>
              <a:ext uri="{FF2B5EF4-FFF2-40B4-BE49-F238E27FC236}">
                <a16:creationId xmlns:a16="http://schemas.microsoft.com/office/drawing/2014/main" id="{D507CAE3-9638-483A-BB4F-4B1C3038E841}"/>
              </a:ext>
            </a:extLst>
          </p:cNvPr>
          <p:cNvSpPr/>
          <p:nvPr/>
        </p:nvSpPr>
        <p:spPr>
          <a:xfrm>
            <a:off x="528637" y="2663770"/>
            <a:ext cx="1329748" cy="492443"/>
          </a:xfrm>
          <a:prstGeom prst="rect">
            <a:avLst/>
          </a:prstGeom>
        </p:spPr>
        <p:txBody>
          <a:bodyPr wrap="square">
            <a:spAutoFit/>
          </a:bodyPr>
          <a:lstStyle/>
          <a:p>
            <a:r>
              <a:rPr lang="en-US" sz="2600" dirty="0">
                <a:ln w="1905">
                  <a:noFill/>
                </a:ln>
                <a:latin typeface="CordiaUPC" pitchFamily="34" charset="-34"/>
                <a:ea typeface="Batang" pitchFamily="18" charset="-127"/>
                <a:cs typeface="CordiaUPC" pitchFamily="34" charset="-34"/>
              </a:rPr>
              <a:t>Affine/tanh:</a:t>
            </a:r>
          </a:p>
        </p:txBody>
      </p:sp>
      <p:sp>
        <p:nvSpPr>
          <p:cNvPr id="13" name="Rectangle 12">
            <a:extLst>
              <a:ext uri="{FF2B5EF4-FFF2-40B4-BE49-F238E27FC236}">
                <a16:creationId xmlns:a16="http://schemas.microsoft.com/office/drawing/2014/main" id="{F96DCB2E-E31D-47A7-A361-7E758836FD6F}"/>
              </a:ext>
            </a:extLst>
          </p:cNvPr>
          <p:cNvSpPr/>
          <p:nvPr/>
        </p:nvSpPr>
        <p:spPr>
          <a:xfrm>
            <a:off x="566736" y="3893690"/>
            <a:ext cx="1329748" cy="492443"/>
          </a:xfrm>
          <a:prstGeom prst="rect">
            <a:avLst/>
          </a:prstGeom>
        </p:spPr>
        <p:txBody>
          <a:bodyPr wrap="square">
            <a:spAutoFit/>
          </a:bodyPr>
          <a:lstStyle/>
          <a:p>
            <a:r>
              <a:rPr lang="en-US" sz="2600" dirty="0">
                <a:ln w="1905">
                  <a:noFill/>
                </a:ln>
                <a:latin typeface="CordiaUPC" pitchFamily="34" charset="-34"/>
                <a:ea typeface="Batang" pitchFamily="18" charset="-127"/>
                <a:cs typeface="CordiaUPC" pitchFamily="34" charset="-34"/>
              </a:rPr>
              <a:t>LSTM:</a:t>
            </a:r>
          </a:p>
        </p:txBody>
      </p:sp>
      <p:sp>
        <p:nvSpPr>
          <p:cNvPr id="18" name="Rectangle 17">
            <a:extLst>
              <a:ext uri="{FF2B5EF4-FFF2-40B4-BE49-F238E27FC236}">
                <a16:creationId xmlns:a16="http://schemas.microsoft.com/office/drawing/2014/main" id="{DE9C4332-D871-44F8-A439-DA86FC463148}"/>
              </a:ext>
            </a:extLst>
          </p:cNvPr>
          <p:cNvSpPr/>
          <p:nvPr/>
        </p:nvSpPr>
        <p:spPr>
          <a:xfrm>
            <a:off x="528637" y="5017344"/>
            <a:ext cx="1329748" cy="492443"/>
          </a:xfrm>
          <a:prstGeom prst="rect">
            <a:avLst/>
          </a:prstGeom>
        </p:spPr>
        <p:txBody>
          <a:bodyPr wrap="square">
            <a:spAutoFit/>
          </a:bodyPr>
          <a:lstStyle/>
          <a:p>
            <a:r>
              <a:rPr lang="en-US" sz="2600" dirty="0">
                <a:ln w="1905">
                  <a:noFill/>
                </a:ln>
                <a:latin typeface="CordiaUPC" pitchFamily="34" charset="-34"/>
                <a:ea typeface="Batang" pitchFamily="18" charset="-127"/>
                <a:cs typeface="CordiaUPC" pitchFamily="34" charset="-34"/>
              </a:rPr>
              <a:t>GRU:</a:t>
            </a:r>
          </a:p>
        </p:txBody>
      </p:sp>
    </p:spTree>
    <p:extLst>
      <p:ext uri="{BB962C8B-B14F-4D97-AF65-F5344CB8AC3E}">
        <p14:creationId xmlns:p14="http://schemas.microsoft.com/office/powerpoint/2010/main" val="28978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48248" y="164002"/>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The authors considered two sequence modeling tasks: </a:t>
            </a:r>
            <a:br>
              <a:rPr lang="en-US" sz="2800" spc="-80" dirty="0">
                <a:ln w="1905">
                  <a:noFill/>
                </a:ln>
                <a:effectLst>
                  <a:innerShdw blurRad="114300">
                    <a:prstClr val="black"/>
                  </a:innerShdw>
                </a:effectLst>
                <a:latin typeface="Open Sans" pitchFamily="34" charset="0"/>
                <a:ea typeface="Open Sans" pitchFamily="34" charset="0"/>
                <a:cs typeface="Open Sans" pitchFamily="34" charset="0"/>
              </a:rPr>
            </a:b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language modeling and code execution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1" name="Rectangle 10">
            <a:extLst>
              <a:ext uri="{FF2B5EF4-FFF2-40B4-BE49-F238E27FC236}">
                <a16:creationId xmlns:a16="http://schemas.microsoft.com/office/drawing/2014/main" id="{FD6ECC2E-C2C5-4FEF-B407-C3A3ED32FF28}"/>
              </a:ext>
            </a:extLst>
          </p:cNvPr>
          <p:cNvSpPr/>
          <p:nvPr/>
        </p:nvSpPr>
        <p:spPr>
          <a:xfrm>
            <a:off x="130602" y="1648953"/>
            <a:ext cx="8766817" cy="3724096"/>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Char-level Language Modeling </a:t>
            </a:r>
            <a:r>
              <a:rPr lang="en-US" sz="2400" dirty="0">
                <a:ln w="1905">
                  <a:noFill/>
                </a:ln>
                <a:latin typeface="CordiaUPC" pitchFamily="34" charset="-34"/>
                <a:ea typeface="Batang" pitchFamily="18" charset="-127"/>
                <a:cs typeface="CordiaUPC" pitchFamily="34" charset="-34"/>
              </a:rPr>
              <a:t>(following </a:t>
            </a:r>
            <a:r>
              <a:rPr lang="en-US" sz="2400" dirty="0" err="1">
                <a:ln w="1905">
                  <a:noFill/>
                </a:ln>
                <a:latin typeface="CordiaUPC" pitchFamily="34" charset="-34"/>
                <a:ea typeface="Batang" pitchFamily="18" charset="-127"/>
                <a:cs typeface="CordiaUPC" pitchFamily="34" charset="-34"/>
              </a:rPr>
              <a:t>Mikolov</a:t>
            </a:r>
            <a:r>
              <a:rPr lang="en-US" sz="2400" dirty="0">
                <a:ln w="1905">
                  <a:noFill/>
                </a:ln>
                <a:latin typeface="CordiaUPC" pitchFamily="34" charset="-34"/>
                <a:ea typeface="Batang" pitchFamily="18" charset="-127"/>
                <a:cs typeface="CordiaUPC" pitchFamily="34" charset="-34"/>
              </a:rPr>
              <a:t> 2012)</a:t>
            </a:r>
            <a:endParaRPr lang="en-US" sz="2400" b="1" dirty="0">
              <a:ln w="1905">
                <a:noFill/>
              </a:ln>
              <a:latin typeface="CordiaUPC" pitchFamily="34" charset="-34"/>
              <a:ea typeface="Batang" pitchFamily="18" charset="-127"/>
              <a:cs typeface="CordiaUPC" pitchFamily="34" charset="-34"/>
            </a:endParaRPr>
          </a:p>
          <a:p>
            <a:r>
              <a:rPr lang="en-US" sz="2600" b="1" dirty="0">
                <a:ln w="1905">
                  <a:noFill/>
                </a:ln>
                <a:latin typeface="CordiaUPC" pitchFamily="34" charset="-34"/>
                <a:ea typeface="Batang" pitchFamily="18" charset="-127"/>
                <a:cs typeface="CordiaUPC" pitchFamily="34" charset="-34"/>
              </a:rPr>
              <a:t>Dataset:</a:t>
            </a:r>
          </a:p>
          <a:p>
            <a:pPr marL="457200" indent="-457200">
              <a:buFont typeface="Arial" panose="020B0604020202020204" pitchFamily="34" charset="0"/>
              <a:buChar char="•"/>
            </a:pPr>
            <a:r>
              <a:rPr lang="en-US" sz="2600" dirty="0">
                <a:ln w="1905">
                  <a:noFill/>
                </a:ln>
                <a:latin typeface="CordiaUPC" pitchFamily="34" charset="-34"/>
                <a:ea typeface="Batang" pitchFamily="18" charset="-127"/>
                <a:cs typeface="CordiaUPC" pitchFamily="34" charset="-34"/>
              </a:rPr>
              <a:t>Human knowledge compression contest (</a:t>
            </a:r>
            <a:r>
              <a:rPr lang="en-US" sz="2600" dirty="0" err="1">
                <a:ln w="1905">
                  <a:noFill/>
                </a:ln>
                <a:latin typeface="CordiaUPC" pitchFamily="34" charset="-34"/>
                <a:ea typeface="Batang" pitchFamily="18" charset="-127"/>
                <a:cs typeface="CordiaUPC" pitchFamily="34" charset="-34"/>
              </a:rPr>
              <a:t>Hutter</a:t>
            </a:r>
            <a:r>
              <a:rPr lang="en-US" sz="2600" dirty="0">
                <a:ln w="1905">
                  <a:noFill/>
                </a:ln>
                <a:latin typeface="CordiaUPC" pitchFamily="34" charset="-34"/>
                <a:ea typeface="Batang" pitchFamily="18" charset="-127"/>
                <a:cs typeface="CordiaUPC" pitchFamily="34" charset="-34"/>
              </a:rPr>
              <a:t>, 2012).</a:t>
            </a:r>
          </a:p>
          <a:p>
            <a:pPr marL="457200" indent="-457200">
              <a:buFont typeface="Arial" panose="020B0604020202020204" pitchFamily="34" charset="0"/>
              <a:buChar char="•"/>
            </a:pPr>
            <a:r>
              <a:rPr lang="en-US" sz="2600" dirty="0">
                <a:ln w="1905">
                  <a:noFill/>
                </a:ln>
                <a:latin typeface="CordiaUPC" pitchFamily="34" charset="-34"/>
                <a:ea typeface="Batang" pitchFamily="18" charset="-127"/>
                <a:cs typeface="CordiaUPC" pitchFamily="34" charset="-34"/>
              </a:rPr>
              <a:t>100MB of English wiki-like characters.</a:t>
            </a:r>
          </a:p>
          <a:p>
            <a:r>
              <a:rPr lang="en-US" sz="2600" b="1" dirty="0">
                <a:ln w="1905">
                  <a:noFill/>
                </a:ln>
                <a:latin typeface="CordiaUPC" pitchFamily="34" charset="-34"/>
                <a:ea typeface="Batang" pitchFamily="18" charset="-127"/>
                <a:cs typeface="CordiaUPC" pitchFamily="34" charset="-34"/>
              </a:rPr>
              <a:t>Task: </a:t>
            </a:r>
            <a:r>
              <a:rPr lang="en-US" sz="2600" dirty="0">
                <a:ln w="1905">
                  <a:noFill/>
                </a:ln>
                <a:latin typeface="CordiaUPC" pitchFamily="34" charset="-34"/>
                <a:ea typeface="Batang" pitchFamily="18" charset="-127"/>
                <a:cs typeface="CordiaUPC" pitchFamily="34" charset="-34"/>
              </a:rPr>
              <a:t>Given char sequence, predict next char.</a:t>
            </a:r>
          </a:p>
          <a:p>
            <a:r>
              <a:rPr lang="en-US" sz="2600" b="1" dirty="0">
                <a:ln w="1905">
                  <a:noFill/>
                </a:ln>
                <a:latin typeface="CordiaUPC" pitchFamily="34" charset="-34"/>
                <a:ea typeface="Batang" pitchFamily="18" charset="-127"/>
                <a:cs typeface="CordiaUPC" pitchFamily="34" charset="-34"/>
              </a:rPr>
              <a:t>Performance measure: </a:t>
            </a:r>
          </a:p>
          <a:p>
            <a:r>
              <a:rPr lang="en-US" sz="2600" dirty="0">
                <a:ln w="1905">
                  <a:noFill/>
                </a:ln>
                <a:latin typeface="CordiaUPC" pitchFamily="34" charset="-34"/>
                <a:ea typeface="Batang" pitchFamily="18" charset="-127"/>
                <a:cs typeface="CordiaUPC" pitchFamily="34" charset="-34"/>
              </a:rPr>
              <a:t>bits per character (BPC). </a:t>
            </a:r>
          </a:p>
          <a:p>
            <a:endParaRPr lang="en-US" sz="2600" dirty="0">
              <a:ln w="1905">
                <a:noFill/>
              </a:ln>
              <a:latin typeface="CordiaUPC" pitchFamily="34" charset="-34"/>
              <a:ea typeface="Batang" pitchFamily="18" charset="-127"/>
              <a:cs typeface="CordiaUPC" pitchFamily="34" charset="-34"/>
            </a:endParaRPr>
          </a:p>
          <a:p>
            <a:endParaRPr lang="en-US" sz="2600" dirty="0">
              <a:ln w="1905">
                <a:noFill/>
              </a:ln>
              <a:latin typeface="CordiaUPC" pitchFamily="34" charset="-34"/>
              <a:ea typeface="Batang" pitchFamily="18" charset="-127"/>
              <a:cs typeface="CordiaUPC" pitchFamily="34" charset="-34"/>
            </a:endParaRPr>
          </a:p>
        </p:txBody>
      </p:sp>
      <p:pic>
        <p:nvPicPr>
          <p:cNvPr id="2" name="Picture 1">
            <a:extLst>
              <a:ext uri="{FF2B5EF4-FFF2-40B4-BE49-F238E27FC236}">
                <a16:creationId xmlns:a16="http://schemas.microsoft.com/office/drawing/2014/main" id="{BA53E66C-40F2-4E90-9E19-B829D6760D7C}"/>
              </a:ext>
            </a:extLst>
          </p:cNvPr>
          <p:cNvPicPr>
            <a:picLocks noChangeAspect="1"/>
          </p:cNvPicPr>
          <p:nvPr/>
        </p:nvPicPr>
        <p:blipFill>
          <a:blip r:embed="rId3"/>
          <a:stretch>
            <a:fillRect/>
          </a:stretch>
        </p:blipFill>
        <p:spPr>
          <a:xfrm>
            <a:off x="611658" y="5131580"/>
            <a:ext cx="2571750" cy="371475"/>
          </a:xfrm>
          <a:prstGeom prst="rect">
            <a:avLst/>
          </a:prstGeom>
        </p:spPr>
      </p:pic>
      <p:pic>
        <p:nvPicPr>
          <p:cNvPr id="5" name="Picture 4"/>
          <p:cNvPicPr>
            <a:picLocks noChangeAspect="1"/>
          </p:cNvPicPr>
          <p:nvPr/>
        </p:nvPicPr>
        <p:blipFill>
          <a:blip r:embed="rId4"/>
          <a:stretch>
            <a:fillRect/>
          </a:stretch>
        </p:blipFill>
        <p:spPr>
          <a:xfrm>
            <a:off x="4056177" y="3963177"/>
            <a:ext cx="8135823" cy="2894823"/>
          </a:xfrm>
          <a:prstGeom prst="rect">
            <a:avLst/>
          </a:prstGeom>
        </p:spPr>
      </p:pic>
      <p:sp>
        <p:nvSpPr>
          <p:cNvPr id="12" name="Rectangle 11">
            <a:extLst>
              <a:ext uri="{FF2B5EF4-FFF2-40B4-BE49-F238E27FC236}">
                <a16:creationId xmlns:a16="http://schemas.microsoft.com/office/drawing/2014/main" id="{E910E16A-AD87-4BBB-9155-8146B9368769}"/>
              </a:ext>
            </a:extLst>
          </p:cNvPr>
          <p:cNvSpPr/>
          <p:nvPr/>
        </p:nvSpPr>
        <p:spPr>
          <a:xfrm>
            <a:off x="0"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Tree>
    <p:extLst>
      <p:ext uri="{BB962C8B-B14F-4D97-AF65-F5344CB8AC3E}">
        <p14:creationId xmlns:p14="http://schemas.microsoft.com/office/powerpoint/2010/main" val="25168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2123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GF-RNN was evaluated against single and stacked architectures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2" name="Picture 1"/>
          <p:cNvPicPr>
            <a:picLocks noChangeAspect="1"/>
          </p:cNvPicPr>
          <p:nvPr/>
        </p:nvPicPr>
        <p:blipFill>
          <a:blip r:embed="rId3"/>
          <a:stretch>
            <a:fillRect/>
          </a:stretch>
        </p:blipFill>
        <p:spPr>
          <a:xfrm>
            <a:off x="3609975" y="1652169"/>
            <a:ext cx="5276850" cy="4781550"/>
          </a:xfrm>
          <a:prstGeom prst="rect">
            <a:avLst/>
          </a:prstGeom>
        </p:spPr>
      </p:pic>
      <p:sp>
        <p:nvSpPr>
          <p:cNvPr id="7" name="Rectangle 6">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Tree>
    <p:extLst>
      <p:ext uri="{BB962C8B-B14F-4D97-AF65-F5344CB8AC3E}">
        <p14:creationId xmlns:p14="http://schemas.microsoft.com/office/powerpoint/2010/main" val="1955448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3266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GF-RNN with LSTM/GRU outperforms stacked and shallow RNNs</a:t>
            </a:r>
          </a:p>
        </p:txBody>
      </p:sp>
      <p:pic>
        <p:nvPicPr>
          <p:cNvPr id="2" name="Picture 1"/>
          <p:cNvPicPr>
            <a:picLocks noChangeAspect="1"/>
          </p:cNvPicPr>
          <p:nvPr/>
        </p:nvPicPr>
        <p:blipFill>
          <a:blip r:embed="rId3"/>
          <a:stretch>
            <a:fillRect/>
          </a:stretch>
        </p:blipFill>
        <p:spPr>
          <a:xfrm>
            <a:off x="695953" y="1752653"/>
            <a:ext cx="5276850" cy="4781550"/>
          </a:xfrm>
          <a:prstGeom prst="rect">
            <a:avLst/>
          </a:prstGeom>
        </p:spPr>
      </p:pic>
      <p:sp>
        <p:nvSpPr>
          <p:cNvPr id="7" name="Rectangle 6">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grpSp>
        <p:nvGrpSpPr>
          <p:cNvPr id="6" name="Group 5">
            <a:extLst>
              <a:ext uri="{FF2B5EF4-FFF2-40B4-BE49-F238E27FC236}">
                <a16:creationId xmlns:a16="http://schemas.microsoft.com/office/drawing/2014/main" id="{52AC24F0-3B81-4B75-B37C-5F7137707CA4}"/>
              </a:ext>
            </a:extLst>
          </p:cNvPr>
          <p:cNvGrpSpPr/>
          <p:nvPr/>
        </p:nvGrpSpPr>
        <p:grpSpPr>
          <a:xfrm>
            <a:off x="5972803" y="2186951"/>
            <a:ext cx="6089686" cy="3704972"/>
            <a:chOff x="5972803" y="2186951"/>
            <a:chExt cx="6089686" cy="3704972"/>
          </a:xfrm>
        </p:grpSpPr>
        <p:pic>
          <p:nvPicPr>
            <p:cNvPr id="5" name="Picture 4">
              <a:extLst>
                <a:ext uri="{FF2B5EF4-FFF2-40B4-BE49-F238E27FC236}">
                  <a16:creationId xmlns:a16="http://schemas.microsoft.com/office/drawing/2014/main" id="{B1A659CD-6F5C-4B4A-8A97-CEBF16182FF6}"/>
                </a:ext>
              </a:extLst>
            </p:cNvPr>
            <p:cNvPicPr>
              <a:picLocks noChangeAspect="1"/>
            </p:cNvPicPr>
            <p:nvPr/>
          </p:nvPicPr>
          <p:blipFill>
            <a:blip r:embed="rId4"/>
            <a:stretch>
              <a:fillRect/>
            </a:stretch>
          </p:blipFill>
          <p:spPr>
            <a:xfrm>
              <a:off x="5972803" y="2186951"/>
              <a:ext cx="6089686" cy="3704972"/>
            </a:xfrm>
            <a:prstGeom prst="rect">
              <a:avLst/>
            </a:prstGeom>
          </p:spPr>
        </p:pic>
        <p:sp>
          <p:nvSpPr>
            <p:cNvPr id="4" name="Rounded Rectangle 3"/>
            <p:cNvSpPr/>
            <p:nvPr/>
          </p:nvSpPr>
          <p:spPr>
            <a:xfrm>
              <a:off x="6345885" y="4891312"/>
              <a:ext cx="5468744" cy="290286"/>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0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6956" y="1536700"/>
            <a:ext cx="6011918" cy="4818002"/>
          </a:xfrm>
          <a:prstGeom prst="rect">
            <a:avLst/>
          </a:prstGeom>
        </p:spPr>
      </p:pic>
      <p:pic>
        <p:nvPicPr>
          <p:cNvPr id="5" name="Picture 4"/>
          <p:cNvPicPr>
            <a:picLocks noChangeAspect="1"/>
          </p:cNvPicPr>
          <p:nvPr/>
        </p:nvPicPr>
        <p:blipFill>
          <a:blip r:embed="rId4"/>
          <a:stretch>
            <a:fillRect/>
          </a:stretch>
        </p:blipFill>
        <p:spPr>
          <a:xfrm>
            <a:off x="6378234" y="1536700"/>
            <a:ext cx="5571609" cy="4792600"/>
          </a:xfrm>
          <a:prstGeom prst="rect">
            <a:avLst/>
          </a:prstGeom>
        </p:spPr>
      </p:pic>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3266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solidFill>
                  <a:srgbClr val="00B050"/>
                </a:solidFill>
                <a:effectLst>
                  <a:innerShdw blurRad="114300">
                    <a:prstClr val="black"/>
                  </a:innerShdw>
                </a:effectLst>
                <a:latin typeface="Open Sans" pitchFamily="34" charset="0"/>
                <a:ea typeface="Open Sans" pitchFamily="34" charset="0"/>
                <a:cs typeface="Open Sans" pitchFamily="34" charset="0"/>
              </a:rPr>
              <a:t>GF-RNN makes faster progress over the training</a:t>
            </a:r>
            <a:endParaRPr lang="he-IL" sz="2800" spc="-80" dirty="0">
              <a:ln w="1905">
                <a:noFill/>
              </a:ln>
              <a:solidFill>
                <a:srgbClr val="00B050"/>
              </a:solidFill>
              <a:effectLst>
                <a:innerShdw blurRad="114300">
                  <a:prstClr val="black"/>
                </a:innerShdw>
              </a:effectLst>
              <a:latin typeface="Open Sans" pitchFamily="34" charset="0"/>
              <a:ea typeface="Open Sans" pitchFamily="34" charset="0"/>
              <a:cs typeface="Open Sans" pitchFamily="34" charset="0"/>
            </a:endParaRPr>
          </a:p>
        </p:txBody>
      </p:sp>
      <p:sp>
        <p:nvSpPr>
          <p:cNvPr id="7" name="Rectangle 6">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Tree>
    <p:extLst>
      <p:ext uri="{BB962C8B-B14F-4D97-AF65-F5344CB8AC3E}">
        <p14:creationId xmlns:p14="http://schemas.microsoft.com/office/powerpoint/2010/main" val="29636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3266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solidFill>
                  <a:srgbClr val="00B050"/>
                </a:solidFill>
                <a:effectLst>
                  <a:innerShdw blurRad="114300">
                    <a:prstClr val="black"/>
                  </a:innerShdw>
                </a:effectLst>
                <a:latin typeface="Open Sans" pitchFamily="34" charset="0"/>
                <a:ea typeface="Open Sans" pitchFamily="34" charset="0"/>
                <a:cs typeface="Open Sans" pitchFamily="34" charset="0"/>
              </a:rPr>
              <a:t>GF-RNN is better in capturing structure of XML tags</a:t>
            </a:r>
            <a:endParaRPr lang="he-IL" sz="2800" spc="-80" dirty="0">
              <a:ln w="1905">
                <a:noFill/>
              </a:ln>
              <a:solidFill>
                <a:srgbClr val="00B050"/>
              </a:solidFill>
              <a:effectLst>
                <a:innerShdw blurRad="114300">
                  <a:prstClr val="black"/>
                </a:innerShdw>
              </a:effectLst>
              <a:latin typeface="Open Sans" pitchFamily="34" charset="0"/>
              <a:ea typeface="Open Sans" pitchFamily="34" charset="0"/>
              <a:cs typeface="Open Sans" pitchFamily="34" charset="0"/>
            </a:endParaRPr>
          </a:p>
        </p:txBody>
      </p:sp>
      <p:sp>
        <p:nvSpPr>
          <p:cNvPr id="7" name="Rectangle 6">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pic>
        <p:nvPicPr>
          <p:cNvPr id="2" name="Picture 1"/>
          <p:cNvPicPr>
            <a:picLocks noChangeAspect="1"/>
          </p:cNvPicPr>
          <p:nvPr/>
        </p:nvPicPr>
        <p:blipFill>
          <a:blip r:embed="rId3"/>
          <a:stretch>
            <a:fillRect/>
          </a:stretch>
        </p:blipFill>
        <p:spPr>
          <a:xfrm>
            <a:off x="12700" y="1421759"/>
            <a:ext cx="12192000" cy="5025376"/>
          </a:xfrm>
          <a:prstGeom prst="rect">
            <a:avLst/>
          </a:prstGeom>
        </p:spPr>
      </p:pic>
      <p:sp>
        <p:nvSpPr>
          <p:cNvPr id="5" name="Rectangle 4">
            <a:extLst>
              <a:ext uri="{FF2B5EF4-FFF2-40B4-BE49-F238E27FC236}">
                <a16:creationId xmlns:a16="http://schemas.microsoft.com/office/drawing/2014/main" id="{333422F4-C2B6-4C8F-B4EC-106F13628F19}"/>
              </a:ext>
            </a:extLst>
          </p:cNvPr>
          <p:cNvSpPr/>
          <p:nvPr/>
        </p:nvSpPr>
        <p:spPr>
          <a:xfrm>
            <a:off x="12700" y="4180115"/>
            <a:ext cx="12192000" cy="2252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0E135F-106B-4969-88CF-815F5C1B4BDB}"/>
              </a:ext>
            </a:extLst>
          </p:cNvPr>
          <p:cNvSpPr/>
          <p:nvPr/>
        </p:nvSpPr>
        <p:spPr>
          <a:xfrm>
            <a:off x="7750628" y="1394547"/>
            <a:ext cx="4911272" cy="280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Feed forward models are not a natural fit to represent sequences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7" name="Rectangle 6"/>
          <p:cNvSpPr/>
          <p:nvPr/>
        </p:nvSpPr>
        <p:spPr>
          <a:xfrm>
            <a:off x="9544050" y="6396335"/>
            <a:ext cx="2647950"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Andrew Ng, RNN course</a:t>
            </a:r>
          </a:p>
        </p:txBody>
      </p:sp>
      <p:pic>
        <p:nvPicPr>
          <p:cNvPr id="8" name="Picture 7"/>
          <p:cNvPicPr>
            <a:picLocks noChangeAspect="1"/>
          </p:cNvPicPr>
          <p:nvPr/>
        </p:nvPicPr>
        <p:blipFill>
          <a:blip r:embed="rId3"/>
          <a:stretch>
            <a:fillRect/>
          </a:stretch>
        </p:blipFill>
        <p:spPr>
          <a:xfrm>
            <a:off x="1881414" y="1541218"/>
            <a:ext cx="8429171" cy="3039364"/>
          </a:xfrm>
          <a:prstGeom prst="rect">
            <a:avLst/>
          </a:prstGeom>
        </p:spPr>
      </p:pic>
      <p:sp>
        <p:nvSpPr>
          <p:cNvPr id="9" name="TextBox 8"/>
          <p:cNvSpPr txBox="1"/>
          <p:nvPr/>
        </p:nvSpPr>
        <p:spPr>
          <a:xfrm>
            <a:off x="1288482" y="4682183"/>
            <a:ext cx="10439059" cy="1762021"/>
          </a:xfrm>
          <a:prstGeom prst="rect">
            <a:avLst/>
          </a:prstGeom>
          <a:noFill/>
        </p:spPr>
        <p:txBody>
          <a:bodyPr wrap="square" rtlCol="0">
            <a:spAutoFit/>
          </a:bodyPr>
          <a:lstStyle/>
          <a:p>
            <a:pPr>
              <a:spcAft>
                <a:spcPts val="500"/>
              </a:spcAft>
            </a:pPr>
            <a:r>
              <a:rPr lang="en-US" sz="2400" dirty="0">
                <a:latin typeface="Open Sans Semibold" pitchFamily="34" charset="0"/>
                <a:ea typeface="Open Sans Semibold" pitchFamily="34" charset="0"/>
                <a:cs typeface="Open Sans Semibold" pitchFamily="34" charset="0"/>
              </a:rPr>
              <a:t>Problems:</a:t>
            </a:r>
          </a:p>
          <a:p>
            <a:pPr marL="457200" indent="-457200">
              <a:spcAft>
                <a:spcPts val="500"/>
              </a:spcAft>
              <a:buAutoNum type="arabicPeriod"/>
            </a:pPr>
            <a:r>
              <a:rPr lang="en-US" sz="2400" dirty="0">
                <a:latin typeface="Open Sans Semibold" pitchFamily="34" charset="0"/>
                <a:ea typeface="Open Sans Light" pitchFamily="34" charset="0"/>
                <a:cs typeface="Open Sans Light" pitchFamily="34" charset="0"/>
              </a:rPr>
              <a:t>Inputs, outputs can be different lengths in different examples.</a:t>
            </a:r>
          </a:p>
          <a:p>
            <a:pPr marL="457200" indent="-457200">
              <a:spcAft>
                <a:spcPts val="500"/>
              </a:spcAft>
              <a:buAutoNum type="arabicPeriod"/>
            </a:pPr>
            <a:r>
              <a:rPr lang="en-US" sz="2400" dirty="0">
                <a:latin typeface="Open Sans Semibold" pitchFamily="34" charset="0"/>
                <a:ea typeface="Open Sans Light" pitchFamily="34" charset="0"/>
                <a:cs typeface="Open Sans Light" pitchFamily="34" charset="0"/>
              </a:rPr>
              <a:t>Doesn’t share features learned across different positions in sequence.</a:t>
            </a:r>
          </a:p>
          <a:p>
            <a:pPr marL="457200" indent="-457200">
              <a:spcAft>
                <a:spcPts val="500"/>
              </a:spcAft>
              <a:buAutoNum type="arabicPeriod"/>
            </a:pPr>
            <a:r>
              <a:rPr lang="en-US" sz="2400" dirty="0">
                <a:latin typeface="Open Sans Semibold" pitchFamily="34" charset="0"/>
                <a:ea typeface="Open Sans Light" pitchFamily="34" charset="0"/>
                <a:cs typeface="Open Sans Light" pitchFamily="34" charset="0"/>
              </a:rPr>
              <a:t>Momentary inputs typically of order 10k.</a:t>
            </a:r>
            <a:endParaRPr lang="en-US" sz="2000" dirty="0">
              <a:latin typeface="Open Sans Light"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1989995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6ECC2E-C2C5-4FEF-B407-C3A3ED32FF28}"/>
              </a:ext>
            </a:extLst>
          </p:cNvPr>
          <p:cNvSpPr/>
          <p:nvPr/>
        </p:nvSpPr>
        <p:spPr>
          <a:xfrm>
            <a:off x="634803" y="2145249"/>
            <a:ext cx="5778358" cy="4093428"/>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Python Program Evaluation </a:t>
            </a:r>
          </a:p>
          <a:p>
            <a:r>
              <a:rPr lang="en-US" sz="2400" dirty="0">
                <a:ln w="1905">
                  <a:noFill/>
                </a:ln>
                <a:latin typeface="CordiaUPC" pitchFamily="34" charset="-34"/>
                <a:ea typeface="Batang" pitchFamily="18" charset="-127"/>
                <a:cs typeface="CordiaUPC" pitchFamily="34" charset="-34"/>
              </a:rPr>
              <a:t>(following </a:t>
            </a:r>
            <a:r>
              <a:rPr lang="en-US" sz="2400" dirty="0" err="1">
                <a:ln w="1905">
                  <a:noFill/>
                </a:ln>
                <a:latin typeface="CordiaUPC" pitchFamily="34" charset="-34"/>
                <a:ea typeface="Batang" pitchFamily="18" charset="-127"/>
                <a:cs typeface="CordiaUPC" pitchFamily="34" charset="-34"/>
              </a:rPr>
              <a:t>Zaremba</a:t>
            </a:r>
            <a:r>
              <a:rPr lang="en-US" sz="2400" dirty="0">
                <a:ln w="1905">
                  <a:noFill/>
                </a:ln>
                <a:latin typeface="CordiaUPC" pitchFamily="34" charset="-34"/>
                <a:ea typeface="Batang" pitchFamily="18" charset="-127"/>
                <a:cs typeface="CordiaUPC" pitchFamily="34" charset="-34"/>
              </a:rPr>
              <a:t> &amp; </a:t>
            </a:r>
            <a:r>
              <a:rPr lang="en-US" sz="2400" dirty="0" err="1">
                <a:ln w="1905">
                  <a:noFill/>
                </a:ln>
                <a:latin typeface="CordiaUPC" pitchFamily="34" charset="-34"/>
                <a:ea typeface="Batang" pitchFamily="18" charset="-127"/>
                <a:cs typeface="CordiaUPC" pitchFamily="34" charset="-34"/>
              </a:rPr>
              <a:t>Sutskever</a:t>
            </a:r>
            <a:r>
              <a:rPr lang="en-US" sz="2400" dirty="0">
                <a:ln w="1905">
                  <a:noFill/>
                </a:ln>
                <a:latin typeface="CordiaUPC" pitchFamily="34" charset="-34"/>
                <a:ea typeface="Batang" pitchFamily="18" charset="-127"/>
                <a:cs typeface="CordiaUPC" pitchFamily="34" charset="-34"/>
              </a:rPr>
              <a:t> 2014)</a:t>
            </a:r>
          </a:p>
          <a:p>
            <a:r>
              <a:rPr lang="en-US" sz="2600" b="1" dirty="0">
                <a:ln w="1905">
                  <a:noFill/>
                </a:ln>
                <a:latin typeface="CordiaUPC" pitchFamily="34" charset="-34"/>
                <a:ea typeface="Batang" pitchFamily="18" charset="-127"/>
                <a:cs typeface="CordiaUPC" pitchFamily="34" charset="-34"/>
              </a:rPr>
              <a:t>Dataset:</a:t>
            </a:r>
          </a:p>
          <a:p>
            <a:r>
              <a:rPr lang="en-US" sz="2600" dirty="0">
                <a:ln w="1905">
                  <a:noFill/>
                </a:ln>
                <a:latin typeface="CordiaUPC" pitchFamily="34" charset="-34"/>
                <a:ea typeface="Batang" pitchFamily="18" charset="-127"/>
                <a:cs typeface="CordiaUPC" pitchFamily="34" charset="-34"/>
              </a:rPr>
              <a:t>320k (code, output) examples, diverse difficulty.</a:t>
            </a:r>
          </a:p>
          <a:p>
            <a:r>
              <a:rPr lang="en-US" sz="2600" b="1" dirty="0">
                <a:ln w="1905">
                  <a:noFill/>
                </a:ln>
                <a:latin typeface="CordiaUPC" pitchFamily="34" charset="-34"/>
                <a:ea typeface="Batang" pitchFamily="18" charset="-127"/>
                <a:cs typeface="CordiaUPC" pitchFamily="34" charset="-34"/>
              </a:rPr>
              <a:t>Task: </a:t>
            </a:r>
            <a:r>
              <a:rPr lang="en-US" sz="2600" dirty="0">
                <a:ln w="1905">
                  <a:noFill/>
                </a:ln>
                <a:latin typeface="CordiaUPC" pitchFamily="34" charset="-34"/>
                <a:ea typeface="Batang" pitchFamily="18" charset="-127"/>
                <a:cs typeface="CordiaUPC" pitchFamily="34" charset="-34"/>
              </a:rPr>
              <a:t>Given python script, generate correct output.</a:t>
            </a:r>
          </a:p>
          <a:p>
            <a:r>
              <a:rPr lang="en-US" sz="2600" b="1" dirty="0">
                <a:ln w="1905">
                  <a:noFill/>
                </a:ln>
                <a:latin typeface="CordiaUPC" pitchFamily="34" charset="-34"/>
                <a:ea typeface="Batang" pitchFamily="18" charset="-127"/>
                <a:cs typeface="CordiaUPC" pitchFamily="34" charset="-34"/>
              </a:rPr>
              <a:t>Performance measure: </a:t>
            </a:r>
          </a:p>
          <a:p>
            <a:r>
              <a:rPr lang="en-US" sz="2600" dirty="0">
                <a:ln w="1905">
                  <a:noFill/>
                </a:ln>
                <a:latin typeface="CordiaUPC" pitchFamily="34" charset="-34"/>
                <a:ea typeface="Batang" pitchFamily="18" charset="-127"/>
                <a:cs typeface="CordiaUPC" pitchFamily="34" charset="-34"/>
              </a:rPr>
              <a:t>Probability of correct prediction of next output symbol given preceding symbols.</a:t>
            </a:r>
          </a:p>
          <a:p>
            <a:endParaRPr lang="en-US" sz="2600" dirty="0">
              <a:ln w="1905">
                <a:noFill/>
              </a:ln>
              <a:latin typeface="CordiaUPC" pitchFamily="34" charset="-34"/>
              <a:ea typeface="Batang" pitchFamily="18" charset="-127"/>
              <a:cs typeface="CordiaUPC" pitchFamily="34" charset="-34"/>
            </a:endParaRPr>
          </a:p>
          <a:p>
            <a:endParaRPr lang="en-US" sz="2600" dirty="0">
              <a:ln w="1905">
                <a:noFill/>
              </a:ln>
              <a:latin typeface="CordiaUPC" pitchFamily="34" charset="-34"/>
              <a:ea typeface="Batang" pitchFamily="18" charset="-127"/>
              <a:cs typeface="CordiaUPC" pitchFamily="34" charset="-34"/>
            </a:endParaRPr>
          </a:p>
        </p:txBody>
      </p:sp>
      <p:pic>
        <p:nvPicPr>
          <p:cNvPr id="4" name="Picture 3"/>
          <p:cNvPicPr>
            <a:picLocks noChangeAspect="1"/>
          </p:cNvPicPr>
          <p:nvPr/>
        </p:nvPicPr>
        <p:blipFill>
          <a:blip r:embed="rId3"/>
          <a:stretch>
            <a:fillRect/>
          </a:stretch>
        </p:blipFill>
        <p:spPr>
          <a:xfrm>
            <a:off x="6413161" y="2255780"/>
            <a:ext cx="7934325" cy="2971800"/>
          </a:xfrm>
          <a:prstGeom prst="rect">
            <a:avLst/>
          </a:prstGeom>
        </p:spPr>
      </p:pic>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3137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The authors considered two sequence modeling tasks: </a:t>
            </a:r>
            <a:br>
              <a:rPr lang="en-US" sz="2800" spc="-80" dirty="0">
                <a:ln w="1905">
                  <a:noFill/>
                </a:ln>
                <a:effectLst>
                  <a:innerShdw blurRad="114300">
                    <a:prstClr val="black"/>
                  </a:innerShdw>
                </a:effectLst>
                <a:latin typeface="Open Sans" pitchFamily="34" charset="0"/>
                <a:ea typeface="Open Sans" pitchFamily="34" charset="0"/>
                <a:cs typeface="Open Sans" pitchFamily="34" charset="0"/>
              </a:rPr>
            </a:b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language modeling and code execution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3" name="Rectangle 12">
            <a:extLst>
              <a:ext uri="{FF2B5EF4-FFF2-40B4-BE49-F238E27FC236}">
                <a16:creationId xmlns:a16="http://schemas.microsoft.com/office/drawing/2014/main" id="{E910E16A-AD87-4BBB-9155-8146B9368769}"/>
              </a:ext>
            </a:extLst>
          </p:cNvPr>
          <p:cNvSpPr/>
          <p:nvPr/>
        </p:nvSpPr>
        <p:spPr>
          <a:xfrm>
            <a:off x="9465547" y="6396335"/>
            <a:ext cx="2726453" cy="461665"/>
          </a:xfrm>
          <a:prstGeom prst="rect">
            <a:avLst/>
          </a:prstGeom>
        </p:spPr>
        <p:txBody>
          <a:bodyPr wrap="square">
            <a:spAutoFit/>
          </a:bodyPr>
          <a:lstStyle/>
          <a:p>
            <a:r>
              <a:rPr lang="en-US" sz="2400" dirty="0" err="1">
                <a:ln w="1905">
                  <a:noFill/>
                </a:ln>
                <a:latin typeface="CordiaUPC" pitchFamily="34" charset="-34"/>
                <a:ea typeface="Batang" pitchFamily="18" charset="-127"/>
                <a:cs typeface="CordiaUPC" pitchFamily="34" charset="-34"/>
              </a:rPr>
              <a:t>Zaremba</a:t>
            </a:r>
            <a:r>
              <a:rPr lang="en-US" sz="2400" dirty="0">
                <a:ln w="1905">
                  <a:noFill/>
                </a:ln>
                <a:latin typeface="CordiaUPC" pitchFamily="34" charset="-34"/>
                <a:ea typeface="Batang" pitchFamily="18" charset="-127"/>
                <a:cs typeface="CordiaUPC" pitchFamily="34" charset="-34"/>
              </a:rPr>
              <a:t> &amp; </a:t>
            </a:r>
            <a:r>
              <a:rPr lang="en-US" sz="2400" dirty="0" err="1">
                <a:ln w="1905">
                  <a:noFill/>
                </a:ln>
                <a:latin typeface="CordiaUPC" pitchFamily="34" charset="-34"/>
                <a:ea typeface="Batang" pitchFamily="18" charset="-127"/>
                <a:cs typeface="CordiaUPC" pitchFamily="34" charset="-34"/>
              </a:rPr>
              <a:t>Sutskever</a:t>
            </a:r>
            <a:r>
              <a:rPr lang="en-US" sz="2400" dirty="0">
                <a:ln w="1905">
                  <a:noFill/>
                </a:ln>
                <a:latin typeface="CordiaUPC" pitchFamily="34" charset="-34"/>
                <a:ea typeface="Batang" pitchFamily="18" charset="-127"/>
                <a:cs typeface="CordiaUPC" pitchFamily="34" charset="-34"/>
              </a:rPr>
              <a:t>, 2014</a:t>
            </a:r>
          </a:p>
        </p:txBody>
      </p:sp>
    </p:spTree>
    <p:extLst>
      <p:ext uri="{BB962C8B-B14F-4D97-AF65-F5344CB8AC3E}">
        <p14:creationId xmlns:p14="http://schemas.microsoft.com/office/powerpoint/2010/main" val="3484635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GF-RNN outperforms stacked RNNs in code execution</a:t>
            </a:r>
          </a:p>
        </p:txBody>
      </p:sp>
      <p:sp>
        <p:nvSpPr>
          <p:cNvPr id="7" name="Rectangle 6">
            <a:extLst>
              <a:ext uri="{FF2B5EF4-FFF2-40B4-BE49-F238E27FC236}">
                <a16:creationId xmlns:a16="http://schemas.microsoft.com/office/drawing/2014/main" id="{E910E16A-AD87-4BBB-9155-8146B9368769}"/>
              </a:ext>
            </a:extLst>
          </p:cNvPr>
          <p:cNvSpPr/>
          <p:nvPr/>
        </p:nvSpPr>
        <p:spPr>
          <a:xfrm>
            <a:off x="9498276" y="0"/>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grpSp>
        <p:nvGrpSpPr>
          <p:cNvPr id="4" name="Group 3"/>
          <p:cNvGrpSpPr/>
          <p:nvPr/>
        </p:nvGrpSpPr>
        <p:grpSpPr>
          <a:xfrm>
            <a:off x="101233" y="1171402"/>
            <a:ext cx="11346229" cy="5705700"/>
            <a:chOff x="101233" y="1171402"/>
            <a:chExt cx="11346229" cy="5705700"/>
          </a:xfrm>
        </p:grpSpPr>
        <p:pic>
          <p:nvPicPr>
            <p:cNvPr id="3" name="Picture 2"/>
            <p:cNvPicPr>
              <a:picLocks noChangeAspect="1"/>
            </p:cNvPicPr>
            <p:nvPr/>
          </p:nvPicPr>
          <p:blipFill>
            <a:blip r:embed="rId3"/>
            <a:stretch>
              <a:fillRect/>
            </a:stretch>
          </p:blipFill>
          <p:spPr>
            <a:xfrm>
              <a:off x="990600" y="1171402"/>
              <a:ext cx="10456862" cy="5705700"/>
            </a:xfrm>
            <a:prstGeom prst="rect">
              <a:avLst/>
            </a:prstGeom>
          </p:spPr>
        </p:pic>
        <p:sp>
          <p:nvSpPr>
            <p:cNvPr id="6" name="Rectangle 5">
              <a:extLst>
                <a:ext uri="{FF2B5EF4-FFF2-40B4-BE49-F238E27FC236}">
                  <a16:creationId xmlns:a16="http://schemas.microsoft.com/office/drawing/2014/main" id="{FD6ECC2E-C2C5-4FEF-B407-C3A3ED32FF28}"/>
                </a:ext>
              </a:extLst>
            </p:cNvPr>
            <p:cNvSpPr/>
            <p:nvPr/>
          </p:nvSpPr>
          <p:spPr>
            <a:xfrm>
              <a:off x="130602" y="2080753"/>
              <a:ext cx="801260"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GRU</a:t>
              </a:r>
              <a:endParaRPr lang="en-US" sz="2600" dirty="0">
                <a:ln w="1905">
                  <a:noFill/>
                </a:ln>
                <a:latin typeface="CordiaUPC" pitchFamily="34" charset="-34"/>
                <a:ea typeface="Batang" pitchFamily="18" charset="-127"/>
                <a:cs typeface="CordiaUPC" pitchFamily="34" charset="-34"/>
              </a:endParaRPr>
            </a:p>
          </p:txBody>
        </p:sp>
        <p:sp>
          <p:nvSpPr>
            <p:cNvPr id="8" name="Rectangle 7">
              <a:extLst>
                <a:ext uri="{FF2B5EF4-FFF2-40B4-BE49-F238E27FC236}">
                  <a16:creationId xmlns:a16="http://schemas.microsoft.com/office/drawing/2014/main" id="{FD6ECC2E-C2C5-4FEF-B407-C3A3ED32FF28}"/>
                </a:ext>
              </a:extLst>
            </p:cNvPr>
            <p:cNvSpPr/>
            <p:nvPr/>
          </p:nvSpPr>
          <p:spPr>
            <a:xfrm>
              <a:off x="101233" y="4785853"/>
              <a:ext cx="859998"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LSTM</a:t>
              </a:r>
              <a:endParaRPr lang="en-US" sz="2600" dirty="0">
                <a:ln w="1905">
                  <a:noFill/>
                </a:ln>
                <a:latin typeface="CordiaUPC" pitchFamily="34" charset="-34"/>
                <a:ea typeface="Batang" pitchFamily="18" charset="-127"/>
                <a:cs typeface="CordiaUPC" pitchFamily="34" charset="-34"/>
              </a:endParaRPr>
            </a:p>
          </p:txBody>
        </p:sp>
      </p:grpSp>
      <p:sp>
        <p:nvSpPr>
          <p:cNvPr id="9" name="Rectangle 8">
            <a:extLst>
              <a:ext uri="{FF2B5EF4-FFF2-40B4-BE49-F238E27FC236}">
                <a16:creationId xmlns:a16="http://schemas.microsoft.com/office/drawing/2014/main" id="{F3B1A832-480C-445A-926F-E9DC057B7C1A}"/>
              </a:ext>
            </a:extLst>
          </p:cNvPr>
          <p:cNvSpPr/>
          <p:nvPr/>
        </p:nvSpPr>
        <p:spPr>
          <a:xfrm>
            <a:off x="8115300" y="924658"/>
            <a:ext cx="3361531" cy="595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76A9B8-F233-4A61-9EB3-13CBA42AF889}"/>
              </a:ext>
            </a:extLst>
          </p:cNvPr>
          <p:cNvSpPr/>
          <p:nvPr/>
        </p:nvSpPr>
        <p:spPr>
          <a:xfrm>
            <a:off x="101233" y="3839955"/>
            <a:ext cx="11527998" cy="264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FD94D5-6F0A-4AF2-B6E9-693B45A09FB7}"/>
              </a:ext>
            </a:extLst>
          </p:cNvPr>
          <p:cNvSpPr/>
          <p:nvPr/>
        </p:nvSpPr>
        <p:spPr>
          <a:xfrm>
            <a:off x="4563269" y="1144852"/>
            <a:ext cx="3370262" cy="571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509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GF-RNN outperforms stacked RNNs in code execution</a:t>
            </a:r>
          </a:p>
        </p:txBody>
      </p:sp>
      <p:sp>
        <p:nvSpPr>
          <p:cNvPr id="7" name="Rectangle 6">
            <a:extLst>
              <a:ext uri="{FF2B5EF4-FFF2-40B4-BE49-F238E27FC236}">
                <a16:creationId xmlns:a16="http://schemas.microsoft.com/office/drawing/2014/main" id="{E910E16A-AD87-4BBB-9155-8146B9368769}"/>
              </a:ext>
            </a:extLst>
          </p:cNvPr>
          <p:cNvSpPr/>
          <p:nvPr/>
        </p:nvSpPr>
        <p:spPr>
          <a:xfrm>
            <a:off x="9498276" y="0"/>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grpSp>
        <p:nvGrpSpPr>
          <p:cNvPr id="4" name="Group 3"/>
          <p:cNvGrpSpPr/>
          <p:nvPr/>
        </p:nvGrpSpPr>
        <p:grpSpPr>
          <a:xfrm>
            <a:off x="101233" y="1171402"/>
            <a:ext cx="11346229" cy="5705700"/>
            <a:chOff x="101233" y="1171402"/>
            <a:chExt cx="11346229" cy="5705700"/>
          </a:xfrm>
        </p:grpSpPr>
        <p:pic>
          <p:nvPicPr>
            <p:cNvPr id="3" name="Picture 2"/>
            <p:cNvPicPr>
              <a:picLocks noChangeAspect="1"/>
            </p:cNvPicPr>
            <p:nvPr/>
          </p:nvPicPr>
          <p:blipFill>
            <a:blip r:embed="rId3"/>
            <a:stretch>
              <a:fillRect/>
            </a:stretch>
          </p:blipFill>
          <p:spPr>
            <a:xfrm>
              <a:off x="990600" y="1171402"/>
              <a:ext cx="10456862" cy="5705700"/>
            </a:xfrm>
            <a:prstGeom prst="rect">
              <a:avLst/>
            </a:prstGeom>
          </p:spPr>
        </p:pic>
        <p:sp>
          <p:nvSpPr>
            <p:cNvPr id="6" name="Rectangle 5">
              <a:extLst>
                <a:ext uri="{FF2B5EF4-FFF2-40B4-BE49-F238E27FC236}">
                  <a16:creationId xmlns:a16="http://schemas.microsoft.com/office/drawing/2014/main" id="{FD6ECC2E-C2C5-4FEF-B407-C3A3ED32FF28}"/>
                </a:ext>
              </a:extLst>
            </p:cNvPr>
            <p:cNvSpPr/>
            <p:nvPr/>
          </p:nvSpPr>
          <p:spPr>
            <a:xfrm>
              <a:off x="130602" y="2080753"/>
              <a:ext cx="801260"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GRU</a:t>
              </a:r>
              <a:endParaRPr lang="en-US" sz="2600" dirty="0">
                <a:ln w="1905">
                  <a:noFill/>
                </a:ln>
                <a:latin typeface="CordiaUPC" pitchFamily="34" charset="-34"/>
                <a:ea typeface="Batang" pitchFamily="18" charset="-127"/>
                <a:cs typeface="CordiaUPC" pitchFamily="34" charset="-34"/>
              </a:endParaRPr>
            </a:p>
          </p:txBody>
        </p:sp>
        <p:sp>
          <p:nvSpPr>
            <p:cNvPr id="8" name="Rectangle 7">
              <a:extLst>
                <a:ext uri="{FF2B5EF4-FFF2-40B4-BE49-F238E27FC236}">
                  <a16:creationId xmlns:a16="http://schemas.microsoft.com/office/drawing/2014/main" id="{FD6ECC2E-C2C5-4FEF-B407-C3A3ED32FF28}"/>
                </a:ext>
              </a:extLst>
            </p:cNvPr>
            <p:cNvSpPr/>
            <p:nvPr/>
          </p:nvSpPr>
          <p:spPr>
            <a:xfrm>
              <a:off x="101233" y="4785853"/>
              <a:ext cx="859998"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LSTM</a:t>
              </a:r>
              <a:endParaRPr lang="en-US" sz="2600" dirty="0">
                <a:ln w="1905">
                  <a:noFill/>
                </a:ln>
                <a:latin typeface="CordiaUPC" pitchFamily="34" charset="-34"/>
                <a:ea typeface="Batang" pitchFamily="18" charset="-127"/>
                <a:cs typeface="CordiaUPC" pitchFamily="34" charset="-34"/>
              </a:endParaRPr>
            </a:p>
          </p:txBody>
        </p:sp>
      </p:grpSp>
      <p:sp>
        <p:nvSpPr>
          <p:cNvPr id="9" name="Rectangle 8">
            <a:extLst>
              <a:ext uri="{FF2B5EF4-FFF2-40B4-BE49-F238E27FC236}">
                <a16:creationId xmlns:a16="http://schemas.microsoft.com/office/drawing/2014/main" id="{F3B1A832-480C-445A-926F-E9DC057B7C1A}"/>
              </a:ext>
            </a:extLst>
          </p:cNvPr>
          <p:cNvSpPr/>
          <p:nvPr/>
        </p:nvSpPr>
        <p:spPr>
          <a:xfrm>
            <a:off x="8115300" y="924658"/>
            <a:ext cx="3361531" cy="595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76A9B8-F233-4A61-9EB3-13CBA42AF889}"/>
              </a:ext>
            </a:extLst>
          </p:cNvPr>
          <p:cNvSpPr/>
          <p:nvPr/>
        </p:nvSpPr>
        <p:spPr>
          <a:xfrm>
            <a:off x="101233" y="3839955"/>
            <a:ext cx="11527998" cy="264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081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GF-RNN outperforms stacked RNNs in code execution</a:t>
            </a:r>
          </a:p>
        </p:txBody>
      </p:sp>
      <p:sp>
        <p:nvSpPr>
          <p:cNvPr id="7" name="Rectangle 6">
            <a:extLst>
              <a:ext uri="{FF2B5EF4-FFF2-40B4-BE49-F238E27FC236}">
                <a16:creationId xmlns:a16="http://schemas.microsoft.com/office/drawing/2014/main" id="{E910E16A-AD87-4BBB-9155-8146B9368769}"/>
              </a:ext>
            </a:extLst>
          </p:cNvPr>
          <p:cNvSpPr/>
          <p:nvPr/>
        </p:nvSpPr>
        <p:spPr>
          <a:xfrm>
            <a:off x="9498276" y="0"/>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grpSp>
        <p:nvGrpSpPr>
          <p:cNvPr id="4" name="Group 3"/>
          <p:cNvGrpSpPr/>
          <p:nvPr/>
        </p:nvGrpSpPr>
        <p:grpSpPr>
          <a:xfrm>
            <a:off x="101233" y="1171402"/>
            <a:ext cx="11346229" cy="5705700"/>
            <a:chOff x="101233" y="1171402"/>
            <a:chExt cx="11346229" cy="5705700"/>
          </a:xfrm>
        </p:grpSpPr>
        <p:pic>
          <p:nvPicPr>
            <p:cNvPr id="3" name="Picture 2"/>
            <p:cNvPicPr>
              <a:picLocks noChangeAspect="1"/>
            </p:cNvPicPr>
            <p:nvPr/>
          </p:nvPicPr>
          <p:blipFill>
            <a:blip r:embed="rId3"/>
            <a:stretch>
              <a:fillRect/>
            </a:stretch>
          </p:blipFill>
          <p:spPr>
            <a:xfrm>
              <a:off x="990600" y="1171402"/>
              <a:ext cx="10456862" cy="5705700"/>
            </a:xfrm>
            <a:prstGeom prst="rect">
              <a:avLst/>
            </a:prstGeom>
          </p:spPr>
        </p:pic>
        <p:sp>
          <p:nvSpPr>
            <p:cNvPr id="6" name="Rectangle 5">
              <a:extLst>
                <a:ext uri="{FF2B5EF4-FFF2-40B4-BE49-F238E27FC236}">
                  <a16:creationId xmlns:a16="http://schemas.microsoft.com/office/drawing/2014/main" id="{FD6ECC2E-C2C5-4FEF-B407-C3A3ED32FF28}"/>
                </a:ext>
              </a:extLst>
            </p:cNvPr>
            <p:cNvSpPr/>
            <p:nvPr/>
          </p:nvSpPr>
          <p:spPr>
            <a:xfrm>
              <a:off x="130602" y="2080753"/>
              <a:ext cx="801260"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GRU</a:t>
              </a:r>
              <a:endParaRPr lang="en-US" sz="2600" dirty="0">
                <a:ln w="1905">
                  <a:noFill/>
                </a:ln>
                <a:latin typeface="CordiaUPC" pitchFamily="34" charset="-34"/>
                <a:ea typeface="Batang" pitchFamily="18" charset="-127"/>
                <a:cs typeface="CordiaUPC" pitchFamily="34" charset="-34"/>
              </a:endParaRPr>
            </a:p>
          </p:txBody>
        </p:sp>
        <p:sp>
          <p:nvSpPr>
            <p:cNvPr id="8" name="Rectangle 7">
              <a:extLst>
                <a:ext uri="{FF2B5EF4-FFF2-40B4-BE49-F238E27FC236}">
                  <a16:creationId xmlns:a16="http://schemas.microsoft.com/office/drawing/2014/main" id="{FD6ECC2E-C2C5-4FEF-B407-C3A3ED32FF28}"/>
                </a:ext>
              </a:extLst>
            </p:cNvPr>
            <p:cNvSpPr/>
            <p:nvPr/>
          </p:nvSpPr>
          <p:spPr>
            <a:xfrm>
              <a:off x="101233" y="4785853"/>
              <a:ext cx="859998"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LSTM</a:t>
              </a:r>
              <a:endParaRPr lang="en-US" sz="2600" dirty="0">
                <a:ln w="1905">
                  <a:noFill/>
                </a:ln>
                <a:latin typeface="CordiaUPC" pitchFamily="34" charset="-34"/>
                <a:ea typeface="Batang" pitchFamily="18" charset="-127"/>
                <a:cs typeface="CordiaUPC" pitchFamily="34" charset="-34"/>
              </a:endParaRPr>
            </a:p>
          </p:txBody>
        </p:sp>
      </p:grpSp>
      <p:sp>
        <p:nvSpPr>
          <p:cNvPr id="11" name="Rectangle 10">
            <a:extLst>
              <a:ext uri="{FF2B5EF4-FFF2-40B4-BE49-F238E27FC236}">
                <a16:creationId xmlns:a16="http://schemas.microsoft.com/office/drawing/2014/main" id="{9976A9B8-F233-4A61-9EB3-13CBA42AF889}"/>
              </a:ext>
            </a:extLst>
          </p:cNvPr>
          <p:cNvSpPr/>
          <p:nvPr/>
        </p:nvSpPr>
        <p:spPr>
          <a:xfrm>
            <a:off x="101233" y="3839955"/>
            <a:ext cx="11527998" cy="264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819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GF-RNN outperforms stacked RNNs in code execution</a:t>
            </a:r>
          </a:p>
        </p:txBody>
      </p:sp>
      <p:sp>
        <p:nvSpPr>
          <p:cNvPr id="7" name="Rectangle 6">
            <a:extLst>
              <a:ext uri="{FF2B5EF4-FFF2-40B4-BE49-F238E27FC236}">
                <a16:creationId xmlns:a16="http://schemas.microsoft.com/office/drawing/2014/main" id="{E910E16A-AD87-4BBB-9155-8146B9368769}"/>
              </a:ext>
            </a:extLst>
          </p:cNvPr>
          <p:cNvSpPr/>
          <p:nvPr/>
        </p:nvSpPr>
        <p:spPr>
          <a:xfrm>
            <a:off x="9498276" y="0"/>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grpSp>
        <p:nvGrpSpPr>
          <p:cNvPr id="4" name="Group 3"/>
          <p:cNvGrpSpPr/>
          <p:nvPr/>
        </p:nvGrpSpPr>
        <p:grpSpPr>
          <a:xfrm>
            <a:off x="101233" y="1171402"/>
            <a:ext cx="11346229" cy="5705700"/>
            <a:chOff x="101233" y="1171402"/>
            <a:chExt cx="11346229" cy="5705700"/>
          </a:xfrm>
        </p:grpSpPr>
        <p:pic>
          <p:nvPicPr>
            <p:cNvPr id="3" name="Picture 2"/>
            <p:cNvPicPr>
              <a:picLocks noChangeAspect="1"/>
            </p:cNvPicPr>
            <p:nvPr/>
          </p:nvPicPr>
          <p:blipFill>
            <a:blip r:embed="rId3"/>
            <a:stretch>
              <a:fillRect/>
            </a:stretch>
          </p:blipFill>
          <p:spPr>
            <a:xfrm>
              <a:off x="990600" y="1171402"/>
              <a:ext cx="10456862" cy="5705700"/>
            </a:xfrm>
            <a:prstGeom prst="rect">
              <a:avLst/>
            </a:prstGeom>
          </p:spPr>
        </p:pic>
        <p:sp>
          <p:nvSpPr>
            <p:cNvPr id="6" name="Rectangle 5">
              <a:extLst>
                <a:ext uri="{FF2B5EF4-FFF2-40B4-BE49-F238E27FC236}">
                  <a16:creationId xmlns:a16="http://schemas.microsoft.com/office/drawing/2014/main" id="{FD6ECC2E-C2C5-4FEF-B407-C3A3ED32FF28}"/>
                </a:ext>
              </a:extLst>
            </p:cNvPr>
            <p:cNvSpPr/>
            <p:nvPr/>
          </p:nvSpPr>
          <p:spPr>
            <a:xfrm>
              <a:off x="130602" y="2080753"/>
              <a:ext cx="801260"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GRU</a:t>
              </a:r>
              <a:endParaRPr lang="en-US" sz="2600" dirty="0">
                <a:ln w="1905">
                  <a:noFill/>
                </a:ln>
                <a:latin typeface="CordiaUPC" pitchFamily="34" charset="-34"/>
                <a:ea typeface="Batang" pitchFamily="18" charset="-127"/>
                <a:cs typeface="CordiaUPC" pitchFamily="34" charset="-34"/>
              </a:endParaRPr>
            </a:p>
          </p:txBody>
        </p:sp>
        <p:sp>
          <p:nvSpPr>
            <p:cNvPr id="8" name="Rectangle 7">
              <a:extLst>
                <a:ext uri="{FF2B5EF4-FFF2-40B4-BE49-F238E27FC236}">
                  <a16:creationId xmlns:a16="http://schemas.microsoft.com/office/drawing/2014/main" id="{FD6ECC2E-C2C5-4FEF-B407-C3A3ED32FF28}"/>
                </a:ext>
              </a:extLst>
            </p:cNvPr>
            <p:cNvSpPr/>
            <p:nvPr/>
          </p:nvSpPr>
          <p:spPr>
            <a:xfrm>
              <a:off x="101233" y="4785853"/>
              <a:ext cx="859998" cy="523220"/>
            </a:xfrm>
            <a:prstGeom prst="rect">
              <a:avLst/>
            </a:prstGeom>
          </p:spPr>
          <p:txBody>
            <a:bodyPr wrap="square">
              <a:spAutoFit/>
            </a:bodyPr>
            <a:lstStyle/>
            <a:p>
              <a:r>
                <a:rPr lang="en-US" sz="2800" b="1" dirty="0">
                  <a:ln w="1905">
                    <a:noFill/>
                  </a:ln>
                  <a:latin typeface="CordiaUPC" pitchFamily="34" charset="-34"/>
                  <a:ea typeface="Batang" pitchFamily="18" charset="-127"/>
                  <a:cs typeface="CordiaUPC" pitchFamily="34" charset="-34"/>
                </a:rPr>
                <a:t>LSTM</a:t>
              </a:r>
              <a:endParaRPr lang="en-US" sz="2600" dirty="0">
                <a:ln w="1905">
                  <a:noFill/>
                </a:ln>
                <a:latin typeface="CordiaUPC" pitchFamily="34" charset="-34"/>
                <a:ea typeface="Batang" pitchFamily="18" charset="-127"/>
                <a:cs typeface="CordiaUPC" pitchFamily="34" charset="-34"/>
              </a:endParaRPr>
            </a:p>
          </p:txBody>
        </p:sp>
      </p:grpSp>
    </p:spTree>
    <p:extLst>
      <p:ext uri="{BB962C8B-B14F-4D97-AF65-F5344CB8AC3E}">
        <p14:creationId xmlns:p14="http://schemas.microsoft.com/office/powerpoint/2010/main" val="3046347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How to efficiently capture diversity of timescales?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5" name="Rectangle 4">
            <a:extLst>
              <a:ext uri="{FF2B5EF4-FFF2-40B4-BE49-F238E27FC236}">
                <a16:creationId xmlns:a16="http://schemas.microsoft.com/office/drawing/2014/main" id="{84DB9D49-D297-4C7D-8B0A-FC4EF3CEF260}"/>
              </a:ext>
            </a:extLst>
          </p:cNvPr>
          <p:cNvSpPr/>
          <p:nvPr/>
        </p:nvSpPr>
        <p:spPr>
          <a:xfrm>
            <a:off x="3800474" y="2798516"/>
            <a:ext cx="4591051" cy="1323439"/>
          </a:xfrm>
          <a:prstGeom prst="rect">
            <a:avLst/>
          </a:prstGeom>
        </p:spPr>
        <p:txBody>
          <a:bodyPr wrap="square">
            <a:spAutoFit/>
          </a:bodyPr>
          <a:lstStyle/>
          <a:p>
            <a:pPr algn="ctr"/>
            <a:r>
              <a:rPr lang="en-US" sz="4000" dirty="0">
                <a:ln w="1905">
                  <a:noFill/>
                </a:ln>
                <a:latin typeface="CordiaUPC" pitchFamily="34" charset="-34"/>
                <a:ea typeface="Batang" pitchFamily="18" charset="-127"/>
                <a:cs typeface="CordiaUPC" pitchFamily="34" charset="-34"/>
              </a:rPr>
              <a:t>Nested LSTMs</a:t>
            </a:r>
          </a:p>
          <a:p>
            <a:pPr algn="ctr"/>
            <a:r>
              <a:rPr lang="en-US" sz="4000" dirty="0">
                <a:ln w="1905">
                  <a:noFill/>
                </a:ln>
                <a:latin typeface="CordiaUPC" pitchFamily="34" charset="-34"/>
                <a:ea typeface="Batang" pitchFamily="18" charset="-127"/>
                <a:cs typeface="CordiaUPC" pitchFamily="34" charset="-34"/>
              </a:rPr>
              <a:t>Moniz &amp; Krueger, 2018</a:t>
            </a:r>
          </a:p>
        </p:txBody>
      </p:sp>
    </p:spTree>
    <p:extLst>
      <p:ext uri="{BB962C8B-B14F-4D97-AF65-F5344CB8AC3E}">
        <p14:creationId xmlns:p14="http://schemas.microsoft.com/office/powerpoint/2010/main" val="3845808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Stacked RNNs are commonly used to encode implicit prior of temporal hierarchy</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11" name="Picture 10"/>
          <p:cNvPicPr>
            <a:picLocks noChangeAspect="1"/>
          </p:cNvPicPr>
          <p:nvPr/>
        </p:nvPicPr>
        <p:blipFill>
          <a:blip r:embed="rId3"/>
          <a:stretch>
            <a:fillRect/>
          </a:stretch>
        </p:blipFill>
        <p:spPr>
          <a:xfrm>
            <a:off x="2576512" y="1690688"/>
            <a:ext cx="7038975" cy="4762500"/>
          </a:xfrm>
          <a:prstGeom prst="rect">
            <a:avLst/>
          </a:prstGeom>
        </p:spPr>
      </p:pic>
      <p:sp>
        <p:nvSpPr>
          <p:cNvPr id="12" name="Rectangle 11">
            <a:extLst>
              <a:ext uri="{FF2B5EF4-FFF2-40B4-BE49-F238E27FC236}">
                <a16:creationId xmlns:a16="http://schemas.microsoft.com/office/drawing/2014/main" id="{E910E16A-AD87-4BBB-9155-8146B9368769}"/>
              </a:ext>
            </a:extLst>
          </p:cNvPr>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Tree>
    <p:extLst>
      <p:ext uri="{BB962C8B-B14F-4D97-AF65-F5344CB8AC3E}">
        <p14:creationId xmlns:p14="http://schemas.microsoft.com/office/powerpoint/2010/main" val="692155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The authors argue that </a:t>
            </a:r>
            <a:r>
              <a:rPr lang="en-US" sz="2800" i="1" spc="-80" dirty="0">
                <a:ln w="1905">
                  <a:noFill/>
                </a:ln>
                <a:effectLst>
                  <a:innerShdw blurRad="114300">
                    <a:prstClr val="black"/>
                  </a:innerShdw>
                </a:effectLst>
                <a:latin typeface="Open Sans" pitchFamily="34" charset="0"/>
                <a:ea typeface="Open Sans" pitchFamily="34" charset="0"/>
                <a:cs typeface="Open Sans" pitchFamily="34" charset="0"/>
              </a:rPr>
              <a:t>nesting</a:t>
            </a: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 RNN units is a better way to encode prior of temporal hierarchy</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5" name="Picture 4"/>
          <p:cNvPicPr>
            <a:picLocks noChangeAspect="1"/>
          </p:cNvPicPr>
          <p:nvPr/>
        </p:nvPicPr>
        <p:blipFill>
          <a:blip r:embed="rId3"/>
          <a:stretch>
            <a:fillRect/>
          </a:stretch>
        </p:blipFill>
        <p:spPr>
          <a:xfrm>
            <a:off x="2985638" y="1690688"/>
            <a:ext cx="6220724" cy="4583353"/>
          </a:xfrm>
          <a:prstGeom prst="rect">
            <a:avLst/>
          </a:prstGeom>
        </p:spPr>
      </p:pic>
      <p:sp>
        <p:nvSpPr>
          <p:cNvPr id="6" name="Rectangle 5">
            <a:extLst>
              <a:ext uri="{FF2B5EF4-FFF2-40B4-BE49-F238E27FC236}">
                <a16:creationId xmlns:a16="http://schemas.microsoft.com/office/drawing/2014/main" id="{E910E16A-AD87-4BBB-9155-8146B9368769}"/>
              </a:ext>
            </a:extLst>
          </p:cNvPr>
          <p:cNvSpPr/>
          <p:nvPr/>
        </p:nvSpPr>
        <p:spPr>
          <a:xfrm>
            <a:off x="9871284" y="6396335"/>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grpSp>
        <p:nvGrpSpPr>
          <p:cNvPr id="2" name="Group 1"/>
          <p:cNvGrpSpPr/>
          <p:nvPr/>
        </p:nvGrpSpPr>
        <p:grpSpPr>
          <a:xfrm>
            <a:off x="566144" y="1690688"/>
            <a:ext cx="2228850" cy="924448"/>
            <a:chOff x="445564" y="2111014"/>
            <a:chExt cx="2228850" cy="924448"/>
          </a:xfrm>
        </p:grpSpPr>
        <p:pic>
          <p:nvPicPr>
            <p:cNvPr id="7" name="Picture 6"/>
            <p:cNvPicPr>
              <a:picLocks noChangeAspect="1"/>
            </p:cNvPicPr>
            <p:nvPr/>
          </p:nvPicPr>
          <p:blipFill>
            <a:blip r:embed="rId4"/>
            <a:stretch>
              <a:fillRect/>
            </a:stretch>
          </p:blipFill>
          <p:spPr>
            <a:xfrm>
              <a:off x="445564" y="2530637"/>
              <a:ext cx="2228850" cy="504825"/>
            </a:xfrm>
            <a:prstGeom prst="rect">
              <a:avLst/>
            </a:prstGeom>
          </p:spPr>
        </p:pic>
        <p:sp>
          <p:nvSpPr>
            <p:cNvPr id="8" name="Rectangle 7"/>
            <p:cNvSpPr/>
            <p:nvPr/>
          </p:nvSpPr>
          <p:spPr>
            <a:xfrm>
              <a:off x="688899" y="2111014"/>
              <a:ext cx="174217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(General RNN)</a:t>
              </a:r>
            </a:p>
          </p:txBody>
        </p:sp>
      </p:grpSp>
    </p:spTree>
    <p:extLst>
      <p:ext uri="{BB962C8B-B14F-4D97-AF65-F5344CB8AC3E}">
        <p14:creationId xmlns:p14="http://schemas.microsoft.com/office/powerpoint/2010/main" val="2100663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Basic LSTM updates its memory as a double-gated </a:t>
            </a:r>
            <a:r>
              <a:rPr lang="en-US" sz="2800" u="sng" spc="-80" dirty="0">
                <a:ln w="1905">
                  <a:noFill/>
                </a:ln>
                <a:effectLst>
                  <a:innerShdw blurRad="114300">
                    <a:prstClr val="black"/>
                  </a:innerShdw>
                </a:effectLst>
                <a:latin typeface="Open Sans" pitchFamily="34" charset="0"/>
                <a:ea typeface="Open Sans" pitchFamily="34" charset="0"/>
                <a:cs typeface="Open Sans" pitchFamily="34" charset="0"/>
              </a:rPr>
              <a:t>sum</a:t>
            </a: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 of previous memory and a candidate memory </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6" name="Rectangle 5">
            <a:extLst>
              <a:ext uri="{FF2B5EF4-FFF2-40B4-BE49-F238E27FC236}">
                <a16:creationId xmlns:a16="http://schemas.microsoft.com/office/drawing/2014/main" id="{E910E16A-AD87-4BBB-9155-8146B9368769}"/>
              </a:ext>
            </a:extLst>
          </p:cNvPr>
          <p:cNvSpPr/>
          <p:nvPr/>
        </p:nvSpPr>
        <p:spPr>
          <a:xfrm>
            <a:off x="9871284" y="6396335"/>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pic>
        <p:nvPicPr>
          <p:cNvPr id="11" name="Picture 10"/>
          <p:cNvPicPr>
            <a:picLocks noChangeAspect="1"/>
          </p:cNvPicPr>
          <p:nvPr/>
        </p:nvPicPr>
        <p:blipFill>
          <a:blip r:embed="rId3"/>
          <a:stretch>
            <a:fillRect/>
          </a:stretch>
        </p:blipFill>
        <p:spPr>
          <a:xfrm>
            <a:off x="2533649" y="1758343"/>
            <a:ext cx="5000625" cy="990600"/>
          </a:xfrm>
          <a:prstGeom prst="rect">
            <a:avLst/>
          </a:prstGeom>
        </p:spPr>
      </p:pic>
      <p:pic>
        <p:nvPicPr>
          <p:cNvPr id="14" name="Picture 13"/>
          <p:cNvPicPr>
            <a:picLocks noChangeAspect="1"/>
          </p:cNvPicPr>
          <p:nvPr/>
        </p:nvPicPr>
        <p:blipFill>
          <a:blip r:embed="rId4"/>
          <a:stretch>
            <a:fillRect/>
          </a:stretch>
        </p:blipFill>
        <p:spPr>
          <a:xfrm>
            <a:off x="2533649" y="3892820"/>
            <a:ext cx="4886325" cy="971550"/>
          </a:xfrm>
          <a:prstGeom prst="rect">
            <a:avLst/>
          </a:prstGeom>
        </p:spPr>
      </p:pic>
      <p:grpSp>
        <p:nvGrpSpPr>
          <p:cNvPr id="17" name="Group 16"/>
          <p:cNvGrpSpPr/>
          <p:nvPr/>
        </p:nvGrpSpPr>
        <p:grpSpPr>
          <a:xfrm>
            <a:off x="2533649" y="3070950"/>
            <a:ext cx="7200761" cy="456522"/>
            <a:chOff x="2547936" y="3082962"/>
            <a:chExt cx="7200761" cy="456522"/>
          </a:xfrm>
        </p:grpSpPr>
        <p:pic>
          <p:nvPicPr>
            <p:cNvPr id="12" name="Picture 11"/>
            <p:cNvPicPr>
              <a:picLocks noChangeAspect="1"/>
            </p:cNvPicPr>
            <p:nvPr/>
          </p:nvPicPr>
          <p:blipFill>
            <a:blip r:embed="rId5"/>
            <a:stretch>
              <a:fillRect/>
            </a:stretch>
          </p:blipFill>
          <p:spPr>
            <a:xfrm>
              <a:off x="2547936" y="3082962"/>
              <a:ext cx="2124075" cy="447675"/>
            </a:xfrm>
            <a:prstGeom prst="rect">
              <a:avLst/>
            </a:prstGeom>
          </p:spPr>
        </p:pic>
        <p:pic>
          <p:nvPicPr>
            <p:cNvPr id="15" name="Picture 14"/>
            <p:cNvPicPr>
              <a:picLocks noChangeAspect="1"/>
            </p:cNvPicPr>
            <p:nvPr/>
          </p:nvPicPr>
          <p:blipFill>
            <a:blip r:embed="rId6"/>
            <a:stretch>
              <a:fillRect/>
            </a:stretch>
          </p:blipFill>
          <p:spPr>
            <a:xfrm>
              <a:off x="5052872" y="3101334"/>
              <a:ext cx="4695825" cy="438150"/>
            </a:xfrm>
            <a:prstGeom prst="rect">
              <a:avLst/>
            </a:prstGeom>
          </p:spPr>
        </p:pic>
        <p:pic>
          <p:nvPicPr>
            <p:cNvPr id="16" name="Picture 15"/>
            <p:cNvPicPr>
              <a:picLocks noChangeAspect="1"/>
            </p:cNvPicPr>
            <p:nvPr/>
          </p:nvPicPr>
          <p:blipFill>
            <a:blip r:embed="rId7"/>
            <a:stretch>
              <a:fillRect/>
            </a:stretch>
          </p:blipFill>
          <p:spPr>
            <a:xfrm>
              <a:off x="4672011" y="3101334"/>
              <a:ext cx="381000" cy="400050"/>
            </a:xfrm>
            <a:prstGeom prst="rect">
              <a:avLst/>
            </a:prstGeom>
          </p:spPr>
        </p:pic>
      </p:grpSp>
      <p:grpSp>
        <p:nvGrpSpPr>
          <p:cNvPr id="5" name="Group 4">
            <a:extLst>
              <a:ext uri="{FF2B5EF4-FFF2-40B4-BE49-F238E27FC236}">
                <a16:creationId xmlns:a16="http://schemas.microsoft.com/office/drawing/2014/main" id="{81C06236-AEE2-4966-A1D9-828E0B98CF15}"/>
              </a:ext>
            </a:extLst>
          </p:cNvPr>
          <p:cNvGrpSpPr/>
          <p:nvPr/>
        </p:nvGrpSpPr>
        <p:grpSpPr>
          <a:xfrm>
            <a:off x="3962400" y="2653111"/>
            <a:ext cx="5772010" cy="855725"/>
            <a:chOff x="3962400" y="2653111"/>
            <a:chExt cx="5772010" cy="855725"/>
          </a:xfrm>
        </p:grpSpPr>
        <p:grpSp>
          <p:nvGrpSpPr>
            <p:cNvPr id="2" name="Group 1">
              <a:extLst>
                <a:ext uri="{FF2B5EF4-FFF2-40B4-BE49-F238E27FC236}">
                  <a16:creationId xmlns:a16="http://schemas.microsoft.com/office/drawing/2014/main" id="{77AFEC1A-8BE6-4E3A-8067-F4B4294B5E65}"/>
                </a:ext>
              </a:extLst>
            </p:cNvPr>
            <p:cNvGrpSpPr/>
            <p:nvPr/>
          </p:nvGrpSpPr>
          <p:grpSpPr>
            <a:xfrm>
              <a:off x="3962400" y="3052314"/>
              <a:ext cx="5772010" cy="456522"/>
              <a:chOff x="3962400" y="3052314"/>
              <a:chExt cx="5772010" cy="456522"/>
            </a:xfrm>
          </p:grpSpPr>
          <p:sp>
            <p:nvSpPr>
              <p:cNvPr id="35" name="Rounded Rectangle 34"/>
              <p:cNvSpPr/>
              <p:nvPr/>
            </p:nvSpPr>
            <p:spPr>
              <a:xfrm>
                <a:off x="3962400" y="3052314"/>
                <a:ext cx="695324" cy="456522"/>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734048" y="3052314"/>
                <a:ext cx="4000362" cy="456522"/>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112EB90F-5C25-4CE3-BAB6-E28708CFFB04}"/>
                </a:ext>
              </a:extLst>
            </p:cNvPr>
            <p:cNvPicPr>
              <a:picLocks noChangeAspect="1"/>
            </p:cNvPicPr>
            <p:nvPr/>
          </p:nvPicPr>
          <p:blipFill>
            <a:blip r:embed="rId8"/>
            <a:stretch>
              <a:fillRect/>
            </a:stretch>
          </p:blipFill>
          <p:spPr>
            <a:xfrm>
              <a:off x="7560908" y="2653111"/>
              <a:ext cx="323850" cy="390525"/>
            </a:xfrm>
            <a:prstGeom prst="rect">
              <a:avLst/>
            </a:prstGeom>
          </p:spPr>
        </p:pic>
      </p:grpSp>
    </p:spTree>
    <p:extLst>
      <p:ext uri="{BB962C8B-B14F-4D97-AF65-F5344CB8AC3E}">
        <p14:creationId xmlns:p14="http://schemas.microsoft.com/office/powerpoint/2010/main" val="116110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Nested LSTM update its memory using a learned </a:t>
            </a:r>
            <a:r>
              <a:rPr lang="en-US" sz="2800" spc="-80" dirty="0" err="1">
                <a:ln w="1905">
                  <a:noFill/>
                </a:ln>
                <a:effectLst>
                  <a:innerShdw blurRad="114300">
                    <a:prstClr val="black"/>
                  </a:innerShdw>
                </a:effectLst>
                <a:latin typeface="Open Sans" pitchFamily="34" charset="0"/>
                <a:ea typeface="Open Sans" pitchFamily="34" charset="0"/>
                <a:cs typeface="Open Sans" pitchFamily="34" charset="0"/>
              </a:rPr>
              <a:t>stateful</a:t>
            </a: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 function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6" name="Rectangle 5">
            <a:extLst>
              <a:ext uri="{FF2B5EF4-FFF2-40B4-BE49-F238E27FC236}">
                <a16:creationId xmlns:a16="http://schemas.microsoft.com/office/drawing/2014/main" id="{E910E16A-AD87-4BBB-9155-8146B9368769}"/>
              </a:ext>
            </a:extLst>
          </p:cNvPr>
          <p:cNvSpPr/>
          <p:nvPr/>
        </p:nvSpPr>
        <p:spPr>
          <a:xfrm>
            <a:off x="9871284" y="6396335"/>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pic>
        <p:nvPicPr>
          <p:cNvPr id="9" name="Picture 8"/>
          <p:cNvPicPr>
            <a:picLocks noChangeAspect="1"/>
          </p:cNvPicPr>
          <p:nvPr/>
        </p:nvPicPr>
        <p:blipFill>
          <a:blip r:embed="rId3"/>
          <a:stretch>
            <a:fillRect/>
          </a:stretch>
        </p:blipFill>
        <p:spPr>
          <a:xfrm>
            <a:off x="8562835" y="3961312"/>
            <a:ext cx="2343150" cy="657225"/>
          </a:xfrm>
          <a:prstGeom prst="rect">
            <a:avLst/>
          </a:prstGeom>
        </p:spPr>
      </p:pic>
      <p:pic>
        <p:nvPicPr>
          <p:cNvPr id="11" name="Picture 10"/>
          <p:cNvPicPr>
            <a:picLocks noChangeAspect="1"/>
          </p:cNvPicPr>
          <p:nvPr/>
        </p:nvPicPr>
        <p:blipFill>
          <a:blip r:embed="rId4"/>
          <a:stretch>
            <a:fillRect/>
          </a:stretch>
        </p:blipFill>
        <p:spPr>
          <a:xfrm>
            <a:off x="2533649" y="1758343"/>
            <a:ext cx="5000625" cy="990600"/>
          </a:xfrm>
          <a:prstGeom prst="rect">
            <a:avLst/>
          </a:prstGeom>
        </p:spPr>
      </p:pic>
      <p:pic>
        <p:nvPicPr>
          <p:cNvPr id="14" name="Picture 13"/>
          <p:cNvPicPr>
            <a:picLocks noChangeAspect="1"/>
          </p:cNvPicPr>
          <p:nvPr/>
        </p:nvPicPr>
        <p:blipFill>
          <a:blip r:embed="rId5"/>
          <a:stretch>
            <a:fillRect/>
          </a:stretch>
        </p:blipFill>
        <p:spPr>
          <a:xfrm>
            <a:off x="2533649" y="4591320"/>
            <a:ext cx="4886325" cy="971550"/>
          </a:xfrm>
          <a:prstGeom prst="rect">
            <a:avLst/>
          </a:prstGeom>
        </p:spPr>
      </p:pic>
      <p:grpSp>
        <p:nvGrpSpPr>
          <p:cNvPr id="17" name="Group 16"/>
          <p:cNvGrpSpPr/>
          <p:nvPr/>
        </p:nvGrpSpPr>
        <p:grpSpPr>
          <a:xfrm>
            <a:off x="2533649" y="3070950"/>
            <a:ext cx="7200761" cy="456522"/>
            <a:chOff x="2547936" y="3082962"/>
            <a:chExt cx="7200761" cy="456522"/>
          </a:xfrm>
        </p:grpSpPr>
        <p:pic>
          <p:nvPicPr>
            <p:cNvPr id="12" name="Picture 11"/>
            <p:cNvPicPr>
              <a:picLocks noChangeAspect="1"/>
            </p:cNvPicPr>
            <p:nvPr/>
          </p:nvPicPr>
          <p:blipFill>
            <a:blip r:embed="rId6"/>
            <a:stretch>
              <a:fillRect/>
            </a:stretch>
          </p:blipFill>
          <p:spPr>
            <a:xfrm>
              <a:off x="2547936" y="3082962"/>
              <a:ext cx="2124075" cy="447675"/>
            </a:xfrm>
            <a:prstGeom prst="rect">
              <a:avLst/>
            </a:prstGeom>
          </p:spPr>
        </p:pic>
        <p:pic>
          <p:nvPicPr>
            <p:cNvPr id="15" name="Picture 14"/>
            <p:cNvPicPr>
              <a:picLocks noChangeAspect="1"/>
            </p:cNvPicPr>
            <p:nvPr/>
          </p:nvPicPr>
          <p:blipFill>
            <a:blip r:embed="rId7"/>
            <a:stretch>
              <a:fillRect/>
            </a:stretch>
          </p:blipFill>
          <p:spPr>
            <a:xfrm>
              <a:off x="5052872" y="3101334"/>
              <a:ext cx="4695825" cy="438150"/>
            </a:xfrm>
            <a:prstGeom prst="rect">
              <a:avLst/>
            </a:prstGeom>
          </p:spPr>
        </p:pic>
        <p:pic>
          <p:nvPicPr>
            <p:cNvPr id="16" name="Picture 15"/>
            <p:cNvPicPr>
              <a:picLocks noChangeAspect="1"/>
            </p:cNvPicPr>
            <p:nvPr/>
          </p:nvPicPr>
          <p:blipFill>
            <a:blip r:embed="rId8"/>
            <a:stretch>
              <a:fillRect/>
            </a:stretch>
          </p:blipFill>
          <p:spPr>
            <a:xfrm>
              <a:off x="4672011" y="3101334"/>
              <a:ext cx="381000" cy="400050"/>
            </a:xfrm>
            <a:prstGeom prst="rect">
              <a:avLst/>
            </a:prstGeom>
          </p:spPr>
        </p:pic>
      </p:grpSp>
      <p:pic>
        <p:nvPicPr>
          <p:cNvPr id="18" name="Picture 17"/>
          <p:cNvPicPr>
            <a:picLocks noChangeAspect="1"/>
          </p:cNvPicPr>
          <p:nvPr/>
        </p:nvPicPr>
        <p:blipFill>
          <a:blip r:embed="rId9"/>
          <a:stretch>
            <a:fillRect/>
          </a:stretch>
        </p:blipFill>
        <p:spPr>
          <a:xfrm>
            <a:off x="3576567" y="3533063"/>
            <a:ext cx="847725" cy="590550"/>
          </a:xfrm>
          <a:prstGeom prst="rect">
            <a:avLst/>
          </a:prstGeom>
        </p:spPr>
      </p:pic>
      <p:pic>
        <p:nvPicPr>
          <p:cNvPr id="19" name="Picture 18"/>
          <p:cNvPicPr>
            <a:picLocks noChangeAspect="1"/>
          </p:cNvPicPr>
          <p:nvPr/>
        </p:nvPicPr>
        <p:blipFill>
          <a:blip r:embed="rId10"/>
          <a:stretch>
            <a:fillRect/>
          </a:stretch>
        </p:blipFill>
        <p:spPr>
          <a:xfrm>
            <a:off x="7013485" y="3575926"/>
            <a:ext cx="504825" cy="504825"/>
          </a:xfrm>
          <a:prstGeom prst="rect">
            <a:avLst/>
          </a:prstGeom>
        </p:spPr>
      </p:pic>
      <p:sp>
        <p:nvSpPr>
          <p:cNvPr id="22" name="Rounded Rectangle 21"/>
          <p:cNvSpPr/>
          <p:nvPr/>
        </p:nvSpPr>
        <p:spPr>
          <a:xfrm>
            <a:off x="5000624" y="3060902"/>
            <a:ext cx="4771886" cy="45652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265021" y="3052314"/>
            <a:ext cx="1392703" cy="45652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34261" y="1758343"/>
            <a:ext cx="8103539" cy="11880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34262" y="4483066"/>
            <a:ext cx="6090450" cy="11880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06C105D-D438-4FE4-B0EF-5625A473D339}"/>
              </a:ext>
            </a:extLst>
          </p:cNvPr>
          <p:cNvGrpSpPr/>
          <p:nvPr/>
        </p:nvGrpSpPr>
        <p:grpSpPr>
          <a:xfrm>
            <a:off x="8588235" y="4689975"/>
            <a:ext cx="2188437" cy="1200223"/>
            <a:chOff x="8588235" y="4689975"/>
            <a:chExt cx="2188437" cy="1200223"/>
          </a:xfrm>
        </p:grpSpPr>
        <p:grpSp>
          <p:nvGrpSpPr>
            <p:cNvPr id="32" name="Group 31"/>
            <p:cNvGrpSpPr/>
            <p:nvPr/>
          </p:nvGrpSpPr>
          <p:grpSpPr>
            <a:xfrm>
              <a:off x="8588235" y="5452048"/>
              <a:ext cx="2188437" cy="438150"/>
              <a:chOff x="9663333" y="4724668"/>
              <a:chExt cx="2188437" cy="438150"/>
            </a:xfrm>
          </p:grpSpPr>
          <p:pic>
            <p:nvPicPr>
              <p:cNvPr id="29" name="Picture 28"/>
              <p:cNvPicPr>
                <a:picLocks noChangeAspect="1"/>
              </p:cNvPicPr>
              <p:nvPr/>
            </p:nvPicPr>
            <p:blipFill>
              <a:blip r:embed="rId10"/>
              <a:stretch>
                <a:fillRect/>
              </a:stretch>
            </p:blipFill>
            <p:spPr>
              <a:xfrm>
                <a:off x="11401283" y="4746401"/>
                <a:ext cx="366486" cy="366486"/>
              </a:xfrm>
              <a:prstGeom prst="rect">
                <a:avLst/>
              </a:prstGeom>
            </p:spPr>
          </p:pic>
          <p:pic>
            <p:nvPicPr>
              <p:cNvPr id="28" name="Picture 27"/>
              <p:cNvPicPr>
                <a:picLocks noChangeAspect="1"/>
              </p:cNvPicPr>
              <p:nvPr/>
            </p:nvPicPr>
            <p:blipFill>
              <a:blip r:embed="rId9"/>
              <a:stretch>
                <a:fillRect/>
              </a:stretch>
            </p:blipFill>
            <p:spPr>
              <a:xfrm>
                <a:off x="10815266" y="4724668"/>
                <a:ext cx="557439" cy="388329"/>
              </a:xfrm>
              <a:prstGeom prst="rect">
                <a:avLst/>
              </a:prstGeom>
            </p:spPr>
          </p:pic>
          <p:grpSp>
            <p:nvGrpSpPr>
              <p:cNvPr id="31" name="Group 30"/>
              <p:cNvGrpSpPr/>
              <p:nvPr/>
            </p:nvGrpSpPr>
            <p:grpSpPr>
              <a:xfrm>
                <a:off x="9663333" y="4724668"/>
                <a:ext cx="2188437" cy="438150"/>
                <a:chOff x="9663333" y="4724668"/>
                <a:chExt cx="2188437" cy="438150"/>
              </a:xfrm>
            </p:grpSpPr>
            <p:grpSp>
              <p:nvGrpSpPr>
                <p:cNvPr id="30" name="Group 29"/>
                <p:cNvGrpSpPr/>
                <p:nvPr/>
              </p:nvGrpSpPr>
              <p:grpSpPr>
                <a:xfrm>
                  <a:off x="9663333" y="4746174"/>
                  <a:ext cx="1252172" cy="383307"/>
                  <a:chOff x="9744300" y="4755700"/>
                  <a:chExt cx="1252172" cy="383307"/>
                </a:xfrm>
              </p:grpSpPr>
              <p:pic>
                <p:nvPicPr>
                  <p:cNvPr id="24" name="Picture 23"/>
                  <p:cNvPicPr>
                    <a:picLocks noChangeAspect="1"/>
                  </p:cNvPicPr>
                  <p:nvPr/>
                </p:nvPicPr>
                <p:blipFill>
                  <a:blip r:embed="rId11"/>
                  <a:stretch>
                    <a:fillRect/>
                  </a:stretch>
                </p:blipFill>
                <p:spPr>
                  <a:xfrm>
                    <a:off x="9744300" y="4755700"/>
                    <a:ext cx="371475" cy="361950"/>
                  </a:xfrm>
                  <a:prstGeom prst="rect">
                    <a:avLst/>
                  </a:prstGeom>
                </p:spPr>
              </p:pic>
              <p:pic>
                <p:nvPicPr>
                  <p:cNvPr id="25" name="Picture 24"/>
                  <p:cNvPicPr>
                    <a:picLocks noChangeAspect="1"/>
                  </p:cNvPicPr>
                  <p:nvPr/>
                </p:nvPicPr>
                <p:blipFill>
                  <a:blip r:embed="rId12"/>
                  <a:stretch>
                    <a:fillRect/>
                  </a:stretch>
                </p:blipFill>
                <p:spPr>
                  <a:xfrm>
                    <a:off x="10072547" y="4767532"/>
                    <a:ext cx="923925" cy="371475"/>
                  </a:xfrm>
                  <a:prstGeom prst="rect">
                    <a:avLst/>
                  </a:prstGeom>
                </p:spPr>
              </p:pic>
            </p:grpSp>
            <p:pic>
              <p:nvPicPr>
                <p:cNvPr id="26" name="Picture 25"/>
                <p:cNvPicPr>
                  <a:picLocks noChangeAspect="1"/>
                </p:cNvPicPr>
                <p:nvPr/>
              </p:nvPicPr>
              <p:blipFill>
                <a:blip r:embed="rId13"/>
                <a:stretch>
                  <a:fillRect/>
                </a:stretch>
              </p:blipFill>
              <p:spPr>
                <a:xfrm>
                  <a:off x="11708895" y="4724668"/>
                  <a:ext cx="142875" cy="438150"/>
                </a:xfrm>
                <a:prstGeom prst="rect">
                  <a:avLst/>
                </a:prstGeom>
              </p:spPr>
            </p:pic>
            <p:pic>
              <p:nvPicPr>
                <p:cNvPr id="27" name="Picture 26"/>
                <p:cNvPicPr>
                  <a:picLocks noChangeAspect="1"/>
                </p:cNvPicPr>
                <p:nvPr/>
              </p:nvPicPr>
              <p:blipFill>
                <a:blip r:embed="rId14"/>
                <a:stretch>
                  <a:fillRect/>
                </a:stretch>
              </p:blipFill>
              <p:spPr>
                <a:xfrm>
                  <a:off x="11337421" y="4777056"/>
                  <a:ext cx="133350" cy="352425"/>
                </a:xfrm>
                <a:prstGeom prst="rect">
                  <a:avLst/>
                </a:prstGeom>
              </p:spPr>
            </p:pic>
          </p:grpSp>
        </p:grpSp>
        <p:sp>
          <p:nvSpPr>
            <p:cNvPr id="3" name="Down Arrow 2"/>
            <p:cNvSpPr/>
            <p:nvPr/>
          </p:nvSpPr>
          <p:spPr>
            <a:xfrm>
              <a:off x="9541713" y="4689975"/>
              <a:ext cx="328839" cy="59581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48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modulate their response to current input based on their previous state</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5" name="Picture 4"/>
          <p:cNvPicPr>
            <a:picLocks noChangeAspect="1"/>
          </p:cNvPicPr>
          <p:nvPr/>
        </p:nvPicPr>
        <p:blipFill>
          <a:blip r:embed="rId3"/>
          <a:stretch>
            <a:fillRect/>
          </a:stretch>
        </p:blipFill>
        <p:spPr>
          <a:xfrm>
            <a:off x="3303651" y="1578102"/>
            <a:ext cx="2000250" cy="647700"/>
          </a:xfrm>
          <a:prstGeom prst="rect">
            <a:avLst/>
          </a:prstGeom>
        </p:spPr>
      </p:pic>
      <p:pic>
        <p:nvPicPr>
          <p:cNvPr id="6" name="Picture 5"/>
          <p:cNvPicPr>
            <a:picLocks noChangeAspect="1"/>
          </p:cNvPicPr>
          <p:nvPr/>
        </p:nvPicPr>
        <p:blipFill>
          <a:blip r:embed="rId4"/>
          <a:stretch>
            <a:fillRect/>
          </a:stretch>
        </p:blipFill>
        <p:spPr>
          <a:xfrm>
            <a:off x="6359652" y="1530477"/>
            <a:ext cx="2819400" cy="742950"/>
          </a:xfrm>
          <a:prstGeom prst="rect">
            <a:avLst/>
          </a:prstGeom>
        </p:spPr>
      </p:pic>
      <p:pic>
        <p:nvPicPr>
          <p:cNvPr id="7" name="Picture 6"/>
          <p:cNvPicPr>
            <a:picLocks noChangeAspect="1"/>
          </p:cNvPicPr>
          <p:nvPr/>
        </p:nvPicPr>
        <p:blipFill>
          <a:blip r:embed="rId5"/>
          <a:stretch>
            <a:fillRect/>
          </a:stretch>
        </p:blipFill>
        <p:spPr>
          <a:xfrm>
            <a:off x="2970657" y="2225802"/>
            <a:ext cx="6762750" cy="4400550"/>
          </a:xfrm>
          <a:prstGeom prst="rect">
            <a:avLst/>
          </a:prstGeom>
        </p:spPr>
      </p:pic>
      <p:sp>
        <p:nvSpPr>
          <p:cNvPr id="10" name="Rectangle 9"/>
          <p:cNvSpPr/>
          <p:nvPr/>
        </p:nvSpPr>
        <p:spPr>
          <a:xfrm>
            <a:off x="7467599" y="6396335"/>
            <a:ext cx="4724401"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https://jhui.github.io/2017/03/15/RNN-LSTM-GRU/</a:t>
            </a:r>
          </a:p>
        </p:txBody>
      </p:sp>
    </p:spTree>
    <p:extLst>
      <p:ext uri="{BB962C8B-B14F-4D97-AF65-F5344CB8AC3E}">
        <p14:creationId xmlns:p14="http://schemas.microsoft.com/office/powerpoint/2010/main" val="3124377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stretch>
            <a:fillRect/>
          </a:stretch>
        </p:blipFill>
        <p:spPr>
          <a:xfrm>
            <a:off x="2910485" y="4260291"/>
            <a:ext cx="1314450" cy="590550"/>
          </a:xfrm>
          <a:prstGeom prst="rect">
            <a:avLst/>
          </a:prstGeom>
        </p:spPr>
      </p:pic>
      <p:grpSp>
        <p:nvGrpSpPr>
          <p:cNvPr id="4" name="Group 3">
            <a:extLst>
              <a:ext uri="{FF2B5EF4-FFF2-40B4-BE49-F238E27FC236}">
                <a16:creationId xmlns:a16="http://schemas.microsoft.com/office/drawing/2014/main" id="{C071E4E6-8420-4B7E-B521-792B28C4B5F0}"/>
              </a:ext>
            </a:extLst>
          </p:cNvPr>
          <p:cNvGrpSpPr/>
          <p:nvPr/>
        </p:nvGrpSpPr>
        <p:grpSpPr>
          <a:xfrm>
            <a:off x="285544" y="2205651"/>
            <a:ext cx="5521306" cy="3683415"/>
            <a:chOff x="285544" y="2205651"/>
            <a:chExt cx="5521306" cy="3683415"/>
          </a:xfrm>
        </p:grpSpPr>
        <p:pic>
          <p:nvPicPr>
            <p:cNvPr id="11" name="Picture 10"/>
            <p:cNvPicPr>
              <a:picLocks noChangeAspect="1"/>
            </p:cNvPicPr>
            <p:nvPr/>
          </p:nvPicPr>
          <p:blipFill>
            <a:blip r:embed="rId4"/>
            <a:stretch>
              <a:fillRect/>
            </a:stretch>
          </p:blipFill>
          <p:spPr>
            <a:xfrm>
              <a:off x="285544" y="2205651"/>
              <a:ext cx="5000625" cy="990600"/>
            </a:xfrm>
            <a:prstGeom prst="rect">
              <a:avLst/>
            </a:prstGeom>
          </p:spPr>
        </p:pic>
        <p:pic>
          <p:nvPicPr>
            <p:cNvPr id="14" name="Picture 13"/>
            <p:cNvPicPr>
              <a:picLocks noChangeAspect="1"/>
            </p:cNvPicPr>
            <p:nvPr/>
          </p:nvPicPr>
          <p:blipFill>
            <a:blip r:embed="rId5"/>
            <a:stretch>
              <a:fillRect/>
            </a:stretch>
          </p:blipFill>
          <p:spPr>
            <a:xfrm>
              <a:off x="346268" y="4917516"/>
              <a:ext cx="4886325" cy="971550"/>
            </a:xfrm>
            <a:prstGeom prst="rect">
              <a:avLst/>
            </a:prstGeom>
          </p:spPr>
        </p:pic>
        <p:pic>
          <p:nvPicPr>
            <p:cNvPr id="5" name="Picture 4"/>
            <p:cNvPicPr>
              <a:picLocks noChangeAspect="1"/>
            </p:cNvPicPr>
            <p:nvPr/>
          </p:nvPicPr>
          <p:blipFill>
            <a:blip r:embed="rId6"/>
            <a:stretch>
              <a:fillRect/>
            </a:stretch>
          </p:blipFill>
          <p:spPr>
            <a:xfrm>
              <a:off x="358027" y="3208950"/>
              <a:ext cx="2524125" cy="561975"/>
            </a:xfrm>
            <a:prstGeom prst="rect">
              <a:avLst/>
            </a:prstGeom>
          </p:spPr>
        </p:pic>
        <p:pic>
          <p:nvPicPr>
            <p:cNvPr id="7" name="Picture 6"/>
            <p:cNvPicPr>
              <a:picLocks noChangeAspect="1"/>
            </p:cNvPicPr>
            <p:nvPr/>
          </p:nvPicPr>
          <p:blipFill>
            <a:blip r:embed="rId7"/>
            <a:stretch>
              <a:fillRect/>
            </a:stretch>
          </p:blipFill>
          <p:spPr>
            <a:xfrm>
              <a:off x="368075" y="3815620"/>
              <a:ext cx="5438775" cy="514350"/>
            </a:xfrm>
            <a:prstGeom prst="rect">
              <a:avLst/>
            </a:prstGeom>
          </p:spPr>
        </p:pic>
        <p:pic>
          <p:nvPicPr>
            <p:cNvPr id="23" name="Picture 22">
              <a:extLst>
                <a:ext uri="{FF2B5EF4-FFF2-40B4-BE49-F238E27FC236}">
                  <a16:creationId xmlns:a16="http://schemas.microsoft.com/office/drawing/2014/main" id="{E892BAB0-A5CC-4FC2-BB64-71AB604D5726}"/>
                </a:ext>
              </a:extLst>
            </p:cNvPr>
            <p:cNvPicPr>
              <a:picLocks noChangeAspect="1"/>
            </p:cNvPicPr>
            <p:nvPr/>
          </p:nvPicPr>
          <p:blipFill>
            <a:blip r:embed="rId8"/>
            <a:stretch>
              <a:fillRect/>
            </a:stretch>
          </p:blipFill>
          <p:spPr>
            <a:xfrm>
              <a:off x="368075" y="4260291"/>
              <a:ext cx="2343150" cy="657225"/>
            </a:xfrm>
            <a:prstGeom prst="rect">
              <a:avLst/>
            </a:prstGeom>
          </p:spPr>
        </p:pic>
      </p:grpSp>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Particularly, the learned </a:t>
            </a:r>
            <a:r>
              <a:rPr lang="en-US" sz="2800" spc="-80" dirty="0" err="1">
                <a:ln w="1905">
                  <a:noFill/>
                </a:ln>
                <a:effectLst>
                  <a:innerShdw blurRad="114300">
                    <a:prstClr val="black"/>
                  </a:innerShdw>
                </a:effectLst>
                <a:latin typeface="Open Sans" pitchFamily="34" charset="0"/>
                <a:ea typeface="Open Sans" pitchFamily="34" charset="0"/>
                <a:cs typeface="Open Sans" pitchFamily="34" charset="0"/>
              </a:rPr>
              <a:t>stateful</a:t>
            </a: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 function is yet another LSTM</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6" name="Rectangle 5">
            <a:extLst>
              <a:ext uri="{FF2B5EF4-FFF2-40B4-BE49-F238E27FC236}">
                <a16:creationId xmlns:a16="http://schemas.microsoft.com/office/drawing/2014/main" id="{E910E16A-AD87-4BBB-9155-8146B9368769}"/>
              </a:ext>
            </a:extLst>
          </p:cNvPr>
          <p:cNvSpPr/>
          <p:nvPr/>
        </p:nvSpPr>
        <p:spPr>
          <a:xfrm>
            <a:off x="9871284" y="6396335"/>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sp>
        <p:nvSpPr>
          <p:cNvPr id="35" name="Rectangle 34"/>
          <p:cNvSpPr/>
          <p:nvPr/>
        </p:nvSpPr>
        <p:spPr>
          <a:xfrm>
            <a:off x="1914766" y="1509372"/>
            <a:ext cx="174217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LSTM</a:t>
            </a:r>
          </a:p>
        </p:txBody>
      </p:sp>
      <p:sp>
        <p:nvSpPr>
          <p:cNvPr id="3" name="Multiplication Sign 2">
            <a:extLst>
              <a:ext uri="{FF2B5EF4-FFF2-40B4-BE49-F238E27FC236}">
                <a16:creationId xmlns:a16="http://schemas.microsoft.com/office/drawing/2014/main" id="{E751E544-7C32-4D0E-A0B2-9D062BFF3106}"/>
              </a:ext>
            </a:extLst>
          </p:cNvPr>
          <p:cNvSpPr/>
          <p:nvPr/>
        </p:nvSpPr>
        <p:spPr>
          <a:xfrm>
            <a:off x="-361688" y="4358471"/>
            <a:ext cx="3516923" cy="554208"/>
          </a:xfrm>
          <a:prstGeom prst="mathMultiply">
            <a:avLst/>
          </a:prstGeom>
          <a:gradFill>
            <a:gsLst>
              <a:gs pos="0">
                <a:schemeClr val="accent2">
                  <a:lumMod val="110000"/>
                  <a:satMod val="105000"/>
                  <a:tint val="67000"/>
                  <a:alpha val="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04178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887A62B-6EA2-40B0-A416-A7594542451E}"/>
              </a:ext>
            </a:extLst>
          </p:cNvPr>
          <p:cNvPicPr>
            <a:picLocks noChangeAspect="1"/>
          </p:cNvPicPr>
          <p:nvPr/>
        </p:nvPicPr>
        <p:blipFill>
          <a:blip r:embed="rId3"/>
          <a:stretch>
            <a:fillRect/>
          </a:stretch>
        </p:blipFill>
        <p:spPr>
          <a:xfrm>
            <a:off x="368075" y="4260291"/>
            <a:ext cx="2343150" cy="657225"/>
          </a:xfrm>
          <a:prstGeom prst="rect">
            <a:avLst/>
          </a:prstGeom>
        </p:spPr>
      </p:pic>
      <p:pic>
        <p:nvPicPr>
          <p:cNvPr id="19" name="Picture 18">
            <a:extLst>
              <a:ext uri="{FF2B5EF4-FFF2-40B4-BE49-F238E27FC236}">
                <a16:creationId xmlns:a16="http://schemas.microsoft.com/office/drawing/2014/main" id="{1DA15415-6A19-47E8-917F-92FEF3ACC41A}"/>
              </a:ext>
            </a:extLst>
          </p:cNvPr>
          <p:cNvPicPr>
            <a:picLocks noChangeAspect="1"/>
          </p:cNvPicPr>
          <p:nvPr/>
        </p:nvPicPr>
        <p:blipFill>
          <a:blip r:embed="rId4"/>
          <a:stretch>
            <a:fillRect/>
          </a:stretch>
        </p:blipFill>
        <p:spPr>
          <a:xfrm>
            <a:off x="2910485" y="4260291"/>
            <a:ext cx="1314450" cy="590550"/>
          </a:xfrm>
          <a:prstGeom prst="rect">
            <a:avLst/>
          </a:prstGeom>
        </p:spPr>
      </p:pic>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Particularly, the learned </a:t>
            </a:r>
            <a:r>
              <a:rPr lang="en-US" sz="2800" spc="-80" dirty="0" err="1">
                <a:ln w="1905">
                  <a:noFill/>
                </a:ln>
                <a:effectLst>
                  <a:innerShdw blurRad="114300">
                    <a:prstClr val="black"/>
                  </a:innerShdw>
                </a:effectLst>
                <a:latin typeface="Open Sans" pitchFamily="34" charset="0"/>
                <a:ea typeface="Open Sans" pitchFamily="34" charset="0"/>
                <a:cs typeface="Open Sans" pitchFamily="34" charset="0"/>
              </a:rPr>
              <a:t>stateful</a:t>
            </a: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 function is yet another LSTM</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6" name="Rectangle 5">
            <a:extLst>
              <a:ext uri="{FF2B5EF4-FFF2-40B4-BE49-F238E27FC236}">
                <a16:creationId xmlns:a16="http://schemas.microsoft.com/office/drawing/2014/main" id="{E910E16A-AD87-4BBB-9155-8146B9368769}"/>
              </a:ext>
            </a:extLst>
          </p:cNvPr>
          <p:cNvSpPr/>
          <p:nvPr/>
        </p:nvSpPr>
        <p:spPr>
          <a:xfrm>
            <a:off x="9871284" y="6396335"/>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pic>
        <p:nvPicPr>
          <p:cNvPr id="33" name="Picture 32"/>
          <p:cNvPicPr>
            <a:picLocks noChangeAspect="1"/>
          </p:cNvPicPr>
          <p:nvPr/>
        </p:nvPicPr>
        <p:blipFill>
          <a:blip r:embed="rId5"/>
          <a:stretch>
            <a:fillRect/>
          </a:stretch>
        </p:blipFill>
        <p:spPr>
          <a:xfrm>
            <a:off x="6530486" y="2155411"/>
            <a:ext cx="5591175" cy="3476625"/>
          </a:xfrm>
          <a:prstGeom prst="rect">
            <a:avLst/>
          </a:prstGeom>
        </p:spPr>
      </p:pic>
      <p:sp>
        <p:nvSpPr>
          <p:cNvPr id="35" name="Rectangle 34"/>
          <p:cNvSpPr/>
          <p:nvPr/>
        </p:nvSpPr>
        <p:spPr>
          <a:xfrm>
            <a:off x="1914766" y="1509372"/>
            <a:ext cx="174217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Outer LSTM</a:t>
            </a:r>
          </a:p>
        </p:txBody>
      </p:sp>
      <p:sp>
        <p:nvSpPr>
          <p:cNvPr id="37" name="Rectangle 36"/>
          <p:cNvSpPr/>
          <p:nvPr/>
        </p:nvSpPr>
        <p:spPr>
          <a:xfrm>
            <a:off x="8454983" y="1509372"/>
            <a:ext cx="174217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Inner LSTM</a:t>
            </a:r>
          </a:p>
        </p:txBody>
      </p:sp>
      <p:pic>
        <p:nvPicPr>
          <p:cNvPr id="43" name="Picture 42"/>
          <p:cNvPicPr>
            <a:picLocks noChangeAspect="1"/>
          </p:cNvPicPr>
          <p:nvPr/>
        </p:nvPicPr>
        <p:blipFill>
          <a:blip r:embed="rId6"/>
          <a:stretch>
            <a:fillRect/>
          </a:stretch>
        </p:blipFill>
        <p:spPr>
          <a:xfrm>
            <a:off x="1655903" y="2205651"/>
            <a:ext cx="504825" cy="504825"/>
          </a:xfrm>
          <a:prstGeom prst="rect">
            <a:avLst/>
          </a:prstGeom>
        </p:spPr>
      </p:pic>
      <p:grpSp>
        <p:nvGrpSpPr>
          <p:cNvPr id="8" name="Group 7"/>
          <p:cNvGrpSpPr/>
          <p:nvPr/>
        </p:nvGrpSpPr>
        <p:grpSpPr>
          <a:xfrm>
            <a:off x="285544" y="2205651"/>
            <a:ext cx="5521306" cy="3683415"/>
            <a:chOff x="446318" y="2261320"/>
            <a:chExt cx="5521306" cy="3683415"/>
          </a:xfrm>
        </p:grpSpPr>
        <p:pic>
          <p:nvPicPr>
            <p:cNvPr id="11" name="Picture 10"/>
            <p:cNvPicPr>
              <a:picLocks noChangeAspect="1"/>
            </p:cNvPicPr>
            <p:nvPr/>
          </p:nvPicPr>
          <p:blipFill>
            <a:blip r:embed="rId7"/>
            <a:stretch>
              <a:fillRect/>
            </a:stretch>
          </p:blipFill>
          <p:spPr>
            <a:xfrm>
              <a:off x="446318" y="2261320"/>
              <a:ext cx="5000625" cy="990600"/>
            </a:xfrm>
            <a:prstGeom prst="rect">
              <a:avLst/>
            </a:prstGeom>
          </p:spPr>
        </p:pic>
        <p:pic>
          <p:nvPicPr>
            <p:cNvPr id="14" name="Picture 13"/>
            <p:cNvPicPr>
              <a:picLocks noChangeAspect="1"/>
            </p:cNvPicPr>
            <p:nvPr/>
          </p:nvPicPr>
          <p:blipFill>
            <a:blip r:embed="rId8"/>
            <a:stretch>
              <a:fillRect/>
            </a:stretch>
          </p:blipFill>
          <p:spPr>
            <a:xfrm>
              <a:off x="507042" y="4973185"/>
              <a:ext cx="4886325" cy="971550"/>
            </a:xfrm>
            <a:prstGeom prst="rect">
              <a:avLst/>
            </a:prstGeom>
          </p:spPr>
        </p:pic>
        <p:pic>
          <p:nvPicPr>
            <p:cNvPr id="5" name="Picture 4"/>
            <p:cNvPicPr>
              <a:picLocks noChangeAspect="1"/>
            </p:cNvPicPr>
            <p:nvPr/>
          </p:nvPicPr>
          <p:blipFill>
            <a:blip r:embed="rId9"/>
            <a:stretch>
              <a:fillRect/>
            </a:stretch>
          </p:blipFill>
          <p:spPr>
            <a:xfrm>
              <a:off x="518801" y="3264619"/>
              <a:ext cx="2524125" cy="561975"/>
            </a:xfrm>
            <a:prstGeom prst="rect">
              <a:avLst/>
            </a:prstGeom>
          </p:spPr>
        </p:pic>
        <p:pic>
          <p:nvPicPr>
            <p:cNvPr id="7" name="Picture 6"/>
            <p:cNvPicPr>
              <a:picLocks noChangeAspect="1"/>
            </p:cNvPicPr>
            <p:nvPr/>
          </p:nvPicPr>
          <p:blipFill>
            <a:blip r:embed="rId10"/>
            <a:stretch>
              <a:fillRect/>
            </a:stretch>
          </p:blipFill>
          <p:spPr>
            <a:xfrm>
              <a:off x="528849" y="3871289"/>
              <a:ext cx="5438775" cy="514350"/>
            </a:xfrm>
            <a:prstGeom prst="rect">
              <a:avLst/>
            </a:prstGeom>
          </p:spPr>
        </p:pic>
        <p:sp>
          <p:nvSpPr>
            <p:cNvPr id="53" name="Rounded Rectangle 52"/>
            <p:cNvSpPr/>
            <p:nvPr/>
          </p:nvSpPr>
          <p:spPr>
            <a:xfrm>
              <a:off x="446318" y="3283743"/>
              <a:ext cx="5521306" cy="1047056"/>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own Arrow 53"/>
          <p:cNvSpPr/>
          <p:nvPr/>
        </p:nvSpPr>
        <p:spPr>
          <a:xfrm rot="16200000">
            <a:off x="6044276" y="3234208"/>
            <a:ext cx="168013" cy="49789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476910" y="2032592"/>
            <a:ext cx="5480628" cy="3715065"/>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rot="5400000">
            <a:off x="6041971" y="4292997"/>
            <a:ext cx="172621" cy="49789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88749" y="4306952"/>
            <a:ext cx="5518101" cy="52334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6C33CBFC-D6F6-4315-8FAB-16CD74464009}"/>
              </a:ext>
            </a:extLst>
          </p:cNvPr>
          <p:cNvSpPr/>
          <p:nvPr/>
        </p:nvSpPr>
        <p:spPr>
          <a:xfrm>
            <a:off x="-361688" y="4358471"/>
            <a:ext cx="3516923" cy="554208"/>
          </a:xfrm>
          <a:prstGeom prst="mathMultiply">
            <a:avLst/>
          </a:prstGeom>
          <a:gradFill>
            <a:gsLst>
              <a:gs pos="0">
                <a:schemeClr val="accent2">
                  <a:lumMod val="110000"/>
                  <a:satMod val="105000"/>
                  <a:tint val="67000"/>
                  <a:alpha val="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42518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0BF5FE8-EDB3-4428-9728-437F19439CFA}"/>
              </a:ext>
            </a:extLst>
          </p:cNvPr>
          <p:cNvPicPr>
            <a:picLocks noChangeAspect="1"/>
          </p:cNvPicPr>
          <p:nvPr/>
        </p:nvPicPr>
        <p:blipFill>
          <a:blip r:embed="rId3"/>
          <a:stretch>
            <a:fillRect/>
          </a:stretch>
        </p:blipFill>
        <p:spPr>
          <a:xfrm>
            <a:off x="368075" y="4260291"/>
            <a:ext cx="2343150" cy="657225"/>
          </a:xfrm>
          <a:prstGeom prst="rect">
            <a:avLst/>
          </a:prstGeom>
        </p:spPr>
      </p:pic>
      <p:pic>
        <p:nvPicPr>
          <p:cNvPr id="16" name="Picture 15">
            <a:extLst>
              <a:ext uri="{FF2B5EF4-FFF2-40B4-BE49-F238E27FC236}">
                <a16:creationId xmlns:a16="http://schemas.microsoft.com/office/drawing/2014/main" id="{B6DE5D9B-3275-4568-87B2-BB81025BCD78}"/>
              </a:ext>
            </a:extLst>
          </p:cNvPr>
          <p:cNvPicPr>
            <a:picLocks noChangeAspect="1"/>
          </p:cNvPicPr>
          <p:nvPr/>
        </p:nvPicPr>
        <p:blipFill>
          <a:blip r:embed="rId4"/>
          <a:stretch>
            <a:fillRect/>
          </a:stretch>
        </p:blipFill>
        <p:spPr>
          <a:xfrm>
            <a:off x="2910485" y="4260291"/>
            <a:ext cx="1314450" cy="590550"/>
          </a:xfrm>
          <a:prstGeom prst="rect">
            <a:avLst/>
          </a:prstGeom>
        </p:spPr>
      </p:pic>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838200" y="365125"/>
            <a:ext cx="10515600"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Particularly, the learned </a:t>
            </a:r>
            <a:r>
              <a:rPr lang="en-US" sz="2800" spc="-80" dirty="0" err="1">
                <a:ln w="1905">
                  <a:noFill/>
                </a:ln>
                <a:effectLst>
                  <a:innerShdw blurRad="114300">
                    <a:prstClr val="black"/>
                  </a:innerShdw>
                </a:effectLst>
                <a:latin typeface="Open Sans" pitchFamily="34" charset="0"/>
                <a:ea typeface="Open Sans" pitchFamily="34" charset="0"/>
                <a:cs typeface="Open Sans" pitchFamily="34" charset="0"/>
              </a:rPr>
              <a:t>stateful</a:t>
            </a: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 function is yet another LSTM</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6" name="Rectangle 5">
            <a:extLst>
              <a:ext uri="{FF2B5EF4-FFF2-40B4-BE49-F238E27FC236}">
                <a16:creationId xmlns:a16="http://schemas.microsoft.com/office/drawing/2014/main" id="{E910E16A-AD87-4BBB-9155-8146B9368769}"/>
              </a:ext>
            </a:extLst>
          </p:cNvPr>
          <p:cNvSpPr/>
          <p:nvPr/>
        </p:nvSpPr>
        <p:spPr>
          <a:xfrm>
            <a:off x="9871284" y="6396335"/>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sp>
        <p:nvSpPr>
          <p:cNvPr id="35" name="Rectangle 34"/>
          <p:cNvSpPr/>
          <p:nvPr/>
        </p:nvSpPr>
        <p:spPr>
          <a:xfrm>
            <a:off x="1914766" y="1509372"/>
            <a:ext cx="174217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Outer LSTM</a:t>
            </a:r>
          </a:p>
        </p:txBody>
      </p:sp>
      <p:pic>
        <p:nvPicPr>
          <p:cNvPr id="43" name="Picture 42"/>
          <p:cNvPicPr>
            <a:picLocks noChangeAspect="1"/>
          </p:cNvPicPr>
          <p:nvPr/>
        </p:nvPicPr>
        <p:blipFill>
          <a:blip r:embed="rId5"/>
          <a:stretch>
            <a:fillRect/>
          </a:stretch>
        </p:blipFill>
        <p:spPr>
          <a:xfrm>
            <a:off x="1655903" y="2205651"/>
            <a:ext cx="504825" cy="504825"/>
          </a:xfrm>
          <a:prstGeom prst="rect">
            <a:avLst/>
          </a:prstGeom>
        </p:spPr>
      </p:pic>
      <p:grpSp>
        <p:nvGrpSpPr>
          <p:cNvPr id="8" name="Group 7"/>
          <p:cNvGrpSpPr/>
          <p:nvPr/>
        </p:nvGrpSpPr>
        <p:grpSpPr>
          <a:xfrm>
            <a:off x="285544" y="2205651"/>
            <a:ext cx="5521306" cy="3683415"/>
            <a:chOff x="446318" y="2261320"/>
            <a:chExt cx="5521306" cy="3683415"/>
          </a:xfrm>
        </p:grpSpPr>
        <p:pic>
          <p:nvPicPr>
            <p:cNvPr id="11" name="Picture 10"/>
            <p:cNvPicPr>
              <a:picLocks noChangeAspect="1"/>
            </p:cNvPicPr>
            <p:nvPr/>
          </p:nvPicPr>
          <p:blipFill>
            <a:blip r:embed="rId6"/>
            <a:stretch>
              <a:fillRect/>
            </a:stretch>
          </p:blipFill>
          <p:spPr>
            <a:xfrm>
              <a:off x="446318" y="2261320"/>
              <a:ext cx="5000625" cy="990600"/>
            </a:xfrm>
            <a:prstGeom prst="rect">
              <a:avLst/>
            </a:prstGeom>
          </p:spPr>
        </p:pic>
        <p:pic>
          <p:nvPicPr>
            <p:cNvPr id="14" name="Picture 13"/>
            <p:cNvPicPr>
              <a:picLocks noChangeAspect="1"/>
            </p:cNvPicPr>
            <p:nvPr/>
          </p:nvPicPr>
          <p:blipFill>
            <a:blip r:embed="rId7"/>
            <a:stretch>
              <a:fillRect/>
            </a:stretch>
          </p:blipFill>
          <p:spPr>
            <a:xfrm>
              <a:off x="507042" y="4973185"/>
              <a:ext cx="4886325" cy="971550"/>
            </a:xfrm>
            <a:prstGeom prst="rect">
              <a:avLst/>
            </a:prstGeom>
          </p:spPr>
        </p:pic>
        <p:pic>
          <p:nvPicPr>
            <p:cNvPr id="5" name="Picture 4"/>
            <p:cNvPicPr>
              <a:picLocks noChangeAspect="1"/>
            </p:cNvPicPr>
            <p:nvPr/>
          </p:nvPicPr>
          <p:blipFill>
            <a:blip r:embed="rId8"/>
            <a:stretch>
              <a:fillRect/>
            </a:stretch>
          </p:blipFill>
          <p:spPr>
            <a:xfrm>
              <a:off x="518801" y="3264619"/>
              <a:ext cx="2524125" cy="561975"/>
            </a:xfrm>
            <a:prstGeom prst="rect">
              <a:avLst/>
            </a:prstGeom>
          </p:spPr>
        </p:pic>
        <p:pic>
          <p:nvPicPr>
            <p:cNvPr id="7" name="Picture 6"/>
            <p:cNvPicPr>
              <a:picLocks noChangeAspect="1"/>
            </p:cNvPicPr>
            <p:nvPr/>
          </p:nvPicPr>
          <p:blipFill>
            <a:blip r:embed="rId9"/>
            <a:stretch>
              <a:fillRect/>
            </a:stretch>
          </p:blipFill>
          <p:spPr>
            <a:xfrm>
              <a:off x="528849" y="3871289"/>
              <a:ext cx="5438775" cy="514350"/>
            </a:xfrm>
            <a:prstGeom prst="rect">
              <a:avLst/>
            </a:prstGeom>
          </p:spPr>
        </p:pic>
        <p:sp>
          <p:nvSpPr>
            <p:cNvPr id="53" name="Rounded Rectangle 52"/>
            <p:cNvSpPr/>
            <p:nvPr/>
          </p:nvSpPr>
          <p:spPr>
            <a:xfrm>
              <a:off x="446318" y="3283743"/>
              <a:ext cx="5521306" cy="1047056"/>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ounded Rectangle 56"/>
          <p:cNvSpPr/>
          <p:nvPr/>
        </p:nvSpPr>
        <p:spPr>
          <a:xfrm>
            <a:off x="288749" y="4306952"/>
            <a:ext cx="5518101" cy="52334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0"/>
          <a:stretch>
            <a:fillRect/>
          </a:stretch>
        </p:blipFill>
        <p:spPr>
          <a:xfrm>
            <a:off x="5899429" y="1576850"/>
            <a:ext cx="6242328" cy="4599271"/>
          </a:xfrm>
          <a:prstGeom prst="rect">
            <a:avLst/>
          </a:prstGeom>
        </p:spPr>
      </p:pic>
      <p:sp>
        <p:nvSpPr>
          <p:cNvPr id="17" name="Multiplication Sign 16">
            <a:extLst>
              <a:ext uri="{FF2B5EF4-FFF2-40B4-BE49-F238E27FC236}">
                <a16:creationId xmlns:a16="http://schemas.microsoft.com/office/drawing/2014/main" id="{F72071C6-7B21-4034-A910-EC92B32A2313}"/>
              </a:ext>
            </a:extLst>
          </p:cNvPr>
          <p:cNvSpPr/>
          <p:nvPr/>
        </p:nvSpPr>
        <p:spPr>
          <a:xfrm>
            <a:off x="-361688" y="4358471"/>
            <a:ext cx="3516923" cy="554208"/>
          </a:xfrm>
          <a:prstGeom prst="mathMultiply">
            <a:avLst/>
          </a:prstGeom>
          <a:gradFill>
            <a:gsLst>
              <a:gs pos="0">
                <a:schemeClr val="accent2">
                  <a:lumMod val="110000"/>
                  <a:satMod val="105000"/>
                  <a:tint val="67000"/>
                  <a:alpha val="0"/>
                </a:schemeClr>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2598289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2720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The authors considered tasks of text generation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35" name="Rectangle 34">
            <a:extLst>
              <a:ext uri="{FF2B5EF4-FFF2-40B4-BE49-F238E27FC236}">
                <a16:creationId xmlns:a16="http://schemas.microsoft.com/office/drawing/2014/main" id="{FD6ECC2E-C2C5-4FEF-B407-C3A3ED32FF28}"/>
              </a:ext>
            </a:extLst>
          </p:cNvPr>
          <p:cNvSpPr/>
          <p:nvPr/>
        </p:nvSpPr>
        <p:spPr>
          <a:xfrm>
            <a:off x="1242742" y="2109701"/>
            <a:ext cx="8486474"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Penn Treebank Corpus (PTB, Marcus et al., 1993).</a:t>
            </a:r>
          </a:p>
          <a:p>
            <a:pPr marL="914400" lvl="1" indent="-457200">
              <a:buFont typeface="Arial" panose="020B0604020202020204" pitchFamily="34" charset="0"/>
              <a:buChar char="•"/>
            </a:pPr>
            <a:r>
              <a:rPr lang="en-US" sz="2800" dirty="0">
                <a:ln w="1905">
                  <a:noFill/>
                </a:ln>
                <a:latin typeface="CordiaUPC" pitchFamily="34" charset="-34"/>
                <a:ea typeface="Batang" pitchFamily="18" charset="-127"/>
                <a:cs typeface="CordiaUPC" pitchFamily="34" charset="-34"/>
              </a:rPr>
              <a:t>1M words / 2500 stories from 1989 Wall Street Journal material.</a:t>
            </a:r>
          </a:p>
        </p:txBody>
      </p:sp>
    </p:spTree>
    <p:extLst>
      <p:ext uri="{BB962C8B-B14F-4D97-AF65-F5344CB8AC3E}">
        <p14:creationId xmlns:p14="http://schemas.microsoft.com/office/powerpoint/2010/main" val="4201055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2720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Nested LSTM better represents temporal hierarchy than stacked version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6" name="Rectangle 15">
            <a:extLst>
              <a:ext uri="{FF2B5EF4-FFF2-40B4-BE49-F238E27FC236}">
                <a16:creationId xmlns:a16="http://schemas.microsoft.com/office/drawing/2014/main" id="{E910E16A-AD87-4BBB-9155-8146B9368769}"/>
              </a:ext>
            </a:extLst>
          </p:cNvPr>
          <p:cNvSpPr/>
          <p:nvPr/>
        </p:nvSpPr>
        <p:spPr>
          <a:xfrm>
            <a:off x="9848850" y="82684"/>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sp>
        <p:nvSpPr>
          <p:cNvPr id="11" name="Rectangle 10">
            <a:extLst>
              <a:ext uri="{FF2B5EF4-FFF2-40B4-BE49-F238E27FC236}">
                <a16:creationId xmlns:a16="http://schemas.microsoft.com/office/drawing/2014/main" id="{073E3E0E-FE83-4EE4-A653-200AEEBC0EF8}"/>
              </a:ext>
            </a:extLst>
          </p:cNvPr>
          <p:cNvSpPr/>
          <p:nvPr/>
        </p:nvSpPr>
        <p:spPr>
          <a:xfrm>
            <a:off x="748966" y="1376213"/>
            <a:ext cx="8486474"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Penn Treebank Corpus (PTB, Marcus et al., 1993).</a:t>
            </a:r>
          </a:p>
          <a:p>
            <a:pPr marL="914400" lvl="1" indent="-457200">
              <a:buFont typeface="Arial" panose="020B0604020202020204" pitchFamily="34" charset="0"/>
              <a:buChar char="•"/>
            </a:pPr>
            <a:r>
              <a:rPr lang="en-US" sz="2800" dirty="0">
                <a:ln w="1905">
                  <a:noFill/>
                </a:ln>
                <a:latin typeface="CordiaUPC" pitchFamily="34" charset="-34"/>
                <a:ea typeface="Batang" pitchFamily="18" charset="-127"/>
                <a:cs typeface="CordiaUPC" pitchFamily="34" charset="-34"/>
              </a:rPr>
              <a:t>1M words / 2500 stories from 1989 Wall Street Journal material.</a:t>
            </a:r>
          </a:p>
        </p:txBody>
      </p:sp>
      <p:grpSp>
        <p:nvGrpSpPr>
          <p:cNvPr id="5" name="Group 4">
            <a:extLst>
              <a:ext uri="{FF2B5EF4-FFF2-40B4-BE49-F238E27FC236}">
                <a16:creationId xmlns:a16="http://schemas.microsoft.com/office/drawing/2014/main" id="{74F4FB7A-30B6-48AA-AE59-81A95DC6FB55}"/>
              </a:ext>
            </a:extLst>
          </p:cNvPr>
          <p:cNvGrpSpPr/>
          <p:nvPr/>
        </p:nvGrpSpPr>
        <p:grpSpPr>
          <a:xfrm>
            <a:off x="-52755" y="2330320"/>
            <a:ext cx="12325350" cy="2172805"/>
            <a:chOff x="-52755" y="2330320"/>
            <a:chExt cx="12325350" cy="2172805"/>
          </a:xfrm>
        </p:grpSpPr>
        <p:grpSp>
          <p:nvGrpSpPr>
            <p:cNvPr id="3" name="Group 2">
              <a:extLst>
                <a:ext uri="{FF2B5EF4-FFF2-40B4-BE49-F238E27FC236}">
                  <a16:creationId xmlns:a16="http://schemas.microsoft.com/office/drawing/2014/main" id="{3395BD86-86C4-4C84-8C53-25E73E4E940F}"/>
                </a:ext>
              </a:extLst>
            </p:cNvPr>
            <p:cNvGrpSpPr/>
            <p:nvPr/>
          </p:nvGrpSpPr>
          <p:grpSpPr>
            <a:xfrm>
              <a:off x="-52755" y="2459672"/>
              <a:ext cx="12325350" cy="2043453"/>
              <a:chOff x="-52755" y="2459672"/>
              <a:chExt cx="12325350" cy="2043453"/>
            </a:xfrm>
          </p:grpSpPr>
          <p:pic>
            <p:nvPicPr>
              <p:cNvPr id="8" name="Picture 7"/>
              <p:cNvPicPr>
                <a:picLocks noChangeAspect="1"/>
              </p:cNvPicPr>
              <p:nvPr/>
            </p:nvPicPr>
            <p:blipFill>
              <a:blip r:embed="rId3"/>
              <a:stretch>
                <a:fillRect/>
              </a:stretch>
            </p:blipFill>
            <p:spPr>
              <a:xfrm>
                <a:off x="-52755" y="3017225"/>
                <a:ext cx="12325350" cy="1485900"/>
              </a:xfrm>
              <a:prstGeom prst="rect">
                <a:avLst/>
              </a:prstGeom>
            </p:spPr>
          </p:pic>
          <p:sp>
            <p:nvSpPr>
              <p:cNvPr id="12" name="Rectangle 11"/>
              <p:cNvSpPr/>
              <p:nvPr/>
            </p:nvSpPr>
            <p:spPr>
              <a:xfrm>
                <a:off x="1900111" y="2459672"/>
                <a:ext cx="118085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Inner cell</a:t>
                </a:r>
              </a:p>
            </p:txBody>
          </p:sp>
          <p:sp>
            <p:nvSpPr>
              <p:cNvPr id="13" name="Rectangle 12"/>
              <p:cNvSpPr/>
              <p:nvPr/>
            </p:nvSpPr>
            <p:spPr>
              <a:xfrm>
                <a:off x="8358061" y="2547937"/>
                <a:ext cx="12665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Outer cell</a:t>
                </a:r>
              </a:p>
            </p:txBody>
          </p:sp>
        </p:grpSp>
        <p:sp>
          <p:nvSpPr>
            <p:cNvPr id="17" name="Rectangle 16">
              <a:extLst>
                <a:ext uri="{FF2B5EF4-FFF2-40B4-BE49-F238E27FC236}">
                  <a16:creationId xmlns:a16="http://schemas.microsoft.com/office/drawing/2014/main" id="{A8360C2F-6BB9-4971-8E0F-48C80C37A59E}"/>
                </a:ext>
              </a:extLst>
            </p:cNvPr>
            <p:cNvSpPr/>
            <p:nvPr/>
          </p:nvSpPr>
          <p:spPr>
            <a:xfrm>
              <a:off x="5519491" y="2330320"/>
              <a:ext cx="1057156"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Nested</a:t>
              </a:r>
              <a:endParaRPr lang="en-US" sz="2800" dirty="0">
                <a:ln w="1905">
                  <a:noFill/>
                </a:ln>
                <a:latin typeface="CordiaUPC" pitchFamily="34" charset="-34"/>
                <a:ea typeface="Batang" pitchFamily="18" charset="-127"/>
                <a:cs typeface="CordiaUPC" pitchFamily="34" charset="-34"/>
              </a:endParaRPr>
            </a:p>
          </p:txBody>
        </p:sp>
      </p:grpSp>
      <p:grpSp>
        <p:nvGrpSpPr>
          <p:cNvPr id="6" name="Group 5">
            <a:extLst>
              <a:ext uri="{FF2B5EF4-FFF2-40B4-BE49-F238E27FC236}">
                <a16:creationId xmlns:a16="http://schemas.microsoft.com/office/drawing/2014/main" id="{64BF9C00-6EEE-4919-A454-D69953858D04}"/>
              </a:ext>
            </a:extLst>
          </p:cNvPr>
          <p:cNvGrpSpPr/>
          <p:nvPr/>
        </p:nvGrpSpPr>
        <p:grpSpPr>
          <a:xfrm>
            <a:off x="-14655" y="4578908"/>
            <a:ext cx="12287250" cy="2032902"/>
            <a:chOff x="-14655" y="4578908"/>
            <a:chExt cx="12287250" cy="2032902"/>
          </a:xfrm>
        </p:grpSpPr>
        <p:grpSp>
          <p:nvGrpSpPr>
            <p:cNvPr id="4" name="Group 3">
              <a:extLst>
                <a:ext uri="{FF2B5EF4-FFF2-40B4-BE49-F238E27FC236}">
                  <a16:creationId xmlns:a16="http://schemas.microsoft.com/office/drawing/2014/main" id="{FEDE73F3-67A1-4670-B016-F71142AA64D4}"/>
                </a:ext>
              </a:extLst>
            </p:cNvPr>
            <p:cNvGrpSpPr/>
            <p:nvPr/>
          </p:nvGrpSpPr>
          <p:grpSpPr>
            <a:xfrm>
              <a:off x="-14655" y="4640463"/>
              <a:ext cx="12287250" cy="1971347"/>
              <a:chOff x="-14655" y="4710803"/>
              <a:chExt cx="12287250" cy="1971347"/>
            </a:xfrm>
          </p:grpSpPr>
          <p:pic>
            <p:nvPicPr>
              <p:cNvPr id="9" name="Picture 8"/>
              <p:cNvPicPr>
                <a:picLocks noChangeAspect="1"/>
              </p:cNvPicPr>
              <p:nvPr/>
            </p:nvPicPr>
            <p:blipFill>
              <a:blip r:embed="rId4"/>
              <a:stretch>
                <a:fillRect/>
              </a:stretch>
            </p:blipFill>
            <p:spPr>
              <a:xfrm>
                <a:off x="-14655" y="5281975"/>
                <a:ext cx="12287250" cy="1400175"/>
              </a:xfrm>
              <a:prstGeom prst="rect">
                <a:avLst/>
              </a:prstGeom>
            </p:spPr>
          </p:pic>
          <p:sp>
            <p:nvSpPr>
              <p:cNvPr id="14" name="Rectangle 13"/>
              <p:cNvSpPr/>
              <p:nvPr/>
            </p:nvSpPr>
            <p:spPr>
              <a:xfrm>
                <a:off x="1814386" y="4710803"/>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Second layer</a:t>
                </a:r>
              </a:p>
            </p:txBody>
          </p:sp>
          <p:sp>
            <p:nvSpPr>
              <p:cNvPr id="15" name="Rectangle 14"/>
              <p:cNvSpPr/>
              <p:nvPr/>
            </p:nvSpPr>
            <p:spPr>
              <a:xfrm>
                <a:off x="8186611" y="4758755"/>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First layer</a:t>
                </a:r>
              </a:p>
            </p:txBody>
          </p:sp>
        </p:grpSp>
        <p:sp>
          <p:nvSpPr>
            <p:cNvPr id="18" name="Rectangle 17">
              <a:extLst>
                <a:ext uri="{FF2B5EF4-FFF2-40B4-BE49-F238E27FC236}">
                  <a16:creationId xmlns:a16="http://schemas.microsoft.com/office/drawing/2014/main" id="{9D9B41BF-C14A-4537-BD0C-F0F5F9895DFE}"/>
                </a:ext>
              </a:extLst>
            </p:cNvPr>
            <p:cNvSpPr/>
            <p:nvPr/>
          </p:nvSpPr>
          <p:spPr>
            <a:xfrm>
              <a:off x="5453179" y="4578908"/>
              <a:ext cx="1206871"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Stacked</a:t>
              </a:r>
              <a:endParaRPr lang="en-US" sz="2800" dirty="0">
                <a:ln w="1905">
                  <a:noFill/>
                </a:ln>
                <a:latin typeface="CordiaUPC" pitchFamily="34" charset="-34"/>
                <a:ea typeface="Batang" pitchFamily="18" charset="-127"/>
                <a:cs typeface="CordiaUPC" pitchFamily="34" charset="-34"/>
              </a:endParaRPr>
            </a:p>
          </p:txBody>
        </p:sp>
      </p:grpSp>
      <p:sp>
        <p:nvSpPr>
          <p:cNvPr id="19" name="Rectangle 18">
            <a:extLst>
              <a:ext uri="{FF2B5EF4-FFF2-40B4-BE49-F238E27FC236}">
                <a16:creationId xmlns:a16="http://schemas.microsoft.com/office/drawing/2014/main" id="{5239CA63-7C7E-4EE5-AF8D-BD92C0D412AF}"/>
              </a:ext>
            </a:extLst>
          </p:cNvPr>
          <p:cNvSpPr/>
          <p:nvPr/>
        </p:nvSpPr>
        <p:spPr>
          <a:xfrm>
            <a:off x="-52755" y="4695303"/>
            <a:ext cx="12325350" cy="216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C4DDAB7-3C03-4458-92C2-266E262A3CA0}"/>
              </a:ext>
            </a:extLst>
          </p:cNvPr>
          <p:cNvGrpSpPr/>
          <p:nvPr/>
        </p:nvGrpSpPr>
        <p:grpSpPr>
          <a:xfrm>
            <a:off x="-83284" y="2522498"/>
            <a:ext cx="6077684" cy="2449746"/>
            <a:chOff x="-83284" y="2522498"/>
            <a:chExt cx="6077684" cy="2449746"/>
          </a:xfrm>
        </p:grpSpPr>
        <p:sp>
          <p:nvSpPr>
            <p:cNvPr id="21" name="Rectangle 20">
              <a:extLst>
                <a:ext uri="{FF2B5EF4-FFF2-40B4-BE49-F238E27FC236}">
                  <a16:creationId xmlns:a16="http://schemas.microsoft.com/office/drawing/2014/main" id="{D5CDD0CC-BA42-437E-B45E-41CAA6884346}"/>
                </a:ext>
              </a:extLst>
            </p:cNvPr>
            <p:cNvSpPr/>
            <p:nvPr/>
          </p:nvSpPr>
          <p:spPr>
            <a:xfrm>
              <a:off x="-14655" y="2809547"/>
              <a:ext cx="6009055" cy="216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295065F-B15D-45DB-9921-274F9F22EE25}"/>
                </a:ext>
              </a:extLst>
            </p:cNvPr>
            <p:cNvSpPr/>
            <p:nvPr/>
          </p:nvSpPr>
          <p:spPr>
            <a:xfrm>
              <a:off x="-83284" y="2522498"/>
              <a:ext cx="5536464" cy="39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2653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2720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Nested LSTM better represents temporal hierarchy than stacked version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6" name="Rectangle 15">
            <a:extLst>
              <a:ext uri="{FF2B5EF4-FFF2-40B4-BE49-F238E27FC236}">
                <a16:creationId xmlns:a16="http://schemas.microsoft.com/office/drawing/2014/main" id="{E910E16A-AD87-4BBB-9155-8146B9368769}"/>
              </a:ext>
            </a:extLst>
          </p:cNvPr>
          <p:cNvSpPr/>
          <p:nvPr/>
        </p:nvSpPr>
        <p:spPr>
          <a:xfrm>
            <a:off x="9848850" y="82684"/>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sp>
        <p:nvSpPr>
          <p:cNvPr id="11" name="Rectangle 10">
            <a:extLst>
              <a:ext uri="{FF2B5EF4-FFF2-40B4-BE49-F238E27FC236}">
                <a16:creationId xmlns:a16="http://schemas.microsoft.com/office/drawing/2014/main" id="{073E3E0E-FE83-4EE4-A653-200AEEBC0EF8}"/>
              </a:ext>
            </a:extLst>
          </p:cNvPr>
          <p:cNvSpPr/>
          <p:nvPr/>
        </p:nvSpPr>
        <p:spPr>
          <a:xfrm>
            <a:off x="748966" y="1376213"/>
            <a:ext cx="8486474"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Penn Treebank Corpus (PTB, Marcus et al., 1993).</a:t>
            </a:r>
          </a:p>
          <a:p>
            <a:pPr marL="914400" lvl="1" indent="-457200">
              <a:buFont typeface="Arial" panose="020B0604020202020204" pitchFamily="34" charset="0"/>
              <a:buChar char="•"/>
            </a:pPr>
            <a:r>
              <a:rPr lang="en-US" sz="2800" dirty="0">
                <a:ln w="1905">
                  <a:noFill/>
                </a:ln>
                <a:latin typeface="CordiaUPC" pitchFamily="34" charset="-34"/>
                <a:ea typeface="Batang" pitchFamily="18" charset="-127"/>
                <a:cs typeface="CordiaUPC" pitchFamily="34" charset="-34"/>
              </a:rPr>
              <a:t>1M words / 2500 stories from 1989 Wall Street Journal material.</a:t>
            </a:r>
          </a:p>
        </p:txBody>
      </p:sp>
      <p:grpSp>
        <p:nvGrpSpPr>
          <p:cNvPr id="5" name="Group 4">
            <a:extLst>
              <a:ext uri="{FF2B5EF4-FFF2-40B4-BE49-F238E27FC236}">
                <a16:creationId xmlns:a16="http://schemas.microsoft.com/office/drawing/2014/main" id="{74F4FB7A-30B6-48AA-AE59-81A95DC6FB55}"/>
              </a:ext>
            </a:extLst>
          </p:cNvPr>
          <p:cNvGrpSpPr/>
          <p:nvPr/>
        </p:nvGrpSpPr>
        <p:grpSpPr>
          <a:xfrm>
            <a:off x="-52755" y="2330320"/>
            <a:ext cx="12325350" cy="2172805"/>
            <a:chOff x="-52755" y="2330320"/>
            <a:chExt cx="12325350" cy="2172805"/>
          </a:xfrm>
        </p:grpSpPr>
        <p:grpSp>
          <p:nvGrpSpPr>
            <p:cNvPr id="3" name="Group 2">
              <a:extLst>
                <a:ext uri="{FF2B5EF4-FFF2-40B4-BE49-F238E27FC236}">
                  <a16:creationId xmlns:a16="http://schemas.microsoft.com/office/drawing/2014/main" id="{3395BD86-86C4-4C84-8C53-25E73E4E940F}"/>
                </a:ext>
              </a:extLst>
            </p:cNvPr>
            <p:cNvGrpSpPr/>
            <p:nvPr/>
          </p:nvGrpSpPr>
          <p:grpSpPr>
            <a:xfrm>
              <a:off x="-52755" y="2459672"/>
              <a:ext cx="12325350" cy="2043453"/>
              <a:chOff x="-52755" y="2459672"/>
              <a:chExt cx="12325350" cy="2043453"/>
            </a:xfrm>
          </p:grpSpPr>
          <p:pic>
            <p:nvPicPr>
              <p:cNvPr id="8" name="Picture 7"/>
              <p:cNvPicPr>
                <a:picLocks noChangeAspect="1"/>
              </p:cNvPicPr>
              <p:nvPr/>
            </p:nvPicPr>
            <p:blipFill>
              <a:blip r:embed="rId3"/>
              <a:stretch>
                <a:fillRect/>
              </a:stretch>
            </p:blipFill>
            <p:spPr>
              <a:xfrm>
                <a:off x="-52755" y="3017225"/>
                <a:ext cx="12325350" cy="1485900"/>
              </a:xfrm>
              <a:prstGeom prst="rect">
                <a:avLst/>
              </a:prstGeom>
            </p:spPr>
          </p:pic>
          <p:sp>
            <p:nvSpPr>
              <p:cNvPr id="12" name="Rectangle 11"/>
              <p:cNvSpPr/>
              <p:nvPr/>
            </p:nvSpPr>
            <p:spPr>
              <a:xfrm>
                <a:off x="1900111" y="2459672"/>
                <a:ext cx="118085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Inner cell</a:t>
                </a:r>
              </a:p>
            </p:txBody>
          </p:sp>
          <p:sp>
            <p:nvSpPr>
              <p:cNvPr id="13" name="Rectangle 12"/>
              <p:cNvSpPr/>
              <p:nvPr/>
            </p:nvSpPr>
            <p:spPr>
              <a:xfrm>
                <a:off x="8358061" y="2547937"/>
                <a:ext cx="12665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Outer cell</a:t>
                </a:r>
              </a:p>
            </p:txBody>
          </p:sp>
        </p:grpSp>
        <p:sp>
          <p:nvSpPr>
            <p:cNvPr id="17" name="Rectangle 16">
              <a:extLst>
                <a:ext uri="{FF2B5EF4-FFF2-40B4-BE49-F238E27FC236}">
                  <a16:creationId xmlns:a16="http://schemas.microsoft.com/office/drawing/2014/main" id="{A8360C2F-6BB9-4971-8E0F-48C80C37A59E}"/>
                </a:ext>
              </a:extLst>
            </p:cNvPr>
            <p:cNvSpPr/>
            <p:nvPr/>
          </p:nvSpPr>
          <p:spPr>
            <a:xfrm>
              <a:off x="5519491" y="2330320"/>
              <a:ext cx="1057156"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Nested</a:t>
              </a:r>
              <a:endParaRPr lang="en-US" sz="2800" dirty="0">
                <a:ln w="1905">
                  <a:noFill/>
                </a:ln>
                <a:latin typeface="CordiaUPC" pitchFamily="34" charset="-34"/>
                <a:ea typeface="Batang" pitchFamily="18" charset="-127"/>
                <a:cs typeface="CordiaUPC" pitchFamily="34" charset="-34"/>
              </a:endParaRPr>
            </a:p>
          </p:txBody>
        </p:sp>
      </p:grpSp>
      <p:grpSp>
        <p:nvGrpSpPr>
          <p:cNvPr id="6" name="Group 5">
            <a:extLst>
              <a:ext uri="{FF2B5EF4-FFF2-40B4-BE49-F238E27FC236}">
                <a16:creationId xmlns:a16="http://schemas.microsoft.com/office/drawing/2014/main" id="{64BF9C00-6EEE-4919-A454-D69953858D04}"/>
              </a:ext>
            </a:extLst>
          </p:cNvPr>
          <p:cNvGrpSpPr/>
          <p:nvPr/>
        </p:nvGrpSpPr>
        <p:grpSpPr>
          <a:xfrm>
            <a:off x="-14655" y="4578908"/>
            <a:ext cx="12287250" cy="2032902"/>
            <a:chOff x="-14655" y="4578908"/>
            <a:chExt cx="12287250" cy="2032902"/>
          </a:xfrm>
        </p:grpSpPr>
        <p:grpSp>
          <p:nvGrpSpPr>
            <p:cNvPr id="4" name="Group 3">
              <a:extLst>
                <a:ext uri="{FF2B5EF4-FFF2-40B4-BE49-F238E27FC236}">
                  <a16:creationId xmlns:a16="http://schemas.microsoft.com/office/drawing/2014/main" id="{FEDE73F3-67A1-4670-B016-F71142AA64D4}"/>
                </a:ext>
              </a:extLst>
            </p:cNvPr>
            <p:cNvGrpSpPr/>
            <p:nvPr/>
          </p:nvGrpSpPr>
          <p:grpSpPr>
            <a:xfrm>
              <a:off x="-14655" y="4640463"/>
              <a:ext cx="12287250" cy="1971347"/>
              <a:chOff x="-14655" y="4710803"/>
              <a:chExt cx="12287250" cy="1971347"/>
            </a:xfrm>
          </p:grpSpPr>
          <p:pic>
            <p:nvPicPr>
              <p:cNvPr id="9" name="Picture 8"/>
              <p:cNvPicPr>
                <a:picLocks noChangeAspect="1"/>
              </p:cNvPicPr>
              <p:nvPr/>
            </p:nvPicPr>
            <p:blipFill>
              <a:blip r:embed="rId4"/>
              <a:stretch>
                <a:fillRect/>
              </a:stretch>
            </p:blipFill>
            <p:spPr>
              <a:xfrm>
                <a:off x="-14655" y="5281975"/>
                <a:ext cx="12287250" cy="1400175"/>
              </a:xfrm>
              <a:prstGeom prst="rect">
                <a:avLst/>
              </a:prstGeom>
            </p:spPr>
          </p:pic>
          <p:sp>
            <p:nvSpPr>
              <p:cNvPr id="14" name="Rectangle 13"/>
              <p:cNvSpPr/>
              <p:nvPr/>
            </p:nvSpPr>
            <p:spPr>
              <a:xfrm>
                <a:off x="1814386" y="4710803"/>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Second layer</a:t>
                </a:r>
              </a:p>
            </p:txBody>
          </p:sp>
          <p:sp>
            <p:nvSpPr>
              <p:cNvPr id="15" name="Rectangle 14"/>
              <p:cNvSpPr/>
              <p:nvPr/>
            </p:nvSpPr>
            <p:spPr>
              <a:xfrm>
                <a:off x="8186611" y="4758755"/>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First layer</a:t>
                </a:r>
              </a:p>
            </p:txBody>
          </p:sp>
        </p:grpSp>
        <p:sp>
          <p:nvSpPr>
            <p:cNvPr id="18" name="Rectangle 17">
              <a:extLst>
                <a:ext uri="{FF2B5EF4-FFF2-40B4-BE49-F238E27FC236}">
                  <a16:creationId xmlns:a16="http://schemas.microsoft.com/office/drawing/2014/main" id="{9D9B41BF-C14A-4537-BD0C-F0F5F9895DFE}"/>
                </a:ext>
              </a:extLst>
            </p:cNvPr>
            <p:cNvSpPr/>
            <p:nvPr/>
          </p:nvSpPr>
          <p:spPr>
            <a:xfrm>
              <a:off x="5453179" y="4578908"/>
              <a:ext cx="1206871"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Stacked</a:t>
              </a:r>
              <a:endParaRPr lang="en-US" sz="2800" dirty="0">
                <a:ln w="1905">
                  <a:noFill/>
                </a:ln>
                <a:latin typeface="CordiaUPC" pitchFamily="34" charset="-34"/>
                <a:ea typeface="Batang" pitchFamily="18" charset="-127"/>
                <a:cs typeface="CordiaUPC" pitchFamily="34" charset="-34"/>
              </a:endParaRPr>
            </a:p>
          </p:txBody>
        </p:sp>
      </p:grpSp>
      <p:sp>
        <p:nvSpPr>
          <p:cNvPr id="19" name="Rectangle 18">
            <a:extLst>
              <a:ext uri="{FF2B5EF4-FFF2-40B4-BE49-F238E27FC236}">
                <a16:creationId xmlns:a16="http://schemas.microsoft.com/office/drawing/2014/main" id="{5239CA63-7C7E-4EE5-AF8D-BD92C0D412AF}"/>
              </a:ext>
            </a:extLst>
          </p:cNvPr>
          <p:cNvSpPr/>
          <p:nvPr/>
        </p:nvSpPr>
        <p:spPr>
          <a:xfrm>
            <a:off x="-52755" y="4695303"/>
            <a:ext cx="12325350" cy="2162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887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2720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Nested LSTM better represents temporal hierarchy than stacked version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6" name="Rectangle 15">
            <a:extLst>
              <a:ext uri="{FF2B5EF4-FFF2-40B4-BE49-F238E27FC236}">
                <a16:creationId xmlns:a16="http://schemas.microsoft.com/office/drawing/2014/main" id="{E910E16A-AD87-4BBB-9155-8146B9368769}"/>
              </a:ext>
            </a:extLst>
          </p:cNvPr>
          <p:cNvSpPr/>
          <p:nvPr/>
        </p:nvSpPr>
        <p:spPr>
          <a:xfrm>
            <a:off x="9848850" y="82684"/>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sp>
        <p:nvSpPr>
          <p:cNvPr id="11" name="Rectangle 10">
            <a:extLst>
              <a:ext uri="{FF2B5EF4-FFF2-40B4-BE49-F238E27FC236}">
                <a16:creationId xmlns:a16="http://schemas.microsoft.com/office/drawing/2014/main" id="{073E3E0E-FE83-4EE4-A653-200AEEBC0EF8}"/>
              </a:ext>
            </a:extLst>
          </p:cNvPr>
          <p:cNvSpPr/>
          <p:nvPr/>
        </p:nvSpPr>
        <p:spPr>
          <a:xfrm>
            <a:off x="748966" y="1376213"/>
            <a:ext cx="8486474"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Penn Treebank Corpus (PTB, Marcus et al., 1993).</a:t>
            </a:r>
          </a:p>
          <a:p>
            <a:pPr marL="914400" lvl="1" indent="-457200">
              <a:buFont typeface="Arial" panose="020B0604020202020204" pitchFamily="34" charset="0"/>
              <a:buChar char="•"/>
            </a:pPr>
            <a:r>
              <a:rPr lang="en-US" sz="2800" dirty="0">
                <a:ln w="1905">
                  <a:noFill/>
                </a:ln>
                <a:latin typeface="CordiaUPC" pitchFamily="34" charset="-34"/>
                <a:ea typeface="Batang" pitchFamily="18" charset="-127"/>
                <a:cs typeface="CordiaUPC" pitchFamily="34" charset="-34"/>
              </a:rPr>
              <a:t>1M words / 2500 stories from 1989 Wall Street Journal material.</a:t>
            </a:r>
          </a:p>
        </p:txBody>
      </p:sp>
      <p:grpSp>
        <p:nvGrpSpPr>
          <p:cNvPr id="5" name="Group 4">
            <a:extLst>
              <a:ext uri="{FF2B5EF4-FFF2-40B4-BE49-F238E27FC236}">
                <a16:creationId xmlns:a16="http://schemas.microsoft.com/office/drawing/2014/main" id="{74F4FB7A-30B6-48AA-AE59-81A95DC6FB55}"/>
              </a:ext>
            </a:extLst>
          </p:cNvPr>
          <p:cNvGrpSpPr/>
          <p:nvPr/>
        </p:nvGrpSpPr>
        <p:grpSpPr>
          <a:xfrm>
            <a:off x="-52755" y="2330320"/>
            <a:ext cx="12325350" cy="2172805"/>
            <a:chOff x="-52755" y="2330320"/>
            <a:chExt cx="12325350" cy="2172805"/>
          </a:xfrm>
        </p:grpSpPr>
        <p:grpSp>
          <p:nvGrpSpPr>
            <p:cNvPr id="3" name="Group 2">
              <a:extLst>
                <a:ext uri="{FF2B5EF4-FFF2-40B4-BE49-F238E27FC236}">
                  <a16:creationId xmlns:a16="http://schemas.microsoft.com/office/drawing/2014/main" id="{3395BD86-86C4-4C84-8C53-25E73E4E940F}"/>
                </a:ext>
              </a:extLst>
            </p:cNvPr>
            <p:cNvGrpSpPr/>
            <p:nvPr/>
          </p:nvGrpSpPr>
          <p:grpSpPr>
            <a:xfrm>
              <a:off x="-52755" y="2459672"/>
              <a:ext cx="12325350" cy="2043453"/>
              <a:chOff x="-52755" y="2459672"/>
              <a:chExt cx="12325350" cy="2043453"/>
            </a:xfrm>
          </p:grpSpPr>
          <p:pic>
            <p:nvPicPr>
              <p:cNvPr id="8" name="Picture 7"/>
              <p:cNvPicPr>
                <a:picLocks noChangeAspect="1"/>
              </p:cNvPicPr>
              <p:nvPr/>
            </p:nvPicPr>
            <p:blipFill>
              <a:blip r:embed="rId3"/>
              <a:stretch>
                <a:fillRect/>
              </a:stretch>
            </p:blipFill>
            <p:spPr>
              <a:xfrm>
                <a:off x="-52755" y="3017225"/>
                <a:ext cx="12325350" cy="1485900"/>
              </a:xfrm>
              <a:prstGeom prst="rect">
                <a:avLst/>
              </a:prstGeom>
            </p:spPr>
          </p:pic>
          <p:sp>
            <p:nvSpPr>
              <p:cNvPr id="12" name="Rectangle 11"/>
              <p:cNvSpPr/>
              <p:nvPr/>
            </p:nvSpPr>
            <p:spPr>
              <a:xfrm>
                <a:off x="1900111" y="2459672"/>
                <a:ext cx="118085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Inner cell</a:t>
                </a:r>
              </a:p>
            </p:txBody>
          </p:sp>
          <p:sp>
            <p:nvSpPr>
              <p:cNvPr id="13" name="Rectangle 12"/>
              <p:cNvSpPr/>
              <p:nvPr/>
            </p:nvSpPr>
            <p:spPr>
              <a:xfrm>
                <a:off x="8358061" y="2547937"/>
                <a:ext cx="12665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Outer cell</a:t>
                </a:r>
              </a:p>
            </p:txBody>
          </p:sp>
        </p:grpSp>
        <p:sp>
          <p:nvSpPr>
            <p:cNvPr id="17" name="Rectangle 16">
              <a:extLst>
                <a:ext uri="{FF2B5EF4-FFF2-40B4-BE49-F238E27FC236}">
                  <a16:creationId xmlns:a16="http://schemas.microsoft.com/office/drawing/2014/main" id="{A8360C2F-6BB9-4971-8E0F-48C80C37A59E}"/>
                </a:ext>
              </a:extLst>
            </p:cNvPr>
            <p:cNvSpPr/>
            <p:nvPr/>
          </p:nvSpPr>
          <p:spPr>
            <a:xfrm>
              <a:off x="5519491" y="2330320"/>
              <a:ext cx="1057156"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Nested</a:t>
              </a:r>
              <a:endParaRPr lang="en-US" sz="2800" dirty="0">
                <a:ln w="1905">
                  <a:noFill/>
                </a:ln>
                <a:latin typeface="CordiaUPC" pitchFamily="34" charset="-34"/>
                <a:ea typeface="Batang" pitchFamily="18" charset="-127"/>
                <a:cs typeface="CordiaUPC" pitchFamily="34" charset="-34"/>
              </a:endParaRPr>
            </a:p>
          </p:txBody>
        </p:sp>
      </p:grpSp>
      <p:grpSp>
        <p:nvGrpSpPr>
          <p:cNvPr id="6" name="Group 5">
            <a:extLst>
              <a:ext uri="{FF2B5EF4-FFF2-40B4-BE49-F238E27FC236}">
                <a16:creationId xmlns:a16="http://schemas.microsoft.com/office/drawing/2014/main" id="{64BF9C00-6EEE-4919-A454-D69953858D04}"/>
              </a:ext>
            </a:extLst>
          </p:cNvPr>
          <p:cNvGrpSpPr/>
          <p:nvPr/>
        </p:nvGrpSpPr>
        <p:grpSpPr>
          <a:xfrm>
            <a:off x="-14655" y="4578908"/>
            <a:ext cx="12287250" cy="2032902"/>
            <a:chOff x="-14655" y="4578908"/>
            <a:chExt cx="12287250" cy="2032902"/>
          </a:xfrm>
        </p:grpSpPr>
        <p:grpSp>
          <p:nvGrpSpPr>
            <p:cNvPr id="4" name="Group 3">
              <a:extLst>
                <a:ext uri="{FF2B5EF4-FFF2-40B4-BE49-F238E27FC236}">
                  <a16:creationId xmlns:a16="http://schemas.microsoft.com/office/drawing/2014/main" id="{FEDE73F3-67A1-4670-B016-F71142AA64D4}"/>
                </a:ext>
              </a:extLst>
            </p:cNvPr>
            <p:cNvGrpSpPr/>
            <p:nvPr/>
          </p:nvGrpSpPr>
          <p:grpSpPr>
            <a:xfrm>
              <a:off x="-14655" y="4640463"/>
              <a:ext cx="12287250" cy="1971347"/>
              <a:chOff x="-14655" y="4710803"/>
              <a:chExt cx="12287250" cy="1971347"/>
            </a:xfrm>
          </p:grpSpPr>
          <p:pic>
            <p:nvPicPr>
              <p:cNvPr id="9" name="Picture 8"/>
              <p:cNvPicPr>
                <a:picLocks noChangeAspect="1"/>
              </p:cNvPicPr>
              <p:nvPr/>
            </p:nvPicPr>
            <p:blipFill>
              <a:blip r:embed="rId4"/>
              <a:stretch>
                <a:fillRect/>
              </a:stretch>
            </p:blipFill>
            <p:spPr>
              <a:xfrm>
                <a:off x="-14655" y="5281975"/>
                <a:ext cx="12287250" cy="1400175"/>
              </a:xfrm>
              <a:prstGeom prst="rect">
                <a:avLst/>
              </a:prstGeom>
            </p:spPr>
          </p:pic>
          <p:sp>
            <p:nvSpPr>
              <p:cNvPr id="14" name="Rectangle 13"/>
              <p:cNvSpPr/>
              <p:nvPr/>
            </p:nvSpPr>
            <p:spPr>
              <a:xfrm>
                <a:off x="1814386" y="4710803"/>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Second layer</a:t>
                </a:r>
              </a:p>
            </p:txBody>
          </p:sp>
          <p:sp>
            <p:nvSpPr>
              <p:cNvPr id="15" name="Rectangle 14"/>
              <p:cNvSpPr/>
              <p:nvPr/>
            </p:nvSpPr>
            <p:spPr>
              <a:xfrm>
                <a:off x="8186611" y="4758755"/>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First layer</a:t>
                </a:r>
              </a:p>
            </p:txBody>
          </p:sp>
        </p:grpSp>
        <p:sp>
          <p:nvSpPr>
            <p:cNvPr id="18" name="Rectangle 17">
              <a:extLst>
                <a:ext uri="{FF2B5EF4-FFF2-40B4-BE49-F238E27FC236}">
                  <a16:creationId xmlns:a16="http://schemas.microsoft.com/office/drawing/2014/main" id="{9D9B41BF-C14A-4537-BD0C-F0F5F9895DFE}"/>
                </a:ext>
              </a:extLst>
            </p:cNvPr>
            <p:cNvSpPr/>
            <p:nvPr/>
          </p:nvSpPr>
          <p:spPr>
            <a:xfrm>
              <a:off x="5453179" y="4578908"/>
              <a:ext cx="1206871"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Stacked</a:t>
              </a:r>
              <a:endParaRPr lang="en-US" sz="2800" dirty="0">
                <a:ln w="1905">
                  <a:noFill/>
                </a:ln>
                <a:latin typeface="CordiaUPC" pitchFamily="34" charset="-34"/>
                <a:ea typeface="Batang" pitchFamily="18" charset="-127"/>
                <a:cs typeface="CordiaUPC" pitchFamily="34" charset="-34"/>
              </a:endParaRPr>
            </a:p>
          </p:txBody>
        </p:sp>
      </p:grpSp>
      <p:grpSp>
        <p:nvGrpSpPr>
          <p:cNvPr id="7" name="Group 6">
            <a:extLst>
              <a:ext uri="{FF2B5EF4-FFF2-40B4-BE49-F238E27FC236}">
                <a16:creationId xmlns:a16="http://schemas.microsoft.com/office/drawing/2014/main" id="{DF819C85-ADC2-4CB3-8746-B1F77179ADB8}"/>
              </a:ext>
            </a:extLst>
          </p:cNvPr>
          <p:cNvGrpSpPr/>
          <p:nvPr/>
        </p:nvGrpSpPr>
        <p:grpSpPr>
          <a:xfrm>
            <a:off x="-52755" y="4640463"/>
            <a:ext cx="6090698" cy="2217537"/>
            <a:chOff x="-52755" y="4640463"/>
            <a:chExt cx="6090698" cy="2217537"/>
          </a:xfrm>
        </p:grpSpPr>
        <p:sp>
          <p:nvSpPr>
            <p:cNvPr id="19" name="Rectangle 18">
              <a:extLst>
                <a:ext uri="{FF2B5EF4-FFF2-40B4-BE49-F238E27FC236}">
                  <a16:creationId xmlns:a16="http://schemas.microsoft.com/office/drawing/2014/main" id="{7BB7C20C-1A5B-4E87-9FD2-81953347E065}"/>
                </a:ext>
              </a:extLst>
            </p:cNvPr>
            <p:cNvSpPr/>
            <p:nvPr/>
          </p:nvSpPr>
          <p:spPr>
            <a:xfrm>
              <a:off x="-52755" y="5190030"/>
              <a:ext cx="6090698" cy="166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2DCCF4-2095-4391-88C1-F7EBECFD3B36}"/>
                </a:ext>
              </a:extLst>
            </p:cNvPr>
            <p:cNvSpPr/>
            <p:nvPr/>
          </p:nvSpPr>
          <p:spPr>
            <a:xfrm>
              <a:off x="-42629" y="4640463"/>
              <a:ext cx="4556572" cy="385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8791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2720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Nested LSTM better represents temporal hierarchy than stacked version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6" name="Rectangle 15">
            <a:extLst>
              <a:ext uri="{FF2B5EF4-FFF2-40B4-BE49-F238E27FC236}">
                <a16:creationId xmlns:a16="http://schemas.microsoft.com/office/drawing/2014/main" id="{E910E16A-AD87-4BBB-9155-8146B9368769}"/>
              </a:ext>
            </a:extLst>
          </p:cNvPr>
          <p:cNvSpPr/>
          <p:nvPr/>
        </p:nvSpPr>
        <p:spPr>
          <a:xfrm>
            <a:off x="9848850" y="82684"/>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sp>
        <p:nvSpPr>
          <p:cNvPr id="11" name="Rectangle 10">
            <a:extLst>
              <a:ext uri="{FF2B5EF4-FFF2-40B4-BE49-F238E27FC236}">
                <a16:creationId xmlns:a16="http://schemas.microsoft.com/office/drawing/2014/main" id="{073E3E0E-FE83-4EE4-A653-200AEEBC0EF8}"/>
              </a:ext>
            </a:extLst>
          </p:cNvPr>
          <p:cNvSpPr/>
          <p:nvPr/>
        </p:nvSpPr>
        <p:spPr>
          <a:xfrm>
            <a:off x="748966" y="1376213"/>
            <a:ext cx="8486474"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Penn Treebank Corpus (PTB, Marcus et al., 1993).</a:t>
            </a:r>
          </a:p>
          <a:p>
            <a:pPr marL="914400" lvl="1" indent="-457200">
              <a:buFont typeface="Arial" panose="020B0604020202020204" pitchFamily="34" charset="0"/>
              <a:buChar char="•"/>
            </a:pPr>
            <a:r>
              <a:rPr lang="en-US" sz="2800" dirty="0">
                <a:ln w="1905">
                  <a:noFill/>
                </a:ln>
                <a:latin typeface="CordiaUPC" pitchFamily="34" charset="-34"/>
                <a:ea typeface="Batang" pitchFamily="18" charset="-127"/>
                <a:cs typeface="CordiaUPC" pitchFamily="34" charset="-34"/>
              </a:rPr>
              <a:t>1M words / 2500 stories from 1989 Wall Street Journal material.</a:t>
            </a:r>
          </a:p>
        </p:txBody>
      </p:sp>
      <p:grpSp>
        <p:nvGrpSpPr>
          <p:cNvPr id="5" name="Group 4">
            <a:extLst>
              <a:ext uri="{FF2B5EF4-FFF2-40B4-BE49-F238E27FC236}">
                <a16:creationId xmlns:a16="http://schemas.microsoft.com/office/drawing/2014/main" id="{74F4FB7A-30B6-48AA-AE59-81A95DC6FB55}"/>
              </a:ext>
            </a:extLst>
          </p:cNvPr>
          <p:cNvGrpSpPr/>
          <p:nvPr/>
        </p:nvGrpSpPr>
        <p:grpSpPr>
          <a:xfrm>
            <a:off x="-52755" y="2330320"/>
            <a:ext cx="12325350" cy="2172805"/>
            <a:chOff x="-52755" y="2330320"/>
            <a:chExt cx="12325350" cy="2172805"/>
          </a:xfrm>
        </p:grpSpPr>
        <p:grpSp>
          <p:nvGrpSpPr>
            <p:cNvPr id="3" name="Group 2">
              <a:extLst>
                <a:ext uri="{FF2B5EF4-FFF2-40B4-BE49-F238E27FC236}">
                  <a16:creationId xmlns:a16="http://schemas.microsoft.com/office/drawing/2014/main" id="{3395BD86-86C4-4C84-8C53-25E73E4E940F}"/>
                </a:ext>
              </a:extLst>
            </p:cNvPr>
            <p:cNvGrpSpPr/>
            <p:nvPr/>
          </p:nvGrpSpPr>
          <p:grpSpPr>
            <a:xfrm>
              <a:off x="-52755" y="2459672"/>
              <a:ext cx="12325350" cy="2043453"/>
              <a:chOff x="-52755" y="2459672"/>
              <a:chExt cx="12325350" cy="2043453"/>
            </a:xfrm>
          </p:grpSpPr>
          <p:pic>
            <p:nvPicPr>
              <p:cNvPr id="8" name="Picture 7"/>
              <p:cNvPicPr>
                <a:picLocks noChangeAspect="1"/>
              </p:cNvPicPr>
              <p:nvPr/>
            </p:nvPicPr>
            <p:blipFill>
              <a:blip r:embed="rId3"/>
              <a:stretch>
                <a:fillRect/>
              </a:stretch>
            </p:blipFill>
            <p:spPr>
              <a:xfrm>
                <a:off x="-52755" y="3017225"/>
                <a:ext cx="12325350" cy="1485900"/>
              </a:xfrm>
              <a:prstGeom prst="rect">
                <a:avLst/>
              </a:prstGeom>
            </p:spPr>
          </p:pic>
          <p:sp>
            <p:nvSpPr>
              <p:cNvPr id="12" name="Rectangle 11"/>
              <p:cNvSpPr/>
              <p:nvPr/>
            </p:nvSpPr>
            <p:spPr>
              <a:xfrm>
                <a:off x="1900111" y="2459672"/>
                <a:ext cx="1180859"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Inner cell</a:t>
                </a:r>
              </a:p>
            </p:txBody>
          </p:sp>
          <p:sp>
            <p:nvSpPr>
              <p:cNvPr id="13" name="Rectangle 12"/>
              <p:cNvSpPr/>
              <p:nvPr/>
            </p:nvSpPr>
            <p:spPr>
              <a:xfrm>
                <a:off x="8358061" y="2547937"/>
                <a:ext cx="12665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Outer cell</a:t>
                </a:r>
              </a:p>
            </p:txBody>
          </p:sp>
        </p:grpSp>
        <p:sp>
          <p:nvSpPr>
            <p:cNvPr id="17" name="Rectangle 16">
              <a:extLst>
                <a:ext uri="{FF2B5EF4-FFF2-40B4-BE49-F238E27FC236}">
                  <a16:creationId xmlns:a16="http://schemas.microsoft.com/office/drawing/2014/main" id="{A8360C2F-6BB9-4971-8E0F-48C80C37A59E}"/>
                </a:ext>
              </a:extLst>
            </p:cNvPr>
            <p:cNvSpPr/>
            <p:nvPr/>
          </p:nvSpPr>
          <p:spPr>
            <a:xfrm>
              <a:off x="5519491" y="2330320"/>
              <a:ext cx="1057156"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Nested</a:t>
              </a:r>
              <a:endParaRPr lang="en-US" sz="2800" dirty="0">
                <a:ln w="1905">
                  <a:noFill/>
                </a:ln>
                <a:latin typeface="CordiaUPC" pitchFamily="34" charset="-34"/>
                <a:ea typeface="Batang" pitchFamily="18" charset="-127"/>
                <a:cs typeface="CordiaUPC" pitchFamily="34" charset="-34"/>
              </a:endParaRPr>
            </a:p>
          </p:txBody>
        </p:sp>
      </p:grpSp>
      <p:grpSp>
        <p:nvGrpSpPr>
          <p:cNvPr id="6" name="Group 5">
            <a:extLst>
              <a:ext uri="{FF2B5EF4-FFF2-40B4-BE49-F238E27FC236}">
                <a16:creationId xmlns:a16="http://schemas.microsoft.com/office/drawing/2014/main" id="{64BF9C00-6EEE-4919-A454-D69953858D04}"/>
              </a:ext>
            </a:extLst>
          </p:cNvPr>
          <p:cNvGrpSpPr/>
          <p:nvPr/>
        </p:nvGrpSpPr>
        <p:grpSpPr>
          <a:xfrm>
            <a:off x="-14655" y="4578908"/>
            <a:ext cx="12287250" cy="2032902"/>
            <a:chOff x="-14655" y="4578908"/>
            <a:chExt cx="12287250" cy="2032902"/>
          </a:xfrm>
        </p:grpSpPr>
        <p:grpSp>
          <p:nvGrpSpPr>
            <p:cNvPr id="4" name="Group 3">
              <a:extLst>
                <a:ext uri="{FF2B5EF4-FFF2-40B4-BE49-F238E27FC236}">
                  <a16:creationId xmlns:a16="http://schemas.microsoft.com/office/drawing/2014/main" id="{FEDE73F3-67A1-4670-B016-F71142AA64D4}"/>
                </a:ext>
              </a:extLst>
            </p:cNvPr>
            <p:cNvGrpSpPr/>
            <p:nvPr/>
          </p:nvGrpSpPr>
          <p:grpSpPr>
            <a:xfrm>
              <a:off x="-14655" y="4640463"/>
              <a:ext cx="12287250" cy="1971347"/>
              <a:chOff x="-14655" y="4710803"/>
              <a:chExt cx="12287250" cy="1971347"/>
            </a:xfrm>
          </p:grpSpPr>
          <p:pic>
            <p:nvPicPr>
              <p:cNvPr id="9" name="Picture 8"/>
              <p:cNvPicPr>
                <a:picLocks noChangeAspect="1"/>
              </p:cNvPicPr>
              <p:nvPr/>
            </p:nvPicPr>
            <p:blipFill>
              <a:blip r:embed="rId4"/>
              <a:stretch>
                <a:fillRect/>
              </a:stretch>
            </p:blipFill>
            <p:spPr>
              <a:xfrm>
                <a:off x="-14655" y="5281975"/>
                <a:ext cx="12287250" cy="1400175"/>
              </a:xfrm>
              <a:prstGeom prst="rect">
                <a:avLst/>
              </a:prstGeom>
            </p:spPr>
          </p:pic>
          <p:sp>
            <p:nvSpPr>
              <p:cNvPr id="14" name="Rectangle 13"/>
              <p:cNvSpPr/>
              <p:nvPr/>
            </p:nvSpPr>
            <p:spPr>
              <a:xfrm>
                <a:off x="1814386" y="4710803"/>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Second layer</a:t>
                </a:r>
              </a:p>
            </p:txBody>
          </p:sp>
          <p:sp>
            <p:nvSpPr>
              <p:cNvPr id="15" name="Rectangle 14"/>
              <p:cNvSpPr/>
              <p:nvPr/>
            </p:nvSpPr>
            <p:spPr>
              <a:xfrm>
                <a:off x="8186611" y="4758755"/>
                <a:ext cx="1609484" cy="523220"/>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First layer</a:t>
                </a:r>
              </a:p>
            </p:txBody>
          </p:sp>
        </p:grpSp>
        <p:sp>
          <p:nvSpPr>
            <p:cNvPr id="18" name="Rectangle 17">
              <a:extLst>
                <a:ext uri="{FF2B5EF4-FFF2-40B4-BE49-F238E27FC236}">
                  <a16:creationId xmlns:a16="http://schemas.microsoft.com/office/drawing/2014/main" id="{9D9B41BF-C14A-4537-BD0C-F0F5F9895DFE}"/>
                </a:ext>
              </a:extLst>
            </p:cNvPr>
            <p:cNvSpPr/>
            <p:nvPr/>
          </p:nvSpPr>
          <p:spPr>
            <a:xfrm>
              <a:off x="5453179" y="4578908"/>
              <a:ext cx="1206871" cy="584775"/>
            </a:xfrm>
            <a:prstGeom prst="rect">
              <a:avLst/>
            </a:prstGeom>
          </p:spPr>
          <p:txBody>
            <a:bodyPr wrap="square">
              <a:spAutoFit/>
            </a:bodyPr>
            <a:lstStyle/>
            <a:p>
              <a:r>
                <a:rPr lang="en-US" sz="3200" dirty="0">
                  <a:ln w="1905">
                    <a:noFill/>
                  </a:ln>
                  <a:latin typeface="CordiaUPC" pitchFamily="34" charset="-34"/>
                  <a:ea typeface="Batang" pitchFamily="18" charset="-127"/>
                  <a:cs typeface="CordiaUPC" pitchFamily="34" charset="-34"/>
                </a:rPr>
                <a:t>Stacked</a:t>
              </a:r>
              <a:endParaRPr lang="en-US" sz="2800" dirty="0">
                <a:ln w="1905">
                  <a:noFill/>
                </a:ln>
                <a:latin typeface="CordiaUPC" pitchFamily="34" charset="-34"/>
                <a:ea typeface="Batang" pitchFamily="18" charset="-127"/>
                <a:cs typeface="CordiaUPC" pitchFamily="34" charset="-34"/>
              </a:endParaRPr>
            </a:p>
          </p:txBody>
        </p:sp>
      </p:grpSp>
    </p:spTree>
    <p:extLst>
      <p:ext uri="{BB962C8B-B14F-4D97-AF65-F5344CB8AC3E}">
        <p14:creationId xmlns:p14="http://schemas.microsoft.com/office/powerpoint/2010/main" val="4064353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1196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NLSTM outperforms baselines on wiki-like char-level prediction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2" name="Picture 1"/>
          <p:cNvPicPr>
            <a:picLocks noChangeAspect="1"/>
          </p:cNvPicPr>
          <p:nvPr/>
        </p:nvPicPr>
        <p:blipFill>
          <a:blip r:embed="rId3"/>
          <a:stretch>
            <a:fillRect/>
          </a:stretch>
        </p:blipFill>
        <p:spPr>
          <a:xfrm>
            <a:off x="2240623" y="1951892"/>
            <a:ext cx="7894430" cy="4906108"/>
          </a:xfrm>
          <a:prstGeom prst="rect">
            <a:avLst/>
          </a:prstGeom>
        </p:spPr>
      </p:pic>
      <p:pic>
        <p:nvPicPr>
          <p:cNvPr id="3" name="Picture 2"/>
          <p:cNvPicPr>
            <a:picLocks noChangeAspect="1"/>
          </p:cNvPicPr>
          <p:nvPr/>
        </p:nvPicPr>
        <p:blipFill>
          <a:blip r:embed="rId4"/>
          <a:stretch>
            <a:fillRect/>
          </a:stretch>
        </p:blipFill>
        <p:spPr>
          <a:xfrm>
            <a:off x="7781275" y="4404946"/>
            <a:ext cx="4320696" cy="1738581"/>
          </a:xfrm>
          <a:prstGeom prst="rect">
            <a:avLst/>
          </a:prstGeom>
        </p:spPr>
      </p:pic>
      <p:sp>
        <p:nvSpPr>
          <p:cNvPr id="9" name="Rectangle 8">
            <a:extLst>
              <a:ext uri="{FF2B5EF4-FFF2-40B4-BE49-F238E27FC236}">
                <a16:creationId xmlns:a16="http://schemas.microsoft.com/office/drawing/2014/main" id="{E910E16A-AD87-4BBB-9155-8146B9368769}"/>
              </a:ext>
            </a:extLst>
          </p:cNvPr>
          <p:cNvSpPr/>
          <p:nvPr/>
        </p:nvSpPr>
        <p:spPr>
          <a:xfrm>
            <a:off x="9941623" y="34090"/>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sp>
        <p:nvSpPr>
          <p:cNvPr id="8" name="Rectangle 7">
            <a:extLst>
              <a:ext uri="{FF2B5EF4-FFF2-40B4-BE49-F238E27FC236}">
                <a16:creationId xmlns:a16="http://schemas.microsoft.com/office/drawing/2014/main" id="{AB427599-5826-4B9D-BFE2-F2B87423999D}"/>
              </a:ext>
            </a:extLst>
          </p:cNvPr>
          <p:cNvSpPr/>
          <p:nvPr/>
        </p:nvSpPr>
        <p:spPr>
          <a:xfrm>
            <a:off x="872710" y="1199015"/>
            <a:ext cx="6161136" cy="492443"/>
          </a:xfrm>
          <a:prstGeom prst="rect">
            <a:avLst/>
          </a:prstGeom>
        </p:spPr>
        <p:txBody>
          <a:bodyPr wrap="square">
            <a:spAutoFit/>
          </a:bodyPr>
          <a:lstStyle/>
          <a:p>
            <a:r>
              <a:rPr lang="en-US" sz="2600" dirty="0">
                <a:ln w="1905">
                  <a:noFill/>
                </a:ln>
                <a:latin typeface="CordiaUPC" pitchFamily="34" charset="-34"/>
                <a:ea typeface="Batang" pitchFamily="18" charset="-127"/>
                <a:cs typeface="CordiaUPC" pitchFamily="34" charset="-34"/>
              </a:rPr>
              <a:t>Text8 (Mahoney, 2011): 100MB of English wiki-like text.</a:t>
            </a:r>
          </a:p>
        </p:txBody>
      </p:sp>
    </p:spTree>
    <p:extLst>
      <p:ext uri="{BB962C8B-B14F-4D97-AF65-F5344CB8AC3E}">
        <p14:creationId xmlns:p14="http://schemas.microsoft.com/office/powerpoint/2010/main" val="29787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55962" y="1417514"/>
            <a:ext cx="4243135" cy="4975225"/>
          </a:xfrm>
          <a:prstGeom prst="rect">
            <a:avLst/>
          </a:prstGeom>
        </p:spPr>
      </p:pic>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2720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The authors considered the task of Chinese Poem Generation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35" name="Rectangle 34">
            <a:extLst>
              <a:ext uri="{FF2B5EF4-FFF2-40B4-BE49-F238E27FC236}">
                <a16:creationId xmlns:a16="http://schemas.microsoft.com/office/drawing/2014/main" id="{FD6ECC2E-C2C5-4FEF-B407-C3A3ED32FF28}"/>
              </a:ext>
            </a:extLst>
          </p:cNvPr>
          <p:cNvSpPr/>
          <p:nvPr/>
        </p:nvSpPr>
        <p:spPr>
          <a:xfrm>
            <a:off x="1591347" y="2406529"/>
            <a:ext cx="6092153" cy="1292662"/>
          </a:xfrm>
          <a:prstGeom prst="rect">
            <a:avLst/>
          </a:prstGeom>
        </p:spPr>
        <p:txBody>
          <a:bodyPr wrap="square">
            <a:spAutoFit/>
          </a:bodyPr>
          <a:lstStyle/>
          <a:p>
            <a:r>
              <a:rPr lang="en-US" sz="2600" dirty="0">
                <a:ln w="1905">
                  <a:noFill/>
                </a:ln>
                <a:latin typeface="CordiaUPC" pitchFamily="34" charset="-34"/>
                <a:ea typeface="Batang" pitchFamily="18" charset="-127"/>
                <a:cs typeface="CordiaUPC" pitchFamily="34" charset="-34"/>
              </a:rPr>
              <a:t>Chinese Poem Generation (Zhang and </a:t>
            </a:r>
            <a:r>
              <a:rPr lang="en-US" sz="2600" dirty="0" err="1">
                <a:ln w="1905">
                  <a:noFill/>
                </a:ln>
                <a:latin typeface="CordiaUPC" pitchFamily="34" charset="-34"/>
                <a:ea typeface="Batang" pitchFamily="18" charset="-127"/>
                <a:cs typeface="CordiaUPC" pitchFamily="34" charset="-34"/>
              </a:rPr>
              <a:t>Lapata</a:t>
            </a:r>
            <a:r>
              <a:rPr lang="en-US" sz="2600" dirty="0">
                <a:ln w="1905">
                  <a:noFill/>
                </a:ln>
                <a:latin typeface="CordiaUPC" pitchFamily="34" charset="-34"/>
                <a:ea typeface="Batang" pitchFamily="18" charset="-127"/>
                <a:cs typeface="CordiaUPC" pitchFamily="34" charset="-34"/>
              </a:rPr>
              <a:t>, 2014).</a:t>
            </a:r>
          </a:p>
          <a:p>
            <a:pPr marL="914400" lvl="1" indent="-457200">
              <a:buFont typeface="Arial" panose="020B0604020202020204" pitchFamily="34" charset="0"/>
              <a:buChar char="•"/>
            </a:pPr>
            <a:r>
              <a:rPr lang="en-US" sz="2600" dirty="0">
                <a:ln w="1905">
                  <a:noFill/>
                </a:ln>
                <a:latin typeface="CordiaUPC" pitchFamily="34" charset="-34"/>
                <a:ea typeface="Batang" pitchFamily="18" charset="-127"/>
                <a:cs typeface="CordiaUPC" pitchFamily="34" charset="-34"/>
              </a:rPr>
              <a:t>Quatrains with 5-characters.</a:t>
            </a:r>
          </a:p>
          <a:p>
            <a:pPr marL="914400" lvl="1" indent="-457200">
              <a:buFont typeface="Arial" panose="020B0604020202020204" pitchFamily="34" charset="0"/>
              <a:buChar char="•"/>
            </a:pPr>
            <a:r>
              <a:rPr lang="en-US" sz="2600" dirty="0">
                <a:ln w="1905">
                  <a:noFill/>
                </a:ln>
                <a:latin typeface="CordiaUPC" pitchFamily="34" charset="-34"/>
                <a:ea typeface="Batang" pitchFamily="18" charset="-127"/>
                <a:cs typeface="CordiaUPC" pitchFamily="34" charset="-34"/>
              </a:rPr>
              <a:t>|vocab| &gt; 5000</a:t>
            </a:r>
          </a:p>
        </p:txBody>
      </p:sp>
    </p:spTree>
    <p:extLst>
      <p:ext uri="{BB962C8B-B14F-4D97-AF65-F5344CB8AC3E}">
        <p14:creationId xmlns:p14="http://schemas.microsoft.com/office/powerpoint/2010/main" val="285844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The basic RNN transition function is an affine transformation of current input and previous state</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9" name="Picture 8"/>
          <p:cNvPicPr>
            <a:picLocks noChangeAspect="1"/>
          </p:cNvPicPr>
          <p:nvPr/>
        </p:nvPicPr>
        <p:blipFill>
          <a:blip r:embed="rId3"/>
          <a:stretch>
            <a:fillRect/>
          </a:stretch>
        </p:blipFill>
        <p:spPr>
          <a:xfrm>
            <a:off x="838200" y="1811495"/>
            <a:ext cx="6819900" cy="3438525"/>
          </a:xfrm>
          <a:prstGeom prst="rect">
            <a:avLst/>
          </a:prstGeom>
        </p:spPr>
      </p:pic>
      <p:pic>
        <p:nvPicPr>
          <p:cNvPr id="4" name="Picture 3"/>
          <p:cNvPicPr>
            <a:picLocks noChangeAspect="1"/>
          </p:cNvPicPr>
          <p:nvPr/>
        </p:nvPicPr>
        <p:blipFill>
          <a:blip r:embed="rId4"/>
          <a:stretch>
            <a:fillRect/>
          </a:stretch>
        </p:blipFill>
        <p:spPr>
          <a:xfrm>
            <a:off x="8253222" y="2532826"/>
            <a:ext cx="2228850" cy="504825"/>
          </a:xfrm>
          <a:prstGeom prst="rect">
            <a:avLst/>
          </a:prstGeom>
        </p:spPr>
      </p:pic>
      <p:sp>
        <p:nvSpPr>
          <p:cNvPr id="12" name="Rectangle 11"/>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grpSp>
        <p:nvGrpSpPr>
          <p:cNvPr id="6" name="Group 5">
            <a:extLst>
              <a:ext uri="{FF2B5EF4-FFF2-40B4-BE49-F238E27FC236}">
                <a16:creationId xmlns:a16="http://schemas.microsoft.com/office/drawing/2014/main" id="{DA4614CA-0F99-40A9-8CB5-8A800D3CCE88}"/>
              </a:ext>
            </a:extLst>
          </p:cNvPr>
          <p:cNvGrpSpPr/>
          <p:nvPr/>
        </p:nvGrpSpPr>
        <p:grpSpPr>
          <a:xfrm>
            <a:off x="7862697" y="3062019"/>
            <a:ext cx="3396638" cy="1388274"/>
            <a:chOff x="7862697" y="3062019"/>
            <a:chExt cx="3396638" cy="1388274"/>
          </a:xfrm>
        </p:grpSpPr>
        <p:pic>
          <p:nvPicPr>
            <p:cNvPr id="3" name="Picture 2"/>
            <p:cNvPicPr>
              <a:picLocks noChangeAspect="1"/>
            </p:cNvPicPr>
            <p:nvPr/>
          </p:nvPicPr>
          <p:blipFill>
            <a:blip r:embed="rId5"/>
            <a:stretch>
              <a:fillRect/>
            </a:stretch>
          </p:blipFill>
          <p:spPr>
            <a:xfrm>
              <a:off x="7862697" y="3916893"/>
              <a:ext cx="3009900" cy="533400"/>
            </a:xfrm>
            <a:prstGeom prst="rect">
              <a:avLst/>
            </a:prstGeom>
          </p:spPr>
        </p:pic>
        <p:sp>
          <p:nvSpPr>
            <p:cNvPr id="5" name="Down Arrow 4"/>
            <p:cNvSpPr/>
            <p:nvPr/>
          </p:nvSpPr>
          <p:spPr>
            <a:xfrm>
              <a:off x="9171704" y="3161164"/>
              <a:ext cx="391885" cy="632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704809" y="3062019"/>
              <a:ext cx="1554526" cy="830997"/>
            </a:xfrm>
            <a:prstGeom prst="rect">
              <a:avLst/>
            </a:prstGeom>
          </p:spPr>
          <p:txBody>
            <a:bodyPr wrap="square">
              <a:spAutoFit/>
            </a:bodyPr>
            <a:lstStyle/>
            <a:p>
              <a:pPr algn="ctr"/>
              <a:r>
                <a:rPr lang="en-US" sz="2400" dirty="0">
                  <a:ln w="1905">
                    <a:noFill/>
                  </a:ln>
                  <a:latin typeface="CordiaUPC" pitchFamily="34" charset="-34"/>
                  <a:ea typeface="Batang" pitchFamily="18" charset="-127"/>
                  <a:cs typeface="CordiaUPC" pitchFamily="34" charset="-34"/>
                </a:rPr>
                <a:t>Basic RNN unit (affine/</a:t>
              </a:r>
              <a:r>
                <a:rPr lang="en-US" sz="2400" dirty="0" err="1">
                  <a:ln w="1905">
                    <a:noFill/>
                  </a:ln>
                  <a:latin typeface="CordiaUPC" pitchFamily="34" charset="-34"/>
                  <a:ea typeface="Batang" pitchFamily="18" charset="-127"/>
                  <a:cs typeface="CordiaUPC" pitchFamily="34" charset="-34"/>
                </a:rPr>
                <a:t>tanh</a:t>
              </a:r>
              <a:r>
                <a:rPr lang="en-US" sz="2400" dirty="0">
                  <a:ln w="1905">
                    <a:noFill/>
                  </a:ln>
                  <a:latin typeface="CordiaUPC" pitchFamily="34" charset="-34"/>
                  <a:ea typeface="Batang" pitchFamily="18" charset="-127"/>
                  <a:cs typeface="CordiaUPC" pitchFamily="34" charset="-34"/>
                </a:rPr>
                <a:t>)</a:t>
              </a:r>
            </a:p>
          </p:txBody>
        </p:sp>
      </p:grpSp>
    </p:spTree>
    <p:extLst>
      <p:ext uri="{BB962C8B-B14F-4D97-AF65-F5344CB8AC3E}">
        <p14:creationId xmlns:p14="http://schemas.microsoft.com/office/powerpoint/2010/main" val="909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92076" y="1137333"/>
            <a:ext cx="7349754" cy="4608959"/>
          </a:xfrm>
          <a:prstGeom prst="rect">
            <a:avLst/>
          </a:prstGeom>
        </p:spPr>
      </p:pic>
      <p:pic>
        <p:nvPicPr>
          <p:cNvPr id="9" name="Picture 8"/>
          <p:cNvPicPr>
            <a:picLocks noChangeAspect="1"/>
          </p:cNvPicPr>
          <p:nvPr/>
        </p:nvPicPr>
        <p:blipFill>
          <a:blip r:embed="rId4"/>
          <a:stretch>
            <a:fillRect/>
          </a:stretch>
        </p:blipFill>
        <p:spPr>
          <a:xfrm>
            <a:off x="7891660" y="3881904"/>
            <a:ext cx="4300340" cy="1689646"/>
          </a:xfrm>
          <a:prstGeom prst="rect">
            <a:avLst/>
          </a:prstGeom>
        </p:spPr>
      </p:pic>
      <p:sp>
        <p:nvSpPr>
          <p:cNvPr id="12" name="Title 1">
            <a:extLst>
              <a:ext uri="{FF2B5EF4-FFF2-40B4-BE49-F238E27FC236}">
                <a16:creationId xmlns:a16="http://schemas.microsoft.com/office/drawing/2014/main" id="{09B4B21C-9E0B-4AF1-A3AF-E7BDF4DF768D}"/>
              </a:ext>
            </a:extLst>
          </p:cNvPr>
          <p:cNvSpPr>
            <a:spLocks noGrp="1"/>
          </p:cNvSpPr>
          <p:nvPr>
            <p:ph type="title"/>
          </p:nvPr>
        </p:nvSpPr>
        <p:spPr>
          <a:xfrm>
            <a:off x="503433" y="1196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NLSTM slightly outperforms baselines on Chinese Poem Generation</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3" name="Rectangle 12">
            <a:extLst>
              <a:ext uri="{FF2B5EF4-FFF2-40B4-BE49-F238E27FC236}">
                <a16:creationId xmlns:a16="http://schemas.microsoft.com/office/drawing/2014/main" id="{E910E16A-AD87-4BBB-9155-8146B9368769}"/>
              </a:ext>
            </a:extLst>
          </p:cNvPr>
          <p:cNvSpPr/>
          <p:nvPr/>
        </p:nvSpPr>
        <p:spPr>
          <a:xfrm>
            <a:off x="9941623" y="68568"/>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pic>
        <p:nvPicPr>
          <p:cNvPr id="15" name="Picture 14"/>
          <p:cNvPicPr>
            <a:picLocks noChangeAspect="1"/>
          </p:cNvPicPr>
          <p:nvPr/>
        </p:nvPicPr>
        <p:blipFill>
          <a:blip r:embed="rId5"/>
          <a:stretch>
            <a:fillRect/>
          </a:stretch>
        </p:blipFill>
        <p:spPr>
          <a:xfrm>
            <a:off x="3688253" y="6008652"/>
            <a:ext cx="4736724" cy="689479"/>
          </a:xfrm>
          <a:prstGeom prst="rect">
            <a:avLst/>
          </a:prstGeom>
        </p:spPr>
      </p:pic>
      <p:pic>
        <p:nvPicPr>
          <p:cNvPr id="16" name="Picture 15"/>
          <p:cNvPicPr>
            <a:picLocks noChangeAspect="1"/>
          </p:cNvPicPr>
          <p:nvPr/>
        </p:nvPicPr>
        <p:blipFill>
          <a:blip r:embed="rId6"/>
          <a:stretch>
            <a:fillRect/>
          </a:stretch>
        </p:blipFill>
        <p:spPr>
          <a:xfrm>
            <a:off x="223746" y="1496343"/>
            <a:ext cx="2344810" cy="347379"/>
          </a:xfrm>
          <a:prstGeom prst="rect">
            <a:avLst/>
          </a:prstGeom>
        </p:spPr>
      </p:pic>
    </p:spTree>
    <p:extLst>
      <p:ext uri="{BB962C8B-B14F-4D97-AF65-F5344CB8AC3E}">
        <p14:creationId xmlns:p14="http://schemas.microsoft.com/office/powerpoint/2010/main" val="27456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D6ECC2E-C2C5-4FEF-B407-C3A3ED32FF28}"/>
              </a:ext>
            </a:extLst>
          </p:cNvPr>
          <p:cNvSpPr/>
          <p:nvPr/>
        </p:nvSpPr>
        <p:spPr>
          <a:xfrm>
            <a:off x="721152" y="1597637"/>
            <a:ext cx="8766817" cy="1692771"/>
          </a:xfrm>
          <a:prstGeom prst="rect">
            <a:avLst/>
          </a:prstGeom>
        </p:spPr>
        <p:txBody>
          <a:bodyPr wrap="square">
            <a:spAutoFit/>
          </a:bodyPr>
          <a:lstStyle/>
          <a:p>
            <a:r>
              <a:rPr lang="en-US" sz="2600" dirty="0">
                <a:ln w="1905">
                  <a:noFill/>
                </a:ln>
                <a:latin typeface="CordiaUPC" pitchFamily="34" charset="-34"/>
                <a:ea typeface="Batang" pitchFamily="18" charset="-127"/>
                <a:cs typeface="CordiaUPC" pitchFamily="34" charset="-34"/>
              </a:rPr>
              <a:t>MNIST Glimpses task (Ba et al., 2016).</a:t>
            </a:r>
          </a:p>
          <a:p>
            <a:pPr marL="914400" lvl="1" indent="-457200">
              <a:buFont typeface="Arial" panose="020B0604020202020204" pitchFamily="34" charset="0"/>
              <a:buChar char="•"/>
            </a:pPr>
            <a:r>
              <a:rPr lang="en-US" sz="2600" dirty="0">
                <a:ln w="1905">
                  <a:noFill/>
                </a:ln>
                <a:latin typeface="CordiaUPC" pitchFamily="34" charset="-34"/>
                <a:ea typeface="Batang" pitchFamily="18" charset="-127"/>
                <a:cs typeface="CordiaUPC" pitchFamily="34" charset="-34"/>
              </a:rPr>
              <a:t>Sequences of 20x49 pixel</a:t>
            </a:r>
          </a:p>
          <a:p>
            <a:pPr marL="914400" lvl="1" indent="-457200">
              <a:buFont typeface="Arial" panose="020B0604020202020204" pitchFamily="34" charset="0"/>
              <a:buChar char="•"/>
            </a:pPr>
            <a:r>
              <a:rPr lang="en-US" sz="2600" dirty="0">
                <a:ln w="1905">
                  <a:noFill/>
                </a:ln>
                <a:latin typeface="CordiaUPC" pitchFamily="34" charset="-34"/>
                <a:ea typeface="Batang" pitchFamily="18" charset="-127"/>
                <a:cs typeface="CordiaUPC" pitchFamily="34" charset="-34"/>
              </a:rPr>
              <a:t>Task: Predict which 0-9 integer the input represented.</a:t>
            </a:r>
          </a:p>
          <a:p>
            <a:endParaRPr lang="en-US" sz="2600" dirty="0">
              <a:ln w="1905">
                <a:noFill/>
              </a:ln>
              <a:latin typeface="CordiaUPC" pitchFamily="34" charset="-34"/>
              <a:ea typeface="Batang" pitchFamily="18" charset="-127"/>
              <a:cs typeface="CordiaUPC" pitchFamily="34" charset="-34"/>
            </a:endParaRPr>
          </a:p>
        </p:txBody>
      </p:sp>
      <p:sp>
        <p:nvSpPr>
          <p:cNvPr id="10" name="Title 1">
            <a:extLst>
              <a:ext uri="{FF2B5EF4-FFF2-40B4-BE49-F238E27FC236}">
                <a16:creationId xmlns:a16="http://schemas.microsoft.com/office/drawing/2014/main" id="{09B4B21C-9E0B-4AF1-A3AF-E7BDF4DF768D}"/>
              </a:ext>
            </a:extLst>
          </p:cNvPr>
          <p:cNvSpPr>
            <a:spLocks noGrp="1"/>
          </p:cNvSpPr>
          <p:nvPr>
            <p:ph type="title"/>
          </p:nvPr>
        </p:nvSpPr>
        <p:spPr>
          <a:xfrm>
            <a:off x="503433" y="2720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The authors considered the task of MNIST glimpses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grpSp>
        <p:nvGrpSpPr>
          <p:cNvPr id="46" name="Group 45"/>
          <p:cNvGrpSpPr/>
          <p:nvPr/>
        </p:nvGrpSpPr>
        <p:grpSpPr>
          <a:xfrm>
            <a:off x="4564631" y="3290408"/>
            <a:ext cx="2983968" cy="2947843"/>
            <a:chOff x="4604016" y="1952769"/>
            <a:chExt cx="2983968" cy="2947843"/>
          </a:xfrm>
        </p:grpSpPr>
        <p:pic>
          <p:nvPicPr>
            <p:cNvPr id="4" name="Picture 3"/>
            <p:cNvPicPr>
              <a:picLocks noChangeAspect="1"/>
            </p:cNvPicPr>
            <p:nvPr/>
          </p:nvPicPr>
          <p:blipFill>
            <a:blip r:embed="rId3"/>
            <a:stretch>
              <a:fillRect/>
            </a:stretch>
          </p:blipFill>
          <p:spPr>
            <a:xfrm>
              <a:off x="4629150" y="1957387"/>
              <a:ext cx="2933700" cy="2943225"/>
            </a:xfrm>
            <a:prstGeom prst="rect">
              <a:avLst/>
            </a:prstGeom>
          </p:spPr>
        </p:pic>
        <p:cxnSp>
          <p:nvCxnSpPr>
            <p:cNvPr id="7" name="Straight Connector 6"/>
            <p:cNvCxnSpPr/>
            <p:nvPr/>
          </p:nvCxnSpPr>
          <p:spPr>
            <a:xfrm>
              <a:off x="6810375" y="1952769"/>
              <a:ext cx="12700" cy="29432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83300" y="1952770"/>
              <a:ext cx="12700" cy="29432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60854" y="1952769"/>
              <a:ext cx="12700" cy="29432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 idx="1"/>
            </p:cNvCxnSpPr>
            <p:nvPr/>
          </p:nvCxnSpPr>
          <p:spPr>
            <a:xfrm flipH="1" flipV="1">
              <a:off x="4629150" y="3429000"/>
              <a:ext cx="2958834" cy="49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04016" y="4159335"/>
              <a:ext cx="2933700" cy="33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629150" y="2686070"/>
              <a:ext cx="2958834" cy="495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1325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B4B21C-9E0B-4AF1-A3AF-E7BDF4DF768D}"/>
              </a:ext>
            </a:extLst>
          </p:cNvPr>
          <p:cNvSpPr>
            <a:spLocks noGrp="1"/>
          </p:cNvSpPr>
          <p:nvPr>
            <p:ph type="title"/>
          </p:nvPr>
        </p:nvSpPr>
        <p:spPr>
          <a:xfrm>
            <a:off x="503433" y="119674"/>
            <a:ext cx="11106364" cy="1325563"/>
          </a:xfrm>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NLSTM slightly outperforms baselines on MNIST glimpses</a:t>
            </a:r>
            <a:endParaRPr lang="he-IL" sz="28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3" name="Rectangle 12">
            <a:extLst>
              <a:ext uri="{FF2B5EF4-FFF2-40B4-BE49-F238E27FC236}">
                <a16:creationId xmlns:a16="http://schemas.microsoft.com/office/drawing/2014/main" id="{E910E16A-AD87-4BBB-9155-8146B9368769}"/>
              </a:ext>
            </a:extLst>
          </p:cNvPr>
          <p:cNvSpPr/>
          <p:nvPr/>
        </p:nvSpPr>
        <p:spPr>
          <a:xfrm>
            <a:off x="9941623" y="68568"/>
            <a:ext cx="225037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Moniz &amp; Krueger, 2018</a:t>
            </a:r>
          </a:p>
        </p:txBody>
      </p:sp>
      <p:pic>
        <p:nvPicPr>
          <p:cNvPr id="2" name="Picture 1"/>
          <p:cNvPicPr>
            <a:picLocks noChangeAspect="1"/>
          </p:cNvPicPr>
          <p:nvPr/>
        </p:nvPicPr>
        <p:blipFill>
          <a:blip r:embed="rId3"/>
          <a:stretch>
            <a:fillRect/>
          </a:stretch>
        </p:blipFill>
        <p:spPr>
          <a:xfrm>
            <a:off x="2834735" y="988098"/>
            <a:ext cx="6550913" cy="4143298"/>
          </a:xfrm>
          <a:prstGeom prst="rect">
            <a:avLst/>
          </a:prstGeom>
        </p:spPr>
      </p:pic>
      <p:pic>
        <p:nvPicPr>
          <p:cNvPr id="3" name="Picture 2"/>
          <p:cNvPicPr>
            <a:picLocks noChangeAspect="1"/>
          </p:cNvPicPr>
          <p:nvPr/>
        </p:nvPicPr>
        <p:blipFill>
          <a:blip r:embed="rId4"/>
          <a:stretch>
            <a:fillRect/>
          </a:stretch>
        </p:blipFill>
        <p:spPr>
          <a:xfrm>
            <a:off x="1748412" y="5131396"/>
            <a:ext cx="8615241" cy="1747241"/>
          </a:xfrm>
          <a:prstGeom prst="rect">
            <a:avLst/>
          </a:prstGeom>
        </p:spPr>
      </p:pic>
    </p:spTree>
    <p:extLst>
      <p:ext uri="{BB962C8B-B14F-4D97-AF65-F5344CB8AC3E}">
        <p14:creationId xmlns:p14="http://schemas.microsoft.com/office/powerpoint/2010/main" val="730543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Summary Part 1</a:t>
            </a:r>
            <a:endParaRPr lang="en-US" sz="2800" dirty="0"/>
          </a:p>
        </p:txBody>
      </p:sp>
      <p:sp>
        <p:nvSpPr>
          <p:cNvPr id="3" name="Content Placeholder 2"/>
          <p:cNvSpPr>
            <a:spLocks noGrp="1"/>
          </p:cNvSpPr>
          <p:nvPr>
            <p:ph idx="1"/>
          </p:nvPr>
        </p:nvSpPr>
        <p:spPr>
          <a:xfrm>
            <a:off x="657330" y="1574417"/>
            <a:ext cx="11159532" cy="4351338"/>
          </a:xfrm>
        </p:spPr>
        <p:txBody>
          <a:bodyPr>
            <a:noAutofit/>
          </a:bodyPr>
          <a:lstStyle/>
          <a:p>
            <a:r>
              <a:rPr lang="en-US" dirty="0"/>
              <a:t>RNNs are commonly used in sequence modeling.</a:t>
            </a:r>
          </a:p>
          <a:p>
            <a:pPr lvl="1"/>
            <a:r>
              <a:rPr lang="en-US" dirty="0"/>
              <a:t>Tolerate sequence length variability.</a:t>
            </a:r>
          </a:p>
          <a:p>
            <a:pPr lvl="1"/>
            <a:r>
              <a:rPr lang="en-US" dirty="0"/>
              <a:t>Model size not directly dependent on the support of desired timescale.</a:t>
            </a:r>
          </a:p>
          <a:p>
            <a:pPr lvl="1"/>
            <a:r>
              <a:rPr lang="en-US" dirty="0"/>
              <a:t>Reviewed tasks: </a:t>
            </a:r>
          </a:p>
          <a:p>
            <a:pPr lvl="2"/>
            <a:r>
              <a:rPr lang="en-US" dirty="0"/>
              <a:t>Char-level language modeling, Program </a:t>
            </a:r>
            <a:r>
              <a:rPr lang="en-US" dirty="0" smtClean="0"/>
              <a:t>execution.</a:t>
            </a:r>
            <a:endParaRPr lang="en-US" dirty="0"/>
          </a:p>
          <a:p>
            <a:r>
              <a:rPr lang="en-US" dirty="0"/>
              <a:t>Difficult to capture long range dependencies and temporal hierarchy.</a:t>
            </a:r>
          </a:p>
          <a:p>
            <a:pPr lvl="1"/>
            <a:r>
              <a:rPr lang="en-US" dirty="0"/>
              <a:t>Vanishing gradients / credit assignment.</a:t>
            </a:r>
          </a:p>
          <a:p>
            <a:r>
              <a:rPr lang="en-US" dirty="0"/>
              <a:t>Approaches to improve modeling of temporal hierarchy.</a:t>
            </a:r>
          </a:p>
          <a:p>
            <a:pPr lvl="1"/>
            <a:r>
              <a:rPr lang="en-US" dirty="0"/>
              <a:t>Crosstalk across layers between consecutive timesteps. (Gated feedback)</a:t>
            </a:r>
          </a:p>
          <a:p>
            <a:pPr lvl="1"/>
            <a:r>
              <a:rPr lang="en-US" dirty="0"/>
              <a:t>Nesting as opposed to stacking. (NLSTM)</a:t>
            </a:r>
          </a:p>
        </p:txBody>
      </p:sp>
    </p:spTree>
    <p:extLst>
      <p:ext uri="{BB962C8B-B14F-4D97-AF65-F5344CB8AC3E}">
        <p14:creationId xmlns:p14="http://schemas.microsoft.com/office/powerpoint/2010/main" val="16125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can model probability distribution over sequences</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9" name="Picture 8"/>
          <p:cNvPicPr>
            <a:picLocks noChangeAspect="1"/>
          </p:cNvPicPr>
          <p:nvPr/>
        </p:nvPicPr>
        <p:blipFill>
          <a:blip r:embed="rId3"/>
          <a:stretch>
            <a:fillRect/>
          </a:stretch>
        </p:blipFill>
        <p:spPr>
          <a:xfrm>
            <a:off x="2547747" y="1461507"/>
            <a:ext cx="6819900" cy="3438525"/>
          </a:xfrm>
          <a:prstGeom prst="rect">
            <a:avLst/>
          </a:prstGeom>
        </p:spPr>
      </p:pic>
      <p:pic>
        <p:nvPicPr>
          <p:cNvPr id="10" name="Picture 9"/>
          <p:cNvPicPr>
            <a:picLocks noChangeAspect="1"/>
          </p:cNvPicPr>
          <p:nvPr/>
        </p:nvPicPr>
        <p:blipFill>
          <a:blip r:embed="rId4"/>
          <a:stretch>
            <a:fillRect/>
          </a:stretch>
        </p:blipFill>
        <p:spPr>
          <a:xfrm>
            <a:off x="2466784" y="5136196"/>
            <a:ext cx="6981825" cy="428625"/>
          </a:xfrm>
          <a:prstGeom prst="rect">
            <a:avLst/>
          </a:prstGeom>
        </p:spPr>
      </p:pic>
      <p:pic>
        <p:nvPicPr>
          <p:cNvPr id="11" name="Picture 10"/>
          <p:cNvPicPr>
            <a:picLocks noChangeAspect="1"/>
          </p:cNvPicPr>
          <p:nvPr/>
        </p:nvPicPr>
        <p:blipFill>
          <a:blip r:embed="rId5"/>
          <a:stretch>
            <a:fillRect/>
          </a:stretch>
        </p:blipFill>
        <p:spPr>
          <a:xfrm>
            <a:off x="4252912" y="5676920"/>
            <a:ext cx="3686175" cy="409575"/>
          </a:xfrm>
          <a:prstGeom prst="rect">
            <a:avLst/>
          </a:prstGeom>
        </p:spPr>
      </p:pic>
      <p:sp>
        <p:nvSpPr>
          <p:cNvPr id="12" name="Rectangle 11"/>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spTree>
    <p:extLst>
      <p:ext uri="{BB962C8B-B14F-4D97-AF65-F5344CB8AC3E}">
        <p14:creationId xmlns:p14="http://schemas.microsoft.com/office/powerpoint/2010/main" val="2061013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can model probability distribution over sequences</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pic>
        <p:nvPicPr>
          <p:cNvPr id="10" name="Picture 9"/>
          <p:cNvPicPr>
            <a:picLocks noChangeAspect="1"/>
          </p:cNvPicPr>
          <p:nvPr/>
        </p:nvPicPr>
        <p:blipFill>
          <a:blip r:embed="rId3"/>
          <a:stretch>
            <a:fillRect/>
          </a:stretch>
        </p:blipFill>
        <p:spPr>
          <a:xfrm>
            <a:off x="2568383" y="2062264"/>
            <a:ext cx="6981825" cy="428625"/>
          </a:xfrm>
          <a:prstGeom prst="rect">
            <a:avLst/>
          </a:prstGeom>
        </p:spPr>
      </p:pic>
      <p:pic>
        <p:nvPicPr>
          <p:cNvPr id="11" name="Picture 10"/>
          <p:cNvPicPr>
            <a:picLocks noChangeAspect="1"/>
          </p:cNvPicPr>
          <p:nvPr/>
        </p:nvPicPr>
        <p:blipFill>
          <a:blip r:embed="rId4"/>
          <a:stretch>
            <a:fillRect/>
          </a:stretch>
        </p:blipFill>
        <p:spPr>
          <a:xfrm>
            <a:off x="4354511" y="2602988"/>
            <a:ext cx="3686175" cy="409575"/>
          </a:xfrm>
          <a:prstGeom prst="rect">
            <a:avLst/>
          </a:prstGeom>
        </p:spPr>
      </p:pic>
      <p:sp>
        <p:nvSpPr>
          <p:cNvPr id="12" name="Rectangle 11"/>
          <p:cNvSpPr/>
          <p:nvPr/>
        </p:nvSpPr>
        <p:spPr>
          <a:xfrm>
            <a:off x="9367647" y="6396335"/>
            <a:ext cx="2824353"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Chung &amp; </a:t>
            </a:r>
            <a:r>
              <a:rPr lang="en-US" sz="2400" dirty="0" err="1">
                <a:ln w="1905">
                  <a:noFill/>
                </a:ln>
                <a:latin typeface="CordiaUPC" pitchFamily="34" charset="-34"/>
                <a:ea typeface="Batang" pitchFamily="18" charset="-127"/>
                <a:cs typeface="CordiaUPC" pitchFamily="34" charset="-34"/>
              </a:rPr>
              <a:t>Bengio</a:t>
            </a:r>
            <a:r>
              <a:rPr lang="en-US" sz="2400" dirty="0">
                <a:ln w="1905">
                  <a:noFill/>
                </a:ln>
                <a:latin typeface="CordiaUPC" pitchFamily="34" charset="-34"/>
                <a:ea typeface="Batang" pitchFamily="18" charset="-127"/>
                <a:cs typeface="CordiaUPC" pitchFamily="34" charset="-34"/>
              </a:rPr>
              <a:t> et al., 2015</a:t>
            </a:r>
          </a:p>
        </p:txBody>
      </p:sp>
      <p:pic>
        <p:nvPicPr>
          <p:cNvPr id="5" name="Picture 4"/>
          <p:cNvPicPr>
            <a:picLocks noChangeAspect="1"/>
          </p:cNvPicPr>
          <p:nvPr/>
        </p:nvPicPr>
        <p:blipFill>
          <a:blip r:embed="rId5"/>
          <a:stretch>
            <a:fillRect/>
          </a:stretch>
        </p:blipFill>
        <p:spPr>
          <a:xfrm>
            <a:off x="3406774" y="3586214"/>
            <a:ext cx="5581650" cy="1019175"/>
          </a:xfrm>
          <a:prstGeom prst="rect">
            <a:avLst/>
          </a:prstGeom>
        </p:spPr>
      </p:pic>
      <p:grpSp>
        <p:nvGrpSpPr>
          <p:cNvPr id="28" name="Group 27"/>
          <p:cNvGrpSpPr/>
          <p:nvPr/>
        </p:nvGrpSpPr>
        <p:grpSpPr>
          <a:xfrm>
            <a:off x="5381625" y="3716907"/>
            <a:ext cx="6228462" cy="830997"/>
            <a:chOff x="5381625" y="3716907"/>
            <a:chExt cx="6228462" cy="830997"/>
          </a:xfrm>
        </p:grpSpPr>
        <p:sp>
          <p:nvSpPr>
            <p:cNvPr id="3" name="Rounded Rectangle 2"/>
            <p:cNvSpPr/>
            <p:nvPr/>
          </p:nvSpPr>
          <p:spPr>
            <a:xfrm>
              <a:off x="5381625" y="3798325"/>
              <a:ext cx="3606799" cy="61912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205722" y="3716907"/>
              <a:ext cx="2404365" cy="830997"/>
            </a:xfrm>
            <a:prstGeom prst="rect">
              <a:avLst/>
            </a:prstGeom>
          </p:spPr>
          <p:txBody>
            <a:bodyPr wrap="square">
              <a:spAutoFit/>
            </a:bodyPr>
            <a:lstStyle/>
            <a:p>
              <a:pPr algn="ctr"/>
              <a:r>
                <a:rPr lang="en-US" sz="2400" dirty="0">
                  <a:ln w="1905">
                    <a:noFill/>
                  </a:ln>
                  <a:solidFill>
                    <a:srgbClr val="0070C0"/>
                  </a:solidFill>
                  <a:latin typeface="CordiaUPC" pitchFamily="34" charset="-34"/>
                  <a:ea typeface="Batang" pitchFamily="18" charset="-127"/>
                  <a:cs typeface="CordiaUPC" pitchFamily="34" charset="-34"/>
                </a:rPr>
                <a:t>Negative Log-Likelihood</a:t>
              </a:r>
            </a:p>
            <a:p>
              <a:pPr algn="ctr"/>
              <a:r>
                <a:rPr lang="en-US" sz="2400" dirty="0">
                  <a:ln w="1905">
                    <a:noFill/>
                  </a:ln>
                  <a:solidFill>
                    <a:srgbClr val="0070C0"/>
                  </a:solidFill>
                  <a:latin typeface="CordiaUPC" pitchFamily="34" charset="-34"/>
                  <a:ea typeface="Batang" pitchFamily="18" charset="-127"/>
                  <a:cs typeface="CordiaUPC" pitchFamily="34" charset="-34"/>
                </a:rPr>
                <a:t>(NLL)</a:t>
              </a:r>
            </a:p>
          </p:txBody>
        </p:sp>
      </p:grpSp>
      <p:grpSp>
        <p:nvGrpSpPr>
          <p:cNvPr id="17" name="Group 16"/>
          <p:cNvGrpSpPr/>
          <p:nvPr/>
        </p:nvGrpSpPr>
        <p:grpSpPr>
          <a:xfrm>
            <a:off x="6267704" y="4303772"/>
            <a:ext cx="3758947" cy="1563800"/>
            <a:chOff x="6267704" y="4605220"/>
            <a:chExt cx="3758947" cy="1563800"/>
          </a:xfrm>
        </p:grpSpPr>
        <p:sp>
          <p:nvSpPr>
            <p:cNvPr id="14" name="Rectangle 13"/>
            <p:cNvSpPr/>
            <p:nvPr/>
          </p:nvSpPr>
          <p:spPr>
            <a:xfrm>
              <a:off x="6653911" y="5338023"/>
              <a:ext cx="3372740" cy="830997"/>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Probability of getting element given previous elements in sequence</a:t>
              </a:r>
            </a:p>
          </p:txBody>
        </p:sp>
        <p:cxnSp>
          <p:nvCxnSpPr>
            <p:cNvPr id="6" name="Straight Arrow Connector 5"/>
            <p:cNvCxnSpPr/>
            <p:nvPr/>
          </p:nvCxnSpPr>
          <p:spPr>
            <a:xfrm flipH="1" flipV="1">
              <a:off x="6267704" y="4605220"/>
              <a:ext cx="578677" cy="713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4969191" y="4660693"/>
            <a:ext cx="1350456" cy="1206879"/>
            <a:chOff x="4969191" y="4660693"/>
            <a:chExt cx="1350456" cy="1206879"/>
          </a:xfrm>
        </p:grpSpPr>
        <p:sp>
          <p:nvSpPr>
            <p:cNvPr id="16" name="Rectangle 15"/>
            <p:cNvSpPr/>
            <p:nvPr/>
          </p:nvSpPr>
          <p:spPr>
            <a:xfrm>
              <a:off x="4969191" y="5036575"/>
              <a:ext cx="1350456" cy="830997"/>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All elements in sequence</a:t>
              </a:r>
            </a:p>
          </p:txBody>
        </p:sp>
        <p:cxnSp>
          <p:nvCxnSpPr>
            <p:cNvPr id="18" name="Straight Arrow Connector 17"/>
            <p:cNvCxnSpPr/>
            <p:nvPr/>
          </p:nvCxnSpPr>
          <p:spPr>
            <a:xfrm flipH="1" flipV="1">
              <a:off x="5200650" y="4660693"/>
              <a:ext cx="66675" cy="356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3406774" y="4660693"/>
            <a:ext cx="1464756" cy="818586"/>
            <a:chOff x="3406774" y="4660693"/>
            <a:chExt cx="1464756" cy="818586"/>
          </a:xfrm>
        </p:grpSpPr>
        <p:sp>
          <p:nvSpPr>
            <p:cNvPr id="15" name="Rectangle 14"/>
            <p:cNvSpPr/>
            <p:nvPr/>
          </p:nvSpPr>
          <p:spPr>
            <a:xfrm>
              <a:off x="3406774" y="5017614"/>
              <a:ext cx="1464756"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All sequences</a:t>
              </a:r>
            </a:p>
          </p:txBody>
        </p:sp>
        <p:cxnSp>
          <p:nvCxnSpPr>
            <p:cNvPr id="21" name="Straight Arrow Connector 20"/>
            <p:cNvCxnSpPr/>
            <p:nvPr/>
          </p:nvCxnSpPr>
          <p:spPr>
            <a:xfrm flipV="1">
              <a:off x="4401180" y="4660693"/>
              <a:ext cx="142245" cy="3758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7" name="Rectangle 26"/>
          <p:cNvSpPr/>
          <p:nvPr/>
        </p:nvSpPr>
        <p:spPr>
          <a:xfrm>
            <a:off x="2030979" y="3901572"/>
            <a:ext cx="1158497" cy="461665"/>
          </a:xfrm>
          <a:prstGeom prst="rect">
            <a:avLst/>
          </a:prstGeom>
        </p:spPr>
        <p:txBody>
          <a:bodyPr wrap="square">
            <a:spAutoFit/>
          </a:bodyPr>
          <a:lstStyle/>
          <a:p>
            <a:r>
              <a:rPr lang="en-US" sz="2400" dirty="0">
                <a:ln w="1905">
                  <a:noFill/>
                </a:ln>
                <a:latin typeface="CordiaUPC" pitchFamily="34" charset="-34"/>
                <a:ea typeface="Batang" pitchFamily="18" charset="-127"/>
                <a:cs typeface="CordiaUPC" pitchFamily="34" charset="-34"/>
              </a:rPr>
              <a:t>Objective: </a:t>
            </a:r>
          </a:p>
        </p:txBody>
      </p:sp>
      <p:sp>
        <p:nvSpPr>
          <p:cNvPr id="31" name="Rectangle 30"/>
          <p:cNvSpPr/>
          <p:nvPr/>
        </p:nvSpPr>
        <p:spPr>
          <a:xfrm>
            <a:off x="2453733" y="1869659"/>
            <a:ext cx="7284534" cy="16411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47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901700" y="733385"/>
            <a:ext cx="10756900" cy="3334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2800" spc="-80" dirty="0">
                <a:ln w="1905">
                  <a:noFill/>
                </a:ln>
                <a:effectLst>
                  <a:innerShdw blurRad="114300">
                    <a:prstClr val="black"/>
                  </a:innerShdw>
                </a:effectLst>
                <a:latin typeface="Open Sans" pitchFamily="34" charset="0"/>
                <a:ea typeface="Open Sans" pitchFamily="34" charset="0"/>
                <a:cs typeface="Open Sans" pitchFamily="34" charset="0"/>
              </a:rPr>
              <a:t>Example: single layer RNN for character-level language modeling</a:t>
            </a:r>
          </a:p>
        </p:txBody>
      </p:sp>
      <p:pic>
        <p:nvPicPr>
          <p:cNvPr id="2" name="Picture 1"/>
          <p:cNvPicPr>
            <a:picLocks noChangeAspect="1"/>
          </p:cNvPicPr>
          <p:nvPr/>
        </p:nvPicPr>
        <p:blipFill>
          <a:blip r:embed="rId3"/>
          <a:stretch>
            <a:fillRect/>
          </a:stretch>
        </p:blipFill>
        <p:spPr>
          <a:xfrm>
            <a:off x="3468958" y="1278939"/>
            <a:ext cx="6715125" cy="5324475"/>
          </a:xfrm>
          <a:prstGeom prst="rect">
            <a:avLst/>
          </a:prstGeom>
        </p:spPr>
      </p:pic>
      <p:sp>
        <p:nvSpPr>
          <p:cNvPr id="4" name="Rectangle 3">
            <a:extLst>
              <a:ext uri="{FF2B5EF4-FFF2-40B4-BE49-F238E27FC236}">
                <a16:creationId xmlns:a16="http://schemas.microsoft.com/office/drawing/2014/main" id="{5D58C52C-28A6-4A73-A062-4FD83D64AC84}"/>
              </a:ext>
            </a:extLst>
          </p:cNvPr>
          <p:cNvSpPr/>
          <p:nvPr/>
        </p:nvSpPr>
        <p:spPr>
          <a:xfrm>
            <a:off x="901700" y="1809193"/>
            <a:ext cx="1742741"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Vocabulary:</a:t>
            </a:r>
          </a:p>
          <a:p>
            <a:r>
              <a:rPr lang="en-US" sz="2800" dirty="0">
                <a:ln w="1905">
                  <a:noFill/>
                </a:ln>
                <a:latin typeface="CordiaUPC" pitchFamily="34" charset="-34"/>
                <a:ea typeface="Batang" pitchFamily="18" charset="-127"/>
                <a:cs typeface="CordiaUPC" pitchFamily="34" charset="-34"/>
              </a:rPr>
              <a:t>{“</a:t>
            </a:r>
            <a:r>
              <a:rPr lang="en-US" sz="2800" dirty="0" err="1">
                <a:ln w="1905">
                  <a:noFill/>
                </a:ln>
                <a:latin typeface="CordiaUPC" pitchFamily="34" charset="-34"/>
                <a:ea typeface="Batang" pitchFamily="18" charset="-127"/>
                <a:cs typeface="CordiaUPC" pitchFamily="34" charset="-34"/>
              </a:rPr>
              <a:t>h”,”e”,”l”,”o</a:t>
            </a:r>
            <a:r>
              <a:rPr lang="en-US" sz="2800" dirty="0">
                <a:ln w="1905">
                  <a:noFill/>
                </a:ln>
                <a:latin typeface="CordiaUPC" pitchFamily="34" charset="-34"/>
                <a:ea typeface="Batang" pitchFamily="18" charset="-127"/>
                <a:cs typeface="CordiaUPC" pitchFamily="34" charset="-34"/>
              </a:rPr>
              <a:t>”}</a:t>
            </a:r>
          </a:p>
        </p:txBody>
      </p:sp>
      <p:sp>
        <p:nvSpPr>
          <p:cNvPr id="5" name="Rectangle 4">
            <a:extLst>
              <a:ext uri="{FF2B5EF4-FFF2-40B4-BE49-F238E27FC236}">
                <a16:creationId xmlns:a16="http://schemas.microsoft.com/office/drawing/2014/main" id="{08411018-096D-4E7A-B62D-6BDFAAE785EF}"/>
              </a:ext>
            </a:extLst>
          </p:cNvPr>
          <p:cNvSpPr/>
          <p:nvPr/>
        </p:nvSpPr>
        <p:spPr>
          <a:xfrm>
            <a:off x="901700" y="3261004"/>
            <a:ext cx="2438922" cy="954107"/>
          </a:xfrm>
          <a:prstGeom prst="rect">
            <a:avLst/>
          </a:prstGeom>
        </p:spPr>
        <p:txBody>
          <a:bodyPr wrap="square">
            <a:spAutoFit/>
          </a:bodyPr>
          <a:lstStyle/>
          <a:p>
            <a:r>
              <a:rPr lang="en-US" sz="2800" dirty="0">
                <a:ln w="1905">
                  <a:noFill/>
                </a:ln>
                <a:latin typeface="CordiaUPC" pitchFamily="34" charset="-34"/>
                <a:ea typeface="Batang" pitchFamily="18" charset="-127"/>
                <a:cs typeface="CordiaUPC" pitchFamily="34" charset="-34"/>
              </a:rPr>
              <a:t>Training sequence:</a:t>
            </a:r>
          </a:p>
          <a:p>
            <a:r>
              <a:rPr lang="en-US" sz="2800" dirty="0">
                <a:ln w="1905">
                  <a:noFill/>
                </a:ln>
                <a:latin typeface="CordiaUPC" pitchFamily="34" charset="-34"/>
                <a:ea typeface="Batang" pitchFamily="18" charset="-127"/>
                <a:cs typeface="CordiaUPC" pitchFamily="34" charset="-34"/>
              </a:rPr>
              <a:t>“hello”</a:t>
            </a:r>
          </a:p>
        </p:txBody>
      </p:sp>
    </p:spTree>
    <p:extLst>
      <p:ext uri="{BB962C8B-B14F-4D97-AF65-F5344CB8AC3E}">
        <p14:creationId xmlns:p14="http://schemas.microsoft.com/office/powerpoint/2010/main" val="735214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pc="-80" dirty="0">
                <a:ln w="1905">
                  <a:noFill/>
                </a:ln>
                <a:effectLst>
                  <a:innerShdw blurRad="114300">
                    <a:prstClr val="black"/>
                  </a:innerShdw>
                </a:effectLst>
                <a:latin typeface="Open Sans" pitchFamily="34" charset="0"/>
                <a:ea typeface="Open Sans" pitchFamily="34" charset="0"/>
                <a:cs typeface="Open Sans" pitchFamily="34" charset="0"/>
              </a:rPr>
              <a:t>RNNs are difficult in capturing long-term dependencies</a:t>
            </a:r>
            <a:endParaRPr lang="he-IL" sz="3200" spc="-80" dirty="0">
              <a:ln w="1905">
                <a:noFill/>
              </a:ln>
              <a:effectLst>
                <a:innerShdw blurRad="114300">
                  <a:prstClr val="black"/>
                </a:innerShdw>
              </a:effectLst>
              <a:latin typeface="Open Sans" pitchFamily="34" charset="0"/>
              <a:ea typeface="Open Sans" pitchFamily="34" charset="0"/>
              <a:cs typeface="Open Sans" pitchFamily="34" charset="0"/>
            </a:endParaRPr>
          </a:p>
        </p:txBody>
      </p:sp>
      <p:sp>
        <p:nvSpPr>
          <p:cNvPr id="13" name="Rectangle 12"/>
          <p:cNvSpPr/>
          <p:nvPr/>
        </p:nvSpPr>
        <p:spPr>
          <a:xfrm>
            <a:off x="1457164" y="1407913"/>
            <a:ext cx="7980823" cy="1384995"/>
          </a:xfrm>
          <a:prstGeom prst="rect">
            <a:avLst/>
          </a:prstGeom>
        </p:spPr>
        <p:txBody>
          <a:bodyPr wrap="square">
            <a:spAutoFit/>
          </a:bodyPr>
          <a:lstStyle/>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a:t>
            </a:r>
            <a:r>
              <a:rPr lang="en-US" sz="2800" i="1" dirty="0">
                <a:ln w="1905">
                  <a:noFill/>
                </a:ln>
                <a:latin typeface="CordiaUPC" pitchFamily="34" charset="-34"/>
                <a:ea typeface="Batang" pitchFamily="18" charset="-127"/>
                <a:cs typeface="CordiaUPC" pitchFamily="34" charset="-34"/>
              </a:rPr>
              <a:t>, who worked really hard on this presentation, </a:t>
            </a:r>
            <a:r>
              <a:rPr lang="en-US" sz="2800" i="1" u="sng" dirty="0">
                <a:ln w="1905">
                  <a:noFill/>
                </a:ln>
                <a:latin typeface="CordiaUPC" pitchFamily="34" charset="-34"/>
                <a:ea typeface="Batang" pitchFamily="18" charset="-127"/>
                <a:cs typeface="CordiaUPC" pitchFamily="34" charset="-34"/>
              </a:rPr>
              <a:t>was</a:t>
            </a:r>
            <a:r>
              <a:rPr lang="en-US" sz="2800" i="1" dirty="0">
                <a:ln w="1905">
                  <a:noFill/>
                </a:ln>
                <a:latin typeface="CordiaUPC" pitchFamily="34" charset="-34"/>
                <a:ea typeface="Batang" pitchFamily="18" charset="-127"/>
                <a:cs typeface="CordiaUPC" pitchFamily="34" charset="-34"/>
              </a:rPr>
              <a:t> hungry.</a:t>
            </a:r>
          </a:p>
          <a:p>
            <a:r>
              <a:rPr lang="en-US" sz="2800" i="1" dirty="0">
                <a:ln w="1905">
                  <a:noFill/>
                </a:ln>
                <a:latin typeface="CordiaUPC" pitchFamily="34" charset="-34"/>
                <a:ea typeface="Batang" pitchFamily="18" charset="-127"/>
                <a:cs typeface="CordiaUPC" pitchFamily="34" charset="-34"/>
              </a:rPr>
              <a:t>The </a:t>
            </a:r>
            <a:r>
              <a:rPr lang="en-US" sz="2800" i="1" u="sng" dirty="0">
                <a:ln w="1905">
                  <a:noFill/>
                </a:ln>
                <a:latin typeface="CordiaUPC" pitchFamily="34" charset="-34"/>
                <a:ea typeface="Batang" pitchFamily="18" charset="-127"/>
                <a:cs typeface="CordiaUPC" pitchFamily="34" charset="-34"/>
              </a:rPr>
              <a:t>student</a:t>
            </a:r>
            <a:r>
              <a:rPr lang="en-US" sz="2800" b="1" i="1" u="sng" dirty="0">
                <a:ln w="1905">
                  <a:noFill/>
                </a:ln>
                <a:latin typeface="CordiaUPC" pitchFamily="34" charset="-34"/>
                <a:ea typeface="Batang" pitchFamily="18" charset="-127"/>
                <a:cs typeface="CordiaUPC" pitchFamily="34" charset="-34"/>
              </a:rPr>
              <a:t>s</a:t>
            </a:r>
            <a:r>
              <a:rPr lang="en-US" sz="2800" i="1" dirty="0">
                <a:ln w="1905">
                  <a:noFill/>
                </a:ln>
                <a:latin typeface="CordiaUPC" pitchFamily="34" charset="-34"/>
                <a:ea typeface="Batang" pitchFamily="18" charset="-127"/>
                <a:cs typeface="CordiaUPC" pitchFamily="34" charset="-34"/>
              </a:rPr>
              <a:t>, who already ate all the delicious humus, </a:t>
            </a:r>
            <a:r>
              <a:rPr lang="en-US" sz="2800" i="1" u="sng" dirty="0">
                <a:ln w="1905">
                  <a:noFill/>
                </a:ln>
                <a:latin typeface="CordiaUPC" pitchFamily="34" charset="-34"/>
                <a:ea typeface="Batang" pitchFamily="18" charset="-127"/>
                <a:cs typeface="CordiaUPC" pitchFamily="34" charset="-34"/>
              </a:rPr>
              <a:t>were</a:t>
            </a:r>
            <a:r>
              <a:rPr lang="en-US" sz="2800" i="1" dirty="0">
                <a:ln w="1905">
                  <a:noFill/>
                </a:ln>
                <a:latin typeface="CordiaUPC" pitchFamily="34" charset="-34"/>
                <a:ea typeface="Batang" pitchFamily="18" charset="-127"/>
                <a:cs typeface="CordiaUPC" pitchFamily="34" charset="-34"/>
              </a:rPr>
              <a:t> full.</a:t>
            </a:r>
          </a:p>
          <a:p>
            <a:endParaRPr lang="en-US" sz="2800" i="1" dirty="0">
              <a:ln w="1905">
                <a:noFill/>
              </a:ln>
              <a:latin typeface="CordiaUPC" pitchFamily="34" charset="-34"/>
              <a:ea typeface="Batang" pitchFamily="18" charset="-127"/>
              <a:cs typeface="CordiaUPC" pitchFamily="34" charset="-34"/>
            </a:endParaRPr>
          </a:p>
        </p:txBody>
      </p:sp>
    </p:spTree>
    <p:extLst>
      <p:ext uri="{BB962C8B-B14F-4D97-AF65-F5344CB8AC3E}">
        <p14:creationId xmlns:p14="http://schemas.microsoft.com/office/powerpoint/2010/main" val="76169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22454</TotalTime>
  <Words>5502</Words>
  <Application>Microsoft Office PowerPoint</Application>
  <PresentationFormat>Widescreen</PresentationFormat>
  <Paragraphs>586</Paragraphs>
  <Slides>53</Slides>
  <Notes>52</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Batang</vt:lpstr>
      <vt:lpstr>Arial</vt:lpstr>
      <vt:lpstr>Calibri</vt:lpstr>
      <vt:lpstr>Calibri Light</vt:lpstr>
      <vt:lpstr>CordiaUPC</vt:lpstr>
      <vt:lpstr>Open Sans</vt:lpstr>
      <vt:lpstr>Open Sans Light</vt:lpstr>
      <vt:lpstr>Open Sans Semibold</vt:lpstr>
      <vt:lpstr>WeizmannLogo</vt:lpstr>
      <vt:lpstr>Office Theme</vt:lpstr>
      <vt:lpstr>PowerPoint Presentation</vt:lpstr>
      <vt:lpstr>RNNs model sequence to sequence mappings of arbitrary lengths</vt:lpstr>
      <vt:lpstr>Feed forward models are not a natural fit to represent sequences</vt:lpstr>
      <vt:lpstr>RNNs modulate their response to current input based on their previous state</vt:lpstr>
      <vt:lpstr>The basic RNN transition function is an affine transformation of current input and previous state</vt:lpstr>
      <vt:lpstr>RNNs can model probability distribution over sequences</vt:lpstr>
      <vt:lpstr>RNNs can model probability distribution over sequences</vt:lpstr>
      <vt:lpstr>PowerPoint Presentation</vt:lpstr>
      <vt:lpstr>RNNs are difficult in capturing long-term dependencies</vt:lpstr>
      <vt:lpstr>RNNs are difficult in capturing long-term dependencies</vt:lpstr>
      <vt:lpstr>RNNs are difficult in capturing long-term dependencies</vt:lpstr>
      <vt:lpstr>RNNs are difficult in capturing long-term dependencies</vt:lpstr>
      <vt:lpstr>RNNs are difficult in capturing long-term dependencies</vt:lpstr>
      <vt:lpstr>LSTM and GRU incorporate gated memory mechanisms to better capture long-term dependencies</vt:lpstr>
      <vt:lpstr>LSTM and GRU incorporate gated memory mechanisms to better capture long-term dependencies</vt:lpstr>
      <vt:lpstr>LSTM and GRU incorporate gated memory mechanisms to better capture long-term dependencies</vt:lpstr>
      <vt:lpstr>LSTM and GRU incorporate gated memory mechanisms to better capture long-term dependencies</vt:lpstr>
      <vt:lpstr>RNN blocks are commonly stacked as deep networks to gain expressive power and temporal hierarchy</vt:lpstr>
      <vt:lpstr>Primary research in RNNs focuses on improving their ability represent dependencies across multiple timescales</vt:lpstr>
      <vt:lpstr>Researchers combine the spatial and temporal representation power of CNN and RNN respectively</vt:lpstr>
      <vt:lpstr>Recent studies show that CNNs can be designed to outperform RNNs in sequence modeling</vt:lpstr>
      <vt:lpstr>Gated feedback RNN is a stacked RNN with fully connected recurrent transitions</vt:lpstr>
      <vt:lpstr>Global reset gates moderate the flow across levels in consecutive steps</vt:lpstr>
      <vt:lpstr>Global reset gates moderate the flow across levels in consecutive steps</vt:lpstr>
      <vt:lpstr>The authors considered two sequence modeling tasks:  language modeling and code execution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efficiently capture diversity of timescales?</vt:lpstr>
      <vt:lpstr>Stacked RNNs are commonly used to encode implicit prior of temporal hierarchy</vt:lpstr>
      <vt:lpstr>The authors argue that nesting RNN units is a better way to encode prior of temporal hierarchy</vt:lpstr>
      <vt:lpstr>Basic LSTM updates its memory as a double-gated sum of previous memory and a candidate memory </vt:lpstr>
      <vt:lpstr>Nested LSTM update its memory using a learned stateful function</vt:lpstr>
      <vt:lpstr>Particularly, the learned stateful function is yet another LSTM</vt:lpstr>
      <vt:lpstr>Particularly, the learned stateful function is yet another LSTM</vt:lpstr>
      <vt:lpstr>Particularly, the learned stateful function is yet another LSTM</vt:lpstr>
      <vt:lpstr>The authors considered tasks of text generation</vt:lpstr>
      <vt:lpstr>Nested LSTM better represents temporal hierarchy than stacked version</vt:lpstr>
      <vt:lpstr>Nested LSTM better represents temporal hierarchy than stacked version</vt:lpstr>
      <vt:lpstr>Nested LSTM better represents temporal hierarchy than stacked version</vt:lpstr>
      <vt:lpstr>Nested LSTM better represents temporal hierarchy than stacked version</vt:lpstr>
      <vt:lpstr>NLSTM outperforms baselines on wiki-like char-level prediction</vt:lpstr>
      <vt:lpstr>The authors considered the task of Chinese Poem Generation</vt:lpstr>
      <vt:lpstr>NLSTM slightly outperforms baselines on Chinese Poem Generation</vt:lpstr>
      <vt:lpstr>The authors considered the task of MNIST glimpses</vt:lpstr>
      <vt:lpstr>NLSTM slightly outperforms baselines on MNIST glimpses</vt:lpstr>
      <vt:lpstr>Summary Part 1</vt:lpstr>
    </vt:vector>
  </TitlesOfParts>
  <Manager>Guy Gaziv</Manager>
  <Company>WIS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phd proposal</dc:subject>
  <dc:creator>Guy Gaziv</dc:creator>
  <cp:lastModifiedBy>M</cp:lastModifiedBy>
  <cp:revision>629</cp:revision>
  <dcterms:created xsi:type="dcterms:W3CDTF">2017-06-23T09:24:26Z</dcterms:created>
  <dcterms:modified xsi:type="dcterms:W3CDTF">2018-05-27T09:25:38Z</dcterms:modified>
</cp:coreProperties>
</file>