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0" r:id="rId2"/>
    <p:sldId id="287" r:id="rId3"/>
    <p:sldId id="275" r:id="rId4"/>
    <p:sldId id="289" r:id="rId5"/>
    <p:sldId id="286" r:id="rId6"/>
    <p:sldId id="277" r:id="rId7"/>
    <p:sldId id="288" r:id="rId8"/>
    <p:sldId id="279" r:id="rId9"/>
    <p:sldId id="298" r:id="rId10"/>
    <p:sldId id="300" r:id="rId11"/>
    <p:sldId id="301" r:id="rId12"/>
    <p:sldId id="302" r:id="rId13"/>
    <p:sldId id="285" r:id="rId14"/>
    <p:sldId id="284" r:id="rId15"/>
    <p:sldId id="281" r:id="rId16"/>
    <p:sldId id="282" r:id="rId17"/>
    <p:sldId id="309" r:id="rId18"/>
    <p:sldId id="278" r:id="rId19"/>
    <p:sldId id="257" r:id="rId20"/>
    <p:sldId id="258" r:id="rId21"/>
    <p:sldId id="294" r:id="rId22"/>
    <p:sldId id="296" r:id="rId23"/>
    <p:sldId id="295" r:id="rId24"/>
    <p:sldId id="260" r:id="rId25"/>
    <p:sldId id="261" r:id="rId26"/>
    <p:sldId id="262" r:id="rId27"/>
    <p:sldId id="259" r:id="rId28"/>
    <p:sldId id="263" r:id="rId29"/>
    <p:sldId id="264" r:id="rId30"/>
    <p:sldId id="265" r:id="rId31"/>
    <p:sldId id="266" r:id="rId32"/>
    <p:sldId id="269" r:id="rId33"/>
    <p:sldId id="267" r:id="rId34"/>
    <p:sldId id="268" r:id="rId35"/>
    <p:sldId id="270" r:id="rId36"/>
    <p:sldId id="271" r:id="rId37"/>
    <p:sldId id="308" r:id="rId38"/>
    <p:sldId id="304" r:id="rId39"/>
    <p:sldId id="307" r:id="rId40"/>
    <p:sldId id="305" r:id="rId41"/>
    <p:sldId id="3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Beliy" initials="R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6505" autoAdjust="0"/>
  </p:normalViewPr>
  <p:slideViewPr>
    <p:cSldViewPr snapToGrid="0">
      <p:cViewPr>
        <p:scale>
          <a:sx n="90" d="100"/>
          <a:sy n="90" d="100"/>
        </p:scale>
        <p:origin x="-1212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00:49:33.13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3A017-AD11-4A22-8F47-19922C756BC5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1D75F-1D4A-42C6-BDC3-F768EE9C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6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hine_translatio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Natural_languag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RNN</a:t>
            </a:r>
            <a:r>
              <a:rPr lang="en-US" baseline="0" dirty="0" smtClean="0"/>
              <a:t> application for video analysis tasks with new RNN </a:t>
            </a:r>
            <a:r>
              <a:rPr lang="en-US" baseline="0" dirty="0" err="1" smtClean="0"/>
              <a:t>aricetecture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10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bilingual evaluation understudy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 for evaluating the quality of text which has been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chine translation"/>
              </a:rPr>
              <a:t>machine-translated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one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atural language"/>
              </a:rPr>
              <a:t>natural language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another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C3D trained on large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5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  that re-uses data, will require less memory bandwidth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takes a lot of resources  and time to train and run RNNs.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said that 1) </a:t>
            </a:r>
            <a:r>
              <a:rPr lang="en-US" dirty="0" err="1" smtClean="0"/>
              <a:t>convenet</a:t>
            </a:r>
            <a:r>
              <a:rPr lang="en-US" dirty="0" smtClean="0"/>
              <a:t> don’t deal well with </a:t>
            </a:r>
            <a:r>
              <a:rPr lang="en-US" dirty="0" err="1" smtClean="0"/>
              <a:t>intputs</a:t>
            </a:r>
            <a:r>
              <a:rPr lang="en-US" dirty="0" smtClean="0"/>
              <a:t> outputs with various lengths in </a:t>
            </a:r>
            <a:r>
              <a:rPr lang="en-US" dirty="0" err="1" smtClean="0"/>
              <a:t>differtent</a:t>
            </a:r>
            <a:r>
              <a:rPr lang="en-US" dirty="0" smtClean="0"/>
              <a:t> examples.  And 2) don’t share features learned across different positions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6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demonstrated that it works much faster and outperforms in accuracy. Intuition why it’s a better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0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attention module.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1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item is dot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 </a:t>
            </a:r>
            <a:r>
              <a:rPr lang="en-US" dirty="0" smtClean="0"/>
              <a:t>query to produce a score, describing how well it matches the query. The scores are fed into a </a:t>
            </a:r>
            <a:r>
              <a:rPr lang="en-US" dirty="0" err="1" smtClean="0"/>
              <a:t>softmax</a:t>
            </a:r>
            <a:r>
              <a:rPr lang="en-US" dirty="0" smtClean="0"/>
              <a:t> to create the attention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5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gated linear units reduce the vanishing gradient problem for deep architectures by providing a linear path for the gradients while retaining non-linear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3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Rouge-</a:t>
            </a:r>
            <a:r>
              <a:rPr lang="en-US" baseline="0" dirty="0" smtClean="0"/>
              <a:t>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Overlap of N-grams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ROUGE-L: Longest Common Subsequence based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4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temproal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hierchay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Rnns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analysis and understanding represents a major challenge for computer vision and machine learning research.</a:t>
            </a:r>
          </a:p>
          <a:p>
            <a:r>
              <a:rPr lang="en-US" dirty="0" smtClean="0"/>
              <a:t>There is a growing interest in designing general video representations that could help solve tasks in video understanding such as human action recognition, video retrieval or video </a:t>
            </a:r>
            <a:r>
              <a:rPr lang="en-US" dirty="0" err="1" smtClean="0"/>
              <a:t>captionning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Two-dimensional Convolutional Neural Networks (CNN) have exhibited state-of-art performance in still image tasks such as classification or detection </a:t>
            </a:r>
          </a:p>
          <a:p>
            <a:r>
              <a:rPr lang="en-US" dirty="0" smtClean="0"/>
              <a:t>However, such models discard temporal information that has been shown to provide important cues in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RNNs are good models for sequences</a:t>
            </a:r>
          </a:p>
          <a:p>
            <a:r>
              <a:rPr lang="en-US" sz="1200" dirty="0" smtClean="0"/>
              <a:t>Good </a:t>
            </a:r>
            <a:r>
              <a:rPr lang="en-US" sz="1200" dirty="0" smtClean="0"/>
              <a:t>video representation benefits from good temporal model of high-level percepts</a:t>
            </a:r>
          </a:p>
          <a:p>
            <a:r>
              <a:rPr lang="en-US" dirty="0" smtClean="0"/>
              <a:t>Recurrent Convolution Networks (RCN) (Srivastava et al., 2015; Donahue et al., 2014; Ng et al., 2015) that leverage both recurrence and convolution have recently been introduced for learning video representation. Such approaches typically extract “visual percepts” by applying a 2D CNN on the video frames and then feed the CNN activations to an RNN in order to characterize the video temporal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CNNs tends to discard local information in their top layers, frame-to-frame temporal variation is known to be smooth. The motion of video patches tend to be restricted to a local neighborhood</a:t>
            </a:r>
          </a:p>
          <a:p>
            <a:r>
              <a:rPr lang="en-US" dirty="0" smtClean="0"/>
              <a:t>we argue that current RCN architectures are not well suited for capturing fine motion information. Instead, they are more likely focus on global appearance changes such as shot transitions.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the input video from which local </a:t>
            </a:r>
            <a:r>
              <a:rPr lang="en-US" dirty="0" err="1" smtClean="0"/>
              <a:t>spatio</a:t>
            </a:r>
            <a:r>
              <a:rPr lang="en-US" dirty="0" smtClean="0"/>
              <a:t>-temporal patterns are extracted</a:t>
            </a:r>
          </a:p>
          <a:p>
            <a:endParaRPr lang="en-US" dirty="0" smtClean="0"/>
          </a:p>
          <a:p>
            <a:r>
              <a:rPr lang="en-US" dirty="0" smtClean="0"/>
              <a:t>To address this issue, we introduce a novel RCN architecture that applies an RNN not solely on the 2D CNN top-layer but also on the intermediate convolutional layers. </a:t>
            </a:r>
          </a:p>
          <a:p>
            <a:r>
              <a:rPr lang="en-US" dirty="0" smtClean="0"/>
              <a:t>Convolutional layer activations, or convolutional maps, preserve a finer spatial resolution of the input video from which local </a:t>
            </a:r>
            <a:r>
              <a:rPr lang="en-US" dirty="0" err="1" smtClean="0"/>
              <a:t>spatio</a:t>
            </a:r>
            <a:r>
              <a:rPr lang="en-US" dirty="0" smtClean="0"/>
              <a:t>-temporal patterns are extracted.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inevitably results in a drastic number of parameters characterizing the input-to-hidden transformation due to the convolutional maps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inevitably results in a drastic number of parameters characterizing the input-to-hidden transformation due to the convolutional maps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25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75F-1D4A-42C6-BDC3-F768EE9C82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5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0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1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8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87C6-88D4-48DC-B438-3BA1A58F5D53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E00E-0DAA-49C5-A486-9BBFEB0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lah.github.io/posts/2015-08-Understanding-LSTM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4085" y="200232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/>
              <a:t>Advanced RNNs</a:t>
            </a:r>
          </a:p>
          <a:p>
            <a:r>
              <a:rPr lang="en-US" sz="4400" dirty="0" smtClean="0"/>
              <a:t>(Sequence </a:t>
            </a:r>
            <a:r>
              <a:rPr lang="en-US" sz="4400" dirty="0"/>
              <a:t>modeling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Part 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175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GRU-RCN variation - STACKED GRU-RCN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8968"/>
            <a:ext cx="5856731" cy="2435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566089"/>
            <a:ext cx="6278592" cy="2418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29" y="1548967"/>
            <a:ext cx="5448877" cy="1754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515" y="1566089"/>
            <a:ext cx="5861155" cy="421100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435340" y="1897380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525000" y="1915001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523220" y="1903571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1464290" y="1915953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64290" y="2615767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523220" y="2567855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525000" y="2567855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420100" y="2567855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420100" y="3152298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525000" y="3152297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0523220" y="3152296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464290" y="3152295"/>
            <a:ext cx="0" cy="30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96092" y="1640581"/>
            <a:ext cx="1222745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96091" y="2026510"/>
            <a:ext cx="1222745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GRU-RCN variation </a:t>
            </a:r>
            <a:r>
              <a:rPr lang="en-US" sz="3200" dirty="0" smtClean="0"/>
              <a:t>– Bi-directional </a:t>
            </a:r>
            <a:r>
              <a:rPr lang="en-US" sz="3200" dirty="0"/>
              <a:t>GRU-RCN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297" y="1690688"/>
            <a:ext cx="5861155" cy="42110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73780" y="2026920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0580" y="2061210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6425" y="2036287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10772" y="2049780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73780" y="270605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40580" y="272891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86425" y="2715419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10772" y="272891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6180" y="2179320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73780" y="328279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40580" y="330565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86425" y="3292159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10772" y="329422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52486" y="1825625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15114" y="1824379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81914" y="1824379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89478" y="1833462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217761" y="2463099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180389" y="2461853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47189" y="2461853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254753" y="2470936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135002" y="3626938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097630" y="3625692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164430" y="3625692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171994" y="3634775"/>
            <a:ext cx="521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70968" y="1362162"/>
                <a:ext cx="400257" cy="38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968" y="1362162"/>
                <a:ext cx="400257" cy="383246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37846" y="1387659"/>
                <a:ext cx="400257" cy="38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846" y="1387659"/>
                <a:ext cx="400257" cy="381836"/>
              </a:xfrm>
              <a:prstGeom prst="rect">
                <a:avLst/>
              </a:prstGeom>
              <a:blipFill>
                <a:blip r:embed="rId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57746" y="1377768"/>
                <a:ext cx="400257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746" y="1377768"/>
                <a:ext cx="400257" cy="381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76047" y="1347551"/>
                <a:ext cx="400257" cy="39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047" y="1347551"/>
                <a:ext cx="400257" cy="3976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Optical flow utilized for video analysis tasks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4060" cy="4351338"/>
          </a:xfrm>
        </p:spPr>
        <p:txBody>
          <a:bodyPr/>
          <a:lstStyle/>
          <a:p>
            <a:r>
              <a:rPr lang="en-US" dirty="0"/>
              <a:t>Input </a:t>
            </a:r>
            <a:r>
              <a:rPr lang="en-US" dirty="0" smtClean="0"/>
              <a:t>stacked </a:t>
            </a:r>
            <a:r>
              <a:rPr lang="en-US" dirty="0"/>
              <a:t>optical flow displacement fields between several consecutive </a:t>
            </a:r>
            <a:r>
              <a:rPr lang="en-US" dirty="0" smtClean="0"/>
              <a:t>frames</a:t>
            </a:r>
          </a:p>
          <a:p>
            <a:r>
              <a:rPr lang="en-US" dirty="0" smtClean="0"/>
              <a:t>Explicitly </a:t>
            </a:r>
            <a:r>
              <a:rPr lang="en-US" dirty="0"/>
              <a:t>describes the motion between video frames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3" y="3303270"/>
            <a:ext cx="6486518" cy="28736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Two-Stream Convolutional Networks (</a:t>
            </a:r>
            <a:r>
              <a:rPr lang="en-US" sz="1400" dirty="0" err="1" smtClean="0">
                <a:solidFill>
                  <a:schemeClr val="tx1"/>
                </a:solidFill>
              </a:rPr>
              <a:t>Simonyan</a:t>
            </a:r>
            <a:r>
              <a:rPr lang="en-US" sz="1400" dirty="0" smtClean="0">
                <a:solidFill>
                  <a:schemeClr val="tx1"/>
                </a:solidFill>
              </a:rPr>
              <a:t> et al. 2014)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video analysis </a:t>
            </a:r>
            <a:r>
              <a:rPr lang="en-US" dirty="0" smtClean="0"/>
              <a:t>tasks(CONT)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Frames are passed to 3D </a:t>
            </a:r>
            <a:r>
              <a:rPr lang="en-US" dirty="0" err="1" smtClean="0"/>
              <a:t>ConvNet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Filters extract spatiotemporal features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982" r="63941"/>
          <a:stretch/>
        </p:blipFill>
        <p:spPr>
          <a:xfrm>
            <a:off x="8534399" y="1430489"/>
            <a:ext cx="2394858" cy="5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video analysis tasks(CONT)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Optical-flow stream added to network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5261" r="43215"/>
          <a:stretch/>
        </p:blipFill>
        <p:spPr>
          <a:xfrm>
            <a:off x="8447314" y="1448254"/>
            <a:ext cx="3037114" cy="48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video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538" y="1690688"/>
            <a:ext cx="3962400" cy="4351338"/>
          </a:xfrm>
        </p:spPr>
        <p:txBody>
          <a:bodyPr/>
          <a:lstStyle/>
          <a:p>
            <a:r>
              <a:rPr lang="en-US" dirty="0" smtClean="0"/>
              <a:t>UCF101 - Dataset </a:t>
            </a:r>
            <a:r>
              <a:rPr lang="en-US" dirty="0"/>
              <a:t>has 101 </a:t>
            </a:r>
            <a:r>
              <a:rPr lang="en-US" dirty="0" smtClean="0"/>
              <a:t>action classes </a:t>
            </a:r>
            <a:r>
              <a:rPr lang="en-US" dirty="0"/>
              <a:t>spanning over 13320 YouTube videos </a:t>
            </a:r>
            <a:r>
              <a:rPr lang="en-US" dirty="0" smtClean="0"/>
              <a:t>clips</a:t>
            </a:r>
          </a:p>
          <a:p>
            <a:r>
              <a:rPr lang="en-US" dirty="0"/>
              <a:t>Videos composing the dataset are subject </a:t>
            </a:r>
            <a:r>
              <a:rPr lang="en-US" dirty="0" smtClean="0"/>
              <a:t>to large </a:t>
            </a:r>
            <a:r>
              <a:rPr lang="en-US" dirty="0"/>
              <a:t>camera motion, viewpoint change and cluttered backgrounds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133658"/>
            <a:ext cx="574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RGB(Bi-directional GRU-RCN)+FLOW(GRU-RCN)  90.8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43" y="1564958"/>
            <a:ext cx="7311895" cy="34337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3281839"/>
            <a:ext cx="6955465" cy="907388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189227"/>
            <a:ext cx="6955465" cy="809494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4998721"/>
            <a:ext cx="6955465" cy="809494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video </a:t>
            </a:r>
            <a:r>
              <a:rPr lang="en-US" dirty="0" smtClean="0"/>
              <a:t>captioning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483" y="3135879"/>
            <a:ext cx="8229600" cy="3619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2603" y="3438153"/>
            <a:ext cx="1714500" cy="3200400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bg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566219"/>
            <a:ext cx="6355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YouTube2Text dataset </a:t>
            </a:r>
            <a:r>
              <a:rPr lang="en-US" sz="2400" dirty="0" smtClean="0"/>
              <a:t>has 1,970 video clips with multiple natural language descriptions for each video clip.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Pre-trained on UCF-101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20726" y="4502737"/>
            <a:ext cx="7696377" cy="627322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bg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0726" y="5130059"/>
            <a:ext cx="5981878" cy="1508494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bg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0726" y="4228799"/>
            <a:ext cx="5981878" cy="283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4801" y="5486984"/>
            <a:ext cx="5981878" cy="283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</a:t>
            </a:r>
            <a:r>
              <a:rPr lang="en-US" dirty="0"/>
              <a:t>of modeling temporal variation from “visual percepts” at different spatial </a:t>
            </a:r>
            <a:r>
              <a:rPr lang="en-US" dirty="0" smtClean="0"/>
              <a:t>resolutions.</a:t>
            </a:r>
          </a:p>
          <a:p>
            <a:r>
              <a:rPr lang="en-US" dirty="0"/>
              <a:t>N</a:t>
            </a:r>
            <a:r>
              <a:rPr lang="en-US" dirty="0" smtClean="0"/>
              <a:t>ovel </a:t>
            </a:r>
            <a:r>
              <a:rPr lang="en-US" dirty="0"/>
              <a:t>recurrent convolutional network architecture that leverages convolutional </a:t>
            </a:r>
            <a:r>
              <a:rPr lang="en-US" dirty="0" smtClean="0"/>
              <a:t>maps</a:t>
            </a:r>
            <a:r>
              <a:rPr lang="en-US" dirty="0"/>
              <a:t>, captures “percepts” from different spatial </a:t>
            </a:r>
            <a:r>
              <a:rPr lang="en-US" dirty="0" smtClean="0"/>
              <a:t>resolutions.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9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RNNs suffer two major problems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term </a:t>
            </a:r>
            <a:r>
              <a:rPr lang="en-US" dirty="0"/>
              <a:t>and LSTM and derivatives use mainly sequential processing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Two major problems with RNNs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long-range dependencies still tricky</a:t>
            </a:r>
            <a:endParaRPr lang="en-US" dirty="0" smtClean="0"/>
          </a:p>
          <a:p>
            <a:r>
              <a:rPr lang="en-US" dirty="0" smtClean="0"/>
              <a:t>RNN </a:t>
            </a:r>
            <a:r>
              <a:rPr lang="en-US" dirty="0"/>
              <a:t>and LSTM and derivatives use mainly sequential processing over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Long-term </a:t>
            </a:r>
            <a:r>
              <a:rPr lang="en-US" dirty="0"/>
              <a:t>information has to sequentially travel through all cells before getting to the present processing cell. </a:t>
            </a:r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/>
              <a:t>can be easily corrupted by being multiplied many time by small numbers &lt; </a:t>
            </a:r>
            <a:r>
              <a:rPr lang="en-US" dirty="0" smtClean="0"/>
              <a:t>0 (vanishing gradients)</a:t>
            </a:r>
            <a:endParaRPr lang="en-US" dirty="0"/>
          </a:p>
        </p:txBody>
      </p:sp>
      <p:pic>
        <p:nvPicPr>
          <p:cNvPr id="1026" name="Picture 2" descr="https://cdn-images-1.medium.com/max/800/1*NKhwsOYNUT5xU7Pyf6Znh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53" y="4635432"/>
            <a:ext cx="6386541" cy="16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488668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effectLst/>
                <a:latin typeface="medium-content-sans-serif-font"/>
              </a:rPr>
              <a:t>Sequential processing in RNN, from: </a:t>
            </a:r>
            <a:r>
              <a:rPr lang="en-US" b="0" i="0" u="none" strike="noStrike" dirty="0" smtClean="0">
                <a:effectLst/>
                <a:latin typeface="medium-content-sans-serif-font"/>
                <a:hlinkClick r:id="rId3"/>
              </a:rPr>
              <a:t>http://colah.github.io/posts/2015-08-Understanding-LSTMs/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6769" y="2327479"/>
            <a:ext cx="11058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Delving Deeper into Convolutional</a:t>
            </a:r>
          </a:p>
          <a:p>
            <a:pPr algn="ctr"/>
            <a:r>
              <a:rPr lang="en-US" sz="2800" dirty="0" smtClean="0"/>
              <a:t>Networks for Learning Video</a:t>
            </a:r>
          </a:p>
          <a:p>
            <a:pPr algn="ctr"/>
            <a:r>
              <a:rPr lang="en-US" sz="2800" dirty="0" smtClean="0"/>
              <a:t>Representations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Nicolas </a:t>
            </a:r>
            <a:r>
              <a:rPr lang="en-US" sz="2800" dirty="0" err="1"/>
              <a:t>Ballas</a:t>
            </a:r>
            <a:r>
              <a:rPr lang="en-US" sz="2800" dirty="0"/>
              <a:t>, Li Yao, Chris Pal, Aaron </a:t>
            </a:r>
            <a:r>
              <a:rPr lang="en-US" sz="2800" dirty="0" err="1" smtClean="0"/>
              <a:t>Courville</a:t>
            </a:r>
            <a:endParaRPr lang="en-US" sz="2800" dirty="0"/>
          </a:p>
        </p:txBody>
      </p:sp>
      <p:pic>
        <p:nvPicPr>
          <p:cNvPr id="6" name="Picture 2" descr="http://crcv.ucf.edu/data/UCF101/UCF1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55463" b="66655"/>
          <a:stretch/>
        </p:blipFill>
        <p:spPr bwMode="auto">
          <a:xfrm>
            <a:off x="0" y="4501498"/>
            <a:ext cx="3125972" cy="23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50380" y="4615572"/>
            <a:ext cx="6133323" cy="21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major problems with </a:t>
            </a:r>
            <a:r>
              <a:rPr lang="en-US" sz="3600" dirty="0" smtClean="0"/>
              <a:t>RNNs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RNNs are not </a:t>
            </a:r>
            <a:r>
              <a:rPr lang="en-US" dirty="0"/>
              <a:t>hardware friendly</a:t>
            </a:r>
            <a:endParaRPr lang="en-US" dirty="0" smtClean="0"/>
          </a:p>
          <a:p>
            <a:r>
              <a:rPr lang="en-US" dirty="0" smtClean="0"/>
              <a:t>Sequential operations require more time </a:t>
            </a:r>
          </a:p>
          <a:p>
            <a:r>
              <a:rPr lang="en-US" dirty="0" smtClean="0"/>
              <a:t>RNNs are hard to parallelize because of non-homogeneous nature</a:t>
            </a:r>
          </a:p>
          <a:p>
            <a:r>
              <a:rPr lang="en-US" dirty="0" smtClean="0"/>
              <a:t>Memory bandwidth for RNNs is one of the highest, usually </a:t>
            </a:r>
            <a:r>
              <a:rPr lang="en-US" dirty="0"/>
              <a:t>it is not possible to fully </a:t>
            </a:r>
            <a:r>
              <a:rPr lang="en-US" dirty="0" smtClean="0"/>
              <a:t>utilize hardware.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Sequences can also be modeled with </a:t>
            </a:r>
            <a:r>
              <a:rPr lang="en-US" sz="3600" dirty="0" err="1" smtClean="0"/>
              <a:t>Conv</a:t>
            </a:r>
            <a:r>
              <a:rPr lang="en-US" sz="3600" dirty="0" err="1"/>
              <a:t>N</a:t>
            </a:r>
            <a:r>
              <a:rPr lang="en-US" sz="3600" dirty="0" err="1" smtClean="0"/>
              <a:t>ets</a:t>
            </a:r>
            <a:r>
              <a:rPr lang="en-US" sz="3600" dirty="0" smtClean="0"/>
              <a:t> - </a:t>
            </a:r>
            <a:r>
              <a:rPr lang="en-US" sz="3600" dirty="0" err="1" smtClean="0"/>
              <a:t>revisted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said:</a:t>
            </a:r>
          </a:p>
          <a:p>
            <a:r>
              <a:rPr lang="en-US" sz="2400" dirty="0" smtClean="0"/>
              <a:t>1</a:t>
            </a:r>
            <a:r>
              <a:rPr lang="en-US" sz="2400" dirty="0"/>
              <a:t>) </a:t>
            </a:r>
            <a:r>
              <a:rPr lang="en-US" sz="2400" dirty="0" smtClean="0"/>
              <a:t>Neural nets </a:t>
            </a:r>
            <a:r>
              <a:rPr lang="en-US" sz="2400" dirty="0"/>
              <a:t>don’t deal well with </a:t>
            </a:r>
            <a:r>
              <a:rPr lang="en-US" sz="2400" dirty="0" smtClean="0"/>
              <a:t>inputs </a:t>
            </a:r>
            <a:r>
              <a:rPr lang="en-US" sz="2400" dirty="0"/>
              <a:t>outputs with various lengths in </a:t>
            </a:r>
            <a:r>
              <a:rPr lang="en-US" sz="2400" dirty="0" smtClean="0"/>
              <a:t>different </a:t>
            </a:r>
            <a:r>
              <a:rPr lang="en-US" sz="2400" dirty="0"/>
              <a:t>examples.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&lt;SOLUTION&gt;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Repetitive operation can be applied to any input size.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Incorporating attention will allow adaptive behavior</a:t>
            </a:r>
          </a:p>
          <a:p>
            <a:r>
              <a:rPr lang="en-US" sz="2400" dirty="0" smtClean="0"/>
              <a:t>2) don’t share features learned across different positions of text.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&lt;SOLUTION&gt;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Temporal </a:t>
            </a:r>
            <a:r>
              <a:rPr lang="en-US" sz="2400" dirty="0" err="1" smtClean="0">
                <a:solidFill>
                  <a:srgbClr val="00B050"/>
                </a:solidFill>
              </a:rPr>
              <a:t>ConvNets</a:t>
            </a:r>
            <a:r>
              <a:rPr lang="en-US" sz="2400" dirty="0" smtClean="0">
                <a:solidFill>
                  <a:srgbClr val="00B050"/>
                </a:solidFill>
              </a:rPr>
              <a:t> share weights across time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12" y="4810842"/>
            <a:ext cx="4438872" cy="19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CNN constitute good alternative architectures for machine translation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Trivial to </a:t>
            </a:r>
            <a:r>
              <a:rPr lang="en-US" dirty="0" smtClean="0"/>
              <a:t>parallelize </a:t>
            </a:r>
          </a:p>
          <a:p>
            <a:pPr marL="0" indent="0">
              <a:buNone/>
            </a:pPr>
            <a:r>
              <a:rPr lang="en-US" sz="2400" i="1" dirty="0"/>
              <a:t>Convolutional networks do not depend on the computations of the previous time step and therefore allow parallelization</a:t>
            </a:r>
            <a:endParaRPr lang="en-US" sz="2400" dirty="0" smtClean="0"/>
          </a:p>
          <a:p>
            <a:r>
              <a:rPr lang="en-US" dirty="0" smtClean="0"/>
              <a:t>Control dependency length </a:t>
            </a:r>
          </a:p>
          <a:p>
            <a:pPr marL="0" indent="0">
              <a:buNone/>
            </a:pPr>
            <a:r>
              <a:rPr lang="en-US" sz="2400" i="1" dirty="0" smtClean="0"/>
              <a:t>Allows </a:t>
            </a:r>
            <a:r>
              <a:rPr lang="en-US" sz="2400" i="1" dirty="0"/>
              <a:t>to precisely control the maximum length of dependencies to be modeled</a:t>
            </a:r>
            <a:endParaRPr lang="en-US" sz="2400" dirty="0" smtClean="0"/>
          </a:p>
          <a:p>
            <a:r>
              <a:rPr lang="en-US" dirty="0" smtClean="0"/>
              <a:t>Build </a:t>
            </a:r>
            <a:r>
              <a:rPr lang="en-US" dirty="0"/>
              <a:t>in </a:t>
            </a:r>
            <a:r>
              <a:rPr lang="en-US" dirty="0" smtClean="0"/>
              <a:t>hierarchy</a:t>
            </a:r>
          </a:p>
          <a:p>
            <a:r>
              <a:rPr lang="en-US" dirty="0" smtClean="0"/>
              <a:t>Easier to capture long range dependencies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Capturing </a:t>
            </a:r>
            <a:r>
              <a:rPr lang="en-US" sz="2400" dirty="0"/>
              <a:t>relationships </a:t>
            </a:r>
            <a:r>
              <a:rPr lang="en-US" sz="2400" dirty="0" smtClean="0"/>
              <a:t>of</a:t>
            </a:r>
            <a:r>
              <a:rPr lang="en-US" sz="2400" dirty="0"/>
              <a:t> </a:t>
            </a:r>
            <a:r>
              <a:rPr lang="en-US" sz="2400" i="1" dirty="0"/>
              <a:t>n</a:t>
            </a:r>
            <a:r>
              <a:rPr lang="en-US" sz="2400" dirty="0"/>
              <a:t> words </a:t>
            </a:r>
            <a:r>
              <a:rPr lang="en-US" sz="2400" dirty="0" smtClean="0"/>
              <a:t>is obtained </a:t>
            </a:r>
            <a:r>
              <a:rPr lang="en-US" sz="2400" dirty="0"/>
              <a:t>by a less than </a:t>
            </a:r>
            <a:r>
              <a:rPr lang="en-US" sz="2400" dirty="0" smtClean="0"/>
              <a:t>linear operations(</a:t>
            </a:r>
            <a:r>
              <a:rPr lang="en-US" sz="2400" i="1" dirty="0"/>
              <a:t>O(n/k</a:t>
            </a:r>
            <a:r>
              <a:rPr lang="en-US" sz="2400" i="1" dirty="0" smtClean="0"/>
              <a:t>) compared to </a:t>
            </a:r>
            <a:r>
              <a:rPr lang="en-US" sz="2400" i="1" dirty="0"/>
              <a:t>O(n)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35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Machine translation was commonly implemented using RNN (LSTM)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err="1"/>
              <a:t>Bahdahau</a:t>
            </a:r>
            <a:r>
              <a:rPr lang="en-US" sz="1600" dirty="0"/>
              <a:t> et al.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99" y="1405803"/>
            <a:ext cx="8580639" cy="49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all hidden states of encoder, rather than the last one</a:t>
            </a:r>
          </a:p>
          <a:p>
            <a:r>
              <a:rPr lang="en-US" dirty="0" smtClean="0"/>
              <a:t>Use weighted combination of each encoder hidden state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14" y="3175001"/>
            <a:ext cx="4584815" cy="3001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0014" y="6339378"/>
            <a:ext cx="30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Bahdahau</a:t>
            </a:r>
            <a:r>
              <a:rPr lang="en-US" dirty="0" smtClean="0"/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15057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attention for machine translation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880100"/>
            <a:ext cx="11077575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0014" y="6339378"/>
            <a:ext cx="30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Bahdahau</a:t>
            </a:r>
            <a:r>
              <a:rPr lang="en-US" dirty="0" smtClean="0"/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21650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/>
              <a:t>RNN based </a:t>
            </a:r>
            <a:r>
              <a:rPr lang="en-US" sz="3600" dirty="0" smtClean="0"/>
              <a:t>Seq2Seq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99" y="1405803"/>
            <a:ext cx="8580639" cy="4919926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-83128" y="1405803"/>
            <a:ext cx="8853054" cy="135497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Convolutional Encoder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5" y="1728197"/>
            <a:ext cx="8462505" cy="4448766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149629" y="4456573"/>
            <a:ext cx="8853054" cy="135497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Convolutional Decoder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94" y="1952018"/>
            <a:ext cx="8141104" cy="4761941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Encoder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312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Convolutional block structure for encoder: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n-US" dirty="0" err="1" smtClean="0"/>
                  <a:t>Embeddings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word or sub-word embedding</a:t>
                </a:r>
              </a:p>
              <a:p>
                <a:pPr lvl="1"/>
                <a:r>
                  <a:rPr lang="en-US" dirty="0" smtClean="0"/>
                  <a:t>position </a:t>
                </a:r>
                <a:r>
                  <a:rPr lang="en-US" dirty="0" smtClean="0"/>
                  <a:t>embedding: 0,1,2</a:t>
                </a:r>
                <a:r>
                  <a:rPr lang="en-US" dirty="0" smtClean="0"/>
                  <a:t>,...</a:t>
                </a:r>
                <a:endParaRPr lang="en-US" dirty="0"/>
              </a:p>
              <a:p>
                <a:r>
                  <a:rPr lang="en-US" dirty="0"/>
                  <a:t>Gated linear units control the information flow in the neural network(Dauphin et al., 2016</a:t>
                </a:r>
                <a:r>
                  <a:rPr lang="en-US" dirty="0" smtClean="0"/>
                  <a:t>)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residual </a:t>
                </a:r>
                <a:r>
                  <a:rPr lang="en-US" dirty="0"/>
                  <a:t>connections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31280" cy="4351338"/>
              </a:xfrm>
              <a:blipFill rotWithShape="1">
                <a:blip r:embed="rId3"/>
                <a:stretch>
                  <a:fillRect l="-1991" t="-2241" r="-3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510" y="1620044"/>
            <a:ext cx="5086350" cy="47625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20" y="4829967"/>
            <a:ext cx="54292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VIDEO </a:t>
            </a:r>
            <a:r>
              <a:rPr lang="en-US" dirty="0" smtClean="0"/>
              <a:t>REPRESENTATIONS –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basket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8"/>
          <a:stretch/>
        </p:blipFill>
        <p:spPr bwMode="auto">
          <a:xfrm>
            <a:off x="247637" y="2774898"/>
            <a:ext cx="2018161" cy="12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21505"/>
          <a:stretch/>
        </p:blipFill>
        <p:spPr bwMode="auto">
          <a:xfrm>
            <a:off x="6068269" y="2827844"/>
            <a:ext cx="1704132" cy="15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21505"/>
          <a:stretch/>
        </p:blipFill>
        <p:spPr bwMode="auto">
          <a:xfrm>
            <a:off x="10183063" y="2852661"/>
            <a:ext cx="1704132" cy="1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21505"/>
          <a:stretch/>
        </p:blipFill>
        <p:spPr bwMode="auto">
          <a:xfrm>
            <a:off x="8118578" y="2827844"/>
            <a:ext cx="1704133" cy="15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Image result for man juggling ball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"/>
          <a:stretch/>
        </p:blipFill>
        <p:spPr bwMode="auto">
          <a:xfrm>
            <a:off x="2841981" y="2774899"/>
            <a:ext cx="2018161" cy="12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basket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8"/>
          <a:stretch/>
        </p:blipFill>
        <p:spPr bwMode="auto">
          <a:xfrm>
            <a:off x="400037" y="2927298"/>
            <a:ext cx="2018161" cy="12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basket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8"/>
          <a:stretch/>
        </p:blipFill>
        <p:spPr bwMode="auto">
          <a:xfrm>
            <a:off x="552437" y="3079698"/>
            <a:ext cx="2018161" cy="12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man juggling ball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"/>
          <a:stretch/>
        </p:blipFill>
        <p:spPr bwMode="auto">
          <a:xfrm>
            <a:off x="2994381" y="2927299"/>
            <a:ext cx="2018161" cy="12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mage result for man juggling ball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"/>
          <a:stretch/>
        </p:blipFill>
        <p:spPr bwMode="auto">
          <a:xfrm>
            <a:off x="3146781" y="3079699"/>
            <a:ext cx="2018161" cy="12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637" y="4408323"/>
            <a:ext cx="213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score a basket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979" y="4408322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Juggling balls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7050" y="1913860"/>
            <a:ext cx="348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Video classification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68269" y="4537719"/>
            <a:ext cx="645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woman is </a:t>
            </a:r>
            <a:r>
              <a:rPr lang="en-US" sz="2400" dirty="0"/>
              <a:t>playing </a:t>
            </a:r>
            <a:r>
              <a:rPr lang="en-US" sz="2400" dirty="0" smtClean="0"/>
              <a:t>Frisbee </a:t>
            </a:r>
            <a:r>
              <a:rPr lang="en-US" sz="2400" dirty="0"/>
              <a:t>with </a:t>
            </a:r>
            <a:r>
              <a:rPr lang="en-US" sz="2400" dirty="0" smtClean="0"/>
              <a:t>a dog outdoors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04359" y="1913860"/>
            <a:ext cx="273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Video Captioning</a:t>
            </a:r>
            <a:endParaRPr lang="en-US" sz="2800" dirty="0"/>
          </a:p>
        </p:txBody>
      </p:sp>
      <p:sp>
        <p:nvSpPr>
          <p:cNvPr id="34" name="Oval 33"/>
          <p:cNvSpPr/>
          <p:nvPr/>
        </p:nvSpPr>
        <p:spPr>
          <a:xfrm>
            <a:off x="7778970" y="3563598"/>
            <a:ext cx="76200" cy="655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888838" y="3567136"/>
            <a:ext cx="76200" cy="655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005801" y="3567136"/>
            <a:ext cx="76200" cy="655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845310" y="3599035"/>
            <a:ext cx="76200" cy="655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955178" y="3602573"/>
            <a:ext cx="76200" cy="655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072141" y="3602573"/>
            <a:ext cx="76200" cy="655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Decoder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Convolutional block structure for decoder: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embeddings</a:t>
                </a:r>
                <a:r>
                  <a:rPr lang="en-US" dirty="0"/>
                  <a:t> (word + </a:t>
                </a:r>
                <a:r>
                  <a:rPr lang="en-US" dirty="0" err="1"/>
                  <a:t>pos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Gated </a:t>
                </a:r>
                <a:r>
                  <a:rPr lang="en-US" dirty="0" smtClean="0"/>
                  <a:t>linear units, residual connection</a:t>
                </a:r>
              </a:p>
              <a:p>
                <a:r>
                  <a:rPr lang="en-US" dirty="0" smtClean="0"/>
                  <a:t>Soft </a:t>
                </a:r>
                <a:r>
                  <a:rPr lang="en-US" dirty="0" smtClean="0"/>
                  <a:t>attention pass at every layer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936" y="1448594"/>
            <a:ext cx="5048250" cy="51054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Multi-hop Attention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39990" cy="4351338"/>
          </a:xfrm>
        </p:spPr>
        <p:txBody>
          <a:bodyPr/>
          <a:lstStyle/>
          <a:p>
            <a:r>
              <a:rPr lang="en-US" dirty="0" smtClean="0"/>
              <a:t>Each layer has it is own attention mechanism, which allows it to focus on different part of the sentence.</a:t>
            </a:r>
          </a:p>
          <a:p>
            <a:r>
              <a:rPr lang="en-US" dirty="0" smtClean="0"/>
              <a:t>Instead </a:t>
            </a:r>
            <a:r>
              <a:rPr lang="en-US" dirty="0"/>
              <a:t>of looking at a sentence once, the network takes several glimpses to produce better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611" y="719831"/>
            <a:ext cx="2905125" cy="5648325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Multi-hop Attention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86781"/>
            <a:ext cx="6096000" cy="3629025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together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Putting it all together:</a:t>
            </a:r>
          </a:p>
          <a:p>
            <a:r>
              <a:rPr lang="en-US" dirty="0" smtClean="0"/>
              <a:t>Here: single-layer encoder and decoder</a:t>
            </a:r>
          </a:p>
          <a:p>
            <a:r>
              <a:rPr lang="en-US" dirty="0" smtClean="0"/>
              <a:t>High training efficiency due to parallel</a:t>
            </a:r>
          </a:p>
          <a:p>
            <a:pPr marL="0" indent="0">
              <a:buNone/>
            </a:pPr>
            <a:r>
              <a:rPr lang="en-US" dirty="0" smtClean="0"/>
              <a:t> computation in decoder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82"/>
          <a:stretch/>
        </p:blipFill>
        <p:spPr>
          <a:xfrm>
            <a:off x="6907876" y="688745"/>
            <a:ext cx="4646814" cy="5793452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layers in both encoder and decoder</a:t>
            </a:r>
          </a:p>
          <a:p>
            <a:r>
              <a:rPr lang="en-US" dirty="0" smtClean="0"/>
              <a:t>Convolutional kernel size is 3</a:t>
            </a:r>
          </a:p>
          <a:p>
            <a:r>
              <a:rPr lang="en-US" dirty="0" smtClean="0"/>
              <a:t>Hidden size gradually increases from 512 to 4096</a:t>
            </a:r>
          </a:p>
          <a:p>
            <a:r>
              <a:rPr lang="en-US" dirty="0" smtClean="0"/>
              <a:t>Embedding size is 512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–translation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9" y="2233974"/>
            <a:ext cx="10773382" cy="3672538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0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 – </a:t>
            </a:r>
            <a:r>
              <a:rPr lang="en-US" sz="3600" dirty="0" smtClean="0"/>
              <a:t>translation performance and  </a:t>
            </a:r>
            <a:r>
              <a:rPr lang="en-US" sz="3600" dirty="0" smtClean="0"/>
              <a:t>inference </a:t>
            </a:r>
            <a:r>
              <a:rPr lang="en-US" sz="3600" dirty="0"/>
              <a:t>s</a:t>
            </a:r>
            <a:r>
              <a:rPr lang="en-US" sz="3600" dirty="0" smtClean="0"/>
              <a:t>peed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825625"/>
            <a:ext cx="11239500" cy="44958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5317" y="6406227"/>
            <a:ext cx="6061366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Convolutional Sequence to Sequence Learning. (</a:t>
            </a:r>
            <a:r>
              <a:rPr lang="en-US" sz="1600" dirty="0" err="1" smtClean="0">
                <a:solidFill>
                  <a:schemeClr val="tx1"/>
                </a:solidFill>
              </a:rPr>
              <a:t>Gehring</a:t>
            </a:r>
            <a:r>
              <a:rPr lang="en-US" sz="1600" dirty="0" smtClean="0">
                <a:solidFill>
                  <a:schemeClr val="tx1"/>
                </a:solidFill>
              </a:rPr>
              <a:t> et al. 2017)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smtClean="0"/>
              <a:t>text summarization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74425"/>
            <a:ext cx="10515600" cy="26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7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embedding significance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30" y="1825625"/>
            <a:ext cx="9006840" cy="41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6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hop attention significance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13" y="1739753"/>
            <a:ext cx="6257371" cy="45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5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ConvNets</a:t>
            </a:r>
            <a:r>
              <a:rPr lang="en-US" sz="2800" dirty="0" smtClean="0"/>
              <a:t> are good models for meaningful semantic concepts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987868"/>
            <a:ext cx="7932420" cy="3656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7922" y="6092456"/>
            <a:ext cx="30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Krizhevsky</a:t>
            </a:r>
            <a:r>
              <a:rPr lang="en-US" dirty="0"/>
              <a:t> </a:t>
            </a:r>
            <a:r>
              <a:rPr lang="en-US" dirty="0" smtClean="0"/>
              <a:t> et Al.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-80" dirty="0">
                <a:ln w="1905">
                  <a:noFill/>
                </a:ln>
                <a:effectLst>
                  <a:innerShdw blurRad="114300">
                    <a:prstClr val="black"/>
                  </a:innerShdw>
                </a:effectLst>
                <a:latin typeface="+mn-lt"/>
                <a:ea typeface="Open Sans" pitchFamily="34" charset="0"/>
                <a:cs typeface="Open Sans" pitchFamily="34" charset="0"/>
              </a:rPr>
              <a:t>Summary &amp; </a:t>
            </a:r>
            <a:r>
              <a:rPr lang="en-US" sz="3600" dirty="0">
                <a:latin typeface="+mn-lt"/>
              </a:rPr>
              <a:t>Future challenges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Mechanisms for improving long range modeling in RNNs</a:t>
            </a:r>
          </a:p>
          <a:p>
            <a:r>
              <a:rPr lang="en-US" dirty="0"/>
              <a:t>Designing good </a:t>
            </a:r>
            <a:r>
              <a:rPr lang="en-US" dirty="0" err="1"/>
              <a:t>spatio</a:t>
            </a:r>
            <a:r>
              <a:rPr lang="en-US" dirty="0"/>
              <a:t>-temporal representations (video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Alternative </a:t>
            </a:r>
            <a:r>
              <a:rPr lang="en-US" dirty="0"/>
              <a:t>architecture </a:t>
            </a:r>
            <a:r>
              <a:rPr lang="en-US" dirty="0" smtClean="0"/>
              <a:t>for </a:t>
            </a:r>
            <a:r>
              <a:rPr lang="en-US" dirty="0" smtClean="0"/>
              <a:t>sequence modeling.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8690" y="2800965"/>
            <a:ext cx="929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 for your attention!</a:t>
            </a:r>
          </a:p>
        </p:txBody>
      </p:sp>
      <p:pic>
        <p:nvPicPr>
          <p:cNvPr id="3074" name="Picture 2" descr="Sceptical Baby : Thank You For Your Attention, Any Question..? Ask Me - by Anonym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60" y="230524"/>
            <a:ext cx="55054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</a:t>
            </a:r>
            <a:r>
              <a:rPr lang="en-US" dirty="0" err="1" smtClean="0"/>
              <a:t>ConvNets</a:t>
            </a:r>
            <a:r>
              <a:rPr lang="en-US" dirty="0" smtClean="0"/>
              <a:t> and RNNs for </a:t>
            </a:r>
            <a:r>
              <a:rPr lang="en-US" dirty="0" err="1" smtClean="0"/>
              <a:t>spatio</a:t>
            </a:r>
            <a:r>
              <a:rPr lang="en-US" dirty="0" smtClean="0"/>
              <a:t>-temporal video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ConvNet</a:t>
            </a:r>
            <a:r>
              <a:rPr lang="en-US" dirty="0" smtClean="0"/>
              <a:t> extracts visual features from frames</a:t>
            </a:r>
          </a:p>
          <a:p>
            <a:r>
              <a:rPr lang="en-US" dirty="0" smtClean="0"/>
              <a:t>High level </a:t>
            </a:r>
            <a:r>
              <a:rPr lang="en-US" dirty="0" err="1"/>
              <a:t>ConvNet</a:t>
            </a:r>
            <a:r>
              <a:rPr lang="en-US" dirty="0" smtClean="0"/>
              <a:t> features are passed to LSTM</a:t>
            </a:r>
          </a:p>
          <a:p>
            <a:r>
              <a:rPr lang="en-US" dirty="0" smtClean="0"/>
              <a:t>LSTM captures temporal behavior between frames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t="29231" r="79088" b="8452"/>
          <a:stretch/>
        </p:blipFill>
        <p:spPr>
          <a:xfrm>
            <a:off x="8471123" y="2503169"/>
            <a:ext cx="3720878" cy="38272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(Srivastava et al., 2015; Donahue et al., 2014; Ng et al., 2015)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35440" y="1895732"/>
            <a:ext cx="1360170" cy="367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</a:t>
            </a:r>
            <a:r>
              <a:rPr lang="en-US" dirty="0" smtClean="0"/>
              <a:t>maps on video frames in top layer discard fine motion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14"/>
            <a:ext cx="6535057" cy="4638449"/>
          </a:xfrm>
        </p:spPr>
        <p:txBody>
          <a:bodyPr/>
          <a:lstStyle/>
          <a:p>
            <a:r>
              <a:rPr lang="en-US" dirty="0"/>
              <a:t>CNNs </a:t>
            </a:r>
            <a:r>
              <a:rPr lang="en-US" dirty="0" smtClean="0"/>
              <a:t>tends to </a:t>
            </a:r>
            <a:r>
              <a:rPr lang="en-US" dirty="0"/>
              <a:t>discard local information in their top </a:t>
            </a:r>
            <a:r>
              <a:rPr lang="en-US" dirty="0" smtClean="0"/>
              <a:t>layers</a:t>
            </a:r>
          </a:p>
          <a:p>
            <a:r>
              <a:rPr lang="en-US" dirty="0" smtClean="0"/>
              <a:t>The </a:t>
            </a:r>
            <a:r>
              <a:rPr lang="en-US" dirty="0"/>
              <a:t>motion of video patches tend to be restricted to a local </a:t>
            </a:r>
            <a:r>
              <a:rPr lang="en-US" dirty="0" smtClean="0"/>
              <a:t>neighborhood</a:t>
            </a:r>
          </a:p>
          <a:p>
            <a:r>
              <a:rPr lang="en-US" dirty="0"/>
              <a:t>RCN architectures are not well suited for capturing fine motion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204"/>
          <a:stretch/>
        </p:blipFill>
        <p:spPr>
          <a:xfrm>
            <a:off x="7053942" y="2189163"/>
            <a:ext cx="6162675" cy="37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Capture spatial features in different levels of the network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3914" cy="4351338"/>
          </a:xfrm>
        </p:spPr>
        <p:txBody>
          <a:bodyPr/>
          <a:lstStyle/>
          <a:p>
            <a:r>
              <a:rPr lang="en-US" dirty="0" smtClean="0"/>
              <a:t>Lower layers </a:t>
            </a:r>
            <a:r>
              <a:rPr lang="en-US" dirty="0"/>
              <a:t>preserve a finer spatial </a:t>
            </a:r>
            <a:r>
              <a:rPr lang="en-US" dirty="0" smtClean="0"/>
              <a:t>resolution</a:t>
            </a:r>
          </a:p>
          <a:p>
            <a:r>
              <a:rPr lang="en-US" dirty="0" smtClean="0"/>
              <a:t>Large </a:t>
            </a:r>
            <a:r>
              <a:rPr lang="en-US" dirty="0"/>
              <a:t>number of </a:t>
            </a:r>
            <a:r>
              <a:rPr lang="en-US"/>
              <a:t>parameters </a:t>
            </a:r>
            <a:r>
              <a:rPr lang="en-US" smtClean="0"/>
              <a:t>input-to-hidden transformation due </a:t>
            </a:r>
            <a:r>
              <a:rPr lang="en-US" dirty="0"/>
              <a:t>to the </a:t>
            </a:r>
            <a:r>
              <a:rPr lang="en-US" dirty="0" smtClean="0"/>
              <a:t>convolutional maps </a:t>
            </a:r>
            <a:r>
              <a:rPr lang="en-US" dirty="0"/>
              <a:t>size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27" y="1241108"/>
            <a:ext cx="5861155" cy="4211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95310" y="1577340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62110" y="1611630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07955" y="1586707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32302" y="1600200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5310" y="225647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62110" y="227933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07955" y="2265839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232302" y="227933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47710" y="1729740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95310" y="283321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62110" y="285607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307955" y="2842579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232302" y="2844642"/>
            <a:ext cx="17145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Capture temporal multi-resolution spatial-temporal via Gated Recurrent Unit – large number of parameters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Number of parameters in </a:t>
            </a:r>
            <a:r>
              <a:rPr lang="en-US" dirty="0"/>
              <a:t>GRU </a:t>
            </a:r>
            <a:r>
              <a:rPr lang="en-US" dirty="0" smtClean="0"/>
              <a:t>architecture: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552" y="1825625"/>
            <a:ext cx="4374786" cy="1276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48968"/>
            <a:ext cx="5856731" cy="2435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955699"/>
            <a:ext cx="9837420" cy="9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Capture temporal multi-resolution </a:t>
            </a:r>
            <a:r>
              <a:rPr lang="en-US" sz="3200" dirty="0" smtClean="0"/>
              <a:t>spatial-temporal via GRU-RCN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Number of parameters in GRU-RCN architecture: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8968"/>
            <a:ext cx="5856731" cy="2435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566089"/>
            <a:ext cx="6278592" cy="2418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8252" y="1302405"/>
            <a:ext cx="45648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replace the fully-connected units in GRU with convolution </a:t>
            </a:r>
            <a:r>
              <a:rPr lang="en-US" sz="2800" dirty="0" smtClean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Recurrent </a:t>
            </a:r>
            <a:r>
              <a:rPr lang="en-US" sz="2800" dirty="0"/>
              <a:t>units </a:t>
            </a:r>
            <a:r>
              <a:rPr lang="en-US" sz="2800" dirty="0" smtClean="0"/>
              <a:t>have </a:t>
            </a:r>
            <a:r>
              <a:rPr lang="en-US" sz="2800" dirty="0"/>
              <a:t>sparse connectivity and share their parameters across different </a:t>
            </a:r>
            <a:r>
              <a:rPr lang="en-US" sz="2800" dirty="0" smtClean="0"/>
              <a:t>inputs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95" y="4876752"/>
            <a:ext cx="6998537" cy="10045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4465" y="1701209"/>
            <a:ext cx="265814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26909" y="1701209"/>
            <a:ext cx="265814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26909" y="2302452"/>
            <a:ext cx="265814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64465" y="2308271"/>
            <a:ext cx="265814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96856" y="2899208"/>
            <a:ext cx="265814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31489" y="2899208"/>
            <a:ext cx="265814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1603</Words>
  <Application>Microsoft Office PowerPoint</Application>
  <PresentationFormat>Custom</PresentationFormat>
  <Paragraphs>216</Paragraphs>
  <Slides>41</Slides>
  <Notes>19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LEARNING VIDEO REPRESENTATIONS – tasks</vt:lpstr>
      <vt:lpstr>ConvNets are good models for meaningful semantic concepts</vt:lpstr>
      <vt:lpstr>Combining ConvNets and RNNs for spatio-temporal video representation</vt:lpstr>
      <vt:lpstr>Convolutional maps on video frames in top layer discard fine motion information</vt:lpstr>
      <vt:lpstr>Capture spatial features in different levels of the network</vt:lpstr>
      <vt:lpstr>Capture temporal multi-resolution spatial-temporal via Gated Recurrent Unit – large number of parameters</vt:lpstr>
      <vt:lpstr>Capture temporal multi-resolution spatial-temporal via GRU-RCN</vt:lpstr>
      <vt:lpstr>GRU-RCN variation - STACKED GRU-RCN</vt:lpstr>
      <vt:lpstr>GRU-RCN variation – Bi-directional GRU-RCN</vt:lpstr>
      <vt:lpstr>Optical flow utilized for video analysis tasks</vt:lpstr>
      <vt:lpstr>Approaches for video analysis tasks(CONT)</vt:lpstr>
      <vt:lpstr>Approaches for video analysis tasks(CONT)</vt:lpstr>
      <vt:lpstr>Results – video classification</vt:lpstr>
      <vt:lpstr>Results – video captioning</vt:lpstr>
      <vt:lpstr>Paper summary</vt:lpstr>
      <vt:lpstr>RNNs suffer two major problems</vt:lpstr>
      <vt:lpstr>Two major problems with RNNs</vt:lpstr>
      <vt:lpstr>Two major problems with RNNs</vt:lpstr>
      <vt:lpstr>Sequences can also be modeled with ConvNets - revisted</vt:lpstr>
      <vt:lpstr>CNN constitute good alternative architectures for machine translation</vt:lpstr>
      <vt:lpstr>Machine translation was commonly implemented using RNN (LSTM)</vt:lpstr>
      <vt:lpstr>Attention</vt:lpstr>
      <vt:lpstr>Attention</vt:lpstr>
      <vt:lpstr> RNN based Seq2Seq</vt:lpstr>
      <vt:lpstr>Convolutional Encoder</vt:lpstr>
      <vt:lpstr>Convolutional Decoder</vt:lpstr>
      <vt:lpstr>Encoder</vt:lpstr>
      <vt:lpstr>Decoder</vt:lpstr>
      <vt:lpstr> Multi-hop Attention </vt:lpstr>
      <vt:lpstr> Multi-hop Attention </vt:lpstr>
      <vt:lpstr>All together</vt:lpstr>
      <vt:lpstr> Architecture</vt:lpstr>
      <vt:lpstr>Results –translation accuracy</vt:lpstr>
      <vt:lpstr>Results – translation performance and  inference speed</vt:lpstr>
      <vt:lpstr>Results – text summarization </vt:lpstr>
      <vt:lpstr>Positional embedding significance </vt:lpstr>
      <vt:lpstr>Multi hop attention significance </vt:lpstr>
      <vt:lpstr>Summary &amp; Future challenges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Beliy</dc:creator>
  <cp:lastModifiedBy>roman</cp:lastModifiedBy>
  <cp:revision>66</cp:revision>
  <dcterms:created xsi:type="dcterms:W3CDTF">2018-05-19T21:00:05Z</dcterms:created>
  <dcterms:modified xsi:type="dcterms:W3CDTF">2018-05-26T22:18:50Z</dcterms:modified>
</cp:coreProperties>
</file>