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299" r:id="rId4"/>
    <p:sldId id="305" r:id="rId5"/>
    <p:sldId id="300" r:id="rId6"/>
    <p:sldId id="301" r:id="rId7"/>
    <p:sldId id="290" r:id="rId8"/>
    <p:sldId id="280" r:id="rId9"/>
    <p:sldId id="293" r:id="rId10"/>
    <p:sldId id="294" r:id="rId11"/>
    <p:sldId id="313" r:id="rId12"/>
    <p:sldId id="312" r:id="rId13"/>
    <p:sldId id="297" r:id="rId14"/>
    <p:sldId id="298" r:id="rId15"/>
    <p:sldId id="304" r:id="rId16"/>
    <p:sldId id="31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5705BCE-8361-4FA7-AA15-4C947AB0266B}">
          <p14:sldIdLst>
            <p14:sldId id="256"/>
            <p14:sldId id="276"/>
            <p14:sldId id="299"/>
            <p14:sldId id="305"/>
            <p14:sldId id="300"/>
            <p14:sldId id="301"/>
            <p14:sldId id="290"/>
            <p14:sldId id="280"/>
            <p14:sldId id="293"/>
            <p14:sldId id="294"/>
            <p14:sldId id="313"/>
            <p14:sldId id="312"/>
            <p14:sldId id="297"/>
            <p14:sldId id="298"/>
            <p14:sldId id="304"/>
            <p14:sldId id="311"/>
          </p14:sldIdLst>
        </p14:section>
        <p14:section name="Untitled Section" id="{28F1BF12-D847-424A-ADE1-7FB89476BF0A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16" autoAdjust="0"/>
    <p:restoredTop sz="94573" autoAdjust="0"/>
  </p:normalViewPr>
  <p:slideViewPr>
    <p:cSldViewPr>
      <p:cViewPr>
        <p:scale>
          <a:sx n="51" d="100"/>
          <a:sy n="51" d="100"/>
        </p:scale>
        <p:origin x="-1326" y="-16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FFD45-B1C0-4000-86F2-CD1AC19882E7}" type="datetimeFigureOut">
              <a:rPr lang="en-US" smtClean="0"/>
              <a:t>12/16/2013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4DFE0-6627-42C2-81E2-0F7E2D7A7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2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D4DFE0-6627-42C2-81E2-0F7E2D7A7F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71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112" y="0"/>
            <a:ext cx="8229600" cy="609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56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66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0.png"/><Relationship Id="rId7" Type="http://schemas.openxmlformats.org/officeDocument/2006/relationships/image" Target="../media/image5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0.png"/><Relationship Id="rId7" Type="http://schemas.openxmlformats.org/officeDocument/2006/relationships/image" Target="../media/image5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51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png"/><Relationship Id="rId7" Type="http://schemas.openxmlformats.org/officeDocument/2006/relationships/image" Target="../media/image59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54.png"/><Relationship Id="rId5" Type="http://schemas.openxmlformats.org/officeDocument/2006/relationships/image" Target="../media/image52.png"/><Relationship Id="rId10" Type="http://schemas.openxmlformats.org/officeDocument/2006/relationships/image" Target="../media/image62.png"/><Relationship Id="rId4" Type="http://schemas.openxmlformats.org/officeDocument/2006/relationships/image" Target="../media/image57.png"/><Relationship Id="rId9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0.png"/><Relationship Id="rId5" Type="http://schemas.openxmlformats.org/officeDocument/2006/relationships/image" Target="../media/image620.png"/><Relationship Id="rId4" Type="http://schemas.openxmlformats.org/officeDocument/2006/relationships/image" Target="../media/image40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jpe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1.png"/><Relationship Id="rId7" Type="http://schemas.openxmlformats.org/officeDocument/2006/relationships/image" Target="../media/image1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6.png"/><Relationship Id="rId7" Type="http://schemas.openxmlformats.org/officeDocument/2006/relationships/image" Target="../media/image46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39975"/>
            <a:ext cx="7848600" cy="2308225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6"/>
                </a:solidFill>
              </a:rPr>
              <a:t>Games, Proofs, Norms, and Algorithms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419600"/>
            <a:ext cx="6400800" cy="6096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Boaz Barak – Microsoft Research</a:t>
            </a:r>
            <a:endParaRPr lang="en-US" dirty="0" smtClean="0"/>
          </a:p>
          <a:p>
            <a:pPr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" y="5867400"/>
            <a:ext cx="9067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Based </a:t>
            </a:r>
            <a:r>
              <a:rPr lang="en-US" dirty="0" smtClean="0">
                <a:solidFill>
                  <a:schemeClr val="tx1"/>
                </a:solidFill>
              </a:rPr>
              <a:t>(mostly) on </a:t>
            </a:r>
            <a:r>
              <a:rPr lang="en-US" dirty="0">
                <a:solidFill>
                  <a:schemeClr val="tx1"/>
                </a:solidFill>
              </a:rPr>
              <a:t>joint </a:t>
            </a:r>
            <a:r>
              <a:rPr lang="en-US" dirty="0" smtClean="0">
                <a:solidFill>
                  <a:schemeClr val="tx1"/>
                </a:solidFill>
              </a:rPr>
              <a:t>works with Jonathan Kelner and David Steurer</a:t>
            </a:r>
          </a:p>
        </p:txBody>
      </p:sp>
    </p:spTree>
    <p:extLst>
      <p:ext uri="{BB962C8B-B14F-4D97-AF65-F5344CB8AC3E}">
        <p14:creationId xmlns:p14="http://schemas.microsoft.com/office/powerpoint/2010/main" val="299603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a planted sparse vector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152398" y="1094154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Goal: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Given basis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V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Span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1094154"/>
                <a:ext cx="8915401" cy="609600"/>
              </a:xfrm>
              <a:prstGeom prst="rect">
                <a:avLst/>
              </a:prstGeom>
              <a:blipFill rotWithShape="0">
                <a:blip r:embed="rId2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2"/>
          <p:cNvSpPr txBox="1">
            <a:spLocks/>
          </p:cNvSpPr>
          <p:nvPr/>
        </p:nvSpPr>
        <p:spPr>
          <a:xfrm>
            <a:off x="838198" y="1524000"/>
            <a:ext cx="7839513" cy="806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63" indent="-5556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(motivation: machine learning, optimization ,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Demanet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-Hand 13]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worst-case variant is algorithmic bottleneck in UG/SSE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alg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[Arora-B-Steurer’10]</a:t>
            </a:r>
            <a:r>
              <a:rPr lang="en-US" sz="1800" dirty="0" smtClean="0"/>
              <a:t>)</a:t>
            </a:r>
            <a:endParaRPr lang="en-US" sz="1800" b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152398" y="2215662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Previous best results: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≪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e>
                    </m:ra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[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Spielman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-Wang-Wright ’12,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Demanet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-Hand ’13]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2215662"/>
                <a:ext cx="8915401" cy="609600"/>
              </a:xfrm>
              <a:prstGeom prst="rect">
                <a:avLst/>
              </a:prstGeom>
              <a:blipFill rotWithShape="0">
                <a:blip r:embed="rId3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/>
              <p:cNvSpPr txBox="1">
                <a:spLocks/>
              </p:cNvSpPr>
              <p:nvPr/>
            </p:nvSpPr>
            <p:spPr>
              <a:xfrm>
                <a:off x="152398" y="2743200"/>
                <a:ext cx="57150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We show: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≪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is sufficient, as long as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2743200"/>
                <a:ext cx="5715000" cy="609600"/>
              </a:xfrm>
              <a:prstGeom prst="rect">
                <a:avLst/>
              </a:prstGeom>
              <a:blipFill rotWithShape="0">
                <a:blip r:embed="rId4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152398" y="3701562"/>
                <a:ext cx="4343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Approach: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looks like this: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3701562"/>
                <a:ext cx="4343400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2819400" y="3276600"/>
            <a:ext cx="2057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Placeholder 2"/>
              <p:cNvSpPr txBox="1">
                <a:spLocks/>
              </p:cNvSpPr>
              <p:nvPr/>
            </p:nvSpPr>
            <p:spPr>
              <a:xfrm>
                <a:off x="152398" y="60960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Let unit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be sparse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Supp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random</a:t>
                </a:r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609600"/>
                <a:ext cx="8915401" cy="609600"/>
              </a:xfrm>
              <a:prstGeom prst="rect">
                <a:avLst/>
              </a:prstGeom>
              <a:blipFill rotWithShape="0">
                <a:blip r:embed="rId6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>
          <a:xfrm>
            <a:off x="5486400" y="3563976"/>
            <a:ext cx="2870521" cy="1008024"/>
          </a:xfrm>
          <a:custGeom>
            <a:avLst/>
            <a:gdLst>
              <a:gd name="connsiteX0" fmla="*/ 0 w 2870521"/>
              <a:gd name="connsiteY0" fmla="*/ 451438 h 1008024"/>
              <a:gd name="connsiteX1" fmla="*/ 833377 w 2870521"/>
              <a:gd name="connsiteY1" fmla="*/ 451438 h 1008024"/>
              <a:gd name="connsiteX2" fmla="*/ 995422 w 2870521"/>
              <a:gd name="connsiteY2" fmla="*/ 428289 h 1008024"/>
              <a:gd name="connsiteX3" fmla="*/ 1134319 w 2870521"/>
              <a:gd name="connsiteY3" fmla="*/ 115772 h 1008024"/>
              <a:gd name="connsiteX4" fmla="*/ 1157468 w 2870521"/>
              <a:gd name="connsiteY4" fmla="*/ 972299 h 1008024"/>
              <a:gd name="connsiteX5" fmla="*/ 1493134 w 2870521"/>
              <a:gd name="connsiteY5" fmla="*/ 26 h 1008024"/>
              <a:gd name="connsiteX6" fmla="*/ 1666754 w 2870521"/>
              <a:gd name="connsiteY6" fmla="*/ 1007023 h 1008024"/>
              <a:gd name="connsiteX7" fmla="*/ 1944547 w 2870521"/>
              <a:gd name="connsiteY7" fmla="*/ 196795 h 1008024"/>
              <a:gd name="connsiteX8" fmla="*/ 1990845 w 2870521"/>
              <a:gd name="connsiteY8" fmla="*/ 648208 h 1008024"/>
              <a:gd name="connsiteX9" fmla="*/ 2118167 w 2870521"/>
              <a:gd name="connsiteY9" fmla="*/ 416714 h 1008024"/>
              <a:gd name="connsiteX10" fmla="*/ 2257063 w 2870521"/>
              <a:gd name="connsiteY10" fmla="*/ 428289 h 1008024"/>
              <a:gd name="connsiteX11" fmla="*/ 2870521 w 2870521"/>
              <a:gd name="connsiteY11" fmla="*/ 428289 h 100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70521" h="1008024">
                <a:moveTo>
                  <a:pt x="0" y="451438"/>
                </a:moveTo>
                <a:lnTo>
                  <a:pt x="833377" y="451438"/>
                </a:lnTo>
                <a:cubicBezTo>
                  <a:pt x="999281" y="447580"/>
                  <a:pt x="945265" y="484233"/>
                  <a:pt x="995422" y="428289"/>
                </a:cubicBezTo>
                <a:cubicBezTo>
                  <a:pt x="1045579" y="372345"/>
                  <a:pt x="1107311" y="25104"/>
                  <a:pt x="1134319" y="115772"/>
                </a:cubicBezTo>
                <a:cubicBezTo>
                  <a:pt x="1161327" y="206440"/>
                  <a:pt x="1097666" y="991590"/>
                  <a:pt x="1157468" y="972299"/>
                </a:cubicBezTo>
                <a:cubicBezTo>
                  <a:pt x="1217270" y="953008"/>
                  <a:pt x="1408253" y="-5761"/>
                  <a:pt x="1493134" y="26"/>
                </a:cubicBezTo>
                <a:cubicBezTo>
                  <a:pt x="1578015" y="5813"/>
                  <a:pt x="1591518" y="974228"/>
                  <a:pt x="1666754" y="1007023"/>
                </a:cubicBezTo>
                <a:cubicBezTo>
                  <a:pt x="1741990" y="1039818"/>
                  <a:pt x="1890532" y="256597"/>
                  <a:pt x="1944547" y="196795"/>
                </a:cubicBezTo>
                <a:cubicBezTo>
                  <a:pt x="1998562" y="136993"/>
                  <a:pt x="1961908" y="611555"/>
                  <a:pt x="1990845" y="648208"/>
                </a:cubicBezTo>
                <a:cubicBezTo>
                  <a:pt x="2019782" y="684861"/>
                  <a:pt x="2073797" y="453367"/>
                  <a:pt x="2118167" y="416714"/>
                </a:cubicBezTo>
                <a:cubicBezTo>
                  <a:pt x="2162537" y="380061"/>
                  <a:pt x="2131671" y="426360"/>
                  <a:pt x="2257063" y="428289"/>
                </a:cubicBezTo>
                <a:cubicBezTo>
                  <a:pt x="2382455" y="430218"/>
                  <a:pt x="2626488" y="429253"/>
                  <a:pt x="2870521" y="4282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5544273" y="4872365"/>
            <a:ext cx="2812648" cy="266809"/>
          </a:xfrm>
          <a:custGeom>
            <a:avLst/>
            <a:gdLst>
              <a:gd name="connsiteX0" fmla="*/ 0 w 2812648"/>
              <a:gd name="connsiteY0" fmla="*/ 208921 h 266809"/>
              <a:gd name="connsiteX1" fmla="*/ 185195 w 2812648"/>
              <a:gd name="connsiteY1" fmla="*/ 81600 h 266809"/>
              <a:gd name="connsiteX2" fmla="*/ 405114 w 2812648"/>
              <a:gd name="connsiteY2" fmla="*/ 266794 h 266809"/>
              <a:gd name="connsiteX3" fmla="*/ 775504 w 2812648"/>
              <a:gd name="connsiteY3" fmla="*/ 93174 h 266809"/>
              <a:gd name="connsiteX4" fmla="*/ 972274 w 2812648"/>
              <a:gd name="connsiteY4" fmla="*/ 255220 h 266809"/>
              <a:gd name="connsiteX5" fmla="*/ 1331089 w 2812648"/>
              <a:gd name="connsiteY5" fmla="*/ 58450 h 266809"/>
              <a:gd name="connsiteX6" fmla="*/ 1620456 w 2812648"/>
              <a:gd name="connsiteY6" fmla="*/ 232070 h 266809"/>
              <a:gd name="connsiteX7" fmla="*/ 2002420 w 2812648"/>
              <a:gd name="connsiteY7" fmla="*/ 70025 h 266809"/>
              <a:gd name="connsiteX8" fmla="*/ 2326512 w 2812648"/>
              <a:gd name="connsiteY8" fmla="*/ 255220 h 266809"/>
              <a:gd name="connsiteX9" fmla="*/ 2615879 w 2812648"/>
              <a:gd name="connsiteY9" fmla="*/ 577 h 266809"/>
              <a:gd name="connsiteX10" fmla="*/ 2812648 w 2812648"/>
              <a:gd name="connsiteY10" fmla="*/ 185772 h 26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2648" h="266809">
                <a:moveTo>
                  <a:pt x="0" y="208921"/>
                </a:moveTo>
                <a:cubicBezTo>
                  <a:pt x="58838" y="140437"/>
                  <a:pt x="117676" y="71954"/>
                  <a:pt x="185195" y="81600"/>
                </a:cubicBezTo>
                <a:cubicBezTo>
                  <a:pt x="252714" y="91246"/>
                  <a:pt x="306729" y="264865"/>
                  <a:pt x="405114" y="266794"/>
                </a:cubicBezTo>
                <a:cubicBezTo>
                  <a:pt x="503499" y="268723"/>
                  <a:pt x="680977" y="95103"/>
                  <a:pt x="775504" y="93174"/>
                </a:cubicBezTo>
                <a:cubicBezTo>
                  <a:pt x="870031" y="91245"/>
                  <a:pt x="879677" y="261007"/>
                  <a:pt x="972274" y="255220"/>
                </a:cubicBezTo>
                <a:cubicBezTo>
                  <a:pt x="1064871" y="249433"/>
                  <a:pt x="1223059" y="62308"/>
                  <a:pt x="1331089" y="58450"/>
                </a:cubicBezTo>
                <a:cubicBezTo>
                  <a:pt x="1439119" y="54592"/>
                  <a:pt x="1508568" y="230141"/>
                  <a:pt x="1620456" y="232070"/>
                </a:cubicBezTo>
                <a:cubicBezTo>
                  <a:pt x="1732345" y="233999"/>
                  <a:pt x="1884744" y="66167"/>
                  <a:pt x="2002420" y="70025"/>
                </a:cubicBezTo>
                <a:cubicBezTo>
                  <a:pt x="2120096" y="73883"/>
                  <a:pt x="2224269" y="266795"/>
                  <a:pt x="2326512" y="255220"/>
                </a:cubicBezTo>
                <a:cubicBezTo>
                  <a:pt x="2428755" y="243645"/>
                  <a:pt x="2534856" y="12152"/>
                  <a:pt x="2615879" y="577"/>
                </a:cubicBezTo>
                <a:cubicBezTo>
                  <a:pt x="2696902" y="-10998"/>
                  <a:pt x="2766349" y="154906"/>
                  <a:pt x="2812648" y="1857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Placeholder 2"/>
              <p:cNvSpPr txBox="1">
                <a:spLocks/>
              </p:cNvSpPr>
              <p:nvPr/>
            </p:nvSpPr>
            <p:spPr>
              <a:xfrm>
                <a:off x="152398" y="4800600"/>
                <a:ext cx="4343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Vector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Span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looks like this: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4800600"/>
                <a:ext cx="4343400" cy="609600"/>
              </a:xfrm>
              <a:prstGeom prst="rect">
                <a:avLst/>
              </a:prstGeom>
              <a:blipFill rotWithShape="0">
                <a:blip r:embed="rId7"/>
                <a:stretch>
                  <a:fillRect l="-1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Placeholder 2"/>
              <p:cNvSpPr txBox="1">
                <a:spLocks/>
              </p:cNvSpPr>
              <p:nvPr/>
            </p:nvSpPr>
            <p:spPr>
              <a:xfrm>
                <a:off x="152398" y="5715000"/>
                <a:ext cx="8121013" cy="1295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In particular can prove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≫</m:t>
                        </m:r>
                      </m:e>
                    </m:nary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sz="2000" dirty="0" smtClean="0"/>
                  <a:t> for all unit 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9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19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Span</m:t>
                    </m:r>
                    <m:d>
                      <m:dPr>
                        <m:begChr m:val="{"/>
                        <m:endChr m:val="}"/>
                        <m:ctrlPr>
                          <a:rPr lang="en-US" sz="19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p>
                          <m:sSupPr>
                            <m:ctrlP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</m:d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5715000"/>
                <a:ext cx="8121013" cy="1295400"/>
              </a:xfrm>
              <a:prstGeom prst="rect">
                <a:avLst/>
              </a:prstGeom>
              <a:blipFill rotWithShape="0">
                <a:blip r:embed="rId8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186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3" grpId="0"/>
      <p:bldP spid="14" grpId="0" animBg="1"/>
      <p:bldP spid="17" grpId="0" animBg="1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Finding a planted sparse vector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152398" y="1094154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Goal: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Given basis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V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Span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1094154"/>
                <a:ext cx="8915401" cy="609600"/>
              </a:xfrm>
              <a:prstGeom prst="rect">
                <a:avLst/>
              </a:prstGeom>
              <a:blipFill rotWithShape="0">
                <a:blip r:embed="rId2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2"/>
          <p:cNvSpPr txBox="1">
            <a:spLocks/>
          </p:cNvSpPr>
          <p:nvPr/>
        </p:nvSpPr>
        <p:spPr>
          <a:xfrm>
            <a:off x="838198" y="1524000"/>
            <a:ext cx="7839513" cy="806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563" indent="-5556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(motivation: machine learning, optimization ,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Demanet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-Hand 13]</a:t>
            </a:r>
            <a:b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worst-case variant is algorithmic bottleneck in UG/SSE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alg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[Arora-B-Steurer’10]</a:t>
            </a:r>
            <a:r>
              <a:rPr lang="en-US" sz="1800" dirty="0" smtClean="0"/>
              <a:t>)</a:t>
            </a:r>
            <a:endParaRPr lang="en-US" sz="1800" b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152398" y="2215662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Previous best results: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≪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e>
                    </m:ra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 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[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Spielman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-Wang-Wright ’12, </a:t>
                </a:r>
                <a:r>
                  <a:rPr lang="en-US" sz="1600" dirty="0" err="1" smtClean="0">
                    <a:solidFill>
                      <a:schemeClr val="tx1"/>
                    </a:solidFill>
                  </a:rPr>
                  <a:t>Demanet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-Hand ’13]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2215662"/>
                <a:ext cx="8915401" cy="609600"/>
              </a:xfrm>
              <a:prstGeom prst="rect">
                <a:avLst/>
              </a:prstGeom>
              <a:blipFill rotWithShape="0">
                <a:blip r:embed="rId3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/>
              <p:cNvSpPr txBox="1">
                <a:spLocks/>
              </p:cNvSpPr>
              <p:nvPr/>
            </p:nvSpPr>
            <p:spPr>
              <a:xfrm>
                <a:off x="152398" y="2743200"/>
                <a:ext cx="57150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We show: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≪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is sufficient, as long as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e>
                    </m:rad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2743200"/>
                <a:ext cx="5715000" cy="609600"/>
              </a:xfrm>
              <a:prstGeom prst="rect">
                <a:avLst/>
              </a:prstGeom>
              <a:blipFill rotWithShape="0">
                <a:blip r:embed="rId4"/>
                <a:stretch>
                  <a:fillRect l="-10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2819400" y="3276600"/>
            <a:ext cx="2057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Placeholder 2"/>
              <p:cNvSpPr txBox="1">
                <a:spLocks/>
              </p:cNvSpPr>
              <p:nvPr/>
            </p:nvSpPr>
            <p:spPr>
              <a:xfrm>
                <a:off x="152398" y="60960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Let unit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be sparse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Supp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random</a:t>
                </a:r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3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609600"/>
                <a:ext cx="8915401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52398" y="3563976"/>
            <a:ext cx="8204523" cy="1008024"/>
            <a:chOff x="152398" y="3563976"/>
            <a:chExt cx="8204523" cy="100802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 Placeholder 2"/>
                <p:cNvSpPr txBox="1">
                  <a:spLocks/>
                </p:cNvSpPr>
                <p:nvPr/>
              </p:nvSpPr>
              <p:spPr>
                <a:xfrm>
                  <a:off x="152398" y="3701562"/>
                  <a:ext cx="43434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970213" indent="-2970213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2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Approach: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looks like this:</a:t>
                  </a:r>
                  <a:endParaRPr lang="en-US" sz="1600" b="0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398" y="3701562"/>
                  <a:ext cx="4343400" cy="609600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4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Freeform 13"/>
            <p:cNvSpPr/>
            <p:nvPr/>
          </p:nvSpPr>
          <p:spPr>
            <a:xfrm>
              <a:off x="5486400" y="3563976"/>
              <a:ext cx="2870521" cy="1008024"/>
            </a:xfrm>
            <a:custGeom>
              <a:avLst/>
              <a:gdLst>
                <a:gd name="connsiteX0" fmla="*/ 0 w 2870521"/>
                <a:gd name="connsiteY0" fmla="*/ 451438 h 1008024"/>
                <a:gd name="connsiteX1" fmla="*/ 833377 w 2870521"/>
                <a:gd name="connsiteY1" fmla="*/ 451438 h 1008024"/>
                <a:gd name="connsiteX2" fmla="*/ 995422 w 2870521"/>
                <a:gd name="connsiteY2" fmla="*/ 428289 h 1008024"/>
                <a:gd name="connsiteX3" fmla="*/ 1134319 w 2870521"/>
                <a:gd name="connsiteY3" fmla="*/ 115772 h 1008024"/>
                <a:gd name="connsiteX4" fmla="*/ 1157468 w 2870521"/>
                <a:gd name="connsiteY4" fmla="*/ 972299 h 1008024"/>
                <a:gd name="connsiteX5" fmla="*/ 1493134 w 2870521"/>
                <a:gd name="connsiteY5" fmla="*/ 26 h 1008024"/>
                <a:gd name="connsiteX6" fmla="*/ 1666754 w 2870521"/>
                <a:gd name="connsiteY6" fmla="*/ 1007023 h 1008024"/>
                <a:gd name="connsiteX7" fmla="*/ 1944547 w 2870521"/>
                <a:gd name="connsiteY7" fmla="*/ 196795 h 1008024"/>
                <a:gd name="connsiteX8" fmla="*/ 1990845 w 2870521"/>
                <a:gd name="connsiteY8" fmla="*/ 648208 h 1008024"/>
                <a:gd name="connsiteX9" fmla="*/ 2118167 w 2870521"/>
                <a:gd name="connsiteY9" fmla="*/ 416714 h 1008024"/>
                <a:gd name="connsiteX10" fmla="*/ 2257063 w 2870521"/>
                <a:gd name="connsiteY10" fmla="*/ 428289 h 1008024"/>
                <a:gd name="connsiteX11" fmla="*/ 2870521 w 2870521"/>
                <a:gd name="connsiteY11" fmla="*/ 428289 h 100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70521" h="1008024">
                  <a:moveTo>
                    <a:pt x="0" y="451438"/>
                  </a:moveTo>
                  <a:lnTo>
                    <a:pt x="833377" y="451438"/>
                  </a:lnTo>
                  <a:cubicBezTo>
                    <a:pt x="999281" y="447580"/>
                    <a:pt x="945265" y="484233"/>
                    <a:pt x="995422" y="428289"/>
                  </a:cubicBezTo>
                  <a:cubicBezTo>
                    <a:pt x="1045579" y="372345"/>
                    <a:pt x="1107311" y="25104"/>
                    <a:pt x="1134319" y="115772"/>
                  </a:cubicBezTo>
                  <a:cubicBezTo>
                    <a:pt x="1161327" y="206440"/>
                    <a:pt x="1097666" y="991590"/>
                    <a:pt x="1157468" y="972299"/>
                  </a:cubicBezTo>
                  <a:cubicBezTo>
                    <a:pt x="1217270" y="953008"/>
                    <a:pt x="1408253" y="-5761"/>
                    <a:pt x="1493134" y="26"/>
                  </a:cubicBezTo>
                  <a:cubicBezTo>
                    <a:pt x="1578015" y="5813"/>
                    <a:pt x="1591518" y="974228"/>
                    <a:pt x="1666754" y="1007023"/>
                  </a:cubicBezTo>
                  <a:cubicBezTo>
                    <a:pt x="1741990" y="1039818"/>
                    <a:pt x="1890532" y="256597"/>
                    <a:pt x="1944547" y="196795"/>
                  </a:cubicBezTo>
                  <a:cubicBezTo>
                    <a:pt x="1998562" y="136993"/>
                    <a:pt x="1961908" y="611555"/>
                    <a:pt x="1990845" y="648208"/>
                  </a:cubicBezTo>
                  <a:cubicBezTo>
                    <a:pt x="2019782" y="684861"/>
                    <a:pt x="2073797" y="453367"/>
                    <a:pt x="2118167" y="416714"/>
                  </a:cubicBezTo>
                  <a:cubicBezTo>
                    <a:pt x="2162537" y="380061"/>
                    <a:pt x="2131671" y="426360"/>
                    <a:pt x="2257063" y="428289"/>
                  </a:cubicBezTo>
                  <a:cubicBezTo>
                    <a:pt x="2382455" y="430218"/>
                    <a:pt x="2626488" y="429253"/>
                    <a:pt x="2870521" y="428289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52398" y="4800600"/>
            <a:ext cx="8204523" cy="609600"/>
            <a:chOff x="152398" y="4800600"/>
            <a:chExt cx="8204523" cy="609600"/>
          </a:xfrm>
        </p:grpSpPr>
        <p:sp>
          <p:nvSpPr>
            <p:cNvPr id="17" name="Freeform 16"/>
            <p:cNvSpPr/>
            <p:nvPr/>
          </p:nvSpPr>
          <p:spPr>
            <a:xfrm>
              <a:off x="5544273" y="4872365"/>
              <a:ext cx="2812648" cy="266809"/>
            </a:xfrm>
            <a:custGeom>
              <a:avLst/>
              <a:gdLst>
                <a:gd name="connsiteX0" fmla="*/ 0 w 2812648"/>
                <a:gd name="connsiteY0" fmla="*/ 208921 h 266809"/>
                <a:gd name="connsiteX1" fmla="*/ 185195 w 2812648"/>
                <a:gd name="connsiteY1" fmla="*/ 81600 h 266809"/>
                <a:gd name="connsiteX2" fmla="*/ 405114 w 2812648"/>
                <a:gd name="connsiteY2" fmla="*/ 266794 h 266809"/>
                <a:gd name="connsiteX3" fmla="*/ 775504 w 2812648"/>
                <a:gd name="connsiteY3" fmla="*/ 93174 h 266809"/>
                <a:gd name="connsiteX4" fmla="*/ 972274 w 2812648"/>
                <a:gd name="connsiteY4" fmla="*/ 255220 h 266809"/>
                <a:gd name="connsiteX5" fmla="*/ 1331089 w 2812648"/>
                <a:gd name="connsiteY5" fmla="*/ 58450 h 266809"/>
                <a:gd name="connsiteX6" fmla="*/ 1620456 w 2812648"/>
                <a:gd name="connsiteY6" fmla="*/ 232070 h 266809"/>
                <a:gd name="connsiteX7" fmla="*/ 2002420 w 2812648"/>
                <a:gd name="connsiteY7" fmla="*/ 70025 h 266809"/>
                <a:gd name="connsiteX8" fmla="*/ 2326512 w 2812648"/>
                <a:gd name="connsiteY8" fmla="*/ 255220 h 266809"/>
                <a:gd name="connsiteX9" fmla="*/ 2615879 w 2812648"/>
                <a:gd name="connsiteY9" fmla="*/ 577 h 266809"/>
                <a:gd name="connsiteX10" fmla="*/ 2812648 w 2812648"/>
                <a:gd name="connsiteY10" fmla="*/ 185772 h 266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12648" h="266809">
                  <a:moveTo>
                    <a:pt x="0" y="208921"/>
                  </a:moveTo>
                  <a:cubicBezTo>
                    <a:pt x="58838" y="140437"/>
                    <a:pt x="117676" y="71954"/>
                    <a:pt x="185195" y="81600"/>
                  </a:cubicBezTo>
                  <a:cubicBezTo>
                    <a:pt x="252714" y="91246"/>
                    <a:pt x="306729" y="264865"/>
                    <a:pt x="405114" y="266794"/>
                  </a:cubicBezTo>
                  <a:cubicBezTo>
                    <a:pt x="503499" y="268723"/>
                    <a:pt x="680977" y="95103"/>
                    <a:pt x="775504" y="93174"/>
                  </a:cubicBezTo>
                  <a:cubicBezTo>
                    <a:pt x="870031" y="91245"/>
                    <a:pt x="879677" y="261007"/>
                    <a:pt x="972274" y="255220"/>
                  </a:cubicBezTo>
                  <a:cubicBezTo>
                    <a:pt x="1064871" y="249433"/>
                    <a:pt x="1223059" y="62308"/>
                    <a:pt x="1331089" y="58450"/>
                  </a:cubicBezTo>
                  <a:cubicBezTo>
                    <a:pt x="1439119" y="54592"/>
                    <a:pt x="1508568" y="230141"/>
                    <a:pt x="1620456" y="232070"/>
                  </a:cubicBezTo>
                  <a:cubicBezTo>
                    <a:pt x="1732345" y="233999"/>
                    <a:pt x="1884744" y="66167"/>
                    <a:pt x="2002420" y="70025"/>
                  </a:cubicBezTo>
                  <a:cubicBezTo>
                    <a:pt x="2120096" y="73883"/>
                    <a:pt x="2224269" y="266795"/>
                    <a:pt x="2326512" y="255220"/>
                  </a:cubicBezTo>
                  <a:cubicBezTo>
                    <a:pt x="2428755" y="243645"/>
                    <a:pt x="2534856" y="12152"/>
                    <a:pt x="2615879" y="577"/>
                  </a:cubicBezTo>
                  <a:cubicBezTo>
                    <a:pt x="2696902" y="-10998"/>
                    <a:pt x="2766349" y="154906"/>
                    <a:pt x="2812648" y="18577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Placeholder 2"/>
                <p:cNvSpPr txBox="1">
                  <a:spLocks/>
                </p:cNvSpPr>
                <p:nvPr/>
              </p:nvSpPr>
              <p:spPr>
                <a:xfrm>
                  <a:off x="152398" y="4800600"/>
                  <a:ext cx="43434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 fontScale="92500"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970213" indent="-2970213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2000" dirty="0" smtClean="0"/>
                    <a:t>Vector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Span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..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p>
                          </m:sSup>
                        </m:e>
                      </m:d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 looks like this:</a:t>
                  </a:r>
                  <a:endParaRPr lang="en-US" sz="1600" b="0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398" y="4800600"/>
                  <a:ext cx="4343400" cy="609600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126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Placeholder 2"/>
              <p:cNvSpPr txBox="1">
                <a:spLocks/>
              </p:cNvSpPr>
              <p:nvPr/>
            </p:nvSpPr>
            <p:spPr>
              <a:xfrm>
                <a:off x="152398" y="5715000"/>
                <a:ext cx="8121013" cy="1295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In particular can prove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≫</m:t>
                        </m:r>
                      </m:e>
                    </m:nary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</m:e>
                    </m:nary>
                  </m:oMath>
                </a14:m>
                <a:r>
                  <a:rPr lang="en-US" sz="2000" dirty="0" smtClean="0"/>
                  <a:t> for all unit 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9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19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Span</m:t>
                    </m:r>
                    <m:d>
                      <m:dPr>
                        <m:begChr m:val="{"/>
                        <m:endChr m:val="}"/>
                        <m:ctrlPr>
                          <a:rPr lang="en-US" sz="19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sz="19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p>
                          <m:sSupPr>
                            <m:ctrlP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19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</m:d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8" y="5715000"/>
                <a:ext cx="8121013" cy="1295400"/>
              </a:xfrm>
              <a:prstGeom prst="rect">
                <a:avLst/>
              </a:prstGeom>
              <a:blipFill rotWithShape="0">
                <a:blip r:embed="rId8"/>
                <a:stretch>
                  <a:fillRect l="-7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Placeholder 2"/>
              <p:cNvSpPr txBox="1">
                <a:spLocks/>
              </p:cNvSpPr>
              <p:nvPr/>
            </p:nvSpPr>
            <p:spPr>
              <a:xfrm>
                <a:off x="152399" y="2133600"/>
                <a:ext cx="3193092" cy="5881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In particular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≫</m:t>
                        </m:r>
                      </m:e>
                    </m:nary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</m:e>
                    </m:nary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2133600"/>
                <a:ext cx="3193092" cy="588108"/>
              </a:xfrm>
              <a:prstGeom prst="rect">
                <a:avLst/>
              </a:prstGeom>
              <a:blipFill rotWithShape="0">
                <a:blip r:embed="rId9"/>
                <a:stretch>
                  <a:fillRect l="-1908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439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00416 -0.08148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407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81481E-6 L 1.47451E-17 -0.07061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54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4444E-6 L 0.03889 -0.38912 " pathEditMode="relative" rAng="0" ptsTypes="AA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150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-0.00695 -0.4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200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22222E-6 L -0.00243 -0.49445 " pathEditMode="relative" rAng="0" ptsTypes="AA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2472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23" grpId="0"/>
      <p:bldP spid="29" grpId="0"/>
      <p:bldP spid="29" grpId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/>
              <p:cNvSpPr txBox="1">
                <a:spLocks/>
              </p:cNvSpPr>
              <p:nvPr/>
            </p:nvSpPr>
            <p:spPr>
              <a:xfrm>
                <a:off x="152399" y="484554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Goal: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Given basis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V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Span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484554"/>
                <a:ext cx="8915401" cy="609600"/>
              </a:xfrm>
              <a:prstGeom prst="rect">
                <a:avLst/>
              </a:prstGeom>
              <a:blipFill rotWithShape="0">
                <a:blip r:embed="rId2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152399" y="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Let unit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be sparse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Supp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0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),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random</a:t>
                </a:r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0"/>
                <a:ext cx="8915401" cy="609600"/>
              </a:xfrm>
              <a:prstGeom prst="rect">
                <a:avLst/>
              </a:prstGeom>
              <a:blipFill rotWithShape="0">
                <a:blip r:embed="rId3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2"/>
              <p:cNvSpPr txBox="1">
                <a:spLocks/>
              </p:cNvSpPr>
              <p:nvPr/>
            </p:nvSpPr>
            <p:spPr>
              <a:xfrm>
                <a:off x="152399" y="1037344"/>
                <a:ext cx="4343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Approach: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looks like this: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1037344"/>
                <a:ext cx="4343400" cy="609600"/>
              </a:xfrm>
              <a:prstGeom prst="rect">
                <a:avLst/>
              </a:prstGeom>
              <a:blipFill rotWithShape="0">
                <a:blip r:embed="rId4"/>
                <a:stretch>
                  <a:fillRect l="-1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reeform 6"/>
          <p:cNvSpPr/>
          <p:nvPr/>
        </p:nvSpPr>
        <p:spPr>
          <a:xfrm>
            <a:off x="5486400" y="685800"/>
            <a:ext cx="2870521" cy="1008024"/>
          </a:xfrm>
          <a:custGeom>
            <a:avLst/>
            <a:gdLst>
              <a:gd name="connsiteX0" fmla="*/ 0 w 2870521"/>
              <a:gd name="connsiteY0" fmla="*/ 451438 h 1008024"/>
              <a:gd name="connsiteX1" fmla="*/ 833377 w 2870521"/>
              <a:gd name="connsiteY1" fmla="*/ 451438 h 1008024"/>
              <a:gd name="connsiteX2" fmla="*/ 995422 w 2870521"/>
              <a:gd name="connsiteY2" fmla="*/ 428289 h 1008024"/>
              <a:gd name="connsiteX3" fmla="*/ 1134319 w 2870521"/>
              <a:gd name="connsiteY3" fmla="*/ 115772 h 1008024"/>
              <a:gd name="connsiteX4" fmla="*/ 1157468 w 2870521"/>
              <a:gd name="connsiteY4" fmla="*/ 972299 h 1008024"/>
              <a:gd name="connsiteX5" fmla="*/ 1493134 w 2870521"/>
              <a:gd name="connsiteY5" fmla="*/ 26 h 1008024"/>
              <a:gd name="connsiteX6" fmla="*/ 1666754 w 2870521"/>
              <a:gd name="connsiteY6" fmla="*/ 1007023 h 1008024"/>
              <a:gd name="connsiteX7" fmla="*/ 1944547 w 2870521"/>
              <a:gd name="connsiteY7" fmla="*/ 196795 h 1008024"/>
              <a:gd name="connsiteX8" fmla="*/ 1990845 w 2870521"/>
              <a:gd name="connsiteY8" fmla="*/ 648208 h 1008024"/>
              <a:gd name="connsiteX9" fmla="*/ 2118167 w 2870521"/>
              <a:gd name="connsiteY9" fmla="*/ 416714 h 1008024"/>
              <a:gd name="connsiteX10" fmla="*/ 2257063 w 2870521"/>
              <a:gd name="connsiteY10" fmla="*/ 428289 h 1008024"/>
              <a:gd name="connsiteX11" fmla="*/ 2870521 w 2870521"/>
              <a:gd name="connsiteY11" fmla="*/ 428289 h 100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70521" h="1008024">
                <a:moveTo>
                  <a:pt x="0" y="451438"/>
                </a:moveTo>
                <a:lnTo>
                  <a:pt x="833377" y="451438"/>
                </a:lnTo>
                <a:cubicBezTo>
                  <a:pt x="999281" y="447580"/>
                  <a:pt x="945265" y="484233"/>
                  <a:pt x="995422" y="428289"/>
                </a:cubicBezTo>
                <a:cubicBezTo>
                  <a:pt x="1045579" y="372345"/>
                  <a:pt x="1107311" y="25104"/>
                  <a:pt x="1134319" y="115772"/>
                </a:cubicBezTo>
                <a:cubicBezTo>
                  <a:pt x="1161327" y="206440"/>
                  <a:pt x="1097666" y="991590"/>
                  <a:pt x="1157468" y="972299"/>
                </a:cubicBezTo>
                <a:cubicBezTo>
                  <a:pt x="1217270" y="953008"/>
                  <a:pt x="1408253" y="-5761"/>
                  <a:pt x="1493134" y="26"/>
                </a:cubicBezTo>
                <a:cubicBezTo>
                  <a:pt x="1578015" y="5813"/>
                  <a:pt x="1591518" y="974228"/>
                  <a:pt x="1666754" y="1007023"/>
                </a:cubicBezTo>
                <a:cubicBezTo>
                  <a:pt x="1741990" y="1039818"/>
                  <a:pt x="1890532" y="256597"/>
                  <a:pt x="1944547" y="196795"/>
                </a:cubicBezTo>
                <a:cubicBezTo>
                  <a:pt x="1998562" y="136993"/>
                  <a:pt x="1961908" y="611555"/>
                  <a:pt x="1990845" y="648208"/>
                </a:cubicBezTo>
                <a:cubicBezTo>
                  <a:pt x="2019782" y="684861"/>
                  <a:pt x="2073797" y="453367"/>
                  <a:pt x="2118167" y="416714"/>
                </a:cubicBezTo>
                <a:cubicBezTo>
                  <a:pt x="2162537" y="380061"/>
                  <a:pt x="2131671" y="426360"/>
                  <a:pt x="2257063" y="428289"/>
                </a:cubicBezTo>
                <a:cubicBezTo>
                  <a:pt x="2382455" y="430218"/>
                  <a:pt x="2626488" y="429253"/>
                  <a:pt x="2870521" y="4282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5544273" y="1905000"/>
            <a:ext cx="2812648" cy="266809"/>
          </a:xfrm>
          <a:custGeom>
            <a:avLst/>
            <a:gdLst>
              <a:gd name="connsiteX0" fmla="*/ 0 w 2812648"/>
              <a:gd name="connsiteY0" fmla="*/ 208921 h 266809"/>
              <a:gd name="connsiteX1" fmla="*/ 185195 w 2812648"/>
              <a:gd name="connsiteY1" fmla="*/ 81600 h 266809"/>
              <a:gd name="connsiteX2" fmla="*/ 405114 w 2812648"/>
              <a:gd name="connsiteY2" fmla="*/ 266794 h 266809"/>
              <a:gd name="connsiteX3" fmla="*/ 775504 w 2812648"/>
              <a:gd name="connsiteY3" fmla="*/ 93174 h 266809"/>
              <a:gd name="connsiteX4" fmla="*/ 972274 w 2812648"/>
              <a:gd name="connsiteY4" fmla="*/ 255220 h 266809"/>
              <a:gd name="connsiteX5" fmla="*/ 1331089 w 2812648"/>
              <a:gd name="connsiteY5" fmla="*/ 58450 h 266809"/>
              <a:gd name="connsiteX6" fmla="*/ 1620456 w 2812648"/>
              <a:gd name="connsiteY6" fmla="*/ 232070 h 266809"/>
              <a:gd name="connsiteX7" fmla="*/ 2002420 w 2812648"/>
              <a:gd name="connsiteY7" fmla="*/ 70025 h 266809"/>
              <a:gd name="connsiteX8" fmla="*/ 2326512 w 2812648"/>
              <a:gd name="connsiteY8" fmla="*/ 255220 h 266809"/>
              <a:gd name="connsiteX9" fmla="*/ 2615879 w 2812648"/>
              <a:gd name="connsiteY9" fmla="*/ 577 h 266809"/>
              <a:gd name="connsiteX10" fmla="*/ 2812648 w 2812648"/>
              <a:gd name="connsiteY10" fmla="*/ 185772 h 266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12648" h="266809">
                <a:moveTo>
                  <a:pt x="0" y="208921"/>
                </a:moveTo>
                <a:cubicBezTo>
                  <a:pt x="58838" y="140437"/>
                  <a:pt x="117676" y="71954"/>
                  <a:pt x="185195" y="81600"/>
                </a:cubicBezTo>
                <a:cubicBezTo>
                  <a:pt x="252714" y="91246"/>
                  <a:pt x="306729" y="264865"/>
                  <a:pt x="405114" y="266794"/>
                </a:cubicBezTo>
                <a:cubicBezTo>
                  <a:pt x="503499" y="268723"/>
                  <a:pt x="680977" y="95103"/>
                  <a:pt x="775504" y="93174"/>
                </a:cubicBezTo>
                <a:cubicBezTo>
                  <a:pt x="870031" y="91245"/>
                  <a:pt x="879677" y="261007"/>
                  <a:pt x="972274" y="255220"/>
                </a:cubicBezTo>
                <a:cubicBezTo>
                  <a:pt x="1064871" y="249433"/>
                  <a:pt x="1223059" y="62308"/>
                  <a:pt x="1331089" y="58450"/>
                </a:cubicBezTo>
                <a:cubicBezTo>
                  <a:pt x="1439119" y="54592"/>
                  <a:pt x="1508568" y="230141"/>
                  <a:pt x="1620456" y="232070"/>
                </a:cubicBezTo>
                <a:cubicBezTo>
                  <a:pt x="1732345" y="233999"/>
                  <a:pt x="1884744" y="66167"/>
                  <a:pt x="2002420" y="70025"/>
                </a:cubicBezTo>
                <a:cubicBezTo>
                  <a:pt x="2120096" y="73883"/>
                  <a:pt x="2224269" y="266795"/>
                  <a:pt x="2326512" y="255220"/>
                </a:cubicBezTo>
                <a:cubicBezTo>
                  <a:pt x="2428755" y="243645"/>
                  <a:pt x="2534856" y="12152"/>
                  <a:pt x="2615879" y="577"/>
                </a:cubicBezTo>
                <a:cubicBezTo>
                  <a:pt x="2696902" y="-10998"/>
                  <a:pt x="2766349" y="154906"/>
                  <a:pt x="2812648" y="1857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152399" y="1752600"/>
                <a:ext cx="4343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Vector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Span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looks like this: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1752600"/>
                <a:ext cx="4343400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12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Placeholder 2"/>
              <p:cNvSpPr txBox="1">
                <a:spLocks/>
              </p:cNvSpPr>
              <p:nvPr/>
            </p:nvSpPr>
            <p:spPr>
              <a:xfrm>
                <a:off x="228600" y="2971800"/>
                <a:ext cx="8458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rgbClr val="FF0000"/>
                    </a:solidFill>
                  </a:rPr>
                  <a:t>Lemma</a:t>
                </a:r>
                <a:r>
                  <a:rPr lang="en-US" sz="2000" dirty="0" smtClean="0"/>
                  <a:t>:  </a:t>
                </a:r>
                <a:r>
                  <a:rPr lang="en-US" sz="2000" dirty="0"/>
                  <a:t>If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unit with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</m:e>
                    </m:nary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000" dirty="0" smtClean="0"/>
                  <a:t>then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971800"/>
                <a:ext cx="8458200" cy="914400"/>
              </a:xfrm>
              <a:prstGeom prst="rect">
                <a:avLst/>
              </a:prstGeom>
              <a:blipFill rotWithShape="0">
                <a:blip r:embed="rId6"/>
                <a:stretch>
                  <a:fillRect l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5602147" y="3584777"/>
            <a:ext cx="2708476" cy="911023"/>
          </a:xfrm>
          <a:custGeom>
            <a:avLst/>
            <a:gdLst>
              <a:gd name="connsiteX0" fmla="*/ 0 w 2708476"/>
              <a:gd name="connsiteY0" fmla="*/ 377925 h 911023"/>
              <a:gd name="connsiteX1" fmla="*/ 173620 w 2708476"/>
              <a:gd name="connsiteY1" fmla="*/ 308477 h 911023"/>
              <a:gd name="connsiteX2" fmla="*/ 254643 w 2708476"/>
              <a:gd name="connsiteY2" fmla="*/ 435799 h 911023"/>
              <a:gd name="connsiteX3" fmla="*/ 439838 w 2708476"/>
              <a:gd name="connsiteY3" fmla="*/ 320052 h 911023"/>
              <a:gd name="connsiteX4" fmla="*/ 578734 w 2708476"/>
              <a:gd name="connsiteY4" fmla="*/ 412649 h 911023"/>
              <a:gd name="connsiteX5" fmla="*/ 798653 w 2708476"/>
              <a:gd name="connsiteY5" fmla="*/ 308477 h 911023"/>
              <a:gd name="connsiteX6" fmla="*/ 914400 w 2708476"/>
              <a:gd name="connsiteY6" fmla="*/ 19110 h 911023"/>
              <a:gd name="connsiteX7" fmla="*/ 1030147 w 2708476"/>
              <a:gd name="connsiteY7" fmla="*/ 910361 h 911023"/>
              <a:gd name="connsiteX8" fmla="*/ 1342663 w 2708476"/>
              <a:gd name="connsiteY8" fmla="*/ 42259 h 911023"/>
              <a:gd name="connsiteX9" fmla="*/ 1551007 w 2708476"/>
              <a:gd name="connsiteY9" fmla="*/ 910361 h 911023"/>
              <a:gd name="connsiteX10" fmla="*/ 1794076 w 2708476"/>
              <a:gd name="connsiteY10" fmla="*/ 192730 h 911023"/>
              <a:gd name="connsiteX11" fmla="*/ 1875099 w 2708476"/>
              <a:gd name="connsiteY11" fmla="*/ 620993 h 911023"/>
              <a:gd name="connsiteX12" fmla="*/ 2037144 w 2708476"/>
              <a:gd name="connsiteY12" fmla="*/ 320052 h 911023"/>
              <a:gd name="connsiteX13" fmla="*/ 2095018 w 2708476"/>
              <a:gd name="connsiteY13" fmla="*/ 493672 h 911023"/>
              <a:gd name="connsiteX14" fmla="*/ 2326511 w 2708476"/>
              <a:gd name="connsiteY14" fmla="*/ 308477 h 911023"/>
              <a:gd name="connsiteX15" fmla="*/ 2395959 w 2708476"/>
              <a:gd name="connsiteY15" fmla="*/ 505247 h 911023"/>
              <a:gd name="connsiteX16" fmla="*/ 2546430 w 2708476"/>
              <a:gd name="connsiteY16" fmla="*/ 412649 h 911023"/>
              <a:gd name="connsiteX17" fmla="*/ 2708476 w 2708476"/>
              <a:gd name="connsiteY17" fmla="*/ 377925 h 911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708476" h="911023">
                <a:moveTo>
                  <a:pt x="0" y="377925"/>
                </a:moveTo>
                <a:cubicBezTo>
                  <a:pt x="65590" y="338378"/>
                  <a:pt x="131180" y="298831"/>
                  <a:pt x="173620" y="308477"/>
                </a:cubicBezTo>
                <a:cubicBezTo>
                  <a:pt x="216060" y="318123"/>
                  <a:pt x="210273" y="433870"/>
                  <a:pt x="254643" y="435799"/>
                </a:cubicBezTo>
                <a:cubicBezTo>
                  <a:pt x="299013" y="437728"/>
                  <a:pt x="385823" y="323910"/>
                  <a:pt x="439838" y="320052"/>
                </a:cubicBezTo>
                <a:cubicBezTo>
                  <a:pt x="493853" y="316194"/>
                  <a:pt x="518932" y="414578"/>
                  <a:pt x="578734" y="412649"/>
                </a:cubicBezTo>
                <a:cubicBezTo>
                  <a:pt x="638536" y="410720"/>
                  <a:pt x="742709" y="374067"/>
                  <a:pt x="798653" y="308477"/>
                </a:cubicBezTo>
                <a:cubicBezTo>
                  <a:pt x="854597" y="242887"/>
                  <a:pt x="875818" y="-81204"/>
                  <a:pt x="914400" y="19110"/>
                </a:cubicBezTo>
                <a:cubicBezTo>
                  <a:pt x="952982" y="119424"/>
                  <a:pt x="958770" y="906503"/>
                  <a:pt x="1030147" y="910361"/>
                </a:cubicBezTo>
                <a:cubicBezTo>
                  <a:pt x="1101524" y="914219"/>
                  <a:pt x="1255853" y="42259"/>
                  <a:pt x="1342663" y="42259"/>
                </a:cubicBezTo>
                <a:cubicBezTo>
                  <a:pt x="1429473" y="42259"/>
                  <a:pt x="1475772" y="885283"/>
                  <a:pt x="1551007" y="910361"/>
                </a:cubicBezTo>
                <a:cubicBezTo>
                  <a:pt x="1626243" y="935440"/>
                  <a:pt x="1740061" y="240958"/>
                  <a:pt x="1794076" y="192730"/>
                </a:cubicBezTo>
                <a:cubicBezTo>
                  <a:pt x="1848091" y="144502"/>
                  <a:pt x="1834588" y="599773"/>
                  <a:pt x="1875099" y="620993"/>
                </a:cubicBezTo>
                <a:cubicBezTo>
                  <a:pt x="1915610" y="642213"/>
                  <a:pt x="2000491" y="341272"/>
                  <a:pt x="2037144" y="320052"/>
                </a:cubicBezTo>
                <a:cubicBezTo>
                  <a:pt x="2073797" y="298832"/>
                  <a:pt x="2046790" y="495601"/>
                  <a:pt x="2095018" y="493672"/>
                </a:cubicBezTo>
                <a:cubicBezTo>
                  <a:pt x="2143246" y="491743"/>
                  <a:pt x="2276354" y="306548"/>
                  <a:pt x="2326511" y="308477"/>
                </a:cubicBezTo>
                <a:cubicBezTo>
                  <a:pt x="2376668" y="310406"/>
                  <a:pt x="2359306" y="487885"/>
                  <a:pt x="2395959" y="505247"/>
                </a:cubicBezTo>
                <a:cubicBezTo>
                  <a:pt x="2432612" y="522609"/>
                  <a:pt x="2494344" y="433869"/>
                  <a:pt x="2546430" y="412649"/>
                </a:cubicBezTo>
                <a:cubicBezTo>
                  <a:pt x="2598516" y="391429"/>
                  <a:pt x="2631311" y="343201"/>
                  <a:pt x="2708476" y="37792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228600" y="5257800"/>
                <a:ext cx="8458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087438" indent="-1087438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rgbClr val="FF0000"/>
                    </a:solidFill>
                  </a:rPr>
                  <a:t>Corollary</a:t>
                </a:r>
                <a:r>
                  <a:rPr lang="en-US" sz="2000" dirty="0" smtClean="0"/>
                  <a:t>:  If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2000" dirty="0" smtClean="0"/>
                  <a:t> distribution over such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then top e-</a:t>
                </a:r>
                <a:r>
                  <a:rPr lang="en-US" sz="2000" dirty="0" err="1" smtClean="0"/>
                  <a:t>vec</a:t>
                </a:r>
                <a:r>
                  <a:rPr lang="en-US" sz="2000" dirty="0" smtClean="0"/>
                  <a:t> of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𝔼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∼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⊗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is </a:t>
                </a:r>
                <a:br>
                  <a:rPr lang="en-US" sz="2000" dirty="0" smtClean="0"/>
                </a:b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r>
                  <a:rPr lang="en-US" sz="2000" dirty="0" smtClean="0"/>
                  <a:t> correlated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 smtClean="0"/>
                  <a:t>.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257800"/>
                <a:ext cx="8458200" cy="914400"/>
              </a:xfrm>
              <a:prstGeom prst="rect">
                <a:avLst/>
              </a:prstGeom>
              <a:blipFill rotWithShape="0">
                <a:blip r:embed="rId7"/>
                <a:stretch>
                  <a:fillRect l="-793" b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Placeholder 2"/>
              <p:cNvSpPr txBox="1">
                <a:spLocks/>
              </p:cNvSpPr>
              <p:nvPr/>
            </p:nvSpPr>
            <p:spPr>
              <a:xfrm>
                <a:off x="228600" y="6019800"/>
                <a:ext cx="8458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Algorithm follows by noting that Lemma has SOS proof. Hence even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is </a:t>
                </a:r>
                <a:r>
                  <a:rPr lang="en-US" sz="2000" dirty="0" err="1" smtClean="0"/>
                  <a:t>pseudoexpectation</a:t>
                </a:r>
                <a:r>
                  <a:rPr lang="en-US" sz="2000" dirty="0" smtClean="0"/>
                  <a:t> we can still recover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2000" dirty="0" smtClean="0"/>
                  <a:t> from its moments.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6019800"/>
                <a:ext cx="8458200" cy="914400"/>
              </a:xfrm>
              <a:prstGeom prst="rect">
                <a:avLst/>
              </a:prstGeom>
              <a:blipFill rotWithShape="0">
                <a:blip r:embed="rId8"/>
                <a:stretch>
                  <a:fillRect l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Placeholder 2"/>
          <p:cNvSpPr txBox="1">
            <a:spLocks/>
          </p:cNvSpPr>
          <p:nvPr/>
        </p:nvSpPr>
        <p:spPr>
          <a:xfrm>
            <a:off x="2895600" y="3733800"/>
            <a:ext cx="2590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/>
              <a:t>i.e., it looks like this:</a:t>
            </a:r>
            <a:endParaRPr lang="en-US" sz="1600" b="0" dirty="0" smtClean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Placeholder 2"/>
              <p:cNvSpPr txBox="1">
                <a:spLocks/>
              </p:cNvSpPr>
              <p:nvPr/>
            </p:nvSpPr>
            <p:spPr>
              <a:xfrm>
                <a:off x="152400" y="4142154"/>
                <a:ext cx="69342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Proof: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Write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𝜌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𝑢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0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′</m:t>
                    </m:r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142154"/>
                <a:ext cx="6934200" cy="533400"/>
              </a:xfrm>
              <a:prstGeom prst="rect">
                <a:avLst/>
              </a:prstGeom>
              <a:blipFill rotWithShape="0">
                <a:blip r:embed="rId9"/>
                <a:stretch>
                  <a:fillRect l="-879"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Placeholder 2"/>
              <p:cNvSpPr txBox="1">
                <a:spLocks/>
              </p:cNvSpPr>
              <p:nvPr/>
            </p:nvSpPr>
            <p:spPr>
              <a:xfrm>
                <a:off x="-457200" y="4675554"/>
                <a:ext cx="10363200" cy="7346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𝑜</m:t>
                          </m:r>
                          <m:d>
                            <m:d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∥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∥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∥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𝑣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∥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≤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𝜌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∥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0</m:t>
                          </m:r>
                        </m:sup>
                      </m:sSup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∥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+∥</m:t>
                      </m:r>
                      <m:sSup>
                        <m:sSup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′</m:t>
                          </m:r>
                        </m:sup>
                      </m:sSup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∥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≤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𝜌</m:t>
                      </m:r>
                      <m:r>
                        <a:rPr lang="en-US" sz="1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∥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b>
                        <m:sSubPr>
                          <m:ctrlP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∥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𝑜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(∥</m:t>
                      </m:r>
                      <m:sSup>
                        <m:sSupPr>
                          <m:ctrlP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sSub>
                        <m:sSubPr>
                          <m:ctrlPr>
                            <a:rPr lang="en-US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∥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4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7200" y="4675554"/>
                <a:ext cx="10363200" cy="73464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610600" y="4827954"/>
            <a:ext cx="228600" cy="2286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Placeholder 2"/>
              <p:cNvSpPr txBox="1">
                <a:spLocks/>
              </p:cNvSpPr>
              <p:nvPr/>
            </p:nvSpPr>
            <p:spPr>
              <a:xfrm>
                <a:off x="152399" y="2133600"/>
                <a:ext cx="3193092" cy="58810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In particular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sSubSup>
                              <m:sSubSupPr>
                                <m:ctrlP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sz="20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p>
                            </m:sSubSup>
                          </m:e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≫</m:t>
                        </m:r>
                      </m:e>
                    </m:nary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sSubSup>
                          <m:sSubSupPr>
                            <m:ctrlP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2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bSup>
                      </m:e>
                    </m:nary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2133600"/>
                <a:ext cx="3193092" cy="588108"/>
              </a:xfrm>
              <a:prstGeom prst="rect">
                <a:avLst/>
              </a:prstGeom>
              <a:blipFill rotWithShape="0">
                <a:blip r:embed="rId11"/>
                <a:stretch>
                  <a:fillRect l="-1908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60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2"/>
              <p:cNvSpPr txBox="1">
                <a:spLocks/>
              </p:cNvSpPr>
              <p:nvPr/>
            </p:nvSpPr>
            <p:spPr>
              <a:xfrm>
                <a:off x="152400" y="685800"/>
                <a:ext cx="86106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Solve sparse vector problem* for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arbitrary</a:t>
                </a:r>
                <a:r>
                  <a:rPr lang="en-US" sz="2000" dirty="0" smtClean="0"/>
                  <a:t> (worst-case) subspace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if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≪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m:rPr>
                            <m:lit/>
                          </m:r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685800"/>
                <a:ext cx="8610600" cy="609600"/>
              </a:xfrm>
              <a:prstGeom prst="rect">
                <a:avLst/>
              </a:prstGeom>
              <a:blipFill rotWithShape="0">
                <a:blip r:embed="rId2"/>
                <a:stretch>
                  <a:fillRect l="-7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Placeholder 2"/>
          <p:cNvSpPr txBox="1">
            <a:spLocks/>
          </p:cNvSpPr>
          <p:nvPr/>
        </p:nvSpPr>
        <p:spPr>
          <a:xfrm>
            <a:off x="152400" y="1524000"/>
            <a:ext cx="8991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Sparse Dictionary Learning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(aka “Sparse Coding”, “Blind Source Separation”)</a:t>
            </a:r>
            <a:r>
              <a:rPr lang="en-US" sz="2000" dirty="0" smtClean="0">
                <a:solidFill>
                  <a:srgbClr val="FF0000"/>
                </a:solidFill>
              </a:rPr>
              <a:t>:</a:t>
            </a:r>
            <a:endParaRPr lang="en-US" sz="1600" b="0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152400" y="1981200"/>
                <a:ext cx="807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/>
                  <a:t>Recover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..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/>
                  <a:t> from random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000" dirty="0" smtClean="0"/>
                  <a:t>-sparse linear combinations of them.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981200"/>
                <a:ext cx="8077200" cy="609600"/>
              </a:xfrm>
              <a:prstGeom prst="rect">
                <a:avLst/>
              </a:prstGeom>
              <a:blipFill rotWithShape="0">
                <a:blip r:embed="rId3"/>
                <a:stretch>
                  <a:fillRect l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/>
              <p:cNvSpPr txBox="1">
                <a:spLocks/>
              </p:cNvSpPr>
              <p:nvPr/>
            </p:nvSpPr>
            <p:spPr>
              <a:xfrm>
                <a:off x="152400" y="2971800"/>
                <a:ext cx="807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rgbClr val="FF0000"/>
                    </a:solidFill>
                  </a:rPr>
                  <a:t>Previous work: </a:t>
                </a:r>
                <a:r>
                  <a:rPr lang="en-US" sz="2000" dirty="0" smtClean="0"/>
                  <a:t>only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≪1/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971800"/>
                <a:ext cx="8077200" cy="609600"/>
              </a:xfrm>
              <a:prstGeom prst="rect">
                <a:avLst/>
              </a:prstGeom>
              <a:blipFill rotWithShape="0">
                <a:blip r:embed="rId4"/>
                <a:stretch>
                  <a:fillRect l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Placeholder 2"/>
          <p:cNvSpPr txBox="1">
            <a:spLocks/>
          </p:cNvSpPr>
          <p:nvPr/>
        </p:nvSpPr>
        <p:spPr>
          <a:xfrm>
            <a:off x="152400" y="3429000"/>
            <a:ext cx="78486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[Spielman-Wang-Wright ‘12, Arora-Ge-Moitra ‘13, Agrawal-Anandkumar-Netrapali’13]</a:t>
            </a:r>
            <a:endParaRPr lang="en-US" sz="12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Placeholder 2"/>
              <p:cNvSpPr txBox="1">
                <a:spLocks/>
              </p:cNvSpPr>
              <p:nvPr/>
            </p:nvSpPr>
            <p:spPr>
              <a:xfrm>
                <a:off x="152400" y="3810000"/>
                <a:ext cx="80772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rgbClr val="FF0000"/>
                    </a:solidFill>
                  </a:rPr>
                  <a:t>Our result: </a:t>
                </a:r>
                <a:r>
                  <a:rPr lang="en-US" sz="2000" dirty="0" smtClean="0"/>
                  <a:t>any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≪1</m:t>
                    </m:r>
                  </m:oMath>
                </a14:m>
                <a:r>
                  <a:rPr lang="en-US" sz="2000" dirty="0" smtClean="0"/>
                  <a:t> (can also handle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/>
                  <a:t> )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810000"/>
                <a:ext cx="8077200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Placeholder 2"/>
          <p:cNvSpPr txBox="1">
            <a:spLocks/>
          </p:cNvSpPr>
          <p:nvPr/>
        </p:nvSpPr>
        <p:spPr>
          <a:xfrm>
            <a:off x="152400" y="2514600"/>
            <a:ext cx="8077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/>
              <a:t>Important tool for unsupervised learning. </a:t>
            </a:r>
            <a:endParaRPr lang="en-US" sz="1600" b="0" dirty="0" smtClean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152400" y="4876800"/>
                <a:ext cx="8991600" cy="99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[Brandao-Harrow’12]: </a:t>
                </a:r>
                <a:r>
                  <a:rPr lang="en-US" sz="2000" dirty="0" smtClean="0"/>
                  <a:t>Using our techniques, find separable quantum state maximizing a “local operations classical communication”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𝐿𝑂𝐶𝐶</m:t>
                        </m:r>
                      </m:e>
                    </m:acc>
                  </m:oMath>
                </a14:m>
                <a:r>
                  <a:rPr lang="en-US" sz="2000" dirty="0" smtClean="0"/>
                  <a:t>) measurement.</a:t>
                </a:r>
                <a:endParaRPr lang="en-US" sz="16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876800"/>
                <a:ext cx="8991600" cy="990600"/>
              </a:xfrm>
              <a:prstGeom prst="rect">
                <a:avLst/>
              </a:prstGeom>
              <a:blipFill rotWithShape="0">
                <a:blip r:embed="rId6"/>
                <a:stretch>
                  <a:fillRect l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3276600" y="1371600"/>
            <a:ext cx="2362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76600" y="4572000"/>
            <a:ext cx="2362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72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 txBox="1">
            <a:spLocks/>
          </p:cNvSpPr>
          <p:nvPr/>
        </p:nvSpPr>
        <p:spPr>
          <a:xfrm>
            <a:off x="18288" y="457200"/>
            <a:ext cx="10192512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rgbClr val="FF0000"/>
                </a:solidFill>
              </a:rPr>
              <a:t>Unique Games Conjecture: </a:t>
            </a:r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UG/SSE problem is NP-hard. </a:t>
            </a:r>
            <a:r>
              <a:rPr 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[Khot’02,Raghavendra-Steurer’08]</a:t>
            </a:r>
            <a:endParaRPr lang="en-US" sz="16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12415" y="1066800"/>
            <a:ext cx="213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>
                <a:solidFill>
                  <a:srgbClr val="7030A0"/>
                </a:solidFill>
              </a:rPr>
              <a:t>reasons to believe</a:t>
            </a:r>
            <a:endParaRPr lang="en-US" sz="1400" b="0" dirty="0" smtClean="0">
              <a:solidFill>
                <a:srgbClr val="7030A0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5562600" y="1066800"/>
            <a:ext cx="21336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>
                <a:solidFill>
                  <a:srgbClr val="7030A0"/>
                </a:solidFill>
              </a:rPr>
              <a:t>reasons to suspect</a:t>
            </a:r>
            <a:endParaRPr lang="en-US" sz="1400" b="0" dirty="0" smtClean="0">
              <a:solidFill>
                <a:srgbClr val="7030A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746215" y="1219200"/>
            <a:ext cx="0" cy="55626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2"/>
          <p:cNvSpPr txBox="1">
            <a:spLocks/>
          </p:cNvSpPr>
          <p:nvPr/>
        </p:nvSpPr>
        <p:spPr>
          <a:xfrm>
            <a:off x="533400" y="1676400"/>
            <a:ext cx="4020312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120000"/>
              </a:lnSpc>
              <a:spcBef>
                <a:spcPct val="20000"/>
              </a:spcBef>
              <a:spcAft>
                <a:spcPts val="200"/>
              </a:spcAft>
              <a:buFont typeface="Arial" pitchFamily="34" charset="0"/>
              <a:buNone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0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/>
              <a:t>“Standard crypto heuristic”: </a:t>
            </a:r>
            <a:br>
              <a:rPr lang="en-US" dirty="0"/>
            </a:br>
            <a:r>
              <a:rPr lang="en-US" dirty="0"/>
              <a:t>Tried to solve it and couldn’t.</a:t>
            </a: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533400" y="2691328"/>
            <a:ext cx="4572000" cy="1055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Very clean picture of complexity landscape:</a:t>
            </a:r>
            <a:br>
              <a:rPr lang="en-US" sz="1800" dirty="0" smtClean="0"/>
            </a:br>
            <a:r>
              <a:rPr lang="en-US" sz="1800" dirty="0" smtClean="0"/>
              <a:t>simple algorithms are optimal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[Khot’02…Raghavendra’08….]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5257800" y="1676400"/>
            <a:ext cx="38100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Random instances are easy via simple algorithm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[Arora-Khot-Kolla-Steurer-Tulsiani-Vishnoi’05]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533400" y="3746561"/>
            <a:ext cx="4060415" cy="76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Simple poly algorithms can’t refute it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[Khot-Vishnoi’04]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5257800" y="1600200"/>
            <a:ext cx="3581400" cy="1219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2"/>
          <p:cNvSpPr txBox="1">
            <a:spLocks/>
          </p:cNvSpPr>
          <p:nvPr/>
        </p:nvSpPr>
        <p:spPr>
          <a:xfrm>
            <a:off x="5143499" y="4459986"/>
            <a:ext cx="3810001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err="1" smtClean="0"/>
              <a:t>Subexponential</a:t>
            </a:r>
            <a:r>
              <a:rPr lang="en-US" sz="1800" dirty="0" smtClean="0"/>
              <a:t> algorithm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[Arora-B-Steurer ‘10]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5143499" y="3720084"/>
            <a:ext cx="3810001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err="1" smtClean="0"/>
              <a:t>Quasipoly</a:t>
            </a:r>
            <a:r>
              <a:rPr lang="en-US" sz="1800" dirty="0" smtClean="0"/>
              <a:t> </a:t>
            </a:r>
            <a:r>
              <a:rPr lang="en-US" sz="1800" dirty="0" err="1" smtClean="0"/>
              <a:t>algo</a:t>
            </a:r>
            <a:r>
              <a:rPr lang="en-US" sz="1800" dirty="0" smtClean="0"/>
              <a:t> on KV instance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[Kolla ‘10]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516633" y="2742479"/>
            <a:ext cx="533400" cy="3429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" y="3810000"/>
            <a:ext cx="3505201" cy="3231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/>
          <p:cNvSpPr txBox="1">
            <a:spLocks/>
          </p:cNvSpPr>
          <p:nvPr/>
        </p:nvSpPr>
        <p:spPr>
          <a:xfrm>
            <a:off x="533400" y="4508561"/>
            <a:ext cx="4077183" cy="938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Simple </a:t>
            </a:r>
            <a:r>
              <a:rPr lang="en-US" sz="1800" dirty="0" err="1" smtClean="0"/>
              <a:t>subexp</a:t>
            </a:r>
            <a:r>
              <a:rPr lang="en-US" sz="1800" dirty="0" smtClean="0"/>
              <a:t>' algorithms can’t refute it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[B-Gopalan-Håstad-Meka-Raghavendra-Steurer’12]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685800" y="4629838"/>
            <a:ext cx="3505201" cy="32316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047488" y="3581400"/>
            <a:ext cx="3505201" cy="76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Placeholder 2"/>
          <p:cNvSpPr txBox="1">
            <a:spLocks/>
          </p:cNvSpPr>
          <p:nvPr/>
        </p:nvSpPr>
        <p:spPr>
          <a:xfrm>
            <a:off x="5181599" y="5257800"/>
            <a:ext cx="4038601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SOS solves all candidate hard instances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[B-Brandao-Harrow-Kelner-Steurer-Zhou ‘12]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Left Brace 25"/>
          <p:cNvSpPr/>
          <p:nvPr/>
        </p:nvSpPr>
        <p:spPr>
          <a:xfrm>
            <a:off x="304800" y="2590800"/>
            <a:ext cx="211833" cy="2514600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Placeholder 2"/>
          <p:cNvSpPr txBox="1">
            <a:spLocks/>
          </p:cNvSpPr>
          <p:nvPr/>
        </p:nvSpPr>
        <p:spPr>
          <a:xfrm rot="16200000">
            <a:off x="-952499" y="3467100"/>
            <a:ext cx="2209800" cy="45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>
              <a:lnSpc>
                <a:spcPct val="120000"/>
              </a:lnSpc>
              <a:spcBef>
                <a:spcPct val="20000"/>
              </a:spcBef>
              <a:spcAft>
                <a:spcPts val="200"/>
              </a:spcAft>
              <a:buFont typeface="Arial" pitchFamily="34" charset="0"/>
              <a:buNone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0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16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16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dirty="0" smtClean="0"/>
              <a:t>SOS proof system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544067" y="1734950"/>
            <a:ext cx="2808733" cy="58635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2"/>
          <p:cNvSpPr txBox="1">
            <a:spLocks/>
          </p:cNvSpPr>
          <p:nvPr/>
        </p:nvSpPr>
        <p:spPr>
          <a:xfrm>
            <a:off x="5181600" y="5903214"/>
            <a:ext cx="4038601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/>
              <a:t>SOS useful for sparse vector problem</a:t>
            </a:r>
            <a:br>
              <a:rPr lang="en-US" sz="1800" dirty="0" smtClean="0"/>
            </a:br>
            <a:r>
              <a:rPr lang="en-US" sz="1600" dirty="0" smtClean="0"/>
              <a:t>Candidate algorithm for search problem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[B-Kelner-Steurer ‘13]</a:t>
            </a:r>
            <a:endParaRPr lang="en-US" sz="14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5105400" y="4419600"/>
            <a:ext cx="3505201" cy="76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itle 1"/>
          <p:cNvSpPr>
            <a:spLocks noGrp="1"/>
          </p:cNvSpPr>
          <p:nvPr>
            <p:ph type="title"/>
          </p:nvPr>
        </p:nvSpPr>
        <p:spPr>
          <a:xfrm>
            <a:off x="448112" y="-48768"/>
            <a:ext cx="8229600" cy="6096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A personal overview of the Unique Games Conjecture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04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/>
      <p:bldP spid="15" grpId="0"/>
      <p:bldP spid="16" grpId="0"/>
      <p:bldP spid="21" grpId="0"/>
      <p:bldP spid="25" grpId="0"/>
      <p:bldP spid="26" grpId="0" animBg="1"/>
      <p:bldP spid="28" grpId="0"/>
      <p:bldP spid="3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57200" y="914400"/>
                <a:ext cx="8610600" cy="5638800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Sum of Squares is a powerful algorithmic framework that can yield strong results for the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right </a:t>
                </a:r>
                <a:r>
                  <a:rPr lang="en-US" sz="2000" dirty="0" smtClean="0"/>
                  <a:t>problems.</a:t>
                </a:r>
                <a:br>
                  <a:rPr lang="en-US" sz="2000" dirty="0" smtClean="0"/>
                </a:br>
                <a:r>
                  <a:rPr lang="en-US" sz="2000" dirty="0" smtClean="0"/>
                  <a:t/>
                </a:r>
                <a:br>
                  <a:rPr lang="en-US" sz="2000" dirty="0" smtClean="0"/>
                </a:br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(contrast with previous results on SDP/LP hierarchies, showing lower bounds when using either wrong hierarchy or wrong problem.)</a:t>
                </a:r>
                <a:b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</a:br>
                <a:endPara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“Combiner” view allows to focus on the features of the problem rather than details of relaxation.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SOS seems particularly useful for problems with some geometric structure, includes several problems related to unique games and machine learning.  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Still have only rudimentary understanding when SOS works or not.</a:t>
                </a:r>
                <a:br>
                  <a:rPr lang="en-US" sz="2000" dirty="0" smtClean="0"/>
                </a:b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Other proof complexity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↔</m:t>
                    </m:r>
                  </m:oMath>
                </a14:m>
                <a:r>
                  <a:rPr lang="en-US" sz="2000" dirty="0" smtClean="0"/>
                  <a:t> approximation algorithms connections?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57200" y="914400"/>
                <a:ext cx="8610600" cy="5638800"/>
              </a:xfrm>
              <a:blipFill rotWithShape="0">
                <a:blip r:embed="rId2"/>
                <a:stretch>
                  <a:fillRect l="-637" t="-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806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talk is about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Hilbert’s 17</a:t>
            </a:r>
            <a:r>
              <a:rPr lang="en-US" baseline="30000" dirty="0" smtClean="0"/>
              <a:t>th</a:t>
            </a:r>
            <a:r>
              <a:rPr lang="en-US" dirty="0"/>
              <a:t> problem / </a:t>
            </a:r>
            <a:r>
              <a:rPr lang="en-US" dirty="0" err="1" smtClean="0"/>
              <a:t>Positivstellensatz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Proof complexity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err="1" smtClean="0"/>
              <a:t>Semidefinite</a:t>
            </a:r>
            <a:r>
              <a:rPr lang="en-US" dirty="0" smtClean="0"/>
              <a:t> programming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The Unique Games Conjecture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Machine Learning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i="1" dirty="0" smtClean="0"/>
              <a:t>Cryptography.. (in spirit).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1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 descr="C:\Users\boaz\Dropbox\WORK\Talks\SOSoverview\Kriv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778" y="5942457"/>
            <a:ext cx="1393319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boaz\Dropbox\WORK\Talks\SOSoverview\Art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346" y="5942457"/>
            <a:ext cx="809571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boaz\Dropbox\WORK\Talks\SOSoverview\Grigorie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205" y="5942457"/>
            <a:ext cx="832583" cy="107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boaz\Dropbox\WORK\Talks\SOSoverview\Motzki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079" y="5942457"/>
            <a:ext cx="810877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9" descr="C:\Users\boaz\Dropbox\WORK\Talks\SOSoverview\Stengle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596" y="5942457"/>
            <a:ext cx="816708" cy="102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boaz\Dropbox\WORK\Talks\SOSoverview\hilber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5" y="5942457"/>
            <a:ext cx="75216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C:\Users\boaz\Dropbox\WORK\Talks\SOSoverview\Minkowsk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" y="5942457"/>
            <a:ext cx="75217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boaz\Dropbox\WORK\Talks\SOSoverview\vorobjov_nicola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913" y="5942457"/>
            <a:ext cx="857813" cy="107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boaz\Dropbox\WORK\Talks\SOSoverview\lasserr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33" y="5942457"/>
            <a:ext cx="703933" cy="101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boaz\Dropbox\WORK\Talks\SOSoverview\ShorNZ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09" y="5942457"/>
            <a:ext cx="762000" cy="10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boaz\Dropbox\WORK\Talks\SOSoverview\Parril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47" y="5942457"/>
            <a:ext cx="763107" cy="10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Users\boaz\Dropbox\WORK\Talks\SOSoverview\Nesterov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666" y="5942457"/>
            <a:ext cx="762000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52400" y="0"/>
                <a:ext cx="4876800" cy="4572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52400" y="0"/>
                <a:ext cx="4876800" cy="457200"/>
              </a:xfrm>
              <a:blipFill rotWithShape="0">
                <a:blip r:embed="rId14"/>
                <a:stretch>
                  <a:fillRect l="-1250" t="-6667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0" y="1066800"/>
                <a:ext cx="9296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[</a:t>
                </a:r>
                <a:r>
                  <a:rPr lang="en-US" sz="1800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1885, Hilbert 1888,Motzkin 1967]: </a:t>
                </a:r>
                <a:r>
                  <a:rPr lang="en-US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000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 smtClean="0"/>
                  <a:t> (multivariate) polynomial inequality without “square completion” proof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66800"/>
                <a:ext cx="9296400" cy="609600"/>
              </a:xfrm>
              <a:prstGeom prst="rect">
                <a:avLst/>
              </a:prstGeom>
              <a:blipFill rotWithShape="0">
                <a:blip r:embed="rId15"/>
                <a:stretch>
                  <a:fillRect l="-393" t="-7000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2"/>
              <p:cNvSpPr txBox="1">
                <a:spLocks/>
              </p:cNvSpPr>
              <p:nvPr/>
            </p:nvSpPr>
            <p:spPr>
              <a:xfrm>
                <a:off x="0" y="1828800"/>
                <a:ext cx="9601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Hilbert’s 17</a:t>
                </a:r>
                <a:r>
                  <a:rPr lang="en-US" sz="2000" baseline="30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problem: 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/>
                </a:r>
                <a:b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US" sz="2000" dirty="0" smtClean="0"/>
                  <a:t>Can we always prove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by showing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9601200" cy="914400"/>
              </a:xfrm>
              <a:prstGeom prst="rect">
                <a:avLst/>
              </a:prstGeom>
              <a:blipFill rotWithShape="0">
                <a:blip r:embed="rId16"/>
                <a:stretch>
                  <a:fillRect l="-635" t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6324599" y="723900"/>
            <a:ext cx="1981201" cy="800100"/>
            <a:chOff x="6324599" y="723900"/>
            <a:chExt cx="1981201" cy="800100"/>
          </a:xfrm>
        </p:grpSpPr>
        <p:sp>
          <p:nvSpPr>
            <p:cNvPr id="7" name="Rectangular Callout 6"/>
            <p:cNvSpPr/>
            <p:nvPr/>
          </p:nvSpPr>
          <p:spPr>
            <a:xfrm>
              <a:off x="6324600" y="723900"/>
              <a:ext cx="1981200" cy="800100"/>
            </a:xfrm>
            <a:prstGeom prst="wedgeRectCallout">
              <a:avLst>
                <a:gd name="adj1" fmla="val -29696"/>
                <a:gd name="adj2" fmla="val 13551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 Placeholder 2"/>
            <p:cNvSpPr txBox="1">
              <a:spLocks/>
            </p:cNvSpPr>
            <p:nvPr/>
          </p:nvSpPr>
          <p:spPr>
            <a:xfrm>
              <a:off x="6324599" y="723900"/>
              <a:ext cx="1981200" cy="7431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Sum of squares </a:t>
              </a:r>
              <a:r>
                <a:rPr lang="en-US" sz="1800" b="0" dirty="0" smtClean="0">
                  <a:solidFill>
                    <a:schemeClr val="tx1"/>
                  </a:solidFill>
                </a:rPr>
                <a:t>of polynomials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9" name="Text Placeholder 2"/>
          <p:cNvSpPr txBox="1">
            <a:spLocks/>
          </p:cNvSpPr>
          <p:nvPr/>
        </p:nvSpPr>
        <p:spPr>
          <a:xfrm>
            <a:off x="0" y="2590800"/>
            <a:ext cx="4191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Artin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’27,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Krivine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’64,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Stengle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‘73 ]: </a:t>
            </a:r>
            <a:r>
              <a:rPr lang="en-US" sz="2000" dirty="0" smtClean="0">
                <a:solidFill>
                  <a:schemeClr val="tx1"/>
                </a:solidFill>
              </a:rPr>
              <a:t>Yes! 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-6096" y="2895600"/>
            <a:ext cx="9067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Even more general polynomial equations. Known as “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Positivstellensatz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Placeholder 2"/>
              <p:cNvSpPr txBox="1">
                <a:spLocks/>
              </p:cNvSpPr>
              <p:nvPr/>
            </p:nvSpPr>
            <p:spPr>
              <a:xfrm>
                <a:off x="-1" y="3429000"/>
                <a:ext cx="8686801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[</a:t>
                </a:r>
                <a:r>
                  <a:rPr lang="en-US" sz="1800" dirty="0" err="1">
                    <a:solidFill>
                      <a:schemeClr val="accent6">
                        <a:lumMod val="75000"/>
                      </a:schemeClr>
                    </a:solidFill>
                  </a:rPr>
                  <a:t>Grigoriev-Vorobjov</a:t>
                </a:r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</a:rPr>
                  <a:t> ’99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]: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Measure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complexity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of proof =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degree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of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. 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429000"/>
                <a:ext cx="8686801" cy="533400"/>
              </a:xfrm>
              <a:prstGeom prst="rect">
                <a:avLst/>
              </a:prstGeom>
              <a:blipFill rotWithShape="0">
                <a:blip r:embed="rId17"/>
                <a:stretch>
                  <a:fillRect l="-561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152399" y="3810000"/>
                <a:ext cx="8763001" cy="1447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Typical TCS inequalities (e.g., bound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, degree 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1800" b="0" dirty="0" smtClean="0">
                  <a:solidFill>
                    <a:schemeClr val="tx1"/>
                  </a:solidFill>
                </a:endParaRP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Often degree much smaller.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Exception – probabilistic method – examples taking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800" dirty="0" smtClean="0"/>
                  <a:t> degree [Grigoriev ‘99]</a:t>
                </a:r>
                <a:endParaRPr lang="en-US" sz="18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810000"/>
                <a:ext cx="8763001" cy="1447800"/>
              </a:xfrm>
              <a:prstGeom prst="rect">
                <a:avLst/>
              </a:prstGeom>
              <a:blipFill rotWithShape="0">
                <a:blip r:embed="rId18"/>
                <a:stretch>
                  <a:fillRect l="-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279654" y="5241799"/>
            <a:ext cx="8330946" cy="930401"/>
            <a:chOff x="51054" y="5241799"/>
            <a:chExt cx="8330946" cy="930401"/>
          </a:xfrm>
        </p:grpSpPr>
        <p:sp>
          <p:nvSpPr>
            <p:cNvPr id="14" name="Rounded Rectangle 13"/>
            <p:cNvSpPr/>
            <p:nvPr/>
          </p:nvSpPr>
          <p:spPr>
            <a:xfrm>
              <a:off x="51054" y="5241799"/>
              <a:ext cx="8330946" cy="930401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Placeholder 2"/>
                <p:cNvSpPr txBox="1">
                  <a:spLocks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800" b="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[Shor’87,Parillo ’00, </a:t>
                  </a:r>
                  <a:r>
                    <a:rPr lang="en-US" sz="1800" b="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Nesterov</a:t>
                  </a:r>
                  <a:r>
                    <a:rPr lang="en-US" sz="1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’00, </a:t>
                  </a:r>
                  <a:r>
                    <a:rPr lang="en-US" sz="180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Lasserre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 ’01]: </a:t>
                  </a:r>
                  <a:b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</a:br>
                  <a:r>
                    <a:rPr lang="en-US" sz="2000" dirty="0" smtClean="0"/>
                    <a:t>Degree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a14:m>
                  <a:r>
                    <a:rPr lang="en-US" sz="2000" dirty="0" smtClean="0"/>
                    <a:t> SOS proofs for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000" dirty="0" smtClean="0"/>
                    <a:t>-variable inequalities can be found in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sup>
                      </m:sSup>
                    </m:oMath>
                  </a14:m>
                  <a:r>
                    <a:rPr lang="en-US" sz="2000" dirty="0" smtClean="0"/>
                    <a:t> time.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13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l="-828" r="-1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5943600" y="4114800"/>
            <a:ext cx="1625345" cy="800100"/>
            <a:chOff x="5943600" y="4114800"/>
            <a:chExt cx="1625345" cy="800100"/>
          </a:xfrm>
        </p:grpSpPr>
        <p:sp>
          <p:nvSpPr>
            <p:cNvPr id="15" name="Rectangular Callout 14"/>
            <p:cNvSpPr/>
            <p:nvPr/>
          </p:nvSpPr>
          <p:spPr>
            <a:xfrm>
              <a:off x="5943601" y="4114800"/>
              <a:ext cx="1625344" cy="800100"/>
            </a:xfrm>
            <a:prstGeom prst="wedgeRectCallout">
              <a:avLst>
                <a:gd name="adj1" fmla="val -76773"/>
                <a:gd name="adj2" fmla="val 12408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5943600" y="4114800"/>
              <a:ext cx="1524000" cy="7431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SOS / </a:t>
              </a:r>
              <a:r>
                <a:rPr lang="en-US" sz="1800" b="0" dirty="0" err="1" smtClean="0">
                  <a:solidFill>
                    <a:schemeClr val="accent6">
                      <a:lumMod val="75000"/>
                    </a:schemeClr>
                  </a:solidFill>
                </a:rPr>
                <a:t>Lasserre</a:t>
              </a: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b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en-US" sz="1800" b="0" dirty="0" smtClean="0">
                  <a:solidFill>
                    <a:schemeClr val="tx1"/>
                  </a:solidFill>
                </a:rPr>
                <a:t>SDP hierarchy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400" y="457200"/>
            <a:ext cx="4191000" cy="609600"/>
            <a:chOff x="533400" y="457200"/>
            <a:chExt cx="4191000" cy="6096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Placeholder 2"/>
                <p:cNvSpPr txBox="1">
                  <a:spLocks/>
                </p:cNvSpPr>
                <p:nvPr/>
              </p:nvSpPr>
              <p:spPr>
                <a:xfrm>
                  <a:off x="533400" y="457200"/>
                  <a:ext cx="41910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Proof:  </a:t>
                  </a:r>
                  <a14:m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" y="457200"/>
                  <a:ext cx="4191000" cy="609600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 l="-1601" t="-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tangle 30"/>
            <p:cNvSpPr/>
            <p:nvPr/>
          </p:nvSpPr>
          <p:spPr>
            <a:xfrm>
              <a:off x="4361395" y="571500"/>
              <a:ext cx="210605" cy="1905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9722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6" descr="C:\Users\boaz\Dropbox\WORK\Talks\SOSoverview\Krivi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778" y="5942457"/>
            <a:ext cx="1393319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boaz\Dropbox\WORK\Talks\SOSoverview\Art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346" y="5942457"/>
            <a:ext cx="809571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boaz\Dropbox\WORK\Talks\SOSoverview\Grigorie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205" y="5942457"/>
            <a:ext cx="832583" cy="107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boaz\Dropbox\WORK\Talks\SOSoverview\Motzki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8079" y="5942457"/>
            <a:ext cx="810877" cy="103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9" descr="C:\Users\boaz\Dropbox\WORK\Talks\SOSoverview\Stengle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596" y="5942457"/>
            <a:ext cx="816708" cy="1020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C:\Users\boaz\Dropbox\WORK\Talks\SOSoverview\hilbert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645" y="5942457"/>
            <a:ext cx="75216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0" descr="C:\Users\boaz\Dropbox\WORK\Talks\SOSoverview\Minkowsky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" y="5942457"/>
            <a:ext cx="752170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boaz\Dropbox\WORK\Talks\SOSoverview\vorobjov_nicolai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913" y="5942457"/>
            <a:ext cx="857813" cy="107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boaz\Dropbox\WORK\Talks\SOSoverview\lasserr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633" y="5942457"/>
            <a:ext cx="703933" cy="101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boaz\Dropbox\WORK\Talks\SOSoverview\ShorNZ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5909" y="5942457"/>
            <a:ext cx="762000" cy="10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C:\Users\boaz\Dropbox\WORK\Talks\SOSoverview\Parril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847" y="5942457"/>
            <a:ext cx="763107" cy="1009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Users\boaz\Dropbox\WORK\Talks\SOSoverview\Nesterov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666" y="5942457"/>
            <a:ext cx="762000" cy="101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152400" y="0"/>
                <a:ext cx="4876800" cy="45720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ℝ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  10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≤25</m:t>
                    </m:r>
                  </m:oMath>
                </a14:m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152400" y="0"/>
                <a:ext cx="4876800" cy="457200"/>
              </a:xfrm>
              <a:blipFill rotWithShape="0">
                <a:blip r:embed="rId14"/>
                <a:stretch>
                  <a:fillRect l="-1250" t="-6667" b="-1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2"/>
              <p:cNvSpPr txBox="1">
                <a:spLocks/>
              </p:cNvSpPr>
              <p:nvPr/>
            </p:nvSpPr>
            <p:spPr>
              <a:xfrm>
                <a:off x="0" y="1066800"/>
                <a:ext cx="92964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[</a:t>
                </a:r>
                <a:r>
                  <a:rPr lang="en-US" sz="1800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Minkowski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1885, Hilbert 1888,Motzkin 1967]: </a:t>
                </a:r>
                <a:r>
                  <a:rPr lang="en-US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US" sz="2000" b="0" i="1" dirty="0" smtClean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 smtClean="0"/>
                  <a:t> (multivariate) polynomial inequality without “square completion” proof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66800"/>
                <a:ext cx="9296400" cy="609600"/>
              </a:xfrm>
              <a:prstGeom prst="rect">
                <a:avLst/>
              </a:prstGeom>
              <a:blipFill rotWithShape="0">
                <a:blip r:embed="rId15"/>
                <a:stretch>
                  <a:fillRect l="-393" t="-7000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Placeholder 2"/>
              <p:cNvSpPr txBox="1">
                <a:spLocks/>
              </p:cNvSpPr>
              <p:nvPr/>
            </p:nvSpPr>
            <p:spPr>
              <a:xfrm>
                <a:off x="0" y="1828800"/>
                <a:ext cx="9601200" cy="914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Hilbert’s 17</a:t>
                </a:r>
                <a:r>
                  <a:rPr lang="en-US" sz="2000" baseline="30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problem: 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/>
                </a:r>
                <a:b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US" sz="2000" dirty="0" smtClean="0"/>
                  <a:t>Can we always prove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b>
                          <m:sSubPr>
                            <m:ctrlP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by showing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/(1+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8800"/>
                <a:ext cx="9601200" cy="914400"/>
              </a:xfrm>
              <a:prstGeom prst="rect">
                <a:avLst/>
              </a:prstGeom>
              <a:blipFill rotWithShape="0">
                <a:blip r:embed="rId16"/>
                <a:stretch>
                  <a:fillRect l="-635" t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3" name="Group 32"/>
          <p:cNvGrpSpPr/>
          <p:nvPr/>
        </p:nvGrpSpPr>
        <p:grpSpPr>
          <a:xfrm>
            <a:off x="6324599" y="723900"/>
            <a:ext cx="1981201" cy="800100"/>
            <a:chOff x="6324599" y="723900"/>
            <a:chExt cx="1981201" cy="800100"/>
          </a:xfrm>
        </p:grpSpPr>
        <p:sp>
          <p:nvSpPr>
            <p:cNvPr id="7" name="Rectangular Callout 6"/>
            <p:cNvSpPr/>
            <p:nvPr/>
          </p:nvSpPr>
          <p:spPr>
            <a:xfrm>
              <a:off x="6324600" y="723900"/>
              <a:ext cx="1981200" cy="800100"/>
            </a:xfrm>
            <a:prstGeom prst="wedgeRectCallout">
              <a:avLst>
                <a:gd name="adj1" fmla="val -29696"/>
                <a:gd name="adj2" fmla="val 13551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 Placeholder 2"/>
            <p:cNvSpPr txBox="1">
              <a:spLocks/>
            </p:cNvSpPr>
            <p:nvPr/>
          </p:nvSpPr>
          <p:spPr>
            <a:xfrm>
              <a:off x="6324599" y="723900"/>
              <a:ext cx="1981200" cy="7431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Sum of squares </a:t>
              </a:r>
              <a:r>
                <a:rPr lang="en-US" sz="1800" b="0" dirty="0" smtClean="0">
                  <a:solidFill>
                    <a:schemeClr val="tx1"/>
                  </a:solidFill>
                </a:rPr>
                <a:t>of polynomials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9" name="Text Placeholder 2"/>
          <p:cNvSpPr txBox="1">
            <a:spLocks/>
          </p:cNvSpPr>
          <p:nvPr/>
        </p:nvSpPr>
        <p:spPr>
          <a:xfrm>
            <a:off x="0" y="2590800"/>
            <a:ext cx="4191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Artin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’27,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Krivine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’64,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</a:rPr>
              <a:t>Stengle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 ‘73 ]: </a:t>
            </a:r>
            <a:r>
              <a:rPr lang="en-US" sz="2000" dirty="0" smtClean="0">
                <a:solidFill>
                  <a:schemeClr val="tx1"/>
                </a:solidFill>
              </a:rPr>
              <a:t>Yes! 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-6096" y="2895600"/>
            <a:ext cx="9067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Even more general polynomial equations. Known as “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Positivstellensatz</a:t>
            </a:r>
            <a:r>
              <a:rPr lang="en-US" sz="2000" dirty="0" smtClean="0"/>
              <a:t>”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endParaRPr lang="en-US" sz="2000" b="0" dirty="0" smtClean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Placeholder 2"/>
              <p:cNvSpPr txBox="1">
                <a:spLocks/>
              </p:cNvSpPr>
              <p:nvPr/>
            </p:nvSpPr>
            <p:spPr>
              <a:xfrm>
                <a:off x="-1" y="3429000"/>
                <a:ext cx="8686801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[</a:t>
                </a:r>
                <a:r>
                  <a:rPr lang="en-US" sz="1800" dirty="0" err="1">
                    <a:solidFill>
                      <a:schemeClr val="accent6">
                        <a:lumMod val="75000"/>
                      </a:schemeClr>
                    </a:solidFill>
                  </a:rPr>
                  <a:t>Grigoriev-Vorobjov</a:t>
                </a:r>
                <a:r>
                  <a:rPr lang="en-US" sz="1800" dirty="0">
                    <a:solidFill>
                      <a:schemeClr val="accent6">
                        <a:lumMod val="75000"/>
                      </a:schemeClr>
                    </a:solidFill>
                  </a:rPr>
                  <a:t> ’99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]: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Measure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complexity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of proof =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degree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of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𝑆𝑂𝑆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. 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429000"/>
                <a:ext cx="8686801" cy="533400"/>
              </a:xfrm>
              <a:prstGeom prst="rect">
                <a:avLst/>
              </a:prstGeom>
              <a:blipFill rotWithShape="0">
                <a:blip r:embed="rId17"/>
                <a:stretch>
                  <a:fillRect l="-561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152399" y="3810000"/>
                <a:ext cx="8763001" cy="1447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Typical TCS inequalities (e.g., bound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, degree 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sz="1800" b="0" dirty="0" smtClean="0">
                  <a:solidFill>
                    <a:schemeClr val="tx1"/>
                  </a:solidFill>
                </a:endParaRP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Often degree much smaller.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Exception – probabilistic method – examples taking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1800" dirty="0" smtClean="0"/>
                  <a:t> degree [Grigoriev ‘99]</a:t>
                </a:r>
                <a:endParaRPr lang="en-US" sz="18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99" y="3810000"/>
                <a:ext cx="8763001" cy="1447800"/>
              </a:xfrm>
              <a:prstGeom prst="rect">
                <a:avLst/>
              </a:prstGeom>
              <a:blipFill rotWithShape="0">
                <a:blip r:embed="rId18"/>
                <a:stretch>
                  <a:fillRect l="-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279654" y="5241799"/>
            <a:ext cx="8330946" cy="930401"/>
            <a:chOff x="51054" y="5241799"/>
            <a:chExt cx="8330946" cy="930401"/>
          </a:xfrm>
        </p:grpSpPr>
        <p:sp>
          <p:nvSpPr>
            <p:cNvPr id="14" name="Rounded Rectangle 13"/>
            <p:cNvSpPr/>
            <p:nvPr/>
          </p:nvSpPr>
          <p:spPr>
            <a:xfrm>
              <a:off x="51054" y="5241799"/>
              <a:ext cx="8330946" cy="930401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Placeholder 2"/>
                <p:cNvSpPr txBox="1">
                  <a:spLocks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800" b="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[Shor’87,Parillo ’00, </a:t>
                  </a:r>
                  <a:r>
                    <a:rPr lang="en-US" sz="1800" b="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Nesterov</a:t>
                  </a:r>
                  <a:r>
                    <a:rPr lang="en-US" sz="1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’00, </a:t>
                  </a:r>
                  <a:r>
                    <a:rPr lang="en-US" sz="180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Lasserre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 ’01]: </a:t>
                  </a:r>
                  <a:b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</a:br>
                  <a:r>
                    <a:rPr lang="en-US" sz="2000" dirty="0" smtClean="0"/>
                    <a:t>Degree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a14:m>
                  <a:r>
                    <a:rPr lang="en-US" sz="2000" dirty="0" smtClean="0"/>
                    <a:t> SOS proofs for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000" dirty="0" smtClean="0"/>
                    <a:t>-variable inequalities can be found in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sup>
                      </m:sSup>
                    </m:oMath>
                  </a14:m>
                  <a:r>
                    <a:rPr lang="en-US" sz="2000" dirty="0" smtClean="0"/>
                    <a:t> time.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13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  <a:blipFill rotWithShape="0">
                  <a:blip r:embed="rId19"/>
                  <a:stretch>
                    <a:fillRect l="-828" r="-1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5943600" y="4114800"/>
            <a:ext cx="1625345" cy="800100"/>
            <a:chOff x="5943600" y="4114800"/>
            <a:chExt cx="1625345" cy="800100"/>
          </a:xfrm>
        </p:grpSpPr>
        <p:sp>
          <p:nvSpPr>
            <p:cNvPr id="15" name="Rectangular Callout 14"/>
            <p:cNvSpPr/>
            <p:nvPr/>
          </p:nvSpPr>
          <p:spPr>
            <a:xfrm>
              <a:off x="5943601" y="4114800"/>
              <a:ext cx="1625344" cy="800100"/>
            </a:xfrm>
            <a:prstGeom prst="wedgeRectCallout">
              <a:avLst>
                <a:gd name="adj1" fmla="val -76773"/>
                <a:gd name="adj2" fmla="val 12408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 Placeholder 2"/>
            <p:cNvSpPr txBox="1">
              <a:spLocks/>
            </p:cNvSpPr>
            <p:nvPr/>
          </p:nvSpPr>
          <p:spPr>
            <a:xfrm>
              <a:off x="5943600" y="4114800"/>
              <a:ext cx="1524000" cy="7431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SOS / </a:t>
              </a:r>
              <a:r>
                <a:rPr lang="en-US" sz="1800" b="0" dirty="0" err="1" smtClean="0">
                  <a:solidFill>
                    <a:schemeClr val="accent6">
                      <a:lumMod val="75000"/>
                    </a:schemeClr>
                  </a:solidFill>
                </a:rPr>
                <a:t>Lasserre</a:t>
              </a:r>
              <a: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  <a:t> </a:t>
              </a:r>
              <a:br>
                <a:rPr lang="en-US" sz="1800" b="0" dirty="0" smtClean="0">
                  <a:solidFill>
                    <a:schemeClr val="accent6">
                      <a:lumMod val="75000"/>
                    </a:schemeClr>
                  </a:solidFill>
                </a:rPr>
              </a:br>
              <a:r>
                <a:rPr lang="en-US" sz="1800" b="0" dirty="0" smtClean="0">
                  <a:solidFill>
                    <a:schemeClr val="tx1"/>
                  </a:solidFill>
                </a:rPr>
                <a:t>SDP hierarchy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400" y="457200"/>
            <a:ext cx="4191000" cy="609600"/>
            <a:chOff x="533400" y="457200"/>
            <a:chExt cx="4191000" cy="6096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Placeholder 2"/>
                <p:cNvSpPr txBox="1">
                  <a:spLocks/>
                </p:cNvSpPr>
                <p:nvPr/>
              </p:nvSpPr>
              <p:spPr>
                <a:xfrm>
                  <a:off x="533400" y="457200"/>
                  <a:ext cx="4191000" cy="609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2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Proof:  </a:t>
                  </a:r>
                  <a14:m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=25−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US" sz="2000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" y="457200"/>
                  <a:ext cx="4191000" cy="609600"/>
                </a:xfrm>
                <a:prstGeom prst="rect">
                  <a:avLst/>
                </a:prstGeom>
                <a:blipFill rotWithShape="0">
                  <a:blip r:embed="rId20"/>
                  <a:stretch>
                    <a:fillRect l="-1601" t="-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Rectangle 30"/>
            <p:cNvSpPr/>
            <p:nvPr/>
          </p:nvSpPr>
          <p:spPr>
            <a:xfrm>
              <a:off x="4361395" y="571500"/>
              <a:ext cx="210605" cy="1905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3814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1.11111E-6 -0.74329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79654" y="152400"/>
            <a:ext cx="8330946" cy="930401"/>
            <a:chOff x="51054" y="5241799"/>
            <a:chExt cx="8330946" cy="930401"/>
          </a:xfrm>
        </p:grpSpPr>
        <p:sp>
          <p:nvSpPr>
            <p:cNvPr id="5" name="Rounded Rectangle 4"/>
            <p:cNvSpPr/>
            <p:nvPr/>
          </p:nvSpPr>
          <p:spPr>
            <a:xfrm>
              <a:off x="51054" y="5241799"/>
              <a:ext cx="8330946" cy="930401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Placeholder 2"/>
                <p:cNvSpPr txBox="1">
                  <a:spLocks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800" b="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[Shor’87,Parillo ’00, </a:t>
                  </a:r>
                  <a:r>
                    <a:rPr lang="en-US" sz="1800" b="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Nesterov</a:t>
                  </a:r>
                  <a:r>
                    <a:rPr lang="en-US" sz="1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’00, </a:t>
                  </a:r>
                  <a:r>
                    <a:rPr lang="en-US" sz="180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Lasserre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 ’01]: </a:t>
                  </a:r>
                  <a:b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</a:br>
                  <a:r>
                    <a:rPr lang="en-US" sz="2000" dirty="0" smtClean="0"/>
                    <a:t>Degree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a14:m>
                  <a:r>
                    <a:rPr lang="en-US" sz="2000" dirty="0" smtClean="0"/>
                    <a:t> SOS proofs for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000" dirty="0" smtClean="0"/>
                    <a:t>-variable inequalities can be found in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sup>
                      </m:sSup>
                    </m:oMath>
                  </a14:m>
                  <a:r>
                    <a:rPr lang="en-US" sz="2000" dirty="0" smtClean="0"/>
                    <a:t> time.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6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828" r="-1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228600" y="1295400"/>
                <a:ext cx="89154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General algorithm for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polynomial optimization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– maximize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over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.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95400"/>
                <a:ext cx="8915400" cy="533400"/>
              </a:xfrm>
              <a:prstGeom prst="rect">
                <a:avLst/>
              </a:prstGeom>
              <a:blipFill rotWithShape="0">
                <a:blip r:embed="rId3"/>
                <a:stretch>
                  <a:fillRect l="-752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/>
              <p:cNvSpPr txBox="1">
                <a:spLocks/>
              </p:cNvSpPr>
              <p:nvPr/>
            </p:nvSpPr>
            <p:spPr>
              <a:xfrm>
                <a:off x="1397126" y="1752600"/>
                <a:ext cx="7746874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(more generally: optimize over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n-US" sz="18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s.t.</a:t>
                </a:r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=..=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for low 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..</m:t>
                    </m:r>
                    <m:sSub>
                      <m:sSubPr>
                        <m:ctrlP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)</a:t>
                </a:r>
                <a:endParaRPr lang="en-US" sz="18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126" y="1752600"/>
                <a:ext cx="7746874" cy="533400"/>
              </a:xfrm>
              <a:prstGeom prst="rect">
                <a:avLst/>
              </a:prstGeom>
              <a:blipFill rotWithShape="0">
                <a:blip r:embed="rId4"/>
                <a:stretch>
                  <a:fillRect l="-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228600" y="2209800"/>
                <a:ext cx="86868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Efficient if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low degree SOS proof for bound, exponential in the worst case. 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09800"/>
                <a:ext cx="8686800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Placeholder 2"/>
          <p:cNvSpPr txBox="1">
            <a:spLocks/>
          </p:cNvSpPr>
          <p:nvPr/>
        </p:nvSpPr>
        <p:spPr>
          <a:xfrm>
            <a:off x="152400" y="3358960"/>
            <a:ext cx="2705101" cy="83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7438" indent="-1087438">
              <a:lnSpc>
                <a:spcPct val="120000"/>
              </a:lnSpc>
              <a:spcAft>
                <a:spcPts val="200"/>
              </a:spcAft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Applications:</a:t>
            </a:r>
            <a:endParaRPr lang="en-US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76200" y="3887921"/>
                <a:ext cx="9067800" cy="36558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Optimizing polynomials with non-negative coefficients over the sphere.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Algorithms for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quantum </a:t>
                </a:r>
                <a:r>
                  <a:rPr lang="en-US" sz="2000" dirty="0" err="1" smtClean="0">
                    <a:solidFill>
                      <a:srgbClr val="FF0000"/>
                    </a:solidFill>
                  </a:rPr>
                  <a:t>separability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problem</a:t>
                </a:r>
                <a:r>
                  <a:rPr lang="en-US" sz="2000" dirty="0" smtClean="0"/>
                  <a:t> </a:t>
                </a:r>
                <a:r>
                  <a:rPr lang="en-US" sz="1600" dirty="0" smtClean="0"/>
                  <a:t>[Brandao-Harrow’13]</a:t>
                </a:r>
                <a:endParaRPr lang="en-US" sz="2000" b="0" dirty="0" smtClean="0"/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Finding </a:t>
                </a:r>
                <a:r>
                  <a:rPr lang="en-US" sz="2000" b="0" dirty="0" smtClean="0">
                    <a:solidFill>
                      <a:srgbClr val="FF0000"/>
                    </a:solidFill>
                  </a:rPr>
                  <a:t>sparse vectors in subspaces</a:t>
                </a:r>
                <a:r>
                  <a:rPr lang="en-US" sz="2000" b="0" dirty="0" smtClean="0"/>
                  <a:t>:</a:t>
                </a:r>
              </a:p>
              <a:p>
                <a:pPr marL="971550" lvl="1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Non-trivial worst case </a:t>
                </a:r>
                <a:r>
                  <a:rPr lang="en-US" sz="1600" dirty="0" err="1" smtClean="0"/>
                  <a:t>approx</a:t>
                </a:r>
                <a:r>
                  <a:rPr lang="en-US" sz="1600" dirty="0" smtClean="0"/>
                  <a:t>, implications for small set expansion problem.</a:t>
                </a:r>
              </a:p>
              <a:p>
                <a:pPr marL="971550" lvl="1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Strong average case </a:t>
                </a:r>
                <a:r>
                  <a:rPr lang="en-US" sz="1600" b="0" dirty="0" err="1" smtClean="0"/>
                  <a:t>approx</a:t>
                </a:r>
                <a:r>
                  <a:rPr lang="en-US" sz="1600" b="0" dirty="0" smtClean="0"/>
                  <a:t>, implications for machine learning, optimization </a:t>
                </a:r>
                <a:r>
                  <a:rPr lang="en-US" sz="13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[</a:t>
                </a:r>
                <a:r>
                  <a:rPr lang="en-US" sz="1300" b="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Demanet</a:t>
                </a:r>
                <a:r>
                  <a:rPr lang="en-US" sz="13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-Hand ‘13]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Approach to refute the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Unique Games Conjecture</a:t>
                </a:r>
                <a:r>
                  <a:rPr lang="en-US" sz="2000" dirty="0" smtClean="0"/>
                  <a:t>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Learning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sparse dictionaries </a:t>
                </a:r>
                <a:r>
                  <a:rPr lang="en-US" sz="2000" dirty="0" smtClean="0"/>
                  <a:t>beyond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000" b="0" dirty="0" smtClean="0"/>
                  <a:t> barrier.</a:t>
                </a: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887921"/>
                <a:ext cx="9067800" cy="3655879"/>
              </a:xfrm>
              <a:prstGeom prst="rect">
                <a:avLst/>
              </a:prstGeom>
              <a:blipFill rotWithShape="0">
                <a:blip r:embed="rId6"/>
                <a:stretch>
                  <a:fillRect l="-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228600" y="2778252"/>
            <a:ext cx="8686800" cy="726948"/>
            <a:chOff x="228600" y="2778252"/>
            <a:chExt cx="8686800" cy="726948"/>
          </a:xfrm>
        </p:grpSpPr>
        <p:sp>
          <p:nvSpPr>
            <p:cNvPr id="10" name="Text Placeholder 2"/>
            <p:cNvSpPr txBox="1">
              <a:spLocks/>
            </p:cNvSpPr>
            <p:nvPr/>
          </p:nvSpPr>
          <p:spPr>
            <a:xfrm>
              <a:off x="259080" y="2819400"/>
              <a:ext cx="8656320" cy="6858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970213" indent="-2970213">
                <a:lnSpc>
                  <a:spcPct val="120000"/>
                </a:lnSpc>
                <a:spcAft>
                  <a:spcPts val="200"/>
                </a:spcAft>
              </a:pP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This talk: </a:t>
              </a:r>
              <a:r>
                <a:rPr lang="en-US" sz="2000" dirty="0" smtClean="0">
                  <a:solidFill>
                    <a:schemeClr val="tx1"/>
                  </a:solidFill>
                </a:rPr>
                <a:t>General method to </a:t>
              </a:r>
              <a:r>
                <a:rPr lang="en-US" sz="2000" dirty="0" smtClean="0"/>
                <a:t>analyze the SOS algorithm</a:t>
              </a:r>
              <a:r>
                <a:rPr lang="en-US" sz="2000" dirty="0" smtClean="0">
                  <a:solidFill>
                    <a:schemeClr val="tx1"/>
                  </a:solidFill>
                </a:rPr>
                <a:t>. </a:t>
              </a:r>
              <a:r>
                <a:rPr lang="en-US" sz="18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[B-Kelner-Steurer’13]</a:t>
              </a:r>
              <a:endParaRPr lang="en-US" sz="1800" b="0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28600" y="2778252"/>
              <a:ext cx="8458200" cy="574548"/>
            </a:xfrm>
            <a:prstGeom prst="round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4098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79654" y="152400"/>
            <a:ext cx="8330946" cy="930401"/>
            <a:chOff x="51054" y="5241799"/>
            <a:chExt cx="8330946" cy="930401"/>
          </a:xfrm>
        </p:grpSpPr>
        <p:sp>
          <p:nvSpPr>
            <p:cNvPr id="5" name="Rounded Rectangle 4"/>
            <p:cNvSpPr/>
            <p:nvPr/>
          </p:nvSpPr>
          <p:spPr>
            <a:xfrm>
              <a:off x="51054" y="5241799"/>
              <a:ext cx="8330946" cy="930401"/>
            </a:xfrm>
            <a:prstGeom prst="roundRect">
              <a:avLst/>
            </a:prstGeom>
            <a:gradFill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 Placeholder 2"/>
                <p:cNvSpPr txBox="1">
                  <a:spLocks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800" b="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[Shor’87,Parillo ’00, </a:t>
                  </a:r>
                  <a:r>
                    <a:rPr lang="en-US" sz="1800" b="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Nesterov</a:t>
                  </a:r>
                  <a:r>
                    <a:rPr lang="en-US" sz="1800" dirty="0">
                      <a:solidFill>
                        <a:schemeClr val="accent6">
                          <a:lumMod val="75000"/>
                        </a:schemeClr>
                      </a:solidFill>
                    </a:rPr>
                    <a:t> 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’00, </a:t>
                  </a:r>
                  <a:r>
                    <a:rPr lang="en-US" sz="180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Lasserre</a:t>
                  </a:r>
                  <a: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 ’01]: </a:t>
                  </a:r>
                  <a:br>
                    <a:rPr lang="en-US" sz="18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</a:br>
                  <a:r>
                    <a:rPr lang="en-US" sz="2000" dirty="0" smtClean="0"/>
                    <a:t>Degree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</m:oMath>
                  </a14:m>
                  <a:r>
                    <a:rPr lang="en-US" sz="2000" dirty="0" smtClean="0"/>
                    <a:t> SOS proofs for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000" dirty="0" smtClean="0"/>
                    <a:t>-variable inequalities can be found in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𝑂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</m:d>
                        </m:sup>
                      </m:sSup>
                    </m:oMath>
                  </a14:m>
                  <a:r>
                    <a:rPr lang="en-US" sz="2000" dirty="0" smtClean="0"/>
                    <a:t> time.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6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" y="5257800"/>
                  <a:ext cx="8102346" cy="91440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828" r="-15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228600" y="1295400"/>
                <a:ext cx="89154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General algorithm for 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polynomial optimization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– maximize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over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.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295400"/>
                <a:ext cx="8915400" cy="533400"/>
              </a:xfrm>
              <a:prstGeom prst="rect">
                <a:avLst/>
              </a:prstGeom>
              <a:blipFill rotWithShape="0">
                <a:blip r:embed="rId3"/>
                <a:stretch>
                  <a:fillRect l="-752" b="-1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/>
              <p:cNvSpPr txBox="1">
                <a:spLocks/>
              </p:cNvSpPr>
              <p:nvPr/>
            </p:nvSpPr>
            <p:spPr>
              <a:xfrm>
                <a:off x="1397126" y="1752600"/>
                <a:ext cx="7746874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(more generally: optimize over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  <a:r>
                  <a:rPr lang="en-US" sz="180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s.t.</a:t>
                </a:r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=..=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(0)</m:t>
                    </m:r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for low degree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..</m:t>
                    </m:r>
                    <m:sSub>
                      <m:sSubPr>
                        <m:ctrlP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)</a:t>
                </a:r>
                <a:endParaRPr lang="en-US" sz="1800" b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126" y="1752600"/>
                <a:ext cx="7746874" cy="533400"/>
              </a:xfrm>
              <a:prstGeom prst="rect">
                <a:avLst/>
              </a:prstGeom>
              <a:blipFill rotWithShape="0">
                <a:blip r:embed="rId4"/>
                <a:stretch>
                  <a:fillRect l="-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228600" y="2209800"/>
                <a:ext cx="86868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Efficient if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low degree SOS proof for bound, exponential in the worst case. </a:t>
                </a:r>
                <a:endParaRPr lang="en-US" sz="20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09800"/>
                <a:ext cx="8686800" cy="609600"/>
              </a:xfrm>
              <a:prstGeom prst="rect">
                <a:avLst/>
              </a:prstGeom>
              <a:blipFill rotWithShape="0">
                <a:blip r:embed="rId5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Placeholder 2"/>
          <p:cNvSpPr txBox="1">
            <a:spLocks/>
          </p:cNvSpPr>
          <p:nvPr/>
        </p:nvSpPr>
        <p:spPr>
          <a:xfrm>
            <a:off x="259080" y="2819400"/>
            <a:ext cx="865632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This talk: </a:t>
            </a:r>
            <a:r>
              <a:rPr lang="en-US" sz="2000" dirty="0" smtClean="0">
                <a:solidFill>
                  <a:schemeClr val="tx1"/>
                </a:solidFill>
              </a:rPr>
              <a:t>General method to </a:t>
            </a:r>
            <a:r>
              <a:rPr lang="en-US" sz="2000" dirty="0" smtClean="0"/>
              <a:t>analyze the SOS algorithm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[B-Kelner-Steurer’13]</a:t>
            </a:r>
            <a:endParaRPr lang="en-US" sz="1800" b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 Placeholder 2"/>
          <p:cNvSpPr txBox="1">
            <a:spLocks/>
          </p:cNvSpPr>
          <p:nvPr/>
        </p:nvSpPr>
        <p:spPr>
          <a:xfrm>
            <a:off x="152400" y="3358960"/>
            <a:ext cx="2705101" cy="83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7438" indent="-1087438">
              <a:lnSpc>
                <a:spcPct val="120000"/>
              </a:lnSpc>
              <a:spcAft>
                <a:spcPts val="200"/>
              </a:spcAft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Applications:</a:t>
            </a:r>
            <a:endParaRPr lang="en-US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76200" y="3887921"/>
                <a:ext cx="9067800" cy="365587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Optimizing polynomials with non-negative coefficients over the sphere.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Algorithms for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quantum </a:t>
                </a:r>
                <a:r>
                  <a:rPr lang="en-US" sz="2000" dirty="0" err="1" smtClean="0">
                    <a:solidFill>
                      <a:srgbClr val="FF0000"/>
                    </a:solidFill>
                  </a:rPr>
                  <a:t>separability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 problem</a:t>
                </a:r>
                <a:r>
                  <a:rPr lang="en-US" sz="2000" dirty="0" smtClean="0"/>
                  <a:t> </a:t>
                </a:r>
                <a:r>
                  <a:rPr lang="en-US" sz="1600" dirty="0" smtClean="0"/>
                  <a:t>[Brandao-Harrow’13]</a:t>
                </a:r>
                <a:endParaRPr lang="en-US" sz="2000" b="0" dirty="0" smtClean="0"/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Finding </a:t>
                </a:r>
                <a:r>
                  <a:rPr lang="en-US" sz="2000" b="0" dirty="0" smtClean="0">
                    <a:solidFill>
                      <a:srgbClr val="FF0000"/>
                    </a:solidFill>
                  </a:rPr>
                  <a:t>sparse vectors in subspaces</a:t>
                </a:r>
                <a:r>
                  <a:rPr lang="en-US" sz="2000" b="0" dirty="0" smtClean="0"/>
                  <a:t>:</a:t>
                </a:r>
              </a:p>
              <a:p>
                <a:pPr marL="971550" lvl="1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Non-trivial worst case </a:t>
                </a:r>
                <a:r>
                  <a:rPr lang="en-US" sz="1600" dirty="0" err="1" smtClean="0"/>
                  <a:t>approx</a:t>
                </a:r>
                <a:r>
                  <a:rPr lang="en-US" sz="1600" dirty="0" smtClean="0"/>
                  <a:t>, implications for small set expansion problem.</a:t>
                </a:r>
              </a:p>
              <a:p>
                <a:pPr marL="971550" lvl="1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600" b="0" dirty="0" smtClean="0"/>
                  <a:t>Strong average case </a:t>
                </a:r>
                <a:r>
                  <a:rPr lang="en-US" sz="1600" b="0" dirty="0" err="1" smtClean="0"/>
                  <a:t>approx</a:t>
                </a:r>
                <a:r>
                  <a:rPr lang="en-US" sz="1600" b="0" dirty="0" smtClean="0"/>
                  <a:t>, implications for machine learning, optimization </a:t>
                </a:r>
                <a:r>
                  <a:rPr lang="en-US" sz="13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[</a:t>
                </a:r>
                <a:r>
                  <a:rPr lang="en-US" sz="1300" b="0" dirty="0" err="1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Demanet</a:t>
                </a:r>
                <a:r>
                  <a:rPr lang="en-US" sz="1300" b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-Hand ‘13]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Approach to refute the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Unique Games Conjecture</a:t>
                </a:r>
                <a:r>
                  <a:rPr lang="en-US" sz="2000" dirty="0" smtClean="0"/>
                  <a:t>.</a:t>
                </a:r>
              </a:p>
              <a:p>
                <a:pPr marL="228600" indent="-228600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Learning </a:t>
                </a:r>
                <a:r>
                  <a:rPr lang="en-US" sz="2000" dirty="0" smtClean="0">
                    <a:solidFill>
                      <a:srgbClr val="FF0000"/>
                    </a:solidFill>
                  </a:rPr>
                  <a:t>sparse dictionaries </a:t>
                </a:r>
                <a:r>
                  <a:rPr lang="en-US" sz="2000" dirty="0" smtClean="0"/>
                  <a:t>beyond the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sz="2000" b="0" dirty="0" smtClean="0"/>
                  <a:t> barrier.</a:t>
                </a:r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887921"/>
                <a:ext cx="9067800" cy="3655879"/>
              </a:xfrm>
              <a:prstGeom prst="rect">
                <a:avLst/>
              </a:prstGeom>
              <a:blipFill rotWithShape="0">
                <a:blip r:embed="rId6"/>
                <a:stretch>
                  <a:fillRect l="-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ounded Rectangle 12"/>
          <p:cNvSpPr/>
          <p:nvPr/>
        </p:nvSpPr>
        <p:spPr>
          <a:xfrm>
            <a:off x="228600" y="2778252"/>
            <a:ext cx="8458200" cy="574548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304800" y="0"/>
            <a:ext cx="10744200" cy="7467600"/>
          </a:xfrm>
          <a:prstGeom prst="rect">
            <a:avLst/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125072" y="904631"/>
            <a:ext cx="7696201" cy="5181600"/>
            <a:chOff x="1371599" y="914400"/>
            <a:chExt cx="7696201" cy="5181600"/>
          </a:xfrm>
        </p:grpSpPr>
        <p:sp>
          <p:nvSpPr>
            <p:cNvPr id="16" name="Vertical Scroll 15"/>
            <p:cNvSpPr/>
            <p:nvPr/>
          </p:nvSpPr>
          <p:spPr>
            <a:xfrm>
              <a:off x="1371599" y="914400"/>
              <a:ext cx="7561727" cy="5181600"/>
            </a:xfrm>
            <a:prstGeom prst="verticalScroll">
              <a:avLst/>
            </a:prstGeom>
            <a:blipFill dpi="0" rotWithShape="1">
              <a:blip r:embed="rId7">
                <a:alphaModFix amt="91000"/>
              </a:blip>
              <a:srcRect/>
              <a:tile tx="0" ty="0" sx="100000" sy="100000" flip="none" algn="tl"/>
            </a:blip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 Placeholder 2"/>
            <p:cNvSpPr txBox="1">
              <a:spLocks/>
            </p:cNvSpPr>
            <p:nvPr/>
          </p:nvSpPr>
          <p:spPr>
            <a:xfrm>
              <a:off x="2209800" y="1600200"/>
              <a:ext cx="2476500" cy="6268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087438" indent="-1087438">
                <a:lnSpc>
                  <a:spcPct val="120000"/>
                </a:lnSpc>
                <a:spcAft>
                  <a:spcPts val="200"/>
                </a:spcAft>
              </a:pPr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Rest of this talk:</a:t>
              </a:r>
              <a:endParaRPr lang="en-US" b="1" dirty="0" smtClean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Placeholder 2"/>
                <p:cNvSpPr txBox="1">
                  <a:spLocks/>
                </p:cNvSpPr>
                <p:nvPr/>
              </p:nvSpPr>
              <p:spPr>
                <a:xfrm>
                  <a:off x="2133599" y="2133600"/>
                  <a:ext cx="6934201" cy="3962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dirty="0" smtClean="0"/>
                    <a:t>Describe general approach for rounding SOS proofs.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dirty="0" smtClean="0"/>
                    <a:t>Define “</a:t>
                  </a:r>
                  <a:r>
                    <a:rPr lang="en-US" sz="2000" dirty="0" err="1" smtClean="0"/>
                    <a:t>Pseudoexpectations</a:t>
                  </a:r>
                  <a:r>
                    <a:rPr lang="en-US" sz="2000" dirty="0" smtClean="0"/>
                    <a:t>” aka “Fake </a:t>
                  </a:r>
                  <a:r>
                    <a:rPr lang="en-US" sz="2000" dirty="0" err="1" smtClean="0"/>
                    <a:t>Marginals</a:t>
                  </a:r>
                  <a:r>
                    <a:rPr lang="en-US" sz="2000" dirty="0" smtClean="0"/>
                    <a:t>”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b="0" dirty="0" err="1" smtClean="0"/>
                    <a:t>Pseudoexpectation</a:t>
                  </a:r>
                  <a:r>
                    <a:rPr lang="en-US" sz="2000" b="0" dirty="0" smtClean="0"/>
                    <a:t> 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↔</m:t>
                      </m:r>
                    </m:oMath>
                  </a14:m>
                  <a:r>
                    <a:rPr lang="en-US" sz="2000" b="0" dirty="0" smtClean="0"/>
                    <a:t> SOS proofs connection.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dirty="0" smtClean="0"/>
                    <a:t>Using </a:t>
                  </a:r>
                  <a:r>
                    <a:rPr lang="en-US" sz="2000" dirty="0" err="1" smtClean="0"/>
                    <a:t>pseudoexpectation</a:t>
                  </a:r>
                  <a:r>
                    <a:rPr lang="en-US" sz="2000" dirty="0" smtClean="0"/>
                    <a:t> for combining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↦</m:t>
                      </m:r>
                    </m:oMath>
                  </a14:m>
                  <a:r>
                    <a:rPr lang="en-US" sz="2000" dirty="0" smtClean="0"/>
                    <a:t> rounding.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b="0" dirty="0" smtClean="0"/>
                    <a:t>Example: Finding sparse vector in subspaces</a:t>
                  </a:r>
                  <a:br>
                    <a:rPr lang="en-US" sz="2000" b="0" dirty="0" smtClean="0"/>
                  </a:br>
                  <a:r>
                    <a:rPr lang="en-US" sz="1600" b="0" dirty="0" smtClean="0"/>
                    <a:t>(main tool: </a:t>
                  </a:r>
                  <a:r>
                    <a:rPr lang="en-US" sz="1600" b="0" dirty="0" err="1" smtClean="0"/>
                    <a:t>hypercontractive</a:t>
                  </a:r>
                  <a:r>
                    <a:rPr lang="en-US" sz="1600" b="0" dirty="0" smtClean="0"/>
                    <a:t> norms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∥⋅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𝑝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→</m:t>
                          </m:r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𝑞</m:t>
                          </m:r>
                        </m:sub>
                      </m:sSub>
                    </m:oMath>
                  </a14:m>
                  <a:r>
                    <a:rPr lang="en-US" sz="1600" b="0" dirty="0" smtClean="0"/>
                    <a:t> for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𝑞</m:t>
                      </m:r>
                      <m:r>
                        <a:rPr lang="en-US" sz="1600" b="0" i="1" smtClean="0">
                          <a:latin typeface="Cambria Math"/>
                        </a:rPr>
                        <m:t>&gt;</m:t>
                      </m:r>
                      <m:r>
                        <a:rPr lang="en-US" sz="1600" b="0" i="1" smtClean="0">
                          <a:latin typeface="Cambria Math"/>
                        </a:rPr>
                        <m:t>𝑝</m:t>
                      </m:r>
                    </m:oMath>
                  </a14:m>
                  <a:r>
                    <a:rPr lang="en-US" sz="1600" b="0" dirty="0" smtClean="0"/>
                    <a:t>)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dirty="0" smtClean="0"/>
                    <a:t> Relation to Unique Games Conjecture</a:t>
                  </a:r>
                </a:p>
                <a:p>
                  <a:pPr marL="228600" indent="-228600">
                    <a:lnSpc>
                      <a:spcPct val="120000"/>
                    </a:lnSpc>
                    <a:spcAft>
                      <a:spcPts val="200"/>
                    </a:spcAft>
                    <a:buFont typeface="Arial" panose="020B0604020202020204" pitchFamily="34" charset="0"/>
                    <a:buChar char="•"/>
                  </a:pPr>
                  <a:r>
                    <a:rPr lang="en-US" sz="2000" b="0" dirty="0" smtClean="0"/>
                    <a:t>Future directions</a:t>
                  </a:r>
                  <a:endParaRPr lang="en-US" sz="1600" b="0" dirty="0" smtClean="0"/>
                </a:p>
              </p:txBody>
            </p:sp>
          </mc:Choice>
          <mc:Fallback xmlns="">
            <p:sp>
              <p:nvSpPr>
                <p:cNvPr id="18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3599" y="2133600"/>
                  <a:ext cx="6934201" cy="3962400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7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Group 18"/>
          <p:cNvGrpSpPr/>
          <p:nvPr/>
        </p:nvGrpSpPr>
        <p:grpSpPr>
          <a:xfrm>
            <a:off x="5478846" y="1905000"/>
            <a:ext cx="3493481" cy="800100"/>
            <a:chOff x="5478846" y="1334262"/>
            <a:chExt cx="3493481" cy="800100"/>
          </a:xfrm>
        </p:grpSpPr>
        <p:sp>
          <p:nvSpPr>
            <p:cNvPr id="20" name="Rectangular Callout 19"/>
            <p:cNvSpPr/>
            <p:nvPr/>
          </p:nvSpPr>
          <p:spPr>
            <a:xfrm>
              <a:off x="5478846" y="1334262"/>
              <a:ext cx="3342428" cy="800100"/>
            </a:xfrm>
            <a:prstGeom prst="wedgeRectCallout">
              <a:avLst>
                <a:gd name="adj1" fmla="val -40944"/>
                <a:gd name="adj2" fmla="val 110376"/>
              </a:avLst>
            </a:prstGeom>
            <a:solidFill>
              <a:schemeClr val="accent5">
                <a:lumMod val="20000"/>
                <a:lumOff val="80000"/>
                <a:alpha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 Placeholder 2"/>
            <p:cNvSpPr txBox="1">
              <a:spLocks/>
            </p:cNvSpPr>
            <p:nvPr/>
          </p:nvSpPr>
          <p:spPr>
            <a:xfrm>
              <a:off x="5574317" y="1344198"/>
              <a:ext cx="3398010" cy="743195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tx1"/>
                  </a:solidFill>
                </a:rPr>
                <a:t>Previously used for </a:t>
              </a:r>
              <a:r>
                <a:rPr lang="en-US" sz="1800" b="0" dirty="0" smtClean="0">
                  <a:solidFill>
                    <a:srgbClr val="FF0000"/>
                  </a:solidFill>
                </a:rPr>
                <a:t>lower bounds</a:t>
              </a:r>
              <a:r>
                <a:rPr lang="en-US" sz="1800" b="0" dirty="0" smtClean="0">
                  <a:solidFill>
                    <a:schemeClr val="tx1"/>
                  </a:solidFill>
                </a:rPr>
                <a:t>.</a:t>
              </a:r>
              <a:br>
                <a:rPr lang="en-US" sz="1800" b="0" dirty="0" smtClean="0">
                  <a:solidFill>
                    <a:schemeClr val="tx1"/>
                  </a:solidFill>
                </a:rPr>
              </a:br>
              <a:r>
                <a:rPr lang="en-US" sz="1800" b="0" dirty="0" smtClean="0">
                  <a:solidFill>
                    <a:schemeClr val="tx1"/>
                  </a:solidFill>
                </a:rPr>
                <a:t>Here used for </a:t>
              </a:r>
              <a:r>
                <a:rPr lang="en-US" sz="1800" b="0" dirty="0" smtClean="0">
                  <a:solidFill>
                    <a:srgbClr val="FF0000"/>
                  </a:solidFill>
                </a:rPr>
                <a:t>upper bounds</a:t>
              </a:r>
              <a:r>
                <a:rPr lang="en-US" sz="1800" b="0" dirty="0" smtClean="0">
                  <a:solidFill>
                    <a:schemeClr val="tx1"/>
                  </a:solidFill>
                </a:rPr>
                <a:t>.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571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 txBox="1">
            <a:spLocks/>
          </p:cNvSpPr>
          <p:nvPr/>
        </p:nvSpPr>
        <p:spPr>
          <a:xfrm>
            <a:off x="381000" y="480646"/>
            <a:ext cx="6019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Hard: </a:t>
            </a:r>
            <a:r>
              <a:rPr lang="en-US" sz="2000" dirty="0" smtClean="0">
                <a:solidFill>
                  <a:schemeClr val="tx1"/>
                </a:solidFill>
              </a:rPr>
              <a:t>Encapsulates SAT, CLIQUE, MAX-CUT, etc.. </a:t>
            </a:r>
            <a:endParaRPr lang="en-US" sz="2000" b="0" dirty="0" smtClean="0">
              <a:solidFill>
                <a:srgbClr val="0070C0"/>
              </a:solidFill>
            </a:endParaRPr>
          </a:p>
        </p:txBody>
      </p:sp>
      <p:sp>
        <p:nvSpPr>
          <p:cNvPr id="15" name="Text Placeholder 2"/>
          <p:cNvSpPr txBox="1">
            <a:spLocks/>
          </p:cNvSpPr>
          <p:nvPr/>
        </p:nvSpPr>
        <p:spPr>
          <a:xfrm>
            <a:off x="26084" y="1057047"/>
            <a:ext cx="8913222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70213" indent="-2970213"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Easier problem: </a:t>
            </a:r>
            <a:r>
              <a:rPr lang="en-US" sz="2000" dirty="0" smtClean="0">
                <a:solidFill>
                  <a:schemeClr val="tx1"/>
                </a:solidFill>
              </a:rPr>
              <a:t>Given many good solutions, find single OK one.</a:t>
            </a:r>
            <a:endParaRPr lang="en-US" sz="2000" b="0" dirty="0" smtClean="0">
              <a:solidFill>
                <a:srgbClr val="0070C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48200" y="1752600"/>
            <a:ext cx="4181235" cy="2795955"/>
            <a:chOff x="4648200" y="1752600"/>
            <a:chExt cx="4181235" cy="2795955"/>
          </a:xfrm>
        </p:grpSpPr>
        <p:sp>
          <p:nvSpPr>
            <p:cNvPr id="17" name="Oval 16"/>
            <p:cNvSpPr/>
            <p:nvPr/>
          </p:nvSpPr>
          <p:spPr>
            <a:xfrm>
              <a:off x="6381749" y="2694352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777889" y="2541952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681175" y="2819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002584" y="2770552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423209" y="2590799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360412" y="2817445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7686979" y="2786182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7958025" y="2541952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8034225" y="2819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rapezoid 25"/>
            <p:cNvSpPr/>
            <p:nvPr/>
          </p:nvSpPr>
          <p:spPr>
            <a:xfrm rot="10800000">
              <a:off x="6457949" y="3086099"/>
              <a:ext cx="1847850" cy="571500"/>
            </a:xfrm>
            <a:prstGeom prst="trapezoid">
              <a:avLst>
                <a:gd name="adj" fmla="val 59699"/>
              </a:avLst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7292027" y="3733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Placeholder 2"/>
                <p:cNvSpPr txBox="1">
                  <a:spLocks/>
                </p:cNvSpPr>
                <p:nvPr/>
              </p:nvSpPr>
              <p:spPr>
                <a:xfrm>
                  <a:off x="4648200" y="1828800"/>
                  <a:ext cx="4038599" cy="4572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970213" indent="-2970213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600" dirty="0" smtClean="0"/>
                    <a:t>(multi) se</a:t>
                  </a:r>
                  <a:r>
                    <a:rPr lang="en-US" sz="1600" dirty="0" smtClean="0">
                      <a:solidFill>
                        <a:schemeClr val="tx1"/>
                      </a:solidFill>
                    </a:rPr>
                    <a:t>t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</m:oMath>
                  </a14:m>
                  <a:r>
                    <a:rPr lang="en-US" sz="1600" b="0" dirty="0" smtClean="0">
                      <a:solidFill>
                        <a:srgbClr val="0070C0"/>
                      </a:solidFill>
                    </a:rPr>
                    <a:t> </a:t>
                  </a:r>
                  <a:r>
                    <a:rPr lang="en-US" sz="1600" b="0" dirty="0" smtClean="0">
                      <a:solidFill>
                        <a:schemeClr val="tx1"/>
                      </a:solidFill>
                    </a:rPr>
                    <a:t>of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a14:m>
                  <a:r>
                    <a:rPr lang="en-US" sz="1600" b="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600" b="0" dirty="0" err="1" smtClean="0">
                      <a:solidFill>
                        <a:schemeClr val="tx1"/>
                      </a:solidFill>
                    </a:rPr>
                    <a:t>s.t.</a:t>
                  </a:r>
                  <a:r>
                    <a:rPr lang="en-US" sz="1600" dirty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a14:m>
                  <a:r>
                    <a:rPr lang="en-US" sz="1600" b="0" dirty="0" smtClean="0">
                      <a:solidFill>
                        <a:srgbClr val="0070C0"/>
                      </a:solidFill>
                    </a:rPr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∀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US" sz="1400" b="0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8200" y="1828800"/>
                  <a:ext cx="4038599" cy="457200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90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 Placeholder 2"/>
                <p:cNvSpPr txBox="1">
                  <a:spLocks/>
                </p:cNvSpPr>
                <p:nvPr/>
              </p:nvSpPr>
              <p:spPr>
                <a:xfrm>
                  <a:off x="5171835" y="4015155"/>
                  <a:ext cx="3657600" cy="5334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970213" indent="-2970213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600" dirty="0" smtClean="0">
                      <a:solidFill>
                        <a:schemeClr val="tx1"/>
                      </a:solidFill>
                    </a:rPr>
                    <a:t>Single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16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en-US" sz="16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a14:m>
                  <a:r>
                    <a:rPr lang="en-US" sz="1600" b="0" dirty="0" smtClean="0">
                      <a:solidFill>
                        <a:schemeClr val="tx1"/>
                      </a:solidFill>
                    </a:rPr>
                    <a:t> s.t. </a:t>
                  </a:r>
                  <a14:m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a14:m>
                  <a:r>
                    <a:rPr lang="en-US" sz="1600" b="0" dirty="0" smtClean="0">
                      <a:solidFill>
                        <a:srgbClr val="0070C0"/>
                      </a:solidFill>
                    </a:rPr>
                    <a:t>,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∀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  <m:r>
                        <a:rPr lang="en-US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n-US" sz="1400" b="0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1835" y="4015155"/>
                  <a:ext cx="3657600" cy="533400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8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Left Brace 30"/>
            <p:cNvSpPr/>
            <p:nvPr/>
          </p:nvSpPr>
          <p:spPr>
            <a:xfrm rot="5400000">
              <a:off x="7075373" y="1311527"/>
              <a:ext cx="365351" cy="2247900"/>
            </a:xfrm>
            <a:prstGeom prst="leftBrac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 Placeholder 2"/>
            <p:cNvSpPr txBox="1">
              <a:spLocks/>
            </p:cNvSpPr>
            <p:nvPr/>
          </p:nvSpPr>
          <p:spPr>
            <a:xfrm>
              <a:off x="6708592" y="3124200"/>
              <a:ext cx="1471670" cy="6858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970213" indent="-2970213">
                <a:lnSpc>
                  <a:spcPct val="120000"/>
                </a:lnSpc>
                <a:spcAft>
                  <a:spcPts val="200"/>
                </a:spcAft>
              </a:pPr>
              <a:r>
                <a:rPr lang="en-US" sz="2000" dirty="0" smtClean="0">
                  <a:solidFill>
                    <a:schemeClr val="tx1"/>
                  </a:solidFill>
                </a:rPr>
                <a:t>Combiner</a:t>
              </a:r>
              <a:endParaRPr lang="en-US" sz="2000" b="0" dirty="0" smtClean="0">
                <a:solidFill>
                  <a:srgbClr val="0070C0"/>
                </a:solidFill>
              </a:endParaRP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648200" y="1752600"/>
              <a:ext cx="3962400" cy="2667000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 Placeholder 2"/>
              <p:cNvSpPr txBox="1">
                <a:spLocks/>
              </p:cNvSpPr>
              <p:nvPr/>
            </p:nvSpPr>
            <p:spPr>
              <a:xfrm>
                <a:off x="0" y="2590800"/>
                <a:ext cx="5029200" cy="8301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Non-trivial combiner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: </a:t>
                </a:r>
                <a:b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</a:br>
                <a:r>
                  <a:rPr lang="en-US" sz="1800" dirty="0" smtClean="0">
                    <a:solidFill>
                      <a:schemeClr val="tx1"/>
                    </a:solidFill>
                  </a:rPr>
                  <a:t>Only depends on </a:t>
                </a: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low degree </a:t>
                </a:r>
                <a:r>
                  <a:rPr lang="en-US" sz="1800" dirty="0" err="1" smtClean="0">
                    <a:solidFill>
                      <a:schemeClr val="accent6">
                        <a:lumMod val="75000"/>
                      </a:schemeClr>
                    </a:solidFill>
                  </a:rPr>
                  <a:t>marginals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sz="18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4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90800"/>
                <a:ext cx="5029200" cy="830103"/>
              </a:xfrm>
              <a:prstGeom prst="rect">
                <a:avLst/>
              </a:prstGeom>
              <a:blipFill rotWithShape="0">
                <a:blip r:embed="rId5"/>
                <a:stretch>
                  <a:fillRect l="-1212" b="-4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 Placeholder 2"/>
              <p:cNvSpPr txBox="1">
                <a:spLocks/>
              </p:cNvSpPr>
              <p:nvPr/>
            </p:nvSpPr>
            <p:spPr>
              <a:xfrm>
                <a:off x="609600" y="3440975"/>
                <a:ext cx="3786335" cy="5214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lit/>
                        </m:rP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𝔼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∼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b>
                      </m:sSub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lit/>
                            </m:rP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}</m:t>
                          </m:r>
                        </m:e>
                        <m:sub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,..,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en-US" sz="18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5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440975"/>
                <a:ext cx="3786335" cy="52142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76200" y="4662784"/>
            <a:ext cx="8661546" cy="976016"/>
            <a:chOff x="0" y="6095999"/>
            <a:chExt cx="8661546" cy="976016"/>
          </a:xfrm>
        </p:grpSpPr>
        <p:sp>
          <p:nvSpPr>
            <p:cNvPr id="40" name="Rounded Rectangle 39"/>
            <p:cNvSpPr/>
            <p:nvPr/>
          </p:nvSpPr>
          <p:spPr>
            <a:xfrm>
              <a:off x="3047" y="6095999"/>
              <a:ext cx="8658499" cy="899815"/>
            </a:xfrm>
            <a:prstGeom prst="roundRect">
              <a:avLst/>
            </a:prstGeom>
            <a:gradFill>
              <a:gsLst>
                <a:gs pos="0">
                  <a:srgbClr val="FFEFD1">
                    <a:alpha val="49000"/>
                  </a:srgb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 Placeholder 2"/>
            <p:cNvSpPr txBox="1">
              <a:spLocks/>
            </p:cNvSpPr>
            <p:nvPr/>
          </p:nvSpPr>
          <p:spPr>
            <a:xfrm>
              <a:off x="0" y="6155439"/>
              <a:ext cx="8534400" cy="9165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001838" indent="-2001838">
                <a:lnSpc>
                  <a:spcPct val="120000"/>
                </a:lnSpc>
                <a:spcAft>
                  <a:spcPts val="200"/>
                </a:spcAft>
              </a:pPr>
              <a:r>
                <a:rPr lang="en-US" sz="1700" dirty="0" smtClean="0">
                  <a:solidFill>
                    <a:schemeClr val="accent6">
                      <a:lumMod val="75000"/>
                    </a:schemeClr>
                  </a:solidFill>
                </a:rPr>
                <a:t>[B-Kelner-Steurer’13]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: </a:t>
              </a:r>
              <a:r>
                <a:rPr lang="en-US" sz="2000" dirty="0" smtClean="0">
                  <a:solidFill>
                    <a:schemeClr val="tx1"/>
                  </a:solidFill>
                </a:rPr>
                <a:t>Transform “simple” non-trivial combiners to algorithm for </a:t>
              </a:r>
              <a:r>
                <a:rPr lang="en-US" sz="2000" dirty="0" smtClean="0"/>
                <a:t>original problem.</a:t>
              </a:r>
              <a:endParaRPr lang="en-US" sz="2000" b="0" dirty="0" smtClean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 Placeholder 2"/>
              <p:cNvSpPr txBox="1">
                <a:spLocks/>
              </p:cNvSpPr>
              <p:nvPr/>
            </p:nvSpPr>
            <p:spPr>
              <a:xfrm>
                <a:off x="0" y="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Problem: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Given low degree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k</m:t>
                        </m:r>
                      </m:sub>
                    </m:sSub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maximize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0" dirty="0" err="1" smtClean="0"/>
                  <a:t>s.t.</a:t>
                </a:r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915401" cy="609600"/>
              </a:xfrm>
              <a:prstGeom prst="rect">
                <a:avLst/>
              </a:prstGeom>
              <a:blipFill rotWithShape="1">
                <a:blip r:embed="rId7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 Placeholder 2"/>
          <p:cNvSpPr txBox="1">
            <a:spLocks/>
          </p:cNvSpPr>
          <p:nvPr/>
        </p:nvSpPr>
        <p:spPr>
          <a:xfrm>
            <a:off x="152400" y="55626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Idea in a nutshell: </a:t>
            </a:r>
            <a:b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Simple combiners will output a solution even when fed “fake </a:t>
            </a:r>
            <a:r>
              <a:rPr lang="en-US" sz="2000" dirty="0" err="1" smtClean="0">
                <a:solidFill>
                  <a:schemeClr val="tx1"/>
                </a:solidFill>
              </a:rPr>
              <a:t>marginals</a:t>
            </a:r>
            <a:r>
              <a:rPr lang="en-US" sz="2000" dirty="0" smtClean="0">
                <a:solidFill>
                  <a:schemeClr val="tx1"/>
                </a:solidFill>
              </a:rPr>
              <a:t>”.</a:t>
            </a:r>
            <a:endParaRPr lang="en-US" sz="2000" b="0" dirty="0" smtClean="0">
              <a:solidFill>
                <a:srgbClr val="0070C0"/>
              </a:solidFill>
            </a:endParaRPr>
          </a:p>
        </p:txBody>
      </p:sp>
      <p:sp>
        <p:nvSpPr>
          <p:cNvPr id="42" name="Text Placeholder 2"/>
          <p:cNvSpPr txBox="1">
            <a:spLocks/>
          </p:cNvSpPr>
          <p:nvPr/>
        </p:nvSpPr>
        <p:spPr>
          <a:xfrm>
            <a:off x="5334000" y="6400800"/>
            <a:ext cx="4114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i="1" dirty="0" smtClean="0">
                <a:solidFill>
                  <a:srgbClr val="7030A0"/>
                </a:solidFill>
              </a:rPr>
              <a:t>Next: Definition of “fake </a:t>
            </a:r>
            <a:r>
              <a:rPr lang="en-US" sz="1800" i="1" dirty="0" err="1" smtClean="0">
                <a:solidFill>
                  <a:srgbClr val="7030A0"/>
                </a:solidFill>
              </a:rPr>
              <a:t>marginals</a:t>
            </a:r>
            <a:r>
              <a:rPr lang="en-US" sz="1800" i="1" dirty="0" smtClean="0">
                <a:solidFill>
                  <a:srgbClr val="7030A0"/>
                </a:solidFill>
              </a:rPr>
              <a:t>”</a:t>
            </a:r>
            <a:endParaRPr lang="en-US" sz="1800" b="0" i="1" dirty="0" smtClean="0">
              <a:solidFill>
                <a:srgbClr val="7030A0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781800" y="5255024"/>
            <a:ext cx="1828800" cy="536176"/>
            <a:chOff x="6629401" y="3200400"/>
            <a:chExt cx="1828800" cy="536176"/>
          </a:xfrm>
        </p:grpSpPr>
        <p:sp>
          <p:nvSpPr>
            <p:cNvPr id="44" name="Rectangular Callout 43"/>
            <p:cNvSpPr/>
            <p:nvPr/>
          </p:nvSpPr>
          <p:spPr>
            <a:xfrm>
              <a:off x="6629401" y="3200400"/>
              <a:ext cx="1752600" cy="536176"/>
            </a:xfrm>
            <a:prstGeom prst="wedgeRectCallout">
              <a:avLst>
                <a:gd name="adj1" fmla="val -53497"/>
                <a:gd name="adj2" fmla="val 82974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 Placeholder 2"/>
            <p:cNvSpPr txBox="1">
              <a:spLocks/>
            </p:cNvSpPr>
            <p:nvPr/>
          </p:nvSpPr>
          <p:spPr>
            <a:xfrm>
              <a:off x="6705602" y="3257304"/>
              <a:ext cx="1752599" cy="44779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tx1"/>
                  </a:solidFill>
                </a:rPr>
                <a:t>Crypto flavor…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994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34" grpId="0"/>
      <p:bldP spid="35" grpId="0"/>
      <p:bldP spid="38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Placeholder 2"/>
              <p:cNvSpPr txBox="1">
                <a:spLocks/>
              </p:cNvSpPr>
              <p:nvPr/>
            </p:nvSpPr>
            <p:spPr>
              <a:xfrm>
                <a:off x="76200" y="152400"/>
                <a:ext cx="9067800" cy="990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2763" indent="-51276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b="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Def: </a:t>
                </a:r>
                <a:r>
                  <a:rPr lang="en-US" sz="2000" b="0" i="1" dirty="0" smtClean="0">
                    <a:solidFill>
                      <a:schemeClr val="tx1"/>
                    </a:solidFill>
                  </a:rPr>
                  <a:t>Degree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𝑑</m:t>
                    </m:r>
                  </m:oMath>
                </a14:m>
                <a:r>
                  <a:rPr lang="en-US" sz="2000" b="0" i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b="0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pseudoexpectation </a:t>
                </a:r>
                <a:r>
                  <a:rPr lang="en-US" sz="2000" b="0" dirty="0" smtClean="0"/>
                  <a:t>is </a:t>
                </a:r>
                <a:r>
                  <a:rPr lang="en-US" sz="2000" dirty="0" smtClean="0"/>
                  <a:t>operator mapping any degree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≤</m:t>
                    </m:r>
                    <m:r>
                      <a:rPr lang="en-US" sz="2000" b="0" i="1" smtClean="0">
                        <a:latin typeface="Cambria Math"/>
                      </a:rPr>
                      <m:t>𝑑</m:t>
                    </m:r>
                  </m:oMath>
                </a14:m>
                <a:r>
                  <a:rPr lang="en-US" sz="2000" dirty="0" smtClean="0"/>
                  <a:t> poly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en-US" sz="2000" dirty="0" smtClean="0"/>
                  <a:t> </a:t>
                </a:r>
                <a:br>
                  <a:rPr lang="en-US" sz="2000" dirty="0" smtClean="0"/>
                </a:br>
                <a:r>
                  <a:rPr lang="en-US" sz="2000" dirty="0" smtClean="0"/>
                  <a:t>into a number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dirty="0" smtClean="0"/>
                  <a:t>satisfying:</a:t>
                </a:r>
                <a:endParaRPr lang="en-US" sz="2000" dirty="0"/>
              </a:p>
            </p:txBody>
          </p:sp>
        </mc:Choice>
        <mc:Fallback xmlns="">
          <p:sp>
            <p:nvSpPr>
              <p:cNvPr id="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152400"/>
                <a:ext cx="9067800" cy="990600"/>
              </a:xfrm>
              <a:prstGeom prst="rect">
                <a:avLst/>
              </a:prstGeom>
              <a:blipFill rotWithShape="1"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Placeholder 2"/>
              <p:cNvSpPr txBox="1">
                <a:spLocks/>
              </p:cNvSpPr>
              <p:nvPr/>
            </p:nvSpPr>
            <p:spPr>
              <a:xfrm>
                <a:off x="762000" y="914400"/>
                <a:ext cx="55626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Normalization: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1=1</m:t>
                    </m:r>
                  </m:oMath>
                </a14:m>
                <a:endParaRPr lang="en-US" sz="1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914400"/>
                <a:ext cx="5562600" cy="533400"/>
              </a:xfrm>
              <a:prstGeom prst="rect">
                <a:avLst/>
              </a:prstGeom>
              <a:blipFill rotWithShape="1">
                <a:blip r:embed="rId3"/>
                <a:stretch>
                  <a:fillRect l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Placeholder 2"/>
              <p:cNvSpPr txBox="1">
                <a:spLocks/>
              </p:cNvSpPr>
              <p:nvPr/>
            </p:nvSpPr>
            <p:spPr>
              <a:xfrm>
                <a:off x="762000" y="1295400"/>
                <a:ext cx="86106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Linearity:          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d>
                      <m:dPr>
                        <m:begChr m:val="["/>
                        <m:endChr m:val="]"/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𝑎𝑃</m:t>
                        </m:r>
                        <m:d>
                          <m:dPr>
                            <m:ctrlP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d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𝑏𝑄</m:t>
                        </m:r>
                        <m:d>
                          <m:dPr>
                            <m:ctrlP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d>
                      </m:e>
                    </m:d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𝑎</m:t>
                    </m:r>
                    <m:acc>
                      <m:accPr>
                        <m:chr m:val="̃"/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𝑏</m:t>
                    </m:r>
                    <m:acc>
                      <m:accPr>
                        <m:chr m:val="̃"/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𝑄</m:t>
                    </m:r>
                    <m:d>
                      <m:dPr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  </m:t>
                    </m:r>
                    <m:r>
                      <a:rPr lang="en-US" sz="1800" b="0" i="1" dirty="0" smtClean="0">
                        <a:latin typeface="Cambria Math"/>
                      </a:rPr>
                      <m:t>∀</m:t>
                    </m:r>
                    <m:r>
                      <a:rPr lang="en-US" sz="1800" b="0" i="1" dirty="0" smtClean="0">
                        <a:latin typeface="Cambria Math"/>
                      </a:rPr>
                      <m:t>𝑃</m:t>
                    </m:r>
                    <m:r>
                      <a:rPr lang="en-US" sz="1800" b="0" i="1" dirty="0" smtClean="0">
                        <a:latin typeface="Cambria Math"/>
                      </a:rPr>
                      <m:t>,</m:t>
                    </m:r>
                    <m:r>
                      <a:rPr lang="en-US" sz="1800" b="0" i="1" dirty="0" smtClean="0">
                        <a:latin typeface="Cambria Math"/>
                      </a:rPr>
                      <m:t>𝑄</m:t>
                    </m:r>
                  </m:oMath>
                </a14:m>
                <a:r>
                  <a:rPr lang="en-US" sz="1800" dirty="0" smtClean="0"/>
                  <a:t> of </a:t>
                </a:r>
                <a:r>
                  <a:rPr lang="en-US" sz="1800" dirty="0" err="1" smtClean="0"/>
                  <a:t>deg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≤</m:t>
                    </m:r>
                    <m:r>
                      <a:rPr lang="en-US" sz="1800" b="0" i="1" smtClean="0">
                        <a:latin typeface="Cambria Math"/>
                      </a:rPr>
                      <m:t>𝑑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295400"/>
                <a:ext cx="8610600" cy="533400"/>
              </a:xfrm>
              <a:prstGeom prst="rect">
                <a:avLst/>
              </a:prstGeom>
              <a:blipFill rotWithShape="1">
                <a:blip r:embed="rId4"/>
                <a:stretch>
                  <a:fillRect l="-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2"/>
              <p:cNvSpPr txBox="1">
                <a:spLocks/>
              </p:cNvSpPr>
              <p:nvPr/>
            </p:nvSpPr>
            <p:spPr>
              <a:xfrm>
                <a:off x="762000" y="1676400"/>
                <a:ext cx="5943600" cy="533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1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Positivity:          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𝔼</m:t>
                        </m:r>
                      </m:e>
                    </m:acc>
                    <m:sSup>
                      <m:sSupPr>
                        <m:ctrlP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p>
                        <m:r>
                          <a:rPr lang="en-US" sz="18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)≥0</m:t>
                    </m:r>
                  </m:oMath>
                </a14:m>
                <a:r>
                  <a:rPr lang="en-US" sz="1800" dirty="0" smtClean="0">
                    <a:solidFill>
                      <a:srgbClr val="0070C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/>
                      </a:rPr>
                      <m:t>∀</m:t>
                    </m:r>
                    <m:r>
                      <a:rPr lang="en-US" sz="1800" b="0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en-US" sz="1800" dirty="0" smtClean="0"/>
                  <a:t> of deg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≤</m:t>
                    </m:r>
                    <m:r>
                      <a:rPr lang="en-US" sz="1800" b="0" i="1" smtClean="0">
                        <a:latin typeface="Cambria Math"/>
                      </a:rPr>
                      <m:t>𝑑</m:t>
                    </m:r>
                    <m:r>
                      <a:rPr lang="en-US" sz="1800" b="0" i="1" smtClean="0">
                        <a:latin typeface="Cambria Math"/>
                      </a:rPr>
                      <m:t>/2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76400"/>
                <a:ext cx="5943600" cy="533400"/>
              </a:xfrm>
              <a:prstGeom prst="rect">
                <a:avLst/>
              </a:prstGeom>
              <a:blipFill rotWithShape="1">
                <a:blip r:embed="rId5"/>
                <a:stretch>
                  <a:fillRect l="-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Placeholder 2"/>
              <p:cNvSpPr txBox="1">
                <a:spLocks/>
              </p:cNvSpPr>
              <p:nvPr/>
            </p:nvSpPr>
            <p:spPr>
              <a:xfrm>
                <a:off x="152400" y="2133600"/>
                <a:ext cx="9265920" cy="5866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Can describe operator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n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d</m:t>
                        </m:r>
                        <m:r>
                          <m:rPr>
                            <m:lit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×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n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d</m:t>
                        </m:r>
                        <m:r>
                          <m:rPr>
                            <m:lit/>
                          </m:rP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</a:rPr>
                  <a:t>matrix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s.t.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..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𝔼</m:t>
                        </m:r>
                      </m:e>
                    </m:acc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sub>
                    </m:sSub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133600"/>
                <a:ext cx="9265920" cy="586642"/>
              </a:xfrm>
              <a:prstGeom prst="rect">
                <a:avLst/>
              </a:prstGeom>
              <a:blipFill rotWithShape="1">
                <a:blip r:embed="rId6"/>
                <a:stretch>
                  <a:fillRect l="-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Placeholder 2"/>
              <p:cNvSpPr txBox="1">
                <a:spLocks/>
              </p:cNvSpPr>
              <p:nvPr/>
            </p:nvSpPr>
            <p:spPr>
              <a:xfrm>
                <a:off x="152400" y="2514600"/>
                <a:ext cx="8884920" cy="5866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1800" b="0" dirty="0" smtClean="0">
                    <a:solidFill>
                      <a:schemeClr val="tx1"/>
                    </a:solidFill>
                  </a:rPr>
                  <a:t>Positivity condition means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</a:rPr>
                  <a:t> is 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p.s.d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𝑀𝑝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for every vector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sSup>
                          <m:sSup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m:rPr>
                                <m:lit/>
                              </m:r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514600"/>
                <a:ext cx="8884920" cy="586642"/>
              </a:xfrm>
              <a:prstGeom prst="rect">
                <a:avLst/>
              </a:prstGeom>
              <a:blipFill rotWithShape="1">
                <a:blip r:embed="rId7"/>
                <a:stretch>
                  <a:fillRect l="-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Placeholder 2"/>
              <p:cNvSpPr txBox="1">
                <a:spLocks/>
              </p:cNvSpPr>
              <p:nvPr/>
            </p:nvSpPr>
            <p:spPr>
              <a:xfrm>
                <a:off x="228600" y="2971800"/>
                <a:ext cx="8686800" cy="5866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44488" indent="-344488">
                  <a:lnSpc>
                    <a:spcPct val="120000"/>
                  </a:lnSpc>
                  <a:spcAft>
                    <a:spcPts val="200"/>
                  </a:spcAft>
                </a:pP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</a:rPr>
                  <a:t> can optimize over 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deg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pseudoexpectations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time.</a:t>
                </a:r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971800"/>
                <a:ext cx="8686800" cy="58664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le 2"/>
          <p:cNvSpPr/>
          <p:nvPr/>
        </p:nvSpPr>
        <p:spPr>
          <a:xfrm>
            <a:off x="106680" y="76200"/>
            <a:ext cx="8580120" cy="2057400"/>
          </a:xfrm>
          <a:prstGeom prst="round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Diagonal Corner Rectangle 3"/>
          <p:cNvSpPr/>
          <p:nvPr/>
        </p:nvSpPr>
        <p:spPr>
          <a:xfrm>
            <a:off x="257908" y="4800600"/>
            <a:ext cx="8428892" cy="1981200"/>
          </a:xfrm>
          <a:prstGeom prst="round2DiagRect">
            <a:avLst/>
          </a:prstGeom>
          <a:gradFill>
            <a:gsLst>
              <a:gs pos="0">
                <a:srgbClr val="FFEFD1">
                  <a:alpha val="49000"/>
                </a:srgb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Program Files\Microsoft Office\MEDIA\CAGCAT10\j0185604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880541"/>
            <a:ext cx="416754" cy="41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Placeholder 2"/>
          <p:cNvSpPr txBox="1">
            <a:spLocks/>
          </p:cNvSpPr>
          <p:nvPr/>
        </p:nvSpPr>
        <p:spPr>
          <a:xfrm>
            <a:off x="521677" y="4839677"/>
            <a:ext cx="2526323" cy="483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Aft>
                <a:spcPts val="200"/>
              </a:spcAft>
            </a:pPr>
            <a:r>
              <a:rPr lang="en-US" sz="1800" b="0" dirty="0" smtClean="0">
                <a:solidFill>
                  <a:schemeClr val="accent6">
                    <a:lumMod val="75000"/>
                  </a:schemeClr>
                </a:solidFill>
              </a:rPr>
              <a:t>Take home message:</a:t>
            </a: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533400" y="5346456"/>
            <a:ext cx="8001000" cy="135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Pseudoexpectation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“looks like” real expectation to low degree polynomials.</a:t>
            </a:r>
          </a:p>
          <a:p>
            <a:pPr marL="171450" indent="-17145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efficiently find </a:t>
            </a:r>
            <a:r>
              <a:rPr lang="en-US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pseudoexpectation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matching any polynomial constraints.</a:t>
            </a:r>
          </a:p>
          <a:p>
            <a:pPr marL="171450" indent="-17145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Proofs about real random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vars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can often be “lifted” to </a:t>
            </a:r>
            <a:r>
              <a:rPr lang="en-US" sz="18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pseudoexpectation</a:t>
            </a:r>
            <a:r>
              <a:rPr lang="en-US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1450" indent="-171450">
              <a:lnSpc>
                <a:spcPct val="120000"/>
              </a:lnSpc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200" y="3581400"/>
            <a:ext cx="9067800" cy="896112"/>
            <a:chOff x="76200" y="3581400"/>
            <a:chExt cx="9067800" cy="89611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 Placeholder 2"/>
                <p:cNvSpPr txBox="1">
                  <a:spLocks/>
                </p:cNvSpPr>
                <p:nvPr/>
              </p:nvSpPr>
              <p:spPr>
                <a:xfrm>
                  <a:off x="76200" y="3581400"/>
                  <a:ext cx="9067800" cy="896112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947863" indent="-1947863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19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Fundamental Fact:  </a:t>
                  </a:r>
                  <a14:m>
                    <m:oMath xmlns:m="http://schemas.openxmlformats.org/officeDocument/2006/math">
                      <m:r>
                        <a:rPr lang="en-US" sz="1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∃</m:t>
                      </m:r>
                    </m:oMath>
                  </a14:m>
                  <a:r>
                    <a:rPr lang="en-US" sz="190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900" dirty="0" err="1" smtClean="0">
                      <a:solidFill>
                        <a:schemeClr val="tx1"/>
                      </a:solidFill>
                    </a:rPr>
                    <a:t>deg</a:t>
                  </a:r>
                  <a:r>
                    <a:rPr lang="en-US" sz="1900" dirty="0" smtClean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9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𝑑</m:t>
                      </m:r>
                    </m:oMath>
                  </a14:m>
                  <a:r>
                    <a:rPr lang="en-US" sz="1900" dirty="0" smtClean="0">
                      <a:solidFill>
                        <a:schemeClr val="tx1"/>
                      </a:solidFill>
                    </a:rPr>
                    <a:t> SOS proof for </a:t>
                  </a:r>
                  <a14:m>
                    <m:oMath xmlns:m="http://schemas.openxmlformats.org/officeDocument/2006/math">
                      <m:r>
                        <a:rPr lang="en-US" sz="19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9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a14:m>
                  <a:r>
                    <a:rPr lang="en-US" sz="1900" dirty="0" smtClean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900" b="0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⇔</m:t>
                      </m:r>
                      <m:r>
                        <a:rPr lang="en-US" sz="19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</m:t>
                      </m:r>
                    </m:oMath>
                  </a14:m>
                  <a:r>
                    <a:rPr lang="en-US" sz="1900" b="0" i="1" dirty="0" smtClean="0">
                      <a:solidFill>
                        <a:schemeClr val="tx1"/>
                      </a:solidFill>
                      <a:latin typeface="Cambria Math"/>
                    </a:rPr>
                    <a:t/>
                  </a:r>
                  <a:br>
                    <a:rPr lang="en-US" sz="1900" b="0" i="1" dirty="0" smtClean="0">
                      <a:solidFill>
                        <a:schemeClr val="tx1"/>
                      </a:solidFill>
                      <a:latin typeface="Cambria Math"/>
                    </a:rPr>
                  </a:br>
                  <a14:m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sz="19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9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𝔼</m:t>
                          </m:r>
                        </m:e>
                      </m:acc>
                      <m:r>
                        <a:rPr lang="en-US" sz="19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900" b="0" i="1" dirty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9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sz="19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a14:m>
                  <a:r>
                    <a:rPr lang="en-US" sz="1900" dirty="0" smtClean="0">
                      <a:solidFill>
                        <a:schemeClr val="tx1"/>
                      </a:solidFill>
                    </a:rPr>
                    <a:t> for any </a:t>
                  </a:r>
                  <a:r>
                    <a:rPr lang="en-US" sz="1900" dirty="0" err="1" smtClean="0">
                      <a:solidFill>
                        <a:schemeClr val="tx1"/>
                      </a:solidFill>
                    </a:rPr>
                    <a:t>deg</a:t>
                  </a:r>
                  <a:r>
                    <a:rPr lang="en-US" sz="1900" dirty="0" smtClean="0">
                      <a:solidFill>
                        <a:schemeClr val="tx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19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𝑑</m:t>
                      </m:r>
                    </m:oMath>
                  </a14:m>
                  <a:r>
                    <a:rPr lang="en-US" sz="190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900" dirty="0" err="1" smtClean="0">
                      <a:solidFill>
                        <a:schemeClr val="tx1"/>
                      </a:solidFill>
                    </a:rPr>
                    <a:t>pseudoexpectation</a:t>
                  </a:r>
                  <a:r>
                    <a:rPr lang="en-US" sz="1900" dirty="0" smtClean="0">
                      <a:solidFill>
                        <a:schemeClr val="tx1"/>
                      </a:solidFill>
                    </a:rPr>
                    <a:t> operator</a:t>
                  </a:r>
                  <a:endParaRPr lang="en-US" sz="2000" b="0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200" y="3581400"/>
                  <a:ext cx="9067800" cy="89611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l="-67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Rounded Rectangle 18"/>
            <p:cNvSpPr/>
            <p:nvPr/>
          </p:nvSpPr>
          <p:spPr>
            <a:xfrm>
              <a:off x="106680" y="3581400"/>
              <a:ext cx="8580120" cy="838200"/>
            </a:xfrm>
            <a:prstGeom prst="round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400800" y="2209800"/>
            <a:ext cx="2738679" cy="527660"/>
            <a:chOff x="6504841" y="2406833"/>
            <a:chExt cx="2738679" cy="527660"/>
          </a:xfrm>
        </p:grpSpPr>
        <p:sp>
          <p:nvSpPr>
            <p:cNvPr id="23" name="Rectangular Callout 22"/>
            <p:cNvSpPr/>
            <p:nvPr/>
          </p:nvSpPr>
          <p:spPr>
            <a:xfrm>
              <a:off x="6520543" y="2406833"/>
              <a:ext cx="2722977" cy="527660"/>
            </a:xfrm>
            <a:prstGeom prst="wedgeRectCallout">
              <a:avLst>
                <a:gd name="adj1" fmla="val -63934"/>
                <a:gd name="adj2" fmla="val 115308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 Placeholder 2"/>
            <p:cNvSpPr txBox="1">
              <a:spLocks/>
            </p:cNvSpPr>
            <p:nvPr/>
          </p:nvSpPr>
          <p:spPr>
            <a:xfrm>
              <a:off x="6504841" y="2466583"/>
              <a:ext cx="2722977" cy="44779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200"/>
                </a:spcAft>
              </a:pPr>
              <a:r>
                <a:rPr lang="en-US" sz="1800" b="0" dirty="0" smtClean="0">
                  <a:solidFill>
                    <a:schemeClr val="tx1"/>
                  </a:solidFill>
                </a:rPr>
                <a:t>Dual view of SOS/</a:t>
              </a:r>
              <a:r>
                <a:rPr lang="en-US" sz="1800" b="0" dirty="0" err="1" smtClean="0">
                  <a:solidFill>
                    <a:schemeClr val="tx1"/>
                  </a:solidFill>
                </a:rPr>
                <a:t>Lasserre</a:t>
              </a:r>
              <a:endPara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971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20" grpId="0"/>
      <p:bldP spid="21" grpId="0"/>
      <p:bldP spid="4" grpId="0" animBg="1"/>
      <p:bldP spid="15" grpId="0"/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Combining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Rounding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t="-12000" b="-29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2"/>
              <p:cNvSpPr txBox="1">
                <a:spLocks/>
              </p:cNvSpPr>
              <p:nvPr/>
            </p:nvSpPr>
            <p:spPr>
              <a:xfrm>
                <a:off x="0" y="60960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Problem: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Given low degree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,..,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k</m:t>
                        </m:r>
                      </m:sub>
                    </m:sSub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0" dirty="0" smtClean="0">
                    <a:solidFill>
                      <a:schemeClr val="tx1"/>
                    </a:solidFill>
                  </a:rPr>
                  <a:t>maximize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2000" b="0" dirty="0" err="1" smtClean="0"/>
                  <a:t>s.t.</a:t>
                </a:r>
                <a:r>
                  <a:rPr lang="en-US" sz="2000" b="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∀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9600"/>
                <a:ext cx="8915401" cy="609600"/>
              </a:xfrm>
              <a:prstGeom prst="rect">
                <a:avLst/>
              </a:prstGeom>
              <a:blipFill rotWithShape="1">
                <a:blip r:embed="rId3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76200" y="1143000"/>
            <a:ext cx="8661546" cy="976016"/>
            <a:chOff x="0" y="6095999"/>
            <a:chExt cx="8661546" cy="976016"/>
          </a:xfrm>
        </p:grpSpPr>
        <p:sp>
          <p:nvSpPr>
            <p:cNvPr id="25" name="Rounded Rectangle 24"/>
            <p:cNvSpPr/>
            <p:nvPr/>
          </p:nvSpPr>
          <p:spPr>
            <a:xfrm>
              <a:off x="3047" y="6095999"/>
              <a:ext cx="8658499" cy="899815"/>
            </a:xfrm>
            <a:prstGeom prst="roundRect">
              <a:avLst/>
            </a:prstGeom>
            <a:gradFill>
              <a:gsLst>
                <a:gs pos="0">
                  <a:srgbClr val="FFEFD1">
                    <a:alpha val="49000"/>
                  </a:srgbClr>
                </a:gs>
                <a:gs pos="64999">
                  <a:srgbClr val="F0EBD5"/>
                </a:gs>
                <a:gs pos="100000">
                  <a:srgbClr val="D1C39F"/>
                </a:gs>
              </a:gsLst>
              <a:lin ang="5400000" scaled="0"/>
            </a:gra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 Placeholder 2"/>
            <p:cNvSpPr txBox="1">
              <a:spLocks/>
            </p:cNvSpPr>
            <p:nvPr/>
          </p:nvSpPr>
          <p:spPr>
            <a:xfrm>
              <a:off x="0" y="6155439"/>
              <a:ext cx="8534400" cy="91657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001838" indent="-2001838">
                <a:lnSpc>
                  <a:spcPct val="120000"/>
                </a:lnSpc>
                <a:spcAft>
                  <a:spcPts val="200"/>
                </a:spcAft>
              </a:pPr>
              <a:r>
                <a:rPr lang="en-US" sz="1700" dirty="0" smtClean="0">
                  <a:solidFill>
                    <a:schemeClr val="accent6">
                      <a:lumMod val="75000"/>
                    </a:schemeClr>
                  </a:solidFill>
                </a:rPr>
                <a:t>[B-Kelner-Steurer’13]</a:t>
              </a:r>
              <a:r>
                <a:rPr lang="en-US" sz="2000" dirty="0" smtClean="0">
                  <a:solidFill>
                    <a:schemeClr val="accent6">
                      <a:lumMod val="75000"/>
                    </a:schemeClr>
                  </a:solidFill>
                </a:rPr>
                <a:t>: </a:t>
              </a:r>
              <a:r>
                <a:rPr lang="en-US" sz="2000" dirty="0" smtClean="0">
                  <a:solidFill>
                    <a:schemeClr val="tx1"/>
                  </a:solidFill>
                </a:rPr>
                <a:t>Transform “simple” non-trivial combiners to algorithm for </a:t>
              </a:r>
              <a:r>
                <a:rPr lang="en-US" sz="2000" dirty="0" smtClean="0"/>
                <a:t>original problem.</a:t>
              </a:r>
              <a:endParaRPr lang="en-US" sz="2000" b="0" dirty="0" smtClean="0">
                <a:solidFill>
                  <a:srgbClr val="0070C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Placeholder 2"/>
              <p:cNvSpPr txBox="1">
                <a:spLocks/>
              </p:cNvSpPr>
              <p:nvPr/>
            </p:nvSpPr>
            <p:spPr>
              <a:xfrm>
                <a:off x="0" y="2209800"/>
                <a:ext cx="8915401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970213" indent="-2970213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Non-trivial combiner: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Alg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000" dirty="0" smtClean="0"/>
                  <a:t>with</a:t>
                </a:r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209800"/>
                <a:ext cx="8915401" cy="609600"/>
              </a:xfrm>
              <a:prstGeom prst="rect">
                <a:avLst/>
              </a:prstGeom>
              <a:blipFill rotWithShape="1">
                <a:blip r:embed="rId4"/>
                <a:stretch>
                  <a:fillRect l="-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Placeholder 2"/>
              <p:cNvSpPr txBox="1">
                <a:spLocks/>
              </p:cNvSpPr>
              <p:nvPr/>
            </p:nvSpPr>
            <p:spPr>
              <a:xfrm>
                <a:off x="533400" y="2667000"/>
                <a:ext cx="8382002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opperplate Gothic Light" panose="020E0507020206020404" pitchFamily="34" charset="0"/>
                  </a:rPr>
                  <a:t>Input: </a:t>
                </a: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{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⋯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sub>
                    </m:sSub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lit/>
                          </m:r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e>
                      <m:sub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..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∈[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]</m:t>
                        </m:r>
                      </m:sub>
                    </m:sSub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r.v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.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800" b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s.t.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𝑃</m:t>
                            </m:r>
                            <m:d>
                              <m:dPr>
                                <m:ctrlPr>
                                  <a:rPr lang="en-US" sz="18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1800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v</m:t>
                            </m:r>
                          </m:e>
                        </m:d>
                      </m:e>
                      <m:sup>
                        <m:r>
                          <a:rPr lang="en-US" sz="18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=0,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∀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𝔼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en-US" sz="18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2667000"/>
                <a:ext cx="8382002" cy="609600"/>
              </a:xfrm>
              <a:prstGeom prst="rect">
                <a:avLst/>
              </a:prstGeom>
              <a:blipFill rotWithShape="1">
                <a:blip r:embed="rId5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Placeholder 2"/>
              <p:cNvSpPr txBox="1">
                <a:spLocks/>
              </p:cNvSpPr>
              <p:nvPr/>
            </p:nvSpPr>
            <p:spPr>
              <a:xfrm>
                <a:off x="533400" y="3124200"/>
                <a:ext cx="5715000" cy="6096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  <a:latin typeface="Copperplate Gothic Light" panose="020E0507020206020404" pitchFamily="34" charset="0"/>
                  </a:rPr>
                  <a:t>Output: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ℝ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18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s.t</a:t>
                </a:r>
                <a:r>
                  <a:rPr lang="en-US" sz="1800" b="0" dirty="0" err="1" smtClean="0">
                    <a:solidFill>
                      <a:schemeClr val="tx1"/>
                    </a:solidFill>
                  </a:rPr>
                  <a:t>.</a:t>
                </a:r>
                <a:r>
                  <a:rPr lang="en-US" sz="1800" b="0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1">
                        <a:solidFill>
                          <a:srgbClr val="0070C0"/>
                        </a:solidFill>
                        <a:latin typeface="Cambria Math"/>
                      </a:rPr>
                      <m:t>P</m:t>
                    </m:r>
                    <m:d>
                      <m:d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≥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v</m:t>
                    </m:r>
                    <m:r>
                      <m:rPr>
                        <m:lit/>
                      </m:rP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2,  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∀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  <m:r>
                      <a:rPr lang="en-US" sz="1800" b="0" i="1" smtClean="0">
                        <a:solidFill>
                          <a:srgbClr val="0070C0"/>
                        </a:solidFill>
                        <a:latin typeface="Cambria Math"/>
                      </a:rPr>
                      <m:t>)=0</m:t>
                    </m:r>
                  </m:oMath>
                </a14:m>
                <a:endParaRPr lang="en-US" sz="18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24200"/>
                <a:ext cx="5715000" cy="609600"/>
              </a:xfrm>
              <a:prstGeom prst="rect">
                <a:avLst/>
              </a:prstGeom>
              <a:blipFill rotWithShape="1">
                <a:blip r:embed="rId6"/>
                <a:stretch>
                  <a:fillRect l="-1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 Placeholder 2"/>
              <p:cNvSpPr txBox="1">
                <a:spLocks/>
              </p:cNvSpPr>
              <p:nvPr/>
            </p:nvSpPr>
            <p:spPr>
              <a:xfrm>
                <a:off x="79247" y="4792785"/>
                <a:ext cx="9144000" cy="5412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173288" indent="-2173288">
                  <a:lnSpc>
                    <a:spcPct val="120000"/>
                  </a:lnSpc>
                  <a:spcAft>
                    <a:spcPts val="200"/>
                  </a:spcAft>
                </a:pP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Corollary: 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In this case, we can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 smtClean="0">
                    <a:solidFill>
                      <a:schemeClr val="tx1"/>
                    </a:solidFill>
                  </a:rPr>
                  <a:t>efficiently:</a:t>
                </a:r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1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7" y="4792785"/>
                <a:ext cx="9144000" cy="541215"/>
              </a:xfrm>
              <a:prstGeom prst="rect">
                <a:avLst/>
              </a:prstGeom>
              <a:blipFill rotWithShape="1">
                <a:blip r:embed="rId8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 Placeholder 2"/>
          <p:cNvSpPr txBox="1">
            <a:spLocks/>
          </p:cNvSpPr>
          <p:nvPr/>
        </p:nvSpPr>
        <p:spPr>
          <a:xfrm>
            <a:off x="1219200" y="5326185"/>
            <a:ext cx="9144000" cy="541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173288" indent="-2173288">
              <a:lnSpc>
                <a:spcPct val="120000"/>
              </a:lnSpc>
              <a:spcAft>
                <a:spcPts val="200"/>
              </a:spcAft>
            </a:pPr>
            <a:endParaRPr lang="en-US" sz="2000" b="0" dirty="0" smtClean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Placeholder 2"/>
              <p:cNvSpPr txBox="1">
                <a:spLocks/>
              </p:cNvSpPr>
              <p:nvPr/>
            </p:nvSpPr>
            <p:spPr>
              <a:xfrm>
                <a:off x="231647" y="5402385"/>
                <a:ext cx="8836153" cy="13794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30188" indent="-230188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>
                    <a:solidFill>
                      <a:schemeClr val="tx1"/>
                    </a:solidFill>
                  </a:rPr>
                  <a:t>Use SOS PSD to find </a:t>
                </a:r>
                <a:r>
                  <a:rPr lang="en-US" sz="2000" dirty="0" err="1" smtClean="0">
                    <a:solidFill>
                      <a:schemeClr val="tx1"/>
                    </a:solidFill>
                  </a:rPr>
                  <a:t>pseudoexpectation</a:t>
                </a:r>
                <a:r>
                  <a:rPr lang="en-US" sz="2000" dirty="0" smtClean="0">
                    <a:solidFill>
                      <a:schemeClr val="tx1"/>
                    </a:solidFill>
                  </a:rPr>
                  <a:t> matching input conditions.</a:t>
                </a:r>
              </a:p>
              <a:p>
                <a:pPr marL="230188" indent="-230188">
                  <a:lnSpc>
                    <a:spcPct val="120000"/>
                  </a:lnSpc>
                  <a:spcAft>
                    <a:spcPts val="200"/>
                  </a:spcAft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Use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𝐶</m:t>
                    </m:r>
                  </m:oMath>
                </a14:m>
                <a:r>
                  <a:rPr lang="en-US" sz="2000" dirty="0" smtClean="0"/>
                  <a:t> to </a:t>
                </a:r>
                <a:r>
                  <a:rPr lang="en-US" sz="2000" i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round</a:t>
                </a:r>
                <a:r>
                  <a:rPr lang="en-US" sz="20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en-US" sz="2000" dirty="0" smtClean="0"/>
                  <a:t>the PSD solution into an actual solution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sz="2000" b="0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47" y="5402385"/>
                <a:ext cx="8836153" cy="1379415"/>
              </a:xfrm>
              <a:prstGeom prst="rect">
                <a:avLst/>
              </a:prstGeom>
              <a:blipFill rotWithShape="1">
                <a:blip r:embed="rId9"/>
                <a:stretch>
                  <a:fillRect l="-5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3810000"/>
            <a:ext cx="9144000" cy="990600"/>
            <a:chOff x="0" y="3810000"/>
            <a:chExt cx="9144000" cy="9906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 Placeholder 2"/>
                <p:cNvSpPr txBox="1">
                  <a:spLocks/>
                </p:cNvSpPr>
                <p:nvPr/>
              </p:nvSpPr>
              <p:spPr>
                <a:xfrm>
                  <a:off x="0" y="3810000"/>
                  <a:ext cx="9144000" cy="990600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rmAutofit/>
                </a:bodyPr>
                <a:lstStyle>
                  <a:lvl1pPr marL="0" indent="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None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–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»"/>
                    <a:defRPr sz="16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spcBef>
                      <a:spcPct val="20000"/>
                    </a:spcBef>
                    <a:buFont typeface="Arial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2173288" indent="-2173288">
                    <a:lnSpc>
                      <a:spcPct val="120000"/>
                    </a:lnSpc>
                    <a:spcAft>
                      <a:spcPts val="200"/>
                    </a:spcAft>
                  </a:pPr>
                  <a:r>
                    <a:rPr lang="en-US" sz="2000" dirty="0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Crucial Observation: </a:t>
                  </a:r>
                  <a:r>
                    <a:rPr lang="en-US" sz="2000" dirty="0" smtClean="0">
                      <a:solidFill>
                        <a:schemeClr val="tx1"/>
                      </a:solidFill>
                    </a:rPr>
                    <a:t>If proof that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a14:m>
                  <a:r>
                    <a:rPr lang="en-US" sz="2000" dirty="0" smtClean="0">
                      <a:solidFill>
                        <a:schemeClr val="tx1"/>
                      </a:solidFill>
                    </a:rPr>
                    <a:t> is good solution </a:t>
                  </a:r>
                  <a:r>
                    <a:rPr lang="en-US" sz="2000" dirty="0" smtClean="0"/>
                    <a:t>is in SOS framework, then it holds even if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𝐶</m:t>
                      </m:r>
                    </m:oMath>
                  </a14:m>
                  <a:r>
                    <a:rPr lang="en-US" sz="2000" dirty="0" smtClean="0"/>
                    <a:t> is fed with a </a:t>
                  </a:r>
                  <a:r>
                    <a:rPr lang="en-US" sz="2000" dirty="0" err="1" smtClean="0">
                      <a:solidFill>
                        <a:schemeClr val="accent6">
                          <a:lumMod val="75000"/>
                        </a:schemeClr>
                      </a:solidFill>
                    </a:rPr>
                    <a:t>pseudoexpectation</a:t>
                  </a:r>
                  <a:r>
                    <a:rPr lang="en-US" sz="2000" dirty="0" smtClean="0"/>
                    <a:t>.</a:t>
                  </a:r>
                  <a:endParaRPr lang="en-US" sz="2000" b="0" dirty="0" smtClean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 Placeholder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3810000"/>
                  <a:ext cx="9144000" cy="99060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ounded Rectangle 33"/>
            <p:cNvSpPr/>
            <p:nvPr/>
          </p:nvSpPr>
          <p:spPr>
            <a:xfrm>
              <a:off x="76200" y="3810000"/>
              <a:ext cx="8580120" cy="838200"/>
            </a:xfrm>
            <a:prstGeom prst="round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781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1" grpId="0"/>
      <p:bldP spid="3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41847</TotalTime>
  <Words>2310</Words>
  <Application>Microsoft Office PowerPoint</Application>
  <PresentationFormat>On-screen Show (4:3)</PresentationFormat>
  <Paragraphs>166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Games, Proofs, Norms, and Algorithms</vt:lpstr>
      <vt:lpstr>This talk is about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Combining ⇒ Rounding</vt:lpstr>
      <vt:lpstr>Example: Finding a planted sparse vector</vt:lpstr>
      <vt:lpstr>Example: Finding a planted sparse vector</vt:lpstr>
      <vt:lpstr>PowerPoint Presentation</vt:lpstr>
      <vt:lpstr>Other Results</vt:lpstr>
      <vt:lpstr>A personal overview of the Unique Games Conjecture</vt:lpstr>
      <vt:lpstr>Conclusions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Boaz Barak</dc:creator>
  <cp:lastModifiedBy>Boaz Barak</cp:lastModifiedBy>
  <cp:revision>442</cp:revision>
  <dcterms:created xsi:type="dcterms:W3CDTF">2011-04-22T00:46:43Z</dcterms:created>
  <dcterms:modified xsi:type="dcterms:W3CDTF">2013-12-16T14:15:07Z</dcterms:modified>
</cp:coreProperties>
</file>