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8" r:id="rId4"/>
    <p:sldId id="280" r:id="rId5"/>
    <p:sldId id="258" r:id="rId6"/>
    <p:sldId id="293" r:id="rId7"/>
    <p:sldId id="259" r:id="rId8"/>
    <p:sldId id="323" r:id="rId9"/>
    <p:sldId id="324" r:id="rId10"/>
    <p:sldId id="304" r:id="rId11"/>
    <p:sldId id="294" r:id="rId12"/>
    <p:sldId id="321" r:id="rId13"/>
    <p:sldId id="311" r:id="rId14"/>
    <p:sldId id="315" r:id="rId15"/>
    <p:sldId id="320" r:id="rId16"/>
    <p:sldId id="295" r:id="rId17"/>
    <p:sldId id="314" r:id="rId18"/>
    <p:sldId id="317" r:id="rId19"/>
    <p:sldId id="300" r:id="rId20"/>
    <p:sldId id="312" r:id="rId21"/>
    <p:sldId id="313" r:id="rId22"/>
    <p:sldId id="322" r:id="rId23"/>
    <p:sldId id="306" r:id="rId24"/>
    <p:sldId id="307" r:id="rId25"/>
    <p:sldId id="308" r:id="rId26"/>
    <p:sldId id="309" r:id="rId27"/>
    <p:sldId id="310" r:id="rId28"/>
    <p:sldId id="273" r:id="rId29"/>
  </p:sldIdLst>
  <p:sldSz cx="9144000" cy="6858000" type="screen4x3"/>
  <p:notesSz cx="6858000" cy="9144000"/>
  <p:embeddedFontLst>
    <p:embeddedFont>
      <p:font typeface="Franklin Gothic Book" panose="020B0503020102020204" pitchFamily="34" charset="0"/>
      <p:regular r:id="rId32"/>
      <p:italic r:id="rId33"/>
    </p:embeddedFont>
    <p:embeddedFont>
      <p:font typeface="Aharoni" panose="02010803020104030203" pitchFamily="2" charset="-79"/>
      <p:bold r:id="rId34"/>
    </p:embeddedFont>
    <p:embeddedFont>
      <p:font typeface="cmmi10" panose="020B0500000000000000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  <p:embeddedFont>
      <p:font typeface="cmr7" panose="020B0500000000000000" pitchFamily="34" charset="0"/>
      <p:regular r:id="rId41"/>
    </p:embeddedFont>
    <p:embeddedFont>
      <p:font typeface="cmsy10" panose="020B0500000000000000" pitchFamily="34" charset="0"/>
      <p:regular r:id="rId42"/>
    </p:embeddedFont>
    <p:embeddedFont>
      <p:font typeface="cmr10" panose="020B0500000000000000" pitchFamily="34" charset="0"/>
      <p:regular r:id="rId43"/>
    </p:embeddedFont>
    <p:embeddedFont>
      <p:font typeface="Comic Sans MS" panose="030F0702030302020204" pitchFamily="66" charset="0"/>
      <p:regular r:id="rId44"/>
      <p:bold r:id="rId45"/>
    </p:embeddedFont>
    <p:embeddedFont>
      <p:font typeface="msbm10" panose="020B0500000000000000" pitchFamily="34" charset="0"/>
      <p:regular r:id="rId46"/>
    </p:embeddedFont>
    <p:embeddedFont>
      <p:font typeface="Perpetua" panose="02020502060401020303" pitchFamily="18" charset="0"/>
      <p:regular r:id="rId47"/>
      <p:bold r:id="rId48"/>
      <p:italic r:id="rId49"/>
      <p:boldItalic r:id="rId50"/>
    </p:embeddedFont>
    <p:embeddedFont>
      <p:font typeface="Cambria Math" panose="02040503050406030204" pitchFamily="18" charset="0"/>
      <p:regular r:id="rId51"/>
    </p:embeddedFont>
    <p:embeddedFont>
      <p:font typeface="cmsy7" panose="020B0500000000000000" pitchFamily="34" charset="0"/>
      <p:regular r:id="rId52"/>
    </p:embeddedFont>
  </p:embeddedFontLst>
  <p:custDataLst>
    <p:tags r:id="rId53"/>
  </p:custDataLst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0FCCE15-B6F4-4A6B-ABDC-9169783EC519}">
          <p14:sldIdLst>
            <p14:sldId id="256"/>
            <p14:sldId id="257"/>
            <p14:sldId id="278"/>
            <p14:sldId id="280"/>
            <p14:sldId id="258"/>
            <p14:sldId id="293"/>
            <p14:sldId id="259"/>
            <p14:sldId id="323"/>
            <p14:sldId id="324"/>
            <p14:sldId id="304"/>
            <p14:sldId id="294"/>
            <p14:sldId id="321"/>
            <p14:sldId id="311"/>
            <p14:sldId id="315"/>
            <p14:sldId id="320"/>
            <p14:sldId id="295"/>
            <p14:sldId id="314"/>
            <p14:sldId id="317"/>
            <p14:sldId id="300"/>
            <p14:sldId id="312"/>
            <p14:sldId id="313"/>
            <p14:sldId id="322"/>
            <p14:sldId id="306"/>
          </p14:sldIdLst>
        </p14:section>
        <p14:section name="Untitled Section" id="{212CE479-6FE9-4556-A50D-DBAB14B2E14B}">
          <p14:sldIdLst>
            <p14:sldId id="307"/>
            <p14:sldId id="308"/>
            <p14:sldId id="309"/>
            <p14:sldId id="31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030A0"/>
    <a:srgbClr val="006600"/>
    <a:srgbClr val="000099"/>
    <a:srgbClr val="6600CC"/>
    <a:srgbClr val="00FFFF"/>
    <a:srgbClr val="FF99FF"/>
    <a:srgbClr val="CCFFFF"/>
    <a:srgbClr val="006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7266" autoAdjust="0"/>
  </p:normalViewPr>
  <p:slideViewPr>
    <p:cSldViewPr>
      <p:cViewPr varScale="1">
        <p:scale>
          <a:sx n="114" d="100"/>
          <a:sy n="114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61F661-82CE-470A-8C10-A3E636FC7579}" type="datetimeFigureOut">
              <a:rPr lang="he-IL"/>
              <a:pPr>
                <a:defRPr/>
              </a:pPr>
              <a:t>י"ט/טבת/תשע"ד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89802B-F9A6-4097-A5C3-64C98D59A6C1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20341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1E5D45-D199-43F8-84D7-F1404E8A8C40}" type="datetimeFigureOut">
              <a:rPr lang="he-IL"/>
              <a:pPr>
                <a:defRPr/>
              </a:pPr>
              <a:t>י"ט/טבת/תשע"ד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4C9506-F73A-41DF-9F86-FDA28DD89F18}" type="slidenum">
              <a:rPr lang="he-IL"/>
              <a:pPr>
                <a:defRPr/>
              </a:pPr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3440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he-IL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FE428-760F-4ED3-9272-6C11AFDDA55E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e-I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23785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2361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3622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7095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28</a:t>
            </a:fld>
            <a:endParaRPr lang="he-I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Apart from</a:t>
            </a:r>
            <a:r>
              <a:rPr lang="en-US" baseline="0" dirty="0" smtClean="0"/>
              <a:t> things we cannot prove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</a:p>
          <a:p>
            <a:pPr algn="l" rtl="0"/>
            <a:endParaRPr lang="en-US" baseline="0" dirty="0" smtClean="0">
              <a:sym typeface="Wingdings" panose="05000000000000000000" pitchFamily="2" charset="2"/>
            </a:endParaRPr>
          </a:p>
          <a:p>
            <a:pPr algn="l" rtl="0"/>
            <a:r>
              <a:rPr lang="en-US" baseline="0" dirty="0" smtClean="0">
                <a:sym typeface="Wingdings" panose="05000000000000000000" pitchFamily="2" charset="2"/>
              </a:rPr>
              <a:t>Specifically, proving  hardness is required might be hard, but then proving OWF is needed is typicall easy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4287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E3F-F08A-4ACB-A858-DB5EDF09018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D8E3F-F08A-4ACB-A858-DB5EDF09018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2567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12079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Changed</a:t>
            </a:r>
            <a:r>
              <a:rPr lang="en-US" baseline="0" dirty="0" smtClean="0"/>
              <a:t> the strong to weak.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305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93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4C9506-F73A-41DF-9F86-FDA28DD89F18}" type="slidenum">
              <a:rPr lang="he-IL" smtClean="0"/>
              <a:pPr>
                <a:defRPr/>
              </a:pPr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081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8AA5-1E2F-4187-82C4-19BDDECAE2C7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3718CB-EF28-4E30-8A62-4F5430C1A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59653-4A5C-4CCF-A452-499631B3179C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99A2-7963-40B1-83F3-9E82B5713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88B7-7320-444C-A02B-EC11E82423F3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E53-D7A6-48A3-91B7-59D50666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5C7D6-777D-4594-B073-6EBC2CA104F4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5888-C87C-4855-8E11-3A0B7E79A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C49F7-B6C5-4BAC-8CE5-4F3302473FC1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0DDB-BE63-40F7-BB77-262D0C766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34ED-1A85-4E59-AC0C-900F34064EB2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84DA-707A-4CBB-82E1-B8A890E5C9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Perpetua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Perpetua" pitchFamily="18" charset="0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7EA87-7F01-4195-BE51-810A0DB79DE0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4525-C0F4-451A-9E70-2CB5A2CB00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9C1A-3B25-40E6-83EB-175213EAE30C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A969-E33D-47C8-931C-F42D16419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3E14F-7AF9-4ADC-A842-84DDE515A425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FF141-BBA8-45F7-8B30-8E4E42239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D1B32-1FB0-40B5-8282-86C6E110A41C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8F99-F539-415B-83FC-9B8891049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8501-6EB6-4A31-8A65-7DBEE0398E2F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6FF1-9108-4898-9674-59E6BA45A3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B9BCDE-3F29-451C-9B57-41905EF89B2A}" type="datetime1">
              <a:rPr lang="en-US" smtClean="0"/>
              <a:t>12/22/2013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Perpetua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fld id="{24572210-4DF8-46CE-B8AD-919DC52D62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6" r:id="rId9"/>
    <p:sldLayoutId id="2147483681" r:id="rId10"/>
    <p:sldLayoutId id="214748368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Perpetu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1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openxmlformats.org/officeDocument/2006/relationships/image" Target="../media/image33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3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.gi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0.png"/><Relationship Id="rId3" Type="http://schemas.openxmlformats.org/officeDocument/2006/relationships/image" Target="../media/image3.jpeg"/><Relationship Id="rId7" Type="http://schemas.openxmlformats.org/officeDocument/2006/relationships/image" Target="../media/image2.gif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5" Type="http://schemas.openxmlformats.org/officeDocument/2006/relationships/image" Target="../media/image6.jpe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458200" cy="1676400"/>
          </a:xfrm>
        </p:spPr>
        <p:txBody>
          <a:bodyPr/>
          <a:lstStyle/>
          <a:p>
            <a:r>
              <a:rPr lang="en-US" sz="3200" b="1" dirty="0" smtClean="0">
                <a:latin typeface="+mj-lt"/>
              </a:rPr>
              <a:t>Iftach Haitner</a:t>
            </a:r>
          </a:p>
          <a:p>
            <a:r>
              <a:rPr lang="en-US" sz="3200" dirty="0" smtClean="0">
                <a:latin typeface="+mj-lt"/>
              </a:rPr>
              <a:t>Based on joint works with </a:t>
            </a: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Itay Berman, </a:t>
            </a:r>
            <a:r>
              <a:rPr lang="en-US" sz="3200" b="1" dirty="0">
                <a:latin typeface="+mj-lt"/>
              </a:rPr>
              <a:t>Eran Omri </a:t>
            </a:r>
            <a:r>
              <a:rPr lang="en-US" sz="3200" dirty="0" smtClean="0">
                <a:latin typeface="+mj-lt"/>
              </a:rPr>
              <a:t>and</a:t>
            </a:r>
            <a:r>
              <a:rPr lang="en-US" sz="3200" b="1" dirty="0" smtClean="0">
                <a:latin typeface="+mj-lt"/>
              </a:rPr>
              <a:t> </a:t>
            </a:r>
            <a:r>
              <a:rPr lang="en-US" sz="3200" b="1" dirty="0">
                <a:latin typeface="+mj-lt"/>
              </a:rPr>
              <a:t>Aris Tentes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lang="en-US" dirty="0" smtClean="0"/>
              <a:t>Coin Flipping of any Constant Bias </a:t>
            </a:r>
            <a:br>
              <a:rPr lang="en-US" dirty="0" smtClean="0"/>
            </a:br>
            <a:r>
              <a:rPr lang="en-US" dirty="0" smtClean="0"/>
              <a:t>Implies One-Way Functions</a:t>
            </a:r>
            <a:endParaRPr dirty="0" smtClean="0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r>
              <a:rPr lang="en-US" dirty="0" smtClean="0"/>
              <a:t>TexPoint fonts used in EMF. </a:t>
            </a:r>
          </a:p>
          <a:p>
            <a:r>
              <a:rPr lang="en-US" dirty="0" smtClean="0"/>
              <a:t>Read the TexPoint manual before you delete this box.: </a:t>
            </a:r>
            <a:r>
              <a:rPr lang="en-US" dirty="0" smtClean="0">
                <a:latin typeface="CMR10"/>
              </a:rPr>
              <a:t>A</a:t>
            </a:r>
            <a:r>
              <a:rPr lang="en-US" dirty="0" smtClean="0">
                <a:latin typeface="CMSY7"/>
              </a:rPr>
              <a:t>A</a:t>
            </a:r>
            <a:r>
              <a:rPr lang="en-US" dirty="0" smtClean="0">
                <a:latin typeface="CMR7"/>
              </a:rPr>
              <a:t>A</a:t>
            </a:r>
            <a:r>
              <a:rPr lang="en-US" dirty="0" smtClean="0">
                <a:latin typeface="CMMI10"/>
              </a:rPr>
              <a:t>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Talk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447800"/>
                <a:ext cx="8229600" cy="4572000"/>
              </a:xfrm>
            </p:spPr>
            <p:txBody>
              <a:bodyPr/>
              <a:lstStyle/>
              <a:p>
                <a:r>
                  <a:rPr lang="en-US" sz="3200" dirty="0" smtClean="0"/>
                  <a:t>About proving  the necessity </a:t>
                </a:r>
                <a:r>
                  <a:rPr lang="en-US" sz="3200" dirty="0"/>
                  <a:t>of </a:t>
                </a:r>
                <a:r>
                  <a:rPr lang="en-US" sz="3200" dirty="0" smtClean="0"/>
                  <a:t>OWFs</a:t>
                </a:r>
              </a:p>
              <a:p>
                <a:r>
                  <a:rPr lang="en-US" sz="3200" dirty="0" smtClean="0"/>
                  <a:t>The </a:t>
                </a:r>
                <a:r>
                  <a:rPr lang="en-US" sz="3200" b="1" dirty="0" smtClean="0"/>
                  <a:t>optimal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attack </a:t>
                </a:r>
                <a:r>
                  <a:rPr lang="en-US" sz="3200" dirty="0" smtClean="0"/>
                  <a:t>on </a:t>
                </a:r>
                <a:r>
                  <a:rPr lang="en-US" sz="3200" dirty="0"/>
                  <a:t>CF protocols </a:t>
                </a:r>
                <a:endParaRPr lang="en-US" sz="3200" dirty="0" smtClean="0"/>
              </a:p>
              <a:p>
                <a:r>
                  <a:rPr lang="en-US" sz="3200" dirty="0" smtClean="0"/>
                  <a:t>The </a:t>
                </a:r>
                <a:r>
                  <a:rPr lang="en-US" sz="3200" b="1" dirty="0" smtClean="0"/>
                  <a:t>biased-continuation </a:t>
                </a:r>
                <a:r>
                  <a:rPr lang="en-US" sz="3200" dirty="0" smtClean="0"/>
                  <a:t>attack</a:t>
                </a:r>
              </a:p>
              <a:p>
                <a:r>
                  <a:rPr lang="en-US" sz="3200" b="1" dirty="0" smtClean="0"/>
                  <a:t>Approximating</a:t>
                </a:r>
                <a:r>
                  <a:rPr lang="en-US" sz="3200" dirty="0" smtClean="0"/>
                  <a:t> the biased-continuation attack</a:t>
                </a:r>
                <a:br>
                  <a:rPr lang="en-US" sz="3200" dirty="0" smtClean="0"/>
                </a:br>
                <a:r>
                  <a:rPr lang="en-US" sz="3200" dirty="0" smtClean="0"/>
                  <a:t>(assuming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en-US" sz="3200" dirty="0" smtClean="0"/>
                  <a:t>OWFs)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447800"/>
                <a:ext cx="8229600" cy="4572000"/>
              </a:xfrm>
              <a:blipFill rotWithShape="1">
                <a:blip r:embed="rId2"/>
                <a:stretch>
                  <a:fillRect l="-1111" t="-17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2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/>
          <a:p>
            <a:r>
              <a:rPr lang="en-US" dirty="0" smtClean="0"/>
              <a:t>Proving  The </a:t>
            </a:r>
            <a:r>
              <a:rPr lang="en-US" dirty="0"/>
              <a:t>Necessity of </a:t>
            </a:r>
            <a:r>
              <a:rPr lang="en-US" dirty="0" smtClean="0"/>
              <a:t>OWFs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219200"/>
                <a:ext cx="9067800" cy="5334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Given a cryptographic primitive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(e.g., commitment scheme)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dirty="0" smtClean="0"/>
                  <a:t>’s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b="1" dirty="0" smtClean="0"/>
                  <a:t>core function</a:t>
                </a:r>
                <a:r>
                  <a:rPr lang="en-US" dirty="0" smtClean="0"/>
                  <a:t>: </a:t>
                </a:r>
                <a:r>
                  <a:rPr lang="en-US" u="sng" dirty="0" smtClean="0"/>
                  <a:t>efficiently computable</a:t>
                </a:r>
                <a:r>
                  <a:rPr lang="en-US" dirty="0" smtClean="0"/>
                  <a:t> function whose</a:t>
                </a:r>
                <a:br>
                  <a:rPr lang="en-US" dirty="0" smtClean="0"/>
                </a:br>
                <a:r>
                  <a:rPr lang="en-US" dirty="0" smtClean="0"/>
                  <a:t> inversion implies </a:t>
                </a:r>
                <a:r>
                  <a:rPr lang="en-US" b="1" dirty="0" smtClean="0"/>
                  <a:t>breaking the security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has a core function </a:t>
                </a:r>
                <a:r>
                  <a:rPr lang="en-US" b="1" dirty="0" smtClean="0">
                    <a:latin typeface="cmsy10"/>
                  </a:rPr>
                  <a:t>)</a:t>
                </a:r>
                <a:r>
                  <a:rPr lang="en-US" dirty="0" smtClean="0"/>
                  <a:t> OWF are necessary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P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80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Example 1</a:t>
                </a:r>
                <a:r>
                  <a:rPr lang="en-US" dirty="0" smtClean="0"/>
                  <a:t>: Symmetric key encryption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G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,…,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/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b="1" dirty="0" smtClean="0"/>
                  <a:t>Example 2</a:t>
                </a:r>
                <a:r>
                  <a:rPr lang="en-US" dirty="0" smtClean="0"/>
                  <a:t>: For commitment schemes, the core </a:t>
                </a:r>
                <a:r>
                  <a:rPr lang="en-US" dirty="0"/>
                  <a:t>function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maps the parties’ coins to the commitment string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:r>
                  <a:rPr lang="en-US" dirty="0" smtClean="0"/>
                  <a:t>Hard to find  for </a:t>
                </a:r>
                <a:r>
                  <a:rPr lang="en-US" b="1" dirty="0" smtClean="0"/>
                  <a:t>interactive</a:t>
                </a:r>
                <a:r>
                  <a:rPr lang="en-US" dirty="0" smtClean="0"/>
                  <a:t> primitives (with no </a:t>
                </a:r>
                <a:r>
                  <a:rPr lang="en-US" u="sng" dirty="0" smtClean="0"/>
                  <a:t>single</a:t>
                </a:r>
                <a:r>
                  <a:rPr lang="en-US" dirty="0" smtClean="0"/>
                  <a:t> failing point)</a:t>
                </a:r>
              </a:p>
              <a:p>
                <a:pPr lvl="1"/>
                <a:r>
                  <a:rPr lang="en-US" sz="2600" dirty="0" smtClean="0"/>
                  <a:t>Does there exist such core function?</a:t>
                </a:r>
              </a:p>
              <a:p>
                <a:pPr lvl="1"/>
                <a:r>
                  <a:rPr lang="en-US" sz="2600" dirty="0"/>
                  <a:t>D</a:t>
                </a:r>
                <a:r>
                  <a:rPr lang="en-US" sz="2600" dirty="0" smtClean="0"/>
                  <a:t>istribution induced by attack might be </a:t>
                </a:r>
                <a:r>
                  <a:rPr lang="en-US" sz="2600" u="sng" dirty="0" smtClean="0"/>
                  <a:t>different</a:t>
                </a:r>
                <a:r>
                  <a:rPr lang="en-US" sz="2600" dirty="0" smtClean="0"/>
                  <a:t> from uniform  </a:t>
                </a:r>
                <a:endParaRPr lang="en-US" sz="26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219200"/>
                <a:ext cx="9067800" cy="5334000"/>
              </a:xfrm>
              <a:blipFill rotWithShape="1">
                <a:blip r:embed="rId2"/>
                <a:stretch>
                  <a:fillRect l="-1210" t="-800" b="-57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Adversaries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3" descr="C:\Users\iftachh\ShPapers\TightCoinFlipping\Presentation\id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3361"/>
            <a:ext cx="4648199" cy="32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Protocols as Binary Trees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3048000"/>
                <a:ext cx="8610600" cy="3505200"/>
              </a:xfrm>
            </p:spPr>
            <p:txBody>
              <a:bodyPr/>
              <a:lstStyle/>
              <a:p>
                <a:r>
                  <a:rPr lang="en-US" sz="2800" b="1" dirty="0" smtClean="0"/>
                  <a:t>Nodes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 smtClean="0"/>
                  <a:t>transcripts</a:t>
                </a:r>
              </a:p>
              <a:p>
                <a:r>
                  <a:rPr lang="en-US" sz="2800" dirty="0" smtClean="0"/>
                  <a:t>Messages are </a:t>
                </a:r>
                <a:r>
                  <a:rPr lang="en-US" sz="2800" b="1" dirty="0" smtClean="0"/>
                  <a:t>bits</a:t>
                </a:r>
              </a:p>
              <a:p>
                <a:r>
                  <a:rPr lang="en-US" sz="2800" b="1" dirty="0" smtClean="0"/>
                  <a:t>Inner nodes </a:t>
                </a:r>
                <a:r>
                  <a:rPr lang="en-US" sz="2800" dirty="0" smtClean="0"/>
                  <a:t>labeling: who </a:t>
                </a:r>
                <a:r>
                  <a:rPr lang="en-US" sz="2800" b="1" dirty="0" smtClean="0"/>
                  <a:t>controls</a:t>
                </a:r>
                <a:r>
                  <a:rPr lang="en-US" sz="2800" dirty="0" smtClean="0"/>
                  <a:t> the node</a:t>
                </a:r>
              </a:p>
              <a:p>
                <a:r>
                  <a:rPr lang="en-US" sz="2800" dirty="0" smtClean="0"/>
                  <a:t>L</a:t>
                </a:r>
                <a:r>
                  <a:rPr lang="en-US" sz="2800" b="1" dirty="0" smtClean="0"/>
                  <a:t>eaves </a:t>
                </a:r>
                <a:r>
                  <a:rPr lang="en-US" sz="2800" dirty="0" smtClean="0"/>
                  <a:t>labeling: protocol’s </a:t>
                </a:r>
                <a:r>
                  <a:rPr lang="en-US" sz="2800" b="1" dirty="0" smtClean="0"/>
                  <a:t>outcome</a:t>
                </a:r>
              </a:p>
              <a:p>
                <a:r>
                  <a:rPr lang="en-US" sz="2800" b="1" dirty="0" smtClean="0"/>
                  <a:t>Edges</a:t>
                </a:r>
                <a:r>
                  <a:rPr lang="en-US" sz="2800" dirty="0" smtClean="0"/>
                  <a:t> labeling: </a:t>
                </a:r>
                <a:r>
                  <a:rPr lang="en-US" sz="2800" b="1" dirty="0" smtClean="0"/>
                  <a:t>probability</a:t>
                </a:r>
                <a:r>
                  <a:rPr lang="en-US" sz="2800" dirty="0" smtClean="0"/>
                  <a:t> of taking the edge </a:t>
                </a:r>
              </a:p>
              <a:p>
                <a:r>
                  <a:rPr lang="en-US" sz="2800" b="1" dirty="0" smtClean="0">
                    <a:solidFill>
                      <a:srgbClr val="0000FF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/>
                      <m:t>−</m:t>
                    </m:r>
                  </m:oMath>
                </a14:m>
                <a:r>
                  <a:rPr lang="en-US" sz="2800" b="1" dirty="0" smtClean="0"/>
                  <a:t>leaves</a:t>
                </a:r>
                <a:r>
                  <a:rPr lang="en-US" sz="2800" dirty="0" smtClean="0"/>
                  <a:t>/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/>
                      <m:t>−</m:t>
                    </m:r>
                  </m:oMath>
                </a14:m>
                <a:r>
                  <a:rPr lang="en-US" sz="2800" b="1" dirty="0" smtClean="0"/>
                  <a:t>leaves</a:t>
                </a:r>
              </a:p>
              <a:p>
                <a:r>
                  <a:rPr lang="en-US" sz="2800" dirty="0" smtClean="0"/>
                  <a:t> Node </a:t>
                </a:r>
                <a:r>
                  <a:rPr lang="en-US" sz="2800" b="1" dirty="0" smtClean="0"/>
                  <a:t>value</a:t>
                </a:r>
                <a:r>
                  <a:rPr lang="en-US" sz="2800" dirty="0" smtClean="0"/>
                  <a:t>: probability of </a:t>
                </a:r>
                <a:r>
                  <a:rPr lang="en-US" sz="2800" b="1" dirty="0" smtClean="0"/>
                  <a:t>hitting</a:t>
                </a:r>
                <a:r>
                  <a:rPr lang="en-US" sz="2800" dirty="0" smtClean="0"/>
                  <a:t> a </a:t>
                </a:r>
                <a:r>
                  <a:rPr lang="en-US" sz="2800" dirty="0">
                    <a:solidFill>
                      <a:srgbClr val="0000FF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−</m:t>
                    </m:r>
                  </m:oMath>
                </a14:m>
                <a:r>
                  <a:rPr lang="en-US" sz="2800" dirty="0" smtClean="0"/>
                  <a:t>leaf, once in the node  </a:t>
                </a:r>
              </a:p>
              <a:p>
                <a:endParaRPr lang="en-US" sz="2800" dirty="0" smtClean="0"/>
              </a:p>
              <a:p>
                <a:endParaRPr lang="he-IL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3048000"/>
                <a:ext cx="8610600" cy="3505200"/>
              </a:xfrm>
              <a:blipFill rotWithShape="1">
                <a:blip r:embed="rId2"/>
                <a:stretch>
                  <a:fillRect l="-778" t="-1565" r="-2831" b="-591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047" y="609600"/>
            <a:ext cx="4379784" cy="35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8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44780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Optimal</a:t>
                </a:r>
                <a:r>
                  <a:rPr lang="en-US" dirty="0" smtClean="0"/>
                  <a:t> adversaries </a:t>
                </a: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6600CC"/>
                            </a:solidFill>
                            <a:latin typeface="Comic Sans MS" panose="030F0702030302020204" pitchFamily="66" charset="0"/>
                          </a:rPr>
                          <m:t>A</m:t>
                        </m:r>
                      </m:e>
                      <m:sub/>
                      <m:sup>
                        <m: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– </a:t>
                </a:r>
                <a:r>
                  <a:rPr lang="en-US" sz="2800" b="1" dirty="0" smtClean="0"/>
                  <a:t>optimal</a:t>
                </a:r>
                <a:r>
                  <a:rPr lang="en-US" sz="2800" dirty="0" smtClean="0"/>
                  <a:t> </a:t>
                </a:r>
                <a:r>
                  <a:rPr lang="en-US" sz="2800" u="sng" dirty="0"/>
                  <a:t>valid</a:t>
                </a:r>
                <a:r>
                  <a:rPr lang="en-US" sz="2800" dirty="0"/>
                  <a:t> strategy for </a:t>
                </a:r>
                <a:r>
                  <a:rPr lang="en-US" sz="2800" dirty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/>
                  <a:t>attacking towards </a:t>
                </a:r>
                <a:r>
                  <a:rPr lang="en-US" sz="2800" dirty="0">
                    <a:solidFill>
                      <a:srgbClr val="0000FF"/>
                    </a:solidFill>
                  </a:rPr>
                  <a:t>1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6600CC"/>
                            </a:solidFill>
                            <a:latin typeface="Comic Sans MS" panose="030F0702030302020204" pitchFamily="66" charset="0"/>
                          </a:rPr>
                          <m:t>B</m:t>
                        </m:r>
                      </m:e>
                      <m:sub/>
                      <m:sup>
                        <m: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– </a:t>
                </a:r>
                <a:r>
                  <a:rPr lang="en-US" sz="2800" b="1" dirty="0" smtClean="0"/>
                  <a:t>optimal</a:t>
                </a:r>
                <a:r>
                  <a:rPr lang="en-US" sz="2800" dirty="0" smtClean="0"/>
                  <a:t> </a:t>
                </a:r>
                <a:r>
                  <a:rPr lang="en-US" sz="2800" u="sng" dirty="0"/>
                  <a:t>valid</a:t>
                </a:r>
                <a:r>
                  <a:rPr lang="en-US" sz="2800" dirty="0"/>
                  <a:t> strategy for </a:t>
                </a:r>
                <a:r>
                  <a:rPr lang="en-US" sz="2800" dirty="0">
                    <a:solidFill>
                      <a:srgbClr val="0000FF"/>
                    </a:solidFill>
                  </a:rPr>
                  <a:t>B </a:t>
                </a:r>
                <a:r>
                  <a:rPr lang="en-US" sz="2800" dirty="0"/>
                  <a:t>attacking towards </a:t>
                </a:r>
                <a:r>
                  <a:rPr lang="en-US" sz="2800" dirty="0">
                    <a:solidFill>
                      <a:srgbClr val="0000FF"/>
                    </a:solidFill>
                  </a:rPr>
                  <a:t>0</a:t>
                </a:r>
              </a:p>
              <a:p>
                <a:pPr marL="0" indent="0">
                  <a:buNone/>
                </a:pPr>
                <a:r>
                  <a:rPr lang="en-US" sz="2800" dirty="0"/>
                  <a:t>Assume wlg. that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6600CC"/>
                                </a:solidFill>
                                <a:latin typeface="Comic Sans MS" panose="030F0702030302020204" pitchFamily="66" charset="0"/>
                              </a:rPr>
                              <m:t>A</m:t>
                            </m:r>
                          </m:e>
                          <m:sub/>
                          <m:sup>
                            <m:r>
                              <a:rPr lang="en-US" sz="28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6600CC"/>
                                </a:solidFill>
                                <a:latin typeface="Comic Sans MS" panose="030F0702030302020204" pitchFamily="66" charset="0"/>
                              </a:rPr>
                              <m:t>B</m:t>
                            </m:r>
                          </m:e>
                          <m:sub/>
                          <m:sup>
                            <m:r>
                              <a:rPr lang="en-US" sz="28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mbria Math"/>
                  </a:rPr>
                  <a:t>‘1’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latin typeface="cmsy10"/>
                  </a:rPr>
                  <a:t>)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800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  <m:limLow>
                      <m:limLow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6600CC"/>
                                </a:solidFill>
                                <a:latin typeface="Comic Sans MS" panose="030F0702030302020204" pitchFamily="66" charset="0"/>
                              </a:rPr>
                              <m:t>B</m:t>
                            </m:r>
                          </m:e>
                          <m:sub/>
                          <m:sup>
                            <m:r>
                              <a:rPr lang="en-US" sz="28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900" dirty="0"/>
              </a:p>
              <a:p>
                <a:pPr marL="0" indent="0">
                  <a:buNone/>
                </a:pPr>
                <a:r>
                  <a:rPr lang="en-US" sz="2800" b="1" dirty="0" smtClean="0"/>
                  <a:t>Question: </a:t>
                </a:r>
                <a:r>
                  <a:rPr lang="en-US" sz="2800" dirty="0" smtClean="0"/>
                  <a:t>what makes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6600CC"/>
                            </a:solidFill>
                            <a:latin typeface="Comic Sans MS" panose="030F0702030302020204" pitchFamily="66" charset="0"/>
                          </a:rPr>
                          <m:t>A</m:t>
                        </m:r>
                      </m:e>
                      <m:sub/>
                      <m:sup>
                        <m: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wins?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447800"/>
                <a:ext cx="7772400" cy="4572000"/>
              </a:xfrm>
              <a:blipFill rotWithShape="1">
                <a:blip r:embed="rId3"/>
                <a:stretch>
                  <a:fillRect l="-1647" t="-12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15" y="228600"/>
            <a:ext cx="7772400" cy="1143000"/>
          </a:xfrm>
        </p:spPr>
        <p:txBody>
          <a:bodyPr/>
          <a:lstStyle/>
          <a:p>
            <a:r>
              <a:rPr lang="en-US" dirty="0" smtClean="0"/>
              <a:t>Optimal Attacks on </a:t>
            </a:r>
            <a:r>
              <a:rPr lang="en-US" dirty="0"/>
              <a:t>CF Protocols</a:t>
            </a:r>
            <a:r>
              <a:rPr lang="en-US" dirty="0" smtClean="0"/>
              <a:t> </a:t>
            </a:r>
            <a:endParaRPr lang="he-IL" dirty="0"/>
          </a:p>
        </p:txBody>
      </p:sp>
      <p:grpSp>
        <p:nvGrpSpPr>
          <p:cNvPr id="6" name="Group 5"/>
          <p:cNvGrpSpPr/>
          <p:nvPr/>
        </p:nvGrpSpPr>
        <p:grpSpPr>
          <a:xfrm>
            <a:off x="7260784" y="2354573"/>
            <a:ext cx="1706518" cy="2978433"/>
            <a:chOff x="6970830" y="1060167"/>
            <a:chExt cx="1706518" cy="2978433"/>
          </a:xfrm>
        </p:grpSpPr>
        <p:sp>
          <p:nvSpPr>
            <p:cNvPr id="8" name="Oval 7"/>
            <p:cNvSpPr/>
            <p:nvPr/>
          </p:nvSpPr>
          <p:spPr>
            <a:xfrm>
              <a:off x="7638431" y="1060167"/>
              <a:ext cx="364123" cy="31179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44482" y="1918546"/>
              <a:ext cx="364123" cy="3277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4"/>
              <a:endCxn id="9" idx="0"/>
            </p:cNvCxnSpPr>
            <p:nvPr/>
          </p:nvCxnSpPr>
          <p:spPr>
            <a:xfrm>
              <a:off x="7820493" y="1371958"/>
              <a:ext cx="206051" cy="546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4"/>
              <a:endCxn id="16" idx="0"/>
            </p:cNvCxnSpPr>
            <p:nvPr/>
          </p:nvCxnSpPr>
          <p:spPr>
            <a:xfrm flipH="1">
              <a:off x="7115951" y="1371958"/>
              <a:ext cx="704542" cy="5794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8035793" y="2786489"/>
              <a:ext cx="364123" cy="30221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9" idx="4"/>
              <a:endCxn id="15" idx="0"/>
            </p:cNvCxnSpPr>
            <p:nvPr/>
          </p:nvCxnSpPr>
          <p:spPr>
            <a:xfrm flipH="1">
              <a:off x="7439205" y="2246291"/>
              <a:ext cx="587339" cy="519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4"/>
              <a:endCxn id="12" idx="0"/>
            </p:cNvCxnSpPr>
            <p:nvPr/>
          </p:nvCxnSpPr>
          <p:spPr>
            <a:xfrm>
              <a:off x="8026544" y="2246291"/>
              <a:ext cx="191311" cy="5401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94084" y="2766068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0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0830" y="1951384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248360" y="130257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dirty="0" smtClean="0">
                  <a:solidFill>
                    <a:srgbClr val="0000FF"/>
                  </a:solidFill>
                  <a:latin typeface="cmmi10"/>
                </a:rPr>
                <a:t>®</a:t>
              </a:r>
              <a:endParaRPr lang="he-IL" dirty="0">
                <a:solidFill>
                  <a:srgbClr val="0000FF"/>
                </a:solidFill>
                <a:latin typeface="cmmi1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02554" y="1438866"/>
              <a:ext cx="6747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rgbClr val="0000FF"/>
                  </a:solidFill>
                </a:rPr>
                <a:t>1-</a:t>
              </a:r>
              <a:r>
                <a:rPr lang="he-IL" sz="1600" dirty="0" smtClean="0">
                  <a:solidFill>
                    <a:srgbClr val="0000FF"/>
                  </a:solidFill>
                  <a:latin typeface="cmmi10"/>
                </a:rPr>
                <a:t> ®</a:t>
              </a:r>
              <a:r>
                <a:rPr lang="en-US" sz="1400" dirty="0" smtClean="0">
                  <a:solidFill>
                    <a:srgbClr val="0000FF"/>
                  </a:solidFill>
                  <a:latin typeface="cmmi10"/>
                </a:rPr>
                <a:t> </a:t>
              </a:r>
              <a:endParaRPr lang="he-IL" sz="1400" dirty="0">
                <a:solidFill>
                  <a:srgbClr val="0000FF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2" idx="4"/>
            </p:cNvCxnSpPr>
            <p:nvPr/>
          </p:nvCxnSpPr>
          <p:spPr>
            <a:xfrm>
              <a:off x="8217855" y="3088703"/>
              <a:ext cx="172812" cy="622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4"/>
              <a:endCxn id="21" idx="0"/>
            </p:cNvCxnSpPr>
            <p:nvPr/>
          </p:nvCxnSpPr>
          <p:spPr>
            <a:xfrm flipH="1">
              <a:off x="7638431" y="3088703"/>
              <a:ext cx="579424" cy="672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93310" y="3761601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4836" y="2242194"/>
              <a:ext cx="2856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400" dirty="0" smtClean="0">
                  <a:solidFill>
                    <a:srgbClr val="0000FF"/>
                  </a:solidFill>
                  <a:latin typeface="cmmi10"/>
                </a:rPr>
                <a:t>¯</a:t>
              </a:r>
              <a:endParaRPr lang="he-IL" sz="1400" dirty="0">
                <a:solidFill>
                  <a:srgbClr val="0000FF"/>
                </a:solidFill>
                <a:latin typeface="cmmi1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248073" y="3253065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/>
              <p:cNvSpPr/>
              <p:nvPr/>
            </p:nvSpPr>
            <p:spPr>
              <a:xfrm>
                <a:off x="6324600" y="3095088"/>
                <a:ext cx="609600" cy="445609"/>
              </a:xfrm>
              <a:prstGeom prst="wedgeRoundRectCallout">
                <a:avLst>
                  <a:gd name="adj1" fmla="val 97598"/>
                  <a:gd name="adj2" fmla="val 18022"/>
                  <a:gd name="adj3" fmla="val 16667"/>
                </a:avLst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095088"/>
                <a:ext cx="609600" cy="445609"/>
              </a:xfrm>
              <a:prstGeom prst="wedgeRoundRectCallout">
                <a:avLst>
                  <a:gd name="adj1" fmla="val 97598"/>
                  <a:gd name="adj2" fmla="val 18022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7907" y="5050712"/>
                <a:ext cx="6791093" cy="115179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latin typeface="+mn-lt"/>
                    <a:cs typeface="+mn-cs"/>
                  </a:rPr>
                  <a:t>F</a:t>
                </a:r>
                <a:r>
                  <a:rPr lang="en-US" sz="2800" b="1" dirty="0">
                    <a:latin typeface="+mn-lt"/>
                    <a:cs typeface="+mn-cs"/>
                  </a:rPr>
                  <a:t>act: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ℓ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+mn-lt"/>
                    <a:cs typeface="+mn-cs"/>
                  </a:rPr>
                  <a:t>is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solidFill>
                          <a:srgbClr val="0000FF"/>
                        </a:solidFill>
                        <a:latin typeface="Cambria Math"/>
                      </a:rPr>
                      <m:t>𝐁</m:t>
                    </m:r>
                  </m:oMath>
                </a14:m>
                <a:r>
                  <a:rPr lang="en-US" sz="2800" b="1" dirty="0"/>
                  <a:t>-</a:t>
                </a:r>
                <a:r>
                  <a:rPr lang="en-US" sz="2800" b="1" dirty="0" smtClean="0"/>
                  <a:t>immune</a:t>
                </a:r>
                <a:r>
                  <a:rPr lang="en-US" sz="2800" dirty="0" smtClean="0">
                    <a:latin typeface="+mn-lt"/>
                    <a:cs typeface="+mn-cs"/>
                  </a:rPr>
                  <a:t>: 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000" dirty="0">
                                          <a:solidFill>
                                            <a:srgbClr val="6600CC"/>
                                          </a:solidFill>
                                          <a:latin typeface="Comic Sans MS" panose="030F0702030302020204" pitchFamily="66" charset="0"/>
                                        </a:rPr>
                                        <m:t>B</m:t>
                                      </m:r>
                                    </m:e>
                                    <m:sub/>
                                    <m:sup>
                                      <m:r>
                                        <a:rPr lang="en-US" sz="2000"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sSubSup>
                        <m:sSubSupPr>
                          <m:ctrlPr>
                            <a:rPr lang="en-US" sz="2800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OPT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  <m:sup>
                          <m:r>
                            <a:rPr lang="en-US" sz="28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07" y="5050712"/>
                <a:ext cx="6791093" cy="11517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3830" y="2258966"/>
            <a:ext cx="3359904" cy="28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6928422" y="4691744"/>
            <a:ext cx="1513804" cy="205069"/>
            <a:chOff x="4796412" y="4343400"/>
            <a:chExt cx="2197241" cy="276633"/>
          </a:xfrm>
        </p:grpSpPr>
        <p:sp>
          <p:nvSpPr>
            <p:cNvPr id="28" name="TextBox 27"/>
            <p:cNvSpPr txBox="1"/>
            <p:nvPr/>
          </p:nvSpPr>
          <p:spPr>
            <a:xfrm>
              <a:off x="6713972" y="4471517"/>
              <a:ext cx="279681" cy="148516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47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96412" y="4343400"/>
              <a:ext cx="279681" cy="238114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77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9648" y="5139874"/>
                <a:ext cx="7504786" cy="1469569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b="1" dirty="0" smtClean="0">
                    <a:latin typeface="+mn-lt"/>
                    <a:cs typeface="+mn-cs"/>
                  </a:rPr>
                  <a:t>Lemma: </a:t>
                </a:r>
                <a:r>
                  <a:rPr lang="en-US" sz="2400" b="1" dirty="0">
                    <a:solidFill>
                      <a:srgbClr val="0000FF"/>
                    </a:solidFill>
                    <a:latin typeface="cmsy10"/>
                  </a:rPr>
                  <a:t>9</a:t>
                </a:r>
                <a:r>
                  <a:rPr lang="en-US" sz="2400" dirty="0">
                    <a:latin typeface="cmsy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00FF"/>
                        </a:solidFill>
                        <a:latin typeface="Cambria Math"/>
                      </a:rPr>
                      <m:t>𝐁</m:t>
                    </m:r>
                  </m:oMath>
                </a14:m>
                <a:r>
                  <a:rPr lang="en-US" sz="2400" b="1" dirty="0" smtClean="0"/>
                  <a:t>-immune </a:t>
                </a:r>
                <a:r>
                  <a:rPr lang="en-US" sz="2400" u="sng" dirty="0" smtClean="0"/>
                  <a:t>measure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/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over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/>
                  <a:t>-leaves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/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400" i="1">
                        <a:solidFill>
                          <a:srgbClr val="6600CC"/>
                        </a:solidFill>
                        <a:latin typeface="Cambria Math"/>
                      </a:rPr>
                      <m:t>: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/>
                  <a:t>-leaves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↦[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)</a:t>
                </a:r>
                <a:r>
                  <a:rPr lang="en-US" sz="2400" dirty="0" smtClean="0"/>
                  <a:t>:</a:t>
                </a: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Ex</m:t>
                          </m:r>
                        </m:e>
                        <m:lim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/>
                            <m:sup>
                              <m:r>
                                <a:rPr lang="en-US" sz="240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 spc="-40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Ex</m:t>
                          </m:r>
                        </m:e>
                        <m:lim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srgbClr val="6600CC"/>
                                  </a:solidFill>
                                  <a:latin typeface="Comic Sans MS" panose="030F0702030302020204" pitchFamily="66" charset="0"/>
                                </a:rPr>
                                <m:t>B</m:t>
                              </m:r>
                            </m:e>
                            <m:sub/>
                            <m:sup>
                              <m:r>
                                <a:rPr lang="en-US" sz="200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/>
                            <m:sup>
                              <m:r>
                                <a:rPr lang="en-US" sz="2400">
                                  <a:solidFill>
                                    <a:srgbClr val="66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24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66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OPT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  <m:sup>
                          <m:r>
                            <a:rPr lang="en-US" sz="2400">
                              <a:solidFill>
                                <a:srgbClr val="6600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he-IL" sz="2400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48" y="5139874"/>
                <a:ext cx="7504786" cy="14695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9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3" grpId="0" animBg="1"/>
      <p:bldP spid="23" grpId="1" animBg="1"/>
      <p:bldP spid="24" grpId="0" animBg="1"/>
      <p:bldP spid="24" grpId="1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Biased Continuation Attack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04919"/>
            <a:ext cx="4973951" cy="3309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95400" y="2743199"/>
                <a:ext cx="5943600" cy="661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91440" numCol="1" anchor="b" anchorCtr="0" compatLnSpc="1">
                <a:prstTxWarp prst="textNoShape">
                  <a:avLst/>
                </a:prstTxWarp>
              </a:bodyPr>
              <a:lstStyle>
                <a:lvl1pPr algn="l" rtl="0">
                  <a:buNone/>
                  <a:defRPr sz="4000" b="0" cap="none">
                    <a:solidFill>
                      <a:schemeClr val="tx2"/>
                    </a:solidFill>
                    <a:latin typeface="Perpetua" pitchFamily="18" charset="0"/>
                    <a:ea typeface="+mj-ea"/>
                    <a:cs typeface="+mj-cs"/>
                  </a:defRPr>
                </a:lvl1pPr>
                <a:lvl2pPr algn="l" rtl="0"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algn="l" rtl="0"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algn="l" rtl="0"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algn="l" rtl="0"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r>
                  <a:rPr lang="en-US" sz="3200" dirty="0" smtClean="0"/>
                  <a:t>Or, hitting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sz="3200" dirty="0" smtClean="0"/>
                  <a:t>–</a:t>
                </a:r>
                <a:r>
                  <a:rPr lang="en-US" sz="3200" dirty="0"/>
                  <a:t>immune measure</a:t>
                </a:r>
                <a:endParaRPr lang="he-IL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199"/>
                <a:ext cx="5943600" cy="661720"/>
              </a:xfrm>
              <a:prstGeom prst="rect">
                <a:avLst/>
              </a:prstGeom>
              <a:blipFill rotWithShape="1">
                <a:blip r:embed="rId3"/>
                <a:stretch>
                  <a:fillRect l="-2667" t="-4587" b="-247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1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5733" y="987699"/>
                <a:ext cx="8721887" cy="5676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The (first) </a:t>
                </a:r>
                <a:r>
                  <a:rPr lang="en-US" sz="2800" b="1" dirty="0" smtClean="0"/>
                  <a:t>biased-continuation </a:t>
                </a:r>
                <a:r>
                  <a:rPr lang="en-US" sz="2800" dirty="0" smtClean="0"/>
                  <a:t>attack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spc="-270" baseline="3000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spc="-270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 smtClean="0"/>
                  <a:t>for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A </a:t>
                </a:r>
                <a:r>
                  <a:rPr lang="en-US" sz="2800" dirty="0" smtClean="0"/>
                  <a:t>towards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1</a:t>
                </a:r>
                <a:endParaRPr lang="en-US" sz="2800" spc="-270" baseline="30000" dirty="0">
                  <a:solidFill>
                    <a:srgbClr val="006600"/>
                  </a:solidFill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0000FF"/>
                  </a:solidFill>
                  <a:latin typeface="msbm10"/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0000FF"/>
                  </a:solidFill>
                  <a:latin typeface="msbm10"/>
                </a:endParaRPr>
              </a:p>
              <a:p>
                <a:pPr marL="0" indent="0">
                  <a:buNone/>
                </a:pPr>
                <a:endParaRPr lang="en-US" sz="2800" u="sng" dirty="0" smtClean="0">
                  <a:solidFill>
                    <a:srgbClr val="0000FF"/>
                  </a:solidFill>
                  <a:latin typeface="msbm10"/>
                </a:endParaRPr>
              </a:p>
              <a:p>
                <a:pPr marL="0" indent="0">
                  <a:buNone/>
                </a:pPr>
                <a:endParaRPr lang="en-US" sz="2800" u="sng" dirty="0">
                  <a:solidFill>
                    <a:srgbClr val="0000FF"/>
                  </a:solidFill>
                  <a:latin typeface="msbm10"/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B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is analogous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B050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sz="2800" dirty="0" smtClean="0"/>
                  <a:t> towards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800" i="1" u="sng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en-US" sz="2800" u="sng" dirty="0" smtClean="0"/>
                  <a:t>OWFs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necessary</a:t>
                </a:r>
                <a:r>
                  <a:rPr lang="en-US" sz="2800" dirty="0"/>
                  <a:t>, but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not</a:t>
                </a:r>
                <a:r>
                  <a:rPr lang="en-US" sz="2800" dirty="0"/>
                  <a:t> sufficient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Amazingly </a:t>
                </a:r>
                <a:r>
                  <a:rPr lang="en-US" sz="2800" dirty="0" smtClean="0"/>
                  <a:t>useful!</a:t>
                </a:r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Also </a:t>
                </a:r>
                <a:r>
                  <a:rPr lang="en-US" sz="2800" dirty="0" smtClean="0"/>
                  <a:t>used for </a:t>
                </a:r>
                <a:r>
                  <a:rPr lang="en-US" sz="2800" i="1" dirty="0" smtClean="0"/>
                  <a:t>Parallel Repetition </a:t>
                </a:r>
                <a:r>
                  <a:rPr lang="en-US" sz="2800" dirty="0" smtClean="0"/>
                  <a:t>thms</a:t>
                </a:r>
                <a:r>
                  <a:rPr lang="en-US" sz="2800" i="1" dirty="0" smtClean="0"/>
                  <a:t/>
                </a:r>
                <a:br>
                  <a:rPr lang="en-US" sz="2800" i="1" dirty="0" smtClean="0"/>
                </a:br>
                <a:r>
                  <a:rPr lang="en-US" sz="2800" i="1" dirty="0" smtClean="0"/>
                  <a:t> </a:t>
                </a:r>
                <a:r>
                  <a:rPr lang="en-US" sz="2800" spc="-270" baseline="30000" dirty="0" smtClean="0">
                    <a:solidFill>
                      <a:srgbClr val="006600"/>
                    </a:solidFill>
                  </a:rPr>
                  <a:t>  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[Håstad et. al ‘10], [Haitner‘09]</a:t>
                </a:r>
                <a:endParaRPr lang="en-US" sz="1600" b="1" dirty="0"/>
              </a:p>
            </p:txBody>
          </p:sp>
        </mc:Choice>
        <mc:Fallback>
          <p:sp>
            <p:nvSpPr>
              <p:cNvPr id="17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5733" y="987699"/>
                <a:ext cx="8721887" cy="5676900"/>
              </a:xfrm>
              <a:blipFill rotWithShape="1">
                <a:blip r:embed="rId3"/>
                <a:stretch>
                  <a:fillRect l="-1398" t="-9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30" y="-127074"/>
            <a:ext cx="7772400" cy="1143000"/>
          </a:xfrm>
        </p:spPr>
        <p:txBody>
          <a:bodyPr/>
          <a:lstStyle/>
          <a:p>
            <a:r>
              <a:rPr lang="en-US" dirty="0" smtClean="0"/>
              <a:t>The Biased-Continuation Attack</a:t>
            </a:r>
            <a:endParaRPr lang="he-IL" dirty="0"/>
          </a:p>
        </p:txBody>
      </p:sp>
      <p:sp>
        <p:nvSpPr>
          <p:cNvPr id="36" name="Oval 35"/>
          <p:cNvSpPr/>
          <p:nvPr/>
        </p:nvSpPr>
        <p:spPr>
          <a:xfrm>
            <a:off x="7183729" y="3163832"/>
            <a:ext cx="364123" cy="3117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6777621" y="5879371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rtl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600" dirty="0" smtClean="0">
                <a:solidFill>
                  <a:srgbClr val="002060"/>
                </a:solidFill>
                <a:latin typeface="Perpetua" pitchFamily="18" charset="0"/>
              </a:rPr>
              <a:t>…</a:t>
            </a:r>
            <a:endParaRPr kumimoji="0" lang="he-IL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907556" y="3902888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85" name="Straight Arrow Connector 84"/>
          <p:cNvCxnSpPr>
            <a:stCxn id="36" idx="4"/>
            <a:endCxn id="43" idx="0"/>
          </p:cNvCxnSpPr>
          <p:nvPr/>
        </p:nvCxnSpPr>
        <p:spPr>
          <a:xfrm>
            <a:off x="7365791" y="3475623"/>
            <a:ext cx="723827" cy="427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6444846" y="3902888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90" name="Straight Arrow Connector 89"/>
          <p:cNvCxnSpPr>
            <a:stCxn id="36" idx="4"/>
            <a:endCxn id="89" idx="0"/>
          </p:cNvCxnSpPr>
          <p:nvPr/>
        </p:nvCxnSpPr>
        <p:spPr>
          <a:xfrm flipH="1">
            <a:off x="6626908" y="3475623"/>
            <a:ext cx="738883" cy="427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5813493" y="4743304"/>
            <a:ext cx="364123" cy="3253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01" name="Straight Arrow Connector 100"/>
          <p:cNvCxnSpPr>
            <a:stCxn id="89" idx="4"/>
            <a:endCxn id="100" idx="0"/>
          </p:cNvCxnSpPr>
          <p:nvPr/>
        </p:nvCxnSpPr>
        <p:spPr>
          <a:xfrm flipH="1">
            <a:off x="5995555" y="4230633"/>
            <a:ext cx="631353" cy="5126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/>
          <p:nvPr/>
        </p:nvSpPr>
        <p:spPr>
          <a:xfrm>
            <a:off x="8495051" y="4766429"/>
            <a:ext cx="364123" cy="3022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04" name="Straight Arrow Connector 103"/>
          <p:cNvCxnSpPr>
            <a:stCxn id="43" idx="4"/>
            <a:endCxn id="103" idx="0"/>
          </p:cNvCxnSpPr>
          <p:nvPr/>
        </p:nvCxnSpPr>
        <p:spPr>
          <a:xfrm>
            <a:off x="8089618" y="4230633"/>
            <a:ext cx="587495" cy="535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6744550" y="4743304"/>
            <a:ext cx="367570" cy="3253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17" name="Straight Arrow Connector 116"/>
          <p:cNvCxnSpPr>
            <a:stCxn id="89" idx="4"/>
            <a:endCxn id="116" idx="0"/>
          </p:cNvCxnSpPr>
          <p:nvPr/>
        </p:nvCxnSpPr>
        <p:spPr>
          <a:xfrm>
            <a:off x="6626908" y="4230633"/>
            <a:ext cx="301427" cy="5126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7485841" y="4759405"/>
            <a:ext cx="364123" cy="3092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29" name="Straight Arrow Connector 128"/>
          <p:cNvCxnSpPr>
            <a:stCxn id="43" idx="4"/>
            <a:endCxn id="128" idx="0"/>
          </p:cNvCxnSpPr>
          <p:nvPr/>
        </p:nvCxnSpPr>
        <p:spPr>
          <a:xfrm flipH="1">
            <a:off x="7667903" y="4230633"/>
            <a:ext cx="421715" cy="528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4948385" y="6097474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407804" y="6097474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8294087" y="6128395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943725" y="6097474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he-IL" dirty="0">
              <a:solidFill>
                <a:srgbClr val="0000FF"/>
              </a:solidFill>
            </a:endParaRPr>
          </a:p>
        </p:txBody>
      </p:sp>
      <p:cxnSp>
        <p:nvCxnSpPr>
          <p:cNvPr id="169" name="Straight Arrow Connector 168"/>
          <p:cNvCxnSpPr>
            <a:endCxn id="41" idx="0"/>
          </p:cNvCxnSpPr>
          <p:nvPr/>
        </p:nvCxnSpPr>
        <p:spPr>
          <a:xfrm flipH="1">
            <a:off x="5301186" y="5056690"/>
            <a:ext cx="631354" cy="4936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>
            <a:endCxn id="179" idx="0"/>
          </p:cNvCxnSpPr>
          <p:nvPr/>
        </p:nvCxnSpPr>
        <p:spPr>
          <a:xfrm>
            <a:off x="5932539" y="5056690"/>
            <a:ext cx="488384" cy="445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tangle 170"/>
          <p:cNvSpPr/>
          <p:nvPr/>
        </p:nvSpPr>
        <p:spPr>
          <a:xfrm>
            <a:off x="6743079" y="3464219"/>
            <a:ext cx="333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solidFill>
                  <a:srgbClr val="0000FF"/>
                </a:solidFill>
              </a:rPr>
              <a:t>½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7667902" y="3475623"/>
            <a:ext cx="333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solidFill>
                  <a:srgbClr val="0000FF"/>
                </a:solidFill>
              </a:rPr>
              <a:t>½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6037485" y="42305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00FF"/>
                </a:solidFill>
              </a:rPr>
              <a:t>¼ 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736616" y="425955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00FF"/>
                </a:solidFill>
              </a:rPr>
              <a:t>¾ 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177" name="Content Placeholder 2"/>
          <p:cNvSpPr txBox="1">
            <a:spLocks/>
          </p:cNvSpPr>
          <p:nvPr/>
        </p:nvSpPr>
        <p:spPr bwMode="auto">
          <a:xfrm rot="5400000">
            <a:off x="7053644" y="5430245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rtl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600" dirty="0" smtClean="0">
                <a:solidFill>
                  <a:srgbClr val="002060"/>
                </a:solidFill>
                <a:latin typeface="Perpetua" pitchFamily="18" charset="0"/>
              </a:rPr>
              <a:t>…</a:t>
            </a:r>
            <a:endParaRPr kumimoji="0" lang="he-IL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6238861" y="5502071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80" name="Straight Arrow Connector 179"/>
          <p:cNvCxnSpPr>
            <a:stCxn id="179" idx="4"/>
            <a:endCxn id="168" idx="0"/>
          </p:cNvCxnSpPr>
          <p:nvPr/>
        </p:nvCxnSpPr>
        <p:spPr>
          <a:xfrm flipH="1">
            <a:off x="6088846" y="5829816"/>
            <a:ext cx="332077" cy="267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 182"/>
          <p:cNvSpPr/>
          <p:nvPr/>
        </p:nvSpPr>
        <p:spPr>
          <a:xfrm>
            <a:off x="8019242" y="5502070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84" name="Straight Arrow Connector 183"/>
          <p:cNvCxnSpPr>
            <a:stCxn id="103" idx="4"/>
            <a:endCxn id="183" idx="0"/>
          </p:cNvCxnSpPr>
          <p:nvPr/>
        </p:nvCxnSpPr>
        <p:spPr>
          <a:xfrm flipH="1">
            <a:off x="8201304" y="5068643"/>
            <a:ext cx="475809" cy="433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83" idx="4"/>
            <a:endCxn id="167" idx="0"/>
          </p:cNvCxnSpPr>
          <p:nvPr/>
        </p:nvCxnSpPr>
        <p:spPr>
          <a:xfrm>
            <a:off x="8201304" y="5829815"/>
            <a:ext cx="237904" cy="298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ontent Placeholder 2"/>
          <p:cNvSpPr txBox="1">
            <a:spLocks/>
          </p:cNvSpPr>
          <p:nvPr/>
        </p:nvSpPr>
        <p:spPr bwMode="auto">
          <a:xfrm>
            <a:off x="8677113" y="5854973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rtl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600" dirty="0" smtClean="0">
                <a:solidFill>
                  <a:srgbClr val="002060"/>
                </a:solidFill>
                <a:latin typeface="Perpetua" pitchFamily="18" charset="0"/>
              </a:rPr>
              <a:t>…</a:t>
            </a:r>
            <a:endParaRPr kumimoji="0" lang="he-IL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cxnSp>
        <p:nvCxnSpPr>
          <p:cNvPr id="193" name="Straight Arrow Connector 192"/>
          <p:cNvCxnSpPr>
            <a:stCxn id="183" idx="4"/>
            <a:endCxn id="197" idx="0"/>
          </p:cNvCxnSpPr>
          <p:nvPr/>
        </p:nvCxnSpPr>
        <p:spPr>
          <a:xfrm flipH="1">
            <a:off x="7907556" y="5829815"/>
            <a:ext cx="293748" cy="324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7762435" y="6154144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60246" y="6045473"/>
            <a:ext cx="457200" cy="4311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119124" y="5550362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44" name="Straight Arrow Connector 43"/>
          <p:cNvCxnSpPr>
            <a:stCxn id="41" idx="4"/>
            <a:endCxn id="166" idx="0"/>
          </p:cNvCxnSpPr>
          <p:nvPr/>
        </p:nvCxnSpPr>
        <p:spPr>
          <a:xfrm>
            <a:off x="5301186" y="5878107"/>
            <a:ext cx="251739" cy="2193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9" idx="4"/>
          </p:cNvCxnSpPr>
          <p:nvPr/>
        </p:nvCxnSpPr>
        <p:spPr>
          <a:xfrm>
            <a:off x="6420923" y="5829816"/>
            <a:ext cx="323627" cy="32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1" idx="0"/>
          </p:cNvCxnSpPr>
          <p:nvPr/>
        </p:nvCxnSpPr>
        <p:spPr>
          <a:xfrm flipH="1">
            <a:off x="5093506" y="5882296"/>
            <a:ext cx="222834" cy="215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1767" y="1568265"/>
                <a:ext cx="5737079" cy="163987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en-US" sz="2400" dirty="0" smtClean="0"/>
                  <a:t>On transcript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/>
                  <a:t>samples </a:t>
                </a:r>
                <a:r>
                  <a:rPr lang="en-US" sz="2400" u="sng" dirty="0" smtClean="0"/>
                  <a:t>uniform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endParaRPr lang="en-US" sz="2400" dirty="0" smtClean="0"/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b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Perpetua" pitchFamily="18" charset="0"/>
                  </a:rPr>
                  <a:t>is </a:t>
                </a:r>
                <a:r>
                  <a:rPr lang="en-US" sz="2400" u="sng" dirty="0" smtClean="0">
                    <a:latin typeface="Perpetua" pitchFamily="18" charset="0"/>
                  </a:rPr>
                  <a:t>consistent</a:t>
                </a:r>
                <a:r>
                  <a:rPr lang="en-US" sz="2400" dirty="0" smtClean="0">
                    <a:latin typeface="Perpetua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solidFill>
                          <a:srgbClr val="0000FF"/>
                        </a:solidFill>
                        <a:latin typeface="Cambria Math"/>
                      </a:rPr>
                      <m:t>u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marL="514350" indent="-514350" algn="l" rtl="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out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‘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 marL="514350" indent="-514350" algn="l" rtl="0">
                  <a:buNone/>
                </a:pPr>
                <a:r>
                  <a:rPr lang="en-US" sz="2400" dirty="0" smtClean="0"/>
                  <a:t>Sends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’s reply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7" y="1568265"/>
                <a:ext cx="5737079" cy="16398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6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indefinite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33A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33A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7" presetClass="emph" presetSubtype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indefinite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4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7" dur="indefinite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2C84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indefinite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733A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/>
      <p:bldP spid="43" grpId="0" animBg="1"/>
      <p:bldP spid="89" grpId="0" animBg="1"/>
      <p:bldP spid="100" grpId="0" animBg="1"/>
      <p:bldP spid="103" grpId="0" animBg="1"/>
      <p:bldP spid="116" grpId="0" animBg="1"/>
      <p:bldP spid="128" grpId="0" animBg="1"/>
      <p:bldP spid="151" grpId="0" animBg="1"/>
      <p:bldP spid="166" grpId="0" animBg="1"/>
      <p:bldP spid="167" grpId="0" animBg="1"/>
      <p:bldP spid="168" grpId="0" animBg="1"/>
      <p:bldP spid="171" grpId="0"/>
      <p:bldP spid="172" grpId="0"/>
      <p:bldP spid="175" grpId="0"/>
      <p:bldP spid="176" grpId="0"/>
      <p:bldP spid="177" grpId="0"/>
      <p:bldP spid="179" grpId="0" animBg="1"/>
      <p:bldP spid="183" grpId="0" animBg="1"/>
      <p:bldP spid="192" grpId="0"/>
      <p:bldP spid="197" grpId="0" animBg="1"/>
      <p:bldP spid="40" grpId="0" animBg="1"/>
      <p:bldP spid="40" grpId="1" animBg="1"/>
      <p:bldP spid="41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9762"/>
          </a:xfrm>
        </p:spPr>
        <p:txBody>
          <a:bodyPr/>
          <a:lstStyle/>
          <a:p>
            <a:r>
              <a:rPr lang="en-US" dirty="0" smtClean="0"/>
              <a:t>Recursions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15723" y="833876"/>
                <a:ext cx="8382000" cy="45720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also a protocol.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is not efficient.</a:t>
                </a:r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15723" y="833876"/>
                <a:ext cx="8382000" cy="4572000"/>
              </a:xfrm>
              <a:blipFill rotWithShape="1">
                <a:blip r:embed="rId2"/>
                <a:stretch>
                  <a:fillRect l="-1309" b="-98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195654" y="2523889"/>
            <a:ext cx="364123" cy="3117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89546" y="5239428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rtl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600" dirty="0" smtClean="0">
                <a:solidFill>
                  <a:srgbClr val="002060"/>
                </a:solidFill>
                <a:latin typeface="Perpetua" pitchFamily="18" charset="0"/>
              </a:rPr>
              <a:t>…</a:t>
            </a:r>
            <a:endParaRPr kumimoji="0" lang="he-IL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19481" y="3262945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5" idx="4"/>
            <a:endCxn id="7" idx="0"/>
          </p:cNvCxnSpPr>
          <p:nvPr/>
        </p:nvCxnSpPr>
        <p:spPr>
          <a:xfrm>
            <a:off x="7377716" y="2835680"/>
            <a:ext cx="723827" cy="427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56771" y="3262945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>
            <a:stCxn id="5" idx="4"/>
            <a:endCxn id="9" idx="0"/>
          </p:cNvCxnSpPr>
          <p:nvPr/>
        </p:nvCxnSpPr>
        <p:spPr>
          <a:xfrm flipH="1">
            <a:off x="6638833" y="2835680"/>
            <a:ext cx="738883" cy="4272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825418" y="4103361"/>
            <a:ext cx="364123" cy="3253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9" idx="4"/>
            <a:endCxn id="11" idx="0"/>
          </p:cNvCxnSpPr>
          <p:nvPr/>
        </p:nvCxnSpPr>
        <p:spPr>
          <a:xfrm flipH="1">
            <a:off x="6007480" y="3590690"/>
            <a:ext cx="631353" cy="5126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506976" y="4126486"/>
            <a:ext cx="364123" cy="30221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7" idx="4"/>
            <a:endCxn id="13" idx="0"/>
          </p:cNvCxnSpPr>
          <p:nvPr/>
        </p:nvCxnSpPr>
        <p:spPr>
          <a:xfrm>
            <a:off x="8101543" y="3590690"/>
            <a:ext cx="587495" cy="5357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756475" y="4103361"/>
            <a:ext cx="367570" cy="32533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>
            <a:stCxn id="9" idx="4"/>
            <a:endCxn id="15" idx="0"/>
          </p:cNvCxnSpPr>
          <p:nvPr/>
        </p:nvCxnSpPr>
        <p:spPr>
          <a:xfrm>
            <a:off x="6638833" y="3590690"/>
            <a:ext cx="301427" cy="5126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97766" y="4119462"/>
            <a:ext cx="364123" cy="3092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A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stCxn id="7" idx="4"/>
            <a:endCxn id="17" idx="0"/>
          </p:cNvCxnSpPr>
          <p:nvPr/>
        </p:nvCxnSpPr>
        <p:spPr>
          <a:xfrm flipH="1">
            <a:off x="7679828" y="3590690"/>
            <a:ext cx="421715" cy="5287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60310" y="5457531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9729" y="5457531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6012" y="5488452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0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55650" y="5457531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he-IL" dirty="0">
              <a:solidFill>
                <a:srgbClr val="0000FF"/>
              </a:solidFill>
            </a:endParaRPr>
          </a:p>
        </p:txBody>
      </p:sp>
      <p:cxnSp>
        <p:nvCxnSpPr>
          <p:cNvPr id="23" name="Straight Arrow Connector 22"/>
          <p:cNvCxnSpPr>
            <a:endCxn id="38" idx="0"/>
          </p:cNvCxnSpPr>
          <p:nvPr/>
        </p:nvCxnSpPr>
        <p:spPr>
          <a:xfrm flipH="1">
            <a:off x="5313111" y="4416747"/>
            <a:ext cx="631354" cy="4936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0" idx="0"/>
          </p:cNvCxnSpPr>
          <p:nvPr/>
        </p:nvCxnSpPr>
        <p:spPr>
          <a:xfrm>
            <a:off x="5944464" y="4416747"/>
            <a:ext cx="488384" cy="4453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55004" y="2824276"/>
            <a:ext cx="333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00FF"/>
                </a:solidFill>
              </a:rPr>
              <a:t>½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79827" y="2835680"/>
            <a:ext cx="333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>
                <a:solidFill>
                  <a:srgbClr val="0000FF"/>
                </a:solidFill>
              </a:rPr>
              <a:t>½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49410" y="359056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00FF"/>
                </a:solidFill>
              </a:rPr>
              <a:t>¼ 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48541" y="361961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00FF"/>
                </a:solidFill>
              </a:rPr>
              <a:t>¾ </a:t>
            </a:r>
            <a:endParaRPr lang="he-IL" sz="1400" dirty="0">
              <a:solidFill>
                <a:srgbClr val="0000FF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 rot="5400000">
            <a:off x="7065569" y="4790302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algn="l" rtl="0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sz="3600" dirty="0" smtClean="0">
                <a:solidFill>
                  <a:srgbClr val="002060"/>
                </a:solidFill>
                <a:latin typeface="Perpetua" pitchFamily="18" charset="0"/>
              </a:rPr>
              <a:t>…</a:t>
            </a:r>
            <a:endParaRPr kumimoji="0" lang="he-IL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mi1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250786" y="4862128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>
            <a:stCxn id="30" idx="4"/>
            <a:endCxn id="22" idx="0"/>
          </p:cNvCxnSpPr>
          <p:nvPr/>
        </p:nvCxnSpPr>
        <p:spPr>
          <a:xfrm flipH="1">
            <a:off x="6100771" y="5189873"/>
            <a:ext cx="332077" cy="2676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031167" y="4862127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>
            <a:stCxn id="13" idx="4"/>
            <a:endCxn id="32" idx="0"/>
          </p:cNvCxnSpPr>
          <p:nvPr/>
        </p:nvCxnSpPr>
        <p:spPr>
          <a:xfrm flipH="1">
            <a:off x="8213229" y="4428700"/>
            <a:ext cx="475809" cy="4334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2" idx="4"/>
            <a:endCxn id="21" idx="0"/>
          </p:cNvCxnSpPr>
          <p:nvPr/>
        </p:nvCxnSpPr>
        <p:spPr>
          <a:xfrm>
            <a:off x="8213229" y="5189872"/>
            <a:ext cx="237904" cy="2985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4"/>
            <a:endCxn id="36" idx="0"/>
          </p:cNvCxnSpPr>
          <p:nvPr/>
        </p:nvCxnSpPr>
        <p:spPr>
          <a:xfrm flipH="1">
            <a:off x="7919481" y="5189872"/>
            <a:ext cx="293748" cy="3243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74360" y="5514201"/>
            <a:ext cx="29024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</a:rPr>
              <a:t>1</a:t>
            </a:r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131049" y="4910419"/>
            <a:ext cx="364123" cy="32774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p:cxnSp>
        <p:nvCxnSpPr>
          <p:cNvPr id="39" name="Straight Arrow Connector 38"/>
          <p:cNvCxnSpPr>
            <a:stCxn id="38" idx="4"/>
            <a:endCxn id="20" idx="0"/>
          </p:cNvCxnSpPr>
          <p:nvPr/>
        </p:nvCxnSpPr>
        <p:spPr>
          <a:xfrm>
            <a:off x="5313111" y="5238164"/>
            <a:ext cx="251739" cy="2193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4"/>
          </p:cNvCxnSpPr>
          <p:nvPr/>
        </p:nvCxnSpPr>
        <p:spPr>
          <a:xfrm>
            <a:off x="6432848" y="5189873"/>
            <a:ext cx="323627" cy="32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9" idx="0"/>
          </p:cNvCxnSpPr>
          <p:nvPr/>
        </p:nvCxnSpPr>
        <p:spPr>
          <a:xfrm flipH="1">
            <a:off x="5105431" y="5242353"/>
            <a:ext cx="222834" cy="2151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705311" y="282697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B050"/>
                </a:solidFill>
              </a:rPr>
              <a:t>¾ </a:t>
            </a:r>
            <a:endParaRPr lang="he-IL" sz="1400" dirty="0">
              <a:solidFill>
                <a:srgbClr val="00B05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682917" y="282427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B050"/>
                </a:solidFill>
              </a:rPr>
              <a:t>¼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he-IL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51767" y="3773503"/>
                <a:ext cx="4753663" cy="856004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>
                  <a:buNone/>
                  <a:defRPr sz="2400"/>
                </a:lvl1pPr>
              </a:lstStyle>
              <a:p>
                <a:r>
                  <a:rPr lang="en-US" b="1" dirty="0" smtClean="0"/>
                  <a:t>Fact: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/>
                  <a:t>round protocol,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converges to </a:t>
                </a:r>
                <a:r>
                  <a:rPr lang="en-US" dirty="0">
                    <a:solidFill>
                      <a:srgbClr val="0000FF"/>
                    </a:solidFill>
                  </a:rPr>
                  <a:t>A</a:t>
                </a:r>
                <a:r>
                  <a:rPr lang="en-US" dirty="0"/>
                  <a:t>‘s </a:t>
                </a:r>
                <a:r>
                  <a:rPr lang="en-US" dirty="0" smtClean="0"/>
                  <a:t>optimal attacker.</a:t>
                </a:r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7" y="3773503"/>
                <a:ext cx="4753663" cy="856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16130" y="5686332"/>
                <a:ext cx="5175765" cy="51950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600" b="1" dirty="0" smtClean="0">
                    <a:latin typeface="+mn-lt"/>
                    <a:cs typeface="+mn-cs"/>
                  </a:rPr>
                  <a:t>Question: </a:t>
                </a:r>
                <a:r>
                  <a:rPr lang="en-US" sz="2600" dirty="0">
                    <a:latin typeface="+mn-lt"/>
                    <a:cs typeface="+mn-cs"/>
                  </a:rPr>
                  <a:t>How well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6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𝑂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26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>
                    <a:latin typeface="+mn-lt"/>
                    <a:cs typeface="+mn-cs"/>
                  </a:rPr>
                  <a:t>does? </a:t>
                </a:r>
                <a:endParaRPr lang="he-IL" sz="2600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30" y="5686332"/>
                <a:ext cx="5175765" cy="519501"/>
              </a:xfrm>
              <a:prstGeom prst="rect">
                <a:avLst/>
              </a:prstGeom>
              <a:blipFill rotWithShape="1">
                <a:blip r:embed="rId4"/>
                <a:stretch>
                  <a:fillRect l="-2120" t="-3529" b="-305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5788634" y="2494548"/>
            <a:ext cx="3126766" cy="1929547"/>
            <a:chOff x="5669825" y="1714822"/>
            <a:chExt cx="3126766" cy="1929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val 41"/>
                <p:cNvSpPr/>
                <p:nvPr/>
              </p:nvSpPr>
              <p:spPr>
                <a:xfrm>
                  <a:off x="5669825" y="3288764"/>
                  <a:ext cx="431306" cy="33242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he-IL" sz="2000" spc="-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Oval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9825" y="3288764"/>
                  <a:ext cx="431306" cy="332422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6598124" y="3311947"/>
                  <a:ext cx="431306" cy="33242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he-IL" sz="2000" spc="-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8124" y="3311947"/>
                  <a:ext cx="431306" cy="332422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Oval 47"/>
                <p:cNvSpPr/>
                <p:nvPr/>
              </p:nvSpPr>
              <p:spPr>
                <a:xfrm>
                  <a:off x="7389667" y="3311947"/>
                  <a:ext cx="431306" cy="33242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he-IL" sz="2000" spc="-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Oval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9667" y="3311947"/>
                  <a:ext cx="431306" cy="332422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/>
                <p:cNvSpPr/>
                <p:nvPr/>
              </p:nvSpPr>
              <p:spPr>
                <a:xfrm>
                  <a:off x="8365285" y="3300355"/>
                  <a:ext cx="431306" cy="33242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he-IL" sz="2000" spc="-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285" y="3300355"/>
                  <a:ext cx="431306" cy="332422"/>
                </a:xfrm>
                <a:prstGeom prst="ellipse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7059564" y="1714822"/>
                  <a:ext cx="431306" cy="332422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spc="-3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spc="-3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he-IL" sz="2000" spc="-3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564" y="1714822"/>
                  <a:ext cx="431306" cy="332422"/>
                </a:xfrm>
                <a:prstGeom prst="ellipse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374762" y="1872269"/>
                <a:ext cx="5737079" cy="1666867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 rtl="0">
                  <a:buNone/>
                </a:pPr>
                <a:r>
                  <a:rPr lang="en-US" sz="2400" dirty="0" smtClean="0"/>
                  <a:t>On transcript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/>
                  <a:t>samples </a:t>
                </a:r>
                <a:r>
                  <a:rPr lang="en-US" sz="2400" u="sng" dirty="0" smtClean="0"/>
                  <a:t>uniform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pc="-15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pc="-15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i="1" spc="-150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pc="-150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i="1" spc="-150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pc="-150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 spc="-150" dirty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endParaRPr lang="en-US" sz="2400" dirty="0" smtClean="0"/>
              </a:p>
              <a:p>
                <a:pPr marL="514350" indent="-514350" algn="l" rtl="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1600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1600" i="0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0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i="0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2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smtClean="0">
                    <a:latin typeface="Perpetua" pitchFamily="18" charset="0"/>
                  </a:rPr>
                  <a:t>is </a:t>
                </a:r>
                <a:r>
                  <a:rPr lang="en-US" sz="2400" u="sng" dirty="0" smtClean="0">
                    <a:latin typeface="Perpetua" pitchFamily="18" charset="0"/>
                  </a:rPr>
                  <a:t>consistent</a:t>
                </a:r>
                <a:r>
                  <a:rPr lang="en-US" sz="2400" dirty="0" smtClean="0">
                    <a:latin typeface="Perpetua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sz="2400" i="1" dirty="0" smtClean="0">
                  <a:solidFill>
                    <a:srgbClr val="0000FF"/>
                  </a:solidFill>
                </a:endParaRPr>
              </a:p>
              <a:p>
                <a:pPr marL="514350" indent="-514350" algn="l" rtl="0"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out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i="1" spc="-15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pc="-15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i="1" spc="-15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 spc="-15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i="1" spc="-15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‘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 marL="514350" indent="-514350" algn="l" rtl="0">
                  <a:buNone/>
                </a:pPr>
                <a:r>
                  <a:rPr lang="en-US" sz="2400" dirty="0" smtClean="0"/>
                  <a:t>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i="1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1400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1400" i="1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i="1" spc="-15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’s reply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𝑢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2" y="1872269"/>
                <a:ext cx="5737079" cy="16668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3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/>
      <p:bldP spid="25" grpId="1"/>
      <p:bldP spid="26" grpId="0"/>
      <p:bldP spid="26" grpId="1"/>
      <p:bldP spid="27" grpId="0"/>
      <p:bldP spid="28" grpId="0"/>
      <p:bldP spid="29" grpId="0"/>
      <p:bldP spid="30" grpId="0" animBg="1"/>
      <p:bldP spid="32" grpId="0" animBg="1"/>
      <p:bldP spid="36" grpId="0" animBg="1"/>
      <p:bldP spid="38" grpId="0" animBg="1"/>
      <p:bldP spid="49" grpId="0"/>
      <p:bldP spid="50" grpId="0"/>
      <p:bldP spid="51" grpId="0" animBg="1"/>
      <p:bldP spid="52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-152400"/>
                <a:ext cx="7772400" cy="1143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and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dirty="0" smtClean="0"/>
                  <a:t>–</a:t>
                </a:r>
                <a:r>
                  <a:rPr lang="en-US" dirty="0"/>
                  <a:t>I</a:t>
                </a:r>
                <a:r>
                  <a:rPr lang="en-US" dirty="0" smtClean="0"/>
                  <a:t>mmune Measure</a:t>
                </a:r>
                <a:endParaRPr lang="he-I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-152400"/>
                <a:ext cx="7772400" cy="1143000"/>
              </a:xfrm>
              <a:blipFill rotWithShape="1">
                <a:blip r:embed="rId2"/>
                <a:stretch>
                  <a:fillRect b="-1968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838200"/>
                <a:ext cx="8839199" cy="53340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</a:rPr>
                      <m:t>2</m:t>
                    </m:r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       </a:t>
                </a:r>
                <a:endParaRPr lang="en-US" sz="2400" baseline="-25000" dirty="0" smtClean="0">
                  <a:solidFill>
                    <a:srgbClr val="0000FF"/>
                  </a:solidFill>
                  <a:latin typeface="cmmi10"/>
                </a:endParaRPr>
              </a:p>
              <a:p>
                <a:pPr marL="0" indent="0">
                  <a:buNone/>
                </a:pPr>
                <a:r>
                  <a:rPr lang="en-US" sz="2400" baseline="-25000" dirty="0" smtClean="0">
                    <a:solidFill>
                      <a:srgbClr val="0000FF"/>
                    </a:solidFill>
                    <a:latin typeface="cmmi1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m:rPr>
                            <m:nor/>
                          </m:rPr>
                          <a:rPr lang="he-IL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  <a:latin typeface="cmmi10"/>
                  </a:rPr>
                  <a:t/>
                </a:r>
                <a:br>
                  <a:rPr lang="en-US" sz="2400" dirty="0" smtClean="0">
                    <a:solidFill>
                      <a:srgbClr val="0000FF"/>
                    </a:solidFill>
                    <a:latin typeface="cmmi10"/>
                  </a:rPr>
                </a:br>
                <a:r>
                  <a:rPr lang="en-US" sz="2400" dirty="0" smtClean="0"/>
                  <a:t>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0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400" i="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sz="2400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2400" b="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aseline="-25000" dirty="0" smtClean="0">
                    <a:solidFill>
                      <a:srgbClr val="0000FF"/>
                    </a:solidFill>
                    <a:latin typeface="cmmi10"/>
                  </a:rPr>
                  <a:t> </a:t>
                </a:r>
                <a:r>
                  <a:rPr lang="en-US" sz="2400" dirty="0" smtClean="0"/>
                  <a:t> </a:t>
                </a:r>
                <a:r>
                  <a:rPr lang="en-US" sz="2800" b="1" dirty="0">
                    <a:latin typeface="cmsy1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for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fun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func>
                  </m:oMath>
                </a14:m>
                <a:endParaRPr lang="en-US" sz="2400" baseline="-25000" dirty="0" smtClean="0">
                  <a:solidFill>
                    <a:srgbClr val="0000FF"/>
                  </a:solidFill>
                  <a:latin typeface="cmmi10"/>
                </a:endParaRPr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Problem: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dirty="0" smtClean="0">
                    <a:latin typeface="cmsy10"/>
                  </a:rPr>
                  <a:t>)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(even for </a:t>
                </a:r>
                <a:r>
                  <a:rPr lang="en-US" sz="2400" u="sng" dirty="0"/>
                  <a:t>constant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)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400" b="1" dirty="0" smtClean="0">
                    <a:latin typeface="cmsy10"/>
                  </a:rPr>
                  <a:t>)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400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 smtClean="0"/>
                  <a:t> is </a:t>
                </a:r>
                <a:r>
                  <a:rPr lang="en-US" sz="2400" b="1" dirty="0" smtClean="0"/>
                  <a:t>inefficient 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838200"/>
                <a:ext cx="8839199" cy="5334000"/>
              </a:xfrm>
              <a:blipFill rotWithShape="1">
                <a:blip r:embed="rId3"/>
                <a:stretch>
                  <a:fillRect l="-1034" b="-422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377192" y="990601"/>
            <a:ext cx="1690608" cy="3047999"/>
            <a:chOff x="6970830" y="1060167"/>
            <a:chExt cx="1706518" cy="3585987"/>
          </a:xfrm>
        </p:grpSpPr>
        <p:sp>
          <p:nvSpPr>
            <p:cNvPr id="7" name="Oval 6"/>
            <p:cNvSpPr/>
            <p:nvPr/>
          </p:nvSpPr>
          <p:spPr>
            <a:xfrm>
              <a:off x="7638431" y="1060167"/>
              <a:ext cx="364123" cy="31179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844482" y="1918546"/>
              <a:ext cx="364123" cy="3277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4"/>
              <a:endCxn id="8" idx="0"/>
            </p:cNvCxnSpPr>
            <p:nvPr/>
          </p:nvCxnSpPr>
          <p:spPr>
            <a:xfrm>
              <a:off x="7820493" y="1371958"/>
              <a:ext cx="206051" cy="546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4"/>
              <a:endCxn id="15" idx="0"/>
            </p:cNvCxnSpPr>
            <p:nvPr/>
          </p:nvCxnSpPr>
          <p:spPr>
            <a:xfrm flipH="1">
              <a:off x="7115951" y="1371958"/>
              <a:ext cx="704542" cy="5794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8035793" y="2786489"/>
              <a:ext cx="364123" cy="30221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8" idx="4"/>
              <a:endCxn id="14" idx="0"/>
            </p:cNvCxnSpPr>
            <p:nvPr/>
          </p:nvCxnSpPr>
          <p:spPr>
            <a:xfrm flipH="1">
              <a:off x="7439205" y="2246291"/>
              <a:ext cx="587339" cy="519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4"/>
              <a:endCxn id="11" idx="0"/>
            </p:cNvCxnSpPr>
            <p:nvPr/>
          </p:nvCxnSpPr>
          <p:spPr>
            <a:xfrm>
              <a:off x="8026544" y="2246291"/>
              <a:ext cx="191311" cy="5401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294084" y="2766068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92500" lnSpcReduction="10000"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0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70830" y="1951384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92500" lnSpcReduction="10000"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48360" y="1302578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dirty="0" smtClean="0">
                  <a:solidFill>
                    <a:srgbClr val="0000FF"/>
                  </a:solidFill>
                  <a:latin typeface="cmmi10"/>
                </a:rPr>
                <a:t>®</a:t>
              </a:r>
              <a:endParaRPr lang="he-IL" dirty="0">
                <a:solidFill>
                  <a:srgbClr val="0000FF"/>
                </a:solidFill>
                <a:latin typeface="cmmi1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02554" y="1438866"/>
              <a:ext cx="67479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1600" dirty="0" smtClean="0">
                  <a:solidFill>
                    <a:srgbClr val="0000FF"/>
                  </a:solidFill>
                </a:rPr>
                <a:t>1-</a:t>
              </a:r>
              <a:r>
                <a:rPr lang="he-IL" sz="1600" dirty="0" smtClean="0">
                  <a:solidFill>
                    <a:srgbClr val="0000FF"/>
                  </a:solidFill>
                  <a:latin typeface="cmmi10"/>
                </a:rPr>
                <a:t> ®</a:t>
              </a:r>
              <a:r>
                <a:rPr lang="en-US" sz="1400" dirty="0" smtClean="0">
                  <a:solidFill>
                    <a:srgbClr val="0000FF"/>
                  </a:solidFill>
                  <a:latin typeface="cmmi10"/>
                </a:rPr>
                <a:t> </a:t>
              </a:r>
              <a:endParaRPr lang="he-IL" sz="1400" dirty="0">
                <a:solidFill>
                  <a:srgbClr val="0000FF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 rot="5400000">
              <a:off x="8097911" y="4082627"/>
              <a:ext cx="74605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>
              <a:stCxn id="11" idx="4"/>
            </p:cNvCxnSpPr>
            <p:nvPr/>
          </p:nvCxnSpPr>
          <p:spPr>
            <a:xfrm>
              <a:off x="8217855" y="3088703"/>
              <a:ext cx="172812" cy="622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" idx="4"/>
              <a:endCxn id="21" idx="0"/>
            </p:cNvCxnSpPr>
            <p:nvPr/>
          </p:nvCxnSpPr>
          <p:spPr>
            <a:xfrm flipH="1">
              <a:off x="7638431" y="3088703"/>
              <a:ext cx="579424" cy="672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493310" y="3761601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92500" lnSpcReduction="10000"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4836" y="2242194"/>
              <a:ext cx="2856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400" dirty="0" smtClean="0">
                  <a:solidFill>
                    <a:srgbClr val="0000FF"/>
                  </a:solidFill>
                  <a:latin typeface="cmmi10"/>
                </a:rPr>
                <a:t>¯</a:t>
              </a:r>
              <a:endParaRPr lang="he-IL" sz="1400" dirty="0">
                <a:solidFill>
                  <a:srgbClr val="0000FF"/>
                </a:solidFill>
                <a:latin typeface="cmmi1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ular Callout 22"/>
              <p:cNvSpPr/>
              <p:nvPr/>
            </p:nvSpPr>
            <p:spPr>
              <a:xfrm>
                <a:off x="6698188" y="1146496"/>
                <a:ext cx="603917" cy="378756"/>
              </a:xfrm>
              <a:prstGeom prst="wedgeRoundRectCallout">
                <a:avLst>
                  <a:gd name="adj1" fmla="val 62714"/>
                  <a:gd name="adj2" fmla="val 96762"/>
                  <a:gd name="adj3" fmla="val 16667"/>
                </a:avLst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23" name="Rounded Rectangular Callou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188" y="1146496"/>
                <a:ext cx="603917" cy="378756"/>
              </a:xfrm>
              <a:prstGeom prst="wedgeRoundRectCallout">
                <a:avLst>
                  <a:gd name="adj1" fmla="val 62714"/>
                  <a:gd name="adj2" fmla="val 96762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38600" y="838200"/>
                <a:ext cx="1175276" cy="699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he-IL" sz="24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</m:t>
                          </m:r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he-IL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838200"/>
                <a:ext cx="1175276" cy="699312"/>
              </a:xfrm>
              <a:prstGeom prst="rect">
                <a:avLst/>
              </a:prstGeom>
              <a:blipFill rotWithShape="1">
                <a:blip r:embed="rId5"/>
                <a:stretch>
                  <a:fillRect l="-46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2000" y="1447800"/>
                <a:ext cx="3330838" cy="57310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400" dirty="0">
                    <a:latin typeface="+mn-lt"/>
                    <a:cs typeface="+mn-cs"/>
                  </a:rPr>
                  <a:t>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) ≝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</m:oMath>
                </a14:m>
                <a:endParaRPr lang="he-IL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47800"/>
                <a:ext cx="3330838" cy="573106"/>
              </a:xfrm>
              <a:prstGeom prst="rect">
                <a:avLst/>
              </a:prstGeom>
              <a:blipFill rotWithShape="1">
                <a:blip r:embed="rId6"/>
                <a:stretch>
                  <a:fillRect l="-2747" t="-3191" b="-8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9602" y="4126938"/>
                <a:ext cx="7372798" cy="1217256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>
                  <a:buNone/>
                  <a:defRPr sz="2400" b="1"/>
                </a:lvl1pPr>
              </a:lstStyle>
              <a:p>
                <a:r>
                  <a:rPr lang="en-US" dirty="0" smtClean="0"/>
                  <a:t>Key observation</a:t>
                </a:r>
                <a:r>
                  <a:rPr lang="en-US" dirty="0"/>
                  <a:t>: </a:t>
                </a:r>
                <a:r>
                  <a:rPr lang="en-US" b="0" dirty="0"/>
                  <a:t>if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dirty="0">
                            <a:solidFill>
                              <a:srgbClr val="7030A0"/>
                            </a:solidFill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>
                            <a:solidFill>
                              <a:srgbClr val="7030A0"/>
                            </a:solidFill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a:rPr lang="en-US" b="0">
                            <a:solidFill>
                              <a:srgbClr val="7030A0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smtClean="0">
                          <a:solidFill>
                            <a:srgbClr val="0000FF"/>
                          </a:solidFill>
                          <a:latin typeface="Cambria Math"/>
                        </a:rPr>
                        <m:t>: </m:t>
                      </m:r>
                      <m:r>
                        <a:rPr lang="en-US" dirty="0">
                          <a:solidFill>
                            <a:srgbClr val="0000FF"/>
                          </a:solidFill>
                          <a:latin typeface="Cambria Math"/>
                        </a:rPr>
                        <m:t>𝑣𝑎𝑙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dirty="0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limLow>
                        <m:limLowPr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Ex</m:t>
                          </m:r>
                        </m:e>
                        <m:lim>
                          <m:sSup>
                            <m:sSupPr>
                              <m:ctrlPr>
                                <a:rPr lang="en-US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  <m:r>
                            <a:rPr lang="en-US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M</m:t>
                              </m:r>
                            </m:e>
                            <m:sub/>
                            <m:sup>
                              <m: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dirty="0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b="0" i="1" dirty="0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m:rPr>
                              <m:nor/>
                            </m:rPr>
                            <a:rPr lang="he-IL" b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b="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𝑣𝑎𝑙</m:t>
                              </m:r>
                              <m:d>
                                <m:dPr>
                                  <m:ctrlPr>
                                    <a:rPr lang="en-US" b="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A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b="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b="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B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2" y="4126938"/>
                <a:ext cx="7372798" cy="12172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4801" y="812741"/>
                <a:ext cx="2133599" cy="5600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</a:rPr>
                        <m:t>𝑣𝑎𝑙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 dirty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</a:rPr>
                        <m:t>≥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812741"/>
                <a:ext cx="2133599" cy="5600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1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6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824" y="-76200"/>
            <a:ext cx="7772400" cy="1143000"/>
          </a:xfrm>
        </p:spPr>
        <p:txBody>
          <a:bodyPr/>
          <a:lstStyle/>
          <a:p>
            <a:r>
              <a:rPr lang="en-US" dirty="0"/>
              <a:t>Conditional Protocols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031634"/>
                <a:ext cx="8786990" cy="54864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6600CC"/>
                            </a:solidFill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a:rPr lang="en-US" sz="200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6600CC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6600CC"/>
                        </a:solidFill>
                        <a:latin typeface="Cambria Math"/>
                      </a:rPr>
                      <m:t>𝜋</m:t>
                    </m:r>
                    <m:r>
                      <a:rPr lang="en-US" sz="2000" b="0" i="1" smtClean="0">
                        <a:solidFill>
                          <a:srgbClr val="6600CC"/>
                        </a:solidFill>
                        <a:latin typeface="Cambria Math"/>
                      </a:rPr>
                      <m:t>)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000" dirty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m:rPr>
                        <m:nor/>
                      </m:rPr>
                      <a:rPr lang="en-US" sz="2000" b="1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latin typeface="cmsy10"/>
                      </a:rPr>
                      <m:t>)</m:t>
                    </m:r>
                    <m:r>
                      <m:rPr>
                        <m:nor/>
                      </m:rPr>
                      <a:rPr lang="en-US" sz="2000" b="1" i="0" dirty="0" smtClean="0">
                        <a:latin typeface="cmsy10"/>
                      </a:rPr>
                      <m:t> 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0000FF"/>
                        </a:solidFill>
                        <a:latin typeface="cmsy10"/>
                      </a:rPr>
                      <m:t>9</m:t>
                    </m:r>
                    <m:sSubSup>
                      <m:sSubSupPr>
                        <m:ctrlPr>
                          <a:rPr lang="en-US" sz="20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000" i="1">
                            <a:solidFill>
                              <a:srgbClr val="6600CC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a:rPr lang="en-US" sz="20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over 1-leaves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r>
                          <a:rPr lang="en-US" sz="20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0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 spc="-5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000" i="1" spc="-50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:endParaRPr lang="en-US" sz="20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and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0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0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2000" b="1" dirty="0">
                            <a:solidFill>
                              <a:srgbClr val="0000FF"/>
                            </a:solidFill>
                            <a:latin typeface="cmmi10"/>
                          </a:rPr>
                          <m:t>®</m:t>
                        </m:r>
                        <m:r>
                          <m:rPr>
                            <m:nor/>
                          </m:rPr>
                          <a:rPr lang="he-IL" sz="2000" dirty="0">
                            <a:solidFill>
                              <a:srgbClr val="0000FF"/>
                            </a:solidFill>
                            <a:latin typeface="cmmi1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∏"/>
                            <m:ctrl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100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The conditional protocol</a:t>
                </a:r>
                <a:r>
                  <a:rPr lang="en-US" sz="2400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π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|¬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endParaRPr lang="en-US" sz="2400" dirty="0" smtClean="0">
                  <a:solidFill>
                    <a:srgbClr val="66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msy10"/>
                  </a:rPr>
                  <a:t>) </a:t>
                </a:r>
                <a:r>
                  <a:rPr lang="en-US" sz="2400" dirty="0" smtClean="0"/>
                  <a:t>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sz="2400" dirty="0" smtClean="0"/>
                  <a:t>–immune measure </a:t>
                </a:r>
                <a:r>
                  <a:rPr lang="en-US" sz="2400" b="1" dirty="0" smtClean="0">
                    <a:latin typeface="cmsy1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omic Sans MS" panose="030F0702030302020204" pitchFamily="66" charset="0"/>
                          </a:rPr>
                          <m:t>B</m:t>
                        </m:r>
                      </m:e>
                      <m:sub/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400" i="1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wins.</a:t>
                </a:r>
                <a:endParaRPr lang="en-US" sz="2400" dirty="0" smtClean="0">
                  <a:solidFill>
                    <a:srgbClr val="66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6600CC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A</m:t>
                        </m:r>
                      </m:sub>
                      <m:sup>
                        <m: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400" b="0" i="0" smtClean="0">
                        <a:solidFill>
                          <a:srgbClr val="6600CC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)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omic Sans MS" panose="030F0702030302020204" pitchFamily="66" charset="0"/>
                              </a:rPr>
                              <m:t>A</m:t>
                            </m:r>
                          </m:e>
                          <m:sub/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 b="0" i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msy10"/>
                  </a:rPr>
                  <a:t>)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msy10"/>
                  </a:rPr>
                  <a:t>9</a:t>
                </a:r>
                <a:r>
                  <a:rPr lang="en-US" sz="2400" dirty="0" smtClean="0">
                    <a:latin typeface="cmsy10"/>
                  </a:rPr>
                  <a:t> </a:t>
                </a:r>
                <a:r>
                  <a:rPr lang="en-US" sz="2400" dirty="0"/>
                  <a:t>measure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over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400" dirty="0" smtClean="0"/>
                  <a:t>-leaves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 smtClean="0"/>
                  <a:t> with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 spc="-5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pc="-500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and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  <m:sup>
                                <m: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𝛽</m:t>
                        </m:r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</a:rPr>
                              <m:t>(</m:t>
                            </m:r>
                            <m: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 </m:t>
                            </m:r>
                            <m: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400" b="0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b="0" i="0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pc="-40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𝛽</m:t>
                        </m:r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 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240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sup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Still,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might be small…</a:t>
                </a:r>
                <a:endParaRPr lang="en-US" sz="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031634"/>
                <a:ext cx="8786990" cy="5486400"/>
              </a:xfrm>
              <a:blipFill rotWithShape="1">
                <a:blip r:embed="rId3"/>
                <a:stretch>
                  <a:fillRect l="-1041" t="-11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081224" y="1053884"/>
            <a:ext cx="1550145" cy="1168216"/>
            <a:chOff x="7199793" y="1717536"/>
            <a:chExt cx="1550145" cy="1168216"/>
          </a:xfrm>
        </p:grpSpPr>
        <p:sp>
          <p:nvSpPr>
            <p:cNvPr id="16" name="Rectangle 15"/>
            <p:cNvSpPr/>
            <p:nvPr/>
          </p:nvSpPr>
          <p:spPr>
            <a:xfrm>
              <a:off x="7464403" y="2029327"/>
              <a:ext cx="30008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400" dirty="0" smtClean="0">
                  <a:solidFill>
                    <a:srgbClr val="0000FF"/>
                  </a:solidFill>
                  <a:latin typeface="cmmi10"/>
                </a:rPr>
                <a:t>®</a:t>
              </a:r>
              <a:endParaRPr lang="he-IL" sz="1400" dirty="0">
                <a:solidFill>
                  <a:srgbClr val="0000FF"/>
                </a:solidFill>
                <a:latin typeface="cmmi1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199793" y="1717536"/>
              <a:ext cx="1550145" cy="1168216"/>
              <a:chOff x="7199793" y="1717536"/>
              <a:chExt cx="1550145" cy="1168216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7867394" y="1717536"/>
                <a:ext cx="364123" cy="31179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7" idx="4"/>
                <a:endCxn id="8" idx="0"/>
              </p:cNvCxnSpPr>
              <p:nvPr/>
            </p:nvCxnSpPr>
            <p:spPr>
              <a:xfrm>
                <a:off x="8049456" y="2029327"/>
                <a:ext cx="206051" cy="546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7" idx="4"/>
                <a:endCxn id="15" idx="0"/>
              </p:cNvCxnSpPr>
              <p:nvPr/>
            </p:nvCxnSpPr>
            <p:spPr>
              <a:xfrm flipH="1">
                <a:off x="7344914" y="2029327"/>
                <a:ext cx="704542" cy="5794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199793" y="2608753"/>
                <a:ext cx="290241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195760" y="2034092"/>
                <a:ext cx="554178" cy="30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400" dirty="0" smtClean="0">
                    <a:solidFill>
                      <a:srgbClr val="0000FF"/>
                    </a:solidFill>
                  </a:rPr>
                  <a:t>1-</a:t>
                </a:r>
                <a:r>
                  <a:rPr lang="he-IL" sz="1400" dirty="0" smtClean="0">
                    <a:solidFill>
                      <a:srgbClr val="0000FF"/>
                    </a:solidFill>
                    <a:latin typeface="cmmi10"/>
                  </a:rPr>
                  <a:t> ®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cmmi10"/>
                  </a:rPr>
                  <a:t> </a:t>
                </a:r>
                <a:endParaRPr lang="he-IL" sz="1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7404478" y="1912263"/>
            <a:ext cx="1290226" cy="2572698"/>
            <a:chOff x="7523047" y="2575915"/>
            <a:chExt cx="1290226" cy="2572698"/>
          </a:xfrm>
        </p:grpSpPr>
        <p:sp>
          <p:nvSpPr>
            <p:cNvPr id="8" name="Oval 7"/>
            <p:cNvSpPr/>
            <p:nvPr/>
          </p:nvSpPr>
          <p:spPr>
            <a:xfrm>
              <a:off x="8073445" y="2575915"/>
              <a:ext cx="364123" cy="3277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264756" y="3443858"/>
              <a:ext cx="364123" cy="30221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8" idx="4"/>
              <a:endCxn id="14" idx="0"/>
            </p:cNvCxnSpPr>
            <p:nvPr/>
          </p:nvCxnSpPr>
          <p:spPr>
            <a:xfrm flipH="1">
              <a:off x="7668168" y="2903660"/>
              <a:ext cx="587339" cy="519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4"/>
              <a:endCxn id="11" idx="0"/>
            </p:cNvCxnSpPr>
            <p:nvPr/>
          </p:nvCxnSpPr>
          <p:spPr>
            <a:xfrm>
              <a:off x="8255507" y="2903660"/>
              <a:ext cx="191311" cy="5401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23047" y="3423437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0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 rot="5400000">
              <a:off x="8249746" y="4585086"/>
              <a:ext cx="74605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>
              <a:stCxn id="11" idx="4"/>
            </p:cNvCxnSpPr>
            <p:nvPr/>
          </p:nvCxnSpPr>
          <p:spPr>
            <a:xfrm>
              <a:off x="8446818" y="3746072"/>
              <a:ext cx="172812" cy="622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24" idx="0"/>
            </p:cNvCxnSpPr>
            <p:nvPr/>
          </p:nvCxnSpPr>
          <p:spPr>
            <a:xfrm flipH="1">
              <a:off x="7867394" y="3746072"/>
              <a:ext cx="579424" cy="672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722273" y="4418970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64485" y="2890728"/>
              <a:ext cx="2856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400" dirty="0" smtClean="0">
                  <a:solidFill>
                    <a:srgbClr val="0000FF"/>
                  </a:solidFill>
                  <a:latin typeface="cmmi10"/>
                </a:rPr>
                <a:t>¯</a:t>
              </a:r>
              <a:endParaRPr lang="he-IL" sz="1400" dirty="0">
                <a:solidFill>
                  <a:srgbClr val="0000FF"/>
                </a:solidFill>
                <a:latin typeface="cmmi1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089500" y="1943367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04477" y="2759784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4648200"/>
            <a:ext cx="1219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Oval 29"/>
          <p:cNvSpPr/>
          <p:nvPr/>
        </p:nvSpPr>
        <p:spPr>
          <a:xfrm>
            <a:off x="3581400" y="5401112"/>
            <a:ext cx="1676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18598" y="4871207"/>
                <a:ext cx="3200401" cy="93711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FF"/>
                          </a:solidFill>
                          <a:latin typeface="Cambria Math"/>
                        </a:rPr>
                        <m:t>≥ </m:t>
                      </m:r>
                      <m:f>
                        <m:fPr>
                          <m:ctrlP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 spc="-400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i="1" spc="-400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 spc="-400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⋅</m:t>
                          </m:r>
                          <m:limLow>
                            <m:limLowPr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Ex</m:t>
                              </m:r>
                            </m:e>
                            <m:li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p>
                              </m:sSup>
                              <m:r>
                                <a:rPr lang="en-US" sz="2000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)</m:t>
                              </m:r>
                            </m:lim>
                          </m:limLow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 dirty="0"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dirty="0"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M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6600CC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en-US" sz="2000">
                                      <a:solidFill>
                                        <a:srgbClr val="66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nary>
                            <m:naryPr>
                              <m:chr m:val="∏"/>
                              <m:ctrl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</m:sup>
                            <m:e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 </m:t>
                              </m:r>
                              <m:r>
                                <a:rPr lang="en-US" sz="20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𝑣𝑎𝑙</m:t>
                              </m:r>
                              <m:d>
                                <m:dPr>
                                  <m:ctrlP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A</m:t>
                                  </m:r>
                                  <m:r>
                                    <a:rPr lang="en-US" sz="2000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000" i="1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dirty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B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2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 dirty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2000" i="1" dirty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598" y="4871207"/>
                <a:ext cx="3200401" cy="9371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1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  <p:bldP spid="5" grpId="0" animBg="1"/>
      <p:bldP spid="30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12838"/>
          </a:xfrm>
        </p:spPr>
        <p:txBody>
          <a:bodyPr/>
          <a:lstStyle/>
          <a:p>
            <a:r>
              <a:rPr lang="en-US" dirty="0"/>
              <a:t>Cryptography Implies One-Way Functions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Almost all  “computational” cryptography is known to imply </a:t>
            </a:r>
            <a:r>
              <a:rPr lang="en-US" sz="3200" i="1" dirty="0" smtClean="0"/>
              <a:t>one-way functions </a:t>
            </a:r>
            <a:r>
              <a:rPr lang="en-US" sz="3200" dirty="0" smtClean="0">
                <a:solidFill>
                  <a:srgbClr val="002060"/>
                </a:solidFill>
              </a:rPr>
              <a:t>[c.f. Impagliazzo-Luby ‘89]</a:t>
            </a:r>
          </a:p>
          <a:p>
            <a:pPr lvl="1"/>
            <a:r>
              <a:rPr lang="en-US" b="1" dirty="0" smtClean="0"/>
              <a:t>One-way functions </a:t>
            </a:r>
            <a:r>
              <a:rPr lang="en-US" dirty="0" smtClean="0"/>
              <a:t>(OWFs): efficiently computable functions that no efficient algorithm can invert (with more than negligible probability)</a:t>
            </a:r>
          </a:p>
          <a:p>
            <a:pPr marL="319088" lvl="1" indent="0">
              <a:buNone/>
            </a:pPr>
            <a:endParaRPr lang="en-US" sz="1050" dirty="0" smtClean="0"/>
          </a:p>
          <a:p>
            <a:r>
              <a:rPr lang="en-US" sz="3000" dirty="0" smtClean="0"/>
              <a:t>These reductions are typically rather straightforward for</a:t>
            </a:r>
            <a:br>
              <a:rPr lang="en-US" sz="3000" dirty="0" smtClean="0"/>
            </a:br>
            <a:r>
              <a:rPr lang="en-US" sz="3000" b="1" dirty="0" smtClean="0"/>
              <a:t>non-interactive</a:t>
            </a:r>
            <a:r>
              <a:rPr lang="en-US" sz="3000" dirty="0" smtClean="0"/>
              <a:t> primitives, or for interactive primitives with </a:t>
            </a:r>
            <a:r>
              <a:rPr lang="en-US" sz="3000" b="1" dirty="0" smtClean="0"/>
              <a:t>single</a:t>
            </a:r>
            <a:r>
              <a:rPr lang="en-US" sz="3000" dirty="0" smtClean="0"/>
              <a:t> “failure point”, e.g., </a:t>
            </a:r>
            <a:r>
              <a:rPr lang="en-US" sz="3000" i="1" dirty="0" smtClean="0"/>
              <a:t>commitment schemes</a:t>
            </a:r>
          </a:p>
          <a:p>
            <a:r>
              <a:rPr lang="en-US" sz="3000" dirty="0"/>
              <a:t> </a:t>
            </a:r>
            <a:r>
              <a:rPr lang="en-US" sz="3000" dirty="0" smtClean="0"/>
              <a:t>Rather complex for some </a:t>
            </a:r>
            <a:r>
              <a:rPr lang="en-US" sz="3000" b="1" dirty="0" smtClean="0"/>
              <a:t>interactive</a:t>
            </a:r>
            <a:r>
              <a:rPr lang="en-US" sz="3000" dirty="0" smtClean="0"/>
              <a:t> primitives</a:t>
            </a:r>
          </a:p>
          <a:p>
            <a:pPr marL="0" indent="0">
              <a:buNone/>
            </a:pPr>
            <a:r>
              <a:rPr lang="en-US" sz="3000" dirty="0" smtClean="0"/>
              <a:t>Full characterization of </a:t>
            </a:r>
            <a:r>
              <a:rPr lang="en-US" sz="3000" i="1" dirty="0" smtClean="0"/>
              <a:t>coin-flipping</a:t>
            </a:r>
            <a:r>
              <a:rPr lang="en-US" sz="3000" dirty="0" smtClean="0"/>
              <a:t> protocols is </a:t>
            </a:r>
            <a:r>
              <a:rPr lang="en-US" sz="3000" b="1" dirty="0" smtClean="0">
                <a:solidFill>
                  <a:srgbClr val="FF0000"/>
                </a:solidFill>
              </a:rPr>
              <a:t>not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/>
              <a:t>known</a:t>
            </a:r>
            <a:endParaRPr lang="en-US" sz="3000" dirty="0" smtClean="0">
              <a:solidFill>
                <a:srgbClr val="0070C0"/>
              </a:solidFill>
              <a:latin typeface="cmmi10" pitchFamily="34" charset="0"/>
            </a:endParaRPr>
          </a:p>
          <a:p>
            <a:endParaRPr lang="he-IL" sz="2800" b="1" dirty="0" smtClean="0">
              <a:solidFill>
                <a:srgbClr val="0070C0"/>
              </a:solidFill>
              <a:latin typeface="cmmi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93" y="-304800"/>
            <a:ext cx="7772400" cy="1143000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Protocols cont</a:t>
            </a:r>
            <a:r>
              <a:rPr lang="en-US" dirty="0"/>
              <a:t>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49119" y="685800"/>
                <a:ext cx="8495112" cy="5410200"/>
              </a:xfrm>
            </p:spPr>
            <p:txBody>
              <a:bodyPr/>
              <a:lstStyle/>
              <a:p>
                <a:pPr marL="0" lvl="0" indent="0">
                  <a:buClr>
                    <a:srgbClr val="D34817"/>
                  </a:buClr>
                  <a:buNone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The </a:t>
                </a:r>
                <a:r>
                  <a:rPr lang="en-US" sz="2400" b="1" dirty="0">
                    <a:solidFill>
                      <a:prstClr val="black"/>
                    </a:solidFill>
                  </a:rPr>
                  <a:t>conditional</a:t>
                </a:r>
                <a:r>
                  <a:rPr lang="en-US" sz="2400" dirty="0">
                    <a:solidFill>
                      <a:prstClr val="black"/>
                    </a:solidFill>
                  </a:rPr>
                  <a:t> protocol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π</m:t>
                    </m:r>
                    <m: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|¬</m:t>
                    </m:r>
                    <m:sSubSup>
                      <m:sSubSupPr>
                        <m:ctrlPr>
                          <a:rPr lang="en-US" sz="2400" i="1" dirty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endParaRPr lang="en-US" sz="2400" dirty="0">
                  <a:solidFill>
                    <a:srgbClr val="6600CC"/>
                  </a:solidFill>
                  <a:latin typeface="Cambria Math"/>
                </a:endParaRPr>
              </a:p>
              <a:p>
                <a:pPr marL="0" lvl="0" indent="0">
                  <a:buClr>
                    <a:srgbClr val="D34817"/>
                  </a:buClr>
                  <a:buNone/>
                </a:pPr>
                <a:r>
                  <a:rPr lang="en-US" sz="2400" dirty="0">
                    <a:solidFill>
                      <a:srgbClr val="6600CC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OPT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B</m:t>
                        </m:r>
                      </m:sub>
                      <m:sup>
                        <m: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6600CC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′′</m:t>
                    </m:r>
                    <m:r>
                      <a:rPr lang="en-US" sz="2400" b="0" i="0" smtClean="0">
                        <a:solidFill>
                          <a:srgbClr val="6600CC"/>
                        </a:solidFill>
                        <a:latin typeface="Cambria Math"/>
                      </a:rPr>
                      <m:t>)</m:t>
                    </m:r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  <m:limLow>
                      <m:limLow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′′,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srgbClr val="6600CC"/>
                                </a:solidFill>
                                <a:latin typeface="Comic Sans MS" panose="030F0702030302020204" pitchFamily="66" charset="0"/>
                              </a:rPr>
                              <m:t>B</m:t>
                            </m:r>
                          </m:e>
                          <m:sub/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 b="0" i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 b="0" i="0" baseline="1000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‘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’</m:t>
                        </m:r>
                      </m:e>
                    </m:d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40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 smtClean="0">
                    <a:latin typeface="cmsy10"/>
                  </a:rPr>
                  <a:t>)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msy10"/>
                  </a:rPr>
                  <a:t>9 </a:t>
                </a:r>
                <a:r>
                  <a:rPr lang="en-US" sz="2400" dirty="0"/>
                  <a:t>measure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</m:sub>
                      <m:sup>
                        <m:r>
                          <a:rPr lang="en-US" sz="2400" b="0" i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over </a:t>
                </a:r>
                <a:r>
                  <a:rPr lang="en-US" sz="2400" dirty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/>
                  <a:t>-leaves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π</m:t>
                        </m:r>
                      </m:e>
                      <m:sup>
                        <m: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 spc="-5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pc="-500" smtClean="0">
                        <a:solidFill>
                          <a:srgbClr val="0000FF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pc="-500" smtClean="0">
                        <a:solidFill>
                          <a:srgbClr val="0000FF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</a:t>
                </a:r>
                <a:r>
                  <a:rPr lang="en-US" sz="2400" dirty="0" smtClean="0"/>
                  <a:t>nd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′′</m:t>
                            </m:r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240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4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US" sz="2400" b="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  <m:limLow>
                              <m:limLow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Ex</m:t>
                                </m:r>
                              </m:e>
                              <m:lim>
                                <m:sSup>
                                  <m:sSupPr>
                                    <m:ctrlPr>
                                      <a:rPr lang="en-US" sz="24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r>
                                      <a:rPr lang="en-US" sz="2400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400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pc="-15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lim>
                            </m:limLow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40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400" dirty="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2400" i="1" dirty="0">
                                            <a:solidFill>
                                              <a:srgbClr val="66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6600CC"/>
                                            </a:solidFill>
                                            <a:latin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6600CC"/>
                                            </a:solidFill>
                                            <a:latin typeface="Cambria Math"/>
                                          </a:rPr>
                                          <m:t>′′</m:t>
                                        </m:r>
                                      </m:sup>
                                    </m:sSup>
                                  </m:sub>
                                  <m:sup>
                                    <m:r>
                                      <a:rPr lang="en-US" sz="240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marL="0" indent="0">
                  <a:buClr>
                    <a:srgbClr val="D34817"/>
                  </a:buClr>
                  <a:buNone/>
                </a:pPr>
                <a:endParaRPr lang="en-US" sz="800" dirty="0" smtClean="0"/>
              </a:p>
              <a:p>
                <a:pPr marL="0" indent="0">
                  <a:buClr>
                    <a:srgbClr val="D34817"/>
                  </a:buClr>
                  <a:buNone/>
                </a:pPr>
                <a:r>
                  <a:rPr lang="en-US" sz="2400" dirty="0" smtClean="0"/>
                  <a:t>Can we gain also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dirty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rgbClr val="6600CC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𝜋</m:t>
                        </m:r>
                      </m:sub>
                      <m:sup>
                        <m:r>
                          <a:rPr lang="en-US" sz="2800">
                            <a:solidFill>
                              <a:srgbClr val="6600CC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800" b="1" dirty="0" smtClean="0"/>
                  <a:t>?</a:t>
                </a:r>
              </a:p>
              <a:p>
                <a:pPr marL="0" indent="0">
                  <a:buClr>
                    <a:srgbClr val="D34817"/>
                  </a:buClr>
                  <a:buNone/>
                </a:pPr>
                <a:r>
                  <a:rPr lang="en-US" sz="2800" dirty="0" smtClean="0"/>
                  <a:t>For the </a:t>
                </a:r>
                <a:r>
                  <a:rPr lang="en-US" sz="2800" u="sng" dirty="0" smtClean="0"/>
                  <a:t>measure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(ℓ)</m:t>
                        </m:r>
                        <m:r>
                          <a:rPr lang="en-US" sz="2400" b="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𝜋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(ℓ)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(ℓ)</m:t>
                            </m:r>
                          </m:e>
                        </m:d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′′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(ℓ)</m:t>
                        </m:r>
                      </m:e>
                      <m:sub/>
                      <m:sup>
                        <m:r>
                          <a:rPr lang="en-US" sz="2400">
                            <a:solidFill>
                              <a:srgbClr val="6600CC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sz="2400" i="1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srgbClr val="6600CC"/>
                  </a:solidFill>
                </a:endParaRPr>
              </a:p>
              <a:p>
                <a:pPr marL="0" indent="0">
                  <a:buClr>
                    <a:srgbClr val="D34817"/>
                  </a:buClr>
                  <a:buNone/>
                </a:pPr>
                <a:r>
                  <a:rPr lang="en-US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0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0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0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limLow>
                          <m:limLow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Ex</m:t>
                            </m:r>
                          </m:e>
                          <m:lim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lim>
                        </m:limLow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000" i="1" dirty="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00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000" dirty="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acc>
                          </m:e>
                        </m:d>
                      </m:num>
                      <m:den>
                        <m:nary>
                          <m:naryPr>
                            <m:chr m:val="∏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4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:pPr>
                  <a:buClr>
                    <a:srgbClr val="D34817"/>
                  </a:buClr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49119" y="685800"/>
                <a:ext cx="8495112" cy="5410200"/>
              </a:xfrm>
              <a:blipFill rotWithShape="1">
                <a:blip r:embed="rId2"/>
                <a:stretch>
                  <a:fillRect l="-1435" b="-1082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7294086" y="1030701"/>
            <a:ext cx="1550145" cy="1168216"/>
            <a:chOff x="7199793" y="1717536"/>
            <a:chExt cx="1550145" cy="1168216"/>
          </a:xfrm>
        </p:grpSpPr>
        <p:sp>
          <p:nvSpPr>
            <p:cNvPr id="29" name="Rectangle 28"/>
            <p:cNvSpPr/>
            <p:nvPr/>
          </p:nvSpPr>
          <p:spPr>
            <a:xfrm>
              <a:off x="7476193" y="1960798"/>
              <a:ext cx="31611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600" dirty="0" smtClean="0">
                  <a:solidFill>
                    <a:srgbClr val="0000FF"/>
                  </a:solidFill>
                  <a:latin typeface="cmmi10"/>
                </a:rPr>
                <a:t>®</a:t>
              </a:r>
              <a:endParaRPr lang="he-IL" sz="1600" dirty="0">
                <a:solidFill>
                  <a:srgbClr val="0000FF"/>
                </a:solidFill>
                <a:latin typeface="cmmi1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199793" y="1717536"/>
              <a:ext cx="1550145" cy="1168216"/>
              <a:chOff x="7199793" y="1717536"/>
              <a:chExt cx="1550145" cy="116821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867394" y="1717536"/>
                <a:ext cx="364123" cy="31179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2" name="Straight Arrow Connector 31"/>
              <p:cNvCxnSpPr>
                <a:stCxn id="31" idx="4"/>
                <a:endCxn id="37" idx="0"/>
              </p:cNvCxnSpPr>
              <p:nvPr/>
            </p:nvCxnSpPr>
            <p:spPr>
              <a:xfrm>
                <a:off x="8049456" y="2029327"/>
                <a:ext cx="214808" cy="55394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31" idx="4"/>
                <a:endCxn id="34" idx="0"/>
              </p:cNvCxnSpPr>
              <p:nvPr/>
            </p:nvCxnSpPr>
            <p:spPr>
              <a:xfrm flipH="1">
                <a:off x="7344914" y="2029327"/>
                <a:ext cx="704542" cy="5794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7199793" y="2608753"/>
                <a:ext cx="290241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195760" y="2034092"/>
                <a:ext cx="554178" cy="30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400" dirty="0" smtClean="0">
                    <a:solidFill>
                      <a:srgbClr val="0000FF"/>
                    </a:solidFill>
                  </a:rPr>
                  <a:t>1-</a:t>
                </a:r>
                <a:r>
                  <a:rPr lang="he-IL" sz="1400" dirty="0" smtClean="0">
                    <a:solidFill>
                      <a:srgbClr val="0000FF"/>
                    </a:solidFill>
                    <a:latin typeface="cmmi10"/>
                  </a:rPr>
                  <a:t> ®</a:t>
                </a:r>
                <a:r>
                  <a:rPr lang="en-US" sz="1400" dirty="0" smtClean="0">
                    <a:solidFill>
                      <a:srgbClr val="0000FF"/>
                    </a:solidFill>
                    <a:latin typeface="cmmi10"/>
                  </a:rPr>
                  <a:t> </a:t>
                </a:r>
                <a:endParaRPr lang="he-IL" sz="1400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816566" y="2757023"/>
            <a:ext cx="1131576" cy="1845510"/>
            <a:chOff x="7485574" y="3632284"/>
            <a:chExt cx="1131576" cy="1845510"/>
          </a:xfrm>
        </p:grpSpPr>
        <p:sp>
          <p:nvSpPr>
            <p:cNvPr id="38" name="Oval 37"/>
            <p:cNvSpPr/>
            <p:nvPr/>
          </p:nvSpPr>
          <p:spPr>
            <a:xfrm>
              <a:off x="8028057" y="3632284"/>
              <a:ext cx="364123" cy="30221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 bwMode="auto">
            <a:xfrm rot="5400000">
              <a:off x="8053623" y="4914267"/>
              <a:ext cx="746054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73050" lvl="0" indent="-273050" algn="l" rtl="0">
                <a:spcBef>
                  <a:spcPts val="575"/>
                </a:spcBef>
                <a:buClr>
                  <a:schemeClr val="accent1"/>
                </a:buClr>
                <a:buSzPct val="85000"/>
              </a:pPr>
              <a:r>
                <a:rPr lang="en-US" sz="3600" dirty="0" smtClean="0">
                  <a:solidFill>
                    <a:srgbClr val="002060"/>
                  </a:solidFill>
                  <a:latin typeface="Perpetua" pitchFamily="18" charset="0"/>
                </a:rPr>
                <a:t>…</a:t>
              </a:r>
              <a:endParaRPr kumimoji="0" lang="he-IL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</p:txBody>
        </p:sp>
        <p:cxnSp>
          <p:nvCxnSpPr>
            <p:cNvPr id="44" name="Straight Arrow Connector 43"/>
            <p:cNvCxnSpPr>
              <a:stCxn id="38" idx="4"/>
            </p:cNvCxnSpPr>
            <p:nvPr/>
          </p:nvCxnSpPr>
          <p:spPr>
            <a:xfrm>
              <a:off x="8210119" y="3934498"/>
              <a:ext cx="172812" cy="622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8" idx="4"/>
              <a:endCxn id="48" idx="0"/>
            </p:cNvCxnSpPr>
            <p:nvPr/>
          </p:nvCxnSpPr>
          <p:spPr>
            <a:xfrm flipH="1">
              <a:off x="7630695" y="3934498"/>
              <a:ext cx="579424" cy="67289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7485574" y="4607396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1</a:t>
              </a:r>
              <a:endParaRPr lang="he-IL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26097" y="1896436"/>
            <a:ext cx="915014" cy="1124521"/>
            <a:chOff x="7286348" y="2764341"/>
            <a:chExt cx="915014" cy="1124521"/>
          </a:xfrm>
        </p:grpSpPr>
        <p:sp>
          <p:nvSpPr>
            <p:cNvPr id="37" name="Oval 36"/>
            <p:cNvSpPr/>
            <p:nvPr/>
          </p:nvSpPr>
          <p:spPr>
            <a:xfrm>
              <a:off x="7836746" y="2764341"/>
              <a:ext cx="364123" cy="32774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7" idx="4"/>
              <a:endCxn id="41" idx="0"/>
            </p:cNvCxnSpPr>
            <p:nvPr/>
          </p:nvCxnSpPr>
          <p:spPr>
            <a:xfrm flipH="1">
              <a:off x="7431469" y="3092086"/>
              <a:ext cx="587339" cy="5197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7" idx="4"/>
              <a:endCxn id="38" idx="0"/>
            </p:cNvCxnSpPr>
            <p:nvPr/>
          </p:nvCxnSpPr>
          <p:spPr>
            <a:xfrm>
              <a:off x="8018808" y="3092086"/>
              <a:ext cx="182554" cy="5328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7286348" y="3611863"/>
              <a:ext cx="290241" cy="27699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/>
            </a:bodyPr>
            <a:lstStyle/>
            <a:p>
              <a:pPr algn="l" rtl="0"/>
              <a:r>
                <a:rPr lang="en-US" dirty="0" smtClean="0">
                  <a:solidFill>
                    <a:srgbClr val="0000FF"/>
                  </a:solidFill>
                </a:rPr>
                <a:t>0</a:t>
              </a:r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527786" y="3079154"/>
              <a:ext cx="28565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he-IL" sz="1400" dirty="0" smtClean="0">
                  <a:solidFill>
                    <a:srgbClr val="0000FF"/>
                  </a:solidFill>
                  <a:latin typeface="cmmi10"/>
                </a:rPr>
                <a:t>¯</a:t>
              </a:r>
              <a:endParaRPr lang="he-IL" sz="1400" dirty="0">
                <a:solidFill>
                  <a:srgbClr val="0000FF"/>
                </a:solidFill>
                <a:latin typeface="cmmi1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961687" y="3073463"/>
                <a:ext cx="4374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he-IL" sz="1400" dirty="0">
                  <a:solidFill>
                    <a:srgbClr val="0000FF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687" y="3073463"/>
                <a:ext cx="437492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816566" y="3732135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0245" y="1921808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8999" y="2743957"/>
            <a:ext cx="290241" cy="276999"/>
          </a:xfrm>
          <a:prstGeom prst="rect">
            <a:avLst/>
          </a:prstGeom>
          <a:solidFill>
            <a:srgbClr val="7030A0">
              <a:alpha val="74902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ular Callout 45"/>
              <p:cNvSpPr/>
              <p:nvPr/>
            </p:nvSpPr>
            <p:spPr>
              <a:xfrm>
                <a:off x="5105400" y="3735444"/>
                <a:ext cx="2188686" cy="325412"/>
              </a:xfrm>
              <a:prstGeom prst="wedgeRectCallout">
                <a:avLst>
                  <a:gd name="adj1" fmla="val -67890"/>
                  <a:gd name="adj2" fmla="val 21715"/>
                </a:avLst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6" name="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735444"/>
                <a:ext cx="2188686" cy="325412"/>
              </a:xfrm>
              <a:prstGeom prst="wedgeRectCallout">
                <a:avLst>
                  <a:gd name="adj1" fmla="val -67890"/>
                  <a:gd name="adj2" fmla="val 21715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ular Callout 48"/>
              <p:cNvSpPr/>
              <p:nvPr/>
            </p:nvSpPr>
            <p:spPr>
              <a:xfrm>
                <a:off x="4495800" y="5943600"/>
                <a:ext cx="2743200" cy="325412"/>
              </a:xfrm>
              <a:prstGeom prst="wedgeRectCallout">
                <a:avLst>
                  <a:gd name="adj1" fmla="val -65521"/>
                  <a:gd name="adj2" fmla="val -1487"/>
                </a:avLst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𝛽</m:t>
                          </m:r>
                        </m:e>
                      </m:d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⋅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he-IL" i="1" dirty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49" name="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943600"/>
                <a:ext cx="2743200" cy="325412"/>
              </a:xfrm>
              <a:prstGeom prst="wedgeRectCallout">
                <a:avLst>
                  <a:gd name="adj1" fmla="val -65521"/>
                  <a:gd name="adj2" fmla="val -148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838200" y="2945934"/>
            <a:ext cx="1371600" cy="424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19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5" grpId="0" animBg="1"/>
      <p:bldP spid="26" grpId="0" animBg="1"/>
      <p:bldP spid="27" grpId="0" animBg="1"/>
      <p:bldP spid="27" grpId="1" animBg="1"/>
      <p:bldP spid="46" grpId="0" animBg="1"/>
      <p:bldP spid="49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5" y="0"/>
            <a:ext cx="7772400" cy="1143000"/>
          </a:xfrm>
        </p:spPr>
        <p:txBody>
          <a:bodyPr/>
          <a:lstStyle/>
          <a:p>
            <a:r>
              <a:rPr lang="en-US" dirty="0"/>
              <a:t>Sequence of Conditional Protocols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82426" y="1143000"/>
                <a:ext cx="8556773" cy="5562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/>
                  <a:t>There exists </a:t>
                </a:r>
                <a:r>
                  <a:rPr lang="en-US" sz="2400" b="1" dirty="0" smtClean="0"/>
                  <a:t>measure sequences</a:t>
                </a:r>
                <a:endParaRPr lang="en-US" sz="2400" i="1" dirty="0" smtClean="0">
                  <a:solidFill>
                    <a:srgbClr val="6600C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…</m:t>
                    </m:r>
                    <m:r>
                      <a:rPr lang="en-US" sz="2400" b="0" i="1" smtClean="0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,over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2400" dirty="0" smtClean="0"/>
                  <a:t>-leaves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dirty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M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sz="2400" b="0" i="0" smtClean="0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acc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/>
                      </a:rPr>
                      <m:t>…</m:t>
                    </m:r>
                    <m:r>
                      <a:rPr lang="en-US" sz="2400" i="1">
                        <a:solidFill>
                          <a:srgbClr val="6600CC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sz="2400" dirty="0"/>
                  <a:t>over </a:t>
                </a:r>
                <a:r>
                  <a:rPr lang="en-US" sz="24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400" dirty="0"/>
                  <a:t>-leaves, s.t</a:t>
                </a:r>
                <a:r>
                  <a:rPr lang="en-US" sz="2400" dirty="0" smtClean="0"/>
                  <a:t>.: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π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4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t</m:t>
                                </m:r>
                              </m:sub>
                              <m:sup>
                                <m:r>
                                  <a:rPr lang="en-US" sz="2400" b="0" i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bSup>
                          </m:e>
                        </m:acc>
                      </m:e>
                    </m:d>
                    <m:r>
                      <a:rPr lang="en-US" sz="2400" i="1">
                        <a:solidFill>
                          <a:srgbClr val="6600CC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= ½  </a:t>
                </a:r>
                <a:r>
                  <a:rPr lang="en-US" sz="2400" dirty="0"/>
                  <a:t>for </a:t>
                </a:r>
                <a:r>
                  <a:rPr lang="en-US" sz="2400" b="1" dirty="0"/>
                  <a:t>large enough </a:t>
                </a:r>
                <a:r>
                  <a:rPr lang="en-US" sz="2400" dirty="0">
                    <a:solidFill>
                      <a:srgbClr val="0000FF"/>
                    </a:solidFill>
                  </a:rPr>
                  <a:t>t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</m:d>
                          </m:sup>
                        </m:sSup>
                        <m: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2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220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 dirty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2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∏"/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2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2200" dirty="0" smtClean="0"/>
                  <a:t>  and</a:t>
                </a:r>
              </a:p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r>
                          <a:rPr lang="en-US" sz="22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2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2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</m:d>
                          </m:sup>
                        </m:sSup>
                        <m:r>
                          <a:rPr lang="en-US" sz="22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200" i="1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2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200" b="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2200" b="0" i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2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2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2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sz="22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22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∏"/>
                            <m:ctrl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 </m:t>
                            </m:r>
                            <m:r>
                              <a:rPr lang="en-US" sz="22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a:rPr lang="en-US" sz="22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2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2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2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2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2200" dirty="0" smtClean="0"/>
                  <a:t> 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400" i="1" spc="-30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i="1" spc="-30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 spc="-11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b="1" spc="-110" dirty="0"/>
                  <a:t>  </a:t>
                </a:r>
                <a:r>
                  <a:rPr lang="en-US" sz="2400" spc="-110" dirty="0" smtClean="0"/>
                  <a:t>a</a:t>
                </a:r>
                <a:r>
                  <a:rPr lang="en-US" sz="2400" dirty="0" smtClean="0"/>
                  <a:t>ssume wlg. that </a:t>
                </a:r>
                <a:r>
                  <a:rPr lang="en-US" sz="2400" b="1" dirty="0" smtClean="0">
                    <a:solidFill>
                      <a:srgbClr val="0000FF"/>
                    </a:solidFill>
                    <a:latin typeface="cmsy10"/>
                  </a:rPr>
                  <a:t>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z</m:t>
                    </m:r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s.t.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spc="-30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pc="-300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pc="-300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𝑧</m:t>
                        </m:r>
                      </m:sub>
                      <m:sup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 spc="-30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pc="-300" smtClean="0">
                        <a:solidFill>
                          <a:srgbClr val="0000FF"/>
                        </a:solidFill>
                        <a:latin typeface="Cambria Math"/>
                      </a:rPr>
                      <m:t>/</m:t>
                    </m:r>
                    <m:r>
                      <a:rPr lang="en-US" sz="2400" b="0" i="1" spc="-300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800" b="1" dirty="0">
                    <a:latin typeface="cmsy10"/>
                  </a:rPr>
                  <a:t>)</a:t>
                </a:r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Ex</m:t>
                        </m:r>
                      </m:e>
                      <m:li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</m:d>
                          </m:sup>
                        </m:s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00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000" dirty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sub>
                              <m:sup>
                                <m:r>
                                  <a:rPr lang="en-US" sz="200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p>
                            </m:sSubSup>
                          </m:e>
                        </m:acc>
                      </m:e>
                    </m:d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⋅</m:t>
                            </m:r>
                            <m:r>
                              <a:rPr lang="en-US" sz="20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  <m:sup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∏"/>
                            <m:ctrl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r>
                              <a:rPr lang="en-US" sz="20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𝑣𝑎𝑙</m:t>
                            </m:r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dirty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sz="20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</m:e>
                        </m:nary>
                      </m:den>
                    </m:f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0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 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  <m:d>
                                  <m:dPr>
                                    <m:ctrlPr>
                                      <a:rPr lang="en-US" sz="240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 spc="-30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  <m:r>
                                          <a:rPr lang="en-US" sz="2400" i="1" spc="-30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sz="2400" i="1" spc="-30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func>
                          </m:den>
                        </m:f>
                      </m:e>
                    </m:box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82426" y="1143000"/>
                <a:ext cx="8556773" cy="5562600"/>
              </a:xfrm>
              <a:blipFill rotWithShape="1">
                <a:blip r:embed="rId2"/>
                <a:stretch>
                  <a:fillRect l="-1425" t="-76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4096" y="1365740"/>
            <a:ext cx="3359904" cy="289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6568688" y="3889919"/>
            <a:ext cx="1513804" cy="110095"/>
            <a:chOff x="4796412" y="4471518"/>
            <a:chExt cx="2197241" cy="148515"/>
          </a:xfrm>
        </p:grpSpPr>
        <p:sp>
          <p:nvSpPr>
            <p:cNvPr id="8" name="TextBox 7"/>
            <p:cNvSpPr txBox="1"/>
            <p:nvPr/>
          </p:nvSpPr>
          <p:spPr>
            <a:xfrm>
              <a:off x="6713972" y="4526516"/>
              <a:ext cx="279681" cy="93517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250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96412" y="4471518"/>
              <a:ext cx="279681" cy="109997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32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6327" y="3835960"/>
            <a:ext cx="514642" cy="168995"/>
            <a:chOff x="6078846" y="3352800"/>
            <a:chExt cx="514642" cy="168995"/>
          </a:xfrm>
        </p:grpSpPr>
        <p:sp>
          <p:nvSpPr>
            <p:cNvPr id="10" name="TextBox 9"/>
            <p:cNvSpPr txBox="1"/>
            <p:nvPr/>
          </p:nvSpPr>
          <p:spPr>
            <a:xfrm>
              <a:off x="6400800" y="3352800"/>
              <a:ext cx="192688" cy="155457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62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8846" y="3440254"/>
              <a:ext cx="192688" cy="81541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32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856327" y="3844363"/>
            <a:ext cx="192688" cy="69325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 fontScale="25000" lnSpcReduction="20000"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68688" y="3804383"/>
            <a:ext cx="192688" cy="69325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 fontScale="25000" lnSpcReduction="20000"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4481" y="3820887"/>
            <a:ext cx="194823" cy="182394"/>
          </a:xfrm>
          <a:prstGeom prst="rect">
            <a:avLst/>
          </a:prstGeom>
          <a:solidFill>
            <a:srgbClr val="7030A0">
              <a:alpha val="74902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tIns="0" bIns="0" rtlCol="1">
            <a:normAutofit fontScale="77500" lnSpcReduction="20000"/>
          </a:bodyPr>
          <a:lstStyle/>
          <a:p>
            <a:pPr algn="l" rtl="0"/>
            <a:endParaRPr lang="he-IL" dirty="0">
              <a:solidFill>
                <a:srgbClr val="0000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817818" y="3751128"/>
            <a:ext cx="2644866" cy="249870"/>
            <a:chOff x="6036596" y="3093679"/>
            <a:chExt cx="2644866" cy="249870"/>
          </a:xfrm>
        </p:grpSpPr>
        <p:grpSp>
          <p:nvGrpSpPr>
            <p:cNvPr id="26" name="Group 25"/>
            <p:cNvGrpSpPr/>
            <p:nvPr/>
          </p:nvGrpSpPr>
          <p:grpSpPr>
            <a:xfrm>
              <a:off x="6036596" y="3093679"/>
              <a:ext cx="2267812" cy="238519"/>
              <a:chOff x="6036596" y="3093679"/>
              <a:chExt cx="2267812" cy="23851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036596" y="3093679"/>
                <a:ext cx="228218" cy="238519"/>
              </a:xfrm>
              <a:prstGeom prst="rect">
                <a:avLst/>
              </a:prstGeom>
              <a:solidFill>
                <a:srgbClr val="7030A0">
                  <a:alpha val="74902"/>
                </a:srgb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10000"/>
              </a:bodyPr>
              <a:lstStyle/>
              <a:p>
                <a:pPr algn="l" rtl="0"/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398337" y="3103727"/>
                <a:ext cx="193381" cy="199627"/>
              </a:xfrm>
              <a:prstGeom prst="rect">
                <a:avLst/>
              </a:prstGeom>
              <a:solidFill>
                <a:srgbClr val="7030A0">
                  <a:alpha val="74902"/>
                </a:srgb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85000" lnSpcReduction="20000"/>
              </a:bodyPr>
              <a:lstStyle/>
              <a:p>
                <a:pPr algn="l" rtl="0"/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800271" y="3103728"/>
                <a:ext cx="196106" cy="209676"/>
              </a:xfrm>
              <a:prstGeom prst="rect">
                <a:avLst/>
              </a:prstGeom>
              <a:solidFill>
                <a:srgbClr val="7030A0">
                  <a:alpha val="74902"/>
                </a:srgb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096508" y="3123824"/>
                <a:ext cx="207900" cy="199627"/>
              </a:xfrm>
              <a:prstGeom prst="rect">
                <a:avLst/>
              </a:prstGeom>
              <a:solidFill>
                <a:srgbClr val="7030A0">
                  <a:alpha val="74902"/>
                </a:srgb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85000" lnSpcReduction="20000"/>
              </a:bodyPr>
              <a:lstStyle/>
              <a:p>
                <a:pPr algn="l" rtl="0"/>
                <a:endParaRPr lang="he-IL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498441" y="3133873"/>
              <a:ext cx="183021" cy="209676"/>
            </a:xfrm>
            <a:prstGeom prst="rect">
              <a:avLst/>
            </a:prstGeom>
            <a:solidFill>
              <a:srgbClr val="7030A0">
                <a:alpha val="74902"/>
              </a:srgb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tIns="0" bIns="0" rtlCol="1">
              <a:normAutofit fontScale="92500" lnSpcReduction="20000"/>
            </a:bodyPr>
            <a:lstStyle/>
            <a:p>
              <a:pPr algn="l" rtl="0"/>
              <a:endParaRPr lang="he-IL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18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990600"/>
                <a:ext cx="8458200" cy="1743075"/>
              </a:xfrm>
            </p:spPr>
            <p:txBody>
              <a:bodyPr/>
              <a:lstStyle/>
              <a:p>
                <a:r>
                  <a:rPr lang="en-US" dirty="0"/>
                  <a:t>An Efficient Attack On CF Protocols</a:t>
                </a:r>
                <a:br>
                  <a:rPr lang="en-US" dirty="0"/>
                </a:br>
                <a:r>
                  <a:rPr lang="en-US" dirty="0"/>
                  <a:t>(assuming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en-US" dirty="0" smtClean="0"/>
                  <a:t>OWFs</a:t>
                </a:r>
                <a:r>
                  <a:rPr lang="en-US" dirty="0"/>
                  <a:t>) </a:t>
                </a:r>
                <a:br>
                  <a:rPr lang="en-US" dirty="0"/>
                </a:br>
                <a:endParaRPr lang="he-I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990600"/>
                <a:ext cx="8458200" cy="1743075"/>
              </a:xfrm>
              <a:blipFill rotWithShape="1">
                <a:blip r:embed="rId2"/>
                <a:stretch>
                  <a:fillRect l="-2596" t="-1929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019424"/>
            <a:ext cx="45847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 Function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371600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r>
                      <m:rPr>
                        <m:nor/>
                      </m:rPr>
                      <a:rPr lang="en-US" sz="2800" i="0" dirty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i="0" dirty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i="0" dirty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  </m:t>
                    </m:r>
                  </m:oMath>
                </a14:m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ℓ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,…,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baseline="-25000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needs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Seems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needs </a:t>
                </a:r>
                <a:r>
                  <a:rPr lang="en-US" sz="2800" dirty="0"/>
                  <a:t>to </a:t>
                </a:r>
                <a:r>
                  <a:rPr lang="en-US" sz="2800" dirty="0" smtClean="0"/>
                  <a:t>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for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</m:sup>
                        </m:sSup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2800" b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Might be </a:t>
                </a:r>
                <a:r>
                  <a:rPr lang="en-US" sz="2800" b="1" dirty="0" smtClean="0"/>
                  <a:t>impossible</a:t>
                </a:r>
                <a:r>
                  <a:rPr lang="en-US" sz="2800" dirty="0" smtClean="0"/>
                  <a:t> </a:t>
                </a:r>
                <a:r>
                  <a:rPr lang="en-US" sz="2800" u="sng" dirty="0" smtClean="0"/>
                  <a:t>even if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en-US" sz="2800" dirty="0" smtClean="0"/>
                  <a:t>OWFs</a:t>
                </a:r>
                <a:endParaRPr lang="en-US" sz="2800" dirty="0" smtClean="0">
                  <a:solidFill>
                    <a:srgbClr val="0000FF"/>
                  </a:solidFill>
                  <a:latin typeface="Perpetua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is </a:t>
                </a:r>
                <a:r>
                  <a:rPr lang="en-US" sz="2800" b="1" dirty="0" smtClean="0"/>
                  <a:t>stateless</a:t>
                </a:r>
                <a:r>
                  <a:rPr lang="en-US" sz="2800" dirty="0" smtClean="0"/>
                  <a:t>, suffices to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sub>
                    </m:sSub>
                  </m:oMath>
                </a14:m>
                <a:endParaRPr lang="en-US" sz="2800" baseline="-25000" dirty="0" smtClean="0">
                  <a:solidFill>
                    <a:srgbClr val="0000FF"/>
                  </a:solidFill>
                  <a:latin typeface="cmmi1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371600"/>
                <a:ext cx="7772400" cy="4572000"/>
              </a:xfrm>
              <a:blipFill rotWithShape="1">
                <a:blip r:embed="rId3"/>
                <a:stretch>
                  <a:fillRect l="-1647" t="-8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666" y="3733800"/>
            <a:ext cx="3745275" cy="300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5486400" y="530051"/>
                <a:ext cx="3027066" cy="511629"/>
              </a:xfrm>
              <a:prstGeom prst="wedgeRoundRectCallout">
                <a:avLst>
                  <a:gd name="adj1" fmla="val -36343"/>
                  <a:gd name="adj2" fmla="val 129205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b="1" dirty="0" smtClean="0"/>
                  <a:t>Leaf</a:t>
                </a:r>
                <a:r>
                  <a:rPr lang="en-US" sz="2400" dirty="0" smtClean="0"/>
                  <a:t> induced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30051"/>
                <a:ext cx="3027066" cy="511629"/>
              </a:xfrm>
              <a:prstGeom prst="wedgeRoundRectCallout">
                <a:avLst>
                  <a:gd name="adj1" fmla="val -36343"/>
                  <a:gd name="adj2" fmla="val 129205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56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160" y="0"/>
            <a:ext cx="7772400" cy="1143000"/>
          </a:xfrm>
        </p:spPr>
        <p:txBody>
          <a:bodyPr/>
          <a:lstStyle/>
          <a:p>
            <a:r>
              <a:rPr lang="en-US" dirty="0" smtClean="0"/>
              <a:t>Hard to Invert Transcripts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371600"/>
                <a:ext cx="8458200" cy="4648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𝐿𝑜𝑤𝑉𝑎𝑙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 :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in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</a:rPr>
                      <m:t>control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&amp;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Un</m:t>
                            </m:r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𝐵𝑎𝑙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sup>
                        </m:sSubSup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b>
                      <m:sup/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: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in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s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control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 &amp;</m:t>
                    </m:r>
                    <m:limLow>
                      <m:limLow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sSup>
                          <m:sSup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pc="-500" dirty="0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b="0" i="1" spc="-500" dirty="0" smtClean="0">
                        <a:solidFill>
                          <a:srgbClr val="006600"/>
                        </a:solidFill>
                        <a:latin typeface="Cambria Math"/>
                      </a:rPr>
                      <m:t>𝛾</m:t>
                    </m:r>
                    <m:r>
                      <a:rPr lang="en-US" b="0" i="1" spc="-500" dirty="0" smtClean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limLow>
                      <m:limLow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000" b="1" dirty="0">
                    <a:solidFill>
                      <a:srgbClr val="0000FF"/>
                    </a:solidFill>
                    <a:latin typeface="msbm10"/>
                  </a:rPr>
                  <a:t>@</a:t>
                </a:r>
                <a:r>
                  <a:rPr lang="en-US" sz="3000" dirty="0" smtClean="0"/>
                  <a:t>OWF </a:t>
                </a:r>
                <a:r>
                  <a:rPr lang="en-US" sz="3000" dirty="0" smtClean="0">
                    <a:solidFill>
                      <a:srgbClr val="FF0000"/>
                    </a:solidFill>
                  </a:rPr>
                  <a:t>does not </a:t>
                </a:r>
                <a:r>
                  <a:rPr lang="en-US" sz="3000" dirty="0" smtClean="0"/>
                  <a:t>suffice for attacking these nodes</a:t>
                </a:r>
              </a:p>
              <a:p>
                <a:pPr marL="0" indent="0">
                  <a:buNone/>
                </a:pP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371600"/>
                <a:ext cx="8458200" cy="4648200"/>
              </a:xfrm>
              <a:blipFill rotWithShape="1">
                <a:blip r:embed="rId2"/>
                <a:stretch>
                  <a:fillRect l="-17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29390" y="3384620"/>
            <a:ext cx="1934110" cy="2978786"/>
            <a:chOff x="6629390" y="3384620"/>
            <a:chExt cx="1934110" cy="2978786"/>
          </a:xfrm>
        </p:grpSpPr>
        <p:grpSp>
          <p:nvGrpSpPr>
            <p:cNvPr id="5" name="Group 4"/>
            <p:cNvGrpSpPr/>
            <p:nvPr/>
          </p:nvGrpSpPr>
          <p:grpSpPr>
            <a:xfrm>
              <a:off x="6629390" y="3384620"/>
              <a:ext cx="1934110" cy="2978786"/>
              <a:chOff x="6629390" y="3384620"/>
              <a:chExt cx="1934110" cy="297878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653964" y="4126628"/>
                <a:ext cx="559961" cy="39201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" name="Straight Arrow Connector 20"/>
              <p:cNvCxnSpPr>
                <a:stCxn id="20" idx="4"/>
                <a:endCxn id="25" idx="0"/>
              </p:cNvCxnSpPr>
              <p:nvPr/>
            </p:nvCxnSpPr>
            <p:spPr>
              <a:xfrm flipH="1">
                <a:off x="7373984" y="4518644"/>
                <a:ext cx="559961" cy="539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20" idx="4"/>
                <a:endCxn id="29" idx="0"/>
              </p:cNvCxnSpPr>
              <p:nvPr/>
            </p:nvCxnSpPr>
            <p:spPr>
              <a:xfrm>
                <a:off x="7933945" y="4518644"/>
                <a:ext cx="406384" cy="5644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7816941" y="5997498"/>
                <a:ext cx="446343" cy="34827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ctr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094003" y="5058232"/>
                <a:ext cx="559961" cy="41207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6" name="Straight Arrow Connector 25"/>
              <p:cNvCxnSpPr>
                <a:stCxn id="25" idx="4"/>
                <a:endCxn id="23" idx="0"/>
              </p:cNvCxnSpPr>
              <p:nvPr/>
            </p:nvCxnSpPr>
            <p:spPr>
              <a:xfrm>
                <a:off x="7373984" y="5470307"/>
                <a:ext cx="666129" cy="52719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25" idx="4"/>
                <a:endCxn id="28" idx="0"/>
              </p:cNvCxnSpPr>
              <p:nvPr/>
            </p:nvCxnSpPr>
            <p:spPr>
              <a:xfrm flipH="1">
                <a:off x="6852562" y="5470307"/>
                <a:ext cx="521422" cy="54482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629390" y="6015134"/>
                <a:ext cx="446343" cy="34827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ctr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117157" y="5083060"/>
                <a:ext cx="446343" cy="34827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ctr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844216" y="5484045"/>
                <a:ext cx="3337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1400" dirty="0">
                    <a:solidFill>
                      <a:srgbClr val="0000FF"/>
                    </a:solidFill>
                  </a:rPr>
                  <a:t>½</a:t>
                </a:r>
                <a:endParaRPr lang="he-IL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Content Placeholder 2"/>
              <p:cNvSpPr txBox="1">
                <a:spLocks/>
              </p:cNvSpPr>
              <p:nvPr/>
            </p:nvSpPr>
            <p:spPr bwMode="auto">
              <a:xfrm rot="5400000">
                <a:off x="7640890" y="3560670"/>
                <a:ext cx="938016" cy="585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chemeClr val="accent1"/>
                  </a:buClr>
                  <a:buSzPct val="85000"/>
                </a:pPr>
                <a:r>
                  <a:rPr lang="en-US" sz="3600" dirty="0" smtClean="0">
                    <a:solidFill>
                      <a:srgbClr val="002060"/>
                    </a:solidFill>
                    <a:latin typeface="Perpetua" pitchFamily="18" charset="0"/>
                  </a:rPr>
                  <a:t>…</a:t>
                </a:r>
                <a:endParaRPr kumimoji="0" lang="he-IL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293976" y="4518644"/>
                  <a:ext cx="522964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he-IL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3976" y="4518644"/>
                  <a:ext cx="522964" cy="30777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67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is Balanced 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420874"/>
                <a:ext cx="8839200" cy="5284725"/>
              </a:xfrm>
            </p:spPr>
            <p:txBody>
              <a:bodyPr/>
              <a:lstStyle/>
              <a:p>
                <a:pPr lvl="0">
                  <a:buClr>
                    <a:srgbClr val="D34817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𝐿𝑜𝑤𝑉𝑎𝑙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: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in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control</m:t>
                        </m:r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&amp;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𝑣𝑎𝑙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  <a:p>
                <a:pPr lvl="0">
                  <a:buClr>
                    <a:srgbClr val="D34817"/>
                  </a:buCl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Un</m:t>
                        </m:r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𝐵𝑎𝑙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006600"/>
                            </a:solidFill>
                            <a:latin typeface="Cambria Math"/>
                          </a:rPr>
                          <m:t>𝛾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p>
                    </m:sSubSup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:</m:t>
                    </m:r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in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s</m:t>
                    </m:r>
                    <m:r>
                      <a:rPr lang="en-US" sz="200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control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</a:rPr>
                      <m:t>&amp;</m:t>
                    </m:r>
                    <m:limLow>
                      <m:limLow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sSup>
                          <m:sSupPr>
                            <m:ctrlPr>
                              <a:rPr lang="en-US" sz="20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0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000" i="1" dirty="0" smtClean="0">
                        <a:solidFill>
                          <a:srgbClr val="006600"/>
                        </a:solidFill>
                        <a:latin typeface="Cambria Math"/>
                      </a:rPr>
                      <m:t>𝛾</m:t>
                    </m:r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limLow>
                      <m:limLow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000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100" dirty="0" smtClean="0"/>
              </a:p>
              <a:p>
                <a:pPr marL="0" indent="0">
                  <a:buNone/>
                </a:pPr>
                <a:endParaRPr lang="en-US" sz="300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Lemma: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δ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   ∃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ambria Math"/>
                  </a:rPr>
                  <a:t>c &gt;0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:</m:t>
                    </m:r>
                  </m:oMath>
                </a14:m>
                <a:endParaRPr lang="en-US" i="1" dirty="0" smtClean="0">
                  <a:solidFill>
                    <a:srgbClr val="0000FF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sSup>
                          <m:sSupPr>
                            <m:ctrlPr>
                              <a:rPr lang="en-US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ℓ←</m:t>
                            </m:r>
                            <m:r>
                              <a:rPr lang="en-US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  <m: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  <m:r>
                          <a:rPr lang="en-US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[</m:t>
                    </m:r>
                    <m:r>
                      <a:rPr lang="en-US" b="0" i="1" spc="-300" dirty="0" smtClean="0">
                        <a:solidFill>
                          <a:srgbClr val="0000FF"/>
                        </a:solidFill>
                        <a:latin typeface="Cambria Math"/>
                      </a:rPr>
                      <m:t>ℓ</m:t>
                    </m:r>
                    <m:r>
                      <a:rPr lang="en-US" i="1" spc="-300" dirty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𝑑𝑒𝑠𝑐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nor/>
                                  </m:rPr>
                                  <a:rPr lang="en-US" sz="28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Un</m:t>
                                </m:r>
                                <m:r>
                                  <a:rPr lang="en-US" sz="2800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𝐵𝑎𝑙</m:t>
                                </m:r>
                              </m:e>
                              <m:sub>
                                <m:r>
                                  <a:rPr lang="en-US" sz="2800" i="1" dirty="0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</a:rPr>
                                  <m:t>𝛾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sup>
                            </m:sSubSup>
                          </m:e>
                        </m:d>
                      </m:e>
                      <m:sub/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&amp; 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ℓ∉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𝑑𝑒𝑠𝑐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6600CC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𝐿𝑜𝑤𝑉𝑎𝑙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sup>
                    </m:sSub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  <m:r>
                      <a:rPr lang="en-US" i="1" spc="-500" dirty="0" smtClean="0">
                        <a:solidFill>
                          <a:srgbClr val="0000FF"/>
                        </a:solidFill>
                        <a:latin typeface="Cambria Math"/>
                      </a:rPr>
                      <m:t>]</m:t>
                    </m:r>
                    <m:r>
                      <a:rPr lang="en-US" b="0" i="1" spc="-500" dirty="0" smtClean="0">
                        <a:solidFill>
                          <a:srgbClr val="0000FF"/>
                        </a:solidFill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pc="-50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pc="-50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pc="-50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pc="-500" dirty="0" smtClean="0">
                                <a:solidFill>
                                  <a:srgbClr val="006600"/>
                                </a:solidFill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pc="-50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pc="-5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𝑑𝑒𝑠𝑐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≝</m:t>
                    </m:r>
                  </m:oMath>
                </a14:m>
                <a:r>
                  <a:rPr lang="en-US" sz="2800" dirty="0" smtClean="0"/>
                  <a:t>  </a:t>
                </a:r>
                <a:r>
                  <a:rPr lang="en-US" sz="2800" b="1" dirty="0" smtClean="0"/>
                  <a:t>descendants</a:t>
                </a:r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We can focus on low-value nodes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Corollary: 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Assume all </a:t>
                </a:r>
                <a:r>
                  <a:rPr lang="en-US" b="1" dirty="0" smtClean="0"/>
                  <a:t>low-value </a:t>
                </a:r>
                <a:r>
                  <a:rPr lang="en-US" dirty="0" smtClean="0"/>
                  <a:t>nodes are in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B</a:t>
                </a:r>
                <a:r>
                  <a:rPr lang="en-US" dirty="0" smtClean="0"/>
                  <a:t>’s control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∄</m:t>
                    </m:r>
                  </m:oMath>
                </a14:m>
                <a:r>
                  <a:rPr lang="en-US" sz="2400" dirty="0" smtClean="0"/>
                  <a:t>OWFs</a:t>
                </a:r>
                <a:br>
                  <a:rPr lang="en-US" sz="2400" dirty="0" smtClean="0"/>
                </a:br>
                <a:r>
                  <a:rPr lang="en-US" sz="2800" b="1" dirty="0" smtClean="0">
                    <a:latin typeface="cmsy10"/>
                  </a:rPr>
                  <a:t>)</a:t>
                </a:r>
                <a:r>
                  <a:rPr lang="en-US" sz="2800" dirty="0" smtClean="0"/>
                  <a:t> </a:t>
                </a:r>
                <a:r>
                  <a:rPr lang="en-US" sz="2400" dirty="0" smtClean="0"/>
                  <a:t>exists an </a:t>
                </a:r>
                <a:r>
                  <a:rPr lang="en-US" sz="2400" b="1" dirty="0" smtClean="0"/>
                  <a:t>efficient </a:t>
                </a:r>
                <a:r>
                  <a:rPr lang="en-US" sz="2400" dirty="0" smtClean="0"/>
                  <a:t>approximation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0" smtClean="0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 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acc>
                      </m:e>
                      <m:sub/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B050"/>
                            </a:solidFill>
                            <a:latin typeface="Cambria Math"/>
                          </a:rPr>
                          <m:t>A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p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dirty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sup>
                        </m:sSup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cmsy1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800" i="1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  </m:t>
                                    </m:r>
                                  </m:sub>
                                  <m:sup>
                                    <m:r>
                                      <a:rPr lang="en-US" sz="28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8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acc>
                          </m:e>
                          <m:sub/>
                          <m:sup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420874"/>
                <a:ext cx="8839200" cy="5284725"/>
              </a:xfrm>
              <a:blipFill rotWithShape="1">
                <a:blip r:embed="rId3"/>
                <a:stretch>
                  <a:fillRect l="-137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127520" y="538934"/>
            <a:ext cx="1361434" cy="2369187"/>
            <a:chOff x="7127520" y="538934"/>
            <a:chExt cx="1361434" cy="2369187"/>
          </a:xfrm>
        </p:grpSpPr>
        <p:grpSp>
          <p:nvGrpSpPr>
            <p:cNvPr id="5" name="Group 4"/>
            <p:cNvGrpSpPr/>
            <p:nvPr/>
          </p:nvGrpSpPr>
          <p:grpSpPr>
            <a:xfrm>
              <a:off x="7127520" y="538934"/>
              <a:ext cx="1361434" cy="2369187"/>
              <a:chOff x="7127520" y="538934"/>
              <a:chExt cx="1361434" cy="236918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793764" y="1129093"/>
                <a:ext cx="364123" cy="31179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stCxn id="19" idx="4"/>
                <a:endCxn id="24" idx="0"/>
              </p:cNvCxnSpPr>
              <p:nvPr/>
            </p:nvCxnSpPr>
            <p:spPr>
              <a:xfrm flipH="1">
                <a:off x="7611703" y="1440884"/>
                <a:ext cx="364123" cy="4291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9" idx="4"/>
                <a:endCxn id="28" idx="0"/>
              </p:cNvCxnSpPr>
              <p:nvPr/>
            </p:nvCxnSpPr>
            <p:spPr>
              <a:xfrm>
                <a:off x="7975826" y="1440884"/>
                <a:ext cx="264257" cy="44891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899742" y="2617095"/>
                <a:ext cx="290241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429641" y="1870047"/>
                <a:ext cx="364123" cy="32774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24" idx="4"/>
                <a:endCxn id="22" idx="0"/>
              </p:cNvCxnSpPr>
              <p:nvPr/>
            </p:nvCxnSpPr>
            <p:spPr>
              <a:xfrm>
                <a:off x="7611703" y="2197792"/>
                <a:ext cx="433160" cy="41930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24" idx="4"/>
                <a:endCxn id="27" idx="0"/>
              </p:cNvCxnSpPr>
              <p:nvPr/>
            </p:nvCxnSpPr>
            <p:spPr>
              <a:xfrm flipH="1">
                <a:off x="7272641" y="2197792"/>
                <a:ext cx="339062" cy="4333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7127520" y="2631122"/>
                <a:ext cx="290241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094962" y="1889794"/>
                <a:ext cx="290241" cy="2769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152666" y="2205535"/>
                <a:ext cx="3337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sz="1400" dirty="0">
                    <a:solidFill>
                      <a:srgbClr val="0000FF"/>
                    </a:solidFill>
                  </a:rPr>
                  <a:t>½</a:t>
                </a:r>
                <a:endParaRPr lang="he-IL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 rot="5400000">
                <a:off x="7925427" y="721461"/>
                <a:ext cx="746054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chemeClr val="accent1"/>
                  </a:buClr>
                  <a:buSzPct val="85000"/>
                </a:pPr>
                <a:r>
                  <a:rPr lang="en-US" sz="3600" dirty="0" smtClean="0">
                    <a:solidFill>
                      <a:srgbClr val="002060"/>
                    </a:solidFill>
                    <a:latin typeface="Perpetua" pitchFamily="18" charset="0"/>
                  </a:rPr>
                  <a:t>…</a:t>
                </a:r>
                <a:endParaRPr kumimoji="0" lang="he-IL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401836" y="1444823"/>
                  <a:ext cx="522964" cy="307777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he-IL" sz="1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1836" y="1444823"/>
                  <a:ext cx="522964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37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380558"/>
                <a:ext cx="77724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sz="2800" b="1" dirty="0"/>
                  <a:t>pruned</a:t>
                </a:r>
                <a:r>
                  <a:rPr lang="en-US" sz="2800" dirty="0"/>
                  <a:t> variant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US" sz="2400" spc="-15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US" sz="2400" spc="-15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sz="24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US" sz="2400" spc="-15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dirty="0" smtClean="0"/>
                  <a:t> controls all </a:t>
                </a:r>
                <a:r>
                  <a:rPr lang="en-US" b="1" dirty="0" smtClean="0"/>
                  <a:t>low-value</a:t>
                </a:r>
                <a:r>
                  <a:rPr lang="en-US" dirty="0" smtClean="0"/>
                  <a:t> nodes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𝐿𝑜𝑤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 :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dirty="0" smtClean="0"/>
                  <a:t> controls all </a:t>
                </a:r>
                <a:r>
                  <a:rPr lang="en-US" b="1" dirty="0" smtClean="0"/>
                  <a:t>high-value</a:t>
                </a:r>
                <a:r>
                  <a:rPr lang="en-US" dirty="0" smtClean="0"/>
                  <a:t> </a:t>
                </a:r>
                <a:r>
                  <a:rPr lang="en-US" dirty="0"/>
                  <a:t>nodes</a:t>
                </a:r>
                <a:br>
                  <a:rPr lang="en-US" dirty="0"/>
                </a:b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𝐻𝑖𝑔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={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 :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−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𝛿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By previous lemmas, </a:t>
                </a:r>
                <a14:m>
                  <m:oMath xmlns:m="http://schemas.openxmlformats.org/officeDocument/2006/math"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∀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sz="2800" b="0" i="0" spc="-11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pc="-110" smtClean="0">
                        <a:solidFill>
                          <a:srgbClr val="0000FF"/>
                        </a:solidFill>
                        <a:latin typeface="Cambria Math"/>
                      </a:rPr>
                      <m:t>   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∃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800" i="1" spc="-11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spc="-110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sz="2800" b="1" dirty="0" smtClean="0"/>
                  <a:t>either</a:t>
                </a:r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400" b="0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acc>
                          </m:e>
                          <m:sub/>
                          <m:sup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sz="24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B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𝛿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800" b="1" dirty="0" smtClean="0"/>
                  <a:t>or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𝛿</m:t>
                            </m:r>
                          </m:sub>
                        </m:sSub>
                        <m: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sub>
                                  <m:sup>
                                    <m: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acc>
                          </m:e>
                          <m:sub/>
                          <m:sup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&lt;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380558"/>
                <a:ext cx="7772400" cy="4572000"/>
              </a:xfrm>
              <a:blipFill rotWithShape="1">
                <a:blip r:embed="rId3"/>
                <a:stretch>
                  <a:fillRect l="-1647" t="-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5352086" y="1576160"/>
            <a:ext cx="3383208" cy="2789740"/>
            <a:chOff x="5352086" y="1576160"/>
            <a:chExt cx="3383208" cy="2789740"/>
          </a:xfrm>
        </p:grpSpPr>
        <p:grpSp>
          <p:nvGrpSpPr>
            <p:cNvPr id="60" name="Group 59"/>
            <p:cNvGrpSpPr/>
            <p:nvPr/>
          </p:nvGrpSpPr>
          <p:grpSpPr>
            <a:xfrm>
              <a:off x="5352086" y="1576160"/>
              <a:ext cx="3383208" cy="2789740"/>
              <a:chOff x="5352086" y="1576160"/>
              <a:chExt cx="3383208" cy="278974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285873" y="1576160"/>
                <a:ext cx="315001" cy="26234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6934551" y="3861007"/>
                <a:ext cx="593283" cy="320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chemeClr val="accent1"/>
                  </a:buClr>
                  <a:buSzPct val="85000"/>
                </a:pPr>
                <a:r>
                  <a:rPr lang="en-US" sz="3600" dirty="0" smtClean="0">
                    <a:solidFill>
                      <a:srgbClr val="002060"/>
                    </a:solidFill>
                    <a:latin typeface="Perpetua" pitchFamily="18" charset="0"/>
                  </a:rPr>
                  <a:t>…</a:t>
                </a:r>
                <a:endParaRPr kumimoji="0" lang="he-IL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912053" y="219800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1" name="Straight Arrow Connector 10"/>
              <p:cNvCxnSpPr>
                <a:stCxn id="8" idx="4"/>
                <a:endCxn id="10" idx="0"/>
              </p:cNvCxnSpPr>
              <p:nvPr/>
            </p:nvCxnSpPr>
            <p:spPr>
              <a:xfrm>
                <a:off x="7443375" y="1838500"/>
                <a:ext cx="626180" cy="359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6646669" y="219800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" name="Straight Arrow Connector 12"/>
              <p:cNvCxnSpPr>
                <a:stCxn id="8" idx="4"/>
                <a:endCxn id="12" idx="0"/>
              </p:cNvCxnSpPr>
              <p:nvPr/>
            </p:nvCxnSpPr>
            <p:spPr>
              <a:xfrm flipH="1">
                <a:off x="6804170" y="1838500"/>
                <a:ext cx="639205" cy="359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100488" y="2905124"/>
                <a:ext cx="315001" cy="27373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stCxn id="12" idx="4"/>
                <a:endCxn id="14" idx="0"/>
              </p:cNvCxnSpPr>
              <p:nvPr/>
            </p:nvCxnSpPr>
            <p:spPr>
              <a:xfrm flipH="1">
                <a:off x="6257989" y="2473764"/>
                <a:ext cx="546181" cy="431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8420293" y="2924581"/>
                <a:ext cx="315001" cy="25428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10" idx="4"/>
                <a:endCxn id="16" idx="0"/>
              </p:cNvCxnSpPr>
              <p:nvPr/>
            </p:nvCxnSpPr>
            <p:spPr>
              <a:xfrm>
                <a:off x="8069554" y="2473764"/>
                <a:ext cx="508240" cy="4508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6905941" y="2905124"/>
                <a:ext cx="317983" cy="27373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2" idx="4"/>
                <a:endCxn id="18" idx="0"/>
              </p:cNvCxnSpPr>
              <p:nvPr/>
            </p:nvCxnSpPr>
            <p:spPr>
              <a:xfrm>
                <a:off x="6804170" y="2473764"/>
                <a:ext cx="260763" cy="431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7420212" y="2934243"/>
                <a:ext cx="315001" cy="26019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" name="Straight Arrow Connector 20"/>
              <p:cNvCxnSpPr>
                <a:stCxn id="10" idx="4"/>
                <a:endCxn id="20" idx="0"/>
              </p:cNvCxnSpPr>
              <p:nvPr/>
            </p:nvCxnSpPr>
            <p:spPr>
              <a:xfrm flipH="1">
                <a:off x="7577713" y="2473764"/>
                <a:ext cx="491841" cy="460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5352086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36000" bIns="36000" rtlCol="1">
                <a:normAutofit fontScale="700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49528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452250" y="4111168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13151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6" name="Straight Arrow Connector 25"/>
              <p:cNvCxnSpPr>
                <a:endCxn id="42" idx="0"/>
              </p:cNvCxnSpPr>
              <p:nvPr/>
            </p:nvCxnSpPr>
            <p:spPr>
              <a:xfrm flipH="1">
                <a:off x="5657293" y="3168806"/>
                <a:ext cx="546182" cy="4153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endCxn id="33" idx="0"/>
              </p:cNvCxnSpPr>
              <p:nvPr/>
            </p:nvCxnSpPr>
            <p:spPr>
              <a:xfrm>
                <a:off x="6203474" y="3168806"/>
                <a:ext cx="422499" cy="3747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Content Placeholder 2"/>
              <p:cNvSpPr txBox="1">
                <a:spLocks/>
              </p:cNvSpPr>
              <p:nvPr/>
            </p:nvSpPr>
            <p:spPr bwMode="auto">
              <a:xfrm rot="5400000">
                <a:off x="6935409" y="3365996"/>
                <a:ext cx="577030" cy="329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273050" lvl="0" indent="-273050" algn="l" rtl="0">
                  <a:spcBef>
                    <a:spcPts val="575"/>
                  </a:spcBef>
                  <a:buClr>
                    <a:schemeClr val="accent1"/>
                  </a:buClr>
                  <a:buSzPct val="85000"/>
                </a:pPr>
                <a:r>
                  <a:rPr lang="en-US" sz="3600" dirty="0" smtClean="0">
                    <a:solidFill>
                      <a:srgbClr val="002060"/>
                    </a:solidFill>
                    <a:latin typeface="Perpetua" pitchFamily="18" charset="0"/>
                  </a:rPr>
                  <a:t>…</a:t>
                </a:r>
                <a:endParaRPr kumimoji="0" lang="he-IL" sz="36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6468472" y="3543548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33" idx="4"/>
                <a:endCxn id="25" idx="0"/>
              </p:cNvCxnSpPr>
              <p:nvPr/>
            </p:nvCxnSpPr>
            <p:spPr>
              <a:xfrm flipH="1">
                <a:off x="6338694" y="3819312"/>
                <a:ext cx="287279" cy="2252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8214482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stCxn id="16" idx="4"/>
                <a:endCxn id="35" idx="0"/>
              </p:cNvCxnSpPr>
              <p:nvPr/>
            </p:nvCxnSpPr>
            <p:spPr>
              <a:xfrm flipH="1">
                <a:off x="8371983" y="3178863"/>
                <a:ext cx="205811" cy="4053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5" idx="4"/>
                <a:endCxn id="24" idx="0"/>
              </p:cNvCxnSpPr>
              <p:nvPr/>
            </p:nvCxnSpPr>
            <p:spPr>
              <a:xfrm>
                <a:off x="8371983" y="3859944"/>
                <a:ext cx="205810" cy="2512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>
                <a:stCxn id="35" idx="4"/>
                <a:endCxn id="40" idx="0"/>
              </p:cNvCxnSpPr>
              <p:nvPr/>
            </p:nvCxnSpPr>
            <p:spPr>
              <a:xfrm flipH="1">
                <a:off x="8117863" y="3859944"/>
                <a:ext cx="254120" cy="2728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992320" y="4132834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499792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3" name="Straight Arrow Connector 42"/>
              <p:cNvCxnSpPr>
                <a:stCxn id="42" idx="4"/>
                <a:endCxn id="23" idx="0"/>
              </p:cNvCxnSpPr>
              <p:nvPr/>
            </p:nvCxnSpPr>
            <p:spPr>
              <a:xfrm>
                <a:off x="5657293" y="3859944"/>
                <a:ext cx="217778" cy="1845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7247335" y="3194435"/>
              <a:ext cx="711016" cy="624877"/>
              <a:chOff x="7844745" y="3842593"/>
              <a:chExt cx="711016" cy="624877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8304675" y="4234404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65" name="Straight Arrow Connector 64"/>
              <p:cNvCxnSpPr>
                <a:stCxn id="20" idx="4"/>
                <a:endCxn id="64" idx="0"/>
              </p:cNvCxnSpPr>
              <p:nvPr/>
            </p:nvCxnSpPr>
            <p:spPr>
              <a:xfrm>
                <a:off x="8175123" y="3842593"/>
                <a:ext cx="255095" cy="3918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stCxn id="20" idx="4"/>
                <a:endCxn id="67" idx="0"/>
              </p:cNvCxnSpPr>
              <p:nvPr/>
            </p:nvCxnSpPr>
            <p:spPr>
              <a:xfrm flipH="1">
                <a:off x="7961496" y="3842593"/>
                <a:ext cx="213627" cy="4134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7844745" y="4256070"/>
                <a:ext cx="233501" cy="2113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runed Protocols</a:t>
            </a:r>
            <a:endParaRPr lang="he-IL" dirty="0"/>
          </a:p>
        </p:txBody>
      </p:sp>
      <p:grpSp>
        <p:nvGrpSpPr>
          <p:cNvPr id="63" name="Group 62"/>
          <p:cNvGrpSpPr/>
          <p:nvPr/>
        </p:nvGrpSpPr>
        <p:grpSpPr>
          <a:xfrm>
            <a:off x="5486594" y="2193487"/>
            <a:ext cx="1494732" cy="1666457"/>
            <a:chOff x="5486594" y="2193487"/>
            <a:chExt cx="1494732" cy="1666457"/>
          </a:xfrm>
        </p:grpSpPr>
        <p:sp>
          <p:nvSpPr>
            <p:cNvPr id="49" name="Oval 48"/>
            <p:cNvSpPr/>
            <p:nvPr/>
          </p:nvSpPr>
          <p:spPr>
            <a:xfrm>
              <a:off x="6472646" y="3543547"/>
              <a:ext cx="315001" cy="275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666325" y="2193487"/>
              <a:ext cx="315001" cy="275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486594" y="3584180"/>
              <a:ext cx="315001" cy="275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A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6298341" y="1757443"/>
            <a:ext cx="2200333" cy="1518048"/>
            <a:chOff x="6298341" y="1757443"/>
            <a:chExt cx="2200333" cy="1518048"/>
          </a:xfrm>
        </p:grpSpPr>
        <p:grpSp>
          <p:nvGrpSpPr>
            <p:cNvPr id="61" name="Group 60"/>
            <p:cNvGrpSpPr/>
            <p:nvPr/>
          </p:nvGrpSpPr>
          <p:grpSpPr>
            <a:xfrm>
              <a:off x="6298341" y="1757443"/>
              <a:ext cx="1655901" cy="1518048"/>
              <a:chOff x="6298341" y="1757443"/>
              <a:chExt cx="1655901" cy="15180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298341" y="2392707"/>
                <a:ext cx="367984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.999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7732700" y="2392706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.2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7259294" y="3113378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.3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7120421" y="1757443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.5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</p:grpSp>
        <p:sp>
          <p:nvSpPr>
            <p:cNvPr id="90" name="Rounded Rectangle 89"/>
            <p:cNvSpPr/>
            <p:nvPr/>
          </p:nvSpPr>
          <p:spPr>
            <a:xfrm>
              <a:off x="8054275" y="3097806"/>
              <a:ext cx="444399" cy="162113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1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rgbClr val="6600CC"/>
                  </a:solidFill>
                </a:rPr>
                <a:t>.001</a:t>
              </a:r>
              <a:endParaRPr lang="he-IL" dirty="0">
                <a:solidFill>
                  <a:srgbClr val="6600CC"/>
                </a:solidFill>
              </a:endParaRPr>
            </a:p>
          </p:txBody>
        </p:sp>
      </p:grpSp>
      <p:sp>
        <p:nvSpPr>
          <p:cNvPr id="62" name="Oval 61"/>
          <p:cNvSpPr/>
          <p:nvPr/>
        </p:nvSpPr>
        <p:spPr>
          <a:xfrm>
            <a:off x="8420292" y="2918671"/>
            <a:ext cx="315001" cy="2757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dirty="0" smtClean="0">
                <a:solidFill>
                  <a:srgbClr val="0000FF"/>
                </a:solidFill>
              </a:rPr>
              <a:t>B</a:t>
            </a:r>
            <a:endParaRPr lang="he-IL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ular Callout 53"/>
              <p:cNvSpPr/>
              <p:nvPr/>
            </p:nvSpPr>
            <p:spPr>
              <a:xfrm>
                <a:off x="5875072" y="685800"/>
                <a:ext cx="1968399" cy="304800"/>
              </a:xfrm>
              <a:prstGeom prst="wedgeRoundRectCallout">
                <a:avLst>
                  <a:gd name="adj1" fmla="val 17473"/>
                  <a:gd name="adj2" fmla="val 235696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𝑣𝑎𝑙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A</m:t>
                          </m:r>
                          <m:r>
                            <a:rPr lang="en-US" sz="2000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B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.</m:t>
                      </m:r>
                      <m:r>
                        <a:rPr lang="en-US" sz="20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he-IL" sz="2000" dirty="0"/>
              </a:p>
            </p:txBody>
          </p:sp>
        </mc:Choice>
        <mc:Fallback xmlns="">
          <p:sp>
            <p:nvSpPr>
              <p:cNvPr id="54" name="Rounded Rectangular Callout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72" y="685800"/>
                <a:ext cx="1968399" cy="304800"/>
              </a:xfrm>
              <a:prstGeom prst="wedgeRoundRectCallout">
                <a:avLst>
                  <a:gd name="adj1" fmla="val 17473"/>
                  <a:gd name="adj2" fmla="val 235696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2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5672547" y="4295942"/>
            <a:ext cx="3248699" cy="1650554"/>
            <a:chOff x="5415290" y="4290803"/>
            <a:chExt cx="3248699" cy="1650554"/>
          </a:xfrm>
        </p:grpSpPr>
        <p:grpSp>
          <p:nvGrpSpPr>
            <p:cNvPr id="58" name="Group 57"/>
            <p:cNvGrpSpPr/>
            <p:nvPr/>
          </p:nvGrpSpPr>
          <p:grpSpPr>
            <a:xfrm>
              <a:off x="5415290" y="4290803"/>
              <a:ext cx="1470878" cy="1650554"/>
              <a:chOff x="5486594" y="2209390"/>
              <a:chExt cx="1470878" cy="1650554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72646" y="3543547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642471" y="220939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486594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9" name="Oval 58"/>
            <p:cNvSpPr/>
            <p:nvPr/>
          </p:nvSpPr>
          <p:spPr>
            <a:xfrm>
              <a:off x="8348988" y="5000084"/>
              <a:ext cx="315001" cy="275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Pruning Attacker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5060" y="1340598"/>
                <a:ext cx="8229600" cy="4572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b="1" dirty="0"/>
                  <a:t>pruning </a:t>
                </a:r>
                <a:r>
                  <a:rPr lang="en-US" dirty="0"/>
                  <a:t> </a:t>
                </a:r>
                <a:r>
                  <a:rPr lang="en-US" dirty="0" smtClean="0"/>
                  <a:t>attacker, acts </a:t>
                </a:r>
                <a:r>
                  <a:rPr lang="en-US" u="sng" dirty="0"/>
                  <a:t>as </a:t>
                </a:r>
                <a:r>
                  <a:rPr lang="en-US" u="sng" dirty="0" smtClean="0"/>
                  <a:t>if</a:t>
                </a:r>
                <a:r>
                  <a:rPr lang="en-US" dirty="0" smtClean="0"/>
                  <a:t> it </a:t>
                </a:r>
                <a:r>
                  <a:rPr lang="en-US" dirty="0"/>
                  <a:t>is </a:t>
                </a:r>
                <a:r>
                  <a:rPr lang="en-US" dirty="0" smtClean="0"/>
                  <a:t>in the pruned protocol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=(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pruning </a:t>
                </a:r>
                <a:r>
                  <a:rPr lang="en-US" dirty="0" smtClean="0"/>
                  <a:t> attacker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800" i="1">
                                <a:solidFill>
                                  <a:srgbClr val="66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A</m:t>
                            </m:r>
                          </m:e>
                          <m:sub/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𝛿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dirty="0" smtClean="0"/>
                  <a:t>, acts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sub>
                              <m:sup>
                                <m: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k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p>
                            </m:sSubSup>
                          </m:e>
                        </m:acc>
                      </m:e>
                      <m:sub/>
                      <m:sup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until reaching a pruned node, and then start acting  </a:t>
                </a:r>
                <a:r>
                  <a:rPr lang="en-US" sz="2400" b="1" dirty="0" smtClean="0"/>
                  <a:t>honestly </a:t>
                </a:r>
                <a:r>
                  <a:rPr lang="en-US" sz="2400" dirty="0" smtClean="0"/>
                  <a:t>(like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Assume wlg. that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solidFill>
                                          <a:srgbClr val="6600CC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</m:e>
                                  <m:sub>
                                    <m:r>
                                      <a:rPr lang="en-US" sz="2000" i="1" dirty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sub>
                                  <m:sup>
                                    <m:r>
                                      <a:rPr lang="en-US" sz="20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sup>
                                </m:sSubSup>
                              </m:e>
                            </m:acc>
                          </m:e>
                          <m:sub/>
                          <m:sup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bSup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/>
                  <a:t>  </a:t>
                </a:r>
                <a:r>
                  <a:rPr lang="en-US" sz="2400" dirty="0" smtClean="0"/>
                  <a:t>then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/>
                      </a:rPr>
                      <m:t>𝑣𝑎𝑙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66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</m:e>
                              <m:sub/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</m:d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</m:sup>
                            </m:sSubSup>
                          </m:e>
                        </m:acc>
                        <m: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𝛿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5060" y="1340598"/>
                <a:ext cx="8229600" cy="4572000"/>
              </a:xfrm>
              <a:blipFill rotWithShape="1">
                <a:blip r:embed="rId3"/>
                <a:stretch>
                  <a:fillRect l="-1259" t="-10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loud Callout 55"/>
          <p:cNvSpPr/>
          <p:nvPr/>
        </p:nvSpPr>
        <p:spPr>
          <a:xfrm>
            <a:off x="4817989" y="3523186"/>
            <a:ext cx="4462256" cy="3828808"/>
          </a:xfrm>
          <a:prstGeom prst="cloudCallout">
            <a:avLst>
              <a:gd name="adj1" fmla="val 69153"/>
              <a:gd name="adj2" fmla="val 72884"/>
            </a:avLst>
          </a:prstGeom>
          <a:noFill/>
          <a:ln w="190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63110" y="3669446"/>
            <a:ext cx="3383208" cy="2789740"/>
            <a:chOff x="5352086" y="1576160"/>
            <a:chExt cx="3383208" cy="2789740"/>
          </a:xfrm>
        </p:grpSpPr>
        <p:grpSp>
          <p:nvGrpSpPr>
            <p:cNvPr id="6" name="Group 5"/>
            <p:cNvGrpSpPr/>
            <p:nvPr/>
          </p:nvGrpSpPr>
          <p:grpSpPr>
            <a:xfrm>
              <a:off x="5352086" y="1576160"/>
              <a:ext cx="3383208" cy="2789740"/>
              <a:chOff x="5352086" y="1576160"/>
              <a:chExt cx="3383208" cy="278974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285873" y="1576160"/>
                <a:ext cx="315001" cy="26234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7912053" y="219800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" name="Straight Arrow Connector 14"/>
              <p:cNvCxnSpPr>
                <a:stCxn id="12" idx="4"/>
                <a:endCxn id="14" idx="0"/>
              </p:cNvCxnSpPr>
              <p:nvPr/>
            </p:nvCxnSpPr>
            <p:spPr>
              <a:xfrm>
                <a:off x="7443375" y="1838500"/>
                <a:ext cx="626180" cy="359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6646669" y="219800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7" name="Straight Arrow Connector 16"/>
              <p:cNvCxnSpPr>
                <a:stCxn id="12" idx="4"/>
                <a:endCxn id="16" idx="0"/>
              </p:cNvCxnSpPr>
              <p:nvPr/>
            </p:nvCxnSpPr>
            <p:spPr>
              <a:xfrm flipH="1">
                <a:off x="6804170" y="1838500"/>
                <a:ext cx="639205" cy="3595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/>
              <p:cNvSpPr/>
              <p:nvPr/>
            </p:nvSpPr>
            <p:spPr>
              <a:xfrm>
                <a:off x="6100488" y="2905124"/>
                <a:ext cx="315001" cy="27373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6" idx="4"/>
                <a:endCxn id="18" idx="0"/>
              </p:cNvCxnSpPr>
              <p:nvPr/>
            </p:nvCxnSpPr>
            <p:spPr>
              <a:xfrm flipH="1">
                <a:off x="6257989" y="2473764"/>
                <a:ext cx="546181" cy="431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8420293" y="2924581"/>
                <a:ext cx="315001" cy="25428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1" name="Straight Arrow Connector 20"/>
              <p:cNvCxnSpPr>
                <a:stCxn id="14" idx="4"/>
                <a:endCxn id="20" idx="0"/>
              </p:cNvCxnSpPr>
              <p:nvPr/>
            </p:nvCxnSpPr>
            <p:spPr>
              <a:xfrm>
                <a:off x="8069554" y="2473764"/>
                <a:ext cx="508240" cy="4508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/>
              <p:cNvSpPr/>
              <p:nvPr/>
            </p:nvSpPr>
            <p:spPr>
              <a:xfrm>
                <a:off x="6905941" y="2905124"/>
                <a:ext cx="317983" cy="273739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3" name="Straight Arrow Connector 22"/>
              <p:cNvCxnSpPr>
                <a:stCxn id="16" idx="4"/>
                <a:endCxn id="22" idx="0"/>
              </p:cNvCxnSpPr>
              <p:nvPr/>
            </p:nvCxnSpPr>
            <p:spPr>
              <a:xfrm>
                <a:off x="6804170" y="2473764"/>
                <a:ext cx="260763" cy="4313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7420212" y="2934243"/>
                <a:ext cx="315001" cy="260192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25" name="Straight Arrow Connector 24"/>
              <p:cNvCxnSpPr>
                <a:stCxn id="14" idx="4"/>
                <a:endCxn id="24" idx="0"/>
              </p:cNvCxnSpPr>
              <p:nvPr/>
            </p:nvCxnSpPr>
            <p:spPr>
              <a:xfrm flipH="1">
                <a:off x="7577713" y="2473764"/>
                <a:ext cx="491841" cy="4604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5352086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36000" bIns="36000" rtlCol="1">
                <a:normAutofit fontScale="700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749528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452250" y="4111168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13151" y="4044519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endCxn id="40" idx="0"/>
              </p:cNvCxnSpPr>
              <p:nvPr/>
            </p:nvCxnSpPr>
            <p:spPr>
              <a:xfrm flipH="1">
                <a:off x="5657293" y="3168806"/>
                <a:ext cx="546182" cy="41537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endCxn id="33" idx="0"/>
              </p:cNvCxnSpPr>
              <p:nvPr/>
            </p:nvCxnSpPr>
            <p:spPr>
              <a:xfrm>
                <a:off x="6203474" y="3168806"/>
                <a:ext cx="422499" cy="3747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6468472" y="3543548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4" name="Straight Arrow Connector 33"/>
              <p:cNvCxnSpPr>
                <a:stCxn id="33" idx="4"/>
                <a:endCxn id="29" idx="0"/>
              </p:cNvCxnSpPr>
              <p:nvPr/>
            </p:nvCxnSpPr>
            <p:spPr>
              <a:xfrm flipH="1">
                <a:off x="6338694" y="3819312"/>
                <a:ext cx="287279" cy="22520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8214482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36" name="Straight Arrow Connector 35"/>
              <p:cNvCxnSpPr>
                <a:stCxn id="20" idx="4"/>
                <a:endCxn id="35" idx="0"/>
              </p:cNvCxnSpPr>
              <p:nvPr/>
            </p:nvCxnSpPr>
            <p:spPr>
              <a:xfrm flipH="1">
                <a:off x="8371983" y="3178863"/>
                <a:ext cx="205811" cy="40531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5" idx="4"/>
                <a:endCxn id="28" idx="0"/>
              </p:cNvCxnSpPr>
              <p:nvPr/>
            </p:nvCxnSpPr>
            <p:spPr>
              <a:xfrm>
                <a:off x="8371983" y="3859944"/>
                <a:ext cx="205810" cy="2512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35" idx="4"/>
                <a:endCxn id="39" idx="0"/>
              </p:cNvCxnSpPr>
              <p:nvPr/>
            </p:nvCxnSpPr>
            <p:spPr>
              <a:xfrm flipH="1">
                <a:off x="8117863" y="3859944"/>
                <a:ext cx="254120" cy="27289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7992320" y="4132834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499792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B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1" name="Straight Arrow Connector 40"/>
              <p:cNvCxnSpPr>
                <a:stCxn id="40" idx="4"/>
                <a:endCxn id="27" idx="0"/>
              </p:cNvCxnSpPr>
              <p:nvPr/>
            </p:nvCxnSpPr>
            <p:spPr>
              <a:xfrm>
                <a:off x="5657293" y="3859944"/>
                <a:ext cx="217778" cy="1845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7247335" y="3194435"/>
              <a:ext cx="711016" cy="624877"/>
              <a:chOff x="7844745" y="3842593"/>
              <a:chExt cx="711016" cy="62487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04675" y="4234404"/>
                <a:ext cx="251086" cy="2330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0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9" name="Straight Arrow Connector 8"/>
              <p:cNvCxnSpPr>
                <a:stCxn id="24" idx="4"/>
                <a:endCxn id="8" idx="0"/>
              </p:cNvCxnSpPr>
              <p:nvPr/>
            </p:nvCxnSpPr>
            <p:spPr>
              <a:xfrm>
                <a:off x="8175123" y="3842593"/>
                <a:ext cx="255095" cy="3918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>
                <a:stCxn id="24" idx="4"/>
                <a:endCxn id="11" idx="0"/>
              </p:cNvCxnSpPr>
              <p:nvPr/>
            </p:nvCxnSpPr>
            <p:spPr>
              <a:xfrm flipH="1">
                <a:off x="7961496" y="3842593"/>
                <a:ext cx="213627" cy="41347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844745" y="4256070"/>
                <a:ext cx="233501" cy="21139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tIns="0" bIns="0" rtlCol="1">
                <a:normAutofit fontScale="92500" lnSpcReduction="20000"/>
              </a:bodyPr>
              <a:lstStyle/>
              <a:p>
                <a:pPr algn="l" rtl="0"/>
                <a:r>
                  <a:rPr lang="en-US" dirty="0" smtClean="0">
                    <a:solidFill>
                      <a:srgbClr val="0000FF"/>
                    </a:solidFill>
                  </a:rPr>
                  <a:t>1</a:t>
                </a:r>
                <a:endParaRPr lang="he-IL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309365" y="3850729"/>
            <a:ext cx="2168781" cy="1524890"/>
            <a:chOff x="6298341" y="1757443"/>
            <a:chExt cx="2168781" cy="1524890"/>
          </a:xfrm>
        </p:grpSpPr>
        <p:grpSp>
          <p:nvGrpSpPr>
            <p:cNvPr id="47" name="Group 46"/>
            <p:cNvGrpSpPr/>
            <p:nvPr/>
          </p:nvGrpSpPr>
          <p:grpSpPr>
            <a:xfrm>
              <a:off x="6298341" y="1757443"/>
              <a:ext cx="1655901" cy="1518048"/>
              <a:chOff x="6298341" y="1757443"/>
              <a:chExt cx="1655901" cy="1518048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98341" y="2392707"/>
                <a:ext cx="367984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.999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732700" y="2392706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.2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259294" y="3113378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.3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120421" y="1757443"/>
                <a:ext cx="221542" cy="162113"/>
              </a:xfrm>
              <a:prstGeom prst="roundRect">
                <a:avLst/>
              </a:prstGeom>
              <a:solidFill>
                <a:srgbClr val="CC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rtlCol="1" anchor="ctr">
                <a:no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6600CC"/>
                    </a:solidFill>
                  </a:rPr>
                  <a:t>.5 </a:t>
                </a:r>
                <a:endParaRPr lang="he-IL" dirty="0">
                  <a:solidFill>
                    <a:srgbClr val="6600CC"/>
                  </a:solidFill>
                </a:endParaRPr>
              </a:p>
            </p:txBody>
          </p:sp>
        </p:grpSp>
        <p:sp>
          <p:nvSpPr>
            <p:cNvPr id="48" name="Rounded Rectangle 47"/>
            <p:cNvSpPr/>
            <p:nvPr/>
          </p:nvSpPr>
          <p:spPr>
            <a:xfrm>
              <a:off x="8022723" y="3120220"/>
              <a:ext cx="444399" cy="162113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1" anchor="ctr">
              <a:noAutofit/>
            </a:bodyPr>
            <a:lstStyle/>
            <a:p>
              <a:pPr algn="ctr"/>
              <a:r>
                <a:rPr lang="en-US" sz="1400" dirty="0" smtClean="0">
                  <a:solidFill>
                    <a:srgbClr val="6600CC"/>
                  </a:solidFill>
                </a:rPr>
                <a:t>.001</a:t>
              </a:r>
              <a:endParaRPr lang="he-IL" dirty="0">
                <a:solidFill>
                  <a:srgbClr val="6600CC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97619" y="4300598"/>
            <a:ext cx="3248699" cy="1650554"/>
            <a:chOff x="5415290" y="4290803"/>
            <a:chExt cx="3248699" cy="1650554"/>
          </a:xfrm>
        </p:grpSpPr>
        <p:grpSp>
          <p:nvGrpSpPr>
            <p:cNvPr id="42" name="Group 41"/>
            <p:cNvGrpSpPr/>
            <p:nvPr/>
          </p:nvGrpSpPr>
          <p:grpSpPr>
            <a:xfrm>
              <a:off x="5415290" y="4290803"/>
              <a:ext cx="1470878" cy="1650554"/>
              <a:chOff x="5486594" y="2209390"/>
              <a:chExt cx="1470878" cy="1650554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472646" y="3543547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642471" y="220939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486594" y="3584180"/>
                <a:ext cx="315001" cy="275764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400" dirty="0" smtClean="0">
                    <a:solidFill>
                      <a:srgbClr val="0000FF"/>
                    </a:solidFill>
                  </a:rPr>
                  <a:t>A</a:t>
                </a:r>
                <a:endParaRPr lang="he-IL" sz="24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3" name="Oval 52"/>
            <p:cNvSpPr/>
            <p:nvPr/>
          </p:nvSpPr>
          <p:spPr>
            <a:xfrm>
              <a:off x="8348988" y="5000084"/>
              <a:ext cx="315001" cy="27576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rtl="0"/>
              <a:r>
                <a:rPr lang="en-US" sz="2400" dirty="0" smtClean="0">
                  <a:solidFill>
                    <a:srgbClr val="0000FF"/>
                  </a:solidFill>
                </a:rPr>
                <a:t>B</a:t>
              </a:r>
              <a:endParaRPr lang="he-IL" sz="24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Summary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991" y="1447800"/>
                <a:ext cx="8991600" cy="4800600"/>
              </a:xfrm>
            </p:spPr>
            <p:txBody>
              <a:bodyPr/>
              <a:lstStyle/>
              <a:p>
                <a:r>
                  <a:rPr lang="en-US" sz="3200" dirty="0" smtClean="0"/>
                  <a:t>Coin </a:t>
                </a:r>
                <a:r>
                  <a:rPr lang="en-US" sz="3200" dirty="0"/>
                  <a:t>flipping </a:t>
                </a:r>
                <a:r>
                  <a:rPr lang="en-US" sz="3200" dirty="0" smtClean="0"/>
                  <a:t>of </a:t>
                </a:r>
                <a:r>
                  <a:rPr lang="en-US" sz="3200" b="1" i="1" dirty="0" smtClean="0"/>
                  <a:t>any</a:t>
                </a:r>
                <a:r>
                  <a:rPr lang="en-US" sz="3200" dirty="0" smtClean="0"/>
                  <a:t> constant-bias</a:t>
                </a:r>
                <a:r>
                  <a:rPr lang="en-US" sz="3200" b="1" dirty="0" smtClean="0"/>
                  <a:t> </a:t>
                </a:r>
                <a:r>
                  <a:rPr lang="en-US" sz="3200" dirty="0" smtClean="0"/>
                  <a:t>implies OWFs</a:t>
                </a:r>
              </a:p>
              <a:p>
                <a:r>
                  <a:rPr lang="en-US" sz="3200" b="1" dirty="0" smtClean="0"/>
                  <a:t>Challenge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/>
                      <m:t>−</m:t>
                    </m:r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/>
                  <a:t>show the same for bias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Further implications for the connection between </a:t>
                </a:r>
                <a:r>
                  <a:rPr lang="en-US" sz="3200" i="1" dirty="0" smtClean="0"/>
                  <a:t>zero-sum games </a:t>
                </a:r>
                <a:r>
                  <a:rPr lang="en-US" sz="3200" dirty="0" smtClean="0"/>
                  <a:t>and existence </a:t>
                </a:r>
                <a:r>
                  <a:rPr lang="en-US" sz="3200" smtClean="0"/>
                  <a:t>of </a:t>
                </a:r>
                <a:r>
                  <a:rPr lang="en-US" sz="3200" i="1" smtClean="0"/>
                  <a:t>OWFs</a:t>
                </a:r>
                <a:endParaRPr lang="en-US" sz="32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991" y="1447800"/>
                <a:ext cx="8991600" cy="4800600"/>
              </a:xfrm>
              <a:blipFill rotWithShape="1">
                <a:blip r:embed="rId3"/>
                <a:stretch>
                  <a:fillRect l="-1017" t="-1652" r="-10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94056"/>
            <a:ext cx="3200400" cy="242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murf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86212"/>
            <a:ext cx="1018113" cy="1347788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110-2904-4DD7-ABB3-D01EAADFFB92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65913" y="4487051"/>
            <a:ext cx="3477687" cy="467526"/>
            <a:chOff x="2465913" y="4487051"/>
            <a:chExt cx="3477687" cy="467526"/>
          </a:xfrm>
        </p:grpSpPr>
        <p:cxnSp>
          <p:nvCxnSpPr>
            <p:cNvPr id="17" name="Straight Arrow Connector 16"/>
            <p:cNvCxnSpPr/>
            <p:nvPr/>
          </p:nvCxnSpPr>
          <p:spPr>
            <a:xfrm rot="10800000">
              <a:off x="2465913" y="4928383"/>
              <a:ext cx="3477687" cy="261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048000" y="4487051"/>
                  <a:ext cx="2895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4487051"/>
                  <a:ext cx="28956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5981700" y="3755379"/>
            <a:ext cx="3003620" cy="1678633"/>
            <a:chOff x="5981700" y="3755379"/>
            <a:chExt cx="3003620" cy="1678633"/>
          </a:xfrm>
        </p:grpSpPr>
        <p:pic>
          <p:nvPicPr>
            <p:cNvPr id="5" name="Picture 4" descr="smurfet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1700" y="3986212"/>
              <a:ext cx="1447800" cy="14478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775520" y="3755379"/>
                  <a:ext cx="2209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←{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0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}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5520" y="3755379"/>
                  <a:ext cx="22098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228600" y="152400"/>
            <a:ext cx="8915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Perpetua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dirty="0"/>
              <a:t>Coin-Flipping Protocols</a:t>
            </a:r>
            <a:endParaRPr lang="he-IL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Parities want to </a:t>
            </a:r>
            <a:r>
              <a:rPr lang="en-US" sz="3200" b="1" dirty="0" smtClean="0"/>
              <a:t>jointly</a:t>
            </a:r>
            <a:r>
              <a:rPr lang="en-US" sz="3200" dirty="0" smtClean="0"/>
              <a:t> flip a </a:t>
            </a:r>
            <a:r>
              <a:rPr lang="en-US" sz="3200" b="1" dirty="0" smtClean="0"/>
              <a:t>uniform</a:t>
            </a:r>
            <a:r>
              <a:rPr lang="en-US" sz="3200" dirty="0" smtClean="0"/>
              <a:t> string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2856" y="5638800"/>
                <a:ext cx="243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3200" dirty="0">
                    <a:latin typeface="+mn-lt"/>
                    <a:cs typeface="+mn-cs"/>
                  </a:rPr>
                  <a:t>Output</a:t>
                </a:r>
                <a:r>
                  <a:rPr lang="en-US" sz="2400" dirty="0" smtClean="0"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rgbClr val="0000FF"/>
                        </a:solidFill>
                        <a:latin typeface="Cambria Math"/>
                        <a:cs typeface="+mn-cs"/>
                      </a:rPr>
                      <m:t>𝒄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56" y="5638800"/>
                <a:ext cx="243840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28236" y="5640475"/>
                <a:ext cx="243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sz="3200" dirty="0">
                    <a:latin typeface="+mn-lt"/>
                    <a:cs typeface="+mn-cs"/>
                  </a:rPr>
                  <a:t>Output</a:t>
                </a:r>
                <a:r>
                  <a:rPr lang="en-US" sz="24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𝒄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236" y="5640475"/>
                <a:ext cx="243840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987571" y="3074773"/>
            <a:ext cx="4985764" cy="2680914"/>
            <a:chOff x="3978572" y="1828800"/>
            <a:chExt cx="4985764" cy="2680914"/>
          </a:xfrm>
        </p:grpSpPr>
        <p:grpSp>
          <p:nvGrpSpPr>
            <p:cNvPr id="12" name="Group 11"/>
            <p:cNvGrpSpPr/>
            <p:nvPr/>
          </p:nvGrpSpPr>
          <p:grpSpPr>
            <a:xfrm>
              <a:off x="3978572" y="1828800"/>
              <a:ext cx="4985764" cy="2062575"/>
              <a:chOff x="3978572" y="1828800"/>
              <a:chExt cx="4985764" cy="2062575"/>
            </a:xfrm>
          </p:grpSpPr>
          <p:pic>
            <p:nvPicPr>
              <p:cNvPr id="14" name="Picture 13" descr="gargamel.jp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59336" y="1986375"/>
                <a:ext cx="1905000" cy="19050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Oval Callout 17"/>
                  <p:cNvSpPr/>
                  <p:nvPr/>
                </p:nvSpPr>
                <p:spPr>
                  <a:xfrm>
                    <a:off x="3978572" y="1828800"/>
                    <a:ext cx="2715936" cy="843375"/>
                  </a:xfrm>
                  <a:prstGeom prst="wedgeEllipseCallout">
                    <a:avLst>
                      <a:gd name="adj1" fmla="val 82378"/>
                      <a:gd name="adj2" fmla="val 4551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3200" dirty="0">
                        <a:solidFill>
                          <a:schemeClr val="tx1"/>
                        </a:solidFill>
                        <a:sym typeface="Wingdings" pitchFamily="2" charset="2"/>
                      </a:rPr>
                      <a:t>I want </a:t>
                    </a:r>
                    <a14:m>
                      <m:oMath xmlns:m="http://schemas.openxmlformats.org/officeDocument/2006/math">
                        <m:r>
                          <a:rPr lang="en-US" sz="2400" b="1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𝒄</m:t>
                        </m:r>
                        <m:r>
                          <a:rPr lang="en-US" sz="2400" b="0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=</m:t>
                        </m:r>
                        <m:r>
                          <a:rPr lang="en-US" sz="2400" b="0" i="1" dirty="0">
                            <a:solidFill>
                              <a:srgbClr val="0000FF"/>
                            </a:solidFill>
                            <a:latin typeface="Cambria Math"/>
                            <a:sym typeface="Wingdings" pitchFamily="2" charset="2"/>
                          </a:rPr>
                          <m:t>0</m:t>
                        </m:r>
                      </m:oMath>
                    </a14:m>
                    <a:endParaRPr lang="en-US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Oval Callout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8572" y="1828800"/>
                    <a:ext cx="2715936" cy="843375"/>
                  </a:xfrm>
                  <a:prstGeom prst="wedgeEllipseCallout">
                    <a:avLst>
                      <a:gd name="adj1" fmla="val 82378"/>
                      <a:gd name="adj2" fmla="val 45516"/>
                    </a:avLst>
                  </a:prstGeom>
                  <a:blipFill rotWithShape="1">
                    <a:blip r:embed="rId10"/>
                    <a:stretch>
                      <a:fillRect b="-6294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3" name="Picture 12" descr="smurf-devil.gif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72200" y="3138114"/>
              <a:ext cx="1074762" cy="1371600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</p:spPr>
        </p:pic>
      </p:grpSp>
    </p:spTree>
    <p:extLst>
      <p:ext uri="{BB962C8B-B14F-4D97-AF65-F5344CB8AC3E}">
        <p14:creationId xmlns:p14="http://schemas.microsoft.com/office/powerpoint/2010/main" val="106500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urfet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1447800" cy="1447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04139" y="2247979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←{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139" y="2247979"/>
                <a:ext cx="2209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267200" y="1181100"/>
            <a:ext cx="4599364" cy="1905000"/>
            <a:chOff x="387415" y="759283"/>
            <a:chExt cx="4599364" cy="1905000"/>
          </a:xfrm>
        </p:grpSpPr>
        <p:pic>
          <p:nvPicPr>
            <p:cNvPr id="24" name="Picture 23" descr="gargame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1779" y="759283"/>
              <a:ext cx="1905000" cy="1905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Callout 24"/>
                <p:cNvSpPr/>
                <p:nvPr/>
              </p:nvSpPr>
              <p:spPr>
                <a:xfrm>
                  <a:off x="387415" y="863321"/>
                  <a:ext cx="2776979" cy="873583"/>
                </a:xfrm>
                <a:prstGeom prst="wedgeEllipseCallout">
                  <a:avLst>
                    <a:gd name="adj1" fmla="val 59439"/>
                    <a:gd name="adj2" fmla="val 1453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rtl="0"/>
                  <a:r>
                    <a:rPr lang="en-US" sz="3200" dirty="0">
                      <a:solidFill>
                        <a:schemeClr val="tx1"/>
                      </a:solidFill>
                      <a:sym typeface="Wingdings" pitchFamily="2" charset="2"/>
                    </a:rPr>
                    <a:t>I want </a:t>
                  </a:r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0</m:t>
                      </m:r>
                    </m:oMath>
                  </a14:m>
                  <a:endParaRPr lang="en-US" sz="2400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5" name="Oval Callout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415" y="863321"/>
                  <a:ext cx="2776979" cy="873583"/>
                </a:xfrm>
                <a:prstGeom prst="wedgeEllipseCallout">
                  <a:avLst>
                    <a:gd name="adj1" fmla="val 59439"/>
                    <a:gd name="adj2" fmla="val 14538"/>
                  </a:avLst>
                </a:prstGeom>
                <a:blipFill rotWithShape="1">
                  <a:blip r:embed="rId6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Blum’s Coin-Flipping Protocol</a:t>
            </a:r>
          </a:p>
        </p:txBody>
      </p:sp>
      <p:pic>
        <p:nvPicPr>
          <p:cNvPr id="7" name="Picture 6" descr="Smurf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00200" y="2157412"/>
            <a:ext cx="1018113" cy="134778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rot="10800000">
            <a:off x="2618314" y="2945605"/>
            <a:ext cx="3477687" cy="261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3733800"/>
            <a:ext cx="3505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2667002" y="4469606"/>
            <a:ext cx="3505199" cy="261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76600" y="2510135"/>
                <a:ext cx="2590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←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𝑐𝑜𝑚𝑚𝑖𝑡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510135"/>
                <a:ext cx="259080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29000" y="32721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272135"/>
                <a:ext cx="22098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0400" y="4034135"/>
                <a:ext cx="2895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←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𝑑𝑒𝑐𝑜𝑚𝑚𝑖𝑡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𝒛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034135"/>
                <a:ext cx="28956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D110-2904-4DD7-ABB3-D01EAADFFB9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9622" y="4592836"/>
                <a:ext cx="248371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rtl="0"/>
                <a:r>
                  <a:rPr lang="en-US" sz="3200" dirty="0">
                    <a:latin typeface="+mn-lt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𝒄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𝒂</m:t>
                    </m:r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⊕</m:t>
                    </m:r>
                    <m:r>
                      <a:rPr lang="en-US" sz="2400" b="1" i="1" dirty="0" smtClean="0">
                        <a:solidFill>
                          <a:srgbClr val="0000FF"/>
                        </a:solidFill>
                        <a:latin typeface="Cambria Math"/>
                        <a:sym typeface="Wingdings" pitchFamily="2" charset="2"/>
                      </a:rPr>
                      <m:t>𝒃</m:t>
                    </m:r>
                  </m:oMath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2" y="4592836"/>
                <a:ext cx="2483716" cy="954107"/>
              </a:xfrm>
              <a:prstGeom prst="rect">
                <a:avLst/>
              </a:prstGeom>
              <a:blipFill rotWithShape="1">
                <a:blip r:embed="rId11"/>
                <a:stretch>
                  <a:fillRect l="-6388" t="-8280" b="-50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05600" y="4579147"/>
                <a:ext cx="2438400" cy="965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>
                          <a:latin typeface="+mn-lt"/>
                          <a:cs typeface="+mn-cs"/>
                        </a:rPr>
                        <m:t>Output</m:t>
                      </m:r>
                    </m:oMath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𝒄</m:t>
                      </m:r>
                      <m:r>
                        <a:rPr lang="en-US" sz="2400" i="1" dirty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𝒂</m:t>
                      </m:r>
                      <m:r>
                        <a:rPr lang="en-US" sz="240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 ⊕ 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𝒃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579147"/>
                <a:ext cx="2438400" cy="965585"/>
              </a:xfrm>
              <a:prstGeom prst="rect">
                <a:avLst/>
              </a:prstGeom>
              <a:blipFill rotWithShape="1">
                <a:blip r:embed="rId12"/>
                <a:stretch>
                  <a:fillRect b="-44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228600" y="3119735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</a:rPr>
                        <m:t> </m:t>
                      </m:r>
                      <m:r>
                        <a:rPr lang="en-US" sz="24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←{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0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1</m:t>
                      </m:r>
                      <m:r>
                        <a:rPr lang="en-US" sz="2400" b="0" i="1" dirty="0" smtClean="0">
                          <a:solidFill>
                            <a:srgbClr val="0000FF"/>
                          </a:solidFill>
                          <a:latin typeface="Cambria Math"/>
                          <a:sym typeface="Wingdings" pitchFamily="2" charset="2"/>
                        </a:rPr>
                        <m:t>}</m:t>
                      </m:r>
                    </m:oMath>
                  </m:oMathPara>
                </a14:m>
                <a:endParaRPr lang="en-US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119735"/>
                <a:ext cx="220980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smurf-devil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48400" y="2133600"/>
            <a:ext cx="1074762" cy="1371600"/>
          </a:xfrm>
          <a:prstGeom prst="rect">
            <a:avLst/>
          </a:prstGeom>
          <a:blipFill>
            <a:blip r:embed="rId15" cstate="print"/>
            <a:tile tx="0" ty="0" sx="100000" sy="100000" flip="none" algn="tl"/>
          </a:blipFill>
        </p:spPr>
      </p:pic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839194" y="5562600"/>
            <a:ext cx="7848600" cy="9906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Negligible bias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/>
              <a:t>Commitment obtained using </a:t>
            </a:r>
            <a:r>
              <a:rPr lang="en-US" sz="3200" b="1" dirty="0"/>
              <a:t>OWF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612" y="1181100"/>
            <a:ext cx="2699804" cy="202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11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ip-a-coin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260290">
            <a:off x="6602514" y="96468"/>
            <a:ext cx="990600" cy="1247422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/>
              <a:t>Coin-Flipping Protocols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371600"/>
                <a:ext cx="8382000" cy="5410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Efficient </a:t>
                </a:r>
                <a:r>
                  <a:rPr lang="en-US" sz="3200" dirty="0" smtClean="0">
                    <a:solidFill>
                      <a:srgbClr val="0000FF"/>
                    </a:solidFill>
                  </a:rPr>
                  <a:t>2</a:t>
                </a:r>
                <a:r>
                  <a:rPr lang="en-US" sz="3200" dirty="0" smtClean="0"/>
                  <a:t>-party protocol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3200" dirty="0" smtClean="0"/>
                  <a:t>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3200" b="1" dirty="0" smtClean="0"/>
                  <a:t>-bias CF</a:t>
                </a:r>
                <a:r>
                  <a:rPr lang="en-US" sz="3200" dirty="0" smtClean="0"/>
                  <a:t>: </a:t>
                </a:r>
              </a:p>
              <a:p>
                <a:pPr marL="833438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b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0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‘</m:t>
                            </m:r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’</m:t>
                            </m:r>
                          </m:e>
                        </m:d>
                        <m: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‘</m:t>
                            </m:r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’</m:t>
                            </m:r>
                          </m:e>
                        </m:d>
                        <m: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pPr marL="833438" lvl="1" indent="-514350">
                  <a:buFont typeface="+mj-lt"/>
                  <a:buAutoNum type="arabicPeriod"/>
                </a:pPr>
                <a:r>
                  <a:rPr lang="en-US" sz="3000" dirty="0" smtClean="0"/>
                  <a:t>For any PPT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smtClean="0">
                        <a:solidFill>
                          <a:srgbClr val="00B050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3000" dirty="0" smtClean="0"/>
                  <a:t> and</a:t>
                </a:r>
                <a:r>
                  <a:rPr lang="en-US" sz="3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𝑐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000" dirty="0" smtClean="0"/>
                  <a:t>,</a:t>
                </a:r>
                <a:br>
                  <a:rPr lang="en-US" sz="300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≤</m:t>
                        </m:r>
                        <m:f>
                          <m:fPr>
                            <m:type m:val="skw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 smtClean="0">
                    <a:solidFill>
                      <a:srgbClr val="002060"/>
                    </a:solidFill>
                  </a:rPr>
                  <a:t/>
                </a:r>
                <a:br>
                  <a:rPr lang="en-US" sz="3000" dirty="0" smtClean="0">
                    <a:solidFill>
                      <a:srgbClr val="002060"/>
                    </a:solidFill>
                  </a:rPr>
                </a:br>
                <a:r>
                  <a:rPr lang="en-US" sz="3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3000" dirty="0" smtClean="0"/>
                  <a:t>(Same for </a:t>
                </a:r>
                <a:r>
                  <a:rPr lang="en-US" sz="3200" dirty="0">
                    <a:solidFill>
                      <a:srgbClr val="00B050"/>
                    </a:solidFill>
                  </a:rPr>
                  <a:t>B</a:t>
                </a:r>
                <a:r>
                  <a:rPr lang="en-US" dirty="0" smtClean="0"/>
                  <a:t>)</a:t>
                </a:r>
              </a:p>
              <a:p>
                <a:pPr marL="319088" lvl="1" indent="0">
                  <a:buNone/>
                </a:pPr>
                <a:endParaRPr lang="en-US" sz="3200" dirty="0"/>
              </a:p>
              <a:p>
                <a:pPr lvl="0">
                  <a:buClr>
                    <a:srgbClr val="D34817"/>
                  </a:buClr>
                  <a:buFont typeface="Wingdings" panose="05000000000000000000" pitchFamily="2" charset="2"/>
                  <a:buChar char="v"/>
                </a:pPr>
                <a:r>
                  <a:rPr lang="en-US" sz="3000" baseline="30000" dirty="0" smtClean="0">
                    <a:solidFill>
                      <a:srgbClr val="002060"/>
                    </a:solidFill>
                    <a:latin typeface="Perpetua"/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Fairness is not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required</a:t>
                </a:r>
              </a:p>
              <a:p>
                <a:pPr lvl="0">
                  <a:buClr>
                    <a:srgbClr val="D34817"/>
                  </a:buClr>
                  <a:buFont typeface="Wingdings" panose="05000000000000000000" pitchFamily="2" charset="2"/>
                  <a:buChar char="v"/>
                </a:pPr>
                <a:endParaRPr lang="en-US" sz="3200" b="1" dirty="0">
                  <a:solidFill>
                    <a:prstClr val="black"/>
                  </a:solidFill>
                </a:endParaRPr>
              </a:p>
              <a:p>
                <a:pPr marL="319088" lvl="1" indent="0">
                  <a:buNone/>
                </a:pPr>
                <a:endParaRPr lang="en-US" sz="3000" baseline="30000" dirty="0" smtClean="0">
                  <a:solidFill>
                    <a:srgbClr val="002060"/>
                  </a:solidFill>
                  <a:latin typeface="Perpetua"/>
                </a:endParaRPr>
              </a:p>
              <a:p>
                <a:pPr marL="0" indent="0">
                  <a:buNone/>
                </a:pPr>
                <a:endParaRPr lang="en-US" sz="1100" b="1" dirty="0" smtClean="0">
                  <a:solidFill>
                    <a:srgbClr val="006E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371600"/>
                <a:ext cx="8382000" cy="5410200"/>
              </a:xfrm>
              <a:blipFill rotWithShape="1">
                <a:blip r:embed="rId3"/>
                <a:stretch>
                  <a:fillRect l="-1891" t="-146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F5888-C87C-4855-8E11-3A0B7E79AC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ip-a-coin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60290">
            <a:off x="7593114" y="325068"/>
            <a:ext cx="990600" cy="1247422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b="1" dirty="0"/>
              <a:t>Weak</a:t>
            </a:r>
            <a:r>
              <a:rPr lang="en-US" dirty="0"/>
              <a:t> Coin-Flipping Protocols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219200"/>
                <a:ext cx="8915400" cy="54379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200" dirty="0" smtClean="0"/>
                  <a:t>Efficient </a:t>
                </a:r>
                <a:r>
                  <a:rPr lang="en-US" sz="3200" dirty="0">
                    <a:solidFill>
                      <a:srgbClr val="0000FF"/>
                    </a:solidFill>
                  </a:rPr>
                  <a:t>2</a:t>
                </a:r>
                <a:r>
                  <a:rPr lang="en-US" sz="3200" dirty="0"/>
                  <a:t>-party protocol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A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B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mbria Math"/>
                  </a:rPr>
                  <a:t> </a:t>
                </a:r>
                <a:r>
                  <a:rPr lang="en-US" sz="3200" dirty="0"/>
                  <a:t>is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sz="3200" b="1" dirty="0"/>
                  <a:t>-bias CF</a:t>
                </a:r>
                <a:r>
                  <a:rPr lang="en-US" sz="3200" dirty="0"/>
                  <a:t>: </a:t>
                </a:r>
                <a:endParaRPr lang="en-US" sz="32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‘</m:t>
                            </m:r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’</m:t>
                            </m:r>
                          </m:e>
                        </m:d>
                        <m: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‘</m:t>
                            </m:r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’</m:t>
                            </m:r>
                          </m:e>
                        </m:d>
                        <m:r>
                          <a:rPr lang="en-US" sz="2800" i="0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type m:val="skw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36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For any PPT’s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A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00B050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en-US" sz="2800" dirty="0"/>
                  <a:t>,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800" i="1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sz="2800" spc="-15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2800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n-US" sz="2800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B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8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=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‘</m:t>
                            </m:r>
                            <m: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’</m:t>
                            </m:r>
                          </m:e>
                        </m:d>
                        <m:r>
                          <a:rPr lang="en-US" sz="28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8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A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spc="-15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B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800" i="1" spc="-15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spc="-15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 spc="-15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800" i="1" spc="-15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800" i="1" spc="-15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‘</m:t>
                                </m:r>
                                <m:r>
                                  <a:rPr lang="en-US" sz="280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2800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’</m:t>
                                </m:r>
                              </m:e>
                            </m:d>
                          </m:e>
                        </m:func>
                        <m:r>
                          <a:rPr lang="en-US" sz="28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≤</m:t>
                        </m:r>
                        <m:f>
                          <m:fPr>
                            <m:type m:val="skw"/>
                            <m:ctrlP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spc="-150">
                            <a:solidFill>
                              <a:srgbClr val="0000FF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 spc="-15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000" dirty="0">
                    <a:solidFill>
                      <a:srgbClr val="002060"/>
                    </a:solidFill>
                  </a:rPr>
                  <a:t/>
                </a:r>
                <a:br>
                  <a:rPr lang="en-US" sz="3000" dirty="0">
                    <a:solidFill>
                      <a:srgbClr val="002060"/>
                    </a:solidFill>
                  </a:rPr>
                </a:br>
                <a:endParaRPr lang="en-US" sz="800" dirty="0" smtClean="0"/>
              </a:p>
              <a:p>
                <a:pPr marL="0" indent="0">
                  <a:buNone/>
                </a:pPr>
                <a:r>
                  <a:rPr lang="en-US" sz="3000" dirty="0" smtClean="0"/>
                  <a:t>Strong CF </a:t>
                </a:r>
                <a:r>
                  <a:rPr lang="en-US" sz="3000" b="1" dirty="0" smtClean="0">
                    <a:latin typeface="cmsy10"/>
                  </a:rPr>
                  <a:t>)</a:t>
                </a:r>
                <a:r>
                  <a:rPr lang="en-US" sz="3000" dirty="0"/>
                  <a:t> Weak CF </a:t>
                </a:r>
                <a:endParaRPr lang="en-US" sz="3000" dirty="0" smtClean="0"/>
              </a:p>
              <a:p>
                <a:pPr marL="0" indent="0">
                  <a:buNone/>
                </a:pPr>
                <a:endParaRPr lang="en-US" sz="800" dirty="0" smtClean="0"/>
              </a:p>
              <a:p>
                <a:r>
                  <a:rPr lang="en-US" sz="3000" dirty="0" smtClean="0"/>
                  <a:t>Numerous applications (ZK proofs, SFE,…)</a:t>
                </a:r>
              </a:p>
              <a:p>
                <a:r>
                  <a:rPr lang="en-US" sz="3200" dirty="0" smtClean="0"/>
                  <a:t>Implied (with negligible bias) by OWFs </a:t>
                </a:r>
                <a:br>
                  <a:rPr lang="en-US" sz="3200" dirty="0" smtClean="0"/>
                </a:br>
                <a:r>
                  <a:rPr lang="en-US" sz="2800" dirty="0" smtClean="0">
                    <a:solidFill>
                      <a:srgbClr val="000099"/>
                    </a:solidFill>
                  </a:rPr>
                  <a:t>[Blum’83, Naor‘89, Håstad et. al ‘90]</a:t>
                </a:r>
              </a:p>
              <a:p>
                <a:pPr marL="0" indent="0">
                  <a:buNone/>
                </a:pPr>
                <a:r>
                  <a:rPr lang="en-US" sz="4000" dirty="0" smtClean="0"/>
                  <a:t>Does (weak) coin flipping imply OWFs? </a:t>
                </a:r>
                <a:endParaRPr lang="en-US" sz="4000" dirty="0" smtClean="0">
                  <a:latin typeface="cmmi10"/>
                </a:endParaRPr>
              </a:p>
              <a:p>
                <a:pPr marL="0" indent="0">
                  <a:buNone/>
                </a:pPr>
                <a:endParaRPr lang="he-IL" sz="3200" b="1" dirty="0" smtClean="0">
                  <a:solidFill>
                    <a:srgbClr val="0070C0"/>
                  </a:solidFill>
                  <a:latin typeface="cmmi10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219200"/>
                <a:ext cx="8915400" cy="5437994"/>
              </a:xfrm>
              <a:blipFill rotWithShape="1">
                <a:blip r:embed="rId4"/>
                <a:stretch>
                  <a:fillRect l="-2392" t="-1457" b="-56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/>
              <a:t>Known Results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19200"/>
                <a:ext cx="8763000" cy="5029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dirty="0" smtClean="0"/>
                  <a:t>–bias CF implies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OWFs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[IL ‘89]</a:t>
                </a:r>
                <a:r>
                  <a:rPr lang="en-US" sz="24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is the protocol round complexity </a:t>
                </a:r>
                <a:endParaRPr lang="en-US" sz="2400" dirty="0" smtClean="0">
                  <a:solidFill>
                    <a:srgbClr val="000099"/>
                  </a:solidFill>
                </a:endParaRPr>
              </a:p>
              <a:p>
                <a:r>
                  <a:rPr lang="en-US" sz="2400" b="1" dirty="0" smtClean="0"/>
                  <a:t>Constant-round</a:t>
                </a:r>
                <a:r>
                  <a:rPr lang="en-US" sz="2400" dirty="0" smtClean="0"/>
                  <a:t>,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non-trivial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(i.e.,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–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400" i="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poly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–</a:t>
                </a:r>
                <a:r>
                  <a:rPr lang="en-US" sz="2400" dirty="0"/>
                  <a:t>bias</a:t>
                </a:r>
                <a:r>
                  <a:rPr lang="en-US" sz="2400" dirty="0" smtClean="0"/>
                  <a:t>) CF implies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OWFs</a:t>
                </a:r>
                <a:r>
                  <a:rPr lang="en-US" sz="24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srgbClr val="000099"/>
                    </a:solidFill>
                  </a:rPr>
                  <a:t>[Maji, Prabhakaran, Sahai ‘10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]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box>
                          <m:box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4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-bias </a:t>
                </a:r>
                <a:r>
                  <a:rPr lang="en-US" sz="2400" b="1" dirty="0" smtClean="0"/>
                  <a:t>strong</a:t>
                </a:r>
                <a:r>
                  <a:rPr lang="en-US" sz="2400" dirty="0" smtClean="0"/>
                  <a:t> CF implies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OWFs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0099"/>
                    </a:solidFill>
                  </a:rPr>
                  <a:t>Haitner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, </a:t>
                </a:r>
                <a:r>
                  <a:rPr lang="en-US" sz="2400" dirty="0" err="1" smtClean="0">
                    <a:solidFill>
                      <a:srgbClr val="000099"/>
                    </a:solidFill>
                  </a:rPr>
                  <a:t>Omri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 </a:t>
                </a:r>
                <a:r>
                  <a:rPr lang="en-US" sz="2400" dirty="0">
                    <a:solidFill>
                      <a:srgbClr val="000099"/>
                    </a:solidFill>
                  </a:rPr>
                  <a:t>‘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11]</a:t>
                </a:r>
              </a:p>
              <a:p>
                <a:pPr marL="0" indent="0">
                  <a:buNone/>
                </a:pPr>
                <a:endParaRPr lang="en-US" sz="1200" dirty="0" smtClean="0">
                  <a:solidFill>
                    <a:srgbClr val="000099"/>
                  </a:solidFill>
                </a:endParaRP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dirty="0"/>
                  <a:t>Constant-round</a:t>
                </a:r>
                <a:r>
                  <a:rPr lang="en-US" sz="2400" dirty="0"/>
                  <a:t>,</a:t>
                </a:r>
                <a:r>
                  <a:rPr lang="en-US" sz="2400" dirty="0" smtClean="0"/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non-trivial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CF implies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⊈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BPP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[</a:t>
                </a:r>
                <a:r>
                  <a:rPr lang="en-US" sz="2400" dirty="0" err="1" smtClean="0">
                    <a:solidFill>
                      <a:srgbClr val="000099"/>
                    </a:solidFill>
                  </a:rPr>
                  <a:t>Zachos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 ‘86]  </a:t>
                </a:r>
                <a:endParaRPr lang="en-US" sz="2400" dirty="0" smtClean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𝑜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–bias CF implies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⊈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BPP</a:t>
                </a:r>
                <a:r>
                  <a:rPr lang="en-US" sz="2400" b="1" dirty="0"/>
                  <a:t> </a:t>
                </a:r>
                <a:r>
                  <a:rPr lang="en-US" sz="2400" b="1" dirty="0" smtClean="0"/>
                  <a:t> </a:t>
                </a:r>
                <a:r>
                  <a:rPr lang="en-US" sz="2400" dirty="0" smtClean="0">
                    <a:solidFill>
                      <a:srgbClr val="000099"/>
                    </a:solidFill>
                  </a:rPr>
                  <a:t>[Maji</a:t>
                </a:r>
                <a:r>
                  <a:rPr lang="en-US" sz="2400" dirty="0">
                    <a:solidFill>
                      <a:srgbClr val="000099"/>
                    </a:solidFill>
                  </a:rPr>
                  <a:t>, Prabhakaran, Sahai ‘10]</a:t>
                </a:r>
                <a:endParaRPr lang="en-US" sz="2400" dirty="0" smtClean="0">
                  <a:solidFill>
                    <a:srgbClr val="000099"/>
                  </a:solidFill>
                </a:endParaRPr>
              </a:p>
              <a:p>
                <a:r>
                  <a:rPr lang="en-US" sz="2400" dirty="0" smtClean="0">
                    <a:solidFill>
                      <a:srgbClr val="000099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Non-trivial</a:t>
                </a:r>
                <a:r>
                  <a:rPr lang="en-US" sz="2400" b="1" dirty="0" smtClean="0"/>
                  <a:t> </a:t>
                </a:r>
                <a:r>
                  <a:rPr lang="en-US" sz="2400" dirty="0" smtClean="0"/>
                  <a:t>CF implies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PSPACE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⊈</m:t>
                    </m:r>
                  </m:oMath>
                </a14:m>
                <a:r>
                  <a:rPr lang="en-US" sz="24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00B050"/>
                    </a:solidFill>
                  </a:rPr>
                  <a:t>BPP</a:t>
                </a:r>
              </a:p>
              <a:p>
                <a:endParaRPr lang="en-US" sz="20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𝜔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-round,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–</a:t>
                </a:r>
                <a:r>
                  <a:rPr lang="en-US" sz="2800" dirty="0" smtClean="0"/>
                  <a:t>bias </a:t>
                </a:r>
                <a:r>
                  <a:rPr lang="en-US" sz="2800" dirty="0"/>
                  <a:t>CF</a:t>
                </a:r>
                <a:r>
                  <a:rPr lang="en-US" sz="2800" dirty="0" smtClean="0"/>
                  <a:t>, results are far from being tight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19200"/>
                <a:ext cx="8763000" cy="5029200"/>
              </a:xfrm>
              <a:blipFill rotWithShape="1">
                <a:blip r:embed="rId2"/>
                <a:stretch>
                  <a:fillRect l="-1461" b="-10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81000" y="3962400"/>
            <a:ext cx="8458200" cy="0"/>
          </a:xfrm>
          <a:prstGeom prst="line">
            <a:avLst/>
          </a:prstGeom>
          <a:ln w="127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0099"/>
                </a:solidFill>
              </a:rPr>
              <a:t>[Haitner-Omri </a:t>
            </a:r>
            <a:r>
              <a:rPr lang="en-US" sz="4400" dirty="0">
                <a:solidFill>
                  <a:srgbClr val="000099"/>
                </a:solidFill>
              </a:rPr>
              <a:t>‘11]</a:t>
            </a:r>
            <a:r>
              <a:rPr lang="en-US" sz="4400" b="1" dirty="0"/>
              <a:t> </a:t>
            </a:r>
            <a:endParaRPr lang="he-IL" sz="440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143000"/>
                <a:ext cx="8686800" cy="5334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  <a:latin typeface="cmmi10" pitchFamily="34" charset="0"/>
                  </a:rPr>
                  <a:t> </a:t>
                </a:r>
                <a:r>
                  <a:rPr lang="en-US" sz="2800" b="1" dirty="0" smtClean="0"/>
                  <a:t>Theorem 1  </a:t>
                </a:r>
                <a:r>
                  <a:rPr lang="en-US" sz="2800" dirty="0" smtClean="0">
                    <a:solidFill>
                      <a:srgbClr val="000099"/>
                    </a:solidFill>
                  </a:rPr>
                  <a:t>[Haitner-Omri ‘11]</a:t>
                </a:r>
                <a:r>
                  <a:rPr lang="en-US" sz="2800" b="1" dirty="0" smtClean="0"/>
                  <a:t> </a:t>
                </a:r>
                <a:br>
                  <a:rPr lang="en-US" sz="2800" b="1" dirty="0" smtClean="0"/>
                </a:br>
                <a:r>
                  <a:rPr lang="en-US" sz="2800" dirty="0"/>
                  <a:t>Coin flipping </a:t>
                </a:r>
                <a:r>
                  <a:rPr lang="en-US" sz="2800" dirty="0" smtClean="0"/>
                  <a:t>with </a:t>
                </a:r>
                <a:r>
                  <a:rPr lang="en-US" sz="2800" dirty="0"/>
                  <a:t>b</a:t>
                </a:r>
                <a:r>
                  <a:rPr lang="en-US" sz="2800" dirty="0" smtClean="0"/>
                  <a:t>ias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srgbClr val="0000FF"/>
                        </a:solidFill>
                      </a:rPr>
                      <m:t>–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FF"/>
                        </a:solidFill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2800" dirty="0" smtClean="0"/>
                  <a:t>implies</a:t>
                </a:r>
                <a:r>
                  <a:rPr lang="en-US" sz="2800" b="1" dirty="0" smtClean="0"/>
                  <a:t>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OWFs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800" dirty="0" smtClean="0"/>
                  <a:t> Only holds for </a:t>
                </a:r>
                <a:r>
                  <a:rPr lang="en-US" sz="2800" u="sng" dirty="0" smtClean="0"/>
                  <a:t>strong</a:t>
                </a:r>
                <a:r>
                  <a:rPr lang="en-US" sz="2800" dirty="0" smtClean="0"/>
                  <a:t> coin tossing</a:t>
                </a:r>
              </a:p>
              <a:p>
                <a:endParaRPr lang="en-US" sz="1000" dirty="0" smtClean="0"/>
              </a:p>
              <a:p>
                <a:pPr>
                  <a:buNone/>
                </a:pPr>
                <a:r>
                  <a:rPr lang="en-US" sz="2800" b="1" dirty="0" smtClean="0"/>
                  <a:t>Main lemma: </a:t>
                </a:r>
                <a:r>
                  <a:rPr lang="en-US" sz="2800" dirty="0" smtClean="0"/>
                  <a:t>Assume </a:t>
                </a:r>
                <a:r>
                  <a:rPr lang="en-US" sz="2800" b="1" dirty="0">
                    <a:solidFill>
                      <a:srgbClr val="0000FF"/>
                    </a:solidFill>
                    <a:latin typeface="msbm10"/>
                  </a:rPr>
                  <a:t>@</a:t>
                </a:r>
                <a:r>
                  <a:rPr lang="en-US" sz="2800" dirty="0" smtClean="0"/>
                  <a:t>OWFs and let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(A,B) </a:t>
                </a:r>
                <a:r>
                  <a:rPr lang="en-US" sz="2800" dirty="0" smtClean="0"/>
                  <a:t>be </a:t>
                </a:r>
                <a:r>
                  <a:rPr lang="en-US" sz="2800" u="sng" dirty="0" smtClean="0"/>
                  <a:t>CF protocol</a:t>
                </a:r>
                <a:r>
                  <a:rPr lang="en-US" sz="2800" dirty="0" smtClean="0"/>
                  <a:t>.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br>
                  <a:rPr lang="en-US" sz="2800" dirty="0" smtClean="0">
                    <a:solidFill>
                      <a:srgbClr val="002060"/>
                    </a:solidFill>
                  </a:rPr>
                </a:br>
                <a:r>
                  <a:rPr lang="en-US" sz="2800" dirty="0" smtClean="0"/>
                  <a:t>Then exist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efficient </a:t>
                </a:r>
                <a:r>
                  <a:rPr lang="en-US" sz="2800" dirty="0" smtClean="0"/>
                  <a:t>strategies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A</a:t>
                </a:r>
                <a:r>
                  <a:rPr lang="en-US" sz="2800" dirty="0" smtClean="0"/>
                  <a:t> and </a:t>
                </a:r>
                <a:r>
                  <a:rPr lang="en-US" sz="2800" dirty="0">
                    <a:solidFill>
                      <a:srgbClr val="00B050"/>
                    </a:solidFill>
                  </a:rPr>
                  <a:t>B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/>
                  <a:t>s.t.:</a:t>
                </a:r>
                <a:endParaRPr lang="en-US" sz="2800" dirty="0" smtClean="0">
                  <a:solidFill>
                    <a:srgbClr val="0000FF"/>
                  </a:solidFill>
                </a:endParaRP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    Pr[(</a:t>
                </a:r>
                <a:r>
                  <a:rPr lang="en-US" sz="2800" dirty="0">
                    <a:solidFill>
                      <a:srgbClr val="00B050"/>
                    </a:solidFill>
                  </a:rPr>
                  <a:t>A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,B</a:t>
                </a:r>
                <a:r>
                  <a:rPr lang="en-US" sz="2800" dirty="0">
                    <a:solidFill>
                      <a:srgbClr val="0000FF"/>
                    </a:solidFill>
                  </a:rPr>
                  <a:t>)(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1</a:t>
                </a:r>
                <a:r>
                  <a:rPr lang="en-US" sz="2800" baseline="300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)=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𝑜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,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or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/>
                </a:r>
                <a:br>
                  <a:rPr lang="en-US" sz="2800" dirty="0" smtClean="0">
                    <a:solidFill>
                      <a:srgbClr val="0000FF"/>
                    </a:solidFill>
                  </a:rPr>
                </a:br>
                <a:r>
                  <a:rPr lang="en-US" sz="2800" dirty="0" smtClean="0">
                    <a:solidFill>
                      <a:srgbClr val="0000FF"/>
                    </a:solidFill>
                  </a:rPr>
                  <a:t> Pr</a:t>
                </a:r>
                <a:r>
                  <a:rPr lang="en-US" sz="2800" dirty="0">
                    <a:solidFill>
                      <a:srgbClr val="0000FF"/>
                    </a:solidFill>
                  </a:rPr>
                  <a:t>[(A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sz="2800" dirty="0">
                    <a:solidFill>
                      <a:srgbClr val="00B050"/>
                    </a:solidFill>
                  </a:rPr>
                  <a:t>B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)(1</a:t>
                </a:r>
                <a:r>
                  <a:rPr lang="en-US" sz="2800" baseline="300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)= ‘1’]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o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0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0000FF"/>
                    </a:solidFill>
                  </a:rPr>
                  <a:t>      </a:t>
                </a:r>
                <a:r>
                  <a:rPr lang="en-US" sz="2800" dirty="0" smtClean="0"/>
                  <a:t>(Same holds for ‘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800" dirty="0" smtClean="0"/>
                  <a:t>’)</a:t>
                </a:r>
              </a:p>
              <a:p>
                <a:r>
                  <a:rPr lang="en-US" sz="2800" b="1" dirty="0" smtClean="0"/>
                  <a:t>Optimal</a:t>
                </a:r>
                <a:r>
                  <a:rPr lang="en-US" sz="2800" dirty="0" smtClean="0"/>
                  <a:t> two-sided attacker </a:t>
                </a:r>
              </a:p>
              <a:p>
                <a:r>
                  <a:rPr lang="en-US" sz="2800" dirty="0" smtClean="0"/>
                  <a:t>Matches </a:t>
                </a:r>
                <a:r>
                  <a:rPr lang="en-US" sz="2800" dirty="0"/>
                  <a:t>the </a:t>
                </a:r>
                <a:r>
                  <a:rPr lang="en-US" sz="2800" b="1" dirty="0"/>
                  <a:t>Quantum</a:t>
                </a:r>
                <a:r>
                  <a:rPr lang="en-US" sz="2800" dirty="0"/>
                  <a:t> bound</a:t>
                </a:r>
                <a:r>
                  <a:rPr lang="en-US" sz="2800" dirty="0">
                    <a:solidFill>
                      <a:srgbClr val="0000FF"/>
                    </a:solidFill>
                    <a:latin typeface="cmsy10"/>
                  </a:rPr>
                  <a:t> </a:t>
                </a:r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143000"/>
                <a:ext cx="8686800" cy="5334000"/>
              </a:xfrm>
              <a:blipFill rotWithShape="1">
                <a:blip r:embed="rId3"/>
                <a:stretch>
                  <a:fillRect l="-1474" b="-1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" y="6324600"/>
            <a:ext cx="457200" cy="457200"/>
          </a:xfrm>
        </p:spPr>
        <p:txBody>
          <a:bodyPr/>
          <a:lstStyle/>
          <a:p>
            <a:pPr>
              <a:defRPr/>
            </a:pPr>
            <a:fld id="{BEB7A368-2B66-4D65-AF1D-194DB11B5F34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5181600" y="1143000"/>
                <a:ext cx="1600200" cy="609600"/>
              </a:xfrm>
              <a:prstGeom prst="wedgeRoundRectCallout">
                <a:avLst>
                  <a:gd name="adj1" fmla="val -69250"/>
                  <a:gd name="adj2" fmla="val 46848"/>
                  <a:gd name="adj3" fmla="val 16667"/>
                </a:avLst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1" dirty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600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0000FF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0000FF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rgbClr val="0000FF"/>
                          </a:solidFill>
                        </a:rPr>
                        <m:t>207</m:t>
                      </m:r>
                    </m:oMath>
                  </m:oMathPara>
                </a14:m>
                <a:endParaRPr lang="en-US" sz="1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143000"/>
                <a:ext cx="1600200" cy="609600"/>
              </a:xfrm>
              <a:prstGeom prst="wedgeRoundRectCallout">
                <a:avLst>
                  <a:gd name="adj1" fmla="val -69250"/>
                  <a:gd name="adj2" fmla="val 46848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39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077200" cy="1219200"/>
          </a:xfrm>
        </p:spPr>
        <p:txBody>
          <a:bodyPr/>
          <a:lstStyle/>
          <a:p>
            <a:r>
              <a:rPr lang="en-US" sz="4400" dirty="0" smtClean="0">
                <a:solidFill>
                  <a:srgbClr val="000099"/>
                </a:solidFill>
              </a:rPr>
              <a:t>[Berman-Haitner-Tentes </a:t>
            </a:r>
            <a:r>
              <a:rPr lang="en-US" sz="4400" dirty="0">
                <a:solidFill>
                  <a:srgbClr val="000099"/>
                </a:solidFill>
              </a:rPr>
              <a:t>‘</a:t>
            </a:r>
            <a:r>
              <a:rPr lang="en-US" sz="4400" dirty="0" smtClean="0">
                <a:solidFill>
                  <a:srgbClr val="000099"/>
                </a:solidFill>
              </a:rPr>
              <a:t>13]</a:t>
            </a:r>
            <a:r>
              <a:rPr lang="en-US" sz="4400" b="1" dirty="0" smtClean="0"/>
              <a:t> </a:t>
            </a:r>
            <a:endParaRPr lang="he-IL" sz="440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143000"/>
                <a:ext cx="8839200" cy="5334000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3200" b="1" dirty="0" smtClean="0">
                    <a:solidFill>
                      <a:srgbClr val="0070C0"/>
                    </a:solidFill>
                    <a:latin typeface="cmmi10" pitchFamily="34" charset="0"/>
                  </a:rPr>
                  <a:t> </a:t>
                </a:r>
                <a:r>
                  <a:rPr lang="en-US" sz="3200" b="1" dirty="0" smtClean="0"/>
                  <a:t>Theorem 2  </a:t>
                </a:r>
                <a:r>
                  <a:rPr lang="en-US" sz="3200" dirty="0" smtClean="0">
                    <a:solidFill>
                      <a:srgbClr val="000099"/>
                    </a:solidFill>
                  </a:rPr>
                  <a:t>[Berman-Haitner-Tentes ‘13]</a:t>
                </a:r>
                <a:r>
                  <a:rPr lang="en-US" sz="3200" b="1" dirty="0" smtClean="0"/>
                  <a:t> </a:t>
                </a:r>
                <a:br>
                  <a:rPr lang="en-US" sz="3200" b="1" dirty="0" smtClean="0"/>
                </a:br>
                <a:r>
                  <a:rPr lang="en-US" sz="3300" dirty="0" smtClean="0"/>
                  <a:t>Coin flipping of </a:t>
                </a:r>
                <a:r>
                  <a:rPr lang="en-US" sz="3300" b="1" dirty="0" smtClean="0"/>
                  <a:t>any</a:t>
                </a:r>
                <a:r>
                  <a:rPr lang="en-US" sz="3300" dirty="0" smtClean="0"/>
                  <a:t> (non-trivial) constant bias </a:t>
                </a:r>
                <a:br>
                  <a:rPr lang="en-US" sz="3300" dirty="0" smtClean="0"/>
                </a:br>
                <a:r>
                  <a:rPr lang="en-US" sz="2800" dirty="0" smtClean="0"/>
                  <a:t>(e.g.,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0.4999</a:t>
                </a:r>
                <a:r>
                  <a:rPr lang="en-US" sz="2800" dirty="0" smtClean="0"/>
                  <a:t>) i</a:t>
                </a:r>
                <a:r>
                  <a:rPr lang="en-US" sz="3300" dirty="0" smtClean="0"/>
                  <a:t>mplies</a:t>
                </a:r>
                <a:r>
                  <a:rPr lang="en-US" sz="3300" b="1" dirty="0" smtClean="0"/>
                  <a:t> </a:t>
                </a:r>
                <a:r>
                  <a:rPr lang="en-US" sz="3300" b="1" dirty="0" smtClean="0">
                    <a:solidFill>
                      <a:srgbClr val="00B050"/>
                    </a:solidFill>
                  </a:rPr>
                  <a:t>OWFs</a:t>
                </a:r>
                <a:endParaRPr lang="en-US" sz="1800" b="1" dirty="0" smtClean="0">
                  <a:solidFill>
                    <a:srgbClr val="00B050"/>
                  </a:solidFill>
                </a:endParaRP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3200" dirty="0" smtClean="0"/>
                  <a:t>Also holds for </a:t>
                </a:r>
                <a:r>
                  <a:rPr lang="en-US" sz="3200" b="1" dirty="0" smtClean="0"/>
                  <a:t>weak</a:t>
                </a:r>
                <a:r>
                  <a:rPr lang="en-US" sz="3200" dirty="0" smtClean="0"/>
                  <a:t> </a:t>
                </a:r>
                <a:r>
                  <a:rPr lang="en-US" sz="3200" dirty="0"/>
                  <a:t>coin </a:t>
                </a:r>
                <a:r>
                  <a:rPr lang="en-US" sz="3200" dirty="0" smtClean="0"/>
                  <a:t>tossing</a:t>
                </a:r>
              </a:p>
              <a:p>
                <a:pPr lvl="0">
                  <a:buClr>
                    <a:srgbClr val="D34817"/>
                  </a:buClr>
                  <a:buNone/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Main lemma: </a:t>
                </a:r>
                <a:r>
                  <a:rPr lang="en-US" sz="2800" dirty="0">
                    <a:solidFill>
                      <a:prstClr val="black"/>
                    </a:solidFill>
                  </a:rPr>
                  <a:t>Assume </a:t>
                </a:r>
                <a:r>
                  <a:rPr lang="en-US" sz="2800" b="1" dirty="0">
                    <a:solidFill>
                      <a:srgbClr val="0000FF"/>
                    </a:solidFill>
                    <a:latin typeface="msbm10"/>
                  </a:rPr>
                  <a:t>@</a:t>
                </a:r>
                <a:r>
                  <a:rPr lang="en-US" sz="2800" dirty="0">
                    <a:solidFill>
                      <a:prstClr val="black"/>
                    </a:solidFill>
                  </a:rPr>
                  <a:t>OWFs and let </a:t>
                </a:r>
                <a:r>
                  <a:rPr lang="en-US" sz="2800" dirty="0">
                    <a:solidFill>
                      <a:srgbClr val="0000FF"/>
                    </a:solidFill>
                  </a:rPr>
                  <a:t>(A,B) </a:t>
                </a:r>
                <a:r>
                  <a:rPr lang="en-US" sz="2800" dirty="0">
                    <a:solidFill>
                      <a:prstClr val="black"/>
                    </a:solidFill>
                  </a:rPr>
                  <a:t>be CF protocol.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br>
                  <a:rPr lang="en-US" sz="2800" dirty="0">
                    <a:solidFill>
                      <a:srgbClr val="002060"/>
                    </a:solidFill>
                  </a:rPr>
                </a:br>
                <a:r>
                  <a:rPr lang="en-US" sz="2800" dirty="0">
                    <a:solidFill>
                      <a:prstClr val="black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∀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&gt;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exist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efficient </a:t>
                </a:r>
                <a:r>
                  <a:rPr lang="en-US" sz="2800" dirty="0">
                    <a:solidFill>
                      <a:prstClr val="black"/>
                    </a:solidFill>
                  </a:rPr>
                  <a:t>strategies </a:t>
                </a:r>
                <a:r>
                  <a:rPr lang="en-US" sz="2800" dirty="0">
                    <a:solidFill>
                      <a:srgbClr val="00B050"/>
                    </a:solidFill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</a:rPr>
                  <a:t> and </a:t>
                </a:r>
                <a:r>
                  <a:rPr lang="en-US" sz="2800" dirty="0">
                    <a:solidFill>
                      <a:srgbClr val="00B050"/>
                    </a:solidFill>
                  </a:rPr>
                  <a:t>B</a:t>
                </a:r>
                <a:r>
                  <a:rPr lang="en-US" sz="2800" dirty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s.t.: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lvl="0">
                  <a:buClr>
                    <a:srgbClr val="D34817"/>
                  </a:buClr>
                  <a:buNone/>
                </a:pPr>
                <a:r>
                  <a:rPr lang="en-US" sz="2800" dirty="0" smtClean="0">
                    <a:solidFill>
                      <a:srgbClr val="0000FF"/>
                    </a:solidFill>
                  </a:rPr>
                  <a:t>    Pr</a:t>
                </a:r>
                <a:r>
                  <a:rPr lang="en-US" sz="2800" dirty="0">
                    <a:solidFill>
                      <a:srgbClr val="0000FF"/>
                    </a:solidFill>
                  </a:rPr>
                  <a:t>[(</a:t>
                </a:r>
                <a:r>
                  <a:rPr lang="en-US" sz="2800" dirty="0">
                    <a:solidFill>
                      <a:srgbClr val="00B050"/>
                    </a:solidFill>
                  </a:rPr>
                  <a:t>A</a:t>
                </a:r>
                <a:r>
                  <a:rPr lang="en-US" sz="2800" dirty="0">
                    <a:solidFill>
                      <a:srgbClr val="0000FF"/>
                    </a:solidFill>
                  </a:rPr>
                  <a:t>,B)(1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>
                    <a:solidFill>
                      <a:srgbClr val="0000FF"/>
                    </a:solidFill>
                  </a:rPr>
                  <a:t>)= ‘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1</a:t>
                </a:r>
                <a:r>
                  <a:rPr lang="en-US" sz="2800" dirty="0">
                    <a:solidFill>
                      <a:srgbClr val="0000FF"/>
                    </a:solidFill>
                  </a:rPr>
                  <a:t>’] &gt;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</a:t>
                </a:r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</a:rPr>
                  <a:t>or</a:t>
                </a:r>
                <a:r>
                  <a:rPr lang="en-US" sz="2800" dirty="0">
                    <a:solidFill>
                      <a:srgbClr val="0000FF"/>
                    </a:solidFill>
                  </a:rPr>
                  <a:t/>
                </a:r>
                <a:br>
                  <a:rPr lang="en-US" sz="2800" dirty="0">
                    <a:solidFill>
                      <a:srgbClr val="0000FF"/>
                    </a:solidFill>
                  </a:rPr>
                </a:br>
                <a:r>
                  <a:rPr lang="en-US" sz="2800" dirty="0">
                    <a:solidFill>
                      <a:srgbClr val="0000FF"/>
                    </a:solidFill>
                  </a:rPr>
                  <a:t> Pr[(A,</a:t>
                </a:r>
                <a:r>
                  <a:rPr lang="en-US" sz="2800" dirty="0">
                    <a:solidFill>
                      <a:srgbClr val="00B050"/>
                    </a:solidFill>
                  </a:rPr>
                  <a:t>B</a:t>
                </a:r>
                <a:r>
                  <a:rPr lang="en-US" sz="2800" dirty="0">
                    <a:solidFill>
                      <a:srgbClr val="0000FF"/>
                    </a:solidFill>
                  </a:rPr>
                  <a:t>)(1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n</a:t>
                </a:r>
                <a:r>
                  <a:rPr lang="en-US" sz="2800" dirty="0">
                    <a:solidFill>
                      <a:srgbClr val="0000FF"/>
                    </a:solidFill>
                  </a:rPr>
                  <a:t>)= 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‘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0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’] </a:t>
                </a:r>
                <a:r>
                  <a:rPr lang="en-US" sz="2800" dirty="0">
                    <a:solidFill>
                      <a:srgbClr val="0000FF"/>
                    </a:solidFill>
                  </a:rPr>
                  <a:t>&gt;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/>
                      </a:rPr>
                      <m:t>𝜖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dirty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sz="2800" dirty="0">
                    <a:solidFill>
                      <a:prstClr val="black"/>
                    </a:solidFill>
                  </a:rPr>
                  <a:t>Same holds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opposite directions)</a:t>
                </a:r>
              </a:p>
              <a:p>
                <a:pPr lvl="0">
                  <a:buClr>
                    <a:srgbClr val="D34817"/>
                  </a:buClr>
                  <a:buNone/>
                </a:pPr>
                <a:endParaRPr lang="en-US" sz="800" dirty="0">
                  <a:solidFill>
                    <a:prstClr val="black"/>
                  </a:solidFill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800" u="sng" dirty="0" smtClean="0"/>
                  <a:t>Almost fully</a:t>
                </a:r>
                <a:r>
                  <a:rPr lang="en-US" sz="2800" dirty="0" smtClean="0"/>
                  <a:t> characterizes complexity of coin-flipping protocols. </a:t>
                </a:r>
                <a:r>
                  <a:rPr lang="en-US" sz="2800" u="sng" dirty="0" smtClean="0"/>
                  <a:t>Yet to be characterized</a:t>
                </a:r>
                <a:r>
                  <a:rPr lang="en-US" sz="2800" dirty="0" smtClean="0"/>
                  <a:t>: CF of bias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143000"/>
                <a:ext cx="8839200" cy="5334000"/>
              </a:xfrm>
              <a:blipFill rotWithShape="1">
                <a:blip r:embed="rId3"/>
                <a:stretch>
                  <a:fillRect l="-1448" t="-1371" r="-621" b="-16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0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IFTACHH@JWAPBX2F5CGDLLC6" val="401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24023</TotalTime>
  <Words>2811</Words>
  <Application>Microsoft Office PowerPoint</Application>
  <PresentationFormat>On-screen Show (4:3)</PresentationFormat>
  <Paragraphs>430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Arial</vt:lpstr>
      <vt:lpstr>Franklin Gothic Book</vt:lpstr>
      <vt:lpstr>Aharoni</vt:lpstr>
      <vt:lpstr>cmmi10</vt:lpstr>
      <vt:lpstr>Calibri</vt:lpstr>
      <vt:lpstr>Wingdings 2</vt:lpstr>
      <vt:lpstr>Wingdings</vt:lpstr>
      <vt:lpstr>cmr7</vt:lpstr>
      <vt:lpstr>cmsy10</vt:lpstr>
      <vt:lpstr>cmr10</vt:lpstr>
      <vt:lpstr>Comic Sans MS</vt:lpstr>
      <vt:lpstr>msbm10</vt:lpstr>
      <vt:lpstr>Perpetua</vt:lpstr>
      <vt:lpstr>Cambria Math</vt:lpstr>
      <vt:lpstr>cmsy7</vt:lpstr>
      <vt:lpstr>Equity</vt:lpstr>
      <vt:lpstr>Coin Flipping of any Constant Bias  Implies One-Way Functions</vt:lpstr>
      <vt:lpstr>Cryptography Implies One-Way Functions</vt:lpstr>
      <vt:lpstr>PowerPoint Presentation</vt:lpstr>
      <vt:lpstr>Blum’s Coin-Flipping Protocol</vt:lpstr>
      <vt:lpstr>Coin-Flipping Protocols</vt:lpstr>
      <vt:lpstr>Weak Coin-Flipping Protocols</vt:lpstr>
      <vt:lpstr>Known Results</vt:lpstr>
      <vt:lpstr>[Haitner-Omri ‘11] </vt:lpstr>
      <vt:lpstr>[Berman-Haitner-Tentes ‘13] </vt:lpstr>
      <vt:lpstr>Rest of the Talk</vt:lpstr>
      <vt:lpstr>Proving  The Necessity of OWFs</vt:lpstr>
      <vt:lpstr>The Optimal Adversaries </vt:lpstr>
      <vt:lpstr>Protocols as Binary Trees</vt:lpstr>
      <vt:lpstr>Optimal Attacks on CF Protocols </vt:lpstr>
      <vt:lpstr>The Biased Continuation Attack</vt:lpstr>
      <vt:lpstr>The Biased-Continuation Attack</vt:lpstr>
      <vt:lpstr>Recursions</vt:lpstr>
      <vt:lpstr>A^((i)) and the "B"–Immune Measure</vt:lpstr>
      <vt:lpstr>Conditional Protocols</vt:lpstr>
      <vt:lpstr>Conditional Protocols cont.</vt:lpstr>
      <vt:lpstr>Sequence of Conditional Protocols</vt:lpstr>
      <vt:lpstr>An Efficient Attack On CF Protocols (assuming ∄OWFs)  </vt:lpstr>
      <vt:lpstr>Transcript Function</vt:lpstr>
      <vt:lpstr>Hard to Invert Transcripts </vt:lpstr>
      <vt:lpstr>Large is Balanced </vt:lpstr>
      <vt:lpstr>Pruned Protocols</vt:lpstr>
      <vt:lpstr>The Pruning Attacker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Iftach7</dc:creator>
  <cp:lastModifiedBy>iftachh</cp:lastModifiedBy>
  <cp:revision>1353</cp:revision>
  <dcterms:created xsi:type="dcterms:W3CDTF">2011-01-04T08:04:52Z</dcterms:created>
  <dcterms:modified xsi:type="dcterms:W3CDTF">2013-12-22T07:45:00Z</dcterms:modified>
</cp:coreProperties>
</file>