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71" r:id="rId5"/>
    <p:sldId id="262" r:id="rId6"/>
    <p:sldId id="266" r:id="rId7"/>
    <p:sldId id="264" r:id="rId8"/>
    <p:sldId id="260" r:id="rId9"/>
    <p:sldId id="268" r:id="rId10"/>
    <p:sldId id="267" r:id="rId11"/>
    <p:sldId id="269" r:id="rId12"/>
    <p:sldId id="270" r:id="rId13"/>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47" autoAdjust="0"/>
  </p:normalViewPr>
  <p:slideViewPr>
    <p:cSldViewPr>
      <p:cViewPr varScale="1">
        <p:scale>
          <a:sx n="73" d="100"/>
          <a:sy n="73" d="100"/>
        </p:scale>
        <p:origin x="-162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8FA05-387D-4EFC-839F-32CC794DF1C0}" type="datetimeFigureOut">
              <a:rPr lang="en-US" smtClean="0"/>
              <a:t>13/12/13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58B62-A362-48AF-AF56-E6C7169DA29A}" type="slidenum">
              <a:rPr lang="en-US" smtClean="0"/>
              <a:t>‹#›</a:t>
            </a:fld>
            <a:endParaRPr lang="en-US"/>
          </a:p>
        </p:txBody>
      </p:sp>
    </p:spTree>
    <p:extLst>
      <p:ext uri="{BB962C8B-B14F-4D97-AF65-F5344CB8AC3E}">
        <p14:creationId xmlns:p14="http://schemas.microsoft.com/office/powerpoint/2010/main" val="67351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starts in 1950 with Nash’s notion of NE</a:t>
            </a:r>
          </a:p>
          <a:p>
            <a:r>
              <a:rPr lang="en-US" dirty="0" smtClean="0"/>
              <a:t>I’ll look at matrix games</a:t>
            </a:r>
            <a:r>
              <a:rPr lang="en-US" baseline="0" dirty="0" smtClean="0"/>
              <a:t> where a row player picks a row and a column play picks a column and they get the utilities in the intersection, here 7 for Rabin and 2 for Canetti</a:t>
            </a:r>
          </a:p>
          <a:p>
            <a:r>
              <a:rPr lang="en-US" baseline="0" dirty="0" smtClean="0"/>
              <a:t>They might use a randomized strategy, Canetti could e.g. play left with probability 2/</a:t>
            </a:r>
            <a:r>
              <a:rPr lang="en-US" baseline="0" dirty="0" smtClean="0"/>
              <a:t>3.</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2</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11</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unique NE (left, top). Any CE doing better needs weight on the second row from the bottom and some of the weight need to be on the rightmost cell. Hence the expected utility of Rabin given this advice will be less than 9. Hence this CE is not NES. Hence it cannot be implemented in an ETF way using </a:t>
            </a:r>
            <a:r>
              <a:rPr lang="en-US" baseline="0" smtClean="0"/>
              <a:t>cryptographic cheap-talk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12</a:t>
            </a:fld>
            <a:endParaRPr lang="en-US"/>
          </a:p>
        </p:txBody>
      </p:sp>
    </p:spTree>
    <p:extLst>
      <p:ext uri="{BB962C8B-B14F-4D97-AF65-F5344CB8AC3E}">
        <p14:creationId xmlns:p14="http://schemas.microsoft.com/office/powerpoint/2010/main" val="51033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a:t>
            </a:r>
            <a:r>
              <a:rPr lang="en-US" baseline="0" dirty="0" smtClean="0"/>
              <a:t> years later </a:t>
            </a:r>
            <a:r>
              <a:rPr lang="en-US" baseline="0" dirty="0" err="1" smtClean="0"/>
              <a:t>Aumann</a:t>
            </a:r>
            <a:r>
              <a:rPr lang="en-US" baseline="0" dirty="0" smtClean="0"/>
              <a:t> pointed out that if the players could correlate their actions they can do </a:t>
            </a:r>
            <a:r>
              <a:rPr lang="en-US" baseline="0" dirty="0" smtClean="0"/>
              <a:t>better than any NE. But they need a correlation device. The correlation device can sometimes give bad advice, like playing top for Rabin, which only gives utility 4, but such bad advice can be essential for overall stability.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3</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a:t>
            </a:r>
            <a:r>
              <a:rPr lang="en-US" baseline="0" dirty="0" smtClean="0"/>
              <a:t> years later it was proposed to implement the correlation device using two-party computation. If a party deviates, it will be punished using the </a:t>
            </a:r>
            <a:r>
              <a:rPr lang="en-US" baseline="0" dirty="0" err="1" smtClean="0"/>
              <a:t>minimax</a:t>
            </a:r>
            <a:r>
              <a:rPr lang="en-US" baseline="0" dirty="0" smtClean="0"/>
              <a:t> strategy by the other player.</a:t>
            </a:r>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4</a:t>
            </a:fld>
            <a:endParaRPr lang="en-US"/>
          </a:p>
        </p:txBody>
      </p:sp>
    </p:spTree>
    <p:extLst>
      <p:ext uri="{BB962C8B-B14F-4D97-AF65-F5344CB8AC3E}">
        <p14:creationId xmlns:p14="http://schemas.microsoft.com/office/powerpoint/2010/main" val="266966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Playing </a:t>
            </a:r>
            <a:r>
              <a:rPr lang="en-US" dirty="0" err="1" smtClean="0"/>
              <a:t>minimax</a:t>
            </a:r>
            <a:r>
              <a:rPr lang="en-US" dirty="0" smtClean="0"/>
              <a:t> is typically</a:t>
            </a:r>
            <a:r>
              <a:rPr lang="en-US" baseline="0" dirty="0" smtClean="0"/>
              <a:t> an empty threat. So </a:t>
            </a:r>
            <a:r>
              <a:rPr lang="en-US" dirty="0" smtClean="0"/>
              <a:t>10 years</a:t>
            </a:r>
            <a:r>
              <a:rPr lang="en-US" baseline="0" dirty="0" smtClean="0"/>
              <a:t> later GLR proposed an explicit notion of ETF and implemented a large class of CE in an ETF way. </a:t>
            </a:r>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5</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 they</a:t>
            </a:r>
            <a:r>
              <a:rPr lang="en-US" baseline="0" dirty="0" smtClean="0"/>
              <a:t> can implement all have utilities in the convex hull of utilities of NE. The game we look at as example has three NE: (left, bottom), (</a:t>
            </a:r>
            <a:r>
              <a:rPr lang="en-US" baseline="0" dirty="0" err="1" smtClean="0"/>
              <a:t>top,right</a:t>
            </a:r>
            <a:r>
              <a:rPr lang="en-US" baseline="0" dirty="0" smtClean="0"/>
              <a:t>) and the one from the first slide. The utility profiles are (7,2), (2,7) and (14,14)/3. So GLR can implement the grey region. The green region was an open problem. We give a full characterization of the region which can be implement in an ETF way. </a:t>
            </a:r>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6</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7</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8</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9</a:t>
            </a:fld>
            <a:endParaRPr lang="en-US" dirty="0"/>
          </a:p>
        </p:txBody>
      </p:sp>
    </p:spTree>
    <p:extLst>
      <p:ext uri="{BB962C8B-B14F-4D97-AF65-F5344CB8AC3E}">
        <p14:creationId xmlns:p14="http://schemas.microsoft.com/office/powerpoint/2010/main" val="25835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see why this is a meaningful definition, note that that since S is a NE, if Canetti deviates and Rabin sticks to her strategy, then Canetti does not get more. So since he gets more in all ETF continuations, S itself is not an ETF continuation after E occurred</a:t>
            </a:r>
            <a:r>
              <a:rPr lang="en-US" baseline="0" dirty="0" smtClean="0"/>
              <a:t>. This is a backwards recursive definition. The ETF strategies in the last round if the protocol, i.e. in the matrix game, is just the NE.</a:t>
            </a:r>
            <a:endParaRPr lang="en-US" dirty="0"/>
          </a:p>
        </p:txBody>
      </p:sp>
      <p:sp>
        <p:nvSpPr>
          <p:cNvPr id="4" name="Slide Number Placeholder 3"/>
          <p:cNvSpPr>
            <a:spLocks noGrp="1"/>
          </p:cNvSpPr>
          <p:nvPr>
            <p:ph type="sldNum" sz="quarter" idx="10"/>
          </p:nvPr>
        </p:nvSpPr>
        <p:spPr/>
        <p:txBody>
          <a:bodyPr/>
          <a:lstStyle/>
          <a:p>
            <a:fld id="{56758B62-A362-48AF-AF56-E6C7169DA29A}" type="slidenum">
              <a:rPr lang="en-US" smtClean="0"/>
              <a:t>10</a:t>
            </a:fld>
            <a:endParaRPr lang="en-US" dirty="0"/>
          </a:p>
        </p:txBody>
      </p:sp>
    </p:spTree>
    <p:extLst>
      <p:ext uri="{BB962C8B-B14F-4D97-AF65-F5344CB8AC3E}">
        <p14:creationId xmlns:p14="http://schemas.microsoft.com/office/powerpoint/2010/main" val="25835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9CA75-FBA2-4D5B-9233-0193407D98BB}" type="datetimeFigureOut">
              <a:rPr lang="en-US" smtClean="0"/>
              <a:t>13/12/13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23104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9CA75-FBA2-4D5B-9233-0193407D98BB}" type="datetimeFigureOut">
              <a:rPr lang="en-US" smtClean="0"/>
              <a:t>13/12/13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231256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9CA75-FBA2-4D5B-9233-0193407D98BB}" type="datetimeFigureOut">
              <a:rPr lang="en-US" smtClean="0"/>
              <a:t>13/12/13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40381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9CA75-FBA2-4D5B-9233-0193407D98BB}" type="datetimeFigureOut">
              <a:rPr lang="en-US" smtClean="0"/>
              <a:t>13/12/13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211545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9CA75-FBA2-4D5B-9233-0193407D98BB}" type="datetimeFigureOut">
              <a:rPr lang="en-US" smtClean="0"/>
              <a:t>13/12/13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116348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9CA75-FBA2-4D5B-9233-0193407D98BB}" type="datetimeFigureOut">
              <a:rPr lang="en-US" smtClean="0"/>
              <a:t>13/12/13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153397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9CA75-FBA2-4D5B-9233-0193407D98BB}" type="datetimeFigureOut">
              <a:rPr lang="en-US" smtClean="0"/>
              <a:t>13/12/13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395174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9CA75-FBA2-4D5B-9233-0193407D98BB}" type="datetimeFigureOut">
              <a:rPr lang="en-US" smtClean="0"/>
              <a:t>13/12/13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410794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9CA75-FBA2-4D5B-9233-0193407D98BB}" type="datetimeFigureOut">
              <a:rPr lang="en-US" smtClean="0"/>
              <a:t>13/12/13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8853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9CA75-FBA2-4D5B-9233-0193407D98BB}" type="datetimeFigureOut">
              <a:rPr lang="en-US" smtClean="0"/>
              <a:t>13/12/13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62182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9CA75-FBA2-4D5B-9233-0193407D98BB}" type="datetimeFigureOut">
              <a:rPr lang="en-US" smtClean="0"/>
              <a:t>13/12/13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083EF-EDE2-4587-85B5-FF193CDAEA35}" type="slidenum">
              <a:rPr lang="en-US" smtClean="0"/>
              <a:t>‹#›</a:t>
            </a:fld>
            <a:endParaRPr lang="en-US"/>
          </a:p>
        </p:txBody>
      </p:sp>
    </p:spTree>
    <p:extLst>
      <p:ext uri="{BB962C8B-B14F-4D97-AF65-F5344CB8AC3E}">
        <p14:creationId xmlns:p14="http://schemas.microsoft.com/office/powerpoint/2010/main" val="545182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9CA75-FBA2-4D5B-9233-0193407D98BB}" type="datetimeFigureOut">
              <a:rPr lang="en-US" smtClean="0"/>
              <a:t>13/12/13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083EF-EDE2-4587-85B5-FF193CDAEA35}" type="slidenum">
              <a:rPr lang="en-US" smtClean="0"/>
              <a:t>‹#›</a:t>
            </a:fld>
            <a:endParaRPr lang="en-US"/>
          </a:p>
        </p:txBody>
      </p:sp>
    </p:spTree>
    <p:extLst>
      <p:ext uri="{BB962C8B-B14F-4D97-AF65-F5344CB8AC3E}">
        <p14:creationId xmlns:p14="http://schemas.microsoft.com/office/powerpoint/2010/main" val="2093115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1470025"/>
          </a:xfrm>
        </p:spPr>
        <p:txBody>
          <a:bodyPr/>
          <a:lstStyle/>
          <a:p>
            <a:r>
              <a:rPr lang="en-US" dirty="0" smtClean="0"/>
              <a:t>Limits on the Power of </a:t>
            </a:r>
            <a:br>
              <a:rPr lang="en-US" dirty="0" smtClean="0"/>
            </a:br>
            <a:r>
              <a:rPr lang="en-US" dirty="0" smtClean="0"/>
              <a:t>Cryptographic Cheap Talk</a:t>
            </a:r>
            <a:endParaRPr lang="en-US" dirty="0"/>
          </a:p>
        </p:txBody>
      </p:sp>
      <p:sp>
        <p:nvSpPr>
          <p:cNvPr id="3" name="Subtitle 2"/>
          <p:cNvSpPr>
            <a:spLocks noGrp="1"/>
          </p:cNvSpPr>
          <p:nvPr>
            <p:ph type="subTitle" idx="1"/>
          </p:nvPr>
        </p:nvSpPr>
        <p:spPr>
          <a:xfrm>
            <a:off x="1371600" y="3886200"/>
            <a:ext cx="6400800" cy="2971800"/>
          </a:xfrm>
        </p:spPr>
        <p:txBody>
          <a:bodyPr>
            <a:normAutofit/>
          </a:bodyPr>
          <a:lstStyle/>
          <a:p>
            <a:r>
              <a:rPr lang="en-US" dirty="0" err="1" smtClean="0"/>
              <a:t>Pavel</a:t>
            </a:r>
            <a:r>
              <a:rPr lang="en-US" dirty="0" smtClean="0"/>
              <a:t> </a:t>
            </a:r>
            <a:r>
              <a:rPr lang="en-US" dirty="0" err="1" smtClean="0"/>
              <a:t>Hubáček</a:t>
            </a:r>
            <a:r>
              <a:rPr lang="en-US" dirty="0" smtClean="0"/>
              <a:t>*</a:t>
            </a:r>
            <a:br>
              <a:rPr lang="en-US" dirty="0" smtClean="0"/>
            </a:br>
            <a:r>
              <a:rPr lang="en-US" dirty="0" smtClean="0"/>
              <a:t> Jesper Buus Nielsen</a:t>
            </a:r>
            <a:br>
              <a:rPr lang="en-US" dirty="0" smtClean="0"/>
            </a:br>
            <a:r>
              <a:rPr lang="en-US" dirty="0" err="1" smtClean="0"/>
              <a:t>Alon</a:t>
            </a:r>
            <a:r>
              <a:rPr lang="en-US" dirty="0" smtClean="0"/>
              <a:t> Rosen</a:t>
            </a:r>
          </a:p>
          <a:p>
            <a:endParaRPr lang="en-US" sz="1800" dirty="0"/>
          </a:p>
          <a:p>
            <a:endParaRPr lang="en-US" sz="1800" dirty="0" smtClean="0"/>
          </a:p>
          <a:p>
            <a:endParaRPr lang="en-US" sz="1800" dirty="0"/>
          </a:p>
          <a:p>
            <a:r>
              <a:rPr lang="en-US" sz="1800" dirty="0" smtClean="0"/>
              <a:t>*Produced all the good slides</a:t>
            </a:r>
          </a:p>
        </p:txBody>
      </p:sp>
    </p:spTree>
    <p:extLst>
      <p:ext uri="{BB962C8B-B14F-4D97-AF65-F5344CB8AC3E}">
        <p14:creationId xmlns:p14="http://schemas.microsoft.com/office/powerpoint/2010/main" val="19398359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ETF</a:t>
            </a:r>
            <a:endParaRPr lang="en-US" dirty="0"/>
          </a:p>
        </p:txBody>
      </p:sp>
      <p:sp>
        <p:nvSpPr>
          <p:cNvPr id="3" name="Content Placeholder 2"/>
          <p:cNvSpPr>
            <a:spLocks noGrp="1"/>
          </p:cNvSpPr>
          <p:nvPr>
            <p:ph idx="1"/>
          </p:nvPr>
        </p:nvSpPr>
        <p:spPr>
          <a:xfrm>
            <a:off x="457200" y="1639341"/>
            <a:ext cx="8229600" cy="4741987"/>
          </a:xfrm>
        </p:spPr>
        <p:txBody>
          <a:bodyPr>
            <a:normAutofit/>
          </a:bodyPr>
          <a:lstStyle/>
          <a:p>
            <a:r>
              <a:rPr lang="en-US" dirty="0"/>
              <a:t>A strategy is </a:t>
            </a:r>
            <a:r>
              <a:rPr lang="en-US" b="1" dirty="0" smtClean="0"/>
              <a:t>ETF</a:t>
            </a:r>
            <a:r>
              <a:rPr lang="en-US" dirty="0" smtClean="0"/>
              <a:t> </a:t>
            </a:r>
            <a:r>
              <a:rPr lang="en-US" dirty="0"/>
              <a:t>if </a:t>
            </a:r>
            <a:r>
              <a:rPr lang="en-US" dirty="0" smtClean="0"/>
              <a:t>it is a computational NE and neither </a:t>
            </a:r>
            <a:r>
              <a:rPr lang="en-US" dirty="0"/>
              <a:t>player has an empty </a:t>
            </a:r>
            <a:r>
              <a:rPr lang="en-US" dirty="0" smtClean="0"/>
              <a:t>threat</a:t>
            </a:r>
            <a:endParaRPr lang="en-US" b="1" dirty="0" smtClean="0"/>
          </a:p>
          <a:p>
            <a:r>
              <a:rPr lang="en-US" b="1" dirty="0" smtClean="0"/>
              <a:t>Empty threat</a:t>
            </a:r>
            <a:r>
              <a:rPr lang="en-US" dirty="0" smtClean="0"/>
              <a:t> of Rabin in strategy </a:t>
            </a:r>
            <a:r>
              <a:rPr lang="en-US" b="1" dirty="0" smtClean="0"/>
              <a:t>S=(S</a:t>
            </a:r>
            <a:r>
              <a:rPr lang="en-US" b="1" baseline="-25000" dirty="0" smtClean="0"/>
              <a:t>R</a:t>
            </a:r>
            <a:r>
              <a:rPr lang="en-US" b="1" dirty="0" smtClean="0"/>
              <a:t>,S</a:t>
            </a:r>
            <a:r>
              <a:rPr lang="en-US" b="1" baseline="-25000" dirty="0" smtClean="0"/>
              <a:t>C</a:t>
            </a:r>
            <a:r>
              <a:rPr lang="en-US" b="1" dirty="0" smtClean="0"/>
              <a:t>) </a:t>
            </a:r>
            <a:r>
              <a:rPr lang="en-US" dirty="0" smtClean="0"/>
              <a:t>: </a:t>
            </a:r>
            <a:br>
              <a:rPr lang="en-US" dirty="0" smtClean="0"/>
            </a:br>
            <a:r>
              <a:rPr lang="en-US" i="1" dirty="0" smtClean="0"/>
              <a:t>A non-negligible </a:t>
            </a:r>
            <a:r>
              <a:rPr lang="en-US" i="1" u="sng" dirty="0" smtClean="0"/>
              <a:t>event </a:t>
            </a:r>
            <a:r>
              <a:rPr lang="en-US" b="1" i="1" u="sng" dirty="0" smtClean="0"/>
              <a:t>E</a:t>
            </a:r>
            <a:r>
              <a:rPr lang="en-US" i="1" u="sng" dirty="0" smtClean="0"/>
              <a:t> observable by Canetti</a:t>
            </a:r>
            <a:r>
              <a:rPr lang="en-US" i="1" dirty="0" smtClean="0"/>
              <a:t> and a </a:t>
            </a:r>
            <a:r>
              <a:rPr lang="en-US" i="1" u="sng" dirty="0" smtClean="0"/>
              <a:t>deviation </a:t>
            </a:r>
            <a:r>
              <a:rPr lang="en-US" b="1" i="1" u="sng" dirty="0" smtClean="0"/>
              <a:t>D</a:t>
            </a:r>
            <a:r>
              <a:rPr lang="en-US" i="1" u="sng" dirty="0" smtClean="0"/>
              <a:t> for Canetti</a:t>
            </a:r>
            <a:r>
              <a:rPr lang="en-US" i="1" dirty="0" smtClean="0"/>
              <a:t> such that: </a:t>
            </a:r>
            <a:br>
              <a:rPr lang="en-US" i="1" dirty="0" smtClean="0"/>
            </a:br>
            <a:r>
              <a:rPr lang="en-US" i="1" dirty="0" smtClean="0"/>
              <a:t>	if Canetti switch to </a:t>
            </a:r>
            <a:r>
              <a:rPr lang="en-US" b="1" i="1" dirty="0" smtClean="0"/>
              <a:t>D</a:t>
            </a:r>
            <a:r>
              <a:rPr lang="en-US" i="1" dirty="0" smtClean="0"/>
              <a:t> when observing </a:t>
            </a:r>
            <a:r>
              <a:rPr lang="en-US" b="1" i="1" dirty="0" smtClean="0"/>
              <a:t>E</a:t>
            </a:r>
            <a:r>
              <a:rPr lang="en-US" i="1" dirty="0" smtClean="0"/>
              <a:t>,</a:t>
            </a:r>
            <a:br>
              <a:rPr lang="en-US" i="1" dirty="0" smtClean="0"/>
            </a:br>
            <a:r>
              <a:rPr lang="en-US" i="1" dirty="0" smtClean="0"/>
              <a:t>	then in all ETF continuations, following</a:t>
            </a:r>
            <a:br>
              <a:rPr lang="en-US" i="1" dirty="0" smtClean="0"/>
            </a:br>
            <a:r>
              <a:rPr lang="en-US" i="1" dirty="0" smtClean="0"/>
              <a:t>	the switch, Canetti gets non-negligibly</a:t>
            </a:r>
            <a:br>
              <a:rPr lang="en-US" i="1" dirty="0" smtClean="0"/>
            </a:br>
            <a:r>
              <a:rPr lang="en-US" i="1" smtClean="0"/>
              <a:t>	more </a:t>
            </a:r>
            <a:r>
              <a:rPr lang="en-US" i="1" dirty="0" smtClean="0"/>
              <a:t>utility than if he had stuck to </a:t>
            </a:r>
            <a:r>
              <a:rPr lang="en-US" b="1" i="1" dirty="0" smtClean="0"/>
              <a:t>S</a:t>
            </a:r>
            <a:r>
              <a:rPr lang="en-US" i="1" dirty="0" smtClean="0"/>
              <a:t>  </a:t>
            </a:r>
          </a:p>
        </p:txBody>
      </p:sp>
      <p:sp>
        <p:nvSpPr>
          <p:cNvPr id="4" name="TextBox 3"/>
          <p:cNvSpPr txBox="1"/>
          <p:nvPr/>
        </p:nvSpPr>
        <p:spPr>
          <a:xfrm>
            <a:off x="8244408" y="6300028"/>
            <a:ext cx="624803" cy="369332"/>
          </a:xfrm>
          <a:prstGeom prst="rect">
            <a:avLst/>
          </a:prstGeom>
          <a:noFill/>
        </p:spPr>
        <p:txBody>
          <a:bodyPr wrap="none" rtlCol="0">
            <a:spAutoFit/>
          </a:bodyPr>
          <a:lstStyle/>
          <a:p>
            <a:r>
              <a:rPr lang="en-US" dirty="0"/>
              <a:t>9</a:t>
            </a:r>
            <a:r>
              <a:rPr lang="en-US" dirty="0" smtClean="0"/>
              <a:t>/10</a:t>
            </a:r>
            <a:endParaRPr lang="en-US" dirty="0"/>
          </a:p>
        </p:txBody>
      </p:sp>
    </p:spTree>
    <p:extLst>
      <p:ext uri="{BB962C8B-B14F-4D97-AF65-F5344CB8AC3E}">
        <p14:creationId xmlns:p14="http://schemas.microsoft.com/office/powerpoint/2010/main" val="28986317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Autofit/>
          </a:bodyPr>
          <a:lstStyle/>
          <a:p>
            <a:pPr lvl="1" algn="ctr" rtl="0">
              <a:spcBef>
                <a:spcPct val="0"/>
              </a:spcBef>
            </a:pPr>
            <a:r>
              <a:rPr lang="en-US" sz="4000" dirty="0" smtClean="0"/>
              <a:t>ETF ⊂ NES</a:t>
            </a:r>
            <a:endParaRPr lang="en-US" sz="4000"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US" dirty="0" smtClean="0"/>
              <a:t>Assume a strategy is not NES for Rabin </a:t>
            </a:r>
          </a:p>
          <a:p>
            <a:r>
              <a:rPr lang="en-US" b="1" dirty="0" smtClean="0"/>
              <a:t>Event E</a:t>
            </a:r>
            <a:r>
              <a:rPr lang="en-US" dirty="0" smtClean="0"/>
              <a:t>: Rabin receives an advice with residual utility lower than her worst NE</a:t>
            </a:r>
          </a:p>
          <a:p>
            <a:r>
              <a:rPr lang="en-US" b="1" dirty="0" smtClean="0"/>
              <a:t>Deviation D</a:t>
            </a:r>
            <a:r>
              <a:rPr lang="en-US" dirty="0" smtClean="0"/>
              <a:t>: Rabin sends her advice </a:t>
            </a:r>
            <a:r>
              <a:rPr lang="en-US" dirty="0"/>
              <a:t>+</a:t>
            </a:r>
            <a:r>
              <a:rPr lang="en-US" dirty="0" smtClean="0"/>
              <a:t> entire view of the protocol to Canetti and then plays according to her worst NE</a:t>
            </a:r>
          </a:p>
          <a:p>
            <a:r>
              <a:rPr lang="en-US" b="1" dirty="0" smtClean="0"/>
              <a:t>Analysis</a:t>
            </a:r>
            <a:r>
              <a:rPr lang="en-US" dirty="0" smtClean="0"/>
              <a:t>: After Rabin reveals her view to Canetti, they essentially only have </a:t>
            </a:r>
            <a:r>
              <a:rPr lang="en-US" u="sng" dirty="0" smtClean="0"/>
              <a:t>common randomness</a:t>
            </a:r>
            <a:r>
              <a:rPr lang="en-US" dirty="0" smtClean="0"/>
              <a:t>, so if the continuation is stable, it is a (convex combination of) NE</a:t>
            </a:r>
          </a:p>
        </p:txBody>
      </p:sp>
      <p:sp>
        <p:nvSpPr>
          <p:cNvPr id="34" name="TextBox 33"/>
          <p:cNvSpPr txBox="1"/>
          <p:nvPr/>
        </p:nvSpPr>
        <p:spPr>
          <a:xfrm>
            <a:off x="8244408" y="6300028"/>
            <a:ext cx="741797" cy="369332"/>
          </a:xfrm>
          <a:prstGeom prst="rect">
            <a:avLst/>
          </a:prstGeom>
          <a:noFill/>
        </p:spPr>
        <p:txBody>
          <a:bodyPr wrap="none" rtlCol="0">
            <a:spAutoFit/>
          </a:bodyPr>
          <a:lstStyle/>
          <a:p>
            <a:r>
              <a:rPr lang="en-US" dirty="0" smtClean="0"/>
              <a:t>10/10</a:t>
            </a:r>
            <a:endParaRPr lang="en-US" dirty="0"/>
          </a:p>
        </p:txBody>
      </p:sp>
    </p:spTree>
    <p:extLst>
      <p:ext uri="{BB962C8B-B14F-4D97-AF65-F5344CB8AC3E}">
        <p14:creationId xmlns:p14="http://schemas.microsoft.com/office/powerpoint/2010/main" val="4029274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1571595744"/>
              </p:ext>
            </p:extLst>
          </p:nvPr>
        </p:nvGraphicFramePr>
        <p:xfrm>
          <a:off x="323528" y="1132752"/>
          <a:ext cx="7992888" cy="4772191"/>
        </p:xfrm>
        <a:graphic>
          <a:graphicData uri="http://schemas.openxmlformats.org/drawingml/2006/table">
            <a:tbl>
              <a:tblPr firstRow="1" bandRow="1">
                <a:tableStyleId>{5C22544A-7EE6-4342-B048-85BDC9FD1C3A}</a:tableStyleId>
              </a:tblPr>
              <a:tblGrid>
                <a:gridCol w="822232"/>
                <a:gridCol w="1792664"/>
                <a:gridCol w="1792664"/>
                <a:gridCol w="1792664"/>
                <a:gridCol w="1792664"/>
              </a:tblGrid>
              <a:tr h="720000">
                <a:tc>
                  <a:txBody>
                    <a:bodyPr/>
                    <a:lstStyle/>
                    <a:p>
                      <a:pPr algn="ctr"/>
                      <a:endParaRPr lang="en-GB" sz="2800" dirty="0">
                        <a:solidFill>
                          <a:schemeClr val="tx1"/>
                        </a:solidFill>
                      </a:endParaRPr>
                    </a:p>
                  </a:txBody>
                  <a:tcPr anchor="ctr">
                    <a:solidFill>
                      <a:schemeClr val="bg1"/>
                    </a:solidFill>
                  </a:tcPr>
                </a:tc>
                <a:tc>
                  <a:txBody>
                    <a:bodyPr/>
                    <a:lstStyle/>
                    <a:p>
                      <a:pPr algn="ctr"/>
                      <a:endParaRPr lang="en-GB" sz="2800" b="0" dirty="0">
                        <a:solidFill>
                          <a:schemeClr val="tx1"/>
                        </a:solidFill>
                      </a:endParaRPr>
                    </a:p>
                  </a:txBody>
                  <a:tcPr anchor="ctr">
                    <a:solidFill>
                      <a:schemeClr val="bg1"/>
                    </a:solidFill>
                  </a:tcPr>
                </a:tc>
                <a:tc>
                  <a:txBody>
                    <a:bodyPr/>
                    <a:lstStyle/>
                    <a:p>
                      <a:pPr algn="ctr"/>
                      <a:endParaRPr lang="en-GB" sz="2800" b="0" dirty="0">
                        <a:solidFill>
                          <a:schemeClr val="tx1"/>
                        </a:solidFill>
                      </a:endParaRPr>
                    </a:p>
                  </a:txBody>
                  <a:tcPr anchor="ctr">
                    <a:solidFill>
                      <a:schemeClr val="bg1"/>
                    </a:solidFill>
                  </a:tcPr>
                </a:tc>
                <a:tc>
                  <a:txBody>
                    <a:bodyPr/>
                    <a:lstStyle/>
                    <a:p>
                      <a:pPr algn="ctr"/>
                      <a:endParaRPr lang="en-GB" sz="2800" b="0" dirty="0">
                        <a:solidFill>
                          <a:schemeClr val="tx1"/>
                        </a:solidFill>
                      </a:endParaRPr>
                    </a:p>
                  </a:txBody>
                  <a:tcPr anchor="ctr">
                    <a:solidFill>
                      <a:schemeClr val="bg1"/>
                    </a:solidFill>
                  </a:tcPr>
                </a:tc>
                <a:tc>
                  <a:txBody>
                    <a:bodyPr/>
                    <a:lstStyle/>
                    <a:p>
                      <a:pPr algn="ctr"/>
                      <a:endParaRPr lang="en-GB" sz="2800" b="0" dirty="0">
                        <a:solidFill>
                          <a:schemeClr val="tx1"/>
                        </a:solidFill>
                      </a:endParaRPr>
                    </a:p>
                  </a:txBody>
                  <a:tcPr anchor="ctr">
                    <a:solidFill>
                      <a:schemeClr val="bg1"/>
                    </a:solidFill>
                  </a:tcPr>
                </a:tc>
              </a:tr>
              <a:tr h="980360">
                <a:tc>
                  <a:txBody>
                    <a:bodyPr/>
                    <a:lstStyle/>
                    <a:p>
                      <a:pPr algn="ctr"/>
                      <a:endParaRPr lang="en-GB" sz="2800" dirty="0"/>
                    </a:p>
                  </a:txBody>
                  <a:tcPr anchor="ctr">
                    <a:solidFill>
                      <a:schemeClr val="bg1"/>
                    </a:solidFill>
                  </a:tcPr>
                </a:tc>
                <a:tc>
                  <a:txBody>
                    <a:bodyPr/>
                    <a:lstStyle/>
                    <a:p>
                      <a:pPr algn="ctr"/>
                      <a:r>
                        <a:rPr lang="en-US" sz="2800" dirty="0" smtClean="0"/>
                        <a:t>9, 9</a:t>
                      </a:r>
                      <a:endParaRPr lang="en-GB" sz="2800" dirty="0"/>
                    </a:p>
                  </a:txBody>
                  <a:tcPr anchor="ctr">
                    <a:solidFill>
                      <a:schemeClr val="tx2">
                        <a:lumMod val="20000"/>
                        <a:lumOff val="80000"/>
                      </a:schemeClr>
                    </a:solidFill>
                  </a:tcPr>
                </a:tc>
                <a:tc>
                  <a:txBody>
                    <a:bodyPr/>
                    <a:lstStyle/>
                    <a:p>
                      <a:pPr algn="ctr"/>
                      <a:r>
                        <a:rPr lang="en-US" sz="2800" dirty="0" smtClean="0">
                          <a:solidFill>
                            <a:schemeClr val="accent6">
                              <a:lumMod val="75000"/>
                            </a:schemeClr>
                          </a:solidFill>
                        </a:rPr>
                        <a:t>-25, -25</a:t>
                      </a:r>
                      <a:endParaRPr lang="en-GB" sz="2800" dirty="0">
                        <a:solidFill>
                          <a:schemeClr val="accent6">
                            <a:lumMod val="75000"/>
                          </a:schemeClr>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75000"/>
                            </a:schemeClr>
                          </a:solidFill>
                        </a:rPr>
                        <a:t>-25, -25</a:t>
                      </a:r>
                      <a:endParaRPr lang="en-GB" sz="2800" dirty="0">
                        <a:solidFill>
                          <a:schemeClr val="accent6">
                            <a:lumMod val="75000"/>
                          </a:schemeClr>
                        </a:solidFill>
                      </a:endParaRPr>
                    </a:p>
                  </a:txBody>
                  <a:tcPr anchor="ctr">
                    <a:solidFill>
                      <a:schemeClr val="accent1">
                        <a:lumMod val="20000"/>
                        <a:lumOff val="80000"/>
                      </a:schemeClr>
                    </a:solidFill>
                  </a:tcPr>
                </a:tc>
                <a:tc>
                  <a:txBody>
                    <a:bodyPr/>
                    <a:lstStyle/>
                    <a:p>
                      <a:pPr algn="ctr"/>
                      <a:r>
                        <a:rPr lang="en-US" sz="2800" dirty="0" smtClean="0">
                          <a:solidFill>
                            <a:schemeClr val="accent6">
                              <a:lumMod val="75000"/>
                            </a:schemeClr>
                          </a:solidFill>
                        </a:rPr>
                        <a:t>-25, -25</a:t>
                      </a:r>
                      <a:endParaRPr lang="en-GB" sz="2800" dirty="0">
                        <a:solidFill>
                          <a:schemeClr val="accent6">
                            <a:lumMod val="75000"/>
                          </a:schemeClr>
                        </a:solidFill>
                      </a:endParaRPr>
                    </a:p>
                  </a:txBody>
                  <a:tcPr anchor="ctr">
                    <a:solidFill>
                      <a:schemeClr val="accent1">
                        <a:lumMod val="20000"/>
                        <a:lumOff val="80000"/>
                      </a:schemeClr>
                    </a:solidFill>
                  </a:tcPr>
                </a:tc>
              </a:tr>
              <a:tr h="980360">
                <a:tc>
                  <a:txBody>
                    <a:bodyPr/>
                    <a:lstStyle/>
                    <a:p>
                      <a:pPr algn="ctr"/>
                      <a:endParaRPr lang="en-GB" sz="280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75000"/>
                            </a:schemeClr>
                          </a:solidFill>
                        </a:rPr>
                        <a:t>-25, -25</a:t>
                      </a:r>
                      <a:endParaRPr lang="en-GB" sz="2800" dirty="0">
                        <a:solidFill>
                          <a:schemeClr val="accent6">
                            <a:lumMod val="75000"/>
                          </a:schemeClr>
                        </a:solidFill>
                      </a:endParaRPr>
                    </a:p>
                  </a:txBody>
                  <a:tcPr anchor="ctr">
                    <a:solidFill>
                      <a:schemeClr val="accent1">
                        <a:lumMod val="20000"/>
                        <a:lumOff val="80000"/>
                      </a:schemeClr>
                    </a:solidFill>
                  </a:tcPr>
                </a:tc>
                <a:tc>
                  <a:txBody>
                    <a:bodyPr/>
                    <a:lstStyle/>
                    <a:p>
                      <a:pPr algn="ctr"/>
                      <a:r>
                        <a:rPr lang="en-US" sz="2800" dirty="0" smtClean="0"/>
                        <a:t>9, 10</a:t>
                      </a:r>
                      <a:endParaRPr lang="en-GB" sz="2800" dirty="0"/>
                    </a:p>
                  </a:txBody>
                  <a:tcPr anchor="ctr">
                    <a:solidFill>
                      <a:schemeClr val="accent3">
                        <a:lumMod val="20000"/>
                        <a:lumOff val="80000"/>
                      </a:schemeClr>
                    </a:solidFill>
                  </a:tcPr>
                </a:tc>
                <a:tc>
                  <a:txBody>
                    <a:bodyPr/>
                    <a:lstStyle/>
                    <a:p>
                      <a:pPr algn="ctr"/>
                      <a:r>
                        <a:rPr lang="en-US" sz="2800" dirty="0" smtClean="0"/>
                        <a:t>10, 9</a:t>
                      </a:r>
                      <a:endParaRPr lang="en-GB" sz="2800" dirty="0"/>
                    </a:p>
                  </a:txBody>
                  <a:tcPr anchor="ctr">
                    <a:solidFill>
                      <a:schemeClr val="accent3">
                        <a:lumMod val="20000"/>
                        <a:lumOff val="80000"/>
                      </a:schemeClr>
                    </a:solidFill>
                  </a:tcPr>
                </a:tc>
                <a:tc>
                  <a:txBody>
                    <a:bodyPr/>
                    <a:lstStyle/>
                    <a:p>
                      <a:pPr algn="ctr"/>
                      <a:r>
                        <a:rPr lang="en-US" sz="2800" dirty="0" smtClean="0">
                          <a:solidFill>
                            <a:schemeClr val="accent6">
                              <a:lumMod val="75000"/>
                            </a:schemeClr>
                          </a:solidFill>
                        </a:rPr>
                        <a:t>-100, -100</a:t>
                      </a:r>
                      <a:endParaRPr lang="en-GB" sz="2800" dirty="0">
                        <a:solidFill>
                          <a:schemeClr val="accent6">
                            <a:lumMod val="75000"/>
                          </a:schemeClr>
                        </a:solidFill>
                      </a:endParaRPr>
                    </a:p>
                  </a:txBody>
                  <a:tcPr anchor="ctr">
                    <a:solidFill>
                      <a:schemeClr val="accent3">
                        <a:lumMod val="20000"/>
                        <a:lumOff val="80000"/>
                      </a:schemeClr>
                    </a:solidFill>
                  </a:tcPr>
                </a:tc>
              </a:tr>
              <a:tr h="1111111">
                <a:tc>
                  <a:txBody>
                    <a:bodyPr/>
                    <a:lstStyle/>
                    <a:p>
                      <a:pPr algn="ctr"/>
                      <a:endParaRPr lang="en-GB" sz="280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75000"/>
                            </a:schemeClr>
                          </a:solidFill>
                        </a:rPr>
                        <a:t>-25, -25</a:t>
                      </a:r>
                      <a:endParaRPr lang="en-GB" sz="2800" dirty="0">
                        <a:solidFill>
                          <a:schemeClr val="accent6">
                            <a:lumMod val="75000"/>
                          </a:schemeClr>
                        </a:solidFill>
                      </a:endParaRPr>
                    </a:p>
                  </a:txBody>
                  <a:tcPr anchor="ctr">
                    <a:solidFill>
                      <a:schemeClr val="accent1">
                        <a:lumMod val="20000"/>
                        <a:lumOff val="80000"/>
                      </a:schemeClr>
                    </a:solidFill>
                  </a:tcPr>
                </a:tc>
                <a:tc>
                  <a:txBody>
                    <a:bodyPr/>
                    <a:lstStyle/>
                    <a:p>
                      <a:pPr algn="ctr"/>
                      <a:r>
                        <a:rPr lang="en-US" sz="2800" dirty="0" smtClean="0">
                          <a:solidFill>
                            <a:schemeClr val="accent6">
                              <a:lumMod val="75000"/>
                            </a:schemeClr>
                          </a:solidFill>
                        </a:rPr>
                        <a:t>-100, -100</a:t>
                      </a:r>
                      <a:endParaRPr lang="en-GB" sz="2800" dirty="0">
                        <a:solidFill>
                          <a:schemeClr val="accent6">
                            <a:lumMod val="75000"/>
                          </a:schemeClr>
                        </a:solidFill>
                      </a:endParaRPr>
                    </a:p>
                  </a:txBody>
                  <a:tcPr anchor="ctr">
                    <a:solidFill>
                      <a:schemeClr val="accent3">
                        <a:lumMod val="20000"/>
                        <a:lumOff val="80000"/>
                      </a:schemeClr>
                    </a:solidFill>
                  </a:tcPr>
                </a:tc>
                <a:tc>
                  <a:txBody>
                    <a:bodyPr/>
                    <a:lstStyle/>
                    <a:p>
                      <a:pPr algn="ctr"/>
                      <a:r>
                        <a:rPr lang="en-US" sz="2800" dirty="0" smtClean="0"/>
                        <a:t>9, 10</a:t>
                      </a:r>
                      <a:endParaRPr lang="en-GB" sz="2800" dirty="0"/>
                    </a:p>
                  </a:txBody>
                  <a:tcPr anchor="ctr">
                    <a:solidFill>
                      <a:schemeClr val="accent3">
                        <a:lumMod val="20000"/>
                        <a:lumOff val="80000"/>
                      </a:schemeClr>
                    </a:solidFill>
                  </a:tcPr>
                </a:tc>
                <a:tc>
                  <a:txBody>
                    <a:bodyPr/>
                    <a:lstStyle/>
                    <a:p>
                      <a:pPr algn="ctr"/>
                      <a:r>
                        <a:rPr lang="en-US" sz="2800" dirty="0" smtClean="0"/>
                        <a:t>4, 9</a:t>
                      </a:r>
                      <a:endParaRPr lang="en-GB" sz="2800" dirty="0"/>
                    </a:p>
                  </a:txBody>
                  <a:tcPr anchor="ctr">
                    <a:solidFill>
                      <a:schemeClr val="accent3">
                        <a:lumMod val="20000"/>
                        <a:lumOff val="80000"/>
                      </a:schemeClr>
                    </a:solidFill>
                  </a:tcPr>
                </a:tc>
              </a:tr>
              <a:tr h="980360">
                <a:tc>
                  <a:txBody>
                    <a:bodyPr/>
                    <a:lstStyle/>
                    <a:p>
                      <a:pPr algn="ctr"/>
                      <a:endParaRPr lang="en-GB" sz="280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6">
                              <a:lumMod val="75000"/>
                            </a:schemeClr>
                          </a:solidFill>
                        </a:rPr>
                        <a:t>-25, -25</a:t>
                      </a:r>
                      <a:endParaRPr lang="en-GB" sz="2800" dirty="0">
                        <a:solidFill>
                          <a:schemeClr val="accent6">
                            <a:lumMod val="75000"/>
                          </a:schemeClr>
                        </a:solidFill>
                      </a:endParaRPr>
                    </a:p>
                  </a:txBody>
                  <a:tcPr anchor="ctr">
                    <a:solidFill>
                      <a:schemeClr val="accent1">
                        <a:lumMod val="20000"/>
                        <a:lumOff val="80000"/>
                      </a:schemeClr>
                    </a:solidFill>
                  </a:tcPr>
                </a:tc>
                <a:tc>
                  <a:txBody>
                    <a:bodyPr/>
                    <a:lstStyle/>
                    <a:p>
                      <a:pPr algn="ctr"/>
                      <a:r>
                        <a:rPr lang="en-US" sz="2800" dirty="0" smtClean="0"/>
                        <a:t>10, 3</a:t>
                      </a:r>
                      <a:endParaRPr lang="en-GB" sz="2800" dirty="0"/>
                    </a:p>
                  </a:txBody>
                  <a:tcPr anchor="ctr">
                    <a:solidFill>
                      <a:schemeClr val="accent3">
                        <a:lumMod val="20000"/>
                        <a:lumOff val="80000"/>
                      </a:schemeClr>
                    </a:solidFill>
                  </a:tcPr>
                </a:tc>
                <a:tc>
                  <a:txBody>
                    <a:bodyPr/>
                    <a:lstStyle/>
                    <a:p>
                      <a:pPr algn="ctr"/>
                      <a:r>
                        <a:rPr lang="en-US" sz="2800" dirty="0" smtClean="0">
                          <a:solidFill>
                            <a:schemeClr val="accent6">
                              <a:lumMod val="75000"/>
                            </a:schemeClr>
                          </a:solidFill>
                        </a:rPr>
                        <a:t>-100, -100</a:t>
                      </a:r>
                      <a:endParaRPr lang="en-GB" sz="2800" dirty="0">
                        <a:solidFill>
                          <a:schemeClr val="accent6">
                            <a:lumMod val="75000"/>
                          </a:schemeClr>
                        </a:solidFill>
                      </a:endParaRPr>
                    </a:p>
                  </a:txBody>
                  <a:tcPr anchor="ctr">
                    <a:solidFill>
                      <a:schemeClr val="accent3">
                        <a:lumMod val="20000"/>
                        <a:lumOff val="80000"/>
                      </a:schemeClr>
                    </a:solidFill>
                  </a:tcPr>
                </a:tc>
                <a:tc>
                  <a:txBody>
                    <a:bodyPr/>
                    <a:lstStyle/>
                    <a:p>
                      <a:pPr algn="ctr"/>
                      <a:r>
                        <a:rPr lang="en-US" sz="2800" dirty="0" smtClean="0"/>
                        <a:t>3, 4</a:t>
                      </a:r>
                      <a:endParaRPr lang="en-GB" sz="2800" dirty="0"/>
                    </a:p>
                  </a:txBody>
                  <a:tcPr anchor="ctr">
                    <a:solidFill>
                      <a:schemeClr val="accent3">
                        <a:lumMod val="20000"/>
                        <a:lumOff val="80000"/>
                      </a:schemeClr>
                    </a:solidFill>
                  </a:tcPr>
                </a:tc>
              </a:tr>
            </a:tbl>
          </a:graphicData>
        </a:graphic>
      </p:graphicFrame>
      <p:sp>
        <p:nvSpPr>
          <p:cNvPr id="57" name="Curved Right Arrow 56"/>
          <p:cNvSpPr/>
          <p:nvPr/>
        </p:nvSpPr>
        <p:spPr>
          <a:xfrm flipV="1">
            <a:off x="6516216" y="4365104"/>
            <a:ext cx="432048" cy="1080120"/>
          </a:xfrm>
          <a:prstGeom prst="curv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Curved Right Arrow 57"/>
          <p:cNvSpPr/>
          <p:nvPr/>
        </p:nvSpPr>
        <p:spPr>
          <a:xfrm flipV="1">
            <a:off x="4716016" y="3356992"/>
            <a:ext cx="373688" cy="1080120"/>
          </a:xfrm>
          <a:prstGeom prst="curv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Curved Right Arrow 58"/>
          <p:cNvSpPr/>
          <p:nvPr/>
        </p:nvSpPr>
        <p:spPr>
          <a:xfrm>
            <a:off x="2771800" y="3284984"/>
            <a:ext cx="504056" cy="2160240"/>
          </a:xfrm>
          <a:prstGeom prst="curv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Curved Up Arrow 59"/>
          <p:cNvSpPr/>
          <p:nvPr/>
        </p:nvSpPr>
        <p:spPr>
          <a:xfrm>
            <a:off x="4067944" y="5733256"/>
            <a:ext cx="3672408" cy="504056"/>
          </a:xfrm>
          <a:prstGeom prst="curvedUp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Curved Up Arrow 60"/>
          <p:cNvSpPr/>
          <p:nvPr/>
        </p:nvSpPr>
        <p:spPr>
          <a:xfrm flipH="1" flipV="1">
            <a:off x="5724452" y="3789040"/>
            <a:ext cx="1916596" cy="288032"/>
          </a:xfrm>
          <a:prstGeom prst="curvedUp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Curved Up Arrow 61"/>
          <p:cNvSpPr/>
          <p:nvPr/>
        </p:nvSpPr>
        <p:spPr>
          <a:xfrm flipH="1" flipV="1">
            <a:off x="3923928" y="2780928"/>
            <a:ext cx="2016224" cy="288032"/>
          </a:xfrm>
          <a:prstGeom prst="curvedUp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p:txBody>
          <a:bodyPr>
            <a:normAutofit/>
          </a:bodyPr>
          <a:lstStyle/>
          <a:p>
            <a:pPr lvl="1" algn="ctr" rtl="0">
              <a:spcBef>
                <a:spcPct val="0"/>
              </a:spcBef>
            </a:pPr>
            <a:r>
              <a:rPr lang="en-US" sz="4000" dirty="0" smtClean="0"/>
              <a:t>CE </a:t>
            </a:r>
            <a:r>
              <a:rPr lang="en-US" sz="4000" dirty="0" smtClean="0">
                <a:sym typeface="Symbol"/>
              </a:rPr>
              <a:t> </a:t>
            </a:r>
            <a:r>
              <a:rPr lang="en-US" sz="4000" dirty="0" smtClean="0"/>
              <a:t>NES</a:t>
            </a:r>
            <a:endParaRPr lang="en-US" sz="4000" dirty="0"/>
          </a:p>
        </p:txBody>
      </p:sp>
      <p:sp>
        <p:nvSpPr>
          <p:cNvPr id="64" name="Flowchart: Magnetic Disk 2"/>
          <p:cNvSpPr/>
          <p:nvPr/>
        </p:nvSpPr>
        <p:spPr>
          <a:xfrm>
            <a:off x="4247964" y="3068960"/>
            <a:ext cx="360040" cy="540060"/>
          </a:xfrm>
          <a:prstGeom prst="flowChartMagneticDisk">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5" name="Flowchart: Magnetic Disk 33"/>
          <p:cNvSpPr/>
          <p:nvPr/>
        </p:nvSpPr>
        <p:spPr>
          <a:xfrm>
            <a:off x="6070520" y="3068960"/>
            <a:ext cx="360040" cy="540060"/>
          </a:xfrm>
          <a:prstGeom prst="flowChartMagneticDisk">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6" name="Flowchart: Magnetic Disk 34"/>
          <p:cNvSpPr/>
          <p:nvPr/>
        </p:nvSpPr>
        <p:spPr>
          <a:xfrm>
            <a:off x="6070520" y="4185084"/>
            <a:ext cx="360040" cy="540060"/>
          </a:xfrm>
          <a:prstGeom prst="flowChartMagneticDisk">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7" name="Flowchart: Magnetic Disk 35"/>
          <p:cNvSpPr/>
          <p:nvPr/>
        </p:nvSpPr>
        <p:spPr>
          <a:xfrm>
            <a:off x="7920372" y="4419110"/>
            <a:ext cx="180020" cy="270030"/>
          </a:xfrm>
          <a:prstGeom prst="flowChartMagneticDisk">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8" name="Flowchart: Magnetic Disk 36"/>
          <p:cNvSpPr/>
          <p:nvPr/>
        </p:nvSpPr>
        <p:spPr>
          <a:xfrm>
            <a:off x="8010382" y="5454224"/>
            <a:ext cx="90010" cy="135015"/>
          </a:xfrm>
          <a:prstGeom prst="flowChartMagneticDisk">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9" name="Flowchart: Magnetic Disk 37"/>
          <p:cNvSpPr/>
          <p:nvPr/>
        </p:nvSpPr>
        <p:spPr>
          <a:xfrm>
            <a:off x="4391980" y="5319210"/>
            <a:ext cx="180020" cy="270030"/>
          </a:xfrm>
          <a:prstGeom prst="flowChartMagneticDisk">
            <a:avLst/>
          </a:prstGeom>
          <a:solidFill>
            <a:schemeClr val="accent5">
              <a:lumMod val="40000"/>
              <a:lumOff val="6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0" name="TextBox 69"/>
          <p:cNvSpPr txBox="1"/>
          <p:nvPr/>
        </p:nvSpPr>
        <p:spPr>
          <a:xfrm>
            <a:off x="8244408" y="6300028"/>
            <a:ext cx="741797" cy="369332"/>
          </a:xfrm>
          <a:prstGeom prst="rect">
            <a:avLst/>
          </a:prstGeom>
          <a:noFill/>
        </p:spPr>
        <p:txBody>
          <a:bodyPr wrap="none" rtlCol="0">
            <a:spAutoFit/>
          </a:bodyPr>
          <a:lstStyle/>
          <a:p>
            <a:r>
              <a:rPr lang="en-US" dirty="0" smtClean="0"/>
              <a:t>11/10</a:t>
            </a:r>
            <a:endParaRPr lang="en-US" dirty="0"/>
          </a:p>
        </p:txBody>
      </p:sp>
    </p:spTree>
    <p:extLst>
      <p:ext uri="{BB962C8B-B14F-4D97-AF65-F5344CB8AC3E}">
        <p14:creationId xmlns:p14="http://schemas.microsoft.com/office/powerpoint/2010/main" val="2352156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rot="5400000">
            <a:off x="5162603" y="3263012"/>
            <a:ext cx="827584" cy="439481"/>
          </a:xfrm>
          <a:prstGeom prst="rect">
            <a:avLst/>
          </a:prstGeom>
        </p:spPr>
      </p:pic>
      <p:sp>
        <p:nvSpPr>
          <p:cNvPr id="2" name="Title 1"/>
          <p:cNvSpPr>
            <a:spLocks noGrp="1"/>
          </p:cNvSpPr>
          <p:nvPr>
            <p:ph type="title"/>
          </p:nvPr>
        </p:nvSpPr>
        <p:spPr/>
        <p:txBody>
          <a:bodyPr/>
          <a:lstStyle/>
          <a:p>
            <a:r>
              <a:rPr lang="en-US" dirty="0" smtClean="0"/>
              <a:t>NE, Nash 1950</a:t>
            </a:r>
            <a:endParaRPr lang="en-US" dirty="0"/>
          </a:p>
        </p:txBody>
      </p:sp>
      <p:pic>
        <p:nvPicPr>
          <p:cNvPr id="1026" name="Picture 2" descr="http://researcher.watson.ibm.com/researcher/photos/4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542916"/>
            <a:ext cx="1248073" cy="1478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873595544"/>
              </p:ext>
            </p:extLst>
          </p:nvPr>
        </p:nvGraphicFramePr>
        <p:xfrm>
          <a:off x="2916176" y="3717032"/>
          <a:ext cx="3240000" cy="2418728"/>
        </p:xfrm>
        <a:graphic>
          <a:graphicData uri="http://schemas.openxmlformats.org/drawingml/2006/table">
            <a:tbl>
              <a:tblPr firstRow="1" bandRow="1">
                <a:tableStyleId>{5C22544A-7EE6-4342-B048-85BDC9FD1C3A}</a:tableStyleId>
              </a:tblPr>
              <a:tblGrid>
                <a:gridCol w="720000"/>
                <a:gridCol w="1260000"/>
                <a:gridCol w="1260000"/>
              </a:tblGrid>
              <a:tr h="618728">
                <a:tc>
                  <a:txBody>
                    <a:bodyPr/>
                    <a:lstStyle/>
                    <a:p>
                      <a:pPr algn="ctr"/>
                      <a:endParaRPr lang="en-GB" sz="280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r>
              <a:tr h="900000">
                <a:tc>
                  <a:txBody>
                    <a:bodyPr/>
                    <a:lstStyle/>
                    <a:p>
                      <a:pPr algn="ctr"/>
                      <a:endParaRPr lang="en-GB" sz="2800" dirty="0"/>
                    </a:p>
                  </a:txBody>
                  <a:tcPr anchor="ctr">
                    <a:noFill/>
                  </a:tcPr>
                </a:tc>
                <a:tc>
                  <a:txBody>
                    <a:bodyPr/>
                    <a:lstStyle/>
                    <a:p>
                      <a:pPr algn="ctr"/>
                      <a:r>
                        <a:rPr lang="en-US" sz="2800" dirty="0" smtClean="0"/>
                        <a:t>6, 6</a:t>
                      </a:r>
                      <a:endParaRPr lang="en-GB" sz="2800" dirty="0"/>
                    </a:p>
                  </a:txBody>
                  <a:tcPr anchor="ctr">
                    <a:solidFill>
                      <a:schemeClr val="accent1">
                        <a:lumMod val="20000"/>
                        <a:lumOff val="80000"/>
                      </a:schemeClr>
                    </a:solidFill>
                  </a:tcPr>
                </a:tc>
                <a:tc>
                  <a:txBody>
                    <a:bodyPr/>
                    <a:lstStyle/>
                    <a:p>
                      <a:pPr algn="ctr"/>
                      <a:r>
                        <a:rPr lang="en-US" sz="2800" dirty="0" smtClean="0"/>
                        <a:t>2, 7</a:t>
                      </a:r>
                      <a:endParaRPr lang="en-GB" sz="2800" dirty="0"/>
                    </a:p>
                  </a:txBody>
                  <a:tcPr anchor="ctr">
                    <a:solidFill>
                      <a:schemeClr val="tx2">
                        <a:lumMod val="20000"/>
                        <a:lumOff val="80000"/>
                      </a:schemeClr>
                    </a:solidFill>
                  </a:tcPr>
                </a:tc>
              </a:tr>
              <a:tr h="900000">
                <a:tc>
                  <a:txBody>
                    <a:bodyPr/>
                    <a:lstStyle/>
                    <a:p>
                      <a:pPr algn="ctr"/>
                      <a:endParaRPr lang="en-GB" sz="2800" dirty="0"/>
                    </a:p>
                  </a:txBody>
                  <a:tcPr anchor="ctr">
                    <a:noFill/>
                  </a:tcPr>
                </a:tc>
                <a:tc>
                  <a:txBody>
                    <a:bodyPr/>
                    <a:lstStyle/>
                    <a:p>
                      <a:pPr algn="ctr"/>
                      <a:r>
                        <a:rPr lang="en-US" sz="2800" dirty="0" smtClean="0"/>
                        <a:t>7, 2</a:t>
                      </a:r>
                      <a:endParaRPr lang="en-GB" sz="2800" dirty="0"/>
                    </a:p>
                  </a:txBody>
                  <a:tcPr anchor="ctr">
                    <a:solidFill>
                      <a:schemeClr val="tx2">
                        <a:lumMod val="20000"/>
                        <a:lumOff val="80000"/>
                      </a:schemeClr>
                    </a:solidFill>
                  </a:tcPr>
                </a:tc>
                <a:tc>
                  <a:txBody>
                    <a:bodyPr/>
                    <a:lstStyle/>
                    <a:p>
                      <a:pPr algn="ctr"/>
                      <a:r>
                        <a:rPr lang="en-US" sz="2800" dirty="0" smtClean="0"/>
                        <a:t>0, 0</a:t>
                      </a:r>
                      <a:endParaRPr lang="en-GB" sz="2800" dirty="0"/>
                    </a:p>
                  </a:txBody>
                  <a:tcPr anchor="ctr">
                    <a:solidFill>
                      <a:schemeClr val="accent1">
                        <a:lumMod val="20000"/>
                        <a:lumOff val="80000"/>
                      </a:schemeClr>
                    </a:solidFill>
                  </a:tcPr>
                </a:tc>
              </a:tr>
            </a:tbl>
          </a:graphicData>
        </a:graphic>
      </p:graphicFrame>
      <p:sp>
        <p:nvSpPr>
          <p:cNvPr id="3" name="Can 2"/>
          <p:cNvSpPr/>
          <p:nvPr/>
        </p:nvSpPr>
        <p:spPr>
          <a:xfrm>
            <a:off x="2411760" y="4725144"/>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an 9"/>
          <p:cNvSpPr/>
          <p:nvPr/>
        </p:nvSpPr>
        <p:spPr>
          <a:xfrm>
            <a:off x="2411760" y="4437112"/>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n 11"/>
          <p:cNvSpPr/>
          <p:nvPr/>
        </p:nvSpPr>
        <p:spPr>
          <a:xfrm>
            <a:off x="2411760" y="5589240"/>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an 12"/>
          <p:cNvSpPr/>
          <p:nvPr/>
        </p:nvSpPr>
        <p:spPr>
          <a:xfrm>
            <a:off x="4139952" y="3789040"/>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an 13"/>
          <p:cNvSpPr/>
          <p:nvPr/>
        </p:nvSpPr>
        <p:spPr>
          <a:xfrm>
            <a:off x="4139952" y="3501008"/>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an 14"/>
          <p:cNvSpPr/>
          <p:nvPr/>
        </p:nvSpPr>
        <p:spPr>
          <a:xfrm>
            <a:off x="5364088" y="3789040"/>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771800" y="4509120"/>
            <a:ext cx="936104" cy="523220"/>
          </a:xfrm>
          <a:prstGeom prst="rect">
            <a:avLst/>
          </a:prstGeom>
          <a:noFill/>
        </p:spPr>
        <p:txBody>
          <a:bodyPr wrap="square" rtlCol="0">
            <a:spAutoFit/>
          </a:bodyPr>
          <a:lstStyle/>
          <a:p>
            <a:r>
              <a:rPr lang="en-US" sz="2800" dirty="0" smtClean="0"/>
              <a:t>14/3</a:t>
            </a:r>
            <a:endParaRPr lang="en-US" sz="2800" dirty="0"/>
          </a:p>
        </p:txBody>
      </p:sp>
      <p:sp>
        <p:nvSpPr>
          <p:cNvPr id="18" name="TextBox 17"/>
          <p:cNvSpPr txBox="1"/>
          <p:nvPr/>
        </p:nvSpPr>
        <p:spPr>
          <a:xfrm>
            <a:off x="2771800" y="5426060"/>
            <a:ext cx="936104" cy="523220"/>
          </a:xfrm>
          <a:prstGeom prst="rect">
            <a:avLst/>
          </a:prstGeom>
          <a:noFill/>
        </p:spPr>
        <p:txBody>
          <a:bodyPr wrap="square" rtlCol="0">
            <a:spAutoFit/>
          </a:bodyPr>
          <a:lstStyle/>
          <a:p>
            <a:r>
              <a:rPr lang="en-US" sz="2800" dirty="0" smtClean="0"/>
              <a:t>14/3</a:t>
            </a:r>
            <a:endParaRPr lang="en-US" sz="2800" dirty="0"/>
          </a:p>
        </p:txBody>
      </p:sp>
      <p:pic>
        <p:nvPicPr>
          <p:cNvPr id="20" name="Picture 4" descr="http://scholar.google.dk/citations?view_op=view_photo&amp;user=-PWcE1YAAAAJ&amp;citp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512" y="1700808"/>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259632" y="4509120"/>
            <a:ext cx="827584" cy="439481"/>
          </a:xfrm>
          <a:prstGeom prst="rect">
            <a:avLst/>
          </a:prstGeom>
        </p:spPr>
      </p:pic>
      <p:sp>
        <p:nvSpPr>
          <p:cNvPr id="6" name="TextBox 5"/>
          <p:cNvSpPr txBox="1"/>
          <p:nvPr/>
        </p:nvSpPr>
        <p:spPr>
          <a:xfrm>
            <a:off x="8244408" y="6309320"/>
            <a:ext cx="624803" cy="369332"/>
          </a:xfrm>
          <a:prstGeom prst="rect">
            <a:avLst/>
          </a:prstGeom>
          <a:noFill/>
        </p:spPr>
        <p:txBody>
          <a:bodyPr wrap="none" rtlCol="0">
            <a:spAutoFit/>
          </a:bodyPr>
          <a:lstStyle/>
          <a:p>
            <a:r>
              <a:rPr lang="en-US" dirty="0" smtClean="0"/>
              <a:t>1/10</a:t>
            </a:r>
            <a:endParaRPr lang="en-US" dirty="0"/>
          </a:p>
        </p:txBody>
      </p:sp>
    </p:spTree>
    <p:extLst>
      <p:ext uri="{BB962C8B-B14F-4D97-AF65-F5344CB8AC3E}">
        <p14:creationId xmlns:p14="http://schemas.microsoft.com/office/powerpoint/2010/main" val="737331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14" grpId="0" animBg="1"/>
      <p:bldP spid="15" grpId="0" animBg="1"/>
      <p:bldP spid="9"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8244408" y="6300028"/>
            <a:ext cx="624803" cy="369332"/>
          </a:xfrm>
          <a:prstGeom prst="rect">
            <a:avLst/>
          </a:prstGeom>
          <a:noFill/>
        </p:spPr>
        <p:txBody>
          <a:bodyPr wrap="none" rtlCol="0">
            <a:spAutoFit/>
          </a:bodyPr>
          <a:lstStyle/>
          <a:p>
            <a:r>
              <a:rPr lang="en-US" dirty="0" smtClean="0"/>
              <a:t>2/10</a:t>
            </a:r>
            <a:endParaRPr lang="en-US" dirty="0"/>
          </a:p>
        </p:txBody>
      </p:sp>
      <p:sp>
        <p:nvSpPr>
          <p:cNvPr id="2" name="Title 1"/>
          <p:cNvSpPr>
            <a:spLocks noGrp="1"/>
          </p:cNvSpPr>
          <p:nvPr>
            <p:ph type="title"/>
          </p:nvPr>
        </p:nvSpPr>
        <p:spPr>
          <a:xfrm>
            <a:off x="457200" y="260648"/>
            <a:ext cx="8229600" cy="1143000"/>
          </a:xfrm>
        </p:spPr>
        <p:txBody>
          <a:bodyPr/>
          <a:lstStyle/>
          <a:p>
            <a:r>
              <a:rPr lang="en-US" dirty="0" smtClean="0"/>
              <a:t>CE, </a:t>
            </a:r>
            <a:r>
              <a:rPr lang="en-US" dirty="0" err="1" smtClean="0"/>
              <a:t>Aumann</a:t>
            </a:r>
            <a:r>
              <a:rPr lang="en-US" dirty="0" smtClean="0"/>
              <a:t> 1974</a:t>
            </a:r>
            <a:endParaRPr lang="en-US" dirty="0"/>
          </a:p>
        </p:txBody>
      </p:sp>
      <p:sp>
        <p:nvSpPr>
          <p:cNvPr id="4" name="AutoShape 2" descr="data:image/jpeg;base64,/9j/4AAQSkZJRgABAQAAAQABAAD/2wCEAAkGBhISEBUUEhQUFBUUFBQVFBQUFBQUFRQVFBUVFBUUFBUXHCYeFxkjGRUUHy8gIycpLCwsFR8xNTAqNSYrOCkBCQoKDgwOGg8PGikkHCUpLC8qKSopKiksLCktLCwvLDApKSkpKikpKSo1KSkqLCksLyosKSksKSwsLCkpKSkpKf/AABEIALcBEwMBIgACEQEDEQH/xAAcAAAABwEBAAAAAAAAAAAAAAAAAQIDBAUGBwj/xABDEAABAwIDBQUECAQEBgMAAAABAAIRAyEEEjEFBiJBURNhcYGRIzKhsQdCUmJywdHwFTOCkhTC4fEWQ2OisrMlc5P/xAAaAQADAQEBAQAAAAAAAAAAAAAAAQIDBAUG/8QAMhEAAgECBAQEBAYDAQAAAAAAAAECAxEEEiExEyJBUQVhcfAykbHhFYGhwdHxM0JSFP/aAAwDAQACEQMRAD8A7eEaII0AEEaRdHmKAA43Sg5IeJSmNQAZWWxA9s7z+a1JWYxA9s7z+aaEzQ4VvAPAJ3Km8KOAeATsJDCyo8qEI0AIc1GGo3ISgA1SbR1P75K7VLtHU/vkkwMthBxu/G35FaCkFQ4Qcbvxt+RV/SakMq3D2p/EVb0xZVMe1P4j81cMFkkDDSSllFCoQ2QiypwtQhIY2QkEJ4hJLUAMlqItTpakuakA1lRPbY+BTpakV/cd+E/IoAypUrCCyjOUvCaKEUS2JcJLE4FQhvKgnMqCANqhCNBaEjcIQlwhCAEEJbUcIAIABWZxA9q7z+a0yztdvtXf1JoTL3Djgb4BQtvV3spZqZIcHsNgHSAczmwdcwBba97KdQHC3wHyUXbI9n/UPzSQEHDbx52hwaIIkXI+BCd/jh+wP7v9FUueGo2vB0WmUVy1O3D9gf3f6Ihtz7n/AHf6Kqc5JL0rE5i5/j33P+7/AEUHE47NyjzUMvSH4ho1IHO5At5osNSb2EUcLlcTOrgdOgIhWDMXHL4qEyuDoQfAg6pWZLKgcmtGDs+LN3ylY/aWVmXN2bn+zY+MxD3A5SARBIib2sm31gNSsbt76QBTfkoMFV4POTB7o1UvLEuKlLY6RhiSwE6xf5SnMq5a3frajIPYUy3XLBnwnMtTut9IuHxTm0ng0axkZH+6SNQ13XuMeanMmW4SW5qcqAYpBaihMkZ7NJLE+Qm3BIBlzUghPOam3NQA2QmcX/Ld+F3yKkOCj4/+U/8ACfkkBlnBTMKLKG5TcLopQ2S2JwJDEsKhBoI4RIA2iCTkQyqxCkEkN70cIANBJKMIANUNQe2IPMkSr5Z3GGKp8SmhMv2MgASfgou02ez15hS6ZsPAKJtd0U/Mfmhbg9jMV9fX5oqLr+v7KkPE9U3AW19DJz0IwnNJ6OA7uK3wCbpkhscyST1if0gJ12Hk2cR5qLVYR1VLU5p1GtR7tDn5wB5X/wBlW7Qx0urstw0GGYvxuqCJnThFoT5cQbk+BTNS5mYsOTTppqO9N07oini1TqKT6NEertJwrtpipTogUKb8z2hxqHMW5RLhYd1+JK2Ttuo/EPp1CNHuY1oa5hYHhrXCo1xMxqHAX8E45oIEwYILZawx4WsjpU8pJBAJuSGMBPjAulw7A8UpyKjfTbzaXCCMxaT4CI18SFV7l4QFj6zhd8AEiDlA+A/RY7fPab34p5MQDAjot1ufSFTZ7MtpLs83uCeR8lwSV3c92nLRR7InVHCCREDmLrF72YTM3tmCCyz9ASDo6x1Bha5mCbTpva5z3FziQIJgGSBbQd5VfUwLDSqDLGdhDp192BIUbGkoto1X0W79jFUW0Khca1Nt3G+doMB09bgFdAyry7udtd2HxlKo0+69si4kEwQY5EL0zsjaTa9EPb4EWMOGot+7rY4muo+QkOCeKQ8piGCE24KQU09ADLgou0v5T/wqW5Q9qn2L/AfMIYGYcp2GFlAcp+H90KENkticCaYnQqEGggggDZosyIORBWIUEaR6o/VACahSmIiEoBABrO47+YfErRLP41vGfEpoTL2h7rfAfJQNvvikPxD5FT6PujwHyVXvMfZN/GPk5OO5FR2g2UDq/eeXxSXVj468xy1UarUI5Xjnb96KO/GmfdmxHvaAgzy+871W6i3sckatC1qkmmTTW4dAXagWuIkkEeGqap1SQYBBEc5+fLzUV+0yZ4NZtmHPNP1fvH4JultHKSSwmS22b7OXWRf3R6rRU59iJVMJeNqj89PXy9Ca4Z/e1JiRMzHMQo2Jw7tRcQLtHKNSmqWI4ncPvQACQIhuW5SnbTAIhjuEyLgAmGjlp7ut9SnaaeiIthKkXmm09de+/S3oIFF/2XehTeMJZSc4iAAe48+Xl8E8NpNiMruYmG82taTE68PnJ0VRvPtIGjAaYdY6TDQ7v6ekKKspqOsTTD4XCufLVu+1rHItp1MzzOuY68rrc/RztpjaYpZxmcTDDYyACY6gi/kVh69AufABJP1QCXSeUcyk7OeaWIpkgjLUbI0+tBB8pXBuj103GVzr+2KbqgLWOcwGJLTlJ7s0GB4Kme9tGi+XZg1jiZcXGwnU3VrW2cXD33aWH6lVe2tnBuGqzb2b7/0lZ7nVKWhzTCkyDzsu/wD0XbRf2FOk7KQ5j35g4E5wWZp7znnugrgmEomYcCOk850XVfoswxealKYdSLatMwbE5mOnp063nRaX1OW3KdgKQQm8DiC9gLhDtHDvGsdQnSqMhEJpydTT0wGyFB2x/Jd/T/5BTiq7brvYnxb80mBmnKfQFlWucrLDnhClDZLYnGppqcaqELRISiSA2UJarP4/T70X/EFPoVpYm6LMhCFXDbtPvSv43T70WC6J8I1X/wAap96MbZp96LBcnqjxY4j4lTTthneoFapmkjmbeZTQmXlL3R4D5Kl3tqZaTJ+382OEpeHqFolziY5Zjp4alVW9m1WVKTAwgnOSYIMQ0jl4qqcbzSMcRU4dJzXQrWYpps2CRNiIHX7InkPMpLsZTBGZwAcARbVvD0Ghh1uaqnukJiy7o4dPqeZ+MyS+BN+/z/Uu6T6ZGYZSB7xhsCACc1tNdPNJpvpO0yGAJgU5s5oc6Lcs2tlUvw56JJoHof3yRwY/9/qV+KbXoR89Pt/JctNNwsWPgCGggx7ggXkAnMmMNW4TlsHPcNYtlJbBm1w3+49VXMpmJFrcjEg2iyU5hiOVrTbSxIS4S1WYl+J80Z8NJrsren5aMsP8Zw5nECc0XJADHG4Em+UC+vS5WJ23iDWxAaG1Ic6mGxM8TSPcaTcm97wPFXmNw5c0jKIsXTcZZzRAHFOU2Vpuzu32U1qrQKhBFNgAHZMIgl3Wq7meQ4RznlrqK0TPTweInWSco+7GSxuzW7MwzqgHaYuqC3Nd3Z5tQzoANTz00XPaWEcWdrxXfGaDEz16yuz7X2m1lNznFoaAc09OcLmjdqUH0sRTYMsVG1KM2JGZuYD4mO8rmpxzSUfM75tJXOkbPPs25vegT4xdUe9eaq9mGZrU4nnpTbrPifkrU4xraHauMNDA4+YFh3kmPNYf/jFlI1KsdriKlgPqUmjRpdz8B6hOkrXm+m3r9ty6rXw33+n3LreKpQw9GXtbMZWM5uIFgO4WkrH7A35xeErdrSc0nKWxUbmblJBy6gwIEXtyVRtHaVSvUNSq4ucfQDo0ch3KKko2MJzzPQ7n9H30tsxNXsMS1tGpUd7N7Sezc4/UIcSWuJ0uQdLWnphK8ggr0j9Gu8n+M2dTc92arT9lVJ1LmRlcfxNLT4yqINUSmahThTLkgEuKq9vu9j/U381ZPVXt8+yH4h8ihgjNVCrTC6BVVUq1wugUIpkxqcCQ1KlWSCUElBIZoRsOl9o+iMbEpdT6K2yoQqEVX8Ep9T6I/wCDU+p9FaAI4QBV/wAHp9T6IxsZnUqxIuEpAFcdjM6lNYHDicp0BPwVqVAwo4/NyYhzEbPaYiyyO+WFDDTOpdmkxe0anXmtXtKu5r6IBjNULXd47N7o9QFmN+zej/X/AJVth/8AIjh8QdsPL8vqjMVH2TIKFYqPisWGjLlzuqAsa0OykA2dUzcg0HXqQvYXLC58vShxaii3bzfRdybRxLHtzU6mcAkcLw64MEa/7ynnA/aJuW9dZE69PmqXZmzG0GZGkulxcXO1cTaSOVgLKYCsVh5NK719EdE8RCM2opterJjWGAMx00jS2aE5UYY1+AHQeKgSqjejeE4ellYfaPmPujm6OvT/AEUVKThzNr5FUpKrLhxTu/Nje1t64xlGkHcDKjXVSObhcM8Bbz8FdbyfSRSpNytlznCwH5nkuO1sQYmTMkyo5rkkkkknqvLnq7n1VFcKCivmXe2N66+IaWPIDSZytHTQSqjDv42+ITMpdL3h4j5pw0krDk7rUssVj6mQ53OdLi1mYk5WixAkwAqxT9q6xw8BaPvS4Fxju084UCVtiLKbgtl7ZFPVXfUCJCUS5zQMFdJ+hDbZp4x+HJ4a9MkD/qUpcPVhqegXNDqr7cfGdltHCv6V6YPg9wYfg4pAenJTRKcdomSgYlyqd4Xezb+P8nK0JVTvG7gb+L8ik9gM5VKtsNoFU1Vb4fQKUNk1pRhE1AFUICCMIIA2fbhDtwmYRgJgOCqj7ZNQlAJgK7S6WKibASmapALL1Eww4/MqY7RRKHvT3n80CZF22+H0P/tP/qqLM78Pk0fB/wA2qn3623/iH18LnawM7Yse54ZxtpgtBcTEFwIHXN3Ll+GbiszB2joJH/Ms0c9TawK0pVIwlmZz4mg8RTlCPux0SttNtMXqRYQ3JJju69FGwOJJc8ve3O7KTYnKwg5Wg2tqbRd0qk2hTrObTDPfNxLrkMLoIc6NBmvzyc1Tv3sr0qTOzcCcx7QkAy4gENE8mta2/etYYmEpXcfocP8A4pKOVS+v8nQu3P26eoOp1Atr4fNM1GFx1Z5H81gmfSNidHNpugRdg6RyWh3f3qOJa4up0wWkCzeRAM+oK76FSEpWgtTjxGElThmm9C6OFd3dfeGnquW7yY41MQ8nkSAOgFoXR6lWTMAeC5jvVQNPEvBsHHM3vDr285HknjlJQTfcPC+HxZJb299EVNV8pDKZgug5ZAmLSQSBPWAT5Kbs7Ytau4NpsN/rEEMA6ly3uM3ZYzZ7qDT7s1c5tNRokuPQRLe4LzqdCU02erXxlOjJRb1b+RzcJTDceISYXW/o43XZXwLahgHNUaeFpNnG8kSFzymoK7Z2HN9unLXrMLWgioA4ZXAscyWloz8QE6g9B0VYuzb+btMpYCtUzFzgG3ddxJqMuXG5PeuMlHEVTmTBK2gUoAoiggYU3UnBV8lRjvsva7+0g/klbT2aaL2tzNeH06dRr2TlIqMDrSAbGWnvaVGCAPW5eCJ5G/rdNEqBu3i+1wWGf9uhRcfE02z8VOKBjZVNvG7hZ+I/JXJKo95XWp+Lv8qT2BFHUVzh9AqRx08le0NAkhsfaUoJIRhUIWEEQQSA2GU9yUGnuTrSEcqgGezKPIU7mHVDOOoSAayFR9p4zsKNSqZIpsc8gRJDRJAnmpZeOoVLvbigMO5loqNc134Mpz+FuaDSlB1JqKObbb3yxFZz30q+JpUn2ZOWmWfdaWyDBm+vI6KLuttgs7UValevULC41KlR9TI0RAiTlGYiXd40VZtHaNCoMlAGG2i8RqS0G9r6919VDdsqqGPqU3OgNzExlOTQ89JBnTTuXAq0otts2qRqYas1b9yx2pWw9SuynUdUNMkmpW7Lje8ZsjabPs3APWJUvd/dZnb1DiJb2DpbTeA0OZP8yo4GwAM2PJObO2th6Zp4g8LRSZHCXE1Wt7MuaRobuJB1LQVQbP2zQJrU31HgPe5rHZsodSqOE06hd7oiR5rpUE3eRpSxM6cHDbN17+/djW0S6nXbXzZafYllNtQtdwlxIeHGDlmHAmfiudb6w7EHsiHsc4ZCwNAccrQ4w0ASXT6q23y2o6q+lSblbFPK5rSLNznKCRqIAI7oUCvhqlVtLJhxkYWsBYYdVgkOdc2cZ1joiUlB6mNSMXyQWq3e5RVtkvp1CyoC0ts4RcO5t8QtNuxkp1Qw8Patdym7eIT5T6rP7RquFd0ggtc4FrjmLXB0ZXHme/nCkOpvEVJBA5DUd57ldOrKFSM+x5lanxIuD6nQ29mdKjT1MOgHok1sEw6mm6NJv6SFjcHvK5rdGBrRaxEn10Utu8rsoLmCXaNBOY+UL3Y+IUmuZv5HkPwyrfkS+bX1NazDdC3+4fBUW+OLLMMWj/mODCeQHvH1iPVMUt5hzYR5pnbm0216GQS05gZNxAnp4rOri6MoNRlr6MdHwrEwqxk6el+6ZhalO67j9E4jZjO99X/zK43WwJOjh8Vtt1d+zg8K2h2LamUvOYvLQczi7TKeq8Sqo1I5bn0qpTW6Nj9J1X/4yv4M/wDYxcDJXSt59+34zDPoGiymH5eMPc7LDg7TKJ06rG09ht+s4nwEIhlhHKipU5N7FMgAtFT2bSH1Z8ZKkNaBoAPAAKs4Ki+pWV8NnwDKvOjXdQPXJVb2zJ8HCt/d3KpaptesS2uJsajHR1LTUb/nUIKzFno/6OsZ2mysKfs08n/5udT+TQtASuX/AEfbwGjs1gLSWtdUuCJgvJJyyDAJiZPgthh96aRdlLsrvsu4XejgD6SmK5eyqDeh38v+r/KrGltFrjr+R9DdUm9eIGan4O+bVL2GiszXHkr+hoFmqVWSPELS0NAlEbH0AjISWqhDgKCJBAG0LB3I2gdyazoZ0wJEjuR5go+cpvEYxtNuZ7g0SBJ6nQIsBJJCy+/tMuoWBs19xEkOaQWj4H0VpX29RDT7RuljDnNkxAtrctt94dVltsVe2oWdU7PDucyoYBIcMo94t4RHQkwbwpm1CLlL6HVhm6dRVH0OV7J2PTfUZUqPaackPaczTNyJIuIMLV4TH5qr2ljnhtGo4sLQO0NNvC1xMmC7XrPeqzaVOg95p0IbUeZJ47GYDnOvF4HK5VthMZUp1Q+pTHu9m8uc0veGwHPItAlkCwzB8ryadOVVqTTy+f8AB6FPE3lUbTebZ2KnadF5mo7smU3ubNBkzLpAyDmRHK0Aa6qDtr6PKzKYqscx4IzFuj2A3vyPktM/YNCqO0bmqVzxikHmOzDhOQOHBI5hRWb0NLqLX1BTjgqlwkCB79u7L/cvUhFLllp2ON041ZOMlbqYHZVHJmqOp9oACC0kxxQ0XGhkq4wOIc6zHmmBMCSYn6o/VObfoU31uzw7gynUFJxfmBaHOM/VuxsluumipcZu9iMK4veC9sWqMJLWkmCHTcfJc9WhxNQw1WWHi24313X9E7bobYFpbWBBe8wS9sGJHpr0VU7aJYIABBEET1sbXTuNxRqQ8yS4C/4Yb+Sco7tYgw91JwZ7xLoEjwNz6LKkmtD0MdhqVSnxIR5rX0IVDBQc3vMbEeMAypdOqb8ME/WHvR0B5SjG02FpDWi3XukEnreEo4ySAQAADA6REiUTlK5XhtGM6dqkFZ9dP7Gxjg45TALZhmjGD7Tzq4pztQWkTy1Iie+Pqt8VAsXm4AIsDo7u8R1SjWHIzyI1jwdzC6N1dniyi6VVxpvqLQlMowpOunn/ANh6UsvTAclEoKkLL0QekIwmQUNU8TvE/NEic657/wBUYK6Tz2dk3Fw4OzqIImRUN++o9WGM2Qx5BMyBAOsDkIMiExug3LgMOP8ApA/3Eu/NWhcsm9Sih/hNenHZ1JZN26WJvAMtUba9WrpUJLWkhpE03R43by7lpSm3tBVZn1FYxgrAOHtHtIOj5bHmCR6wtLgdrvgQWvHUEfNtk3i9i0n6tg9W2PwVRi92HTmpVIPeIP8Ac39FSaFqbCltwfWBb8R+/JS8Pjmu0IPdN/TVc9qVsZR1Be3qRmHmRf1R4feIfXYZ+7dO3YVzpocEFiae8rIHtHjuM2QS1GdjGHqfd9T+iP8Awz+rfipWUd/qUMgVCIwwrvtD0P6pNfAlzC3MLiPdn4SpmQdEMoSAz+B2AylXLWU4Yad60i5Lo7ICZb9onn4qLvbgKVHZmJbTytHZOOUQNYEkeQutVCwH0gMpOpPxIZ24Zmwzhmc0MDjlqPPKBaCObpTbdtDem7vW9v36dTM7obOw9Wav+GNM8MP7RzmPyuDuEEzAcwG9vFK3sLGPkQC6SJBd8OUmBpElRtkYt+Gw1LJlLTBjUiTJaMxtGmnNTa1btKgxTiCyhS7U0sgkHM9rQCdTwn4LyIQrRr/E8j2V7/X5npyzQWdbepCrNxDW0W0OA1KNQuJLmuY1oD4zNu2bDxdC5/iNvVnPbmILWOL2MIBaHOLSS6fenKJmefVdCx2+lJtR72VHCKYAIbIBeG1IP3oAEeMrC4nBiu5zqLWzGcgTma5xbYtNg0EnRelKOqaZOanJarXp3LnAYCi6mKrHvcYDngUgZcOIsaHcJGo8gU/jcdiqtGo0VhJaQKYoMEtNsufwT7cP2VZrXODquI43spU8tNpaBxCOGbTb81Z4Qs7c9mWuAEEtIMPA4h3XOi8+vVnBNwk/T30MJJNZf3KLdij2VJpq07uqhvEwSxtMSZBHNxHorDbuPfUquDJFFg94m7iOhA6p3AYjEYqswPDKTchqMABzOIIF5cbROiyu2sTiMRUqMy5KYeaZNPNEixk9Day1p1MzyPR6X/s68PiYxpqnBNtIo8TS7XDnEAhrxVdIn32kzmjq0kA9VVtqudqTz+Oq1+Mw1GjQ7HLBhsmJJJY8Zje1yHRazB1WQpU4JH7PeunQ8/LOPezH6NBTaTVHpPUlpss5M6qcUloEgilAJFCgllNtSyUzOQEYKSgmZsqKjQ2QBMjUi4uDI6aR4EpppV3sPaLqdUgaGC7wH+60J7GuQ3I17joMoJJK6G7M4owzK9zXbqVJwGHP/SaPSR+Ssy5Q9lYUUaDKYAGVsQLgSSSB6qRKzYx0FNuKAckucgQkuRApJKATEHlTFfZtN/vMaT1iD6i6elLa5MCqO69Lq8eY/MIK5lBO7DQ6uAjCoTvUOTP+7/RIdvSfstHmVpZkXRoUazR3pP3B6/qiG8jj9ZvkErBmNKSufY3ZNSuaZbXgPqdpWLuGi5tR47JuU3qGWQCbDkNFaN2zUebvJbezWi8iOQ92JhPjaBIAgwIIGWAMunK0QiNnqyozynPN49juw2LFOs+TXY6rmsygx0lupMyGiST10Wf3Z3lpUO0p4lzqtKqKfEeTmmBDBJDACTJj3dLrT72YukagOMmoQHw0nMRmJytHMGLxMc+S5qcaKjnMDIYXHIAJI6NJ7uviuaFRJ6bI6o8WUU18PmSdrYztMZw9m5nE2mB7oIA4pGpMDiPKByWi3ewGKYx9XCnCuDnTUfUNg2AckC4IdI9CqLZlGoclZzmAAkNc5g4WMcGCQIAl2pUvB1n1GYlgeAauUyDDS4PvB+0WgmO4roc47+pvGLmm1v8Ac0OM241zWVWN4S6pTzmxY+meIN5ZSDY62VXsfJRNR1InjeXljiXBxIJjOLAgjXmDdZLF9vPZnMQTlDCZYBMg6wCJmek8lbbH2s6lSZ2rHRFntF8mYAE3ss5uE1eyZrDLn4c1qjS097Wf4oCpSAyNBY8fUBhk25ZS633VT4jeWlTfUNP3iOh4nWLQGnlN57uasH7dwbmVaJa5z6jXRUYycuUZInWL6qt2TsykaDu2cXRTmmB9UnNlqNPwIB5BRVs+bLv2OaTjCbtsVNfEGo0F+slzo5uMAk9dPJUe0Ya/9+Sn4x5pgAEE5eltAf1VPUcXGTqopwle7O3FYqi6Sp0l1HqDlMpKLh2hSg5OW5jT2FIJOZDOOqRVxYSk0Ko6o+06J2MpNDiJxgIgSotc8R/fJXCN2YVJ5UXW5eyKdfEOFQEtawkhpLby0C48TZdEwuyKVJs0mNDeoHEPxE3/ACWS+j6kA2q883NaPAAk/MLVbIxBNFhmDfQ955rWb1OaOxKmyDXI3VOojvAt6fpHmgGW/RZFAzXPgPzSXOSSbnwH5pLnJiASjaU1mRZ1Qh6UoFRxUSw9MCRmQTPaIJDOkUt1qAHuz43+afZu/QGjB6IkFtczsPN2TRB9xvol/wAOpzdgMaTp6aIIJXYWQ8KDBo0egVTtvFtjsoPGYc4ECGNAdUPMnhi0fWt3BBRUbysDkO/mR1V7WEiT2kEAZczAGttMwL+ZWOwrcufJ/wAsXdzcHns+fe5EguO256VKo40+jttcsN5tkllPCuB9+mKXZ2iWlxc6Zi7nH0Vjj8OMJRpENB7SZAsGvLXAk9R7g/pPVBBZuTmoxexlCpJSTXmVNfb/AGlFzGsLQMxLpB4i4gZRqIaSP0UPM6sAAbERf05XQQW9V8mnc9Dw2TnUkn1RC2gHNZkPC6m4gERJkEESDzWr2VtJlfDtLJY6m0New8QztFngkXaRy1+CCCiWtO5wYulCDtFFTvns9tJ9LKSQ7MTOpcQ0OPnZZpg/P4IILSi3KCbOO4ugwSpPZhGgm9z0YLkG+wCHYBBBK48qHGUwlhEgmZhgqJXPEf3yQQWlPcwrbG33T4MGSNXOqHxgZR8la7rV5w7bc9PEA/n8UEES3MlsWznf7HwRg3tr++aCCkYllWZJv3+CTUFpFwjQVARi9EaiNBAhAqJXaoIJgDtkEEEh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ISEBUUEhQUFBUUFBQVFBQUFBQUFRQVFBUVFBUUFBUXHCYeFxkjGRUUHy8gIycpLCwsFR8xNTAqNSYrOCkBCQoKDgwOGg8PGikkHCUpLC8qKSopKiksLCktLCwvLDApKSkpKikpKSo1KSkqLCksLyosKSksKSwsLCkpKSkpKf/AABEIALcBEwMBIgACEQEDEQH/xAAcAAAABwEBAAAAAAAAAAAAAAAAAQIDBAUGBwj/xABDEAABAwIDBQUECAQEBgMAAAABAAIRAyEEEjEFBiJBURNhcYGRIzKhsQdCUmJywdHwFTOCkhTC4fEWQ2OisrMlc5P/xAAaAQADAQEBAQAAAAAAAAAAAAAAAQIDBAUG/8QAMhEAAgECBAQEBAYDAQAAAAAAAAECAxEEEiExEyJBUQVhcfAykbHhFYGhwdHxM0JSFP/aAAwDAQACEQMRAD8A7eEaII0AEEaRdHmKAA43Sg5IeJSmNQAZWWxA9s7z+a1JWYxA9s7z+aaEzQ4VvAPAJ3Km8KOAeATsJDCyo8qEI0AIc1GGo3ISgA1SbR1P75K7VLtHU/vkkwMthBxu/G35FaCkFQ4Qcbvxt+RV/SakMq3D2p/EVb0xZVMe1P4j81cMFkkDDSSllFCoQ2QiypwtQhIY2QkEJ4hJLUAMlqItTpakuakA1lRPbY+BTpakV/cd+E/IoAypUrCCyjOUvCaKEUS2JcJLE4FQhvKgnMqCANqhCNBaEjcIQlwhCAEEJbUcIAIABWZxA9q7z+a0yztdvtXf1JoTL3Djgb4BQtvV3spZqZIcHsNgHSAczmwdcwBba97KdQHC3wHyUXbI9n/UPzSQEHDbx52hwaIIkXI+BCd/jh+wP7v9FUueGo2vB0WmUVy1O3D9gf3f6Ihtz7n/AHf6Kqc5JL0rE5i5/j33P+7/AEUHE47NyjzUMvSH4ho1IHO5At5osNSb2EUcLlcTOrgdOgIhWDMXHL4qEyuDoQfAg6pWZLKgcmtGDs+LN3ylY/aWVmXN2bn+zY+MxD3A5SARBIib2sm31gNSsbt76QBTfkoMFV4POTB7o1UvLEuKlLY6RhiSwE6xf5SnMq5a3frajIPYUy3XLBnwnMtTut9IuHxTm0ng0axkZH+6SNQ13XuMeanMmW4SW5qcqAYpBaihMkZ7NJLE+Qm3BIBlzUghPOam3NQA2QmcX/Ld+F3yKkOCj4/+U/8ACfkkBlnBTMKLKG5TcLopQ2S2JwJDEsKhBoI4RIA2iCTkQyqxCkEkN70cIANBJKMIANUNQe2IPMkSr5Z3GGKp8SmhMv2MgASfgou02ez15hS6ZsPAKJtd0U/Mfmhbg9jMV9fX5oqLr+v7KkPE9U3AW19DJz0IwnNJ6OA7uK3wCbpkhscyST1if0gJ12Hk2cR5qLVYR1VLU5p1GtR7tDn5wB5X/wBlW7Qx0urstw0GGYvxuqCJnThFoT5cQbk+BTNS5mYsOTTppqO9N07oini1TqKT6NEertJwrtpipTogUKb8z2hxqHMW5RLhYd1+JK2Ttuo/EPp1CNHuY1oa5hYHhrXCo1xMxqHAX8E45oIEwYILZawx4WsjpU8pJBAJuSGMBPjAulw7A8UpyKjfTbzaXCCMxaT4CI18SFV7l4QFj6zhd8AEiDlA+A/RY7fPab34p5MQDAjot1ufSFTZ7MtpLs83uCeR8lwSV3c92nLRR7InVHCCREDmLrF72YTM3tmCCyz9ASDo6x1Bha5mCbTpva5z3FziQIJgGSBbQd5VfUwLDSqDLGdhDp192BIUbGkoto1X0W79jFUW0Khca1Nt3G+doMB09bgFdAyry7udtd2HxlKo0+69si4kEwQY5EL0zsjaTa9EPb4EWMOGot+7rY4muo+QkOCeKQ8piGCE24KQU09ADLgou0v5T/wqW5Q9qn2L/AfMIYGYcp2GFlAcp+H90KENkticCaYnQqEGggggDZosyIORBWIUEaR6o/VACahSmIiEoBABrO47+YfErRLP41vGfEpoTL2h7rfAfJQNvvikPxD5FT6PujwHyVXvMfZN/GPk5OO5FR2g2UDq/eeXxSXVj468xy1UarUI5Xjnb96KO/GmfdmxHvaAgzy+871W6i3sckatC1qkmmTTW4dAXagWuIkkEeGqap1SQYBBEc5+fLzUV+0yZ4NZtmHPNP1fvH4JultHKSSwmS22b7OXWRf3R6rRU59iJVMJeNqj89PXy9Ca4Z/e1JiRMzHMQo2Jw7tRcQLtHKNSmqWI4ncPvQACQIhuW5SnbTAIhjuEyLgAmGjlp7ut9SnaaeiIthKkXmm09de+/S3oIFF/2XehTeMJZSc4iAAe48+Xl8E8NpNiMruYmG82taTE68PnJ0VRvPtIGjAaYdY6TDQ7v6ekKKspqOsTTD4XCufLVu+1rHItp1MzzOuY68rrc/RztpjaYpZxmcTDDYyACY6gi/kVh69AufABJP1QCXSeUcyk7OeaWIpkgjLUbI0+tBB8pXBuj103GVzr+2KbqgLWOcwGJLTlJ7s0GB4Kme9tGi+XZg1jiZcXGwnU3VrW2cXD33aWH6lVe2tnBuGqzb2b7/0lZ7nVKWhzTCkyDzsu/wD0XbRf2FOk7KQ5j35g4E5wWZp7znnugrgmEomYcCOk850XVfoswxealKYdSLatMwbE5mOnp063nRaX1OW3KdgKQQm8DiC9gLhDtHDvGsdQnSqMhEJpydTT0wGyFB2x/Jd/T/5BTiq7brvYnxb80mBmnKfQFlWucrLDnhClDZLYnGppqcaqELRISiSA2UJarP4/T70X/EFPoVpYm6LMhCFXDbtPvSv43T70WC6J8I1X/wAap96MbZp96LBcnqjxY4j4lTTthneoFapmkjmbeZTQmXlL3R4D5Kl3tqZaTJ+382OEpeHqFolziY5Zjp4alVW9m1WVKTAwgnOSYIMQ0jl4qqcbzSMcRU4dJzXQrWYpps2CRNiIHX7InkPMpLsZTBGZwAcARbVvD0Ghh1uaqnukJiy7o4dPqeZ+MyS+BN+/z/Uu6T6ZGYZSB7xhsCACc1tNdPNJpvpO0yGAJgU5s5oc6Lcs2tlUvw56JJoHof3yRwY/9/qV+KbXoR89Pt/JctNNwsWPgCGggx7ggXkAnMmMNW4TlsHPcNYtlJbBm1w3+49VXMpmJFrcjEg2iyU5hiOVrTbSxIS4S1WYl+J80Z8NJrsren5aMsP8Zw5nECc0XJADHG4Em+UC+vS5WJ23iDWxAaG1Ic6mGxM8TSPcaTcm97wPFXmNw5c0jKIsXTcZZzRAHFOU2Vpuzu32U1qrQKhBFNgAHZMIgl3Wq7meQ4RznlrqK0TPTweInWSco+7GSxuzW7MwzqgHaYuqC3Nd3Z5tQzoANTz00XPaWEcWdrxXfGaDEz16yuz7X2m1lNznFoaAc09OcLmjdqUH0sRTYMsVG1KM2JGZuYD4mO8rmpxzSUfM75tJXOkbPPs25vegT4xdUe9eaq9mGZrU4nnpTbrPifkrU4xraHauMNDA4+YFh3kmPNYf/jFlI1KsdriKlgPqUmjRpdz8B6hOkrXm+m3r9ty6rXw33+n3LreKpQw9GXtbMZWM5uIFgO4WkrH7A35xeErdrSc0nKWxUbmblJBy6gwIEXtyVRtHaVSvUNSq4ucfQDo0ch3KKko2MJzzPQ7n9H30tsxNXsMS1tGpUd7N7Sezc4/UIcSWuJ0uQdLWnphK8ggr0j9Gu8n+M2dTc92arT9lVJ1LmRlcfxNLT4yqINUSmahThTLkgEuKq9vu9j/U381ZPVXt8+yH4h8ihgjNVCrTC6BVVUq1wugUIpkxqcCQ1KlWSCUElBIZoRsOl9o+iMbEpdT6K2yoQqEVX8Ep9T6I/wCDU+p9FaAI4QBV/wAHp9T6IxsZnUqxIuEpAFcdjM6lNYHDicp0BPwVqVAwo4/NyYhzEbPaYiyyO+WFDDTOpdmkxe0anXmtXtKu5r6IBjNULXd47N7o9QFmN+zej/X/AJVth/8AIjh8QdsPL8vqjMVH2TIKFYqPisWGjLlzuqAsa0OykA2dUzcg0HXqQvYXLC58vShxaii3bzfRdybRxLHtzU6mcAkcLw64MEa/7ynnA/aJuW9dZE69PmqXZmzG0GZGkulxcXO1cTaSOVgLKYCsVh5NK719EdE8RCM2opterJjWGAMx00jS2aE5UYY1+AHQeKgSqjejeE4ellYfaPmPujm6OvT/AEUVKThzNr5FUpKrLhxTu/Nje1t64xlGkHcDKjXVSObhcM8Bbz8FdbyfSRSpNytlznCwH5nkuO1sQYmTMkyo5rkkkkknqvLnq7n1VFcKCivmXe2N66+IaWPIDSZytHTQSqjDv42+ITMpdL3h4j5pw0krDk7rUssVj6mQ53OdLi1mYk5WixAkwAqxT9q6xw8BaPvS4Fxju084UCVtiLKbgtl7ZFPVXfUCJCUS5zQMFdJ+hDbZp4x+HJ4a9MkD/qUpcPVhqegXNDqr7cfGdltHCv6V6YPg9wYfg4pAenJTRKcdomSgYlyqd4Xezb+P8nK0JVTvG7gb+L8ik9gM5VKtsNoFU1Vb4fQKUNk1pRhE1AFUICCMIIA2fbhDtwmYRgJgOCqj7ZNQlAJgK7S6WKibASmapALL1Eww4/MqY7RRKHvT3n80CZF22+H0P/tP/qqLM78Pk0fB/wA2qn3623/iH18LnawM7Yse54ZxtpgtBcTEFwIHXN3Ll+GbiszB2joJH/Ms0c9TawK0pVIwlmZz4mg8RTlCPux0SttNtMXqRYQ3JJju69FGwOJJc8ve3O7KTYnKwg5Wg2tqbRd0qk2hTrObTDPfNxLrkMLoIc6NBmvzyc1Tv3sr0qTOzcCcx7QkAy4gENE8mta2/etYYmEpXcfocP8A4pKOVS+v8nQu3P26eoOp1Atr4fNM1GFx1Z5H81gmfSNidHNpugRdg6RyWh3f3qOJa4up0wWkCzeRAM+oK76FSEpWgtTjxGElThmm9C6OFd3dfeGnquW7yY41MQ8nkSAOgFoXR6lWTMAeC5jvVQNPEvBsHHM3vDr285HknjlJQTfcPC+HxZJb299EVNV8pDKZgug5ZAmLSQSBPWAT5Kbs7Ytau4NpsN/rEEMA6ly3uM3ZYzZ7qDT7s1c5tNRokuPQRLe4LzqdCU02erXxlOjJRb1b+RzcJTDceISYXW/o43XZXwLahgHNUaeFpNnG8kSFzymoK7Z2HN9unLXrMLWgioA4ZXAscyWloz8QE6g9B0VYuzb+btMpYCtUzFzgG3ddxJqMuXG5PeuMlHEVTmTBK2gUoAoiggYU3UnBV8lRjvsva7+0g/klbT2aaL2tzNeH06dRr2TlIqMDrSAbGWnvaVGCAPW5eCJ5G/rdNEqBu3i+1wWGf9uhRcfE02z8VOKBjZVNvG7hZ+I/JXJKo95XWp+Lv8qT2BFHUVzh9AqRx08le0NAkhsfaUoJIRhUIWEEQQSA2GU9yUGnuTrSEcqgGezKPIU7mHVDOOoSAayFR9p4zsKNSqZIpsc8gRJDRJAnmpZeOoVLvbigMO5loqNc134Mpz+FuaDSlB1JqKObbb3yxFZz30q+JpUn2ZOWmWfdaWyDBm+vI6KLuttgs7UValevULC41KlR9TI0RAiTlGYiXd40VZtHaNCoMlAGG2i8RqS0G9r6919VDdsqqGPqU3OgNzExlOTQ89JBnTTuXAq0otts2qRqYas1b9yx2pWw9SuynUdUNMkmpW7Lje8ZsjabPs3APWJUvd/dZnb1DiJb2DpbTeA0OZP8yo4GwAM2PJObO2th6Zp4g8LRSZHCXE1Wt7MuaRobuJB1LQVQbP2zQJrU31HgPe5rHZsodSqOE06hd7oiR5rpUE3eRpSxM6cHDbN17+/djW0S6nXbXzZafYllNtQtdwlxIeHGDlmHAmfiudb6w7EHsiHsc4ZCwNAccrQ4w0ASXT6q23y2o6q+lSblbFPK5rSLNznKCRqIAI7oUCvhqlVtLJhxkYWsBYYdVgkOdc2cZ1joiUlB6mNSMXyQWq3e5RVtkvp1CyoC0ts4RcO5t8QtNuxkp1Qw8Patdym7eIT5T6rP7RquFd0ggtc4FrjmLXB0ZXHme/nCkOpvEVJBA5DUd57ldOrKFSM+x5lanxIuD6nQ29mdKjT1MOgHok1sEw6mm6NJv6SFjcHvK5rdGBrRaxEn10Utu8rsoLmCXaNBOY+UL3Y+IUmuZv5HkPwyrfkS+bX1NazDdC3+4fBUW+OLLMMWj/mODCeQHvH1iPVMUt5hzYR5pnbm0216GQS05gZNxAnp4rOri6MoNRlr6MdHwrEwqxk6el+6ZhalO67j9E4jZjO99X/zK43WwJOjh8Vtt1d+zg8K2h2LamUvOYvLQczi7TKeq8Sqo1I5bn0qpTW6Nj9J1X/4yv4M/wDYxcDJXSt59+34zDPoGiymH5eMPc7LDg7TKJ06rG09ht+s4nwEIhlhHKipU5N7FMgAtFT2bSH1Z8ZKkNaBoAPAAKs4Ki+pWV8NnwDKvOjXdQPXJVb2zJ8HCt/d3KpaptesS2uJsajHR1LTUb/nUIKzFno/6OsZ2mysKfs08n/5udT+TQtASuX/AEfbwGjs1gLSWtdUuCJgvJJyyDAJiZPgthh96aRdlLsrvsu4XejgD6SmK5eyqDeh38v+r/KrGltFrjr+R9DdUm9eIGan4O+bVL2GiszXHkr+hoFmqVWSPELS0NAlEbH0AjISWqhDgKCJBAG0LB3I2gdyazoZ0wJEjuR5go+cpvEYxtNuZ7g0SBJ6nQIsBJJCy+/tMuoWBs19xEkOaQWj4H0VpX29RDT7RuljDnNkxAtrctt94dVltsVe2oWdU7PDucyoYBIcMo94t4RHQkwbwpm1CLlL6HVhm6dRVH0OV7J2PTfUZUqPaackPaczTNyJIuIMLV4TH5qr2ljnhtGo4sLQO0NNvC1xMmC7XrPeqzaVOg95p0IbUeZJ47GYDnOvF4HK5VthMZUp1Q+pTHu9m8uc0veGwHPItAlkCwzB8ryadOVVqTTy+f8AB6FPE3lUbTebZ2KnadF5mo7smU3ubNBkzLpAyDmRHK0Aa6qDtr6PKzKYqscx4IzFuj2A3vyPktM/YNCqO0bmqVzxikHmOzDhOQOHBI5hRWb0NLqLX1BTjgqlwkCB79u7L/cvUhFLllp2ON041ZOMlbqYHZVHJmqOp9oACC0kxxQ0XGhkq4wOIc6zHmmBMCSYn6o/VObfoU31uzw7gynUFJxfmBaHOM/VuxsluumipcZu9iMK4veC9sWqMJLWkmCHTcfJc9WhxNQw1WWHi24313X9E7bobYFpbWBBe8wS9sGJHpr0VU7aJYIABBEET1sbXTuNxRqQ8yS4C/4Yb+Sco7tYgw91JwZ7xLoEjwNz6LKkmtD0MdhqVSnxIR5rX0IVDBQc3vMbEeMAypdOqb8ME/WHvR0B5SjG02FpDWi3XukEnreEo4ySAQAADA6REiUTlK5XhtGM6dqkFZ9dP7Gxjg45TALZhmjGD7Tzq4pztQWkTy1Iie+Pqt8VAsXm4AIsDo7u8R1SjWHIzyI1jwdzC6N1dniyi6VVxpvqLQlMowpOunn/ANh6UsvTAclEoKkLL0QekIwmQUNU8TvE/NEic657/wBUYK6Tz2dk3Fw4OzqIImRUN++o9WGM2Qx5BMyBAOsDkIMiExug3LgMOP8ApA/3Eu/NWhcsm9Sih/hNenHZ1JZN26WJvAMtUba9WrpUJLWkhpE03R43by7lpSm3tBVZn1FYxgrAOHtHtIOj5bHmCR6wtLgdrvgQWvHUEfNtk3i9i0n6tg9W2PwVRi92HTmpVIPeIP8Ac39FSaFqbCltwfWBb8R+/JS8Pjmu0IPdN/TVc9qVsZR1Be3qRmHmRf1R4feIfXYZ+7dO3YVzpocEFiae8rIHtHjuM2QS1GdjGHqfd9T+iP8Awz+rfipWUd/qUMgVCIwwrvtD0P6pNfAlzC3MLiPdn4SpmQdEMoSAz+B2AylXLWU4Yad60i5Lo7ICZb9onn4qLvbgKVHZmJbTytHZOOUQNYEkeQutVCwH0gMpOpPxIZ24Zmwzhmc0MDjlqPPKBaCObpTbdtDem7vW9v36dTM7obOw9Wav+GNM8MP7RzmPyuDuEEzAcwG9vFK3sLGPkQC6SJBd8OUmBpElRtkYt+Gw1LJlLTBjUiTJaMxtGmnNTa1btKgxTiCyhS7U0sgkHM9rQCdTwn4LyIQrRr/E8j2V7/X5npyzQWdbepCrNxDW0W0OA1KNQuJLmuY1oD4zNu2bDxdC5/iNvVnPbmILWOL2MIBaHOLSS6fenKJmefVdCx2+lJtR72VHCKYAIbIBeG1IP3oAEeMrC4nBiu5zqLWzGcgTma5xbYtNg0EnRelKOqaZOanJarXp3LnAYCi6mKrHvcYDngUgZcOIsaHcJGo8gU/jcdiqtGo0VhJaQKYoMEtNsufwT7cP2VZrXODquI43spU8tNpaBxCOGbTb81Z4Qs7c9mWuAEEtIMPA4h3XOi8+vVnBNwk/T30MJJNZf3KLdij2VJpq07uqhvEwSxtMSZBHNxHorDbuPfUquDJFFg94m7iOhA6p3AYjEYqswPDKTchqMABzOIIF5cbROiyu2sTiMRUqMy5KYeaZNPNEixk9Day1p1MzyPR6X/s68PiYxpqnBNtIo8TS7XDnEAhrxVdIn32kzmjq0kA9VVtqudqTz+Oq1+Mw1GjQ7HLBhsmJJJY8Zje1yHRazB1WQpU4JH7PeunQ8/LOPezH6NBTaTVHpPUlpss5M6qcUloEgilAJFCgllNtSyUzOQEYKSgmZsqKjQ2QBMjUi4uDI6aR4EpppV3sPaLqdUgaGC7wH+60J7GuQ3I17joMoJJK6G7M4owzK9zXbqVJwGHP/SaPSR+Ssy5Q9lYUUaDKYAGVsQLgSSSB6qRKzYx0FNuKAckucgQkuRApJKATEHlTFfZtN/vMaT1iD6i6elLa5MCqO69Lq8eY/MIK5lBO7DQ6uAjCoTvUOTP+7/RIdvSfstHmVpZkXRoUazR3pP3B6/qiG8jj9ZvkErBmNKSufY3ZNSuaZbXgPqdpWLuGi5tR47JuU3qGWQCbDkNFaN2zUebvJbezWi8iOQ92JhPjaBIAgwIIGWAMunK0QiNnqyozynPN49juw2LFOs+TXY6rmsygx0lupMyGiST10Wf3Z3lpUO0p4lzqtKqKfEeTmmBDBJDACTJj3dLrT72YukagOMmoQHw0nMRmJytHMGLxMc+S5qcaKjnMDIYXHIAJI6NJ7uviuaFRJ6bI6o8WUU18PmSdrYztMZw9m5nE2mB7oIA4pGpMDiPKByWi3ewGKYx9XCnCuDnTUfUNg2AckC4IdI9CqLZlGoclZzmAAkNc5g4WMcGCQIAl2pUvB1n1GYlgeAauUyDDS4PvB+0WgmO4roc47+pvGLmm1v8Ac0OM241zWVWN4S6pTzmxY+meIN5ZSDY62VXsfJRNR1InjeXljiXBxIJjOLAgjXmDdZLF9vPZnMQTlDCZYBMg6wCJmek8lbbH2s6lSZ2rHRFntF8mYAE3ss5uE1eyZrDLn4c1qjS097Wf4oCpSAyNBY8fUBhk25ZS633VT4jeWlTfUNP3iOh4nWLQGnlN57uasH7dwbmVaJa5z6jXRUYycuUZInWL6qt2TsykaDu2cXRTmmB9UnNlqNPwIB5BRVs+bLv2OaTjCbtsVNfEGo0F+slzo5uMAk9dPJUe0Ya/9+Sn4x5pgAEE5eltAf1VPUcXGTqopwle7O3FYqi6Sp0l1HqDlMpKLh2hSg5OW5jT2FIJOZDOOqRVxYSk0Ko6o+06J2MpNDiJxgIgSotc8R/fJXCN2YVJ5UXW5eyKdfEOFQEtawkhpLby0C48TZdEwuyKVJs0mNDeoHEPxE3/ACWS+j6kA2q883NaPAAk/MLVbIxBNFhmDfQ955rWb1OaOxKmyDXI3VOojvAt6fpHmgGW/RZFAzXPgPzSXOSSbnwH5pLnJiASjaU1mRZ1Qh6UoFRxUSw9MCRmQTPaIJDOkUt1qAHuz43+afZu/QGjB6IkFtczsPN2TRB9xvol/wAOpzdgMaTp6aIIJXYWQ8KDBo0egVTtvFtjsoPGYc4ECGNAdUPMnhi0fWt3BBRUbysDkO/mR1V7WEiT2kEAZczAGttMwL+ZWOwrcufJ/wAsXdzcHns+fe5EguO256VKo40+jttcsN5tkllPCuB9+mKXZ2iWlxc6Zi7nH0Vjj8OMJRpENB7SZAsGvLXAk9R7g/pPVBBZuTmoxexlCpJSTXmVNfb/AGlFzGsLQMxLpB4i4gZRqIaSP0UPM6sAAbERf05XQQW9V8mnc9Dw2TnUkn1RC2gHNZkPC6m4gERJkEESDzWr2VtJlfDtLJY6m0New8QztFngkXaRy1+CCCiWtO5wYulCDtFFTvns9tJ9LKSQ7MTOpcQ0OPnZZpg/P4IILSi3KCbOO4ugwSpPZhGgm9z0YLkG+wCHYBBBK48qHGUwlhEgmZhgqJXPEf3yQQWlPcwrbG33T4MGSNXOqHxgZR8la7rV5w7bc9PEA/n8UEES3MlsWznf7HwRg3tr++aCCkYllWZJv3+CTUFpFwjQVARi9EaiNBAhAqJXaoIJgDtkEEEhn//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ISEBUUEhQUFBUUFBQVFBQUFBQUFRQVFBUVFBUUFBUXHCYeFxkjGRUUHy8gIycpLCwsFR8xNTAqNSYrOCkBCQoKDgwOGg8PGikkHCUpLC8qKSopKiksLCktLCwvLDApKSkpKikpKSo1KSkqLCksLyosKSksKSwsLCkpKSkpKf/AABEIALcBEwMBIgACEQEDEQH/xAAcAAAABwEBAAAAAAAAAAAAAAAAAQIDBAUGBwj/xABDEAABAwIDBQUECAQEBgMAAAABAAIRAyEEEjEFBiJBURNhcYGRIzKhsQdCUmJywdHwFTOCkhTC4fEWQ2OisrMlc5P/xAAaAQADAQEBAQAAAAAAAAAAAAAAAQIDBAUG/8QAMhEAAgECBAQEBAYDAQAAAAAAAAECAxEEEiExEyJBUQVhcfAykbHhFYGhwdHxM0JSFP/aAAwDAQACEQMRAD8A7eEaII0AEEaRdHmKAA43Sg5IeJSmNQAZWWxA9s7z+a1JWYxA9s7z+aaEzQ4VvAPAJ3Km8KOAeATsJDCyo8qEI0AIc1GGo3ISgA1SbR1P75K7VLtHU/vkkwMthBxu/G35FaCkFQ4Qcbvxt+RV/SakMq3D2p/EVb0xZVMe1P4j81cMFkkDDSSllFCoQ2QiypwtQhIY2QkEJ4hJLUAMlqItTpakuakA1lRPbY+BTpakV/cd+E/IoAypUrCCyjOUvCaKEUS2JcJLE4FQhvKgnMqCANqhCNBaEjcIQlwhCAEEJbUcIAIABWZxA9q7z+a0yztdvtXf1JoTL3Djgb4BQtvV3spZqZIcHsNgHSAczmwdcwBba97KdQHC3wHyUXbI9n/UPzSQEHDbx52hwaIIkXI+BCd/jh+wP7v9FUueGo2vB0WmUVy1O3D9gf3f6Ihtz7n/AHf6Kqc5JL0rE5i5/j33P+7/AEUHE47NyjzUMvSH4ho1IHO5At5osNSb2EUcLlcTOrgdOgIhWDMXHL4qEyuDoQfAg6pWZLKgcmtGDs+LN3ylY/aWVmXN2bn+zY+MxD3A5SARBIib2sm31gNSsbt76QBTfkoMFV4POTB7o1UvLEuKlLY6RhiSwE6xf5SnMq5a3frajIPYUy3XLBnwnMtTut9IuHxTm0ng0axkZH+6SNQ13XuMeanMmW4SW5qcqAYpBaihMkZ7NJLE+Qm3BIBlzUghPOam3NQA2QmcX/Ld+F3yKkOCj4/+U/8ACfkkBlnBTMKLKG5TcLopQ2S2JwJDEsKhBoI4RIA2iCTkQyqxCkEkN70cIANBJKMIANUNQe2IPMkSr5Z3GGKp8SmhMv2MgASfgou02ez15hS6ZsPAKJtd0U/Mfmhbg9jMV9fX5oqLr+v7KkPE9U3AW19DJz0IwnNJ6OA7uK3wCbpkhscyST1if0gJ12Hk2cR5qLVYR1VLU5p1GtR7tDn5wB5X/wBlW7Qx0urstw0GGYvxuqCJnThFoT5cQbk+BTNS5mYsOTTppqO9N07oini1TqKT6NEertJwrtpipTogUKb8z2hxqHMW5RLhYd1+JK2Ttuo/EPp1CNHuY1oa5hYHhrXCo1xMxqHAX8E45oIEwYILZawx4WsjpU8pJBAJuSGMBPjAulw7A8UpyKjfTbzaXCCMxaT4CI18SFV7l4QFj6zhd8AEiDlA+A/RY7fPab34p5MQDAjot1ufSFTZ7MtpLs83uCeR8lwSV3c92nLRR7InVHCCREDmLrF72YTM3tmCCyz9ASDo6x1Bha5mCbTpva5z3FziQIJgGSBbQd5VfUwLDSqDLGdhDp192BIUbGkoto1X0W79jFUW0Khca1Nt3G+doMB09bgFdAyry7udtd2HxlKo0+69si4kEwQY5EL0zsjaTa9EPb4EWMOGot+7rY4muo+QkOCeKQ8piGCE24KQU09ADLgou0v5T/wqW5Q9qn2L/AfMIYGYcp2GFlAcp+H90KENkticCaYnQqEGggggDZosyIORBWIUEaR6o/VACahSmIiEoBABrO47+YfErRLP41vGfEpoTL2h7rfAfJQNvvikPxD5FT6PujwHyVXvMfZN/GPk5OO5FR2g2UDq/eeXxSXVj468xy1UarUI5Xjnb96KO/GmfdmxHvaAgzy+871W6i3sckatC1qkmmTTW4dAXagWuIkkEeGqap1SQYBBEc5+fLzUV+0yZ4NZtmHPNP1fvH4JultHKSSwmS22b7OXWRf3R6rRU59iJVMJeNqj89PXy9Ca4Z/e1JiRMzHMQo2Jw7tRcQLtHKNSmqWI4ncPvQACQIhuW5SnbTAIhjuEyLgAmGjlp7ut9SnaaeiIthKkXmm09de+/S3oIFF/2XehTeMJZSc4iAAe48+Xl8E8NpNiMruYmG82taTE68PnJ0VRvPtIGjAaYdY6TDQ7v6ekKKspqOsTTD4XCufLVu+1rHItp1MzzOuY68rrc/RztpjaYpZxmcTDDYyACY6gi/kVh69AufABJP1QCXSeUcyk7OeaWIpkgjLUbI0+tBB8pXBuj103GVzr+2KbqgLWOcwGJLTlJ7s0GB4Kme9tGi+XZg1jiZcXGwnU3VrW2cXD33aWH6lVe2tnBuGqzb2b7/0lZ7nVKWhzTCkyDzsu/wD0XbRf2FOk7KQ5j35g4E5wWZp7znnugrgmEomYcCOk850XVfoswxealKYdSLatMwbE5mOnp063nRaX1OW3KdgKQQm8DiC9gLhDtHDvGsdQnSqMhEJpydTT0wGyFB2x/Jd/T/5BTiq7brvYnxb80mBmnKfQFlWucrLDnhClDZLYnGppqcaqELRISiSA2UJarP4/T70X/EFPoVpYm6LMhCFXDbtPvSv43T70WC6J8I1X/wAap96MbZp96LBcnqjxY4j4lTTthneoFapmkjmbeZTQmXlL3R4D5Kl3tqZaTJ+382OEpeHqFolziY5Zjp4alVW9m1WVKTAwgnOSYIMQ0jl4qqcbzSMcRU4dJzXQrWYpps2CRNiIHX7InkPMpLsZTBGZwAcARbVvD0Ghh1uaqnukJiy7o4dPqeZ+MyS+BN+/z/Uu6T6ZGYZSB7xhsCACc1tNdPNJpvpO0yGAJgU5s5oc6Lcs2tlUvw56JJoHof3yRwY/9/qV+KbXoR89Pt/JctNNwsWPgCGggx7ggXkAnMmMNW4TlsHPcNYtlJbBm1w3+49VXMpmJFrcjEg2iyU5hiOVrTbSxIS4S1WYl+J80Z8NJrsren5aMsP8Zw5nECc0XJADHG4Em+UC+vS5WJ23iDWxAaG1Ic6mGxM8TSPcaTcm97wPFXmNw5c0jKIsXTcZZzRAHFOU2Vpuzu32U1qrQKhBFNgAHZMIgl3Wq7meQ4RznlrqK0TPTweInWSco+7GSxuzW7MwzqgHaYuqC3Nd3Z5tQzoANTz00XPaWEcWdrxXfGaDEz16yuz7X2m1lNznFoaAc09OcLmjdqUH0sRTYMsVG1KM2JGZuYD4mO8rmpxzSUfM75tJXOkbPPs25vegT4xdUe9eaq9mGZrU4nnpTbrPifkrU4xraHauMNDA4+YFh3kmPNYf/jFlI1KsdriKlgPqUmjRpdz8B6hOkrXm+m3r9ty6rXw33+n3LreKpQw9GXtbMZWM5uIFgO4WkrH7A35xeErdrSc0nKWxUbmblJBy6gwIEXtyVRtHaVSvUNSq4ucfQDo0ch3KKko2MJzzPQ7n9H30tsxNXsMS1tGpUd7N7Sezc4/UIcSWuJ0uQdLWnphK8ggr0j9Gu8n+M2dTc92arT9lVJ1LmRlcfxNLT4yqINUSmahThTLkgEuKq9vu9j/U381ZPVXt8+yH4h8ihgjNVCrTC6BVVUq1wugUIpkxqcCQ1KlWSCUElBIZoRsOl9o+iMbEpdT6K2yoQqEVX8Ep9T6I/wCDU+p9FaAI4QBV/wAHp9T6IxsZnUqxIuEpAFcdjM6lNYHDicp0BPwVqVAwo4/NyYhzEbPaYiyyO+WFDDTOpdmkxe0anXmtXtKu5r6IBjNULXd47N7o9QFmN+zej/X/AJVth/8AIjh8QdsPL8vqjMVH2TIKFYqPisWGjLlzuqAsa0OykA2dUzcg0HXqQvYXLC58vShxaii3bzfRdybRxLHtzU6mcAkcLw64MEa/7ynnA/aJuW9dZE69PmqXZmzG0GZGkulxcXO1cTaSOVgLKYCsVh5NK719EdE8RCM2opterJjWGAMx00jS2aE5UYY1+AHQeKgSqjejeE4ellYfaPmPujm6OvT/AEUVKThzNr5FUpKrLhxTu/Nje1t64xlGkHcDKjXVSObhcM8Bbz8FdbyfSRSpNytlznCwH5nkuO1sQYmTMkyo5rkkkkknqvLnq7n1VFcKCivmXe2N66+IaWPIDSZytHTQSqjDv42+ITMpdL3h4j5pw0krDk7rUssVj6mQ53OdLi1mYk5WixAkwAqxT9q6xw8BaPvS4Fxju084UCVtiLKbgtl7ZFPVXfUCJCUS5zQMFdJ+hDbZp4x+HJ4a9MkD/qUpcPVhqegXNDqr7cfGdltHCv6V6YPg9wYfg4pAenJTRKcdomSgYlyqd4Xezb+P8nK0JVTvG7gb+L8ik9gM5VKtsNoFU1Vb4fQKUNk1pRhE1AFUICCMIIA2fbhDtwmYRgJgOCqj7ZNQlAJgK7S6WKibASmapALL1Eww4/MqY7RRKHvT3n80CZF22+H0P/tP/qqLM78Pk0fB/wA2qn3623/iH18LnawM7Yse54ZxtpgtBcTEFwIHXN3Ll+GbiszB2joJH/Ms0c9TawK0pVIwlmZz4mg8RTlCPux0SttNtMXqRYQ3JJju69FGwOJJc8ve3O7KTYnKwg5Wg2tqbRd0qk2hTrObTDPfNxLrkMLoIc6NBmvzyc1Tv3sr0qTOzcCcx7QkAy4gENE8mta2/etYYmEpXcfocP8A4pKOVS+v8nQu3P26eoOp1Atr4fNM1GFx1Z5H81gmfSNidHNpugRdg6RyWh3f3qOJa4up0wWkCzeRAM+oK76FSEpWgtTjxGElThmm9C6OFd3dfeGnquW7yY41MQ8nkSAOgFoXR6lWTMAeC5jvVQNPEvBsHHM3vDr285HknjlJQTfcPC+HxZJb299EVNV8pDKZgug5ZAmLSQSBPWAT5Kbs7Ytau4NpsN/rEEMA6ly3uM3ZYzZ7qDT7s1c5tNRokuPQRLe4LzqdCU02erXxlOjJRb1b+RzcJTDceISYXW/o43XZXwLahgHNUaeFpNnG8kSFzymoK7Z2HN9unLXrMLWgioA4ZXAscyWloz8QE6g9B0VYuzb+btMpYCtUzFzgG3ddxJqMuXG5PeuMlHEVTmTBK2gUoAoiggYU3UnBV8lRjvsva7+0g/klbT2aaL2tzNeH06dRr2TlIqMDrSAbGWnvaVGCAPW5eCJ5G/rdNEqBu3i+1wWGf9uhRcfE02z8VOKBjZVNvG7hZ+I/JXJKo95XWp+Lv8qT2BFHUVzh9AqRx08le0NAkhsfaUoJIRhUIWEEQQSA2GU9yUGnuTrSEcqgGezKPIU7mHVDOOoSAayFR9p4zsKNSqZIpsc8gRJDRJAnmpZeOoVLvbigMO5loqNc134Mpz+FuaDSlB1JqKObbb3yxFZz30q+JpUn2ZOWmWfdaWyDBm+vI6KLuttgs7UValevULC41KlR9TI0RAiTlGYiXd40VZtHaNCoMlAGG2i8RqS0G9r6919VDdsqqGPqU3OgNzExlOTQ89JBnTTuXAq0otts2qRqYas1b9yx2pWw9SuynUdUNMkmpW7Lje8ZsjabPs3APWJUvd/dZnb1DiJb2DpbTeA0OZP8yo4GwAM2PJObO2th6Zp4g8LRSZHCXE1Wt7MuaRobuJB1LQVQbP2zQJrU31HgPe5rHZsodSqOE06hd7oiR5rpUE3eRpSxM6cHDbN17+/djW0S6nXbXzZafYllNtQtdwlxIeHGDlmHAmfiudb6w7EHsiHsc4ZCwNAccrQ4w0ASXT6q23y2o6q+lSblbFPK5rSLNznKCRqIAI7oUCvhqlVtLJhxkYWsBYYdVgkOdc2cZ1joiUlB6mNSMXyQWq3e5RVtkvp1CyoC0ts4RcO5t8QtNuxkp1Qw8Patdym7eIT5T6rP7RquFd0ggtc4FrjmLXB0ZXHme/nCkOpvEVJBA5DUd57ldOrKFSM+x5lanxIuD6nQ29mdKjT1MOgHok1sEw6mm6NJv6SFjcHvK5rdGBrRaxEn10Utu8rsoLmCXaNBOY+UL3Y+IUmuZv5HkPwyrfkS+bX1NazDdC3+4fBUW+OLLMMWj/mODCeQHvH1iPVMUt5hzYR5pnbm0216GQS05gZNxAnp4rOri6MoNRlr6MdHwrEwqxk6el+6ZhalO67j9E4jZjO99X/zK43WwJOjh8Vtt1d+zg8K2h2LamUvOYvLQczi7TKeq8Sqo1I5bn0qpTW6Nj9J1X/4yv4M/wDYxcDJXSt59+34zDPoGiymH5eMPc7LDg7TKJ06rG09ht+s4nwEIhlhHKipU5N7FMgAtFT2bSH1Z8ZKkNaBoAPAAKs4Ki+pWV8NnwDKvOjXdQPXJVb2zJ8HCt/d3KpaptesS2uJsajHR1LTUb/nUIKzFno/6OsZ2mysKfs08n/5udT+TQtASuX/AEfbwGjs1gLSWtdUuCJgvJJyyDAJiZPgthh96aRdlLsrvsu4XejgD6SmK5eyqDeh38v+r/KrGltFrjr+R9DdUm9eIGan4O+bVL2GiszXHkr+hoFmqVWSPELS0NAlEbH0AjISWqhDgKCJBAG0LB3I2gdyazoZ0wJEjuR5go+cpvEYxtNuZ7g0SBJ6nQIsBJJCy+/tMuoWBs19xEkOaQWj4H0VpX29RDT7RuljDnNkxAtrctt94dVltsVe2oWdU7PDucyoYBIcMo94t4RHQkwbwpm1CLlL6HVhm6dRVH0OV7J2PTfUZUqPaackPaczTNyJIuIMLV4TH5qr2ljnhtGo4sLQO0NNvC1xMmC7XrPeqzaVOg95p0IbUeZJ47GYDnOvF4HK5VthMZUp1Q+pTHu9m8uc0veGwHPItAlkCwzB8ryadOVVqTTy+f8AB6FPE3lUbTebZ2KnadF5mo7smU3ubNBkzLpAyDmRHK0Aa6qDtr6PKzKYqscx4IzFuj2A3vyPktM/YNCqO0bmqVzxikHmOzDhOQOHBI5hRWb0NLqLX1BTjgqlwkCB79u7L/cvUhFLllp2ON041ZOMlbqYHZVHJmqOp9oACC0kxxQ0XGhkq4wOIc6zHmmBMCSYn6o/VObfoU31uzw7gynUFJxfmBaHOM/VuxsluumipcZu9iMK4veC9sWqMJLWkmCHTcfJc9WhxNQw1WWHi24313X9E7bobYFpbWBBe8wS9sGJHpr0VU7aJYIABBEET1sbXTuNxRqQ8yS4C/4Yb+Sco7tYgw91JwZ7xLoEjwNz6LKkmtD0MdhqVSnxIR5rX0IVDBQc3vMbEeMAypdOqb8ME/WHvR0B5SjG02FpDWi3XukEnreEo4ySAQAADA6REiUTlK5XhtGM6dqkFZ9dP7Gxjg45TALZhmjGD7Tzq4pztQWkTy1Iie+Pqt8VAsXm4AIsDo7u8R1SjWHIzyI1jwdzC6N1dniyi6VVxpvqLQlMowpOunn/ANh6UsvTAclEoKkLL0QekIwmQUNU8TvE/NEic657/wBUYK6Tz2dk3Fw4OzqIImRUN++o9WGM2Qx5BMyBAOsDkIMiExug3LgMOP8ApA/3Eu/NWhcsm9Sih/hNenHZ1JZN26WJvAMtUba9WrpUJLWkhpE03R43by7lpSm3tBVZn1FYxgrAOHtHtIOj5bHmCR6wtLgdrvgQWvHUEfNtk3i9i0n6tg9W2PwVRi92HTmpVIPeIP8Ac39FSaFqbCltwfWBb8R+/JS8Pjmu0IPdN/TVc9qVsZR1Be3qRmHmRf1R4feIfXYZ+7dO3YVzpocEFiae8rIHtHjuM2QS1GdjGHqfd9T+iP8Awz+rfipWUd/qUMgVCIwwrvtD0P6pNfAlzC3MLiPdn4SpmQdEMoSAz+B2AylXLWU4Yad60i5Lo7ICZb9onn4qLvbgKVHZmJbTytHZOOUQNYEkeQutVCwH0gMpOpPxIZ24Zmwzhmc0MDjlqPPKBaCObpTbdtDem7vW9v36dTM7obOw9Wav+GNM8MP7RzmPyuDuEEzAcwG9vFK3sLGPkQC6SJBd8OUmBpElRtkYt+Gw1LJlLTBjUiTJaMxtGmnNTa1btKgxTiCyhS7U0sgkHM9rQCdTwn4LyIQrRr/E8j2V7/X5npyzQWdbepCrNxDW0W0OA1KNQuJLmuY1oD4zNu2bDxdC5/iNvVnPbmILWOL2MIBaHOLSS6fenKJmefVdCx2+lJtR72VHCKYAIbIBeG1IP3oAEeMrC4nBiu5zqLWzGcgTma5xbYtNg0EnRelKOqaZOanJarXp3LnAYCi6mKrHvcYDngUgZcOIsaHcJGo8gU/jcdiqtGo0VhJaQKYoMEtNsufwT7cP2VZrXODquI43spU8tNpaBxCOGbTb81Z4Qs7c9mWuAEEtIMPA4h3XOi8+vVnBNwk/T30MJJNZf3KLdij2VJpq07uqhvEwSxtMSZBHNxHorDbuPfUquDJFFg94m7iOhA6p3AYjEYqswPDKTchqMABzOIIF5cbROiyu2sTiMRUqMy5KYeaZNPNEixk9Day1p1MzyPR6X/s68PiYxpqnBNtIo8TS7XDnEAhrxVdIn32kzmjq0kA9VVtqudqTz+Oq1+Mw1GjQ7HLBhsmJJJY8Zje1yHRazB1WQpU4JH7PeunQ8/LOPezH6NBTaTVHpPUlpss5M6qcUloEgilAJFCgllNtSyUzOQEYKSgmZsqKjQ2QBMjUi4uDI6aR4EpppV3sPaLqdUgaGC7wH+60J7GuQ3I17joMoJJK6G7M4owzK9zXbqVJwGHP/SaPSR+Ssy5Q9lYUUaDKYAGVsQLgSSSB6qRKzYx0FNuKAckucgQkuRApJKATEHlTFfZtN/vMaT1iD6i6elLa5MCqO69Lq8eY/MIK5lBO7DQ6uAjCoTvUOTP+7/RIdvSfstHmVpZkXRoUazR3pP3B6/qiG8jj9ZvkErBmNKSufY3ZNSuaZbXgPqdpWLuGi5tR47JuU3qGWQCbDkNFaN2zUebvJbezWi8iOQ92JhPjaBIAgwIIGWAMunK0QiNnqyozynPN49juw2LFOs+TXY6rmsygx0lupMyGiST10Wf3Z3lpUO0p4lzqtKqKfEeTmmBDBJDACTJj3dLrT72YukagOMmoQHw0nMRmJytHMGLxMc+S5qcaKjnMDIYXHIAJI6NJ7uviuaFRJ6bI6o8WUU18PmSdrYztMZw9m5nE2mB7oIA4pGpMDiPKByWi3ewGKYx9XCnCuDnTUfUNg2AckC4IdI9CqLZlGoclZzmAAkNc5g4WMcGCQIAl2pUvB1n1GYlgeAauUyDDS4PvB+0WgmO4roc47+pvGLmm1v8Ac0OM241zWVWN4S6pTzmxY+meIN5ZSDY62VXsfJRNR1InjeXljiXBxIJjOLAgjXmDdZLF9vPZnMQTlDCZYBMg6wCJmek8lbbH2s6lSZ2rHRFntF8mYAE3ss5uE1eyZrDLn4c1qjS097Wf4oCpSAyNBY8fUBhk25ZS633VT4jeWlTfUNP3iOh4nWLQGnlN57uasH7dwbmVaJa5z6jXRUYycuUZInWL6qt2TsykaDu2cXRTmmB9UnNlqNPwIB5BRVs+bLv2OaTjCbtsVNfEGo0F+slzo5uMAk9dPJUe0Ya/9+Sn4x5pgAEE5eltAf1VPUcXGTqopwle7O3FYqi6Sp0l1HqDlMpKLh2hSg5OW5jT2FIJOZDOOqRVxYSk0Ko6o+06J2MpNDiJxgIgSotc8R/fJXCN2YVJ5UXW5eyKdfEOFQEtawkhpLby0C48TZdEwuyKVJs0mNDeoHEPxE3/ACWS+j6kA2q883NaPAAk/MLVbIxBNFhmDfQ955rWb1OaOxKmyDXI3VOojvAt6fpHmgGW/RZFAzXPgPzSXOSSbnwH5pLnJiASjaU1mRZ1Qh6UoFRxUSw9MCRmQTPaIJDOkUt1qAHuz43+afZu/QGjB6IkFtczsPN2TRB9xvol/wAOpzdgMaTp6aIIJXYWQ8KDBo0egVTtvFtjsoPGYc4ECGNAdUPMnhi0fWt3BBRUbysDkO/mR1V7WEiT2kEAZczAGttMwL+ZWOwrcufJ/wAsXdzcHns+fe5EguO256VKo40+jttcsN5tkllPCuB9+mKXZ2iWlxc6Zi7nH0Vjj8OMJRpENB7SZAsGvLXAk9R7g/pPVBBZuTmoxexlCpJSTXmVNfb/AGlFzGsLQMxLpB4i4gZRqIaSP0UPM6sAAbERf05XQQW9V8mnc9Dw2TnUkn1RC2gHNZkPC6m4gERJkEESDzWr2VtJlfDtLJY6m0New8QztFngkXaRy1+CCCiWtO5wYulCDtFFTvns9tJ9LKSQ7MTOpcQ0OPnZZpg/P4IILSi3KCbOO4ugwSpPZhGgm9z0YLkG+wCHYBBBK48qHGUwlhEgmZhgqJXPEf3yQQWlPcwrbG33T4MGSNXOqHxgZR8la7rV5w7bc9PEA/n8UEES3MlsWznf7HwRg3tr++aCCkYllWZJv3+CTUFpFwjQVARi9EaiNBAhAqJXaoIJgDtkEEEhn//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ISEBUUEhQUFBUUFBQVFBQUFBQUFRQVFBUVFBUUFBUXHCYeFxkjGRUUHy8gIycpLCwsFR8xNTAqNSYrOCkBCQoKDgwOGg8PGikkHCUpLC8qKSopKiksLCktLCwvLDApKSkpKikpKSo1KSkqLCksLyosKSksKSwsLCkpKSkpKf/AABEIALcBEwMBIgACEQEDEQH/xAAcAAAABwEBAAAAAAAAAAAAAAAAAQIDBAUGBwj/xABDEAABAwIDBQUECAQEBgMAAAABAAIRAyEEEjEFBiJBURNhcYGRIzKhsQdCUmJywdHwFTOCkhTC4fEWQ2OisrMlc5P/xAAaAQADAQEBAQAAAAAAAAAAAAAAAQIDBAUG/8QAMhEAAgECBAQEBAYDAQAAAAAAAAECAxEEEiExEyJBUQVhcfAykbHhFYGhwdHxM0JSFP/aAAwDAQACEQMRAD8A7eEaII0AEEaRdHmKAA43Sg5IeJSmNQAZWWxA9s7z+a1JWYxA9s7z+aaEzQ4VvAPAJ3Km8KOAeATsJDCyo8qEI0AIc1GGo3ISgA1SbR1P75K7VLtHU/vkkwMthBxu/G35FaCkFQ4Qcbvxt+RV/SakMq3D2p/EVb0xZVMe1P4j81cMFkkDDSSllFCoQ2QiypwtQhIY2QkEJ4hJLUAMlqItTpakuakA1lRPbY+BTpakV/cd+E/IoAypUrCCyjOUvCaKEUS2JcJLE4FQhvKgnMqCANqhCNBaEjcIQlwhCAEEJbUcIAIABWZxA9q7z+a0yztdvtXf1JoTL3Djgb4BQtvV3spZqZIcHsNgHSAczmwdcwBba97KdQHC3wHyUXbI9n/UPzSQEHDbx52hwaIIkXI+BCd/jh+wP7v9FUueGo2vB0WmUVy1O3D9gf3f6Ihtz7n/AHf6Kqc5JL0rE5i5/j33P+7/AEUHE47NyjzUMvSH4ho1IHO5At5osNSb2EUcLlcTOrgdOgIhWDMXHL4qEyuDoQfAg6pWZLKgcmtGDs+LN3ylY/aWVmXN2bn+zY+MxD3A5SARBIib2sm31gNSsbt76QBTfkoMFV4POTB7o1UvLEuKlLY6RhiSwE6xf5SnMq5a3frajIPYUy3XLBnwnMtTut9IuHxTm0ng0axkZH+6SNQ13XuMeanMmW4SW5qcqAYpBaihMkZ7NJLE+Qm3BIBlzUghPOam3NQA2QmcX/Ld+F3yKkOCj4/+U/8ACfkkBlnBTMKLKG5TcLopQ2S2JwJDEsKhBoI4RIA2iCTkQyqxCkEkN70cIANBJKMIANUNQe2IPMkSr5Z3GGKp8SmhMv2MgASfgou02ez15hS6ZsPAKJtd0U/Mfmhbg9jMV9fX5oqLr+v7KkPE9U3AW19DJz0IwnNJ6OA7uK3wCbpkhscyST1if0gJ12Hk2cR5qLVYR1VLU5p1GtR7tDn5wB5X/wBlW7Qx0urstw0GGYvxuqCJnThFoT5cQbk+BTNS5mYsOTTppqO9N07oini1TqKT6NEertJwrtpipTogUKb8z2hxqHMW5RLhYd1+JK2Ttuo/EPp1CNHuY1oa5hYHhrXCo1xMxqHAX8E45oIEwYILZawx4WsjpU8pJBAJuSGMBPjAulw7A8UpyKjfTbzaXCCMxaT4CI18SFV7l4QFj6zhd8AEiDlA+A/RY7fPab34p5MQDAjot1ufSFTZ7MtpLs83uCeR8lwSV3c92nLRR7InVHCCREDmLrF72YTM3tmCCyz9ASDo6x1Bha5mCbTpva5z3FziQIJgGSBbQd5VfUwLDSqDLGdhDp192BIUbGkoto1X0W79jFUW0Khca1Nt3G+doMB09bgFdAyry7udtd2HxlKo0+69si4kEwQY5EL0zsjaTa9EPb4EWMOGot+7rY4muo+QkOCeKQ8piGCE24KQU09ADLgou0v5T/wqW5Q9qn2L/AfMIYGYcp2GFlAcp+H90KENkticCaYnQqEGggggDZosyIORBWIUEaR6o/VACahSmIiEoBABrO47+YfErRLP41vGfEpoTL2h7rfAfJQNvvikPxD5FT6PujwHyVXvMfZN/GPk5OO5FR2g2UDq/eeXxSXVj468xy1UarUI5Xjnb96KO/GmfdmxHvaAgzy+871W6i3sckatC1qkmmTTW4dAXagWuIkkEeGqap1SQYBBEc5+fLzUV+0yZ4NZtmHPNP1fvH4JultHKSSwmS22b7OXWRf3R6rRU59iJVMJeNqj89PXy9Ca4Z/e1JiRMzHMQo2Jw7tRcQLtHKNSmqWI4ncPvQACQIhuW5SnbTAIhjuEyLgAmGjlp7ut9SnaaeiIthKkXmm09de+/S3oIFF/2XehTeMJZSc4iAAe48+Xl8E8NpNiMruYmG82taTE68PnJ0VRvPtIGjAaYdY6TDQ7v6ekKKspqOsTTD4XCufLVu+1rHItp1MzzOuY68rrc/RztpjaYpZxmcTDDYyACY6gi/kVh69AufABJP1QCXSeUcyk7OeaWIpkgjLUbI0+tBB8pXBuj103GVzr+2KbqgLWOcwGJLTlJ7s0GB4Kme9tGi+XZg1jiZcXGwnU3VrW2cXD33aWH6lVe2tnBuGqzb2b7/0lZ7nVKWhzTCkyDzsu/wD0XbRf2FOk7KQ5j35g4E5wWZp7znnugrgmEomYcCOk850XVfoswxealKYdSLatMwbE5mOnp063nRaX1OW3KdgKQQm8DiC9gLhDtHDvGsdQnSqMhEJpydTT0wGyFB2x/Jd/T/5BTiq7brvYnxb80mBmnKfQFlWucrLDnhClDZLYnGppqcaqELRISiSA2UJarP4/T70X/EFPoVpYm6LMhCFXDbtPvSv43T70WC6J8I1X/wAap96MbZp96LBcnqjxY4j4lTTthneoFapmkjmbeZTQmXlL3R4D5Kl3tqZaTJ+382OEpeHqFolziY5Zjp4alVW9m1WVKTAwgnOSYIMQ0jl4qqcbzSMcRU4dJzXQrWYpps2CRNiIHX7InkPMpLsZTBGZwAcARbVvD0Ghh1uaqnukJiy7o4dPqeZ+MyS+BN+/z/Uu6T6ZGYZSB7xhsCACc1tNdPNJpvpO0yGAJgU5s5oc6Lcs2tlUvw56JJoHof3yRwY/9/qV+KbXoR89Pt/JctNNwsWPgCGggx7ggXkAnMmMNW4TlsHPcNYtlJbBm1w3+49VXMpmJFrcjEg2iyU5hiOVrTbSxIS4S1WYl+J80Z8NJrsren5aMsP8Zw5nECc0XJADHG4Em+UC+vS5WJ23iDWxAaG1Ic6mGxM8TSPcaTcm97wPFXmNw5c0jKIsXTcZZzRAHFOU2Vpuzu32U1qrQKhBFNgAHZMIgl3Wq7meQ4RznlrqK0TPTweInWSco+7GSxuzW7MwzqgHaYuqC3Nd3Z5tQzoANTz00XPaWEcWdrxXfGaDEz16yuz7X2m1lNznFoaAc09OcLmjdqUH0sRTYMsVG1KM2JGZuYD4mO8rmpxzSUfM75tJXOkbPPs25vegT4xdUe9eaq9mGZrU4nnpTbrPifkrU4xraHauMNDA4+YFh3kmPNYf/jFlI1KsdriKlgPqUmjRpdz8B6hOkrXm+m3r9ty6rXw33+n3LreKpQw9GXtbMZWM5uIFgO4WkrH7A35xeErdrSc0nKWxUbmblJBy6gwIEXtyVRtHaVSvUNSq4ucfQDo0ch3KKko2MJzzPQ7n9H30tsxNXsMS1tGpUd7N7Sezc4/UIcSWuJ0uQdLWnphK8ggr0j9Gu8n+M2dTc92arT9lVJ1LmRlcfxNLT4yqINUSmahThTLkgEuKq9vu9j/U381ZPVXt8+yH4h8ihgjNVCrTC6BVVUq1wugUIpkxqcCQ1KlWSCUElBIZoRsOl9o+iMbEpdT6K2yoQqEVX8Ep9T6I/wCDU+p9FaAI4QBV/wAHp9T6IxsZnUqxIuEpAFcdjM6lNYHDicp0BPwVqVAwo4/NyYhzEbPaYiyyO+WFDDTOpdmkxe0anXmtXtKu5r6IBjNULXd47N7o9QFmN+zej/X/AJVth/8AIjh8QdsPL8vqjMVH2TIKFYqPisWGjLlzuqAsa0OykA2dUzcg0HXqQvYXLC58vShxaii3bzfRdybRxLHtzU6mcAkcLw64MEa/7ynnA/aJuW9dZE69PmqXZmzG0GZGkulxcXO1cTaSOVgLKYCsVh5NK719EdE8RCM2opterJjWGAMx00jS2aE5UYY1+AHQeKgSqjejeE4ellYfaPmPujm6OvT/AEUVKThzNr5FUpKrLhxTu/Nje1t64xlGkHcDKjXVSObhcM8Bbz8FdbyfSRSpNytlznCwH5nkuO1sQYmTMkyo5rkkkkknqvLnq7n1VFcKCivmXe2N66+IaWPIDSZytHTQSqjDv42+ITMpdL3h4j5pw0krDk7rUssVj6mQ53OdLi1mYk5WixAkwAqxT9q6xw8BaPvS4Fxju084UCVtiLKbgtl7ZFPVXfUCJCUS5zQMFdJ+hDbZp4x+HJ4a9MkD/qUpcPVhqegXNDqr7cfGdltHCv6V6YPg9wYfg4pAenJTRKcdomSgYlyqd4Xezb+P8nK0JVTvG7gb+L8ik9gM5VKtsNoFU1Vb4fQKUNk1pRhE1AFUICCMIIA2fbhDtwmYRgJgOCqj7ZNQlAJgK7S6WKibASmapALL1Eww4/MqY7RRKHvT3n80CZF22+H0P/tP/qqLM78Pk0fB/wA2qn3623/iH18LnawM7Yse54ZxtpgtBcTEFwIHXN3Ll+GbiszB2joJH/Ms0c9TawK0pVIwlmZz4mg8RTlCPux0SttNtMXqRYQ3JJju69FGwOJJc8ve3O7KTYnKwg5Wg2tqbRd0qk2hTrObTDPfNxLrkMLoIc6NBmvzyc1Tv3sr0qTOzcCcx7QkAy4gENE8mta2/etYYmEpXcfocP8A4pKOVS+v8nQu3P26eoOp1Atr4fNM1GFx1Z5H81gmfSNidHNpugRdg6RyWh3f3qOJa4up0wWkCzeRAM+oK76FSEpWgtTjxGElThmm9C6OFd3dfeGnquW7yY41MQ8nkSAOgFoXR6lWTMAeC5jvVQNPEvBsHHM3vDr285HknjlJQTfcPC+HxZJb299EVNV8pDKZgug5ZAmLSQSBPWAT5Kbs7Ytau4NpsN/rEEMA6ly3uM3ZYzZ7qDT7s1c5tNRokuPQRLe4LzqdCU02erXxlOjJRb1b+RzcJTDceISYXW/o43XZXwLahgHNUaeFpNnG8kSFzymoK7Z2HN9unLXrMLWgioA4ZXAscyWloz8QE6g9B0VYuzb+btMpYCtUzFzgG3ddxJqMuXG5PeuMlHEVTmTBK2gUoAoiggYU3UnBV8lRjvsva7+0g/klbT2aaL2tzNeH06dRr2TlIqMDrSAbGWnvaVGCAPW5eCJ5G/rdNEqBu3i+1wWGf9uhRcfE02z8VOKBjZVNvG7hZ+I/JXJKo95XWp+Lv8qT2BFHUVzh9AqRx08le0NAkhsfaUoJIRhUIWEEQQSA2GU9yUGnuTrSEcqgGezKPIU7mHVDOOoSAayFR9p4zsKNSqZIpsc8gRJDRJAnmpZeOoVLvbigMO5loqNc134Mpz+FuaDSlB1JqKObbb3yxFZz30q+JpUn2ZOWmWfdaWyDBm+vI6KLuttgs7UValevULC41KlR9TI0RAiTlGYiXd40VZtHaNCoMlAGG2i8RqS0G9r6919VDdsqqGPqU3OgNzExlOTQ89JBnTTuXAq0otts2qRqYas1b9yx2pWw9SuynUdUNMkmpW7Lje8ZsjabPs3APWJUvd/dZnb1DiJb2DpbTeA0OZP8yo4GwAM2PJObO2th6Zp4g8LRSZHCXE1Wt7MuaRobuJB1LQVQbP2zQJrU31HgPe5rHZsodSqOE06hd7oiR5rpUE3eRpSxM6cHDbN17+/djW0S6nXbXzZafYllNtQtdwlxIeHGDlmHAmfiudb6w7EHsiHsc4ZCwNAccrQ4w0ASXT6q23y2o6q+lSblbFPK5rSLNznKCRqIAI7oUCvhqlVtLJhxkYWsBYYdVgkOdc2cZ1joiUlB6mNSMXyQWq3e5RVtkvp1CyoC0ts4RcO5t8QtNuxkp1Qw8Patdym7eIT5T6rP7RquFd0ggtc4FrjmLXB0ZXHme/nCkOpvEVJBA5DUd57ldOrKFSM+x5lanxIuD6nQ29mdKjT1MOgHok1sEw6mm6NJv6SFjcHvK5rdGBrRaxEn10Utu8rsoLmCXaNBOY+UL3Y+IUmuZv5HkPwyrfkS+bX1NazDdC3+4fBUW+OLLMMWj/mODCeQHvH1iPVMUt5hzYR5pnbm0216GQS05gZNxAnp4rOri6MoNRlr6MdHwrEwqxk6el+6ZhalO67j9E4jZjO99X/zK43WwJOjh8Vtt1d+zg8K2h2LamUvOYvLQczi7TKeq8Sqo1I5bn0qpTW6Nj9J1X/4yv4M/wDYxcDJXSt59+34zDPoGiymH5eMPc7LDg7TKJ06rG09ht+s4nwEIhlhHKipU5N7FMgAtFT2bSH1Z8ZKkNaBoAPAAKs4Ki+pWV8NnwDKvOjXdQPXJVb2zJ8HCt/d3KpaptesS2uJsajHR1LTUb/nUIKzFno/6OsZ2mysKfs08n/5udT+TQtASuX/AEfbwGjs1gLSWtdUuCJgvJJyyDAJiZPgthh96aRdlLsrvsu4XejgD6SmK5eyqDeh38v+r/KrGltFrjr+R9DdUm9eIGan4O+bVL2GiszXHkr+hoFmqVWSPELS0NAlEbH0AjISWqhDgKCJBAG0LB3I2gdyazoZ0wJEjuR5go+cpvEYxtNuZ7g0SBJ6nQIsBJJCy+/tMuoWBs19xEkOaQWj4H0VpX29RDT7RuljDnNkxAtrctt94dVltsVe2oWdU7PDucyoYBIcMo94t4RHQkwbwpm1CLlL6HVhm6dRVH0OV7J2PTfUZUqPaackPaczTNyJIuIMLV4TH5qr2ljnhtGo4sLQO0NNvC1xMmC7XrPeqzaVOg95p0IbUeZJ47GYDnOvF4HK5VthMZUp1Q+pTHu9m8uc0veGwHPItAlkCwzB8ryadOVVqTTy+f8AB6FPE3lUbTebZ2KnadF5mo7smU3ubNBkzLpAyDmRHK0Aa6qDtr6PKzKYqscx4IzFuj2A3vyPktM/YNCqO0bmqVzxikHmOzDhOQOHBI5hRWb0NLqLX1BTjgqlwkCB79u7L/cvUhFLllp2ON041ZOMlbqYHZVHJmqOp9oACC0kxxQ0XGhkq4wOIc6zHmmBMCSYn6o/VObfoU31uzw7gynUFJxfmBaHOM/VuxsluumipcZu9iMK4veC9sWqMJLWkmCHTcfJc9WhxNQw1WWHi24313X9E7bobYFpbWBBe8wS9sGJHpr0VU7aJYIABBEET1sbXTuNxRqQ8yS4C/4Yb+Sco7tYgw91JwZ7xLoEjwNz6LKkmtD0MdhqVSnxIR5rX0IVDBQc3vMbEeMAypdOqb8ME/WHvR0B5SjG02FpDWi3XukEnreEo4ySAQAADA6REiUTlK5XhtGM6dqkFZ9dP7Gxjg45TALZhmjGD7Tzq4pztQWkTy1Iie+Pqt8VAsXm4AIsDo7u8R1SjWHIzyI1jwdzC6N1dniyi6VVxpvqLQlMowpOunn/ANh6UsvTAclEoKkLL0QekIwmQUNU8TvE/NEic657/wBUYK6Tz2dk3Fw4OzqIImRUN++o9WGM2Qx5BMyBAOsDkIMiExug3LgMOP8ApA/3Eu/NWhcsm9Sih/hNenHZ1JZN26WJvAMtUba9WrpUJLWkhpE03R43by7lpSm3tBVZn1FYxgrAOHtHtIOj5bHmCR6wtLgdrvgQWvHUEfNtk3i9i0n6tg9W2PwVRi92HTmpVIPeIP8Ac39FSaFqbCltwfWBb8R+/JS8Pjmu0IPdN/TVc9qVsZR1Be3qRmHmRf1R4feIfXYZ+7dO3YVzpocEFiae8rIHtHjuM2QS1GdjGHqfd9T+iP8Awz+rfipWUd/qUMgVCIwwrvtD0P6pNfAlzC3MLiPdn4SpmQdEMoSAz+B2AylXLWU4Yad60i5Lo7ICZb9onn4qLvbgKVHZmJbTytHZOOUQNYEkeQutVCwH0gMpOpPxIZ24Zmwzhmc0MDjlqPPKBaCObpTbdtDem7vW9v36dTM7obOw9Wav+GNM8MP7RzmPyuDuEEzAcwG9vFK3sLGPkQC6SJBd8OUmBpElRtkYt+Gw1LJlLTBjUiTJaMxtGmnNTa1btKgxTiCyhS7U0sgkHM9rQCdTwn4LyIQrRr/E8j2V7/X5npyzQWdbepCrNxDW0W0OA1KNQuJLmuY1oD4zNu2bDxdC5/iNvVnPbmILWOL2MIBaHOLSS6fenKJmefVdCx2+lJtR72VHCKYAIbIBeG1IP3oAEeMrC4nBiu5zqLWzGcgTma5xbYtNg0EnRelKOqaZOanJarXp3LnAYCi6mKrHvcYDngUgZcOIsaHcJGo8gU/jcdiqtGo0VhJaQKYoMEtNsufwT7cP2VZrXODquI43spU8tNpaBxCOGbTb81Z4Qs7c9mWuAEEtIMPA4h3XOi8+vVnBNwk/T30MJJNZf3KLdij2VJpq07uqhvEwSxtMSZBHNxHorDbuPfUquDJFFg94m7iOhA6p3AYjEYqswPDKTchqMABzOIIF5cbROiyu2sTiMRUqMy5KYeaZNPNEixk9Day1p1MzyPR6X/s68PiYxpqnBNtIo8TS7XDnEAhrxVdIn32kzmjq0kA9VVtqudqTz+Oq1+Mw1GjQ7HLBhsmJJJY8Zje1yHRazB1WQpU4JH7PeunQ8/LOPezH6NBTaTVHpPUlpss5M6qcUloEgilAJFCgllNtSyUzOQEYKSgmZsqKjQ2QBMjUi4uDI6aR4EpppV3sPaLqdUgaGC7wH+60J7GuQ3I17joMoJJK6G7M4owzK9zXbqVJwGHP/SaPSR+Ssy5Q9lYUUaDKYAGVsQLgSSSB6qRKzYx0FNuKAckucgQkuRApJKATEHlTFfZtN/vMaT1iD6i6elLa5MCqO69Lq8eY/MIK5lBO7DQ6uAjCoTvUOTP+7/RIdvSfstHmVpZkXRoUazR3pP3B6/qiG8jj9ZvkErBmNKSufY3ZNSuaZbXgPqdpWLuGi5tR47JuU3qGWQCbDkNFaN2zUebvJbezWi8iOQ92JhPjaBIAgwIIGWAMunK0QiNnqyozynPN49juw2LFOs+TXY6rmsygx0lupMyGiST10Wf3Z3lpUO0p4lzqtKqKfEeTmmBDBJDACTJj3dLrT72YukagOMmoQHw0nMRmJytHMGLxMc+S5qcaKjnMDIYXHIAJI6NJ7uviuaFRJ6bI6o8WUU18PmSdrYztMZw9m5nE2mB7oIA4pGpMDiPKByWi3ewGKYx9XCnCuDnTUfUNg2AckC4IdI9CqLZlGoclZzmAAkNc5g4WMcGCQIAl2pUvB1n1GYlgeAauUyDDS4PvB+0WgmO4roc47+pvGLmm1v8Ac0OM241zWVWN4S6pTzmxY+meIN5ZSDY62VXsfJRNR1InjeXljiXBxIJjOLAgjXmDdZLF9vPZnMQTlDCZYBMg6wCJmek8lbbH2s6lSZ2rHRFntF8mYAE3ss5uE1eyZrDLn4c1qjS097Wf4oCpSAyNBY8fUBhk25ZS633VT4jeWlTfUNP3iOh4nWLQGnlN57uasH7dwbmVaJa5z6jXRUYycuUZInWL6qt2TsykaDu2cXRTmmB9UnNlqNPwIB5BRVs+bLv2OaTjCbtsVNfEGo0F+slzo5uMAk9dPJUe0Ya/9+Sn4x5pgAEE5eltAf1VPUcXGTqopwle7O3FYqi6Sp0l1HqDlMpKLh2hSg5OW5jT2FIJOZDOOqRVxYSk0Ko6o+06J2MpNDiJxgIgSotc8R/fJXCN2YVJ5UXW5eyKdfEOFQEtawkhpLby0C48TZdEwuyKVJs0mNDeoHEPxE3/ACWS+j6kA2q883NaPAAk/MLVbIxBNFhmDfQ955rWb1OaOxKmyDXI3VOojvAt6fpHmgGW/RZFAzXPgPzSXOSSbnwH5pLnJiASjaU1mRZ1Qh6UoFRxUSw9MCRmQTPaIJDOkUt1qAHuz43+afZu/QGjB6IkFtczsPN2TRB9xvol/wAOpzdgMaTp6aIIJXYWQ8KDBo0egVTtvFtjsoPGYc4ECGNAdUPMnhi0fWt3BBRUbysDkO/mR1V7WEiT2kEAZczAGttMwL+ZWOwrcufJ/wAsXdzcHns+fe5EguO256VKo40+jttcsN5tkllPCuB9+mKXZ2iWlxc6Zi7nH0Vjj8OMJRpENB7SZAsGvLXAk9R7g/pPVBBZuTmoxexlCpJSTXmVNfb/AGlFzGsLQMxLpB4i4gZRqIaSP0UPM6sAAbERf05XQQW9V8mnc9Dw2TnUkn1RC2gHNZkPC6m4gERJkEESDzWr2VtJlfDtLJY6m0New8QztFngkXaRy1+CCCiWtO5wYulCDtFFTvns9tJ9LKSQ7MTOpcQ0OPnZZpg/P4IILSi3KCbOO4ugwSpPZhGgm9z0YLkG+wCHYBBBK48qHGUwlhEgmZhgqJXPEf3yQQWlPcwrbG33T4MGSNXOqHxgZR8la7rV5w7bc9PEA/n8UEES3MlsWznf7HwRg3tr++aCCkYllWZJv3+CTUFpFwjQVARi9EaiNBAhAqJXaoIJgDtkEEEhn//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TEhUUExQUFRQUGBYXFxQVFRQUFBQUFBcWFxYUFBUYHCggGBwlHBQUITEhJSksLi4uFx8zODMsNygtLisBCgoKDg0OGxAQGiwkICQsLCwsLCwsLCwsLCwsLCwsLCwsLCwsLCwsLCwsLCwsLCwsLCwsLCwsLCwsLCwsLCwsLP/AABEIAMMBAwMBIgACEQEDEQH/xAAcAAABBQEBAQAAAAAAAAAAAAAFAAIDBAYBBwj/xAA8EAABAwIFAgMFBgUEAgMAAAABAAIRAwQFEiExQQZRYXGBEyKRobEHIzJSwfAUQmLR8RVyguEzkhZDU//EABoBAAIDAQEAAAAAAAAAAAAAAAMEAAECBQb/xAAqEQACAgEEAgIBBAIDAAAAAAAAAQIRAwQSITEiQTJREwUjYXGRoRRCsf/aAAwDAQACEQMRAD8A2tjg7WRGiMUaTR4qGw133V9rQFqvsA2vRYovTa1ZsalMfVAG6x+LXD8xAJjzhGx4ozdMFLJKKHdUW1OqNT479lJhBBpwNUFGHFxlx+aM4TQyCAE1mwwjh2xMYcsvy7mC8QZBIQipXAGq0eMWVQu91hPohT+k69Q/gjzK5uJyT4Q9qlCSdsIdPXAaQRsVu6VQEArBWfT1ei2HQ7Xjha7DQ8MhwhHyJ9iGKSXiEAVl+orfKcy0TXKpjNtnpnyQk+RiPBjWuDgYVFnuuhSWgyPLD3TcVGWHBORjtnS6Za8ltYQt6sGVQ6qpgtDhxqoaV/orVw4VKZRscLuLObklsf8ARi7qYBH7BVDEmy2Udbb7tdxp6IZcUIlp9EjqI07Oti8oWCcKcc8d1ocSoHLm8ECot9nUE7Stg4ipS07LeGKlFv2I6nNPHkivRhrpuqrVgieIUY42VAtSz4Z0u4phLpipFQL1doml6LxiyeWPEd17Fgj81ETyEGTqaZSXBgsZqEF7Vk6Zh5Wz6isnGqYBIPgsvVwmqX6MPwXf/UJRlp4STEtOmpyQbtaoLPRCqLstQHxRC0wqvH4FJ/8AHqp10C429Ia22bvBHZmBE3HKJQTALd7Gw5Gq7gWxK5H6v5ZYTixjQw2wcWUK2PAKnUxyZEJpwxsyVPRtabd4VQ5l8gskkugQ65aTsUkYdQp+HySXRtfYtT+jSNuix2gUpvHu8E6AN10BEbdg+CSm0kalUq9oSdERpuVDF8RFMeKNjUk/F8g5teztGza3VxUeJdU21qAXk/8AEZj8lj7zGKjjudeB+pQHFKZqaO5XRhp2luySE5ZVJ7Yo9AZ9p9o4gNFQk/0x9Vr8OxZtRocARPdeH2HT9KRLtf8AcvX+mKH3YHYBLaj8dLYhjHFp8sPtGbUqO6rBoUuTRVb2jmaQljdfwU3XI4T2Vg4Qs1dXPszln5pU8YY3+ZvxQXkiuwyxybIMVtg2rPfRT/6e17JKrXmLUn6lwXaGOUwIDgr/AOWqRr8DANfDy17gGkgHRWLWg8H8JhFm4pTJ3U9K4k6NJ8USH6g1LhAs2ijN2zO4jh7icwCgucGL2yAZ3WrfU1jQx2nfzQ27vGzlfU1/ICTvpsI581ebU7/QTS4/xJrsyNbpt7txHiiuGYUaYgnRWrzFaVOBLGjWGjcnwAHkqtvjjIjKGzxLSfM8eO6XhqHB8Ey6ZZY1IgvMCa92+h5BXG9GM5dHkrYxVkZ4HYEHk7ExoAnnEDAn3R+TV5P9RBGbX0UnklPlGscPxx2sgt+maFMgkyR3R62uqbBAIgILWeH85Z4Aj9+qFYhbnIS2XEHg7eEePkkpvLJjMVCjSXF9SBkkKnUxWiOF55e39RpgZi7sdI8JVA3tZ2kGeZWpQzyXMuC1LEj0t+P0xsAqtXqRvgvMK9/VBg6FM9rVPJVLSTfciPNBej0ip1R4hVqnVB7rD2WH1qxgEq7cdL1wRuZ81r/hR9sytR9IP1+pz+b5qi7qAuMZ/mgGJ4PUogFw0PKo2n4gtrSQSsr88vo9AouJaDm380l2z/A3ySSTaGD2JwXN1DRaSdSr9CjBMrsN8nNS4GUaJKGdTWbcoceFpKFJR4hhoe0greOW2SZiS3Jo8srZnmGNgd069wcPpmTrHkAtNcWgpuLY2VN7Mxga/RdKeshFePL/ANEw/p7rfkdL/Z49cn2NWN4PK9p+zrq6nWaKezgBIP6LOV+gPbVM7iUSten6Vn77SA4cpTLr4ShWQ1LTeXgeo1a4aJJ0WJ6n6wYyW0zJ+Xqs3jfUtR7cocQB81iq9wXrk5tRKS8OF9jeLAr8+/ot4liD6ry4uKpUGvc6JMLrNwi9pS8EpD5UNz4iK3ss0CSrH+jnMGgmDvH90Vt7QZZ2MLtGoabC52seOg9ZTtJITTbZ2hYspj9VNUvmsEZ9e231QanizariA+QzRwks183Roq1rRq3NXIxrWsEbQZ8zH6lVddLk2o32zR2bnVGkh0+pHx/ugeIXrWPIkSAdjpoDr/laxuBPyhkR3PdV29D0yZfv4cqpbmqo1GKTs8lubp9TXLEQGngAdx46lOrXNVjMzC06QTqS3/idAJXsb+l6AEZAs9ivSTGgmmB5HUfBU8leifjT9nneFYzUY7NM6Q+SZcPoPBF7/FXENLqjcjoIL88nzjRDcUwVzCZAAnSNPjxCqXd0HUmNj/x5mEd27hF3KXKBuO3hmqwy+puBaHh53y/ynyBAg68SiL7mmCA12vLTpAG8BebWtwaVQCY1EHuDstXid0TTY8FwI0OUxMiQT8/isyTjKvTKVNX9Gpp2tKtEiexICq1sCDXTl8oMn1QrAcTkOz1Cw7REbeR/RFG3EERJBIGhLj/uJJ/RSS8aZn2Z3qLAxIqNB8eVFQoDLEarYUq2cOa4AxOvJQR9plJ305V6edLY30A1EXVoWCNDHbBbbDqDakEhYulT55H0WmwW77HdGa4B4JuDB/2mYeBbkgajVeR2v4x5r3bHLQ1qZB1kLxi8w91GuWkbFKaTV/mcotVQ5OFUzY2h9xvkuLtp+Bvkkkn2Oo9fos1CN0mCJJQxtNOqVQ0ald6UGlZx4zUnSCFW+A0aqdxiYbqShVfEAdGa+KjpWuYy5KSz10NRwe5FW7c6vUkAhqIW1u2mJKhvrxlIbhZrEcYfU0EgJeepl8fYeOP2GcV6jDZDNT8gsLi+NF8y6T9EXZaSDKwdzTIr1W+Mq8OBzd5P8GZ5FFeIVwOq6qDm4KbcUcpI7FLpUw9zVcxhsPPoUxmX7bX0CxP9xMGjcLW4HTDt1kCtX0+/Zc2PE0x7KvEJ3fuw0HU8ZSVleqbwtphkwHGP8rR9QVXsZmbvLW/+xhY/GmNdSMyXtIdM75gNPT9U++1YrBcBvoTBn1WNDQ3Ukl0agToCedIXq+EYAygzQS7koT9mlmKVnTEauEnvqtPcVPFGjFfIy7+JWqgKs98Jz626oXFdCmw0UNr1ENruT69QqsSlpMLRn+obHMwxuF5jdUnNcRBMnXTheyXFIuEQsT1NgjoLmaFTHPbIzONow1xTP84MaAO7cR4InZXYLS13AaPhpPzUF48+zdm0qCN+YBn46ITTrw4Eb/p2TtbkKvxYbo3L6ZMEQTy5ogjggnRH7HECWg56eh1EyeIlx0PoVmfbB7YI1H04/VV7VxBidj8v2FTVk6PRrLEJcRABnmYIPaVPcFrvDvp9IWJtMSLoB0AOh7cx5LQVLoRAkGe42jU6b+qVkpRlaCUpKh90S3Uax27K3hDzM8KsHSIcR6kfMcKxYkAwmY5ExKeFxdm9wyHN81gPtLweHNqtHMFbDCbnLHYqXqu1bVoHyRdqq0jSbvk85tT7jfJJMpGAB2XVxmuTqLo9Ef1tbjZxPkCf0QbGOsG1IDGuidTEIE21b2TvYjsnMmuclQtj0qg7QWodSEDRinHVj4jLHqg9NghR1mpP8noYcF2yW+xBzpcZJ/eyu4a4PpB3J+KD9PXGd1RhGo7ongRhrm/lcV08GnjDn2JzyylwG6DPd9FgMTY0Xrwf5gCtyK80zHAK8vxOu43OZ3OiPHtg/SDODOAuSBsUQ6hEPb4hBMOqxXZ4rR9QU5DCsz9r+CR4kgCVpunXaBZpwRvAasR4Ljt8nUmvE0eNgZW/7hMmNpj5wsFjFRmf2bIj4k8DXwP0WyxS8aWe8dIKxFHIasPEBwMHuSdPonk7disFSo9z6ccG0KcflCt3FdAOk7rPbMg7DKfMaI0KJKKm2uC6XsrvqqvkzKzXYoX1IErDX2aRA+iAqtUidwqWK4sRMLK3l68ul9TK3eAeEJtG9rNTc4gxsiUJuqwfMFZqr1DSkhgLo3PeNFfwy7NXRtKo3zaQPQoc4y7aImvQM6gwcPEtGqwFxRLHZTuOCvaqtkQJI9Fg+ssLkZwNRv5I2nzU9rB5se5WuzMWtSQeDGnxVprhBJGo3A5HJHl+qGUXa9p57FXWP17JySFUy7Z5dw4xxsCibLog5cx2ESGu34nlZ2oOys2bu8/E6Ico2bjKjWMJgSc3EjceYVlrYdLuNjEaeizNK5JgTHvDXb0PyWlpNzCHbd0BxadBLTQbsb8NESr1XG2FhaTrGyzD6BaJmQOeVFkzcxz/AI7LVzS4ZjbF+h1SmCSUlH/Bu8fmuJR45DClEJgpSugLkJSwo9uyieVI06KrUcoiyDARlunD8wRS0flrVW94PxWZvb00a7XjyVvBsRNW6JOkjbyXcwu4r+hDY9zf8msw4y1w81gMdsnNrsLhoXLfYaYquHkhn2gUgGMdGzx80R8TBtVwZu4t8lSmQtHefesaAuUrQVGsMIjVpikzVIZtR9B4YueTNV7Yt3UdCqRoFHfXZe/wU+GM96eyVSfscb4CN1bk0ffMZnaH8rW66ntAKx2IXILiRtJLT5aR8Fs7/EmE5CPdHux+aW6mfAGPVee3ctlsSQSJ+U+q6WOKEpNo9Q+yTE83taJM7Pb5HQ/ovRcQxNlJu8mNl4B0Nin8Pe0tdHfdk8S7QT/yhen9Q3IAb+Y/vblXLwRqL3suf68XHgBFbYe1ZpqvJb+3r+3yZCTzpm00gg8COV6b9n9m9jSHGQZga7DafFDUJXyF3xa8QB1BblpCEWuDOqvd7QSwg87nggeHC3fUFoC7X9hV7O3HYR4hBj4zNyVoy2HdN0qTvu2Z3n+Z0aTzH/S1trYhjfe1cdyiFCmxo4lRXNULUlfLKjFJUijWpBZTqSz91w4IK1VWuO6C4qMzSgOkzVHidallcR2KlY7b4eiv4/bZajvOUJZU4XUi9ys58ltdFxro8wV1pnwB+SgZU/fdWCdNNFCyVktgbg7HfbdFaN85rJBiD24QOnUdMdtpU3tXc6eCxKNmlKja4VcS05vCASSQI+XKe5g3b5xwguH4lIERPPBRO2uR7w0PY/ogNtcM3S7RYbWHc/D/ALSULgJ3+iSwWFDumyk4ri5Y2ObsqNUq81UK+5WodllDGqALQeZCZZ4a+3qMqO/C4x8QrWIiaXki2ONz2tN/bIfouzpZfto5+XxyBKxqD2vmFYx6g2s3Ie4KE2NQhzSO0I61k+8VjVZKqmFcP3GRWNs2m0Kti1POw+qkrvcXADZOq0pgT3QcOnbTlIxPKrpGDbTgwjGC28ukSByTpKoXDYe7jUorRqFrN4cSBOmnihQVyoak/EA9Ve7Uc5usifpwgDpdTcSNi3Xznf0WkxGqHOcfxNIjyA0n11QKtWaKTmDlzT8G7fMroLhIU9gWpI1G8yD2I2K+gsJw5l/b29w8SCwOLRy4iCPCCCvAqjI8e4Xuv2L3gdh7WA60qlRp8JdnHyetzVorHxIMf6Y5xgMyt8SST6lHbG1yQArFasGhCKWLj2jgTAAkfELHEe2HUW+kTYpQAMnVZ29DcrveI00gxCsY5jM6gjwhZS6quqv/ABENHA0nzSuWS3OhiEaVssULyq3+bMPHmPFTvxWd9D8kmNAbrAgeSD3F611TJTGd3MfhaP6j+iFbNbgn/Ezzuo6rzsmWdGAZ345hOcNUNlSowfW1D+ZY8LfdY05b8SsAQunp3cBDOqkWE8OULSnsKKCRYpnjlSMdxE/UKqHQps/ZU0aTLdCtl1G8o1htcD8Ws77CPLus/bu7CfE8eStU3mdjG8DgoUo2EizTCO/6JIUMQP8A+aSHsZq0appkJyZT5C61chjY4HVV6tOSVMN007q0WQ0qQOh2RmuGuoez8IQoDVFrKjKax59sNqF8uK52Pw60DQPBWK94JDVBiV+2k1DrerncHLeDG8srfRjLPajRVwMmiEWVQl5BMovVP3Z8lnrCr9+QutXBzv8AuDL62++PcmYgqTFMrWOBOsGfM/QaK5iJDa+aJ09AgWIgukHkyZ3dJEen9lzoQW5nTcntRRtLrIPeEtM78kbDyj6oHWcCNdzr+/3wi95WFRoDdS3X9EEqjSOAT5xKbSANio6+O4+S132UdR/wt0aTzFK5hvYNqj8B9ZLfULIM0dHlH1VZ30WuzLdcn01iF5pus7hdwX1z2iFmOhurhXaLeufvgPccf/tA7/1j5791o6Vm9pJY4DNGvZJ5NykrH8c04cBrEcPpQXOhvM/vlZG6umg5aILn+A2Hf/K0bsIDzNWpUeNNCQ0eXugKOq0NBZTY1g/pEfHkrc1Htl42ZgYZVqa1XZR+Uan1Ow9ERtLFlNuVgA79yfFXjau8h81x1KEtOzUpWVMqiqGAp6rgAhtepm0GyFRmwRiND2gcfQLz6/ti1xEL1NzNFk+obIZx4pzBk2ugOaG5GQapaaI/6eFYoYZomXkQusbBJanMbGpV91qR/LoOULuqomBsPqri9xUltJqLwCrbLkDca90Gzp7aq04WYUw2MQ/cBdQX2hSVfjRe9nqbdHJy48arrguAzonFx34kk5/ChYuQi9xdNpU58EGqKhfXReCzwWoRcnRUkQXt/wDxDHEcfUI1hQ9xp8Asp00ADUYeD9VqsIPux20XejFRgkjlSbcm2Hs8thZxjsl0J2KMGvGiA41/5GlszPC03SZmrki9jD2lxOsCNR37LN4iyQXCYAIAPyGi0FZkAk+e0rJXtZ7naEwTAHP9U+aQxS3tsea2oHNqEcxOhjz/ALKuXAEzJntz5ohXptAJbzv4HsCqN0QII14ITSBPgjoU3EOOkaecmYj4FVa4gn0Vq2qS9o4JHzMKtcPk99AFpdmX0Ma8jK5pIc0yCDBBBkEdl6t0Z1qyuBSrkMrjQE6Nq+I7O8PgvKDso6ggq5QUlTKjNxdo+nbZwIhWBSaJMCV4L079oFxbw159qwR+InO0dg7n1XqjcadVYHMbIIkQ7ugSW3sZhNSCV/dNE7LO3N/qoLs1HbghVfYlKTk2Mqkhz6pd5KSmxcZThSLKRljHNQfGLfNCNlVLhkqJ0UAqNlrsrYsgAiFGkpnUvBTcyGVx0CnSc7wgeqwq23X1TKxjPzGfQLEroYF4WJZ3chLq4uhHAnUkl1Qh63UGi5MhSEaKNmxXnDqjU6odkwpz9lZBtRC64ioD3RZ2yq3VMFs8hH0/yozN0kzNVZp3WmzlscJ+olZTqJkezqDghHsPrkta4dl04T8E2I5YVkot4o1xeMqt0LTl3CntqWcglcx27FGkT4JPPmc3tj0FhBLlgjE79glpO+hjcIFdV2iXM7GWkaEcEFDMOuTVruLjIM6eaMBjSMpA0mCPDfy5Ro4/xpI1u3IBVKmbMSR4DsO6qVqep2HYSCp7+gASTodxG2u2qp0o579/oE0ugD7O54GmrjuTwOwUVRmk91LVZEbakny7KJ1QbcK0UxjG5jExKhrbp7jCbU8VoyRL1foPEvuWA7RHw0XlC2fQlz7rmctMjyP+EPN8bN4flR6nVbI0Q2rTU1jcZmhS1ilJpS5GouuAa5q4paqjYNUEIIhVX6lXLgwFVa1UyD6LFOWp9JidWhrHOOgAJnwCkUZbPMevrjNcBv5G/Nx/6CzKs4jdGrVfUP8AM4n04HwhV11YR2xSEJO3Yl0Li6tGRLq4uqEPXgdFCzcp1F2iY8w5eeo6gnJHZdcmjYqFnWHRdt6ebMFFSOi7Rq5XIuLiaMZPiwPidoX0nN/KVb6UdmpxyP0XfaEveOHIp01hns5Pcymcs3FOAOUd22Yft2BrZWN6wqmoPAStBjt/kbAQLF6QNDMP2CiaXC3+4xfNkp7UYJpLHAg/BGKVYgSeyo0aGb0Vi+dlbCNPymolw8YNg+93PvSDr/nxVWgfe+MeBjRPqFRh0JmuAN82TMdplMandQlkFRB0FWHAOOh+PHqs0XY0szEQmXBgwdCNFLQkGeNiorgySQp7J6IEY6Uu/Z3DZ2d7p/T5oOnU3EEEbjX1CuStUVF07PZ6BymeCiIegnTd6K9FrvCCOxG6NsYuYrTpnQ4fKK1dxTranKkqU5Vi3okBWlbI3wDrveE62tyVb/hZMojRoABRQtk3UUmUtFlftIxH2VuKQPvVdP8AgPxH6D1W8LAF4h1zin8RdvIPuM9xv/H8R+M/AJjFi5sBlnxRnkl1JNiokikkVCHUkklCHqVF0GE+4UR2BTqxkLg1ydMklcad01h91NadVVFjabtSoqroKTjDknalbXDsnaLVpTzOlGnVBTYoMNojLKznWeNZPcaVvyy5P7A8RiXn1vahygtwX0XMPEhUun7mY8UYtaeWo4d12saSxuCObN+akZO3tSCfNDcRqS7yWrxdoptefQeqxNZ2qV01ybk/6GszSSiiFxUbk9xUZTQEYVKzuoiuAqiFu0pBx3geJTHbwNlEyoR6qVm088KiytCSc4Jqso0nReOfw9XK4/dv0PYO4K9Yp1QQCNivBAVuejeqcoFGsdNmuP0KXzYr8kMYcleLPQgrNEqnTeDqFaovS8RhlljVYkKoaqG4tjtOgwve4ADjknsByipGGVuu8e/hrY5T95UlrO4nd3oF4mUU6hxl91WNR2g2a2fwt/ueUL5TMY0hSUrYkkuVxaMnUkkgoQS6uwkrIens/CmfyrqS4Xs6aO0vwrk6pJKMiI634glyuJK10Q0FAxSXlvUjyahkyupJvSfJ/wBCuboIdMOOi2Ff8TSkkuhHsTmBes3e63xP6LFVEkkPD8P8/wDoSXZE5MK4kiFHCmhdSUIcU1PZJJQhyqFEEklEQ61Jq6koQ33RV9UcyHOJA2lbWi4pJJWS8mNRfiht9WIZIOq8dxq8fUquL3F0EgTsB4BJJFxdA8xRK5ykkigRDdIJJKEEEmrqShBySSSsh//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QTEhUUExQUFRQUGBYXFxQVFRQUFBQUFBcWFxYUFBUYHCggGBwlHBQUITEhJSksLi4uFx8zODMsNygtLisBCgoKDg0OGxAQGiwkICQsLCwsLCwsLCwsLCwsLCwsLCwsLCwsLCwsLCwsLCwsLCwsLCwsLCwsLCwsLCwsLCwsLP/AABEIAMMBAwMBIgACEQEDEQH/xAAcAAABBQEBAQAAAAAAAAAAAAAFAAIDBAYBBwj/xAA8EAABAwIFAgMFBgUEAgMAAAABAAIRAwQFEiExQQZRYXGBEyKRobEHIzJSwfAUQmLR8RVyguEzkhZDU//EABoBAAIDAQEAAAAAAAAAAAAAAAMEAAECBQb/xAAqEQACAgEEAgIBBAIDAAAAAAAAAQIRAwQSITEiQTJREwUjYXGRoRRCsf/aAAwDAQACEQMRAD8A2tjg7WRGiMUaTR4qGw133V9rQFqvsA2vRYovTa1ZsalMfVAG6x+LXD8xAJjzhGx4ozdMFLJKKHdUW1OqNT479lJhBBpwNUFGHFxlx+aM4TQyCAE1mwwjh2xMYcsvy7mC8QZBIQipXAGq0eMWVQu91hPohT+k69Q/gjzK5uJyT4Q9qlCSdsIdPXAaQRsVu6VQEArBWfT1ei2HQ7Xjha7DQ8MhwhHyJ9iGKSXiEAVl+orfKcy0TXKpjNtnpnyQk+RiPBjWuDgYVFnuuhSWgyPLD3TcVGWHBORjtnS6Za8ltYQt6sGVQ6qpgtDhxqoaV/orVw4VKZRscLuLObklsf8ARi7qYBH7BVDEmy2Udbb7tdxp6IZcUIlp9EjqI07Oti8oWCcKcc8d1ocSoHLm8ECot9nUE7Stg4ipS07LeGKlFv2I6nNPHkivRhrpuqrVgieIUY42VAtSz4Z0u4phLpipFQL1doml6LxiyeWPEd17Fgj81ETyEGTqaZSXBgsZqEF7Vk6Zh5Wz6isnGqYBIPgsvVwmqX6MPwXf/UJRlp4STEtOmpyQbtaoLPRCqLstQHxRC0wqvH4FJ/8AHqp10C429Ia22bvBHZmBE3HKJQTALd7Gw5Gq7gWxK5H6v5ZYTixjQw2wcWUK2PAKnUxyZEJpwxsyVPRtabd4VQ5l8gskkugQ65aTsUkYdQp+HySXRtfYtT+jSNuix2gUpvHu8E6AN10BEbdg+CSm0kalUq9oSdERpuVDF8RFMeKNjUk/F8g5teztGza3VxUeJdU21qAXk/8AEZj8lj7zGKjjudeB+pQHFKZqaO5XRhp2luySE5ZVJ7Yo9AZ9p9o4gNFQk/0x9Vr8OxZtRocARPdeH2HT9KRLtf8AcvX+mKH3YHYBLaj8dLYhjHFp8sPtGbUqO6rBoUuTRVb2jmaQljdfwU3XI4T2Vg4Qs1dXPszln5pU8YY3+ZvxQXkiuwyxybIMVtg2rPfRT/6e17JKrXmLUn6lwXaGOUwIDgr/AOWqRr8DANfDy17gGkgHRWLWg8H8JhFm4pTJ3U9K4k6NJ8USH6g1LhAs2ijN2zO4jh7icwCgucGL2yAZ3WrfU1jQx2nfzQ27vGzlfU1/ICTvpsI581ebU7/QTS4/xJrsyNbpt7txHiiuGYUaYgnRWrzFaVOBLGjWGjcnwAHkqtvjjIjKGzxLSfM8eO6XhqHB8Ey6ZZY1IgvMCa92+h5BXG9GM5dHkrYxVkZ4HYEHk7ExoAnnEDAn3R+TV5P9RBGbX0UnklPlGscPxx2sgt+maFMgkyR3R62uqbBAIgILWeH85Z4Aj9+qFYhbnIS2XEHg7eEePkkpvLJjMVCjSXF9SBkkKnUxWiOF55e39RpgZi7sdI8JVA3tZ2kGeZWpQzyXMuC1LEj0t+P0xsAqtXqRvgvMK9/VBg6FM9rVPJVLSTfciPNBej0ip1R4hVqnVB7rD2WH1qxgEq7cdL1wRuZ81r/hR9sytR9IP1+pz+b5qi7qAuMZ/mgGJ4PUogFw0PKo2n4gtrSQSsr88vo9AouJaDm380l2z/A3ySSTaGD2JwXN1DRaSdSr9CjBMrsN8nNS4GUaJKGdTWbcoceFpKFJR4hhoe0greOW2SZiS3Jo8srZnmGNgd069wcPpmTrHkAtNcWgpuLY2VN7Mxga/RdKeshFePL/ANEw/p7rfkdL/Z49cn2NWN4PK9p+zrq6nWaKezgBIP6LOV+gPbVM7iUSten6Vn77SA4cpTLr4ShWQ1LTeXgeo1a4aJJ0WJ6n6wYyW0zJ+Xqs3jfUtR7cocQB81iq9wXrk5tRKS8OF9jeLAr8+/ot4liD6ry4uKpUGvc6JMLrNwi9pS8EpD5UNz4iK3ss0CSrH+jnMGgmDvH90Vt7QZZ2MLtGoabC52seOg9ZTtJITTbZ2hYspj9VNUvmsEZ9e231QanizariA+QzRwks183Roq1rRq3NXIxrWsEbQZ8zH6lVddLk2o32zR2bnVGkh0+pHx/ugeIXrWPIkSAdjpoDr/laxuBPyhkR3PdV29D0yZfv4cqpbmqo1GKTs8lubp9TXLEQGngAdx46lOrXNVjMzC06QTqS3/idAJXsb+l6AEZAs9ivSTGgmmB5HUfBU8leifjT9nneFYzUY7NM6Q+SZcPoPBF7/FXENLqjcjoIL88nzjRDcUwVzCZAAnSNPjxCqXd0HUmNj/x5mEd27hF3KXKBuO3hmqwy+puBaHh53y/ynyBAg68SiL7mmCA12vLTpAG8BebWtwaVQCY1EHuDstXid0TTY8FwI0OUxMiQT8/isyTjKvTKVNX9Gpp2tKtEiexICq1sCDXTl8oMn1QrAcTkOz1Cw7REbeR/RFG3EERJBIGhLj/uJJ/RSS8aZn2Z3qLAxIqNB8eVFQoDLEarYUq2cOa4AxOvJQR9plJ305V6edLY30A1EXVoWCNDHbBbbDqDakEhYulT55H0WmwW77HdGa4B4JuDB/2mYeBbkgajVeR2v4x5r3bHLQ1qZB1kLxi8w91GuWkbFKaTV/mcotVQ5OFUzY2h9xvkuLtp+Bvkkkn2Oo9fos1CN0mCJJQxtNOqVQ0ald6UGlZx4zUnSCFW+A0aqdxiYbqShVfEAdGa+KjpWuYy5KSz10NRwe5FW7c6vUkAhqIW1u2mJKhvrxlIbhZrEcYfU0EgJeepl8fYeOP2GcV6jDZDNT8gsLi+NF8y6T9EXZaSDKwdzTIr1W+Mq8OBzd5P8GZ5FFeIVwOq6qDm4KbcUcpI7FLpUw9zVcxhsPPoUxmX7bX0CxP9xMGjcLW4HTDt1kCtX0+/Zc2PE0x7KvEJ3fuw0HU8ZSVleqbwtphkwHGP8rR9QVXsZmbvLW/+xhY/GmNdSMyXtIdM75gNPT9U++1YrBcBvoTBn1WNDQ3Ukl0agToCedIXq+EYAygzQS7koT9mlmKVnTEauEnvqtPcVPFGjFfIy7+JWqgKs98Jz626oXFdCmw0UNr1ENruT69QqsSlpMLRn+obHMwxuF5jdUnNcRBMnXTheyXFIuEQsT1NgjoLmaFTHPbIzONow1xTP84MaAO7cR4InZXYLS13AaPhpPzUF48+zdm0qCN+YBn46ITTrw4Eb/p2TtbkKvxYbo3L6ZMEQTy5ogjggnRH7HECWg56eh1EyeIlx0PoVmfbB7YI1H04/VV7VxBidj8v2FTVk6PRrLEJcRABnmYIPaVPcFrvDvp9IWJtMSLoB0AOh7cx5LQVLoRAkGe42jU6b+qVkpRlaCUpKh90S3Uax27K3hDzM8KsHSIcR6kfMcKxYkAwmY5ExKeFxdm9wyHN81gPtLweHNqtHMFbDCbnLHYqXqu1bVoHyRdqq0jSbvk85tT7jfJJMpGAB2XVxmuTqLo9Ef1tbjZxPkCf0QbGOsG1IDGuidTEIE21b2TvYjsnMmuclQtj0qg7QWodSEDRinHVj4jLHqg9NghR1mpP8noYcF2yW+xBzpcZJ/eyu4a4PpB3J+KD9PXGd1RhGo7ongRhrm/lcV08GnjDn2JzyylwG6DPd9FgMTY0Xrwf5gCtyK80zHAK8vxOu43OZ3OiPHtg/SDODOAuSBsUQ6hEPb4hBMOqxXZ4rR9QU5DCsz9r+CR4kgCVpunXaBZpwRvAasR4Ljt8nUmvE0eNgZW/7hMmNpj5wsFjFRmf2bIj4k8DXwP0WyxS8aWe8dIKxFHIasPEBwMHuSdPonk7disFSo9z6ccG0KcflCt3FdAOk7rPbMg7DKfMaI0KJKKm2uC6XsrvqqvkzKzXYoX1IErDX2aRA+iAqtUidwqWK4sRMLK3l68ul9TK3eAeEJtG9rNTc4gxsiUJuqwfMFZqr1DSkhgLo3PeNFfwy7NXRtKo3zaQPQoc4y7aImvQM6gwcPEtGqwFxRLHZTuOCvaqtkQJI9Fg+ssLkZwNRv5I2nzU9rB5se5WuzMWtSQeDGnxVprhBJGo3A5HJHl+qGUXa9p57FXWP17JySFUy7Z5dw4xxsCibLog5cx2ESGu34nlZ2oOys2bu8/E6Ico2bjKjWMJgSc3EjceYVlrYdLuNjEaeizNK5JgTHvDXb0PyWlpNzCHbd0BxadBLTQbsb8NESr1XG2FhaTrGyzD6BaJmQOeVFkzcxz/AI7LVzS4ZjbF+h1SmCSUlH/Bu8fmuJR45DClEJgpSugLkJSwo9uyieVI06KrUcoiyDARlunD8wRS0flrVW94PxWZvb00a7XjyVvBsRNW6JOkjbyXcwu4r+hDY9zf8msw4y1w81gMdsnNrsLhoXLfYaYquHkhn2gUgGMdGzx80R8TBtVwZu4t8lSmQtHefesaAuUrQVGsMIjVpikzVIZtR9B4YueTNV7Yt3UdCqRoFHfXZe/wU+GM96eyVSfscb4CN1bk0ffMZnaH8rW66ntAKx2IXILiRtJLT5aR8Fs7/EmE5CPdHux+aW6mfAGPVee3ctlsSQSJ+U+q6WOKEpNo9Q+yTE83taJM7Pb5HQ/ovRcQxNlJu8mNl4B0Nin8Pe0tdHfdk8S7QT/yhen9Q3IAb+Y/vblXLwRqL3suf68XHgBFbYe1ZpqvJb+3r+3yZCTzpm00gg8COV6b9n9m9jSHGQZga7DafFDUJXyF3xa8QB1BblpCEWuDOqvd7QSwg87nggeHC3fUFoC7X9hV7O3HYR4hBj4zNyVoy2HdN0qTvu2Z3n+Z0aTzH/S1trYhjfe1cdyiFCmxo4lRXNULUlfLKjFJUijWpBZTqSz91w4IK1VWuO6C4qMzSgOkzVHidallcR2KlY7b4eiv4/bZajvOUJZU4XUi9ys58ltdFxro8wV1pnwB+SgZU/fdWCdNNFCyVktgbg7HfbdFaN85rJBiD24QOnUdMdtpU3tXc6eCxKNmlKja4VcS05vCASSQI+XKe5g3b5xwguH4lIERPPBRO2uR7w0PY/ogNtcM3S7RYbWHc/D/ALSULgJ3+iSwWFDumyk4ri5Y2ObsqNUq81UK+5WodllDGqALQeZCZZ4a+3qMqO/C4x8QrWIiaXki2ONz2tN/bIfouzpZfto5+XxyBKxqD2vmFYx6g2s3Ie4KE2NQhzSO0I61k+8VjVZKqmFcP3GRWNs2m0Kti1POw+qkrvcXADZOq0pgT3QcOnbTlIxPKrpGDbTgwjGC28ukSByTpKoXDYe7jUorRqFrN4cSBOmnihQVyoak/EA9Ve7Uc5usifpwgDpdTcSNi3Xznf0WkxGqHOcfxNIjyA0n11QKtWaKTmDlzT8G7fMroLhIU9gWpI1G8yD2I2K+gsJw5l/b29w8SCwOLRy4iCPCCCvAqjI8e4Xuv2L3gdh7WA60qlRp8JdnHyetzVorHxIMf6Y5xgMyt8SST6lHbG1yQArFasGhCKWLj2jgTAAkfELHEe2HUW+kTYpQAMnVZ29DcrveI00gxCsY5jM6gjwhZS6quqv/ABENHA0nzSuWS3OhiEaVssULyq3+bMPHmPFTvxWd9D8kmNAbrAgeSD3F611TJTGd3MfhaP6j+iFbNbgn/Ezzuo6rzsmWdGAZ345hOcNUNlSowfW1D+ZY8LfdY05b8SsAQunp3cBDOqkWE8OULSnsKKCRYpnjlSMdxE/UKqHQps/ZU0aTLdCtl1G8o1htcD8Ws77CPLus/bu7CfE8eStU3mdjG8DgoUo2EizTCO/6JIUMQP8A+aSHsZq0appkJyZT5C61chjY4HVV6tOSVMN007q0WQ0qQOh2RmuGuoez8IQoDVFrKjKax59sNqF8uK52Pw60DQPBWK94JDVBiV+2k1DrerncHLeDG8srfRjLPajRVwMmiEWVQl5BMovVP3Z8lnrCr9+QutXBzv8AuDL62++PcmYgqTFMrWOBOsGfM/QaK5iJDa+aJ09AgWIgukHkyZ3dJEen9lzoQW5nTcntRRtLrIPeEtM78kbDyj6oHWcCNdzr+/3wi95WFRoDdS3X9EEqjSOAT5xKbSANio6+O4+S132UdR/wt0aTzFK5hvYNqj8B9ZLfULIM0dHlH1VZ30WuzLdcn01iF5pus7hdwX1z2iFmOhurhXaLeufvgPccf/tA7/1j5791o6Vm9pJY4DNGvZJ5NykrH8c04cBrEcPpQXOhvM/vlZG6umg5aILn+A2Hf/K0bsIDzNWpUeNNCQ0eXugKOq0NBZTY1g/pEfHkrc1Htl42ZgYZVqa1XZR+Uan1Ow9ERtLFlNuVgA79yfFXjau8h81x1KEtOzUpWVMqiqGAp6rgAhtepm0GyFRmwRiND2gcfQLz6/ti1xEL1NzNFk+obIZx4pzBk2ugOaG5GQapaaI/6eFYoYZomXkQusbBJanMbGpV91qR/LoOULuqomBsPqri9xUltJqLwCrbLkDca90Gzp7aq04WYUw2MQ/cBdQX2hSVfjRe9nqbdHJy48arrguAzonFx34kk5/ChYuQi9xdNpU58EGqKhfXReCzwWoRcnRUkQXt/wDxDHEcfUI1hQ9xp8Asp00ADUYeD9VqsIPux20XejFRgkjlSbcm2Hs8thZxjsl0J2KMGvGiA41/5GlszPC03SZmrki9jD2lxOsCNR37LN4iyQXCYAIAPyGi0FZkAk+e0rJXtZ7naEwTAHP9U+aQxS3tsea2oHNqEcxOhjz/ALKuXAEzJntz5ohXptAJbzv4HsCqN0QII14ITSBPgjoU3EOOkaecmYj4FVa4gn0Vq2qS9o4JHzMKtcPk99AFpdmX0Ma8jK5pIc0yCDBBBkEdl6t0Z1qyuBSrkMrjQE6Nq+I7O8PgvKDso6ggq5QUlTKjNxdo+nbZwIhWBSaJMCV4L079oFxbw159qwR+InO0dg7n1XqjcadVYHMbIIkQ7ugSW3sZhNSCV/dNE7LO3N/qoLs1HbghVfYlKTk2Mqkhz6pd5KSmxcZThSLKRljHNQfGLfNCNlVLhkqJ0UAqNlrsrYsgAiFGkpnUvBTcyGVx0CnSc7wgeqwq23X1TKxjPzGfQLEroYF4WJZ3chLq4uhHAnUkl1Qh63UGi5MhSEaKNmxXnDqjU6odkwpz9lZBtRC64ioD3RZ2yq3VMFs8hH0/yozN0kzNVZp3WmzlscJ+olZTqJkezqDghHsPrkta4dl04T8E2I5YVkot4o1xeMqt0LTl3CntqWcglcx27FGkT4JPPmc3tj0FhBLlgjE79glpO+hjcIFdV2iXM7GWkaEcEFDMOuTVruLjIM6eaMBjSMpA0mCPDfy5Ro4/xpI1u3IBVKmbMSR4DsO6qVqep2HYSCp7+gASTodxG2u2qp0o579/oE0ugD7O54GmrjuTwOwUVRmk91LVZEbakny7KJ1QbcK0UxjG5jExKhrbp7jCbU8VoyRL1foPEvuWA7RHw0XlC2fQlz7rmctMjyP+EPN8bN4flR6nVbI0Q2rTU1jcZmhS1ilJpS5GouuAa5q4paqjYNUEIIhVX6lXLgwFVa1UyD6LFOWp9JidWhrHOOgAJnwCkUZbPMevrjNcBv5G/Nx/6CzKs4jdGrVfUP8AM4n04HwhV11YR2xSEJO3Yl0Li6tGRLq4uqEPXgdFCzcp1F2iY8w5eeo6gnJHZdcmjYqFnWHRdt6ebMFFSOi7Rq5XIuLiaMZPiwPidoX0nN/KVb6UdmpxyP0XfaEveOHIp01hns5Pcymcs3FOAOUd22Yft2BrZWN6wqmoPAStBjt/kbAQLF6QNDMP2CiaXC3+4xfNkp7UYJpLHAg/BGKVYgSeyo0aGb0Vi+dlbCNPymolw8YNg+93PvSDr/nxVWgfe+MeBjRPqFRh0JmuAN82TMdplMandQlkFRB0FWHAOOh+PHqs0XY0szEQmXBgwdCNFLQkGeNiorgySQp7J6IEY6Uu/Z3DZ2d7p/T5oOnU3EEEbjX1CuStUVF07PZ6BymeCiIegnTd6K9FrvCCOxG6NsYuYrTpnQ4fKK1dxTranKkqU5Vi3okBWlbI3wDrveE62tyVb/hZMojRoABRQtk3UUmUtFlftIxH2VuKQPvVdP8AgPxH6D1W8LAF4h1zin8RdvIPuM9xv/H8R+M/AJjFi5sBlnxRnkl1JNiokikkVCHUkklCHqVF0GE+4UR2BTqxkLg1ydMklcad01h91NadVVFjabtSoqroKTjDknalbXDsnaLVpTzOlGnVBTYoMNojLKznWeNZPcaVvyy5P7A8RiXn1vahygtwX0XMPEhUun7mY8UYtaeWo4d12saSxuCObN+akZO3tSCfNDcRqS7yWrxdoptefQeqxNZ2qV01ybk/6GszSSiiFxUbk9xUZTQEYVKzuoiuAqiFu0pBx3geJTHbwNlEyoR6qVm088KiytCSc4Jqso0nReOfw9XK4/dv0PYO4K9Yp1QQCNivBAVuejeqcoFGsdNmuP0KXzYr8kMYcleLPQgrNEqnTeDqFaovS8RhlljVYkKoaqG4tjtOgwve4ADjknsByipGGVuu8e/hrY5T95UlrO4nd3oF4mUU6hxl91WNR2g2a2fwt/ueUL5TMY0hSUrYkkuVxaMnUkkgoQS6uwkrIens/CmfyrqS4Xs6aO0vwrk6pJKMiI634glyuJK10Q0FAxSXlvUjyahkyupJvSfJ/wBCuboIdMOOi2Ff8TSkkuhHsTmBes3e63xP6LFVEkkPD8P8/wDoSXZE5MK4kiFHCmhdSUIcU1PZJJQhyqFEEklEQ61Jq6koQ33RV9UcyHOJA2lbWi4pJJWS8mNRfiht9WIZIOq8dxq8fUquL3F0EgTsB4BJJFxdA8xRK5ykkigRDdIJJKEEEmrqShBySSSsh//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2" descr="http://researcher.watson.ibm.com/researcher/photos/4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717032"/>
            <a:ext cx="1248073" cy="1478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3590390704"/>
              </p:ext>
            </p:extLst>
          </p:nvPr>
        </p:nvGraphicFramePr>
        <p:xfrm>
          <a:off x="2916176" y="2996952"/>
          <a:ext cx="3240000" cy="2418728"/>
        </p:xfrm>
        <a:graphic>
          <a:graphicData uri="http://schemas.openxmlformats.org/drawingml/2006/table">
            <a:tbl>
              <a:tblPr firstRow="1" bandRow="1">
                <a:tableStyleId>{5C22544A-7EE6-4342-B048-85BDC9FD1C3A}</a:tableStyleId>
              </a:tblPr>
              <a:tblGrid>
                <a:gridCol w="720000"/>
                <a:gridCol w="1260000"/>
                <a:gridCol w="1260000"/>
              </a:tblGrid>
              <a:tr h="618728">
                <a:tc>
                  <a:txBody>
                    <a:bodyPr/>
                    <a:lstStyle/>
                    <a:p>
                      <a:pPr algn="ctr"/>
                      <a:endParaRPr lang="en-GB" sz="280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r>
              <a:tr h="900000">
                <a:tc>
                  <a:txBody>
                    <a:bodyPr/>
                    <a:lstStyle/>
                    <a:p>
                      <a:pPr algn="ctr"/>
                      <a:endParaRPr lang="en-GB" sz="2800" dirty="0"/>
                    </a:p>
                  </a:txBody>
                  <a:tcPr anchor="ctr">
                    <a:noFill/>
                  </a:tcPr>
                </a:tc>
                <a:tc>
                  <a:txBody>
                    <a:bodyPr/>
                    <a:lstStyle/>
                    <a:p>
                      <a:pPr algn="ctr"/>
                      <a:r>
                        <a:rPr lang="en-US" sz="2800" dirty="0" smtClean="0"/>
                        <a:t>6, 6</a:t>
                      </a:r>
                      <a:endParaRPr lang="en-GB" sz="2800" dirty="0"/>
                    </a:p>
                  </a:txBody>
                  <a:tcPr anchor="ctr">
                    <a:solidFill>
                      <a:schemeClr val="accent1">
                        <a:lumMod val="20000"/>
                        <a:lumOff val="80000"/>
                      </a:schemeClr>
                    </a:solidFill>
                  </a:tcPr>
                </a:tc>
                <a:tc>
                  <a:txBody>
                    <a:bodyPr/>
                    <a:lstStyle/>
                    <a:p>
                      <a:pPr algn="ctr"/>
                      <a:r>
                        <a:rPr lang="en-US" sz="2800" dirty="0" smtClean="0"/>
                        <a:t>2, 7</a:t>
                      </a:r>
                      <a:endParaRPr lang="en-GB" sz="2800" dirty="0"/>
                    </a:p>
                  </a:txBody>
                  <a:tcPr anchor="ctr">
                    <a:solidFill>
                      <a:schemeClr val="tx2">
                        <a:lumMod val="20000"/>
                        <a:lumOff val="80000"/>
                      </a:schemeClr>
                    </a:solidFill>
                  </a:tcPr>
                </a:tc>
              </a:tr>
              <a:tr h="900000">
                <a:tc>
                  <a:txBody>
                    <a:bodyPr/>
                    <a:lstStyle/>
                    <a:p>
                      <a:pPr algn="ctr"/>
                      <a:endParaRPr lang="en-GB" sz="2800" dirty="0"/>
                    </a:p>
                  </a:txBody>
                  <a:tcPr anchor="ctr">
                    <a:noFill/>
                  </a:tcPr>
                </a:tc>
                <a:tc>
                  <a:txBody>
                    <a:bodyPr/>
                    <a:lstStyle/>
                    <a:p>
                      <a:pPr algn="ctr"/>
                      <a:r>
                        <a:rPr lang="en-US" sz="2800" dirty="0" smtClean="0"/>
                        <a:t>7, 2</a:t>
                      </a:r>
                      <a:endParaRPr lang="en-GB" sz="2800" dirty="0"/>
                    </a:p>
                  </a:txBody>
                  <a:tcPr anchor="ctr">
                    <a:solidFill>
                      <a:schemeClr val="tx2">
                        <a:lumMod val="20000"/>
                        <a:lumOff val="80000"/>
                      </a:schemeClr>
                    </a:solidFill>
                  </a:tcPr>
                </a:tc>
                <a:tc>
                  <a:txBody>
                    <a:bodyPr/>
                    <a:lstStyle/>
                    <a:p>
                      <a:pPr algn="ctr"/>
                      <a:r>
                        <a:rPr lang="en-US" sz="2800" dirty="0" smtClean="0"/>
                        <a:t>0, 0</a:t>
                      </a:r>
                      <a:endParaRPr lang="en-GB" sz="2800" dirty="0"/>
                    </a:p>
                  </a:txBody>
                  <a:tcPr anchor="ctr">
                    <a:solidFill>
                      <a:schemeClr val="accent1">
                        <a:lumMod val="20000"/>
                        <a:lumOff val="80000"/>
                      </a:schemeClr>
                    </a:solidFill>
                  </a:tcPr>
                </a:tc>
              </a:tr>
            </a:tbl>
          </a:graphicData>
        </a:graphic>
      </p:graphicFrame>
      <p:sp>
        <p:nvSpPr>
          <p:cNvPr id="20" name="Can 19"/>
          <p:cNvSpPr/>
          <p:nvPr/>
        </p:nvSpPr>
        <p:spPr>
          <a:xfrm>
            <a:off x="4572000" y="4149080"/>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an 22"/>
          <p:cNvSpPr/>
          <p:nvPr/>
        </p:nvSpPr>
        <p:spPr>
          <a:xfrm>
            <a:off x="4572000" y="5013176"/>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an 23"/>
          <p:cNvSpPr/>
          <p:nvPr/>
        </p:nvSpPr>
        <p:spPr>
          <a:xfrm>
            <a:off x="5868144" y="4149080"/>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131840" y="3789040"/>
            <a:ext cx="504056" cy="523220"/>
          </a:xfrm>
          <a:prstGeom prst="rect">
            <a:avLst/>
          </a:prstGeom>
          <a:noFill/>
        </p:spPr>
        <p:txBody>
          <a:bodyPr wrap="square" rtlCol="0">
            <a:spAutoFit/>
          </a:bodyPr>
          <a:lstStyle/>
          <a:p>
            <a:r>
              <a:rPr lang="en-US" sz="2800" dirty="0" smtClean="0"/>
              <a:t>4</a:t>
            </a:r>
            <a:endParaRPr lang="en-US" sz="2800" dirty="0"/>
          </a:p>
        </p:txBody>
      </p:sp>
      <p:sp>
        <p:nvSpPr>
          <p:cNvPr id="26" name="TextBox 25"/>
          <p:cNvSpPr txBox="1"/>
          <p:nvPr/>
        </p:nvSpPr>
        <p:spPr>
          <a:xfrm>
            <a:off x="3131840" y="4705980"/>
            <a:ext cx="504056" cy="523220"/>
          </a:xfrm>
          <a:prstGeom prst="rect">
            <a:avLst/>
          </a:prstGeom>
          <a:noFill/>
        </p:spPr>
        <p:txBody>
          <a:bodyPr wrap="square" rtlCol="0">
            <a:spAutoFit/>
          </a:bodyPr>
          <a:lstStyle/>
          <a:p>
            <a:r>
              <a:rPr lang="en-US" sz="2800" dirty="0" smtClean="0"/>
              <a:t>7</a:t>
            </a:r>
            <a:endParaRPr lang="en-US" sz="2800" dirty="0"/>
          </a:p>
        </p:txBody>
      </p:sp>
      <p:pic>
        <p:nvPicPr>
          <p:cNvPr id="27" name="Picture 4" descr="http://scholar.google.dk/citations?view_op=view_photo&amp;user=-PWcE1YAAAAJ&amp;citp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488" y="1772816"/>
            <a:ext cx="13716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23728" y="4221088"/>
            <a:ext cx="1296144" cy="523220"/>
          </a:xfrm>
          <a:prstGeom prst="rect">
            <a:avLst/>
          </a:prstGeom>
          <a:noFill/>
        </p:spPr>
        <p:txBody>
          <a:bodyPr wrap="square" rtlCol="0">
            <a:spAutoFit/>
          </a:bodyPr>
          <a:lstStyle/>
          <a:p>
            <a:r>
              <a:rPr lang="en-US" sz="2800" dirty="0"/>
              <a:t>5</a:t>
            </a:r>
            <a:r>
              <a:rPr lang="en-US" sz="2800" dirty="0" smtClean="0"/>
              <a:t>&gt;14/3</a:t>
            </a:r>
            <a:endParaRPr lang="en-US" sz="2800" dirty="0"/>
          </a:p>
        </p:txBody>
      </p:sp>
      <p:sp>
        <p:nvSpPr>
          <p:cNvPr id="10" name="Donut 9"/>
          <p:cNvSpPr/>
          <p:nvPr/>
        </p:nvSpPr>
        <p:spPr>
          <a:xfrm>
            <a:off x="3059832" y="3861048"/>
            <a:ext cx="504056" cy="504056"/>
          </a:xfrm>
          <a:prstGeom prst="donut">
            <a:avLst>
              <a:gd name="adj" fmla="val 6857"/>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3059832" y="4725144"/>
            <a:ext cx="504056" cy="504056"/>
          </a:xfrm>
          <a:prstGeom prst="donut">
            <a:avLst>
              <a:gd name="adj" fmla="val 6857"/>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048" name="Straight Arrow Connector 2047"/>
          <p:cNvCxnSpPr>
            <a:stCxn id="29" idx="0"/>
          </p:cNvCxnSpPr>
          <p:nvPr/>
        </p:nvCxnSpPr>
        <p:spPr>
          <a:xfrm flipH="1" flipV="1">
            <a:off x="5508104" y="2177480"/>
            <a:ext cx="2495010" cy="2331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012160" y="2132856"/>
            <a:ext cx="1656184" cy="523220"/>
          </a:xfrm>
          <a:prstGeom prst="rect">
            <a:avLst/>
          </a:prstGeom>
          <a:noFill/>
        </p:spPr>
        <p:txBody>
          <a:bodyPr wrap="square" rtlCol="0">
            <a:spAutoFit/>
          </a:bodyPr>
          <a:lstStyle/>
          <a:p>
            <a:r>
              <a:rPr lang="en-US" sz="2800" dirty="0" smtClean="0"/>
              <a:t>Play right!</a:t>
            </a:r>
            <a:endParaRPr lang="en-US" sz="2800" dirty="0"/>
          </a:p>
        </p:txBody>
      </p:sp>
      <p:sp>
        <p:nvSpPr>
          <p:cNvPr id="35" name="TextBox 34"/>
          <p:cNvSpPr txBox="1"/>
          <p:nvPr/>
        </p:nvSpPr>
        <p:spPr>
          <a:xfrm>
            <a:off x="467544" y="5229200"/>
            <a:ext cx="1872208" cy="523220"/>
          </a:xfrm>
          <a:prstGeom prst="rect">
            <a:avLst/>
          </a:prstGeom>
          <a:noFill/>
        </p:spPr>
        <p:txBody>
          <a:bodyPr wrap="square" rtlCol="0">
            <a:spAutoFit/>
          </a:bodyPr>
          <a:lstStyle/>
          <a:p>
            <a:r>
              <a:rPr lang="en-US" sz="2800" dirty="0" smtClean="0"/>
              <a:t>Play top!</a:t>
            </a:r>
            <a:endParaRPr lang="en-US" sz="2800" dirty="0"/>
          </a:p>
        </p:txBody>
      </p:sp>
      <p:cxnSp>
        <p:nvCxnSpPr>
          <p:cNvPr id="36" name="Straight Arrow Connector 35"/>
          <p:cNvCxnSpPr/>
          <p:nvPr/>
        </p:nvCxnSpPr>
        <p:spPr>
          <a:xfrm flipH="1">
            <a:off x="2339752" y="5674940"/>
            <a:ext cx="5184576" cy="31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043608" y="1105580"/>
            <a:ext cx="7045268" cy="523220"/>
          </a:xfrm>
          <a:prstGeom prst="rect">
            <a:avLst/>
          </a:prstGeom>
          <a:noFill/>
        </p:spPr>
        <p:txBody>
          <a:bodyPr wrap="none" rtlCol="0">
            <a:spAutoFit/>
          </a:bodyPr>
          <a:lstStyle/>
          <a:p>
            <a:r>
              <a:rPr lang="en-US" sz="2800" b="1" dirty="0" smtClean="0">
                <a:solidFill>
                  <a:srgbClr val="FF0000"/>
                </a:solidFill>
              </a:rPr>
              <a:t>Correlated </a:t>
            </a:r>
            <a:r>
              <a:rPr lang="en-US" sz="2800" b="1" dirty="0" err="1" smtClean="0">
                <a:solidFill>
                  <a:srgbClr val="FF0000"/>
                </a:solidFill>
              </a:rPr>
              <a:t>equilibria</a:t>
            </a:r>
            <a:r>
              <a:rPr lang="en-US" sz="2800" b="1" dirty="0" smtClean="0">
                <a:solidFill>
                  <a:srgbClr val="FF0000"/>
                </a:solidFill>
              </a:rPr>
              <a:t> can pick up more utility!</a:t>
            </a:r>
            <a:endParaRPr lang="en-US" sz="2800" b="1" dirty="0">
              <a:solidFill>
                <a:srgbClr val="FF0000"/>
              </a:solidFill>
            </a:endParaRPr>
          </a:p>
        </p:txBody>
      </p:sp>
      <p:pic>
        <p:nvPicPr>
          <p:cNvPr id="29" name="Picture 28"/>
          <p:cNvPicPr>
            <a:picLocks noChangeAspect="1"/>
          </p:cNvPicPr>
          <p:nvPr/>
        </p:nvPicPr>
        <p:blipFill>
          <a:blip r:embed="rId5"/>
          <a:stretch>
            <a:fillRect/>
          </a:stretch>
        </p:blipFill>
        <p:spPr>
          <a:xfrm>
            <a:off x="7380312" y="4509120"/>
            <a:ext cx="1245603" cy="1844824"/>
          </a:xfrm>
          <a:prstGeom prst="rect">
            <a:avLst/>
          </a:prstGeom>
        </p:spPr>
      </p:pic>
    </p:spTree>
    <p:extLst>
      <p:ext uri="{BB962C8B-B14F-4D97-AF65-F5344CB8AC3E}">
        <p14:creationId xmlns:p14="http://schemas.microsoft.com/office/powerpoint/2010/main" val="1367562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ssolve">
                                      <p:cBhvr>
                                        <p:cTn id="32" dur="500"/>
                                        <p:tgtEl>
                                          <p:spTgt spid="34"/>
                                        </p:tgtEl>
                                      </p:cBhvr>
                                    </p:animEffect>
                                  </p:childTnLst>
                                </p:cTn>
                              </p:par>
                              <p:par>
                                <p:cTn id="33" presetID="9" presetClass="entr" presetSubtype="0" fill="hold" nodeType="withEffect">
                                  <p:stCondLst>
                                    <p:cond delay="0"/>
                                  </p:stCondLst>
                                  <p:childTnLst>
                                    <p:set>
                                      <p:cBhvr>
                                        <p:cTn id="34" dur="1" fill="hold">
                                          <p:stCondLst>
                                            <p:cond delay="0"/>
                                          </p:stCondLst>
                                        </p:cTn>
                                        <p:tgtEl>
                                          <p:spTgt spid="2048"/>
                                        </p:tgtEl>
                                        <p:attrNameLst>
                                          <p:attrName>style.visibility</p:attrName>
                                        </p:attrNameLst>
                                      </p:cBhvr>
                                      <p:to>
                                        <p:strVal val="visible"/>
                                      </p:to>
                                    </p:set>
                                    <p:animEffect transition="in" filter="dissolve">
                                      <p:cBhvr>
                                        <p:cTn id="35" dur="500"/>
                                        <p:tgtEl>
                                          <p:spTgt spid="2048"/>
                                        </p:tgtEl>
                                      </p:cBhvr>
                                    </p:animEffect>
                                  </p:childTnLst>
                                </p:cTn>
                              </p:par>
                              <p:par>
                                <p:cTn id="36" presetID="9"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p:bldP spid="26" grpId="0"/>
      <p:bldP spid="28" grpId="0"/>
      <p:bldP spid="10" grpId="0" animBg="1"/>
      <p:bldP spid="30" grpId="0" animBg="1"/>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Dodis</a:t>
            </a:r>
            <a:r>
              <a:rPr lang="en-US" dirty="0"/>
              <a:t>-</a:t>
            </a:r>
            <a:r>
              <a:rPr lang="en-US" dirty="0" err="1"/>
              <a:t>Halevi</a:t>
            </a:r>
            <a:r>
              <a:rPr lang="en-US" dirty="0"/>
              <a:t>-Rabin 2000</a:t>
            </a:r>
          </a:p>
        </p:txBody>
      </p:sp>
      <mc:AlternateContent xmlns:mc="http://schemas.openxmlformats.org/markup-compatibility/2006" xmlns:a14="http://schemas.microsoft.com/office/drawing/2010/main">
        <mc:Choice Requires="a14">
          <p:sp>
            <p:nvSpPr>
              <p:cNvPr id="6" name="Rectangle 5"/>
              <p:cNvSpPr/>
              <p:nvPr/>
            </p:nvSpPr>
            <p:spPr>
              <a:xfrm>
                <a:off x="3519176" y="1950941"/>
                <a:ext cx="2088232" cy="30603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 xmlns:m="http://schemas.openxmlformats.org/officeDocument/2006/math">
                    <m:oMathParaPr>
                      <m:jc m:val="centerGroup"/>
                    </m:oMathParaPr>
                    <m:oMath xmlns:m="http://schemas.openxmlformats.org/officeDocument/2006/math">
                      <m:r>
                        <a:rPr lang="en-US" sz="3600" b="0" i="0" smtClean="0">
                          <a:latin typeface="Cambria Math"/>
                          <a:ea typeface="Cambria Math"/>
                        </a:rPr>
                        <m:t>⋮</m:t>
                      </m:r>
                    </m:oMath>
                  </m:oMathPara>
                </a14:m>
                <a:endParaRPr lang="en-GB" sz="3600" dirty="0"/>
              </a:p>
            </p:txBody>
          </p:sp>
        </mc:Choice>
        <mc:Fallback xmlns="">
          <p:sp>
            <p:nvSpPr>
              <p:cNvPr id="6" name="Rectangle 5"/>
              <p:cNvSpPr>
                <a:spLocks noRot="1" noChangeAspect="1" noMove="1" noResize="1" noEditPoints="1" noAdjustHandles="1" noChangeArrowheads="1" noChangeShapeType="1" noTextEdit="1"/>
              </p:cNvSpPr>
              <p:nvPr/>
            </p:nvSpPr>
            <p:spPr>
              <a:xfrm>
                <a:off x="3519176" y="1950941"/>
                <a:ext cx="2088232" cy="3060340"/>
              </a:xfrm>
              <a:prstGeom prst="rect">
                <a:avLst/>
              </a:prstGeom>
              <a:blipFill rotWithShape="1">
                <a:blip r:embed="rId3"/>
                <a:stretch>
                  <a:fillRect/>
                </a:stretch>
              </a:blipFill>
            </p:spPr>
            <p:txBody>
              <a:bodyPr/>
              <a:lstStyle/>
              <a:p>
                <a:r>
                  <a:rPr lang="en-US">
                    <a:noFill/>
                  </a:rPr>
                  <a:t> </a:t>
                </a:r>
              </a:p>
            </p:txBody>
          </p:sp>
        </mc:Fallback>
      </mc:AlternateContent>
      <p:cxnSp>
        <p:nvCxnSpPr>
          <p:cNvPr id="7" name="Straight Arrow Connector 6"/>
          <p:cNvCxnSpPr/>
          <p:nvPr/>
        </p:nvCxnSpPr>
        <p:spPr>
          <a:xfrm>
            <a:off x="3699196" y="2312945"/>
            <a:ext cx="17281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3699196" y="2538294"/>
            <a:ext cx="17281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699196" y="2754318"/>
            <a:ext cx="17281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699196" y="4219193"/>
            <a:ext cx="17281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3699196" y="4444542"/>
            <a:ext cx="17281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699196" y="4660566"/>
            <a:ext cx="17281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3428915737"/>
              </p:ext>
            </p:extLst>
          </p:nvPr>
        </p:nvGraphicFramePr>
        <p:xfrm>
          <a:off x="2915816" y="4603948"/>
          <a:ext cx="2663936" cy="1943045"/>
        </p:xfrm>
        <a:graphic>
          <a:graphicData uri="http://schemas.openxmlformats.org/drawingml/2006/table">
            <a:tbl>
              <a:tblPr firstRow="1" bandRow="1">
                <a:tableStyleId>{5C22544A-7EE6-4342-B048-85BDC9FD1C3A}</a:tableStyleId>
              </a:tblPr>
              <a:tblGrid>
                <a:gridCol w="591986"/>
                <a:gridCol w="1035975"/>
                <a:gridCol w="1035975"/>
              </a:tblGrid>
              <a:tr h="489787">
                <a:tc>
                  <a:txBody>
                    <a:bodyPr/>
                    <a:lstStyle/>
                    <a:p>
                      <a:pPr algn="ctr"/>
                      <a:endParaRPr lang="en-GB" sz="280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r>
              <a:tr h="712443">
                <a:tc>
                  <a:txBody>
                    <a:bodyPr/>
                    <a:lstStyle/>
                    <a:p>
                      <a:pPr algn="ctr"/>
                      <a:endParaRPr lang="en-GB" sz="2800" dirty="0"/>
                    </a:p>
                  </a:txBody>
                  <a:tcPr anchor="ctr">
                    <a:noFill/>
                  </a:tcPr>
                </a:tc>
                <a:tc>
                  <a:txBody>
                    <a:bodyPr/>
                    <a:lstStyle/>
                    <a:p>
                      <a:pPr algn="ctr"/>
                      <a:r>
                        <a:rPr lang="en-US" sz="2800" dirty="0" smtClean="0"/>
                        <a:t>6, 6</a:t>
                      </a:r>
                      <a:endParaRPr lang="en-GB" sz="2800" dirty="0"/>
                    </a:p>
                  </a:txBody>
                  <a:tcPr anchor="ctr">
                    <a:solidFill>
                      <a:schemeClr val="accent1">
                        <a:lumMod val="20000"/>
                        <a:lumOff val="80000"/>
                      </a:schemeClr>
                    </a:solidFill>
                  </a:tcPr>
                </a:tc>
                <a:tc>
                  <a:txBody>
                    <a:bodyPr/>
                    <a:lstStyle/>
                    <a:p>
                      <a:pPr algn="ctr"/>
                      <a:r>
                        <a:rPr lang="en-US" sz="2800" dirty="0" smtClean="0"/>
                        <a:t>2, 7</a:t>
                      </a:r>
                      <a:endParaRPr lang="en-GB" sz="2800" dirty="0"/>
                    </a:p>
                  </a:txBody>
                  <a:tcPr anchor="ctr">
                    <a:solidFill>
                      <a:schemeClr val="tx2">
                        <a:lumMod val="20000"/>
                        <a:lumOff val="80000"/>
                      </a:schemeClr>
                    </a:solidFill>
                  </a:tcPr>
                </a:tc>
              </a:tr>
              <a:tr h="712443">
                <a:tc>
                  <a:txBody>
                    <a:bodyPr/>
                    <a:lstStyle/>
                    <a:p>
                      <a:pPr algn="ctr"/>
                      <a:endParaRPr lang="en-GB" sz="2800" dirty="0"/>
                    </a:p>
                  </a:txBody>
                  <a:tcPr anchor="ctr">
                    <a:noFill/>
                  </a:tcPr>
                </a:tc>
                <a:tc>
                  <a:txBody>
                    <a:bodyPr/>
                    <a:lstStyle/>
                    <a:p>
                      <a:pPr algn="ctr"/>
                      <a:r>
                        <a:rPr lang="en-US" sz="2800" dirty="0" smtClean="0"/>
                        <a:t>7, 2</a:t>
                      </a:r>
                      <a:endParaRPr lang="en-GB" sz="2800" dirty="0"/>
                    </a:p>
                  </a:txBody>
                  <a:tcPr anchor="ctr">
                    <a:solidFill>
                      <a:schemeClr val="tx2">
                        <a:lumMod val="20000"/>
                        <a:lumOff val="80000"/>
                      </a:schemeClr>
                    </a:solidFill>
                  </a:tcPr>
                </a:tc>
                <a:tc>
                  <a:txBody>
                    <a:bodyPr/>
                    <a:lstStyle/>
                    <a:p>
                      <a:pPr algn="ctr"/>
                      <a:r>
                        <a:rPr lang="en-US" sz="2800" dirty="0" smtClean="0"/>
                        <a:t>0, 0</a:t>
                      </a:r>
                      <a:endParaRPr lang="en-GB" sz="2800" dirty="0"/>
                    </a:p>
                  </a:txBody>
                  <a:tcPr anchor="ctr">
                    <a:solidFill>
                      <a:schemeClr val="accent1">
                        <a:lumMod val="20000"/>
                        <a:lumOff val="80000"/>
                      </a:schemeClr>
                    </a:solidFill>
                  </a:tcPr>
                </a:tc>
              </a:tr>
            </a:tbl>
          </a:graphicData>
        </a:graphic>
      </p:graphicFrame>
      <p:cxnSp>
        <p:nvCxnSpPr>
          <p:cNvPr id="30" name="Straight Arrow Connector 29"/>
          <p:cNvCxnSpPr/>
          <p:nvPr/>
        </p:nvCxnSpPr>
        <p:spPr>
          <a:xfrm>
            <a:off x="5580112" y="4653136"/>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3059832" y="4437112"/>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rot="869052">
            <a:off x="3605383" y="3176888"/>
            <a:ext cx="2005477" cy="584776"/>
          </a:xfrm>
          <a:prstGeom prst="rect">
            <a:avLst/>
          </a:prstGeom>
          <a:noFill/>
        </p:spPr>
        <p:txBody>
          <a:bodyPr wrap="none" rtlCol="0">
            <a:spAutoFit/>
          </a:bodyPr>
          <a:lstStyle/>
          <a:p>
            <a:r>
              <a:rPr lang="en-US" sz="3200" dirty="0" smtClean="0"/>
              <a:t>Cheap Talk</a:t>
            </a:r>
            <a:endParaRPr lang="en-US" sz="3200" dirty="0"/>
          </a:p>
        </p:txBody>
      </p:sp>
      <p:sp>
        <p:nvSpPr>
          <p:cNvPr id="36" name="TextBox 35"/>
          <p:cNvSpPr txBox="1"/>
          <p:nvPr/>
        </p:nvSpPr>
        <p:spPr>
          <a:xfrm>
            <a:off x="251520" y="1249596"/>
            <a:ext cx="8863599" cy="523220"/>
          </a:xfrm>
          <a:prstGeom prst="rect">
            <a:avLst/>
          </a:prstGeom>
          <a:noFill/>
        </p:spPr>
        <p:txBody>
          <a:bodyPr wrap="none" rtlCol="0">
            <a:spAutoFit/>
          </a:bodyPr>
          <a:lstStyle/>
          <a:p>
            <a:r>
              <a:rPr lang="en-US" sz="2800" b="1" dirty="0" smtClean="0">
                <a:solidFill>
                  <a:srgbClr val="FF0000"/>
                </a:solidFill>
              </a:rPr>
              <a:t>For any CE, a computational NE achieving the same utility!</a:t>
            </a:r>
            <a:endParaRPr lang="en-US" sz="2800" b="1" dirty="0">
              <a:solidFill>
                <a:srgbClr val="FF0000"/>
              </a:solidFill>
            </a:endParaRPr>
          </a:p>
        </p:txBody>
      </p:sp>
      <p:pic>
        <p:nvPicPr>
          <p:cNvPr id="37" name="Picture 2" descr="http://researcher.watson.ibm.com/researcher/photos/4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916832"/>
            <a:ext cx="1248073" cy="14783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scholar.google.dk/citations?view_op=view_photo&amp;user=-PWcE1YAAAAJ&amp;citpi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916832"/>
            <a:ext cx="1371600" cy="142875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Callout 16"/>
          <p:cNvSpPr/>
          <p:nvPr/>
        </p:nvSpPr>
        <p:spPr>
          <a:xfrm>
            <a:off x="467544" y="3430914"/>
            <a:ext cx="1872208" cy="1438246"/>
          </a:xfrm>
          <a:prstGeom prst="wedgeEllipseCallout">
            <a:avLst>
              <a:gd name="adj1" fmla="val 16054"/>
              <a:gd name="adj2" fmla="val -7791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Bad advice, I abort!</a:t>
            </a:r>
            <a:endParaRPr lang="en-GB" sz="2400" b="1" dirty="0"/>
          </a:p>
        </p:txBody>
      </p:sp>
      <p:sp>
        <p:nvSpPr>
          <p:cNvPr id="18" name="Oval Callout 17"/>
          <p:cNvSpPr/>
          <p:nvPr/>
        </p:nvSpPr>
        <p:spPr>
          <a:xfrm>
            <a:off x="6876256" y="5375130"/>
            <a:ext cx="1872208" cy="860287"/>
          </a:xfrm>
          <a:prstGeom prst="wedgeEllipseCallout">
            <a:avLst>
              <a:gd name="adj1" fmla="val -42252"/>
              <a:gd name="adj2" fmla="val -3170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t>MiniMax</a:t>
            </a:r>
            <a:endParaRPr lang="en-GB" sz="2400" b="1" dirty="0"/>
          </a:p>
        </p:txBody>
      </p:sp>
      <p:sp>
        <p:nvSpPr>
          <p:cNvPr id="39" name="TextBox 38"/>
          <p:cNvSpPr txBox="1"/>
          <p:nvPr/>
        </p:nvSpPr>
        <p:spPr>
          <a:xfrm>
            <a:off x="8244408" y="6309320"/>
            <a:ext cx="624803" cy="369332"/>
          </a:xfrm>
          <a:prstGeom prst="rect">
            <a:avLst/>
          </a:prstGeom>
          <a:noFill/>
        </p:spPr>
        <p:txBody>
          <a:bodyPr wrap="none" rtlCol="0">
            <a:spAutoFit/>
          </a:bodyPr>
          <a:lstStyle/>
          <a:p>
            <a:r>
              <a:rPr lang="en-US" dirty="0"/>
              <a:t>3</a:t>
            </a:r>
            <a:r>
              <a:rPr lang="en-US" dirty="0" smtClean="0"/>
              <a:t>/10</a:t>
            </a:r>
            <a:endParaRPr lang="en-US" dirty="0"/>
          </a:p>
        </p:txBody>
      </p:sp>
      <p:sp>
        <p:nvSpPr>
          <p:cNvPr id="22" name="TextBox 21"/>
          <p:cNvSpPr txBox="1"/>
          <p:nvPr/>
        </p:nvSpPr>
        <p:spPr>
          <a:xfrm>
            <a:off x="2267744" y="4221088"/>
            <a:ext cx="1872208" cy="523220"/>
          </a:xfrm>
          <a:prstGeom prst="rect">
            <a:avLst/>
          </a:prstGeom>
          <a:noFill/>
        </p:spPr>
        <p:txBody>
          <a:bodyPr wrap="square" rtlCol="0">
            <a:spAutoFit/>
          </a:bodyPr>
          <a:lstStyle/>
          <a:p>
            <a:r>
              <a:rPr lang="en-US" sz="2800" dirty="0" smtClean="0"/>
              <a:t>Top!</a:t>
            </a:r>
            <a:endParaRPr lang="en-US" sz="2800" dirty="0"/>
          </a:p>
        </p:txBody>
      </p:sp>
      <p:sp>
        <p:nvSpPr>
          <p:cNvPr id="23" name="TextBox 22"/>
          <p:cNvSpPr txBox="1"/>
          <p:nvPr/>
        </p:nvSpPr>
        <p:spPr>
          <a:xfrm>
            <a:off x="6012160" y="4509120"/>
            <a:ext cx="1872208" cy="523220"/>
          </a:xfrm>
          <a:prstGeom prst="rect">
            <a:avLst/>
          </a:prstGeom>
          <a:noFill/>
        </p:spPr>
        <p:txBody>
          <a:bodyPr wrap="square" rtlCol="0">
            <a:spAutoFit/>
          </a:bodyPr>
          <a:lstStyle/>
          <a:p>
            <a:r>
              <a:rPr lang="en-US" sz="2800" dirty="0" smtClean="0"/>
              <a:t>Right!</a:t>
            </a:r>
            <a:endParaRPr lang="en-US" sz="2800" dirty="0"/>
          </a:p>
        </p:txBody>
      </p:sp>
    </p:spTree>
    <p:extLst>
      <p:ext uri="{BB962C8B-B14F-4D97-AF65-F5344CB8AC3E}">
        <p14:creationId xmlns:p14="http://schemas.microsoft.com/office/powerpoint/2010/main" val="3638693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Gradwohl</a:t>
            </a:r>
            <a:r>
              <a:rPr lang="en-US" dirty="0" smtClean="0"/>
              <a:t>-</a:t>
            </a:r>
            <a:r>
              <a:rPr lang="en-US" dirty="0" err="1" smtClean="0"/>
              <a:t>Livne</a:t>
            </a:r>
            <a:r>
              <a:rPr lang="en-US" dirty="0" smtClean="0"/>
              <a:t>-Rosen 2010</a:t>
            </a:r>
            <a:endParaRPr lang="en-US" dirty="0"/>
          </a:p>
        </p:txBody>
      </p:sp>
      <p:sp>
        <p:nvSpPr>
          <p:cNvPr id="3" name="Content Placeholder 2"/>
          <p:cNvSpPr>
            <a:spLocks noGrp="1"/>
          </p:cNvSpPr>
          <p:nvPr>
            <p:ph idx="1"/>
          </p:nvPr>
        </p:nvSpPr>
        <p:spPr>
          <a:xfrm>
            <a:off x="457200" y="1639341"/>
            <a:ext cx="8229600" cy="4886003"/>
          </a:xfrm>
        </p:spPr>
        <p:txBody>
          <a:bodyPr>
            <a:normAutofit/>
          </a:bodyPr>
          <a:lstStyle/>
          <a:p>
            <a:r>
              <a:rPr lang="en-US" dirty="0" err="1" smtClean="0"/>
              <a:t>MiniMax</a:t>
            </a:r>
            <a:r>
              <a:rPr lang="en-US" dirty="0" smtClean="0"/>
              <a:t> might be an empty threat</a:t>
            </a:r>
          </a:p>
          <a:p>
            <a:r>
              <a:rPr lang="en-US" dirty="0" smtClean="0"/>
              <a:t>First explicit model of </a:t>
            </a:r>
            <a:r>
              <a:rPr lang="en-US" b="1" dirty="0" smtClean="0"/>
              <a:t>empty threat-free</a:t>
            </a:r>
            <a:r>
              <a:rPr lang="en-US" dirty="0" smtClean="0"/>
              <a:t> (ETF) strategy for a cryptographic cheap-talk game</a:t>
            </a:r>
          </a:p>
          <a:p>
            <a:r>
              <a:rPr lang="en-US" dirty="0" smtClean="0"/>
              <a:t>Gives an ETF</a:t>
            </a:r>
            <a:r>
              <a:rPr lang="en-US" dirty="0"/>
              <a:t> </a:t>
            </a:r>
            <a:r>
              <a:rPr lang="en-US" dirty="0" smtClean="0"/>
              <a:t>strategy for large sub-class of CE</a:t>
            </a:r>
          </a:p>
        </p:txBody>
      </p:sp>
      <p:sp>
        <p:nvSpPr>
          <p:cNvPr id="4" name="TextBox 3"/>
          <p:cNvSpPr txBox="1"/>
          <p:nvPr/>
        </p:nvSpPr>
        <p:spPr>
          <a:xfrm>
            <a:off x="8244408" y="6300028"/>
            <a:ext cx="624803" cy="369332"/>
          </a:xfrm>
          <a:prstGeom prst="rect">
            <a:avLst/>
          </a:prstGeom>
          <a:noFill/>
        </p:spPr>
        <p:txBody>
          <a:bodyPr wrap="none" rtlCol="0">
            <a:spAutoFit/>
          </a:bodyPr>
          <a:lstStyle/>
          <a:p>
            <a:r>
              <a:rPr lang="en-US" dirty="0"/>
              <a:t>4</a:t>
            </a:r>
            <a:r>
              <a:rPr lang="en-US" dirty="0" smtClean="0"/>
              <a:t>/10</a:t>
            </a:r>
            <a:endParaRPr lang="en-US" dirty="0"/>
          </a:p>
        </p:txBody>
      </p:sp>
    </p:spTree>
    <p:extLst>
      <p:ext uri="{BB962C8B-B14F-4D97-AF65-F5344CB8AC3E}">
        <p14:creationId xmlns:p14="http://schemas.microsoft.com/office/powerpoint/2010/main" val="25033492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712" y="-747464"/>
            <a:ext cx="10657184" cy="1056991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59286002"/>
              </p:ext>
            </p:extLst>
          </p:nvPr>
        </p:nvGraphicFramePr>
        <p:xfrm>
          <a:off x="0" y="4464124"/>
          <a:ext cx="3240000" cy="2418728"/>
        </p:xfrm>
        <a:graphic>
          <a:graphicData uri="http://schemas.openxmlformats.org/drawingml/2006/table">
            <a:tbl>
              <a:tblPr firstRow="1" bandRow="1">
                <a:tableStyleId>{5C22544A-7EE6-4342-B048-85BDC9FD1C3A}</a:tableStyleId>
              </a:tblPr>
              <a:tblGrid>
                <a:gridCol w="720000"/>
                <a:gridCol w="1260000"/>
                <a:gridCol w="1260000"/>
              </a:tblGrid>
              <a:tr h="618728">
                <a:tc>
                  <a:txBody>
                    <a:bodyPr/>
                    <a:lstStyle/>
                    <a:p>
                      <a:pPr algn="ctr"/>
                      <a:endParaRPr lang="en-GB" sz="280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r>
              <a:tr h="900000">
                <a:tc>
                  <a:txBody>
                    <a:bodyPr/>
                    <a:lstStyle/>
                    <a:p>
                      <a:pPr algn="ctr"/>
                      <a:endParaRPr lang="en-GB" sz="2800" dirty="0"/>
                    </a:p>
                  </a:txBody>
                  <a:tcPr anchor="ctr">
                    <a:noFill/>
                  </a:tcPr>
                </a:tc>
                <a:tc>
                  <a:txBody>
                    <a:bodyPr/>
                    <a:lstStyle/>
                    <a:p>
                      <a:pPr algn="ctr"/>
                      <a:r>
                        <a:rPr lang="en-US" sz="2800" dirty="0" smtClean="0"/>
                        <a:t>6, 6</a:t>
                      </a:r>
                      <a:endParaRPr lang="en-GB" sz="2800" dirty="0"/>
                    </a:p>
                  </a:txBody>
                  <a:tcPr anchor="ctr">
                    <a:solidFill>
                      <a:schemeClr val="accent1">
                        <a:lumMod val="20000"/>
                        <a:lumOff val="80000"/>
                      </a:schemeClr>
                    </a:solidFill>
                  </a:tcPr>
                </a:tc>
                <a:tc>
                  <a:txBody>
                    <a:bodyPr/>
                    <a:lstStyle/>
                    <a:p>
                      <a:pPr algn="ctr"/>
                      <a:r>
                        <a:rPr lang="en-US" sz="2800" dirty="0" smtClean="0"/>
                        <a:t>2, 7</a:t>
                      </a:r>
                      <a:endParaRPr lang="en-GB" sz="2800" dirty="0"/>
                    </a:p>
                  </a:txBody>
                  <a:tcPr anchor="ctr">
                    <a:solidFill>
                      <a:schemeClr val="tx2">
                        <a:lumMod val="20000"/>
                        <a:lumOff val="80000"/>
                      </a:schemeClr>
                    </a:solidFill>
                  </a:tcPr>
                </a:tc>
              </a:tr>
              <a:tr h="900000">
                <a:tc>
                  <a:txBody>
                    <a:bodyPr/>
                    <a:lstStyle/>
                    <a:p>
                      <a:pPr algn="ctr"/>
                      <a:endParaRPr lang="en-GB" sz="2800" dirty="0"/>
                    </a:p>
                  </a:txBody>
                  <a:tcPr anchor="ctr">
                    <a:noFill/>
                  </a:tcPr>
                </a:tc>
                <a:tc>
                  <a:txBody>
                    <a:bodyPr/>
                    <a:lstStyle/>
                    <a:p>
                      <a:pPr algn="ctr"/>
                      <a:r>
                        <a:rPr lang="en-US" sz="2800" dirty="0" smtClean="0"/>
                        <a:t>7, 2</a:t>
                      </a:r>
                      <a:endParaRPr lang="en-GB" sz="2800" dirty="0"/>
                    </a:p>
                  </a:txBody>
                  <a:tcPr anchor="ctr">
                    <a:solidFill>
                      <a:schemeClr val="tx2">
                        <a:lumMod val="20000"/>
                        <a:lumOff val="80000"/>
                      </a:schemeClr>
                    </a:solidFill>
                  </a:tcPr>
                </a:tc>
                <a:tc>
                  <a:txBody>
                    <a:bodyPr/>
                    <a:lstStyle/>
                    <a:p>
                      <a:pPr algn="ctr"/>
                      <a:r>
                        <a:rPr lang="en-US" sz="2800" dirty="0" smtClean="0"/>
                        <a:t>0, 0</a:t>
                      </a:r>
                      <a:endParaRPr lang="en-GB" sz="2800" dirty="0"/>
                    </a:p>
                  </a:txBody>
                  <a:tcPr anchor="ctr">
                    <a:solidFill>
                      <a:schemeClr val="accent1">
                        <a:lumMod val="20000"/>
                        <a:lumOff val="80000"/>
                      </a:schemeClr>
                    </a:solidFill>
                  </a:tcPr>
                </a:tc>
              </a:tr>
            </a:tbl>
          </a:graphicData>
        </a:graphic>
      </p:graphicFrame>
      <p:sp>
        <p:nvSpPr>
          <p:cNvPr id="4" name="Can 3"/>
          <p:cNvSpPr/>
          <p:nvPr/>
        </p:nvSpPr>
        <p:spPr>
          <a:xfrm>
            <a:off x="1655824" y="5616252"/>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an 4"/>
          <p:cNvSpPr/>
          <p:nvPr/>
        </p:nvSpPr>
        <p:spPr>
          <a:xfrm>
            <a:off x="1655824" y="6480348"/>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n 6"/>
          <p:cNvSpPr/>
          <p:nvPr/>
        </p:nvSpPr>
        <p:spPr>
          <a:xfrm>
            <a:off x="2951968" y="5616252"/>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60442" y="2276872"/>
            <a:ext cx="2572339" cy="2308324"/>
          </a:xfrm>
          <a:prstGeom prst="rect">
            <a:avLst/>
          </a:prstGeom>
          <a:noFill/>
        </p:spPr>
        <p:txBody>
          <a:bodyPr wrap="none" rtlCol="0">
            <a:spAutoFit/>
          </a:bodyPr>
          <a:lstStyle/>
          <a:p>
            <a:r>
              <a:rPr lang="en-US" sz="2400" b="1" dirty="0" smtClean="0">
                <a:solidFill>
                  <a:schemeClr val="bg1">
                    <a:lumMod val="75000"/>
                  </a:schemeClr>
                </a:solidFill>
              </a:rPr>
              <a:t>The grey region is</a:t>
            </a:r>
          </a:p>
          <a:p>
            <a:r>
              <a:rPr lang="en-US" sz="2400" b="1" dirty="0" smtClean="0">
                <a:solidFill>
                  <a:schemeClr val="bg1">
                    <a:lumMod val="75000"/>
                  </a:schemeClr>
                </a:solidFill>
              </a:rPr>
              <a:t>the convex hull of </a:t>
            </a:r>
            <a:br>
              <a:rPr lang="en-US" sz="2400" b="1" dirty="0" smtClean="0">
                <a:solidFill>
                  <a:schemeClr val="bg1">
                    <a:lumMod val="75000"/>
                  </a:schemeClr>
                </a:solidFill>
              </a:rPr>
            </a:br>
            <a:r>
              <a:rPr lang="en-US" sz="2400" b="1" dirty="0" smtClean="0">
                <a:solidFill>
                  <a:schemeClr val="bg1">
                    <a:lumMod val="75000"/>
                  </a:schemeClr>
                </a:solidFill>
              </a:rPr>
              <a:t>the utility profiles </a:t>
            </a:r>
            <a:br>
              <a:rPr lang="en-US" sz="2400" b="1" dirty="0" smtClean="0">
                <a:solidFill>
                  <a:schemeClr val="bg1">
                    <a:lumMod val="75000"/>
                  </a:schemeClr>
                </a:solidFill>
              </a:rPr>
            </a:br>
            <a:r>
              <a:rPr lang="en-US" sz="2400" b="1" dirty="0" smtClean="0">
                <a:solidFill>
                  <a:schemeClr val="bg1">
                    <a:lumMod val="75000"/>
                  </a:schemeClr>
                </a:solidFill>
              </a:rPr>
              <a:t>of the NE</a:t>
            </a:r>
            <a:br>
              <a:rPr lang="en-US" sz="2400" b="1" dirty="0" smtClean="0">
                <a:solidFill>
                  <a:schemeClr val="bg1">
                    <a:lumMod val="75000"/>
                  </a:schemeClr>
                </a:solidFill>
              </a:rPr>
            </a:br>
            <a:r>
              <a:rPr lang="en-US" sz="2400" b="1" dirty="0" smtClean="0">
                <a:solidFill>
                  <a:schemeClr val="bg1">
                    <a:lumMod val="75000"/>
                  </a:schemeClr>
                </a:solidFill>
              </a:rPr>
              <a:t>This is what GLR10</a:t>
            </a:r>
            <a:br>
              <a:rPr lang="en-US" sz="2400" b="1" dirty="0" smtClean="0">
                <a:solidFill>
                  <a:schemeClr val="bg1">
                    <a:lumMod val="75000"/>
                  </a:schemeClr>
                </a:solidFill>
              </a:rPr>
            </a:br>
            <a:r>
              <a:rPr lang="en-US" sz="2400" b="1" dirty="0" smtClean="0">
                <a:solidFill>
                  <a:schemeClr val="bg1">
                    <a:lumMod val="75000"/>
                  </a:schemeClr>
                </a:solidFill>
              </a:rPr>
              <a:t>achieves</a:t>
            </a:r>
            <a:endParaRPr lang="en-US" sz="2400" b="1" dirty="0">
              <a:solidFill>
                <a:schemeClr val="bg1">
                  <a:lumMod val="75000"/>
                </a:schemeClr>
              </a:solidFill>
            </a:endParaRPr>
          </a:p>
        </p:txBody>
      </p:sp>
      <p:cxnSp>
        <p:nvCxnSpPr>
          <p:cNvPr id="9" name="Straight Arrow Connector 8"/>
          <p:cNvCxnSpPr>
            <a:stCxn id="2" idx="3"/>
          </p:cNvCxnSpPr>
          <p:nvPr/>
        </p:nvCxnSpPr>
        <p:spPr>
          <a:xfrm flipV="1">
            <a:off x="2732781" y="3284984"/>
            <a:ext cx="1695203" cy="146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372200" y="2836093"/>
            <a:ext cx="2519515" cy="1384995"/>
          </a:xfrm>
          <a:prstGeom prst="rect">
            <a:avLst/>
          </a:prstGeom>
          <a:noFill/>
        </p:spPr>
        <p:txBody>
          <a:bodyPr wrap="none" rtlCol="0">
            <a:spAutoFit/>
          </a:bodyPr>
          <a:lstStyle/>
          <a:p>
            <a:r>
              <a:rPr lang="en-US" sz="2800" b="1" dirty="0" smtClean="0">
                <a:solidFill>
                  <a:schemeClr val="accent3">
                    <a:lumMod val="75000"/>
                  </a:schemeClr>
                </a:solidFill>
              </a:rPr>
              <a:t>Can crypto help</a:t>
            </a:r>
            <a:br>
              <a:rPr lang="en-US" sz="2800" b="1" dirty="0" smtClean="0">
                <a:solidFill>
                  <a:schemeClr val="accent3">
                    <a:lumMod val="75000"/>
                  </a:schemeClr>
                </a:solidFill>
              </a:rPr>
            </a:br>
            <a:r>
              <a:rPr lang="en-US" sz="2800" b="1" dirty="0" smtClean="0">
                <a:solidFill>
                  <a:schemeClr val="accent3">
                    <a:lumMod val="75000"/>
                  </a:schemeClr>
                </a:solidFill>
              </a:rPr>
              <a:t>us pick up the </a:t>
            </a:r>
            <a:br>
              <a:rPr lang="en-US" sz="2800" b="1" dirty="0" smtClean="0">
                <a:solidFill>
                  <a:schemeClr val="accent3">
                    <a:lumMod val="75000"/>
                  </a:schemeClr>
                </a:solidFill>
              </a:rPr>
            </a:br>
            <a:r>
              <a:rPr lang="en-US" sz="2800" b="1" dirty="0" smtClean="0">
                <a:solidFill>
                  <a:schemeClr val="accent3">
                    <a:lumMod val="75000"/>
                  </a:schemeClr>
                </a:solidFill>
              </a:rPr>
              <a:t>green utility?</a:t>
            </a:r>
            <a:endParaRPr lang="en-US" sz="2800" b="1" dirty="0">
              <a:solidFill>
                <a:schemeClr val="accent3">
                  <a:lumMod val="75000"/>
                </a:schemeClr>
              </a:solidFill>
            </a:endParaRPr>
          </a:p>
        </p:txBody>
      </p:sp>
      <p:cxnSp>
        <p:nvCxnSpPr>
          <p:cNvPr id="14" name="Straight Arrow Connector 13"/>
          <p:cNvCxnSpPr>
            <a:stCxn id="13" idx="1"/>
          </p:cNvCxnSpPr>
          <p:nvPr/>
        </p:nvCxnSpPr>
        <p:spPr>
          <a:xfrm flipH="1" flipV="1">
            <a:off x="5004048" y="2852936"/>
            <a:ext cx="1368152" cy="675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244408" y="6300028"/>
            <a:ext cx="624803" cy="369332"/>
          </a:xfrm>
          <a:prstGeom prst="rect">
            <a:avLst/>
          </a:prstGeom>
          <a:noFill/>
        </p:spPr>
        <p:txBody>
          <a:bodyPr wrap="none" rtlCol="0">
            <a:spAutoFit/>
          </a:bodyPr>
          <a:lstStyle/>
          <a:p>
            <a:r>
              <a:rPr lang="en-US" dirty="0"/>
              <a:t>5</a:t>
            </a:r>
            <a:r>
              <a:rPr lang="en-US" dirty="0" smtClean="0"/>
              <a:t>/10</a:t>
            </a:r>
            <a:endParaRPr lang="en-US" dirty="0"/>
          </a:p>
        </p:txBody>
      </p:sp>
    </p:spTree>
    <p:extLst>
      <p:ext uri="{BB962C8B-B14F-4D97-AF65-F5344CB8AC3E}">
        <p14:creationId xmlns:p14="http://schemas.microsoft.com/office/powerpoint/2010/main" val="29127136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 1:  NES⊂CE</a:t>
            </a:r>
            <a:endParaRPr lang="en-US" dirty="0"/>
          </a:p>
        </p:txBody>
      </p:sp>
      <p:sp>
        <p:nvSpPr>
          <p:cNvPr id="3" name="Content Placeholder 2"/>
          <p:cNvSpPr>
            <a:spLocks noGrp="1"/>
          </p:cNvSpPr>
          <p:nvPr>
            <p:ph idx="1"/>
          </p:nvPr>
        </p:nvSpPr>
        <p:spPr>
          <a:xfrm>
            <a:off x="457200" y="1600200"/>
            <a:ext cx="6275040" cy="4925144"/>
          </a:xfrm>
        </p:spPr>
        <p:txBody>
          <a:bodyPr/>
          <a:lstStyle/>
          <a:p>
            <a:r>
              <a:rPr lang="en-US" dirty="0" smtClean="0"/>
              <a:t>A CE is called </a:t>
            </a:r>
            <a:r>
              <a:rPr lang="en-US" b="1" dirty="0" smtClean="0"/>
              <a:t>NE-Safe</a:t>
            </a:r>
            <a:r>
              <a:rPr lang="en-US" dirty="0" smtClean="0"/>
              <a:t> (NES) </a:t>
            </a:r>
            <a:r>
              <a:rPr lang="en-US" dirty="0" err="1" smtClean="0"/>
              <a:t>iff</a:t>
            </a:r>
            <a:r>
              <a:rPr lang="en-US" dirty="0" smtClean="0"/>
              <a:t> </a:t>
            </a:r>
            <a:r>
              <a:rPr lang="en-US" i="1" dirty="0" smtClean="0"/>
              <a:t>the </a:t>
            </a:r>
            <a:r>
              <a:rPr lang="en-US" i="1" dirty="0" smtClean="0">
                <a:solidFill>
                  <a:srgbClr val="008000"/>
                </a:solidFill>
              </a:rPr>
              <a:t>residual utility given any advise</a:t>
            </a:r>
            <a:r>
              <a:rPr lang="en-US" i="1" dirty="0" smtClean="0"/>
              <a:t> is at least the utility in the </a:t>
            </a:r>
            <a:br>
              <a:rPr lang="en-US" i="1" dirty="0" smtClean="0"/>
            </a:br>
            <a:r>
              <a:rPr lang="en-US" i="1" dirty="0" smtClean="0">
                <a:solidFill>
                  <a:srgbClr val="FF0000"/>
                </a:solidFill>
              </a:rPr>
              <a:t>worst NE for the same player</a:t>
            </a:r>
          </a:p>
        </p:txBody>
      </p:sp>
      <p:graphicFrame>
        <p:nvGraphicFramePr>
          <p:cNvPr id="11" name="Table 10"/>
          <p:cNvGraphicFramePr>
            <a:graphicFrameLocks noGrp="1"/>
          </p:cNvGraphicFramePr>
          <p:nvPr>
            <p:extLst>
              <p:ext uri="{D42A27DB-BD31-4B8C-83A1-F6EECF244321}">
                <p14:modId xmlns:p14="http://schemas.microsoft.com/office/powerpoint/2010/main" val="1638879128"/>
              </p:ext>
            </p:extLst>
          </p:nvPr>
        </p:nvGraphicFramePr>
        <p:xfrm>
          <a:off x="4860032" y="3429000"/>
          <a:ext cx="3240000" cy="2418728"/>
        </p:xfrm>
        <a:graphic>
          <a:graphicData uri="http://schemas.openxmlformats.org/drawingml/2006/table">
            <a:tbl>
              <a:tblPr firstRow="1" bandRow="1">
                <a:tableStyleId>{5C22544A-7EE6-4342-B048-85BDC9FD1C3A}</a:tableStyleId>
              </a:tblPr>
              <a:tblGrid>
                <a:gridCol w="720000"/>
                <a:gridCol w="1260000"/>
                <a:gridCol w="1260000"/>
              </a:tblGrid>
              <a:tr h="618728">
                <a:tc>
                  <a:txBody>
                    <a:bodyPr/>
                    <a:lstStyle/>
                    <a:p>
                      <a:pPr algn="ctr"/>
                      <a:endParaRPr lang="en-GB" sz="280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c>
                  <a:txBody>
                    <a:bodyPr/>
                    <a:lstStyle/>
                    <a:p>
                      <a:pPr algn="ctr"/>
                      <a:endParaRPr lang="en-GB" sz="2800" b="0" dirty="0">
                        <a:solidFill>
                          <a:schemeClr val="tx1"/>
                        </a:solidFill>
                      </a:endParaRPr>
                    </a:p>
                  </a:txBody>
                  <a:tcPr anchor="ctr">
                    <a:noFill/>
                  </a:tcPr>
                </a:tc>
              </a:tr>
              <a:tr h="900000">
                <a:tc>
                  <a:txBody>
                    <a:bodyPr/>
                    <a:lstStyle/>
                    <a:p>
                      <a:pPr algn="ctr"/>
                      <a:endParaRPr lang="en-GB" sz="2800" dirty="0"/>
                    </a:p>
                  </a:txBody>
                  <a:tcPr anchor="ctr">
                    <a:noFill/>
                  </a:tcPr>
                </a:tc>
                <a:tc>
                  <a:txBody>
                    <a:bodyPr/>
                    <a:lstStyle/>
                    <a:p>
                      <a:pPr algn="ctr"/>
                      <a:r>
                        <a:rPr lang="en-US" sz="2800" dirty="0" smtClean="0"/>
                        <a:t>6, 6</a:t>
                      </a:r>
                      <a:endParaRPr lang="en-GB" sz="2800" dirty="0"/>
                    </a:p>
                  </a:txBody>
                  <a:tcPr anchor="ctr">
                    <a:solidFill>
                      <a:schemeClr val="accent1">
                        <a:lumMod val="20000"/>
                        <a:lumOff val="80000"/>
                      </a:schemeClr>
                    </a:solidFill>
                  </a:tcPr>
                </a:tc>
                <a:tc>
                  <a:txBody>
                    <a:bodyPr/>
                    <a:lstStyle/>
                    <a:p>
                      <a:pPr algn="ctr"/>
                      <a:r>
                        <a:rPr lang="en-US" sz="2800" dirty="0" smtClean="0"/>
                        <a:t>2, 7</a:t>
                      </a:r>
                      <a:endParaRPr lang="en-GB" sz="2800" dirty="0"/>
                    </a:p>
                  </a:txBody>
                  <a:tcPr anchor="ctr">
                    <a:solidFill>
                      <a:schemeClr val="tx2">
                        <a:lumMod val="20000"/>
                        <a:lumOff val="80000"/>
                      </a:schemeClr>
                    </a:solidFill>
                  </a:tcPr>
                </a:tc>
              </a:tr>
              <a:tr h="900000">
                <a:tc>
                  <a:txBody>
                    <a:bodyPr/>
                    <a:lstStyle/>
                    <a:p>
                      <a:pPr algn="ctr"/>
                      <a:endParaRPr lang="en-GB" sz="2800" dirty="0"/>
                    </a:p>
                  </a:txBody>
                  <a:tcPr anchor="ctr">
                    <a:noFill/>
                  </a:tcPr>
                </a:tc>
                <a:tc>
                  <a:txBody>
                    <a:bodyPr/>
                    <a:lstStyle/>
                    <a:p>
                      <a:pPr algn="ctr"/>
                      <a:r>
                        <a:rPr lang="en-US" sz="2800" dirty="0" smtClean="0"/>
                        <a:t>7, 2</a:t>
                      </a:r>
                      <a:endParaRPr lang="en-GB" sz="2800" dirty="0"/>
                    </a:p>
                  </a:txBody>
                  <a:tcPr anchor="ctr">
                    <a:solidFill>
                      <a:schemeClr val="tx2">
                        <a:lumMod val="20000"/>
                        <a:lumOff val="80000"/>
                      </a:schemeClr>
                    </a:solidFill>
                  </a:tcPr>
                </a:tc>
                <a:tc>
                  <a:txBody>
                    <a:bodyPr/>
                    <a:lstStyle/>
                    <a:p>
                      <a:pPr algn="ctr"/>
                      <a:r>
                        <a:rPr lang="en-US" sz="2800" dirty="0" smtClean="0"/>
                        <a:t>0, 0</a:t>
                      </a:r>
                      <a:endParaRPr lang="en-GB" sz="2800" dirty="0"/>
                    </a:p>
                  </a:txBody>
                  <a:tcPr anchor="ctr">
                    <a:solidFill>
                      <a:schemeClr val="accent1">
                        <a:lumMod val="20000"/>
                        <a:lumOff val="80000"/>
                      </a:schemeClr>
                    </a:solidFill>
                  </a:tcPr>
                </a:tc>
              </a:tr>
            </a:tbl>
          </a:graphicData>
        </a:graphic>
      </p:graphicFrame>
      <p:sp>
        <p:nvSpPr>
          <p:cNvPr id="12" name="Can 11"/>
          <p:cNvSpPr/>
          <p:nvPr/>
        </p:nvSpPr>
        <p:spPr>
          <a:xfrm>
            <a:off x="6515856" y="4581128"/>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an 12"/>
          <p:cNvSpPr/>
          <p:nvPr/>
        </p:nvSpPr>
        <p:spPr>
          <a:xfrm>
            <a:off x="6515856" y="5445224"/>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an 13"/>
          <p:cNvSpPr/>
          <p:nvPr/>
        </p:nvSpPr>
        <p:spPr>
          <a:xfrm>
            <a:off x="7812000" y="4581128"/>
            <a:ext cx="288032" cy="36004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075696" y="4221088"/>
            <a:ext cx="504056" cy="523220"/>
          </a:xfrm>
          <a:prstGeom prst="rect">
            <a:avLst/>
          </a:prstGeom>
          <a:noFill/>
        </p:spPr>
        <p:txBody>
          <a:bodyPr wrap="square" rtlCol="0">
            <a:spAutoFit/>
          </a:bodyPr>
          <a:lstStyle/>
          <a:p>
            <a:r>
              <a:rPr lang="en-US" sz="2800" dirty="0" smtClean="0"/>
              <a:t>4</a:t>
            </a:r>
            <a:endParaRPr lang="en-US" sz="2800" dirty="0"/>
          </a:p>
        </p:txBody>
      </p:sp>
      <p:sp>
        <p:nvSpPr>
          <p:cNvPr id="16" name="TextBox 15"/>
          <p:cNvSpPr txBox="1"/>
          <p:nvPr/>
        </p:nvSpPr>
        <p:spPr>
          <a:xfrm>
            <a:off x="5075696" y="5138028"/>
            <a:ext cx="504056" cy="523220"/>
          </a:xfrm>
          <a:prstGeom prst="rect">
            <a:avLst/>
          </a:prstGeom>
          <a:noFill/>
        </p:spPr>
        <p:txBody>
          <a:bodyPr wrap="square" rtlCol="0">
            <a:spAutoFit/>
          </a:bodyPr>
          <a:lstStyle/>
          <a:p>
            <a:r>
              <a:rPr lang="en-US" sz="2800" dirty="0" smtClean="0"/>
              <a:t>7</a:t>
            </a:r>
            <a:endParaRPr lang="en-US" sz="2800" dirty="0"/>
          </a:p>
        </p:txBody>
      </p:sp>
      <p:sp>
        <p:nvSpPr>
          <p:cNvPr id="21" name="Donut 20"/>
          <p:cNvSpPr/>
          <p:nvPr/>
        </p:nvSpPr>
        <p:spPr>
          <a:xfrm>
            <a:off x="7019912" y="4263552"/>
            <a:ext cx="504056" cy="504056"/>
          </a:xfrm>
          <a:prstGeom prst="donut">
            <a:avLst>
              <a:gd name="adj" fmla="val 6857"/>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5003688" y="4263552"/>
            <a:ext cx="504056" cy="504056"/>
          </a:xfrm>
          <a:prstGeom prst="donut">
            <a:avLst>
              <a:gd name="adj" fmla="val 6857"/>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5003688" y="5199656"/>
            <a:ext cx="504056" cy="504056"/>
          </a:xfrm>
          <a:prstGeom prst="donut">
            <a:avLst>
              <a:gd name="adj" fmla="val 6857"/>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8244408" y="6300028"/>
            <a:ext cx="624803" cy="369332"/>
          </a:xfrm>
          <a:prstGeom prst="rect">
            <a:avLst/>
          </a:prstGeom>
          <a:noFill/>
        </p:spPr>
        <p:txBody>
          <a:bodyPr wrap="none" rtlCol="0">
            <a:spAutoFit/>
          </a:bodyPr>
          <a:lstStyle/>
          <a:p>
            <a:r>
              <a:rPr lang="en-US" dirty="0"/>
              <a:t>6</a:t>
            </a:r>
            <a:r>
              <a:rPr lang="en-US" dirty="0" smtClean="0"/>
              <a:t>/10</a:t>
            </a:r>
            <a:endParaRPr lang="en-US" dirty="0"/>
          </a:p>
        </p:txBody>
      </p:sp>
    </p:spTree>
    <p:extLst>
      <p:ext uri="{BB962C8B-B14F-4D97-AF65-F5344CB8AC3E}">
        <p14:creationId xmlns:p14="http://schemas.microsoft.com/office/powerpoint/2010/main" val="2946740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 </a:t>
            </a:r>
            <a:r>
              <a:rPr lang="en-US" dirty="0" smtClean="0"/>
              <a:t>2:  ETF⊂</a:t>
            </a:r>
            <a:r>
              <a:rPr lang="en-US" dirty="0"/>
              <a:t>CE</a:t>
            </a:r>
          </a:p>
        </p:txBody>
      </p:sp>
      <p:sp>
        <p:nvSpPr>
          <p:cNvPr id="3" name="Content Placeholder 2"/>
          <p:cNvSpPr>
            <a:spLocks noGrp="1"/>
          </p:cNvSpPr>
          <p:nvPr>
            <p:ph idx="1"/>
          </p:nvPr>
        </p:nvSpPr>
        <p:spPr/>
        <p:txBody>
          <a:bodyPr/>
          <a:lstStyle/>
          <a:p>
            <a:r>
              <a:rPr lang="en-US" dirty="0" smtClean="0"/>
              <a:t>A CE </a:t>
            </a:r>
            <a:r>
              <a:rPr lang="en-US" b="1" dirty="0" smtClean="0"/>
              <a:t>S</a:t>
            </a:r>
            <a:r>
              <a:rPr lang="en-US" dirty="0" smtClean="0"/>
              <a:t> for a matrix game </a:t>
            </a:r>
            <a:r>
              <a:rPr lang="en-US" b="1" dirty="0" smtClean="0"/>
              <a:t>M</a:t>
            </a:r>
            <a:r>
              <a:rPr lang="en-US" dirty="0" smtClean="0"/>
              <a:t> is called </a:t>
            </a:r>
            <a:r>
              <a:rPr lang="en-US" b="1" dirty="0" smtClean="0"/>
              <a:t>ETF</a:t>
            </a:r>
            <a:r>
              <a:rPr lang="en-US" dirty="0" smtClean="0"/>
              <a:t> if there exist an ETF strategy for the corresponding cryptographic cheap-talk game for </a:t>
            </a:r>
            <a:r>
              <a:rPr lang="en-US" b="1" dirty="0" smtClean="0"/>
              <a:t>M</a:t>
            </a:r>
            <a:r>
              <a:rPr lang="en-US" dirty="0" smtClean="0"/>
              <a:t> which has the same utility profile as </a:t>
            </a:r>
            <a:r>
              <a:rPr lang="en-US" b="1" dirty="0" smtClean="0"/>
              <a:t>S</a:t>
            </a:r>
            <a:endParaRPr lang="en-US" dirty="0"/>
          </a:p>
          <a:p>
            <a:r>
              <a:rPr lang="en-US" i="1" dirty="0" smtClean="0"/>
              <a:t>“The utility which we can pick up using cryptographic cheap-talk”</a:t>
            </a:r>
            <a:endParaRPr lang="en-US" i="1" dirty="0"/>
          </a:p>
          <a:p>
            <a:endParaRPr lang="en-US" dirty="0"/>
          </a:p>
        </p:txBody>
      </p:sp>
      <p:sp>
        <p:nvSpPr>
          <p:cNvPr id="4" name="TextBox 3"/>
          <p:cNvSpPr txBox="1"/>
          <p:nvPr/>
        </p:nvSpPr>
        <p:spPr>
          <a:xfrm>
            <a:off x="8244408" y="6300028"/>
            <a:ext cx="624803" cy="369332"/>
          </a:xfrm>
          <a:prstGeom prst="rect">
            <a:avLst/>
          </a:prstGeom>
          <a:noFill/>
        </p:spPr>
        <p:txBody>
          <a:bodyPr wrap="none" rtlCol="0">
            <a:spAutoFit/>
          </a:bodyPr>
          <a:lstStyle/>
          <a:p>
            <a:r>
              <a:rPr lang="en-US" dirty="0"/>
              <a:t>7</a:t>
            </a:r>
            <a:r>
              <a:rPr lang="en-US" dirty="0" smtClean="0"/>
              <a:t>/10</a:t>
            </a:r>
            <a:endParaRPr lang="en-US" dirty="0"/>
          </a:p>
        </p:txBody>
      </p:sp>
    </p:spTree>
    <p:extLst>
      <p:ext uri="{BB962C8B-B14F-4D97-AF65-F5344CB8AC3E}">
        <p14:creationId xmlns:p14="http://schemas.microsoft.com/office/powerpoint/2010/main" val="40237567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Hubáček</a:t>
            </a:r>
            <a:r>
              <a:rPr lang="en-US" dirty="0"/>
              <a:t>-</a:t>
            </a:r>
            <a:r>
              <a:rPr lang="en-US" dirty="0" smtClean="0"/>
              <a:t>N-Rosen 2013</a:t>
            </a:r>
            <a:endParaRPr lang="en-US" dirty="0"/>
          </a:p>
        </p:txBody>
      </p:sp>
      <p:sp>
        <p:nvSpPr>
          <p:cNvPr id="3" name="Content Placeholder 2"/>
          <p:cNvSpPr>
            <a:spLocks noGrp="1"/>
          </p:cNvSpPr>
          <p:nvPr>
            <p:ph idx="1"/>
          </p:nvPr>
        </p:nvSpPr>
        <p:spPr>
          <a:xfrm>
            <a:off x="457200" y="1639341"/>
            <a:ext cx="8229600" cy="4741987"/>
          </a:xfrm>
        </p:spPr>
        <p:txBody>
          <a:bodyPr>
            <a:normAutofit/>
          </a:bodyPr>
          <a:lstStyle/>
          <a:p>
            <a:r>
              <a:rPr lang="en-US" dirty="0" smtClean="0"/>
              <a:t>We identify and define </a:t>
            </a:r>
            <a:r>
              <a:rPr lang="en-US" b="1" dirty="0" smtClean="0"/>
              <a:t>NES</a:t>
            </a:r>
            <a:endParaRPr lang="en-US" dirty="0" smtClean="0"/>
          </a:p>
          <a:p>
            <a:pPr lvl="1"/>
            <a:r>
              <a:rPr lang="en-US" dirty="0" smtClean="0"/>
              <a:t>The NE </a:t>
            </a:r>
            <a:r>
              <a:rPr lang="en-US" dirty="0"/>
              <a:t>safe </a:t>
            </a:r>
            <a:r>
              <a:rPr lang="en-US" dirty="0" smtClean="0"/>
              <a:t>correlated </a:t>
            </a:r>
            <a:r>
              <a:rPr lang="en-US" dirty="0"/>
              <a:t>e</a:t>
            </a:r>
            <a:r>
              <a:rPr lang="en-US" dirty="0" smtClean="0"/>
              <a:t>quilibrium</a:t>
            </a:r>
            <a:endParaRPr lang="en-US" dirty="0"/>
          </a:p>
          <a:p>
            <a:r>
              <a:rPr lang="en-US" dirty="0" smtClean="0"/>
              <a:t>We prove: </a:t>
            </a:r>
          </a:p>
          <a:p>
            <a:pPr lvl="1"/>
            <a:r>
              <a:rPr lang="en-US" b="1" dirty="0" smtClean="0"/>
              <a:t>ETF </a:t>
            </a:r>
            <a:r>
              <a:rPr lang="en-US" dirty="0" smtClean="0"/>
              <a:t>⊂</a:t>
            </a:r>
            <a:r>
              <a:rPr lang="en-US" b="1" dirty="0" smtClean="0"/>
              <a:t> NES</a:t>
            </a:r>
          </a:p>
          <a:p>
            <a:pPr lvl="1"/>
            <a:r>
              <a:rPr lang="en-US" b="1" dirty="0" smtClean="0"/>
              <a:t>CE </a:t>
            </a:r>
            <a:r>
              <a:rPr lang="en-US" b="1" dirty="0">
                <a:sym typeface="Symbol"/>
              </a:rPr>
              <a:t> </a:t>
            </a:r>
            <a:r>
              <a:rPr lang="en-US" b="1" dirty="0" smtClean="0"/>
              <a:t>NES</a:t>
            </a:r>
          </a:p>
          <a:p>
            <a:pPr lvl="1"/>
            <a:r>
              <a:rPr lang="en-US" b="1" dirty="0" smtClean="0"/>
              <a:t>If OT exists then ETF = NES</a:t>
            </a:r>
          </a:p>
          <a:p>
            <a:pPr lvl="1"/>
            <a:r>
              <a:rPr lang="en-US" b="1" dirty="0" smtClean="0"/>
              <a:t>If ETF </a:t>
            </a:r>
            <a:r>
              <a:rPr lang="en-US" b="1" dirty="0"/>
              <a:t>= </a:t>
            </a:r>
            <a:r>
              <a:rPr lang="en-US" b="1" dirty="0" smtClean="0"/>
              <a:t>NES then </a:t>
            </a:r>
            <a:r>
              <a:rPr lang="en-US" b="1" dirty="0"/>
              <a:t>OT </a:t>
            </a:r>
            <a:r>
              <a:rPr lang="en-US" b="1" dirty="0" smtClean="0"/>
              <a:t>exists</a:t>
            </a:r>
          </a:p>
        </p:txBody>
      </p:sp>
      <p:sp>
        <p:nvSpPr>
          <p:cNvPr id="4" name="TextBox 3"/>
          <p:cNvSpPr txBox="1"/>
          <p:nvPr/>
        </p:nvSpPr>
        <p:spPr>
          <a:xfrm>
            <a:off x="8244408" y="6300028"/>
            <a:ext cx="624803" cy="369332"/>
          </a:xfrm>
          <a:prstGeom prst="rect">
            <a:avLst/>
          </a:prstGeom>
          <a:noFill/>
        </p:spPr>
        <p:txBody>
          <a:bodyPr wrap="none" rtlCol="0">
            <a:spAutoFit/>
          </a:bodyPr>
          <a:lstStyle/>
          <a:p>
            <a:r>
              <a:rPr lang="en-US" dirty="0"/>
              <a:t>8</a:t>
            </a:r>
            <a:r>
              <a:rPr lang="en-US" dirty="0" smtClean="0"/>
              <a:t>/10</a:t>
            </a:r>
            <a:endParaRPr lang="en-US" dirty="0"/>
          </a:p>
        </p:txBody>
      </p:sp>
    </p:spTree>
    <p:extLst>
      <p:ext uri="{BB962C8B-B14F-4D97-AF65-F5344CB8AC3E}">
        <p14:creationId xmlns:p14="http://schemas.microsoft.com/office/powerpoint/2010/main" val="40218132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995</Words>
  <Application>Microsoft Macintosh PowerPoint</Application>
  <PresentationFormat>On-screen Show (4:3)</PresentationFormat>
  <Paragraphs>122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Limits on the Power of  Cryptographic Cheap Talk</vt:lpstr>
      <vt:lpstr>NE, Nash 1950</vt:lpstr>
      <vt:lpstr>CE, Aumann 1974</vt:lpstr>
      <vt:lpstr>Dodis-Halevi-Rabin 2000</vt:lpstr>
      <vt:lpstr>Gradwohl-Livne-Rosen 2010</vt:lpstr>
      <vt:lpstr>PowerPoint Presentation</vt:lpstr>
      <vt:lpstr>Def. 1:  NES⊂CE</vt:lpstr>
      <vt:lpstr>Def. 2:  ETF⊂CE</vt:lpstr>
      <vt:lpstr>Hubáček-N-Rosen 2013</vt:lpstr>
      <vt:lpstr>ETF</vt:lpstr>
      <vt:lpstr>ETF ⊂ NES</vt:lpstr>
      <vt:lpstr>CE  NES</vt:lpstr>
    </vt:vector>
  </TitlesOfParts>
  <Company>NFIT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on the Power of  Cryptographic Cheap Talk</dc:title>
  <dc:creator>Jesper Buus Nielsen</dc:creator>
  <cp:lastModifiedBy>Jesper Buus Nielsen</cp:lastModifiedBy>
  <cp:revision>55</cp:revision>
  <dcterms:created xsi:type="dcterms:W3CDTF">2013-12-04T12:00:09Z</dcterms:created>
  <dcterms:modified xsi:type="dcterms:W3CDTF">2013-12-13T14:21:09Z</dcterms:modified>
</cp:coreProperties>
</file>