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5" r:id="rId6"/>
    <p:sldId id="266" r:id="rId7"/>
    <p:sldId id="267" r:id="rId8"/>
    <p:sldId id="259" r:id="rId9"/>
    <p:sldId id="260" r:id="rId10"/>
    <p:sldId id="275" r:id="rId11"/>
    <p:sldId id="276" r:id="rId12"/>
    <p:sldId id="261" r:id="rId13"/>
    <p:sldId id="257" r:id="rId14"/>
    <p:sldId id="268" r:id="rId15"/>
    <p:sldId id="269" r:id="rId16"/>
    <p:sldId id="270" r:id="rId17"/>
    <p:sldId id="271" r:id="rId18"/>
    <p:sldId id="272" r:id="rId19"/>
    <p:sldId id="274" r:id="rId20"/>
    <p:sldId id="273" r:id="rId21"/>
    <p:sldId id="281" r:id="rId22"/>
    <p:sldId id="283" r:id="rId23"/>
    <p:sldId id="284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63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7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82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8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0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2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4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6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7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470F-00D7-40F0-BDC1-CF41207EF425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0B9A6-91BA-4621-B1CF-EA8E85658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5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It’s Not </a:t>
            </a: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he Assumption, It’s The Reduction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200" dirty="0" smtClean="0">
                <a:solidFill>
                  <a:schemeClr val="tx2"/>
                </a:solidFill>
              </a:rPr>
              <a:t>GMfest13c Assumptions Panel Presentation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Ran Canetti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8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 case of Collision Resistant Functions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[</a:t>
            </a:r>
            <a:r>
              <a:rPr lang="en-US" sz="3600" dirty="0" err="1" smtClean="0">
                <a:solidFill>
                  <a:srgbClr val="FF0000"/>
                </a:solidFill>
              </a:rPr>
              <a:t>Rogaway</a:t>
            </a:r>
            <a:r>
              <a:rPr lang="en-US" sz="3600" dirty="0" smtClean="0">
                <a:solidFill>
                  <a:srgbClr val="FF0000"/>
                </a:solidFill>
              </a:rPr>
              <a:t> 07]</a:t>
            </a:r>
            <a:endParaRPr 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86800" cy="5029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A single compressing function f:{0,1}*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{0,1}*  cannot be CR in the standard sense:  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 </a:t>
                </a:r>
                <a:r>
                  <a:rPr lang="en-US" dirty="0" smtClean="0">
                    <a:ea typeface="Cambria Math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∀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dirty="0">
                    <a:solidFill>
                      <a:schemeClr val="tx2"/>
                    </a:solidFill>
                  </a:rPr>
                  <a:t>polysize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A</a:t>
                </a:r>
                <a:r>
                  <a:rPr lang="en-US" baseline="-25000" dirty="0" smtClean="0">
                    <a:solidFill>
                      <a:schemeClr val="tx2"/>
                    </a:solidFill>
                  </a:rPr>
                  <a:t>n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 that finds n-bit collisions.</a:t>
                </a:r>
              </a:p>
              <a:p>
                <a:r>
                  <a:rPr lang="en-US" dirty="0" smtClean="0"/>
                  <a:t>“Textbook” Solutions:</a:t>
                </a:r>
              </a:p>
              <a:p>
                <a:pPr lvl="1"/>
                <a:r>
                  <a:rPr lang="en-US" dirty="0" smtClean="0"/>
                  <a:t>Move to asymptotic security and require A to be uniform: 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Way </a:t>
                </a:r>
                <a:r>
                  <a:rPr lang="en-US" dirty="0">
                    <a:solidFill>
                      <a:schemeClr val="tx2"/>
                    </a:solidFill>
                  </a:rPr>
                  <a:t>T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oo </a:t>
                </a:r>
                <a:r>
                  <a:rPr lang="en-US" dirty="0">
                    <a:solidFill>
                      <a:schemeClr val="tx2"/>
                    </a:solidFill>
                  </a:rPr>
                  <a:t>W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eak</a:t>
                </a:r>
              </a:p>
              <a:p>
                <a:pPr lvl="1"/>
                <a:r>
                  <a:rPr lang="en-US" dirty="0" smtClean="0"/>
                  <a:t>Move to a family of functions </a:t>
                </a:r>
                <a:r>
                  <a:rPr lang="en-US" dirty="0" err="1" smtClean="0"/>
                  <a:t>f_k</a:t>
                </a:r>
                <a:r>
                  <a:rPr lang="en-US" dirty="0" smtClean="0"/>
                  <a:t> :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Unnatural, Unrealistic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r>
                  <a:rPr lang="en-US" dirty="0" smtClean="0">
                    <a:solidFill>
                      <a:schemeClr val="bg1"/>
                    </a:solidFill>
                  </a:rPr>
                  <a:t>“Real” solution: 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endParaRPr lang="en-US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  </a:t>
                </a:r>
                <a:r>
                  <a:rPr lang="en-US" sz="3000" dirty="0" smtClean="0">
                    <a:solidFill>
                      <a:schemeClr val="bg1"/>
                    </a:solidFill>
                  </a:rPr>
                  <a:t>Forget the assumption, reduce to Human ignorance…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86800" cy="5029200"/>
              </a:xfrm>
              <a:blipFill rotWithShape="1">
                <a:blip r:embed="rId2"/>
                <a:stretch>
                  <a:fillRect l="-1474" t="-1455" r="-2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1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 case of Collision Resistant Functions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[</a:t>
            </a:r>
            <a:r>
              <a:rPr lang="en-US" sz="3600" dirty="0" err="1" smtClean="0">
                <a:solidFill>
                  <a:srgbClr val="FF0000"/>
                </a:solidFill>
              </a:rPr>
              <a:t>Rogaway</a:t>
            </a:r>
            <a:r>
              <a:rPr lang="en-US" sz="3600" dirty="0" smtClean="0">
                <a:solidFill>
                  <a:srgbClr val="FF0000"/>
                </a:solidFill>
              </a:rPr>
              <a:t> 07]</a:t>
            </a:r>
            <a:endParaRPr 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86800" cy="5029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A single compressing function f:{0,1}*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{0,1}*  cannot be CR in the standard sense:  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 </a:t>
                </a:r>
                <a:r>
                  <a:rPr lang="en-US" dirty="0" smtClean="0">
                    <a:ea typeface="Cambria Math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∀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∃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tx2"/>
                        </a:solidFill>
                      </a:rPr>
                      <m:t>polysize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 A</a:t>
                </a:r>
                <a:r>
                  <a:rPr lang="en-US" baseline="-25000" dirty="0" smtClean="0">
                    <a:solidFill>
                      <a:schemeClr val="tx2"/>
                    </a:solidFill>
                  </a:rPr>
                  <a:t>n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 that finds n-bit collisions.</a:t>
                </a:r>
              </a:p>
              <a:p>
                <a:r>
                  <a:rPr lang="en-US" dirty="0" smtClean="0"/>
                  <a:t>“Textbook” Solutions:</a:t>
                </a:r>
              </a:p>
              <a:p>
                <a:pPr lvl="1"/>
                <a:r>
                  <a:rPr lang="en-US" dirty="0" smtClean="0"/>
                  <a:t>Move to asymptotic security and require A to be uniform: 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Way </a:t>
                </a:r>
                <a:r>
                  <a:rPr lang="en-US" dirty="0">
                    <a:solidFill>
                      <a:schemeClr val="tx2"/>
                    </a:solidFill>
                  </a:rPr>
                  <a:t>T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oo </a:t>
                </a:r>
                <a:r>
                  <a:rPr lang="en-US" dirty="0">
                    <a:solidFill>
                      <a:schemeClr val="tx2"/>
                    </a:solidFill>
                  </a:rPr>
                  <a:t>W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eak</a:t>
                </a:r>
              </a:p>
              <a:p>
                <a:pPr lvl="1"/>
                <a:r>
                  <a:rPr lang="en-US" dirty="0" smtClean="0"/>
                  <a:t>Move to a family of functions </a:t>
                </a:r>
                <a:r>
                  <a:rPr lang="en-US" dirty="0" err="1" smtClean="0"/>
                  <a:t>f_k</a:t>
                </a:r>
                <a:r>
                  <a:rPr lang="en-US" dirty="0" smtClean="0"/>
                  <a:t> : 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Unnatural, Unrealistic</a:t>
                </a:r>
                <a:endParaRPr lang="en-US" dirty="0">
                  <a:solidFill>
                    <a:schemeClr val="tx2"/>
                  </a:solidFill>
                </a:endParaRP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“Real” solution: 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 </a:t>
                </a:r>
                <a:r>
                  <a:rPr lang="en-US" sz="3000" dirty="0" smtClean="0">
                    <a:solidFill>
                      <a:srgbClr val="FF0000"/>
                    </a:solidFill>
                  </a:rPr>
                  <a:t>Forget the assumption, reduce to Human ignorance…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86800" cy="5029200"/>
              </a:xfrm>
              <a:blipFill rotWithShape="1">
                <a:blip r:embed="rId2"/>
                <a:stretch>
                  <a:fillRect l="-1474" t="-1455" r="-2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81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So, sometimes the </a:t>
            </a: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ist is in the reduction, not the assumption…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5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By access to the underlying adversary: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One pass Black Box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“Quantum” (uncontrollable randomness)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Resettable Black Box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General (“Non BB”)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By advice: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 advice: completely algorithmic  (this is what we want!)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Collision in a hash function, Hellman table for a block cipher)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adversary program  (“non-uniform”)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imulator in point obfuscation)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(public) randomness 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extractable functions /knowledge of exponent,  ULE, DI-IO,…)</a:t>
            </a:r>
          </a:p>
          <a:p>
            <a:pPr marL="457200" lvl="1" indent="0">
              <a:buNone/>
            </a:pPr>
            <a:endParaRPr lang="en-US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chemeClr val="bg1"/>
                </a:solidFill>
              </a:rPr>
              <a:t>KOE &amp; friends are not “assumptions”;                  they are “holes” in a reduction that we fill via external advice.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By access to the underlying adversary: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One pass Black Box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“Quantum” (uncontrollable randomness)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Resettable Black Box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General (“Non BB”)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By advice: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 advice: completely algorithmic  (this is what we want!)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Collision in a hash function, Hellman table for a block cipher)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adversary program  (“non-uniform”)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imulator in point obfuscation)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(public) randomness 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extractable functions /knowledge of exponent,  ULE, DI-IO,…)</a:t>
            </a:r>
          </a:p>
          <a:p>
            <a:pPr marL="457200" lvl="1" indent="0">
              <a:buNone/>
            </a:pPr>
            <a:endParaRPr lang="en-US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chemeClr val="bg1"/>
                </a:solidFill>
              </a:rPr>
              <a:t>KOE &amp; friends are not “assumptions”;                  they are “holes” in a reduction that we fill via external advice.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access to the underlying adversary:</a:t>
            </a:r>
          </a:p>
          <a:p>
            <a:pPr lvl="1"/>
            <a:r>
              <a:rPr lang="en-US" dirty="0" smtClean="0"/>
              <a:t>One pass Black Box</a:t>
            </a:r>
          </a:p>
          <a:p>
            <a:pPr lvl="1"/>
            <a:r>
              <a:rPr lang="en-US" dirty="0" smtClean="0"/>
              <a:t>“Quantum” (uncontrollable randomness)</a:t>
            </a:r>
          </a:p>
          <a:p>
            <a:pPr lvl="1"/>
            <a:r>
              <a:rPr lang="en-US" dirty="0" smtClean="0"/>
              <a:t>Resettable Black Box </a:t>
            </a:r>
          </a:p>
          <a:p>
            <a:pPr lvl="1"/>
            <a:r>
              <a:rPr lang="en-US" dirty="0" smtClean="0"/>
              <a:t>General (“Non BB”)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By advice: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 advice: completely algorithmic  (this is what we want!)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Collision in a hash function, Hellman table for a block cipher)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adversary program  (“non-uniform”)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imulator in point obfuscation)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(public) randomness 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extractable functions /knowledge of exponent,  ULE, DI-IO,…)</a:t>
            </a:r>
          </a:p>
          <a:p>
            <a:pPr marL="457200" lvl="1" indent="0">
              <a:buNone/>
            </a:pPr>
            <a:endParaRPr lang="en-US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chemeClr val="bg1"/>
                </a:solidFill>
              </a:rPr>
              <a:t>KOE &amp; friends are not “assumptions”;                  they are “holes” in a reduction that we fill via external advice.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access to the underlying adversary:</a:t>
            </a:r>
          </a:p>
          <a:p>
            <a:pPr lvl="1"/>
            <a:r>
              <a:rPr lang="en-US" dirty="0" smtClean="0"/>
              <a:t>One pass Black Box</a:t>
            </a:r>
          </a:p>
          <a:p>
            <a:pPr lvl="1"/>
            <a:r>
              <a:rPr lang="en-US" dirty="0" smtClean="0"/>
              <a:t>“Quantum” (uncontrollable randomness)</a:t>
            </a:r>
          </a:p>
          <a:p>
            <a:pPr lvl="1"/>
            <a:r>
              <a:rPr lang="en-US" dirty="0" smtClean="0"/>
              <a:t>Resettable Black Box </a:t>
            </a:r>
          </a:p>
          <a:p>
            <a:pPr lvl="1"/>
            <a:r>
              <a:rPr lang="en-US" dirty="0" smtClean="0"/>
              <a:t>General (“Non BB”)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advice:</a:t>
            </a:r>
          </a:p>
          <a:p>
            <a:pPr lvl="1"/>
            <a:r>
              <a:rPr lang="en-US" dirty="0" smtClean="0"/>
              <a:t>No advice: completely algorithmic  </a:t>
            </a:r>
            <a:r>
              <a:rPr lang="en-US" b="1" dirty="0" smtClean="0">
                <a:solidFill>
                  <a:srgbClr val="FF0000"/>
                </a:solidFill>
              </a:rPr>
              <a:t>(this is what we want!)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Collision in a hash function, Hellman table for a block cipher)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adversary program  (“non-uniform”)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 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 </a:t>
            </a:r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dirty="0" smtClean="0">
                <a:solidFill>
                  <a:schemeClr val="bg1"/>
                </a:solidFill>
              </a:rPr>
              <a:t>imulator in point obfuscation)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(public) randomness 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extractable functions /knowledge of exponent,  ULE, DI-IO,…)</a:t>
            </a:r>
          </a:p>
          <a:p>
            <a:pPr marL="457200" lvl="1" indent="0">
              <a:buNone/>
            </a:pPr>
            <a:endParaRPr lang="en-US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chemeClr val="bg1"/>
                </a:solidFill>
              </a:rPr>
              <a:t>KOE &amp; friends are not “assumptions”;                  they are “holes” in a reduction that we fill via external advice.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10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access to the underlying adversary:</a:t>
            </a:r>
          </a:p>
          <a:p>
            <a:pPr lvl="1"/>
            <a:r>
              <a:rPr lang="en-US" dirty="0" smtClean="0"/>
              <a:t>One pass Black Box</a:t>
            </a:r>
          </a:p>
          <a:p>
            <a:pPr lvl="1"/>
            <a:r>
              <a:rPr lang="en-US" dirty="0" smtClean="0"/>
              <a:t>“Quantum” (uncontrollable randomness)</a:t>
            </a:r>
          </a:p>
          <a:p>
            <a:pPr lvl="1"/>
            <a:r>
              <a:rPr lang="en-US" dirty="0" smtClean="0"/>
              <a:t>Resettable Black Box </a:t>
            </a:r>
          </a:p>
          <a:p>
            <a:pPr lvl="1"/>
            <a:r>
              <a:rPr lang="en-US" dirty="0" smtClean="0"/>
              <a:t>General (“Non BB”)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advice:</a:t>
            </a:r>
          </a:p>
          <a:p>
            <a:pPr lvl="1"/>
            <a:r>
              <a:rPr lang="en-US" dirty="0" smtClean="0"/>
              <a:t>No advice: completely algorithmic  </a:t>
            </a:r>
            <a:r>
              <a:rPr lang="en-US" b="1" dirty="0" smtClean="0">
                <a:solidFill>
                  <a:srgbClr val="FF0000"/>
                </a:solidFill>
              </a:rPr>
              <a:t>(this is what we want!)</a:t>
            </a:r>
          </a:p>
          <a:p>
            <a:pPr lvl="1"/>
            <a:r>
              <a:rPr lang="en-US" dirty="0"/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Collision in a hash function)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Advice depending on adversary program  (“non-uniform”)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            (</a:t>
            </a:r>
            <a:r>
              <a:rPr lang="en-US" dirty="0" err="1">
                <a:solidFill>
                  <a:schemeClr val="bg1"/>
                </a:solidFill>
              </a:rPr>
              <a:t>eg</a:t>
            </a:r>
            <a:r>
              <a:rPr lang="en-US" dirty="0">
                <a:solidFill>
                  <a:schemeClr val="bg1"/>
                </a:solidFill>
              </a:rPr>
              <a:t>:  inverse of </a:t>
            </a:r>
            <a:r>
              <a:rPr lang="en-US" dirty="0" err="1">
                <a:solidFill>
                  <a:schemeClr val="bg1"/>
                </a:solidFill>
              </a:rPr>
              <a:t>adv’s</a:t>
            </a:r>
            <a:r>
              <a:rPr lang="en-US" dirty="0">
                <a:solidFill>
                  <a:schemeClr val="bg1"/>
                </a:solidFill>
              </a:rPr>
              <a:t> challenge, Points queried in point obfuscation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J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j</a:t>
            </a:r>
          </a:p>
          <a:p>
            <a:pPr marL="4572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access to the underlying adversary:</a:t>
            </a:r>
          </a:p>
          <a:p>
            <a:pPr lvl="1"/>
            <a:r>
              <a:rPr lang="en-US" dirty="0" smtClean="0"/>
              <a:t>One pass Black Box</a:t>
            </a:r>
          </a:p>
          <a:p>
            <a:pPr lvl="1"/>
            <a:r>
              <a:rPr lang="en-US" dirty="0" smtClean="0"/>
              <a:t>“Quantum” (uncontrollable randomness)</a:t>
            </a:r>
          </a:p>
          <a:p>
            <a:pPr lvl="1"/>
            <a:r>
              <a:rPr lang="en-US" dirty="0" smtClean="0"/>
              <a:t>Resettable Black Box </a:t>
            </a:r>
          </a:p>
          <a:p>
            <a:pPr lvl="1"/>
            <a:r>
              <a:rPr lang="en-US" dirty="0" smtClean="0"/>
              <a:t>General (“Non BB”)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advice:</a:t>
            </a:r>
          </a:p>
          <a:p>
            <a:pPr lvl="1"/>
            <a:r>
              <a:rPr lang="en-US" dirty="0" smtClean="0"/>
              <a:t>No advice: completely algorithmic  </a:t>
            </a:r>
            <a:r>
              <a:rPr lang="en-US" b="1" dirty="0" smtClean="0">
                <a:solidFill>
                  <a:srgbClr val="FF0000"/>
                </a:solidFill>
              </a:rPr>
              <a:t>(this is what we want!)</a:t>
            </a:r>
          </a:p>
          <a:p>
            <a:pPr lvl="1"/>
            <a:r>
              <a:rPr lang="en-US" dirty="0"/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Collision in a hash function)</a:t>
            </a:r>
          </a:p>
          <a:p>
            <a:pPr lvl="1"/>
            <a:r>
              <a:rPr lang="en-US" dirty="0" smtClean="0"/>
              <a:t>                                           … </a:t>
            </a:r>
            <a:r>
              <a:rPr lang="en-US" dirty="0"/>
              <a:t>+  adversary program  (“non-uniform”)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 inverse of </a:t>
            </a:r>
            <a:r>
              <a:rPr lang="en-US" dirty="0" err="1">
                <a:solidFill>
                  <a:srgbClr val="FF0000"/>
                </a:solidFill>
              </a:rPr>
              <a:t>adv’s</a:t>
            </a:r>
            <a:r>
              <a:rPr lang="en-US" dirty="0">
                <a:solidFill>
                  <a:srgbClr val="FF0000"/>
                </a:solidFill>
              </a:rPr>
              <a:t> challenge, Points queried in point obfuscation)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Advice depending on (public) randomness 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: extractable functions /knowledge of exponent,  ULE, DI-IO,…)</a:t>
            </a:r>
          </a:p>
          <a:p>
            <a:pPr marL="457200" lvl="1" indent="0">
              <a:buNone/>
            </a:pPr>
            <a:endParaRPr lang="en-US" b="1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chemeClr val="bg1"/>
                </a:solidFill>
              </a:rPr>
              <a:t>KOE &amp; friends are not “assumptions”;                  they are “holes” in a reduction that we fill via external advice.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39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10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access to the underlying adversary:</a:t>
            </a:r>
          </a:p>
          <a:p>
            <a:pPr lvl="1"/>
            <a:r>
              <a:rPr lang="en-US" dirty="0" smtClean="0"/>
              <a:t>One pass Black Box</a:t>
            </a:r>
          </a:p>
          <a:p>
            <a:pPr lvl="1"/>
            <a:r>
              <a:rPr lang="en-US" dirty="0" smtClean="0"/>
              <a:t>“Quantum” (uncontrollable randomness)</a:t>
            </a:r>
          </a:p>
          <a:p>
            <a:pPr lvl="1"/>
            <a:r>
              <a:rPr lang="en-US" dirty="0" smtClean="0"/>
              <a:t>Resettable Black Box </a:t>
            </a:r>
          </a:p>
          <a:p>
            <a:pPr lvl="1"/>
            <a:r>
              <a:rPr lang="en-US" dirty="0" smtClean="0"/>
              <a:t>General (“Non BB”)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advice:</a:t>
            </a:r>
          </a:p>
          <a:p>
            <a:pPr lvl="1"/>
            <a:r>
              <a:rPr lang="en-US" dirty="0" smtClean="0"/>
              <a:t>No advice: completely algorithmic  </a:t>
            </a:r>
            <a:r>
              <a:rPr lang="en-US" b="1" dirty="0" smtClean="0">
                <a:solidFill>
                  <a:srgbClr val="FF0000"/>
                </a:solidFill>
              </a:rPr>
              <a:t>(this is what we want!)</a:t>
            </a:r>
          </a:p>
          <a:p>
            <a:pPr lvl="1"/>
            <a:r>
              <a:rPr lang="en-US" dirty="0"/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Collision in a hash function)</a:t>
            </a:r>
          </a:p>
          <a:p>
            <a:pPr lvl="1"/>
            <a:r>
              <a:rPr lang="en-US" dirty="0" smtClean="0"/>
              <a:t>                                           … +  adversary </a:t>
            </a:r>
            <a:r>
              <a:rPr lang="en-US" dirty="0"/>
              <a:t>program  (“non-uniform”)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 inverse of </a:t>
            </a:r>
            <a:r>
              <a:rPr lang="en-US" dirty="0" err="1">
                <a:solidFill>
                  <a:srgbClr val="FF0000"/>
                </a:solidFill>
              </a:rPr>
              <a:t>adv’s</a:t>
            </a:r>
            <a:r>
              <a:rPr lang="en-US" dirty="0">
                <a:solidFill>
                  <a:srgbClr val="FF0000"/>
                </a:solidFill>
              </a:rPr>
              <a:t> challenge, Points queried in point obfuscation)</a:t>
            </a:r>
          </a:p>
          <a:p>
            <a:pPr lvl="1"/>
            <a:r>
              <a:rPr lang="en-US" dirty="0" smtClean="0"/>
              <a:t>                                           … +  public randomness/  secrets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(</a:t>
            </a:r>
            <a:r>
              <a:rPr lang="en-US" dirty="0" err="1" smtClean="0">
                <a:solidFill>
                  <a:srgbClr val="FF0000"/>
                </a:solidFill>
              </a:rPr>
              <a:t>eg</a:t>
            </a:r>
            <a:r>
              <a:rPr lang="en-US" dirty="0" smtClean="0">
                <a:solidFill>
                  <a:srgbClr val="FF0000"/>
                </a:solidFill>
              </a:rPr>
              <a:t>: extractable </a:t>
            </a:r>
            <a:r>
              <a:rPr lang="en-US" dirty="0" err="1" smtClean="0">
                <a:solidFill>
                  <a:srgbClr val="FF0000"/>
                </a:solidFill>
              </a:rPr>
              <a:t>functions,knowledge</a:t>
            </a:r>
            <a:r>
              <a:rPr lang="en-US" dirty="0" smtClean="0">
                <a:solidFill>
                  <a:srgbClr val="FF0000"/>
                </a:solidFill>
              </a:rPr>
              <a:t> of exponent/  UCE, DI-IO,…)</a:t>
            </a:r>
          </a:p>
          <a:p>
            <a:pPr marL="457200" lvl="1" indent="0">
              <a:buNone/>
            </a:pPr>
            <a:endParaRPr lang="en-US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chemeClr val="bg1"/>
                </a:solidFill>
              </a:rPr>
              <a:t>KOE &amp; friends are not “assumptions”;                  they are “holes” in a reduction that we fill via external advice.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2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Let’s assume P=NP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But proof is non-constructive…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… and we still have no idea how to factor…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Is cryptography as we know it dead?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NO!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 we need to resort to heuristics?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NO!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“security by reduction” paradigm still works!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48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Classification of reductions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By  assumption  and complexity:  time, space, #queries,…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By access to the underlying adversary:</a:t>
            </a:r>
          </a:p>
          <a:p>
            <a:pPr lvl="1"/>
            <a:r>
              <a:rPr lang="en-US" dirty="0" smtClean="0"/>
              <a:t>One pass Black Box</a:t>
            </a:r>
          </a:p>
          <a:p>
            <a:pPr lvl="1"/>
            <a:r>
              <a:rPr lang="en-US" dirty="0" smtClean="0"/>
              <a:t>“Quantum” (uncontrollable randomness)</a:t>
            </a:r>
          </a:p>
          <a:p>
            <a:pPr lvl="1"/>
            <a:r>
              <a:rPr lang="en-US" dirty="0" smtClean="0"/>
              <a:t>Resettable Black Box </a:t>
            </a:r>
          </a:p>
          <a:p>
            <a:pPr lvl="1"/>
            <a:r>
              <a:rPr lang="en-US" dirty="0" smtClean="0"/>
              <a:t>General (“Non BB”)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advice:</a:t>
            </a:r>
          </a:p>
          <a:p>
            <a:pPr lvl="1"/>
            <a:r>
              <a:rPr lang="en-US" dirty="0" smtClean="0"/>
              <a:t>No advice: completely algorithmic  </a:t>
            </a:r>
            <a:r>
              <a:rPr lang="en-US" b="1" dirty="0" smtClean="0">
                <a:solidFill>
                  <a:srgbClr val="FF0000"/>
                </a:solidFill>
              </a:rPr>
              <a:t>(this is what we want!)</a:t>
            </a:r>
          </a:p>
          <a:p>
            <a:pPr lvl="1"/>
            <a:r>
              <a:rPr lang="en-US" dirty="0"/>
              <a:t>Advice depending on security parameter + primitive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Collision in a hash function)</a:t>
            </a:r>
          </a:p>
          <a:p>
            <a:pPr lvl="1"/>
            <a:r>
              <a:rPr lang="en-US" dirty="0"/>
              <a:t>                                           … +  adversary program  (“non-uniform”)</a:t>
            </a:r>
          </a:p>
          <a:p>
            <a:pPr marL="457200" lvl="1" indent="0">
              <a:buNone/>
            </a:pPr>
            <a:r>
              <a:rPr lang="en-US" dirty="0"/>
              <a:t>        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 inverse of </a:t>
            </a:r>
            <a:r>
              <a:rPr lang="en-US" dirty="0" err="1">
                <a:solidFill>
                  <a:srgbClr val="FF0000"/>
                </a:solidFill>
              </a:rPr>
              <a:t>adv’s</a:t>
            </a:r>
            <a:r>
              <a:rPr lang="en-US" dirty="0">
                <a:solidFill>
                  <a:srgbClr val="FF0000"/>
                </a:solidFill>
              </a:rPr>
              <a:t> challenge, Points queried in point obfuscation)</a:t>
            </a:r>
          </a:p>
          <a:p>
            <a:pPr lvl="1"/>
            <a:r>
              <a:rPr lang="en-US" dirty="0"/>
              <a:t>                                           … +  public randomness/  secrets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    (</a:t>
            </a:r>
            <a:r>
              <a:rPr lang="en-US" dirty="0" err="1">
                <a:solidFill>
                  <a:srgbClr val="FF0000"/>
                </a:solidFill>
              </a:rPr>
              <a:t>eg</a:t>
            </a:r>
            <a:r>
              <a:rPr lang="en-US" dirty="0">
                <a:solidFill>
                  <a:srgbClr val="FF0000"/>
                </a:solidFill>
              </a:rPr>
              <a:t>: extractable </a:t>
            </a:r>
            <a:r>
              <a:rPr lang="en-US" dirty="0" err="1">
                <a:solidFill>
                  <a:srgbClr val="FF0000"/>
                </a:solidFill>
              </a:rPr>
              <a:t>functions,knowledge</a:t>
            </a:r>
            <a:r>
              <a:rPr lang="en-US" dirty="0">
                <a:solidFill>
                  <a:srgbClr val="FF0000"/>
                </a:solidFill>
              </a:rPr>
              <a:t> of exponent/  UCE, DI-IO,…)</a:t>
            </a:r>
          </a:p>
          <a:p>
            <a:pPr marL="457200" lvl="1" indent="0">
              <a:buNone/>
            </a:pPr>
            <a:endParaRPr lang="en-US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buFont typeface="Wingdings"/>
              <a:buChar char="è"/>
            </a:pPr>
            <a:r>
              <a:rPr lang="en-US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Viewed this way,  </a:t>
            </a:r>
            <a:r>
              <a:rPr lang="en-US" b="1" dirty="0" smtClean="0">
                <a:solidFill>
                  <a:srgbClr val="7030A0"/>
                </a:solidFill>
              </a:rPr>
              <a:t>KOE &amp; friends are not “assumptions”;                     they are “holes” in a reduction that we fill via external advice.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new mindset</a:t>
            </a:r>
            <a:r>
              <a:rPr lang="en-US" sz="3200" baseline="30000" dirty="0" smtClean="0">
                <a:solidFill>
                  <a:srgbClr val="FF0000"/>
                </a:solidFill>
              </a:rPr>
              <a:t>*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(This slide is a later addition… was indeed missing in the presentation)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</a:t>
            </a:r>
            <a:r>
              <a:rPr lang="en-US" dirty="0" smtClean="0">
                <a:solidFill>
                  <a:schemeClr val="tx2"/>
                </a:solidFill>
              </a:rPr>
              <a:t> goal when analyzing security of a scheme is to come up with a reduction to another problem.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result statement  is now unconditional: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	</a:t>
            </a:r>
            <a:r>
              <a:rPr lang="en-US" i="1" dirty="0" smtClean="0">
                <a:solidFill>
                  <a:schemeClr val="bg1"/>
                </a:solidFill>
              </a:rPr>
              <a:t>“We show how to transform an adversary that    	breaks X into an adversary that breaks Y.”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If the transformation is not completely specified then need to be explicit about it 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This has multiple corollaries: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 of itself:  A r</a:t>
            </a:r>
            <a:r>
              <a:rPr lang="en-US" dirty="0" smtClean="0">
                <a:solidFill>
                  <a:schemeClr val="bg1"/>
                </a:solidFill>
              </a:rPr>
              <a:t>eduction to “Human Ignorance”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Non-u security of Y  implies non-u security of X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Uniform security of  Y implies uniform security of </a:t>
            </a:r>
            <a:r>
              <a:rPr lang="en-US" dirty="0" smtClean="0">
                <a:solidFill>
                  <a:schemeClr val="bg1"/>
                </a:solidFill>
              </a:rPr>
              <a:t>X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…advice.</a:t>
            </a:r>
          </a:p>
          <a:p>
            <a:r>
              <a:rPr lang="en-US" sz="3100" b="1" dirty="0" smtClean="0">
                <a:solidFill>
                  <a:schemeClr val="bg1"/>
                </a:solidFill>
              </a:rPr>
              <a:t>((In fact, the mindset is pretty old… was around in the 80’s )</a:t>
            </a:r>
            <a:endParaRPr lang="en-US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03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new mindset</a:t>
            </a:r>
            <a:r>
              <a:rPr lang="en-US" sz="3200" baseline="30000" dirty="0" smtClean="0">
                <a:solidFill>
                  <a:srgbClr val="FF0000"/>
                </a:solidFill>
              </a:rPr>
              <a:t>*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(This slide is a later addition… was indeed missing in the presentation)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</a:t>
            </a:r>
            <a:r>
              <a:rPr lang="en-US" dirty="0" smtClean="0">
                <a:solidFill>
                  <a:schemeClr val="tx2"/>
                </a:solidFill>
              </a:rPr>
              <a:t> goal when analyzing security of a scheme is to come up with a reduction to another problem.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result statement  is now unconditional: 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	</a:t>
            </a:r>
            <a:r>
              <a:rPr lang="en-US" i="1" dirty="0" smtClean="0">
                <a:solidFill>
                  <a:srgbClr val="FF0000"/>
                </a:solidFill>
              </a:rPr>
              <a:t>“We show how to transform an adversary that    	breaks X into an adversary that breaks Y.”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If the transformation is not completely specified then need to be explicit about it 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This has multiple corollaries: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In of itself:  A r</a:t>
            </a:r>
            <a:r>
              <a:rPr lang="en-US" dirty="0" smtClean="0">
                <a:solidFill>
                  <a:schemeClr val="bg1"/>
                </a:solidFill>
              </a:rPr>
              <a:t>eduction to “Human Ignorance”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Non-u security of Y  implies non-u security of X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Uniform security of  Y implies uniform security of </a:t>
            </a:r>
            <a:r>
              <a:rPr lang="en-US" dirty="0" smtClean="0">
                <a:solidFill>
                  <a:schemeClr val="bg1"/>
                </a:solidFill>
              </a:rPr>
              <a:t>X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…advice.</a:t>
            </a:r>
          </a:p>
          <a:p>
            <a:r>
              <a:rPr lang="en-US" sz="3100" b="1" dirty="0" smtClean="0">
                <a:solidFill>
                  <a:schemeClr val="bg1"/>
                </a:solidFill>
              </a:rPr>
              <a:t>((In fact, the mindset is pretty old… was around in the 80’s )</a:t>
            </a:r>
            <a:endParaRPr lang="en-US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0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new mindset</a:t>
            </a:r>
            <a:r>
              <a:rPr lang="en-US" sz="3200" baseline="30000" dirty="0" smtClean="0">
                <a:solidFill>
                  <a:srgbClr val="FF0000"/>
                </a:solidFill>
              </a:rPr>
              <a:t>*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(This slide is a later addition… was indeed missing in the presentation)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</a:t>
            </a:r>
            <a:r>
              <a:rPr lang="en-US" dirty="0" smtClean="0">
                <a:solidFill>
                  <a:schemeClr val="tx2"/>
                </a:solidFill>
              </a:rPr>
              <a:t> goal when analyzing security of a scheme is to come up with a reduction to another problem.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result statement  is now unconditional: 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	</a:t>
            </a:r>
            <a:r>
              <a:rPr lang="en-US" i="1" dirty="0" smtClean="0">
                <a:solidFill>
                  <a:srgbClr val="FF0000"/>
                </a:solidFill>
              </a:rPr>
              <a:t>“We show how to transform an adversary that    	breaks X into an adversary that breaks Y.”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If the transformation is not completely specified then need to be explicit about it 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This has multiple corollaries: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 of itself:  A r</a:t>
            </a:r>
            <a:r>
              <a:rPr lang="en-US" dirty="0" smtClean="0">
                <a:solidFill>
                  <a:schemeClr val="tx2"/>
                </a:solidFill>
              </a:rPr>
              <a:t>eduction to “Human Ignorance”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Non-u security of Y  implies non-u security of X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Uniform security of  Y implies uniform security of </a:t>
            </a:r>
            <a:r>
              <a:rPr lang="en-US" dirty="0" smtClean="0">
                <a:solidFill>
                  <a:schemeClr val="tx2"/>
                </a:solidFill>
              </a:rPr>
              <a:t>X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…</a:t>
            </a:r>
            <a:r>
              <a:rPr lang="en-US" b="1" dirty="0" smtClean="0">
                <a:solidFill>
                  <a:schemeClr val="bg1"/>
                </a:solidFill>
              </a:rPr>
              <a:t>advice.</a:t>
            </a:r>
          </a:p>
          <a:p>
            <a:r>
              <a:rPr lang="en-US" sz="3100" b="1" dirty="0" smtClean="0">
                <a:solidFill>
                  <a:schemeClr val="bg1"/>
                </a:solidFill>
              </a:rPr>
              <a:t>((In fact, the mindset is pretty old… was around in the 80’s )</a:t>
            </a:r>
            <a:endParaRPr lang="en-US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0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new mindset</a:t>
            </a:r>
            <a:r>
              <a:rPr lang="en-US" sz="3200" baseline="30000" dirty="0" smtClean="0">
                <a:solidFill>
                  <a:srgbClr val="FF0000"/>
                </a:solidFill>
              </a:rPr>
              <a:t>*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(This slide is a later addition… was indeed missing in the presentation)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The</a:t>
            </a:r>
            <a:r>
              <a:rPr lang="en-US" dirty="0" smtClean="0">
                <a:solidFill>
                  <a:schemeClr val="tx2"/>
                </a:solidFill>
              </a:rPr>
              <a:t> goal when analyzing security of a scheme is to come up with a reduction to another problem.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The result statement  is now unconditional: 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	</a:t>
            </a:r>
            <a:r>
              <a:rPr lang="en-US" i="1" dirty="0" smtClean="0">
                <a:solidFill>
                  <a:srgbClr val="FF0000"/>
                </a:solidFill>
              </a:rPr>
              <a:t>“We show how to transform an adversary that    	breaks X into an adversary that breaks Y.”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If the transformation is not completely specified then need to be explicit about it 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This has multiple corollaries: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In of itself:  A r</a:t>
            </a:r>
            <a:r>
              <a:rPr lang="en-US" dirty="0" smtClean="0">
                <a:solidFill>
                  <a:schemeClr val="tx2"/>
                </a:solidFill>
              </a:rPr>
              <a:t>eduction to “Human Ignorance”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Non-u security of Y  implies non-u security of X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Uniform security of  Y implies uniform security of </a:t>
            </a:r>
            <a:r>
              <a:rPr lang="en-US" dirty="0" smtClean="0">
                <a:solidFill>
                  <a:schemeClr val="tx2"/>
                </a:solidFill>
              </a:rPr>
              <a:t>X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…</a:t>
            </a:r>
            <a:r>
              <a:rPr lang="en-US" b="1" dirty="0" smtClean="0">
                <a:solidFill>
                  <a:schemeClr val="bg1"/>
                </a:solidFill>
              </a:rPr>
              <a:t>advice.</a:t>
            </a:r>
          </a:p>
          <a:p>
            <a:r>
              <a:rPr lang="en-US" sz="3100" b="1" dirty="0" smtClean="0">
                <a:solidFill>
                  <a:schemeClr val="bg1"/>
                </a:solidFill>
              </a:rPr>
              <a:t>(</a:t>
            </a:r>
          </a:p>
          <a:p>
            <a:r>
              <a:rPr lang="en-US" sz="3100" b="1" dirty="0" smtClean="0">
                <a:solidFill>
                  <a:schemeClr val="accent2"/>
                </a:solidFill>
              </a:rPr>
              <a:t>(In fact, the mindset is pretty old… was around in the 80’s )</a:t>
            </a:r>
            <a:endParaRPr lang="en-US" sz="3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30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Let’s assume P=NP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proof is non-constructive…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… and we still have no idea how to factor…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Is cryptography as we know it dead?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NO!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 we need to resort to heuristics?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NO!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“security by reduction” paradigm still works!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Let’s assume P=NP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proof is non-constructive…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… and we still have no idea how to factor…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Is cryptography as we know it dead?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chemeClr val="bg1"/>
                </a:solidFill>
              </a:rPr>
              <a:t>NO!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 we need to resort to heuristics?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NO!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“security by reduction” paradigm still works!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Let’s assume P=NP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proof is non-constructive…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… and we still have no idea how to factor…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Is cryptography as we know it dead?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Do we need to resort to heuristics?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NO!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“security by reduction” paradigm still works!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Let’s assume P=NP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proof is non-constructive…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… and we still have no idea how to factor…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Is cryptography as we know it dead?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Do we need to resort to heuristics?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NO!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The “security by reduction” paradigm still works!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Let’s assume P=NP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proof is non-constructive…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… and we still have no idea how to factor…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Is cryptography as we know it dead?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Do we need to resort to heuristics?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NO!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“security by reduction” paradigm still works!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2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Need to change mindset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Can no longer assume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“There is no PT algorithm for factoring”.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But it doesn’t matter: 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   </a:t>
            </a:r>
            <a:r>
              <a:rPr lang="en-US" sz="3000" dirty="0" smtClean="0">
                <a:solidFill>
                  <a:schemeClr val="tx2"/>
                </a:solidFill>
              </a:rPr>
              <a:t>The universal quantifier is a nice mathematical 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chemeClr val="tx2"/>
                </a:solidFill>
              </a:rPr>
              <a:t>    abstraction, but doesn’t really capture what we want…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 “good” reduction to factoring is still as valid as before!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1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The case of Collision Resistant Functions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[</a:t>
            </a:r>
            <a:r>
              <a:rPr lang="en-US" sz="3600" dirty="0" err="1" smtClean="0">
                <a:solidFill>
                  <a:srgbClr val="FF0000"/>
                </a:solidFill>
              </a:rPr>
              <a:t>Rogaway</a:t>
            </a:r>
            <a:r>
              <a:rPr lang="en-US" sz="3600" dirty="0" smtClean="0">
                <a:solidFill>
                  <a:srgbClr val="FF0000"/>
                </a:solidFill>
              </a:rPr>
              <a:t> 07]</a:t>
            </a:r>
            <a:endParaRPr 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86800" cy="5029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A single compressing function f:{0,1}*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{0,1}*  cannot be CR in the standard sense:  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 </a:t>
                </a:r>
                <a:r>
                  <a:rPr lang="en-US" dirty="0" smtClean="0">
                    <a:ea typeface="Cambria Math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∀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polysize A</a:t>
                </a:r>
                <a:r>
                  <a:rPr lang="en-US" baseline="-25000" dirty="0" smtClean="0">
                    <a:solidFill>
                      <a:schemeClr val="tx2"/>
                    </a:solidFill>
                  </a:rPr>
                  <a:t>n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 that finds n-bit collisions.</a:t>
                </a:r>
              </a:p>
              <a:p>
                <a:r>
                  <a:rPr lang="en-US" dirty="0" smtClean="0">
                    <a:solidFill>
                      <a:schemeClr val="bg1"/>
                    </a:solidFill>
                  </a:rPr>
                  <a:t>“Textbook” Solutions:</a:t>
                </a:r>
              </a:p>
              <a:p>
                <a:pPr lvl="1"/>
                <a:r>
                  <a:rPr lang="en-US" dirty="0" smtClean="0">
                    <a:solidFill>
                      <a:schemeClr val="bg1"/>
                    </a:solidFill>
                  </a:rPr>
                  <a:t>Move to asymptotic security and require A to be uniform:  Way </a:t>
                </a:r>
                <a:r>
                  <a:rPr lang="en-US" dirty="0">
                    <a:solidFill>
                      <a:schemeClr val="bg1"/>
                    </a:solidFill>
                  </a:rPr>
                  <a:t>T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oo </a:t>
                </a:r>
                <a:r>
                  <a:rPr lang="en-US" dirty="0">
                    <a:solidFill>
                      <a:schemeClr val="bg1"/>
                    </a:solidFill>
                  </a:rPr>
                  <a:t>W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eak</a:t>
                </a:r>
              </a:p>
              <a:p>
                <a:pPr lvl="1"/>
                <a:r>
                  <a:rPr lang="en-US" dirty="0" smtClean="0">
                    <a:solidFill>
                      <a:schemeClr val="bg1"/>
                    </a:solidFill>
                  </a:rPr>
                  <a:t>Move to a family of functions </a:t>
                </a:r>
                <a:r>
                  <a:rPr lang="en-US" dirty="0" err="1" smtClean="0">
                    <a:solidFill>
                      <a:schemeClr val="bg1"/>
                    </a:solidFill>
                  </a:rPr>
                  <a:t>f_k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: Unnatural, Unrealistic</a:t>
                </a:r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 smtClean="0">
                    <a:solidFill>
                      <a:schemeClr val="bg1"/>
                    </a:solidFill>
                  </a:rPr>
                  <a:t>“Real” solution: 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endParaRPr lang="en-US" dirty="0" smtClean="0">
                  <a:solidFill>
                    <a:schemeClr val="bg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dirty="0" smtClean="0">
                    <a:solidFill>
                      <a:schemeClr val="bg1"/>
                    </a:solidFill>
                  </a:rPr>
                  <a:t>   </a:t>
                </a:r>
                <a:r>
                  <a:rPr lang="en-US" sz="3000" dirty="0" smtClean="0">
                    <a:solidFill>
                      <a:schemeClr val="bg1"/>
                    </a:solidFill>
                  </a:rPr>
                  <a:t>Forget the assumption, reduce to Human ignorance…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86800" cy="5029200"/>
              </a:xfrm>
              <a:blipFill rotWithShape="1">
                <a:blip r:embed="rId2"/>
                <a:stretch>
                  <a:fillRect l="-1474" t="-1455" r="-2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82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1867</Words>
  <Application>Microsoft Office PowerPoint</Application>
  <PresentationFormat>On-screen Show (4:3)</PresentationFormat>
  <Paragraphs>272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It’s Not The Assumption, It’s The Reduction GMfest13c Assumptions Panel Presentation </vt:lpstr>
      <vt:lpstr>Let’s assume P=NP</vt:lpstr>
      <vt:lpstr>Let’s assume P=NP</vt:lpstr>
      <vt:lpstr>Let’s assume P=NP</vt:lpstr>
      <vt:lpstr>Let’s assume P=NP</vt:lpstr>
      <vt:lpstr>Let’s assume P=NP</vt:lpstr>
      <vt:lpstr>Let’s assume P=NP</vt:lpstr>
      <vt:lpstr>Need to change mindset</vt:lpstr>
      <vt:lpstr>The case of Collision Resistant Functions [Rogaway 07]</vt:lpstr>
      <vt:lpstr>The case of Collision Resistant Functions [Rogaway 07]</vt:lpstr>
      <vt:lpstr>The case of Collision Resistant Functions [Rogaway 07]</vt:lpstr>
      <vt:lpstr>So, sometimes the gist is in the reduction, not the assumption…</vt:lpstr>
      <vt:lpstr>Classification of reductions</vt:lpstr>
      <vt:lpstr>Classification of reductions</vt:lpstr>
      <vt:lpstr>Classification of reductions</vt:lpstr>
      <vt:lpstr>Classification of reductions</vt:lpstr>
      <vt:lpstr>Classification of reductions</vt:lpstr>
      <vt:lpstr>Classification of reductions</vt:lpstr>
      <vt:lpstr>Classification of reductions</vt:lpstr>
      <vt:lpstr>Classification of reductions</vt:lpstr>
      <vt:lpstr>The new mindset* (This slide is a later addition… was indeed missing in the presentation)</vt:lpstr>
      <vt:lpstr>The new mindset* (This slide is a later addition… was indeed missing in the presentation)</vt:lpstr>
      <vt:lpstr>The new mindset* (This slide is a later addition… was indeed missing in the presentation)</vt:lpstr>
      <vt:lpstr>The new mindset* (This slide is a later addition… was indeed missing in the presentation)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The Reduction, Not The Assumption Assumptions Panel Presentation</dc:title>
  <dc:creator>raluca ada popa</dc:creator>
  <cp:lastModifiedBy>raluca ada popa</cp:lastModifiedBy>
  <cp:revision>30</cp:revision>
  <dcterms:created xsi:type="dcterms:W3CDTF">2013-12-06T00:04:50Z</dcterms:created>
  <dcterms:modified xsi:type="dcterms:W3CDTF">2013-12-19T04:34:24Z</dcterms:modified>
</cp:coreProperties>
</file>