
<file path=[Content_Types].xml><?xml version="1.0" encoding="utf-8"?>
<Types xmlns="http://schemas.openxmlformats.org/package/2006/content-types">
  <Default Extension="xml" ContentType="application/xml"/>
  <Default Extension="WMF" ContentType="image/x-wmf"/>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428" r:id="rId3"/>
    <p:sldId id="433" r:id="rId4"/>
    <p:sldId id="438" r:id="rId5"/>
    <p:sldId id="426" r:id="rId6"/>
    <p:sldId id="452" r:id="rId7"/>
    <p:sldId id="444" r:id="rId8"/>
    <p:sldId id="460" r:id="rId9"/>
    <p:sldId id="439" r:id="rId10"/>
    <p:sldId id="461" r:id="rId11"/>
    <p:sldId id="463" r:id="rId12"/>
    <p:sldId id="430" r:id="rId13"/>
    <p:sldId id="436" r:id="rId14"/>
    <p:sldId id="440" r:id="rId15"/>
    <p:sldId id="453" r:id="rId16"/>
    <p:sldId id="441" r:id="rId17"/>
    <p:sldId id="458" r:id="rId18"/>
    <p:sldId id="445" r:id="rId19"/>
    <p:sldId id="466" r:id="rId20"/>
    <p:sldId id="447" r:id="rId21"/>
    <p:sldId id="446" r:id="rId22"/>
    <p:sldId id="448" r:id="rId23"/>
    <p:sldId id="479" r:id="rId24"/>
    <p:sldId id="480" r:id="rId25"/>
    <p:sldId id="477" r:id="rId26"/>
    <p:sldId id="478" r:id="rId27"/>
    <p:sldId id="481" r:id="rId28"/>
    <p:sldId id="475" r:id="rId29"/>
    <p:sldId id="455" r:id="rId30"/>
    <p:sldId id="456" r:id="rId31"/>
    <p:sldId id="457" r:id="rId32"/>
    <p:sldId id="487" r:id="rId33"/>
    <p:sldId id="483" r:id="rId34"/>
    <p:sldId id="474" r:id="rId35"/>
    <p:sldId id="473" r:id="rId36"/>
    <p:sldId id="469" r:id="rId37"/>
    <p:sldId id="399" r:id="rId38"/>
    <p:sldId id="48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0" autoAdjust="0"/>
    <p:restoredTop sz="74763" autoAdjust="0"/>
  </p:normalViewPr>
  <p:slideViewPr>
    <p:cSldViewPr snapToGrid="0" snapToObjects="1">
      <p:cViewPr>
        <p:scale>
          <a:sx n="105" d="100"/>
          <a:sy n="105" d="100"/>
        </p:scale>
        <p:origin x="-840" y="592"/>
      </p:cViewPr>
      <p:guideLst>
        <p:guide orient="horz" pos="2953"/>
        <p:guide orient="horz" pos="2146"/>
        <p:guide orient="horz" pos="1408"/>
        <p:guide orient="horz" pos="1697"/>
        <p:guide orient="horz" pos="2530"/>
        <p:guide pos="426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4AC33-42F9-3C49-A060-7584240EEDA4}" type="datetimeFigureOut">
              <a:rPr lang="en-US" smtClean="0"/>
              <a:t>12/10/13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6DF326-7921-754D-8522-B6A15F11D31F}" type="slidenum">
              <a:rPr lang="en-US" smtClean="0"/>
              <a:t>‹#›</a:t>
            </a:fld>
            <a:endParaRPr lang="en-US"/>
          </a:p>
        </p:txBody>
      </p:sp>
    </p:spTree>
    <p:extLst>
      <p:ext uri="{BB962C8B-B14F-4D97-AF65-F5344CB8AC3E}">
        <p14:creationId xmlns:p14="http://schemas.microsoft.com/office/powerpoint/2010/main" val="33274165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Thank</a:t>
            </a:r>
            <a:r>
              <a:rPr lang="en-US" baseline="0" dirty="0" smtClean="0"/>
              <a:t> you very much for giving me a chance to talk at this wonderful workshop. Ideally, the title of this talk should have been “ideal models in cryptography”, but there would have been way too much to cover. So I am going to cover topics that are mostly in symmetric cryptography and closer to my research.</a:t>
            </a:r>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1</a:t>
            </a:fld>
            <a:endParaRPr lang="en-US"/>
          </a:p>
        </p:txBody>
      </p:sp>
    </p:spTree>
    <p:extLst>
      <p:ext uri="{BB962C8B-B14F-4D97-AF65-F5344CB8AC3E}">
        <p14:creationId xmlns:p14="http://schemas.microsoft.com/office/powerpoint/2010/main" val="33023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basic idea</a:t>
            </a:r>
            <a:r>
              <a:rPr lang="en-US" baseline="0" dirty="0" smtClean="0"/>
              <a:t> is to look at constructions transforming weak block ciphers in strong block ciphers. One such construction is the cascade, where one sequentially composes a block cipher multiple times with itself using different keys. The expectation is that the resulting cipher is secure even if the underlying cipher is somewhat weak.</a:t>
            </a:r>
          </a:p>
          <a:p>
            <a:endParaRPr lang="en-US" baseline="0" dirty="0" smtClean="0"/>
          </a:p>
          <a:p>
            <a:r>
              <a:rPr lang="en-US" baseline="0" dirty="0" smtClean="0"/>
              <a:t>But here, we want to see what can be proven?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86DF326-7921-754D-8522-B6A15F11D31F}" type="slidenum">
              <a:rPr lang="en-US" smtClean="0"/>
              <a:t>10</a:t>
            </a:fld>
            <a:endParaRPr lang="en-US"/>
          </a:p>
        </p:txBody>
      </p:sp>
    </p:spTree>
    <p:extLst>
      <p:ext uri="{BB962C8B-B14F-4D97-AF65-F5344CB8AC3E}">
        <p14:creationId xmlns:p14="http://schemas.microsoft.com/office/powerpoint/2010/main" val="242281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basic idea</a:t>
            </a:r>
            <a:r>
              <a:rPr lang="en-US" baseline="0" dirty="0" smtClean="0"/>
              <a:t> is to look at constructions transforming weak block ciphers in strong block ciphers. One such construction is the cascade, where one sequentially composes a block cipher multiple times with itself using different keys. The expectation is that the resulting cipher is secure even if the underlying cipher is somewhat weak.</a:t>
            </a:r>
          </a:p>
          <a:p>
            <a:endParaRPr lang="en-US" baseline="0" dirty="0" smtClean="0"/>
          </a:p>
          <a:p>
            <a:r>
              <a:rPr lang="en-US" baseline="0" dirty="0" smtClean="0"/>
              <a:t>But here, we want to see what can be proven?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86DF326-7921-754D-8522-B6A15F11D31F}" type="slidenum">
              <a:rPr lang="en-US" smtClean="0"/>
              <a:t>11</a:t>
            </a:fld>
            <a:endParaRPr lang="en-US"/>
          </a:p>
        </p:txBody>
      </p:sp>
    </p:spTree>
    <p:extLst>
      <p:ext uri="{BB962C8B-B14F-4D97-AF65-F5344CB8AC3E}">
        <p14:creationId xmlns:p14="http://schemas.microsoft.com/office/powerpoint/2010/main" val="242281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basic idea</a:t>
            </a:r>
            <a:r>
              <a:rPr lang="en-US" baseline="0" dirty="0" smtClean="0"/>
              <a:t> is to look at constructions transforming weak block ciphers in strong block ciphers. One such construction is the cascade, where one sequentially composes a block cipher multiple times with itself using different keys. The expectation is that the resulting cipher is secure even if the underlying cipher is somewhat weak.</a:t>
            </a:r>
          </a:p>
          <a:p>
            <a:endParaRPr lang="en-US" baseline="0" dirty="0" smtClean="0"/>
          </a:p>
          <a:p>
            <a:r>
              <a:rPr lang="en-US" baseline="0" dirty="0" smtClean="0"/>
              <a:t>But here, we want to see what can be proven?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86DF326-7921-754D-8522-B6A15F11D31F}" type="slidenum">
              <a:rPr lang="en-US" smtClean="0"/>
              <a:t>12</a:t>
            </a:fld>
            <a:endParaRPr lang="en-US"/>
          </a:p>
        </p:txBody>
      </p:sp>
    </p:spTree>
    <p:extLst>
      <p:ext uri="{BB962C8B-B14F-4D97-AF65-F5344CB8AC3E}">
        <p14:creationId xmlns:p14="http://schemas.microsoft.com/office/powerpoint/2010/main" val="242281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13</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Ideal cipher, Shannon, work </a:t>
            </a:r>
          </a:p>
          <a:p>
            <a:endParaRPr lang="en-US" baseline="0" dirty="0" smtClean="0"/>
          </a:p>
          <a:p>
            <a:r>
              <a:rPr lang="en-US" baseline="0" dirty="0" smtClean="0"/>
              <a:t>Say “forward queries” – “backward queries”</a:t>
            </a:r>
          </a:p>
          <a:p>
            <a:endParaRPr lang="en-US" baseline="0" dirty="0" smtClean="0"/>
          </a:p>
          <a:p>
            <a:r>
              <a:rPr lang="en-US" baseline="0" dirty="0" smtClean="0"/>
              <a:t>Say “construction queries” </a:t>
            </a:r>
            <a:r>
              <a:rPr lang="en-US" baseline="0" dirty="0" err="1" smtClean="0"/>
              <a:t>vs</a:t>
            </a:r>
            <a:r>
              <a:rPr lang="en-US" baseline="0" dirty="0" smtClean="0"/>
              <a:t> “primitive queries”</a:t>
            </a:r>
          </a:p>
          <a:p>
            <a:endParaRPr lang="en-US" baseline="0" dirty="0" smtClean="0"/>
          </a:p>
          <a:p>
            <a:r>
              <a:rPr lang="en-US" baseline="0" dirty="0" smtClean="0"/>
              <a:t>Note statement is truly information theoretic – we are not making any “computational” restriction on the distinguisher, computation is really modeled in terms of queries to the ideal cipher, but the distinguisher is otherwise unbounded.</a:t>
            </a:r>
            <a:endParaRPr lang="en-US" baseline="0" dirty="0" smtClean="0"/>
          </a:p>
        </p:txBody>
      </p:sp>
      <p:sp>
        <p:nvSpPr>
          <p:cNvPr id="4" name="Slide Number Placeholder 3"/>
          <p:cNvSpPr>
            <a:spLocks noGrp="1"/>
          </p:cNvSpPr>
          <p:nvPr>
            <p:ph type="sldNum" sz="quarter" idx="10"/>
          </p:nvPr>
        </p:nvSpPr>
        <p:spPr/>
        <p:txBody>
          <a:bodyPr/>
          <a:lstStyle/>
          <a:p>
            <a:fld id="{686DF326-7921-754D-8522-B6A15F11D31F}" type="slidenum">
              <a:rPr lang="en-US" smtClean="0"/>
              <a:t>14</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abstract level, the question I am looking at right now is to find a construction C which is a strong PRP wish security as good as possible, i.e., </a:t>
            </a:r>
            <a:r>
              <a:rPr lang="en-US" baseline="0" dirty="0" err="1" smtClean="0"/>
              <a:t>indistinguishability</a:t>
            </a:r>
            <a:r>
              <a:rPr lang="en-US" baseline="0" dirty="0" smtClean="0"/>
              <a:t> must hold for a number of construction and primitive queries which is as high as possible.</a:t>
            </a:r>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15</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a:t>
            </a:r>
          </a:p>
          <a:p>
            <a:endParaRPr lang="en-US" dirty="0" smtClean="0"/>
          </a:p>
          <a:p>
            <a:r>
              <a:rPr lang="en-US" dirty="0" smtClean="0"/>
              <a:t>The problem is not so easy …</a:t>
            </a:r>
            <a:r>
              <a:rPr lang="en-US" baseline="0" dirty="0" smtClean="0"/>
              <a:t>  To give you an idea about the non-triviality of the problem, we look first at the construction obtained via </a:t>
            </a:r>
            <a:r>
              <a:rPr lang="en-US" baseline="0" dirty="0" err="1" smtClean="0"/>
              <a:t>sequntial</a:t>
            </a:r>
            <a:r>
              <a:rPr lang="en-US" baseline="0" dirty="0" smtClean="0"/>
              <a:t> composition of two block cipher calls.</a:t>
            </a:r>
          </a:p>
          <a:p>
            <a:endParaRPr lang="en-US" baseline="0" dirty="0" smtClean="0"/>
          </a:p>
          <a:p>
            <a:r>
              <a:rPr lang="en-US" baseline="0" dirty="0" smtClean="0"/>
              <a:t>I will mostly present constructions a depicted on the left, but formally, in the ideal cipher model, this means the construction (call it EE) that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16</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 is actually not hard to see that sequential</a:t>
            </a:r>
            <a:r>
              <a:rPr lang="en-US" baseline="0" dirty="0" smtClean="0"/>
              <a:t> composition of length two does not improve the generic security, i.e., it can still be distinguished with around 2^k ideal cipher queries.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17</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 used for the first time in DESX,</a:t>
            </a:r>
            <a:r>
              <a:rPr lang="en-US" baseline="0" dirty="0" smtClean="0"/>
              <a:t> proposed by </a:t>
            </a:r>
            <a:r>
              <a:rPr lang="en-US" baseline="0" dirty="0" err="1" smtClean="0"/>
              <a:t>Rivest</a:t>
            </a:r>
            <a:r>
              <a:rPr lang="en-US" baseline="0" dirty="0" smtClean="0"/>
              <a:t>, without a security proof, to prevent meet-in-middle attacks.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18</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alternative to DESX is to go</a:t>
            </a:r>
            <a:r>
              <a:rPr lang="en-US" baseline="0" dirty="0" smtClean="0"/>
              <a:t> back to sequential composition.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19</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place this talk within the context of the workshop – and of </a:t>
            </a:r>
            <a:r>
              <a:rPr lang="en-US" dirty="0" err="1" smtClean="0"/>
              <a:t>Shafi</a:t>
            </a:r>
            <a:r>
              <a:rPr lang="en-US" dirty="0" smtClean="0"/>
              <a:t> and </a:t>
            </a:r>
            <a:r>
              <a:rPr lang="en-US" dirty="0" err="1" smtClean="0"/>
              <a:t>Sivlio</a:t>
            </a:r>
            <a:r>
              <a:rPr lang="en-US" dirty="0" smtClean="0"/>
              <a:t> -- let me start with a very coarse view of the history of cryptography,</a:t>
            </a:r>
            <a:r>
              <a:rPr lang="en-US" baseline="0" dirty="0" smtClean="0"/>
              <a:t> which in my view consists of two different parts. </a:t>
            </a:r>
          </a:p>
          <a:p>
            <a:endParaRPr lang="en-US" baseline="0" dirty="0" smtClean="0"/>
          </a:p>
          <a:p>
            <a:r>
              <a:rPr lang="en-US" baseline="0" dirty="0" smtClean="0"/>
              <a:t>A first one which I would like to call “The dark ages”, where cryptographic algorithms where developed from scratch to resists attacks, and crypto was more an art than a science.</a:t>
            </a:r>
          </a:p>
          <a:p>
            <a:endParaRPr lang="en-US" baseline="0" dirty="0" smtClean="0"/>
          </a:p>
          <a:p>
            <a:r>
              <a:rPr lang="en-US" baseline="0" dirty="0" smtClean="0"/>
              <a:t>And a second, still ongoing one, starting in 1982 with </a:t>
            </a:r>
            <a:r>
              <a:rPr lang="en-US" baseline="0" dirty="0" err="1" smtClean="0"/>
              <a:t>Shafi</a:t>
            </a:r>
            <a:r>
              <a:rPr lang="en-US" baseline="0" dirty="0" smtClean="0"/>
              <a:t> and Silvio’s work, based on the idea of provable security, where security is formalized and proved in a </a:t>
            </a:r>
            <a:r>
              <a:rPr lang="en-US" baseline="0" dirty="0" err="1" smtClean="0"/>
              <a:t>mathematially</a:t>
            </a:r>
            <a:r>
              <a:rPr lang="en-US" baseline="0" dirty="0" smtClean="0"/>
              <a:t> sound way. Provable security has been very successful</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2</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20</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21</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22</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23</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24</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25</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26</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27</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[30 min]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28</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29</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a:t>
            </a:r>
            <a:r>
              <a:rPr lang="en-US" baseline="0" dirty="0" smtClean="0"/>
              <a:t> look at the past of provable security, then we really confidently say that the sky is the limit: A number of cryptographic functionalities have been built in a provable way based on fairly standard complexity-theoretic assumptions.</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3</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30</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31</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32</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33</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34</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35</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36</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security is related</a:t>
            </a:r>
            <a:r>
              <a:rPr lang="en-US" baseline="0" dirty="0" smtClean="0"/>
              <a:t> to a very simple game.</a:t>
            </a:r>
          </a:p>
          <a:p>
            <a:endParaRPr lang="en-US" baseline="0" dirty="0" smtClean="0"/>
          </a:p>
          <a:p>
            <a:r>
              <a:rPr lang="en-US" baseline="0" dirty="0" smtClean="0"/>
              <a:t>We let the distinguisher interact in the ideal world </a:t>
            </a:r>
          </a:p>
          <a:p>
            <a:endParaRPr lang="en-US" baseline="0" dirty="0" smtClean="0"/>
          </a:p>
          <a:p>
            <a:r>
              <a:rPr lang="en-US" baseline="0" dirty="0" smtClean="0"/>
              <a:t>Then, concurrently (or at any point in time really) keys are chosen, and at the end we check the condition.</a:t>
            </a:r>
          </a:p>
          <a:p>
            <a:endParaRPr lang="en-US" baseline="0" dirty="0" smtClean="0"/>
          </a:p>
          <a:p>
            <a:r>
              <a:rPr lang="en-US" baseline="0" dirty="0" smtClean="0"/>
              <a:t>Idea: As long as this is true, the real and ideal world are the same.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38</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talk, I am going to talk</a:t>
            </a:r>
            <a:r>
              <a:rPr lang="en-US" baseline="0" dirty="0" smtClean="0"/>
              <a:t> about those problems which cannot be solved within the framework of provable security, i.e., security proofs cannot be based on standard assumptions. In particular, the common denominator of all these results is that their security proofs are given in so-called ideal models, like the random oracle model and the ideal cipher model.</a:t>
            </a:r>
          </a:p>
          <a:p>
            <a:endParaRPr lang="en-US" baseline="0" dirty="0" smtClean="0"/>
          </a:p>
          <a:p>
            <a:r>
              <a:rPr lang="en-US" baseline="0" dirty="0" smtClean="0"/>
              <a:t>Now, there are two reason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4</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5</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6</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we get to talk about the result,</a:t>
            </a:r>
            <a:r>
              <a:rPr lang="en-US" baseline="0" dirty="0" smtClean="0"/>
              <a:t> let me first point out that the basic security notion for public-key encryption is that an attacker learns the public key from a challenger, and then provides two messages of equal length, and obtains the encryption of one of them depending on the value of a random bit b chosen by the </a:t>
            </a:r>
            <a:r>
              <a:rPr lang="en-US" baseline="0" dirty="0" err="1" smtClean="0"/>
              <a:t>challenge.r</a:t>
            </a:r>
            <a:r>
              <a:rPr lang="en-US" baseline="0" dirty="0" smtClean="0"/>
              <a:t> Then, the attacker’s goal is to guess this b, The scheme is secure if </a:t>
            </a:r>
          </a:p>
          <a:p>
            <a:endParaRPr lang="en-US" baseline="0" dirty="0" smtClean="0"/>
          </a:p>
          <a:p>
            <a:r>
              <a:rPr lang="en-US" baseline="0" dirty="0" smtClean="0"/>
              <a:t>This is known as CPA …</a:t>
            </a:r>
          </a:p>
          <a:p>
            <a:endParaRPr lang="en-US" baseline="0" dirty="0" smtClean="0"/>
          </a:p>
          <a:p>
            <a:r>
              <a:rPr lang="en-US" baseline="0" dirty="0" smtClean="0"/>
              <a:t>Not sufficient in some setting …</a:t>
            </a:r>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7</a:t>
            </a:fld>
            <a:endParaRPr lang="en-US"/>
          </a:p>
        </p:txBody>
      </p:sp>
    </p:spTree>
    <p:extLst>
      <p:ext uri="{BB962C8B-B14F-4D97-AF65-F5344CB8AC3E}">
        <p14:creationId xmlns:p14="http://schemas.microsoft.com/office/powerpoint/2010/main" val="1243329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start</a:t>
            </a:r>
            <a:r>
              <a:rPr lang="en-US" baseline="0" dirty="0" smtClean="0"/>
              <a:t> by recalling the standard notion of a pseudorandom function, which is the starting point of the first part of this talk.</a:t>
            </a:r>
            <a:endParaRPr lang="en-US" dirty="0" smtClean="0"/>
          </a:p>
          <a:p>
            <a:endParaRPr lang="en-US" dirty="0" smtClean="0"/>
          </a:p>
          <a:p>
            <a:r>
              <a:rPr lang="en-US" dirty="0" smtClean="0"/>
              <a:t>To basic idea</a:t>
            </a:r>
            <a:r>
              <a:rPr lang="en-US" baseline="0" dirty="0" smtClean="0"/>
              <a:t> is to look at constructions transforming weak block ciphers in strong block ciphers. One such construction is the cascade, where one sequentially composes a block cipher multiple times with itself using different keys. The expectation is that the resulting cipher is secure even if the underlying cipher is somewhat weak.</a:t>
            </a:r>
          </a:p>
          <a:p>
            <a:endParaRPr lang="en-US" baseline="0" dirty="0" smtClean="0"/>
          </a:p>
          <a:p>
            <a:r>
              <a:rPr lang="en-US" baseline="0" dirty="0" smtClean="0"/>
              <a:t>But here, we want to see what can be proven?</a:t>
            </a:r>
          </a:p>
          <a:p>
            <a:endParaRPr lang="en-US" baseline="0" dirty="0" smtClean="0"/>
          </a:p>
          <a:p>
            <a:endParaRPr lang="en-US" baseline="0" dirty="0" smtClean="0"/>
          </a:p>
          <a:p>
            <a:r>
              <a:rPr lang="en-US" baseline="0" dirty="0" smtClean="0"/>
              <a:t>Let </a:t>
            </a:r>
          </a:p>
        </p:txBody>
      </p:sp>
      <p:sp>
        <p:nvSpPr>
          <p:cNvPr id="4" name="Slide Number Placeholder 3"/>
          <p:cNvSpPr>
            <a:spLocks noGrp="1"/>
          </p:cNvSpPr>
          <p:nvPr>
            <p:ph type="sldNum" sz="quarter" idx="10"/>
          </p:nvPr>
        </p:nvSpPr>
        <p:spPr/>
        <p:txBody>
          <a:bodyPr/>
          <a:lstStyle/>
          <a:p>
            <a:fld id="{686DF326-7921-754D-8522-B6A15F11D31F}" type="slidenum">
              <a:rPr lang="en-US" smtClean="0"/>
              <a:t>8</a:t>
            </a:fld>
            <a:endParaRPr lang="en-US"/>
          </a:p>
        </p:txBody>
      </p:sp>
    </p:spTree>
    <p:extLst>
      <p:ext uri="{BB962C8B-B14F-4D97-AF65-F5344CB8AC3E}">
        <p14:creationId xmlns:p14="http://schemas.microsoft.com/office/powerpoint/2010/main" val="242281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dice – is confusing </a:t>
            </a:r>
          </a:p>
          <a:p>
            <a:endParaRPr lang="en-US" dirty="0" smtClean="0"/>
          </a:p>
          <a:p>
            <a:r>
              <a:rPr lang="en-US" dirty="0" smtClean="0"/>
              <a:t>Block ciphers are the most basic type of encryption algorithm. </a:t>
            </a:r>
            <a:endParaRPr lang="en-US" baseline="0" dirty="0" smtClean="0"/>
          </a:p>
          <a:p>
            <a:endParaRPr lang="en-US" baseline="0" dirty="0" smtClean="0"/>
          </a:p>
          <a:p>
            <a:r>
              <a:rPr lang="en-US" baseline="0" dirty="0" smtClean="0"/>
              <a:t>The take a message M and a secret K, and produce a </a:t>
            </a:r>
            <a:r>
              <a:rPr lang="en-US" baseline="0" dirty="0" err="1" smtClean="0"/>
              <a:t>ciphertext</a:t>
            </a:r>
            <a:r>
              <a:rPr lang="en-US" baseline="0" dirty="0" smtClean="0"/>
              <a:t> C with the same length of the message M, which can then be decrypted using the corresponding decryption algorithm. </a:t>
            </a:r>
          </a:p>
          <a:p>
            <a:endParaRPr lang="en-US" baseline="0" dirty="0" smtClean="0"/>
          </a:p>
          <a:p>
            <a:r>
              <a:rPr lang="en-US" baseline="0" dirty="0" smtClean="0"/>
              <a:t>As we will see later more formally, one expects that a secure block cipher, under a random key K, different messages are mapped to different </a:t>
            </a:r>
            <a:r>
              <a:rPr lang="en-US" baseline="0" dirty="0" err="1" smtClean="0"/>
              <a:t>ciphertexts</a:t>
            </a:r>
            <a:r>
              <a:rPr lang="en-US" baseline="0" dirty="0" smtClean="0"/>
              <a:t>, but otherwise </a:t>
            </a:r>
            <a:r>
              <a:rPr lang="en-US" baseline="0" dirty="0" err="1" smtClean="0"/>
              <a:t>ciphertexts</a:t>
            </a:r>
            <a:r>
              <a:rPr lang="en-US" baseline="0" dirty="0" smtClean="0"/>
              <a:t> look random.</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Stronger security guarantees are achieved by using block ciphers in so-called modes of operations leading to more complex symmetric-key encryption algorithms, but I won’t discuss this year.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6DF326-7921-754D-8522-B6A15F11D31F}" type="slidenum">
              <a:rPr lang="en-US" smtClean="0"/>
              <a:t>9</a:t>
            </a:fld>
            <a:endParaRPr lang="en-US"/>
          </a:p>
        </p:txBody>
      </p:sp>
    </p:spTree>
    <p:extLst>
      <p:ext uri="{BB962C8B-B14F-4D97-AF65-F5344CB8AC3E}">
        <p14:creationId xmlns:p14="http://schemas.microsoft.com/office/powerpoint/2010/main" val="242281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56676"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402C5-7EF6-E14D-8822-D242C164E787}" type="datetimeFigureOut">
              <a:rPr lang="en-US" smtClean="0"/>
              <a:t>12/10/13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F184C-6103-D146-B2E6-691F764A6A65}" type="slidenum">
              <a:rPr lang="en-US" smtClean="0"/>
              <a:t>‹#›</a:t>
            </a:fld>
            <a:endParaRPr lang="en-US"/>
          </a:p>
        </p:txBody>
      </p:sp>
    </p:spTree>
    <p:extLst>
      <p:ext uri="{BB962C8B-B14F-4D97-AF65-F5344CB8AC3E}">
        <p14:creationId xmlns:p14="http://schemas.microsoft.com/office/powerpoint/2010/main" val="66401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402C5-7EF6-E14D-8822-D242C164E787}" type="datetimeFigureOut">
              <a:rPr lang="en-US" smtClean="0"/>
              <a:t>12/10/13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F184C-6103-D146-B2E6-691F764A6A65}" type="slidenum">
              <a:rPr lang="en-US" smtClean="0"/>
              <a:t>‹#›</a:t>
            </a:fld>
            <a:endParaRPr lang="en-US"/>
          </a:p>
        </p:txBody>
      </p:sp>
    </p:spTree>
    <p:extLst>
      <p:ext uri="{BB962C8B-B14F-4D97-AF65-F5344CB8AC3E}">
        <p14:creationId xmlns:p14="http://schemas.microsoft.com/office/powerpoint/2010/main" val="406793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402C5-7EF6-E14D-8822-D242C164E787}" type="datetimeFigureOut">
              <a:rPr lang="en-US" smtClean="0"/>
              <a:t>12/10/13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F184C-6103-D146-B2E6-691F764A6A65}" type="slidenum">
              <a:rPr lang="en-US" smtClean="0"/>
              <a:t>‹#›</a:t>
            </a:fld>
            <a:endParaRPr lang="en-US"/>
          </a:p>
        </p:txBody>
      </p:sp>
    </p:spTree>
    <p:extLst>
      <p:ext uri="{BB962C8B-B14F-4D97-AF65-F5344CB8AC3E}">
        <p14:creationId xmlns:p14="http://schemas.microsoft.com/office/powerpoint/2010/main" val="139171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402C5-7EF6-E14D-8822-D242C164E787}" type="datetimeFigureOut">
              <a:rPr lang="en-US" smtClean="0"/>
              <a:t>12/10/13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F184C-6103-D146-B2E6-691F764A6A65}" type="slidenum">
              <a:rPr lang="en-US" smtClean="0"/>
              <a:t>‹#›</a:t>
            </a:fld>
            <a:endParaRPr lang="en-US"/>
          </a:p>
        </p:txBody>
      </p:sp>
    </p:spTree>
    <p:extLst>
      <p:ext uri="{BB962C8B-B14F-4D97-AF65-F5344CB8AC3E}">
        <p14:creationId xmlns:p14="http://schemas.microsoft.com/office/powerpoint/2010/main" val="89912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402C5-7EF6-E14D-8822-D242C164E787}" type="datetimeFigureOut">
              <a:rPr lang="en-US" smtClean="0"/>
              <a:t>12/10/13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F184C-6103-D146-B2E6-691F764A6A65}" type="slidenum">
              <a:rPr lang="en-US" smtClean="0"/>
              <a:t>‹#›</a:t>
            </a:fld>
            <a:endParaRPr lang="en-US"/>
          </a:p>
        </p:txBody>
      </p:sp>
    </p:spTree>
    <p:extLst>
      <p:ext uri="{BB962C8B-B14F-4D97-AF65-F5344CB8AC3E}">
        <p14:creationId xmlns:p14="http://schemas.microsoft.com/office/powerpoint/2010/main" val="24823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5402C5-7EF6-E14D-8822-D242C164E787}" type="datetimeFigureOut">
              <a:rPr lang="en-US" smtClean="0"/>
              <a:t>12/10/13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F184C-6103-D146-B2E6-691F764A6A65}" type="slidenum">
              <a:rPr lang="en-US" smtClean="0"/>
              <a:t>‹#›</a:t>
            </a:fld>
            <a:endParaRPr lang="en-US"/>
          </a:p>
        </p:txBody>
      </p:sp>
    </p:spTree>
    <p:extLst>
      <p:ext uri="{BB962C8B-B14F-4D97-AF65-F5344CB8AC3E}">
        <p14:creationId xmlns:p14="http://schemas.microsoft.com/office/powerpoint/2010/main" val="178096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402C5-7EF6-E14D-8822-D242C164E787}" type="datetimeFigureOut">
              <a:rPr lang="en-US" smtClean="0"/>
              <a:t>12/10/13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F184C-6103-D146-B2E6-691F764A6A65}" type="slidenum">
              <a:rPr lang="en-US" smtClean="0"/>
              <a:t>‹#›</a:t>
            </a:fld>
            <a:endParaRPr lang="en-US"/>
          </a:p>
        </p:txBody>
      </p:sp>
    </p:spTree>
    <p:extLst>
      <p:ext uri="{BB962C8B-B14F-4D97-AF65-F5344CB8AC3E}">
        <p14:creationId xmlns:p14="http://schemas.microsoft.com/office/powerpoint/2010/main" val="417708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402C5-7EF6-E14D-8822-D242C164E787}" type="datetimeFigureOut">
              <a:rPr lang="en-US" smtClean="0"/>
              <a:t>12/10/13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F184C-6103-D146-B2E6-691F764A6A65}" type="slidenum">
              <a:rPr lang="en-US" smtClean="0"/>
              <a:t>‹#›</a:t>
            </a:fld>
            <a:endParaRPr lang="en-US"/>
          </a:p>
        </p:txBody>
      </p:sp>
    </p:spTree>
    <p:extLst>
      <p:ext uri="{BB962C8B-B14F-4D97-AF65-F5344CB8AC3E}">
        <p14:creationId xmlns:p14="http://schemas.microsoft.com/office/powerpoint/2010/main" val="398376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402C5-7EF6-E14D-8822-D242C164E787}" type="datetimeFigureOut">
              <a:rPr lang="en-US" smtClean="0"/>
              <a:t>12/10/13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F184C-6103-D146-B2E6-691F764A6A65}" type="slidenum">
              <a:rPr lang="en-US" smtClean="0"/>
              <a:t>‹#›</a:t>
            </a:fld>
            <a:endParaRPr lang="en-US"/>
          </a:p>
        </p:txBody>
      </p:sp>
    </p:spTree>
    <p:extLst>
      <p:ext uri="{BB962C8B-B14F-4D97-AF65-F5344CB8AC3E}">
        <p14:creationId xmlns:p14="http://schemas.microsoft.com/office/powerpoint/2010/main" val="426225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402C5-7EF6-E14D-8822-D242C164E787}" type="datetimeFigureOut">
              <a:rPr lang="en-US" smtClean="0"/>
              <a:t>12/10/13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F184C-6103-D146-B2E6-691F764A6A65}" type="slidenum">
              <a:rPr lang="en-US" smtClean="0"/>
              <a:t>‹#›</a:t>
            </a:fld>
            <a:endParaRPr lang="en-US"/>
          </a:p>
        </p:txBody>
      </p:sp>
    </p:spTree>
    <p:extLst>
      <p:ext uri="{BB962C8B-B14F-4D97-AF65-F5344CB8AC3E}">
        <p14:creationId xmlns:p14="http://schemas.microsoft.com/office/powerpoint/2010/main" val="325781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402C5-7EF6-E14D-8822-D242C164E787}" type="datetimeFigureOut">
              <a:rPr lang="en-US" smtClean="0"/>
              <a:t>12/10/13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F184C-6103-D146-B2E6-691F764A6A65}" type="slidenum">
              <a:rPr lang="en-US" smtClean="0"/>
              <a:t>‹#›</a:t>
            </a:fld>
            <a:endParaRPr lang="en-US"/>
          </a:p>
        </p:txBody>
      </p:sp>
    </p:spTree>
    <p:extLst>
      <p:ext uri="{BB962C8B-B14F-4D97-AF65-F5344CB8AC3E}">
        <p14:creationId xmlns:p14="http://schemas.microsoft.com/office/powerpoint/2010/main" val="10988564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8872478" y="0"/>
            <a:ext cx="271521" cy="6858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55108"/>
            <a:ext cx="8264898" cy="75630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30942"/>
            <a:ext cx="8264898" cy="50952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402C5-7EF6-E14D-8822-D242C164E787}" type="datetimeFigureOut">
              <a:rPr lang="en-US" smtClean="0"/>
              <a:t>12/10/13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32822" y="6356350"/>
            <a:ext cx="18892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F184C-6103-D146-B2E6-691F764A6A65}" type="slidenum">
              <a:rPr lang="en-US" smtClean="0"/>
              <a:t>‹#›</a:t>
            </a:fld>
            <a:endParaRPr lang="en-US"/>
          </a:p>
        </p:txBody>
      </p:sp>
    </p:spTree>
    <p:extLst>
      <p:ext uri="{BB962C8B-B14F-4D97-AF65-F5344CB8AC3E}">
        <p14:creationId xmlns:p14="http://schemas.microsoft.com/office/powerpoint/2010/main" val="266746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600" b="1" kern="1200">
          <a:solidFill>
            <a:schemeClr val="tx2">
              <a:lumMod val="60000"/>
              <a:lumOff val="4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3698"/>
            <a:ext cx="7756676" cy="1470025"/>
          </a:xfrm>
        </p:spPr>
        <p:txBody>
          <a:bodyPr>
            <a:normAutofit/>
          </a:bodyPr>
          <a:lstStyle/>
          <a:p>
            <a:r>
              <a:rPr lang="en-US" sz="4000" dirty="0" smtClean="0"/>
              <a:t>Ideal Models in Symmetric Cryptography</a:t>
            </a:r>
            <a:endParaRPr lang="en-US" sz="4000" dirty="0"/>
          </a:p>
        </p:txBody>
      </p:sp>
      <p:sp>
        <p:nvSpPr>
          <p:cNvPr id="3" name="Subtitle 2"/>
          <p:cNvSpPr>
            <a:spLocks noGrp="1"/>
          </p:cNvSpPr>
          <p:nvPr>
            <p:ph type="subTitle" idx="1"/>
          </p:nvPr>
        </p:nvSpPr>
        <p:spPr>
          <a:xfrm>
            <a:off x="1385112" y="3090410"/>
            <a:ext cx="6400800" cy="3259590"/>
          </a:xfrm>
        </p:spPr>
        <p:txBody>
          <a:bodyPr>
            <a:normAutofit/>
          </a:bodyPr>
          <a:lstStyle/>
          <a:p>
            <a:r>
              <a:rPr lang="en-US" b="1" dirty="0" smtClean="0"/>
              <a:t>Stefano Tessaro</a:t>
            </a:r>
            <a:endParaRPr lang="en-US" b="1" dirty="0"/>
          </a:p>
          <a:p>
            <a:r>
              <a:rPr lang="en-US" dirty="0" smtClean="0"/>
              <a:t>UC Santa Barbara</a:t>
            </a:r>
          </a:p>
          <a:p>
            <a:endParaRPr lang="en-US" dirty="0"/>
          </a:p>
          <a:p>
            <a:r>
              <a:rPr lang="en-US" sz="2600" dirty="0" smtClean="0"/>
              <a:t>Visions </a:t>
            </a:r>
            <a:r>
              <a:rPr lang="en-US" sz="2600" dirty="0" smtClean="0"/>
              <a:t>of Cryptography</a:t>
            </a:r>
            <a:r>
              <a:rPr lang="en-US" sz="2600" dirty="0" smtClean="0"/>
              <a:t/>
            </a:r>
            <a:br>
              <a:rPr lang="en-US" sz="2600" dirty="0" smtClean="0"/>
            </a:br>
            <a:r>
              <a:rPr lang="en-US" sz="2600" dirty="0" smtClean="0"/>
              <a:t>Weizmann Institute</a:t>
            </a:r>
          </a:p>
        </p:txBody>
      </p:sp>
    </p:spTree>
    <p:extLst>
      <p:ext uri="{BB962C8B-B14F-4D97-AF65-F5344CB8AC3E}">
        <p14:creationId xmlns:p14="http://schemas.microsoft.com/office/powerpoint/2010/main" val="13199414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125530" y="2719147"/>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2" name="Title 1"/>
          <p:cNvSpPr>
            <a:spLocks noGrp="1"/>
          </p:cNvSpPr>
          <p:nvPr>
            <p:ph type="title"/>
          </p:nvPr>
        </p:nvSpPr>
        <p:spPr/>
        <p:txBody>
          <a:bodyPr/>
          <a:lstStyle/>
          <a:p>
            <a:r>
              <a:rPr lang="en-US" dirty="0" smtClean="0"/>
              <a:t>Pseudorandom Permutations </a:t>
            </a:r>
            <a:r>
              <a:rPr lang="en-US" sz="2800" b="0" dirty="0" smtClean="0">
                <a:solidFill>
                  <a:srgbClr val="008000"/>
                </a:solidFill>
              </a:rPr>
              <a:t>[LubRac85]</a:t>
            </a:r>
            <a:r>
              <a:rPr lang="en-US" sz="2800" dirty="0" smtClean="0"/>
              <a:t> </a:t>
            </a:r>
            <a:endParaRPr lang="en-US" dirty="0"/>
          </a:p>
        </p:txBody>
      </p:sp>
      <p:sp>
        <p:nvSpPr>
          <p:cNvPr id="3" name="TextBox 2"/>
          <p:cNvSpPr txBox="1"/>
          <p:nvPr/>
        </p:nvSpPr>
        <p:spPr>
          <a:xfrm>
            <a:off x="457200" y="1168400"/>
            <a:ext cx="7792720" cy="461665"/>
          </a:xfrm>
          <a:prstGeom prst="rect">
            <a:avLst/>
          </a:prstGeom>
          <a:noFill/>
        </p:spPr>
        <p:txBody>
          <a:bodyPr wrap="square" rtlCol="0">
            <a:spAutoFit/>
          </a:bodyPr>
          <a:lstStyle/>
          <a:p>
            <a:r>
              <a:rPr lang="en-US" sz="2400" b="1" dirty="0" smtClean="0">
                <a:solidFill>
                  <a:schemeClr val="tx2">
                    <a:lumMod val="60000"/>
                    <a:lumOff val="40000"/>
                  </a:schemeClr>
                </a:solidFill>
              </a:rPr>
              <a:t>Block cipher </a:t>
            </a:r>
            <a:r>
              <a:rPr lang="en-US" sz="2400" b="1" dirty="0" smtClean="0"/>
              <a:t>E</a:t>
            </a:r>
            <a:r>
              <a:rPr lang="en-US" sz="2400" dirty="0" smtClean="0"/>
              <a:t>: K × X → X</a:t>
            </a:r>
            <a:endParaRPr lang="en-US" sz="2400" dirty="0"/>
          </a:p>
        </p:txBody>
      </p:sp>
      <p:sp>
        <p:nvSpPr>
          <p:cNvPr id="36" name="TextBox 35"/>
          <p:cNvSpPr txBox="1"/>
          <p:nvPr/>
        </p:nvSpPr>
        <p:spPr>
          <a:xfrm>
            <a:off x="5123301" y="1775852"/>
            <a:ext cx="184666" cy="369332"/>
          </a:xfrm>
          <a:prstGeom prst="rect">
            <a:avLst/>
          </a:prstGeom>
          <a:noFill/>
        </p:spPr>
        <p:txBody>
          <a:bodyPr wrap="none" rtlCol="0">
            <a:spAutoFit/>
          </a:bodyPr>
          <a:lstStyle/>
          <a:p>
            <a:endParaRPr lang="en-US" dirty="0"/>
          </a:p>
        </p:txBody>
      </p:sp>
      <p:sp>
        <p:nvSpPr>
          <p:cNvPr id="39" name="Rectangle 38"/>
          <p:cNvSpPr/>
          <p:nvPr/>
        </p:nvSpPr>
        <p:spPr>
          <a:xfrm>
            <a:off x="5947506" y="2641600"/>
            <a:ext cx="932243" cy="9186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solidFill>
                  <a:schemeClr val="tx1"/>
                </a:solidFill>
              </a:rPr>
              <a:t>P</a:t>
            </a:r>
            <a:endParaRPr lang="en-US" sz="2400" b="1" dirty="0">
              <a:solidFill>
                <a:schemeClr val="tx1"/>
              </a:solidFill>
            </a:endParaRPr>
          </a:p>
        </p:txBody>
      </p:sp>
      <p:sp>
        <p:nvSpPr>
          <p:cNvPr id="41" name="Rectangle 40"/>
          <p:cNvSpPr/>
          <p:nvPr/>
        </p:nvSpPr>
        <p:spPr>
          <a:xfrm>
            <a:off x="2125530" y="4129239"/>
            <a:ext cx="932243" cy="558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D</a:t>
            </a:r>
            <a:endParaRPr lang="en-US" b="1" dirty="0"/>
          </a:p>
        </p:txBody>
      </p:sp>
      <p:sp>
        <p:nvSpPr>
          <p:cNvPr id="42" name="Rectangle 41"/>
          <p:cNvSpPr/>
          <p:nvPr/>
        </p:nvSpPr>
        <p:spPr>
          <a:xfrm>
            <a:off x="5947506" y="4051692"/>
            <a:ext cx="932243" cy="558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D</a:t>
            </a:r>
            <a:endParaRPr lang="en-US" b="1" dirty="0"/>
          </a:p>
        </p:txBody>
      </p:sp>
      <p:cxnSp>
        <p:nvCxnSpPr>
          <p:cNvPr id="43" name="Straight Arrow Connector 42"/>
          <p:cNvCxnSpPr/>
          <p:nvPr/>
        </p:nvCxnSpPr>
        <p:spPr>
          <a:xfrm flipV="1">
            <a:off x="2288090" y="3637826"/>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2900186" y="3637826"/>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flipV="1">
            <a:off x="6090912" y="3560279"/>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a:off x="6703008" y="3560279"/>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4462901" y="2283852"/>
            <a:ext cx="10160" cy="2895600"/>
          </a:xfrm>
          <a:prstGeom prst="line">
            <a:avLst/>
          </a:prstGeom>
          <a:ln>
            <a:solidFill>
              <a:schemeClr val="bg1">
                <a:lumMod val="65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54" name="Group 53"/>
          <p:cNvGrpSpPr/>
          <p:nvPr/>
        </p:nvGrpSpPr>
        <p:grpSpPr>
          <a:xfrm>
            <a:off x="2553973" y="4688039"/>
            <a:ext cx="550167" cy="491413"/>
            <a:chOff x="2315442" y="5476240"/>
            <a:chExt cx="550167" cy="491413"/>
          </a:xfrm>
        </p:grpSpPr>
        <p:cxnSp>
          <p:nvCxnSpPr>
            <p:cNvPr id="55" name="Straight Arrow Connector 54"/>
            <p:cNvCxnSpPr/>
            <p:nvPr/>
          </p:nvCxnSpPr>
          <p:spPr>
            <a:xfrm>
              <a:off x="2336810" y="547624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6" name="TextBox 55"/>
            <p:cNvSpPr txBox="1"/>
            <p:nvPr/>
          </p:nvSpPr>
          <p:spPr>
            <a:xfrm>
              <a:off x="2315442" y="5527201"/>
              <a:ext cx="550167" cy="369332"/>
            </a:xfrm>
            <a:prstGeom prst="rect">
              <a:avLst/>
            </a:prstGeom>
            <a:noFill/>
          </p:spPr>
          <p:txBody>
            <a:bodyPr wrap="square" rtlCol="0">
              <a:spAutoFit/>
            </a:bodyPr>
            <a:lstStyle/>
            <a:p>
              <a:r>
                <a:rPr lang="en-US" dirty="0" smtClean="0"/>
                <a:t>0/1</a:t>
              </a:r>
              <a:endParaRPr lang="en-US" dirty="0"/>
            </a:p>
          </p:txBody>
        </p:sp>
      </p:grpSp>
      <p:grpSp>
        <p:nvGrpSpPr>
          <p:cNvPr id="57" name="Group 56"/>
          <p:cNvGrpSpPr/>
          <p:nvPr/>
        </p:nvGrpSpPr>
        <p:grpSpPr>
          <a:xfrm>
            <a:off x="6427924" y="4610492"/>
            <a:ext cx="550167" cy="491413"/>
            <a:chOff x="2315442" y="5476240"/>
            <a:chExt cx="550167" cy="491413"/>
          </a:xfrm>
        </p:grpSpPr>
        <p:cxnSp>
          <p:nvCxnSpPr>
            <p:cNvPr id="58" name="Straight Arrow Connector 57"/>
            <p:cNvCxnSpPr/>
            <p:nvPr/>
          </p:nvCxnSpPr>
          <p:spPr>
            <a:xfrm>
              <a:off x="2336810" y="547624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9" name="TextBox 58"/>
            <p:cNvSpPr txBox="1"/>
            <p:nvPr/>
          </p:nvSpPr>
          <p:spPr>
            <a:xfrm>
              <a:off x="2315442" y="5527201"/>
              <a:ext cx="550167" cy="369332"/>
            </a:xfrm>
            <a:prstGeom prst="rect">
              <a:avLst/>
            </a:prstGeom>
            <a:noFill/>
          </p:spPr>
          <p:txBody>
            <a:bodyPr wrap="square" rtlCol="0">
              <a:spAutoFit/>
            </a:bodyPr>
            <a:lstStyle/>
            <a:p>
              <a:r>
                <a:rPr lang="en-US" dirty="0" smtClean="0"/>
                <a:t>0/1</a:t>
              </a:r>
              <a:endParaRPr lang="en-US" dirty="0"/>
            </a:p>
          </p:txBody>
        </p:sp>
      </p:grpSp>
      <p:pic>
        <p:nvPicPr>
          <p:cNvPr id="60" name="Picture 59" descr="sleu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93835" y="4000072"/>
            <a:ext cx="589455" cy="738928"/>
          </a:xfrm>
          <a:prstGeom prst="rect">
            <a:avLst/>
          </a:prstGeom>
        </p:spPr>
      </p:pic>
      <p:sp>
        <p:nvSpPr>
          <p:cNvPr id="65" name="Cloud 64"/>
          <p:cNvSpPr/>
          <p:nvPr/>
        </p:nvSpPr>
        <p:spPr>
          <a:xfrm>
            <a:off x="2196746" y="1974523"/>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endParaRPr lang="en-US" dirty="0">
              <a:solidFill>
                <a:schemeClr val="tx1"/>
              </a:solidFill>
            </a:endParaRPr>
          </a:p>
        </p:txBody>
      </p:sp>
      <p:cxnSp>
        <p:nvCxnSpPr>
          <p:cNvPr id="66" name="Straight Arrow Connector 65"/>
          <p:cNvCxnSpPr>
            <a:stCxn id="65" idx="1"/>
          </p:cNvCxnSpPr>
          <p:nvPr/>
        </p:nvCxnSpPr>
        <p:spPr>
          <a:xfrm>
            <a:off x="2586711" y="2470410"/>
            <a:ext cx="4941" cy="2487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7" name="TextBox 66"/>
          <p:cNvSpPr txBox="1"/>
          <p:nvPr/>
        </p:nvSpPr>
        <p:spPr>
          <a:xfrm>
            <a:off x="381811" y="5547045"/>
            <a:ext cx="8182499"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600"/>
              </a:spcBef>
            </a:pPr>
            <a:r>
              <a:rPr lang="en-US" sz="2000" b="1" dirty="0" smtClean="0">
                <a:solidFill>
                  <a:srgbClr val="558ED5"/>
                </a:solidFill>
              </a:rPr>
              <a:t>Definition.</a:t>
            </a:r>
            <a:r>
              <a:rPr lang="en-US" sz="2000" b="1" dirty="0" smtClean="0"/>
              <a:t> E</a:t>
            </a:r>
            <a:r>
              <a:rPr lang="en-US" sz="2000" dirty="0" smtClean="0"/>
              <a:t> (T, Q, </a:t>
            </a:r>
            <a:r>
              <a:rPr lang="en-US" sz="2000" dirty="0" smtClean="0">
                <a:latin typeface="Symbol" charset="2"/>
                <a:cs typeface="Symbol" charset="2"/>
              </a:rPr>
              <a:t>e</a:t>
            </a:r>
            <a:r>
              <a:rPr lang="en-US" sz="2000" dirty="0" smtClean="0"/>
              <a:t>)-</a:t>
            </a:r>
            <a:r>
              <a:rPr lang="en-US" sz="2000" b="1" dirty="0" smtClean="0">
                <a:solidFill>
                  <a:srgbClr val="558ED5"/>
                </a:solidFill>
              </a:rPr>
              <a:t>PRP</a:t>
            </a:r>
            <a:r>
              <a:rPr lang="en-US" sz="2000" dirty="0" smtClean="0"/>
              <a:t>:∀(T, Q)-distinguishers </a:t>
            </a:r>
            <a:r>
              <a:rPr lang="en-US" sz="2000" b="1" dirty="0" smtClean="0"/>
              <a:t>D</a:t>
            </a:r>
            <a:r>
              <a:rPr lang="en-US" sz="2000" dirty="0" smtClean="0"/>
              <a:t>: </a:t>
            </a:r>
          </a:p>
          <a:p>
            <a:pPr algn="ctr">
              <a:spcBef>
                <a:spcPts val="600"/>
              </a:spcBef>
            </a:pPr>
            <a:r>
              <a:rPr lang="en-US" sz="2000" b="1" dirty="0" err="1" smtClean="0"/>
              <a:t>Pr</a:t>
            </a:r>
            <a:r>
              <a:rPr lang="en-US" sz="2000" dirty="0" smtClean="0"/>
              <a:t>[</a:t>
            </a:r>
            <a:r>
              <a:rPr lang="en-US" sz="2000" b="1" dirty="0" smtClean="0"/>
              <a:t>D</a:t>
            </a:r>
            <a:r>
              <a:rPr lang="en-US" sz="2000" dirty="0" smtClean="0"/>
              <a:t> → 1|left] – </a:t>
            </a:r>
            <a:r>
              <a:rPr lang="en-US" sz="2000" b="1" dirty="0" err="1" smtClean="0"/>
              <a:t>Pr</a:t>
            </a:r>
            <a:r>
              <a:rPr lang="en-US" sz="2000" dirty="0" smtClean="0"/>
              <a:t>[</a:t>
            </a:r>
            <a:r>
              <a:rPr lang="en-US" sz="2000" b="1" dirty="0"/>
              <a:t>D</a:t>
            </a:r>
            <a:r>
              <a:rPr lang="en-US" sz="2000" dirty="0" smtClean="0"/>
              <a:t> → 1|right] &lt; </a:t>
            </a:r>
            <a:r>
              <a:rPr lang="en-US" sz="2000" dirty="0" smtClean="0">
                <a:latin typeface="Symbol" charset="2"/>
                <a:cs typeface="Symbol" charset="2"/>
              </a:rPr>
              <a:t>e.</a:t>
            </a:r>
            <a:endParaRPr lang="en-US" sz="2000" dirty="0">
              <a:latin typeface="Symbol" charset="2"/>
              <a:cs typeface="Symbol" charset="2"/>
            </a:endParaRPr>
          </a:p>
        </p:txBody>
      </p:sp>
      <p:pic>
        <p:nvPicPr>
          <p:cNvPr id="68" name="Picture 67" descr="sleu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33009" y="3922525"/>
            <a:ext cx="589455" cy="738928"/>
          </a:xfrm>
          <a:prstGeom prst="rect">
            <a:avLst/>
          </a:prstGeom>
        </p:spPr>
      </p:pic>
      <p:sp>
        <p:nvSpPr>
          <p:cNvPr id="5" name="TextBox 4"/>
          <p:cNvSpPr txBox="1"/>
          <p:nvPr/>
        </p:nvSpPr>
        <p:spPr>
          <a:xfrm>
            <a:off x="1840779" y="3695197"/>
            <a:ext cx="447311" cy="369332"/>
          </a:xfrm>
          <a:prstGeom prst="rect">
            <a:avLst/>
          </a:prstGeom>
          <a:noFill/>
        </p:spPr>
        <p:txBody>
          <a:bodyPr wrap="square" rtlCol="0">
            <a:spAutoFit/>
          </a:bodyPr>
          <a:lstStyle/>
          <a:p>
            <a:pPr algn="r"/>
            <a:r>
              <a:rPr lang="en-US" dirty="0" smtClean="0"/>
              <a:t>x</a:t>
            </a:r>
            <a:endParaRPr lang="en-US" dirty="0"/>
          </a:p>
        </p:txBody>
      </p:sp>
      <p:sp>
        <p:nvSpPr>
          <p:cNvPr id="70" name="TextBox 69"/>
          <p:cNvSpPr txBox="1"/>
          <p:nvPr/>
        </p:nvSpPr>
        <p:spPr>
          <a:xfrm>
            <a:off x="2900186" y="3695197"/>
            <a:ext cx="1140039" cy="369332"/>
          </a:xfrm>
          <a:prstGeom prst="rect">
            <a:avLst/>
          </a:prstGeom>
          <a:noFill/>
        </p:spPr>
        <p:txBody>
          <a:bodyPr wrap="square" rtlCol="0">
            <a:spAutoFit/>
          </a:bodyPr>
          <a:lstStyle/>
          <a:p>
            <a:r>
              <a:rPr lang="en-US" b="1" dirty="0"/>
              <a:t>E</a:t>
            </a:r>
            <a:r>
              <a:rPr lang="en-US" dirty="0" smtClean="0"/>
              <a:t>(</a:t>
            </a:r>
            <a:r>
              <a:rPr lang="en-US" dirty="0" err="1" smtClean="0"/>
              <a:t>SK,x</a:t>
            </a:r>
            <a:r>
              <a:rPr lang="en-US" dirty="0" smtClean="0"/>
              <a:t>)</a:t>
            </a:r>
            <a:endParaRPr lang="en-US" dirty="0"/>
          </a:p>
        </p:txBody>
      </p:sp>
      <p:sp>
        <p:nvSpPr>
          <p:cNvPr id="71" name="TextBox 70"/>
          <p:cNvSpPr txBox="1"/>
          <p:nvPr/>
        </p:nvSpPr>
        <p:spPr>
          <a:xfrm>
            <a:off x="5653761" y="3610420"/>
            <a:ext cx="447311" cy="369332"/>
          </a:xfrm>
          <a:prstGeom prst="rect">
            <a:avLst/>
          </a:prstGeom>
          <a:noFill/>
        </p:spPr>
        <p:txBody>
          <a:bodyPr wrap="square" rtlCol="0">
            <a:spAutoFit/>
          </a:bodyPr>
          <a:lstStyle/>
          <a:p>
            <a:pPr algn="r"/>
            <a:r>
              <a:rPr lang="en-US" dirty="0" smtClean="0"/>
              <a:t>x</a:t>
            </a:r>
            <a:endParaRPr lang="en-US" dirty="0"/>
          </a:p>
        </p:txBody>
      </p:sp>
      <p:sp>
        <p:nvSpPr>
          <p:cNvPr id="72" name="TextBox 71"/>
          <p:cNvSpPr txBox="1"/>
          <p:nvPr/>
        </p:nvSpPr>
        <p:spPr>
          <a:xfrm>
            <a:off x="6703008" y="3570985"/>
            <a:ext cx="653899" cy="369332"/>
          </a:xfrm>
          <a:prstGeom prst="rect">
            <a:avLst/>
          </a:prstGeom>
          <a:noFill/>
        </p:spPr>
        <p:txBody>
          <a:bodyPr wrap="square" rtlCol="0">
            <a:spAutoFit/>
          </a:bodyPr>
          <a:lstStyle/>
          <a:p>
            <a:r>
              <a:rPr lang="en-US" b="1" dirty="0" smtClean="0"/>
              <a:t>P</a:t>
            </a:r>
            <a:r>
              <a:rPr lang="en-US" dirty="0" smtClean="0"/>
              <a:t>(x)</a:t>
            </a:r>
            <a:endParaRPr lang="en-US" dirty="0"/>
          </a:p>
        </p:txBody>
      </p:sp>
      <p:sp>
        <p:nvSpPr>
          <p:cNvPr id="35" name="Isosceles Triangle 34"/>
          <p:cNvSpPr/>
          <p:nvPr/>
        </p:nvSpPr>
        <p:spPr>
          <a:xfrm flipV="1">
            <a:off x="2490697" y="2719147"/>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 name="TextBox 3"/>
          <p:cNvSpPr txBox="1"/>
          <p:nvPr/>
        </p:nvSpPr>
        <p:spPr>
          <a:xfrm>
            <a:off x="3434080" y="2936240"/>
            <a:ext cx="184666" cy="369332"/>
          </a:xfrm>
          <a:prstGeom prst="rect">
            <a:avLst/>
          </a:prstGeom>
          <a:noFill/>
        </p:spPr>
        <p:txBody>
          <a:bodyPr wrap="none" rtlCol="0">
            <a:spAutoFit/>
          </a:bodyPr>
          <a:lstStyle/>
          <a:p>
            <a:endParaRPr lang="en-US" dirty="0"/>
          </a:p>
        </p:txBody>
      </p:sp>
      <p:sp>
        <p:nvSpPr>
          <p:cNvPr id="7" name="TextBox 6"/>
          <p:cNvSpPr txBox="1"/>
          <p:nvPr/>
        </p:nvSpPr>
        <p:spPr>
          <a:xfrm>
            <a:off x="4858521" y="1686173"/>
            <a:ext cx="318154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i="1" dirty="0" smtClean="0"/>
              <a:t>Random permutation </a:t>
            </a:r>
            <a:r>
              <a:rPr lang="en-US" b="1" i="1" dirty="0" smtClean="0"/>
              <a:t>P</a:t>
            </a:r>
            <a:r>
              <a:rPr lang="en-US" i="1" dirty="0" smtClean="0"/>
              <a:t>: X </a:t>
            </a:r>
            <a:r>
              <a:rPr lang="en-US" i="1" dirty="0"/>
              <a:t>→ X</a:t>
            </a:r>
          </a:p>
        </p:txBody>
      </p:sp>
      <p:sp>
        <p:nvSpPr>
          <p:cNvPr id="44" name="TextBox 43"/>
          <p:cNvSpPr txBox="1"/>
          <p:nvPr/>
        </p:nvSpPr>
        <p:spPr>
          <a:xfrm>
            <a:off x="1575845" y="3697219"/>
            <a:ext cx="783365" cy="369332"/>
          </a:xfrm>
          <a:prstGeom prst="rect">
            <a:avLst/>
          </a:prstGeom>
          <a:noFill/>
        </p:spPr>
        <p:txBody>
          <a:bodyPr wrap="square" rtlCol="0">
            <a:spAutoFit/>
          </a:bodyPr>
          <a:lstStyle/>
          <a:p>
            <a:pPr algn="r"/>
            <a:r>
              <a:rPr lang="en-US" dirty="0" smtClean="0"/>
              <a:t>(+,x)</a:t>
            </a:r>
            <a:endParaRPr lang="en-US" dirty="0"/>
          </a:p>
        </p:txBody>
      </p:sp>
      <p:sp>
        <p:nvSpPr>
          <p:cNvPr id="46" name="TextBox 45"/>
          <p:cNvSpPr txBox="1"/>
          <p:nvPr/>
        </p:nvSpPr>
        <p:spPr>
          <a:xfrm>
            <a:off x="5383809" y="3610420"/>
            <a:ext cx="783365" cy="369332"/>
          </a:xfrm>
          <a:prstGeom prst="rect">
            <a:avLst/>
          </a:prstGeom>
          <a:noFill/>
        </p:spPr>
        <p:txBody>
          <a:bodyPr wrap="square" rtlCol="0">
            <a:spAutoFit/>
          </a:bodyPr>
          <a:lstStyle/>
          <a:p>
            <a:pPr algn="r"/>
            <a:r>
              <a:rPr lang="en-US" dirty="0" smtClean="0"/>
              <a:t>(+,x)</a:t>
            </a:r>
            <a:endParaRPr lang="en-US" dirty="0"/>
          </a:p>
        </p:txBody>
      </p:sp>
      <p:sp>
        <p:nvSpPr>
          <p:cNvPr id="47" name="TextBox 46"/>
          <p:cNvSpPr txBox="1"/>
          <p:nvPr/>
        </p:nvSpPr>
        <p:spPr>
          <a:xfrm>
            <a:off x="1534335" y="3693486"/>
            <a:ext cx="783365" cy="369332"/>
          </a:xfrm>
          <a:prstGeom prst="rect">
            <a:avLst/>
          </a:prstGeom>
          <a:noFill/>
        </p:spPr>
        <p:txBody>
          <a:bodyPr wrap="square" rtlCol="0">
            <a:spAutoFit/>
          </a:bodyPr>
          <a:lstStyle/>
          <a:p>
            <a:pPr algn="r"/>
            <a:r>
              <a:rPr lang="en-US" dirty="0" smtClean="0"/>
              <a:t>(-,y)</a:t>
            </a:r>
            <a:endParaRPr lang="en-US" dirty="0"/>
          </a:p>
        </p:txBody>
      </p:sp>
      <p:sp>
        <p:nvSpPr>
          <p:cNvPr id="48" name="TextBox 47"/>
          <p:cNvSpPr txBox="1"/>
          <p:nvPr/>
        </p:nvSpPr>
        <p:spPr>
          <a:xfrm>
            <a:off x="5373649" y="3603832"/>
            <a:ext cx="783365" cy="369332"/>
          </a:xfrm>
          <a:prstGeom prst="rect">
            <a:avLst/>
          </a:prstGeom>
          <a:noFill/>
        </p:spPr>
        <p:txBody>
          <a:bodyPr wrap="square" rtlCol="0">
            <a:spAutoFit/>
          </a:bodyPr>
          <a:lstStyle/>
          <a:p>
            <a:pPr algn="r"/>
            <a:r>
              <a:rPr lang="en-US" dirty="0" smtClean="0"/>
              <a:t>(-,y)</a:t>
            </a:r>
            <a:endParaRPr lang="en-US" dirty="0"/>
          </a:p>
        </p:txBody>
      </p:sp>
      <p:sp>
        <p:nvSpPr>
          <p:cNvPr id="50" name="TextBox 49"/>
          <p:cNvSpPr txBox="1"/>
          <p:nvPr/>
        </p:nvSpPr>
        <p:spPr>
          <a:xfrm>
            <a:off x="2901972" y="3688732"/>
            <a:ext cx="1140039" cy="369332"/>
          </a:xfrm>
          <a:prstGeom prst="rect">
            <a:avLst/>
          </a:prstGeom>
          <a:noFill/>
        </p:spPr>
        <p:txBody>
          <a:bodyPr wrap="square" rtlCol="0">
            <a:spAutoFit/>
          </a:bodyPr>
          <a:lstStyle/>
          <a:p>
            <a:r>
              <a:rPr lang="en-US" b="1" dirty="0" smtClean="0"/>
              <a:t>E</a:t>
            </a:r>
            <a:r>
              <a:rPr lang="en-US" baseline="30000" dirty="0" smtClean="0"/>
              <a:t>-1</a:t>
            </a:r>
            <a:r>
              <a:rPr lang="en-US" dirty="0" smtClean="0"/>
              <a:t>(</a:t>
            </a:r>
            <a:r>
              <a:rPr lang="en-US" dirty="0" err="1" smtClean="0"/>
              <a:t>SK,y</a:t>
            </a:r>
            <a:r>
              <a:rPr lang="en-US" dirty="0" smtClean="0"/>
              <a:t>)</a:t>
            </a:r>
            <a:endParaRPr lang="en-US" dirty="0"/>
          </a:p>
        </p:txBody>
      </p:sp>
      <p:sp>
        <p:nvSpPr>
          <p:cNvPr id="52" name="TextBox 51"/>
          <p:cNvSpPr txBox="1"/>
          <p:nvPr/>
        </p:nvSpPr>
        <p:spPr>
          <a:xfrm>
            <a:off x="6701205" y="3569780"/>
            <a:ext cx="1209803" cy="369332"/>
          </a:xfrm>
          <a:prstGeom prst="rect">
            <a:avLst/>
          </a:prstGeom>
          <a:noFill/>
        </p:spPr>
        <p:txBody>
          <a:bodyPr wrap="square" rtlCol="0">
            <a:spAutoFit/>
          </a:bodyPr>
          <a:lstStyle/>
          <a:p>
            <a:r>
              <a:rPr lang="en-US" b="1" dirty="0" smtClean="0"/>
              <a:t>P</a:t>
            </a:r>
            <a:r>
              <a:rPr lang="en-US" baseline="30000" dirty="0" smtClean="0"/>
              <a:t>-1</a:t>
            </a:r>
            <a:r>
              <a:rPr lang="en-US" dirty="0" smtClean="0"/>
              <a:t>(y)</a:t>
            </a:r>
            <a:endParaRPr lang="en-US" dirty="0"/>
          </a:p>
        </p:txBody>
      </p:sp>
      <p:sp>
        <p:nvSpPr>
          <p:cNvPr id="10" name="Oval Callout 9"/>
          <p:cNvSpPr/>
          <p:nvPr/>
        </p:nvSpPr>
        <p:spPr>
          <a:xfrm>
            <a:off x="2575341" y="6187077"/>
            <a:ext cx="2019654" cy="558800"/>
          </a:xfrm>
          <a:prstGeom prst="wedgeEllipseCallout">
            <a:avLst>
              <a:gd name="adj1" fmla="val -46354"/>
              <a:gd name="adj2" fmla="val -115682"/>
            </a:avLst>
          </a:prstGeom>
          <a:effectLst>
            <a:outerShdw blurRad="50800" dist="38100" dir="18900000" algn="b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solidFill>
                  <a:schemeClr val="tx2">
                    <a:lumMod val="60000"/>
                    <a:lumOff val="40000"/>
                  </a:schemeClr>
                </a:solidFill>
              </a:rPr>
              <a:t>STRONG-PRP</a:t>
            </a:r>
            <a:endParaRPr lang="en-US" b="1" dirty="0">
              <a:solidFill>
                <a:schemeClr val="tx2">
                  <a:lumMod val="60000"/>
                  <a:lumOff val="40000"/>
                </a:schemeClr>
              </a:solidFill>
            </a:endParaRPr>
          </a:p>
        </p:txBody>
      </p:sp>
      <p:pic>
        <p:nvPicPr>
          <p:cNvPr id="61" name="Picture 60" descr="coi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4030" y="2391850"/>
            <a:ext cx="654593" cy="654593"/>
          </a:xfrm>
          <a:prstGeom prst="rect">
            <a:avLst/>
          </a:prstGeom>
        </p:spPr>
      </p:pic>
      <p:pic>
        <p:nvPicPr>
          <p:cNvPr id="62" name="Picture 61" descr="ThreeCoins.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7536" y="1775852"/>
            <a:ext cx="432740" cy="413925"/>
          </a:xfrm>
          <a:prstGeom prst="rect">
            <a:avLst/>
          </a:prstGeom>
        </p:spPr>
      </p:pic>
      <p:sp>
        <p:nvSpPr>
          <p:cNvPr id="11" name="Oval 10"/>
          <p:cNvSpPr/>
          <p:nvPr/>
        </p:nvSpPr>
        <p:spPr>
          <a:xfrm>
            <a:off x="6879749" y="1582325"/>
            <a:ext cx="1297216" cy="607452"/>
          </a:xfrm>
          <a:prstGeom prst="ellipse">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731668" y="3521483"/>
            <a:ext cx="4475829" cy="681406"/>
            <a:chOff x="1731668" y="3521483"/>
            <a:chExt cx="4475829" cy="681406"/>
          </a:xfrm>
        </p:grpSpPr>
        <p:sp>
          <p:nvSpPr>
            <p:cNvPr id="63" name="Oval 62"/>
            <p:cNvSpPr/>
            <p:nvPr/>
          </p:nvSpPr>
          <p:spPr>
            <a:xfrm>
              <a:off x="1731668" y="3595437"/>
              <a:ext cx="648608" cy="607452"/>
            </a:xfrm>
            <a:prstGeom prst="ellipse">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558889" y="3521483"/>
              <a:ext cx="648608" cy="607452"/>
            </a:xfrm>
            <a:prstGeom prst="ellipse">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619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4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5" grpId="0"/>
      <p:bldP spid="70" grpId="0"/>
      <p:bldP spid="71" grpId="0"/>
      <p:bldP spid="72" grpId="0"/>
      <p:bldP spid="44" grpId="0"/>
      <p:bldP spid="44" grpId="1"/>
      <p:bldP spid="46" grpId="0"/>
      <p:bldP spid="46" grpId="1"/>
      <p:bldP spid="47" grpId="0"/>
      <p:bldP spid="48" grpId="0"/>
      <p:bldP spid="50" grpId="0"/>
      <p:bldP spid="52"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es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365" y="5594980"/>
            <a:ext cx="1268578" cy="1268578"/>
          </a:xfrm>
          <a:prstGeom prst="rect">
            <a:avLst/>
          </a:prstGeom>
        </p:spPr>
      </p:pic>
      <p:sp>
        <p:nvSpPr>
          <p:cNvPr id="2" name="Title 1"/>
          <p:cNvSpPr>
            <a:spLocks noGrp="1"/>
          </p:cNvSpPr>
          <p:nvPr>
            <p:ph type="title"/>
          </p:nvPr>
        </p:nvSpPr>
        <p:spPr/>
        <p:txBody>
          <a:bodyPr/>
          <a:lstStyle/>
          <a:p>
            <a:r>
              <a:rPr lang="en-US" dirty="0" smtClean="0"/>
              <a:t>Pseudorandom Constructions</a:t>
            </a:r>
            <a:endParaRPr lang="en-US" dirty="0"/>
          </a:p>
        </p:txBody>
      </p:sp>
      <p:sp>
        <p:nvSpPr>
          <p:cNvPr id="36" name="TextBox 35"/>
          <p:cNvSpPr txBox="1"/>
          <p:nvPr/>
        </p:nvSpPr>
        <p:spPr>
          <a:xfrm>
            <a:off x="5205547" y="3185944"/>
            <a:ext cx="184666" cy="369332"/>
          </a:xfrm>
          <a:prstGeom prst="rect">
            <a:avLst/>
          </a:prstGeom>
          <a:noFill/>
        </p:spPr>
        <p:txBody>
          <a:bodyPr wrap="none" rtlCol="0">
            <a:spAutoFit/>
          </a:bodyPr>
          <a:lstStyle/>
          <a:p>
            <a:endParaRPr lang="en-US" dirty="0"/>
          </a:p>
        </p:txBody>
      </p:sp>
      <p:sp>
        <p:nvSpPr>
          <p:cNvPr id="4" name="TextBox 3"/>
          <p:cNvSpPr txBox="1"/>
          <p:nvPr/>
        </p:nvSpPr>
        <p:spPr>
          <a:xfrm>
            <a:off x="548640" y="1046480"/>
            <a:ext cx="791464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i="1" dirty="0" smtClean="0"/>
              <a:t>Building PRFs / PRPs from weaker pseudorandom objects is a central problem both in theoretical and applied cryptography. </a:t>
            </a:r>
            <a:endParaRPr lang="en-US" sz="2400" i="1" dirty="0"/>
          </a:p>
        </p:txBody>
      </p:sp>
      <p:sp>
        <p:nvSpPr>
          <p:cNvPr id="6" name="Rectangle 5"/>
          <p:cNvSpPr/>
          <p:nvPr/>
        </p:nvSpPr>
        <p:spPr>
          <a:xfrm>
            <a:off x="6624091" y="309593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7" name="Rectangle 6"/>
          <p:cNvSpPr/>
          <p:nvPr/>
        </p:nvSpPr>
        <p:spPr>
          <a:xfrm>
            <a:off x="5189260" y="3095936"/>
            <a:ext cx="932243" cy="9186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chemeClr val="tx1"/>
                </a:solidFill>
              </a:rPr>
              <a:t>C</a:t>
            </a:r>
            <a:endParaRPr lang="en-US" sz="2400" b="1" dirty="0">
              <a:solidFill>
                <a:schemeClr val="tx1"/>
              </a:solidFill>
            </a:endParaRPr>
          </a:p>
        </p:txBody>
      </p:sp>
      <p:cxnSp>
        <p:nvCxnSpPr>
          <p:cNvPr id="8" name="Straight Arrow Connector 7"/>
          <p:cNvCxnSpPr/>
          <p:nvPr/>
        </p:nvCxnSpPr>
        <p:spPr>
          <a:xfrm flipV="1">
            <a:off x="5351820" y="4014615"/>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5963916" y="4014615"/>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6121503" y="3225868"/>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H="1">
            <a:off x="6092276" y="3845628"/>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a:endCxn id="7" idx="0"/>
          </p:cNvCxnSpPr>
          <p:nvPr/>
        </p:nvCxnSpPr>
        <p:spPr>
          <a:xfrm>
            <a:off x="5650441" y="2847199"/>
            <a:ext cx="4941" cy="2487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1676171" y="309593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15" name="Right Arrow 14"/>
          <p:cNvSpPr/>
          <p:nvPr/>
        </p:nvSpPr>
        <p:spPr>
          <a:xfrm>
            <a:off x="3182055" y="3473996"/>
            <a:ext cx="1574800" cy="254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6" name="Isosceles Triangle 15"/>
          <p:cNvSpPr/>
          <p:nvPr/>
        </p:nvSpPr>
        <p:spPr>
          <a:xfrm flipV="1">
            <a:off x="5528189" y="309593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Isosceles Triangle 16"/>
          <p:cNvSpPr/>
          <p:nvPr/>
        </p:nvSpPr>
        <p:spPr>
          <a:xfrm flipV="1">
            <a:off x="2012829" y="309593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8" name="Straight Arrow Connector 17"/>
          <p:cNvCxnSpPr/>
          <p:nvPr/>
        </p:nvCxnSpPr>
        <p:spPr>
          <a:xfrm>
            <a:off x="2124921" y="2847199"/>
            <a:ext cx="4941" cy="2487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V="1">
            <a:off x="1826300" y="4014615"/>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2438396" y="4014615"/>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77866" y="5812411"/>
            <a:ext cx="471445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u="sng" dirty="0" smtClean="0"/>
              <a:t>Important:</a:t>
            </a:r>
            <a:r>
              <a:rPr lang="en-US" sz="2400" dirty="0" smtClean="0"/>
              <a:t> We always have T’ &lt; T.</a:t>
            </a:r>
          </a:p>
        </p:txBody>
      </p:sp>
      <p:sp>
        <p:nvSpPr>
          <p:cNvPr id="22" name="TextBox 21"/>
          <p:cNvSpPr txBox="1"/>
          <p:nvPr/>
        </p:nvSpPr>
        <p:spPr>
          <a:xfrm>
            <a:off x="477866" y="4763982"/>
            <a:ext cx="8326477"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a:solidFill>
                  <a:srgbClr val="558ED5"/>
                </a:solidFill>
              </a:rPr>
              <a:t>S</a:t>
            </a:r>
            <a:r>
              <a:rPr lang="en-US" sz="2400" b="1" dirty="0" smtClean="0">
                <a:solidFill>
                  <a:srgbClr val="558ED5"/>
                </a:solidFill>
              </a:rPr>
              <a:t>tandard-model provable-security: </a:t>
            </a:r>
          </a:p>
          <a:p>
            <a:pPr algn="ctr"/>
            <a:r>
              <a:rPr lang="en-US" sz="2400" dirty="0" smtClean="0"/>
              <a:t>If </a:t>
            </a:r>
            <a:r>
              <a:rPr lang="en-US" sz="2400" b="1" dirty="0" smtClean="0"/>
              <a:t>E </a:t>
            </a:r>
            <a:r>
              <a:rPr lang="en-US" sz="2400" dirty="0" smtClean="0"/>
              <a:t>is (T, Q, </a:t>
            </a:r>
            <a:r>
              <a:rPr lang="en-US" sz="2400" dirty="0" smtClean="0">
                <a:latin typeface="Symbol" charset="2"/>
                <a:cs typeface="Symbol" charset="2"/>
              </a:rPr>
              <a:t>e</a:t>
            </a:r>
            <a:r>
              <a:rPr lang="en-US" sz="2400" dirty="0" smtClean="0"/>
              <a:t>)</a:t>
            </a:r>
            <a:r>
              <a:rPr lang="en-US" sz="2400" dirty="0" smtClean="0"/>
              <a:t>-</a:t>
            </a:r>
            <a:r>
              <a:rPr lang="en-US" sz="2400" b="1" dirty="0"/>
              <a:t>PRP</a:t>
            </a:r>
            <a:r>
              <a:rPr lang="en-US" sz="2400" dirty="0" smtClean="0"/>
              <a:t> </a:t>
            </a:r>
            <a:r>
              <a:rPr lang="en-US" sz="2400" dirty="0" smtClean="0"/>
              <a:t>then </a:t>
            </a:r>
            <a:r>
              <a:rPr lang="en-US" sz="2400" b="1" dirty="0" smtClean="0"/>
              <a:t>C</a:t>
            </a:r>
            <a:r>
              <a:rPr lang="en-US" sz="2400" dirty="0" smtClean="0"/>
              <a:t> is </a:t>
            </a:r>
            <a:r>
              <a:rPr lang="en-US" sz="2400" dirty="0"/>
              <a:t>(</a:t>
            </a:r>
            <a:r>
              <a:rPr lang="en-US" sz="2400" dirty="0" smtClean="0"/>
              <a:t>T’, Q’, </a:t>
            </a:r>
            <a:r>
              <a:rPr lang="en-US" sz="2400" dirty="0" smtClean="0">
                <a:latin typeface="Symbol" charset="2"/>
                <a:cs typeface="Symbol" charset="2"/>
              </a:rPr>
              <a:t>e</a:t>
            </a:r>
            <a:r>
              <a:rPr lang="en-US" sz="2400" dirty="0" smtClean="0">
                <a:cs typeface="Symbol" charset="2"/>
              </a:rPr>
              <a:t>’</a:t>
            </a:r>
            <a:r>
              <a:rPr lang="en-US" sz="2400" dirty="0" smtClean="0"/>
              <a:t>)</a:t>
            </a:r>
            <a:r>
              <a:rPr lang="en-US" sz="2400" dirty="0"/>
              <a:t>-</a:t>
            </a:r>
            <a:r>
              <a:rPr lang="en-US" sz="2400" b="1" dirty="0" smtClean="0"/>
              <a:t>PRF</a:t>
            </a:r>
            <a:r>
              <a:rPr lang="en-US" sz="2400" dirty="0"/>
              <a:t>, </a:t>
            </a:r>
            <a:r>
              <a:rPr lang="en-US" sz="2400" dirty="0" smtClean="0"/>
              <a:t>where T</a:t>
            </a:r>
            <a:r>
              <a:rPr lang="en-US" sz="2400" dirty="0"/>
              <a:t>’ ≈ T </a:t>
            </a:r>
          </a:p>
        </p:txBody>
      </p:sp>
      <p:sp>
        <p:nvSpPr>
          <p:cNvPr id="3" name="TextBox 2"/>
          <p:cNvSpPr txBox="1"/>
          <p:nvPr/>
        </p:nvSpPr>
        <p:spPr>
          <a:xfrm>
            <a:off x="548641" y="2056190"/>
            <a:ext cx="7914640" cy="461665"/>
          </a:xfrm>
          <a:prstGeom prst="rect">
            <a:avLst/>
          </a:prstGeom>
          <a:noFill/>
        </p:spPr>
        <p:txBody>
          <a:bodyPr wrap="square" rtlCol="0">
            <a:spAutoFit/>
          </a:bodyPr>
          <a:lstStyle/>
          <a:p>
            <a:r>
              <a:rPr lang="en-US" sz="2400" b="1" dirty="0" smtClean="0">
                <a:solidFill>
                  <a:schemeClr val="tx2">
                    <a:lumMod val="60000"/>
                    <a:lumOff val="40000"/>
                  </a:schemeClr>
                </a:solidFill>
              </a:rPr>
              <a:t>Example.</a:t>
            </a:r>
            <a:r>
              <a:rPr lang="en-US" sz="2400" dirty="0" smtClean="0"/>
              <a:t> PRF from PRP</a:t>
            </a:r>
            <a:endParaRPr lang="en-US" sz="2400" dirty="0"/>
          </a:p>
        </p:txBody>
      </p:sp>
      <p:sp>
        <p:nvSpPr>
          <p:cNvPr id="5" name="Rectangle 4"/>
          <p:cNvSpPr/>
          <p:nvPr/>
        </p:nvSpPr>
        <p:spPr>
          <a:xfrm>
            <a:off x="711644" y="3322408"/>
            <a:ext cx="769036" cy="523220"/>
          </a:xfrm>
          <a:prstGeom prst="rect">
            <a:avLst/>
          </a:prstGeom>
        </p:spPr>
        <p:txBody>
          <a:bodyPr wrap="none">
            <a:spAutoFit/>
          </a:bodyPr>
          <a:lstStyle/>
          <a:p>
            <a:r>
              <a:rPr lang="en-US" sz="2800" b="1" dirty="0"/>
              <a:t>PRP</a:t>
            </a:r>
            <a:r>
              <a:rPr lang="en-US" sz="2800" dirty="0"/>
              <a:t> </a:t>
            </a:r>
          </a:p>
        </p:txBody>
      </p:sp>
      <p:sp>
        <p:nvSpPr>
          <p:cNvPr id="23" name="Rectangle 22"/>
          <p:cNvSpPr/>
          <p:nvPr/>
        </p:nvSpPr>
        <p:spPr>
          <a:xfrm>
            <a:off x="7734139" y="3230583"/>
            <a:ext cx="909123" cy="523220"/>
          </a:xfrm>
          <a:prstGeom prst="rect">
            <a:avLst/>
          </a:prstGeom>
        </p:spPr>
        <p:txBody>
          <a:bodyPr wrap="none">
            <a:spAutoFit/>
          </a:bodyPr>
          <a:lstStyle/>
          <a:p>
            <a:r>
              <a:rPr lang="en-US" sz="2800" b="1" dirty="0" smtClean="0"/>
              <a:t>PRF?</a:t>
            </a:r>
            <a:r>
              <a:rPr lang="en-US" sz="2800" dirty="0" smtClean="0"/>
              <a:t> </a:t>
            </a:r>
            <a:endParaRPr lang="en-US" sz="2800" dirty="0"/>
          </a:p>
        </p:txBody>
      </p:sp>
    </p:spTree>
    <p:extLst>
      <p:ext uri="{BB962C8B-B14F-4D97-AF65-F5344CB8AC3E}">
        <p14:creationId xmlns:p14="http://schemas.microsoft.com/office/powerpoint/2010/main" val="2113371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 grpId="0" animBg="1"/>
      <p:bldP spid="7" grpId="0" animBg="1"/>
      <p:bldP spid="14" grpId="0" animBg="1"/>
      <p:bldP spid="15" grpId="0" animBg="1"/>
      <p:bldP spid="16" grpId="0" animBg="1"/>
      <p:bldP spid="17" grpId="0" animBg="1"/>
      <p:bldP spid="21" grpId="0" animBg="1"/>
      <p:bldP spid="22" grpId="0" animBg="1"/>
      <p:bldP spid="3" grpId="0"/>
      <p:bldP spid="5"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Problem: From Weak to Strong Ciphers</a:t>
            </a:r>
            <a:endParaRPr lang="en-US" dirty="0"/>
          </a:p>
        </p:txBody>
      </p:sp>
      <p:sp>
        <p:nvSpPr>
          <p:cNvPr id="3" name="TextBox 2"/>
          <p:cNvSpPr txBox="1"/>
          <p:nvPr/>
        </p:nvSpPr>
        <p:spPr>
          <a:xfrm>
            <a:off x="475042" y="1039556"/>
            <a:ext cx="7792720" cy="1200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rgbClr val="558ED5"/>
                </a:solidFill>
              </a:rPr>
              <a:t>Block-cipher design paradigm:</a:t>
            </a:r>
          </a:p>
          <a:p>
            <a:pPr marL="285750" indent="-285750">
              <a:buFont typeface="Arial"/>
              <a:buChar char="•"/>
            </a:pPr>
            <a:r>
              <a:rPr lang="en-US" sz="2400" dirty="0" smtClean="0"/>
              <a:t>Design </a:t>
            </a:r>
            <a:r>
              <a:rPr lang="en-US" sz="2400" u="sng" dirty="0" smtClean="0"/>
              <a:t>weak </a:t>
            </a:r>
            <a:r>
              <a:rPr lang="en-US" sz="2400" u="sng" dirty="0" smtClean="0"/>
              <a:t>component </a:t>
            </a:r>
          </a:p>
          <a:p>
            <a:pPr marL="285750" indent="-285750">
              <a:buFont typeface="Arial"/>
              <a:buChar char="•"/>
            </a:pPr>
            <a:r>
              <a:rPr lang="en-US" sz="2400" dirty="0" smtClean="0"/>
              <a:t>Iterate weak component multiple times</a:t>
            </a:r>
            <a:endParaRPr lang="en-US" sz="2400" dirty="0"/>
          </a:p>
        </p:txBody>
      </p:sp>
      <p:sp>
        <p:nvSpPr>
          <p:cNvPr id="79" name="TextBox 78"/>
          <p:cNvSpPr txBox="1"/>
          <p:nvPr/>
        </p:nvSpPr>
        <p:spPr>
          <a:xfrm>
            <a:off x="457200" y="2439458"/>
            <a:ext cx="7865163" cy="523220"/>
          </a:xfrm>
          <a:prstGeom prst="rect">
            <a:avLst/>
          </a:prstGeom>
          <a:noFill/>
        </p:spPr>
        <p:txBody>
          <a:bodyPr wrap="square" rtlCol="0">
            <a:spAutoFit/>
          </a:bodyPr>
          <a:lstStyle/>
          <a:p>
            <a:r>
              <a:rPr lang="en-US" sz="2800" b="1" dirty="0" smtClean="0">
                <a:solidFill>
                  <a:srgbClr val="558ED5"/>
                </a:solidFill>
              </a:rPr>
              <a:t>Sequential composition of weak ciphers</a:t>
            </a:r>
            <a:endParaRPr lang="en-US" sz="2800" dirty="0" smtClean="0"/>
          </a:p>
        </p:txBody>
      </p:sp>
      <p:sp>
        <p:nvSpPr>
          <p:cNvPr id="80" name="TextBox 79"/>
          <p:cNvSpPr txBox="1"/>
          <p:nvPr/>
        </p:nvSpPr>
        <p:spPr>
          <a:xfrm>
            <a:off x="5164907" y="3125272"/>
            <a:ext cx="3102855" cy="1323439"/>
          </a:xfrm>
          <a:prstGeom prst="rect">
            <a:avLst/>
          </a:prstGeom>
          <a:noFill/>
        </p:spPr>
        <p:txBody>
          <a:bodyPr wrap="square" rtlCol="0">
            <a:spAutoFit/>
          </a:bodyPr>
          <a:lstStyle/>
          <a:p>
            <a:r>
              <a:rPr lang="en-US" sz="2000" dirty="0" smtClean="0"/>
              <a:t>Used for 3DES, where </a:t>
            </a:r>
            <a:r>
              <a:rPr lang="en-US" sz="2000" b="1" dirty="0" smtClean="0"/>
              <a:t>E</a:t>
            </a:r>
            <a:r>
              <a:rPr lang="en-US" sz="2000" dirty="0" smtClean="0"/>
              <a:t> = DES is insecure (widespread in the electronic payment sector)</a:t>
            </a:r>
          </a:p>
        </p:txBody>
      </p:sp>
      <p:grpSp>
        <p:nvGrpSpPr>
          <p:cNvPr id="84" name="Group 83"/>
          <p:cNvGrpSpPr/>
          <p:nvPr/>
        </p:nvGrpSpPr>
        <p:grpSpPr>
          <a:xfrm>
            <a:off x="602093" y="3277771"/>
            <a:ext cx="4319686" cy="1407264"/>
            <a:chOff x="7084298" y="4338831"/>
            <a:chExt cx="5987972" cy="1950757"/>
          </a:xfrm>
        </p:grpSpPr>
        <p:sp>
          <p:nvSpPr>
            <p:cNvPr id="85" name="Rectangle 84"/>
            <p:cNvSpPr/>
            <p:nvPr/>
          </p:nvSpPr>
          <p:spPr>
            <a:xfrm>
              <a:off x="7631998" y="4338831"/>
              <a:ext cx="4823773" cy="139612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86" name="Straight Arrow Connector 85"/>
            <p:cNvCxnSpPr>
              <a:endCxn id="110" idx="1"/>
            </p:cNvCxnSpPr>
            <p:nvPr/>
          </p:nvCxnSpPr>
          <p:spPr>
            <a:xfrm>
              <a:off x="7205904" y="5013633"/>
              <a:ext cx="7161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7" name="TextBox 86"/>
            <p:cNvSpPr txBox="1"/>
            <p:nvPr/>
          </p:nvSpPr>
          <p:spPr>
            <a:xfrm>
              <a:off x="7084298" y="4490413"/>
              <a:ext cx="380520" cy="554635"/>
            </a:xfrm>
            <a:prstGeom prst="rect">
              <a:avLst/>
            </a:prstGeom>
            <a:noFill/>
          </p:spPr>
          <p:txBody>
            <a:bodyPr wrap="square" rtlCol="0">
              <a:spAutoFit/>
            </a:bodyPr>
            <a:lstStyle/>
            <a:p>
              <a:pPr algn="ctr"/>
              <a:r>
                <a:rPr lang="en-US" sz="2000" dirty="0" smtClean="0"/>
                <a:t>M</a:t>
              </a:r>
              <a:endParaRPr lang="en-US" sz="2800" dirty="0"/>
            </a:p>
          </p:txBody>
        </p:sp>
        <p:grpSp>
          <p:nvGrpSpPr>
            <p:cNvPr id="91" name="Group 90"/>
            <p:cNvGrpSpPr/>
            <p:nvPr/>
          </p:nvGrpSpPr>
          <p:grpSpPr>
            <a:xfrm>
              <a:off x="7922081" y="4554293"/>
              <a:ext cx="1648420" cy="1735294"/>
              <a:chOff x="1996364" y="2614239"/>
              <a:chExt cx="1648420" cy="1735294"/>
            </a:xfrm>
          </p:grpSpPr>
          <p:sp>
            <p:nvSpPr>
              <p:cNvPr id="110" name="Rectangle 109"/>
              <p:cNvSpPr/>
              <p:nvPr/>
            </p:nvSpPr>
            <p:spPr>
              <a:xfrm>
                <a:off x="1996364" y="2614239"/>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cxnSp>
            <p:nvCxnSpPr>
              <p:cNvPr id="111" name="Straight Arrow Connector 110"/>
              <p:cNvCxnSpPr/>
              <p:nvPr/>
            </p:nvCxnSpPr>
            <p:spPr>
              <a:xfrm>
                <a:off x="2928607" y="3073579"/>
                <a:ext cx="7161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2" name="Straight Arrow Connector 111"/>
              <p:cNvCxnSpPr>
                <a:endCxn id="110" idx="2"/>
              </p:cNvCxnSpPr>
              <p:nvPr/>
            </p:nvCxnSpPr>
            <p:spPr>
              <a:xfrm flipV="1">
                <a:off x="2462486" y="3532918"/>
                <a:ext cx="0" cy="353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3" name="TextBox 112"/>
              <p:cNvSpPr txBox="1"/>
              <p:nvPr/>
            </p:nvSpPr>
            <p:spPr>
              <a:xfrm>
                <a:off x="2155304" y="3794898"/>
                <a:ext cx="628630" cy="554635"/>
              </a:xfrm>
              <a:prstGeom prst="rect">
                <a:avLst/>
              </a:prstGeom>
              <a:noFill/>
            </p:spPr>
            <p:txBody>
              <a:bodyPr wrap="square" rtlCol="0">
                <a:spAutoFit/>
              </a:bodyPr>
              <a:lstStyle/>
              <a:p>
                <a:pPr algn="ctr"/>
                <a:r>
                  <a:rPr lang="en-US" sz="2000" dirty="0" smtClean="0"/>
                  <a:t>K</a:t>
                </a:r>
                <a:r>
                  <a:rPr lang="en-US" sz="2000" baseline="-25000" dirty="0" smtClean="0"/>
                  <a:t>1</a:t>
                </a:r>
                <a:endParaRPr lang="en-US" sz="2000" baseline="-25000" dirty="0"/>
              </a:p>
            </p:txBody>
          </p:sp>
        </p:grpSp>
        <p:grpSp>
          <p:nvGrpSpPr>
            <p:cNvPr id="92" name="Group 91"/>
            <p:cNvGrpSpPr/>
            <p:nvPr/>
          </p:nvGrpSpPr>
          <p:grpSpPr>
            <a:xfrm>
              <a:off x="9570501" y="4554293"/>
              <a:ext cx="1648420" cy="1735295"/>
              <a:chOff x="1996364" y="2614239"/>
              <a:chExt cx="1648420" cy="1735295"/>
            </a:xfrm>
          </p:grpSpPr>
          <p:sp>
            <p:nvSpPr>
              <p:cNvPr id="104" name="Rectangle 103"/>
              <p:cNvSpPr/>
              <p:nvPr/>
            </p:nvSpPr>
            <p:spPr>
              <a:xfrm>
                <a:off x="1996364" y="2614239"/>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cxnSp>
            <p:nvCxnSpPr>
              <p:cNvPr id="105" name="Straight Arrow Connector 104"/>
              <p:cNvCxnSpPr/>
              <p:nvPr/>
            </p:nvCxnSpPr>
            <p:spPr>
              <a:xfrm>
                <a:off x="2928607" y="3073579"/>
                <a:ext cx="7161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6" name="Straight Arrow Connector 105"/>
              <p:cNvCxnSpPr>
                <a:endCxn id="104" idx="2"/>
              </p:cNvCxnSpPr>
              <p:nvPr/>
            </p:nvCxnSpPr>
            <p:spPr>
              <a:xfrm flipV="1">
                <a:off x="2462486" y="3532918"/>
                <a:ext cx="0" cy="353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7" name="TextBox 106"/>
              <p:cNvSpPr txBox="1"/>
              <p:nvPr/>
            </p:nvSpPr>
            <p:spPr>
              <a:xfrm>
                <a:off x="2182422" y="3794899"/>
                <a:ext cx="656382" cy="554635"/>
              </a:xfrm>
              <a:prstGeom prst="rect">
                <a:avLst/>
              </a:prstGeom>
              <a:noFill/>
            </p:spPr>
            <p:txBody>
              <a:bodyPr wrap="square" rtlCol="0">
                <a:spAutoFit/>
              </a:bodyPr>
              <a:lstStyle/>
              <a:p>
                <a:pPr algn="ctr"/>
                <a:r>
                  <a:rPr lang="en-US" sz="2000" dirty="0" smtClean="0"/>
                  <a:t>K</a:t>
                </a:r>
                <a:r>
                  <a:rPr lang="en-US" sz="2000" baseline="-25000" dirty="0" smtClean="0"/>
                  <a:t>2</a:t>
                </a:r>
                <a:endParaRPr lang="en-US" sz="2000" baseline="-25000" dirty="0"/>
              </a:p>
            </p:txBody>
          </p:sp>
        </p:grpSp>
        <p:grpSp>
          <p:nvGrpSpPr>
            <p:cNvPr id="93" name="Group 92"/>
            <p:cNvGrpSpPr/>
            <p:nvPr/>
          </p:nvGrpSpPr>
          <p:grpSpPr>
            <a:xfrm>
              <a:off x="11233590" y="4554293"/>
              <a:ext cx="1648420" cy="1722466"/>
              <a:chOff x="1996364" y="2614239"/>
              <a:chExt cx="1648420" cy="1722466"/>
            </a:xfrm>
          </p:grpSpPr>
          <p:sp>
            <p:nvSpPr>
              <p:cNvPr id="98" name="Rectangle 97"/>
              <p:cNvSpPr/>
              <p:nvPr/>
            </p:nvSpPr>
            <p:spPr>
              <a:xfrm>
                <a:off x="1996364" y="2614239"/>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cxnSp>
            <p:nvCxnSpPr>
              <p:cNvPr id="99" name="Straight Arrow Connector 98"/>
              <p:cNvCxnSpPr/>
              <p:nvPr/>
            </p:nvCxnSpPr>
            <p:spPr>
              <a:xfrm>
                <a:off x="2928607" y="3073579"/>
                <a:ext cx="7161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0" name="Straight Arrow Connector 99"/>
              <p:cNvCxnSpPr>
                <a:endCxn id="98" idx="2"/>
              </p:cNvCxnSpPr>
              <p:nvPr/>
            </p:nvCxnSpPr>
            <p:spPr>
              <a:xfrm flipV="1">
                <a:off x="2462486" y="3532918"/>
                <a:ext cx="0" cy="353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1" name="TextBox 100"/>
              <p:cNvSpPr txBox="1"/>
              <p:nvPr/>
            </p:nvSpPr>
            <p:spPr>
              <a:xfrm>
                <a:off x="2205039" y="3782070"/>
                <a:ext cx="550340" cy="554635"/>
              </a:xfrm>
              <a:prstGeom prst="rect">
                <a:avLst/>
              </a:prstGeom>
              <a:noFill/>
            </p:spPr>
            <p:txBody>
              <a:bodyPr wrap="square" rtlCol="0">
                <a:spAutoFit/>
              </a:bodyPr>
              <a:lstStyle/>
              <a:p>
                <a:pPr algn="ctr"/>
                <a:r>
                  <a:rPr lang="en-US" sz="2000" dirty="0" smtClean="0"/>
                  <a:t>K</a:t>
                </a:r>
                <a:r>
                  <a:rPr lang="en-US" sz="2000" baseline="-25000" dirty="0" smtClean="0"/>
                  <a:t>3</a:t>
                </a:r>
                <a:endParaRPr lang="en-US" sz="2000" baseline="-25000" dirty="0"/>
              </a:p>
            </p:txBody>
          </p:sp>
        </p:grpSp>
        <p:sp>
          <p:nvSpPr>
            <p:cNvPr id="94" name="Isosceles Triangle 93"/>
            <p:cNvSpPr/>
            <p:nvPr/>
          </p:nvSpPr>
          <p:spPr>
            <a:xfrm>
              <a:off x="8265951" y="5262193"/>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5" name="Isosceles Triangle 94"/>
            <p:cNvSpPr/>
            <p:nvPr/>
          </p:nvSpPr>
          <p:spPr>
            <a:xfrm>
              <a:off x="9914372" y="5262193"/>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6" name="Isosceles Triangle 95"/>
            <p:cNvSpPr/>
            <p:nvPr/>
          </p:nvSpPr>
          <p:spPr>
            <a:xfrm>
              <a:off x="11577460" y="5262193"/>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7" name="TextBox 96"/>
            <p:cNvSpPr txBox="1"/>
            <p:nvPr/>
          </p:nvSpPr>
          <p:spPr>
            <a:xfrm>
              <a:off x="12691750" y="4453291"/>
              <a:ext cx="380520" cy="554635"/>
            </a:xfrm>
            <a:prstGeom prst="rect">
              <a:avLst/>
            </a:prstGeom>
            <a:noFill/>
          </p:spPr>
          <p:txBody>
            <a:bodyPr wrap="square" rtlCol="0">
              <a:spAutoFit/>
            </a:bodyPr>
            <a:lstStyle/>
            <a:p>
              <a:pPr algn="ctr"/>
              <a:r>
                <a:rPr lang="en-US" sz="2000" dirty="0" smtClean="0"/>
                <a:t>C</a:t>
              </a:r>
              <a:endParaRPr lang="en-US" sz="2000" dirty="0"/>
            </a:p>
          </p:txBody>
        </p:sp>
      </p:grpSp>
      <p:sp>
        <p:nvSpPr>
          <p:cNvPr id="37" name="TextBox 36"/>
          <p:cNvSpPr txBox="1"/>
          <p:nvPr/>
        </p:nvSpPr>
        <p:spPr>
          <a:xfrm>
            <a:off x="504623" y="4863432"/>
            <a:ext cx="6954782" cy="830997"/>
          </a:xfrm>
          <a:prstGeom prst="rect">
            <a:avLst/>
          </a:prstGeom>
          <a:noFill/>
        </p:spPr>
        <p:txBody>
          <a:bodyPr wrap="square" rtlCol="0">
            <a:spAutoFit/>
          </a:bodyPr>
          <a:lstStyle/>
          <a:p>
            <a:pPr marL="285750" indent="-285750">
              <a:buFont typeface="Arial"/>
              <a:buChar char="•"/>
            </a:pPr>
            <a:r>
              <a:rPr lang="en-US" sz="2400" b="1" dirty="0" smtClean="0"/>
              <a:t>DES</a:t>
            </a:r>
            <a:r>
              <a:rPr lang="en-US" sz="2400" dirty="0" smtClean="0"/>
              <a:t> best </a:t>
            </a:r>
            <a:r>
              <a:rPr lang="en-US" sz="2400" dirty="0" smtClean="0"/>
              <a:t>attack: 2</a:t>
            </a:r>
            <a:r>
              <a:rPr lang="en-US" sz="2400" baseline="30000" dirty="0" smtClean="0"/>
              <a:t>42</a:t>
            </a:r>
            <a:endParaRPr lang="en-US" sz="2400" baseline="30000" dirty="0" smtClean="0"/>
          </a:p>
          <a:p>
            <a:pPr marL="285750" indent="-285750">
              <a:buFont typeface="Arial"/>
              <a:buChar char="•"/>
            </a:pPr>
            <a:r>
              <a:rPr lang="en-US" sz="2400" b="1" dirty="0" smtClean="0"/>
              <a:t>3DES</a:t>
            </a:r>
            <a:r>
              <a:rPr lang="en-US" sz="2400" dirty="0" smtClean="0"/>
              <a:t> best </a:t>
            </a:r>
            <a:r>
              <a:rPr lang="en-US" sz="2400" dirty="0" smtClean="0"/>
              <a:t>attack: 2</a:t>
            </a:r>
            <a:r>
              <a:rPr lang="en-US" sz="2400" baseline="30000" dirty="0" smtClean="0"/>
              <a:t>90</a:t>
            </a:r>
            <a:endParaRPr lang="en-US" sz="2400" baseline="30000" dirty="0"/>
          </a:p>
        </p:txBody>
      </p:sp>
      <p:sp>
        <p:nvSpPr>
          <p:cNvPr id="4" name="Right Bracket 3"/>
          <p:cNvSpPr/>
          <p:nvPr/>
        </p:nvSpPr>
        <p:spPr>
          <a:xfrm>
            <a:off x="3673379" y="4959003"/>
            <a:ext cx="214923" cy="648928"/>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4172497" y="4896485"/>
            <a:ext cx="4657335" cy="707886"/>
          </a:xfrm>
          <a:prstGeom prst="rect">
            <a:avLst/>
          </a:prstGeom>
          <a:noFill/>
        </p:spPr>
        <p:txBody>
          <a:bodyPr wrap="square" rtlCol="0">
            <a:spAutoFit/>
          </a:bodyPr>
          <a:lstStyle/>
          <a:p>
            <a:r>
              <a:rPr lang="en-US" sz="2000" b="1" dirty="0" smtClean="0"/>
              <a:t>Expectation:</a:t>
            </a:r>
            <a:r>
              <a:rPr lang="en-US" sz="2000" dirty="0" smtClean="0"/>
              <a:t> Breaking construction strictly harder than breaking component</a:t>
            </a:r>
            <a:endParaRPr lang="en-US" sz="2000" dirty="0"/>
          </a:p>
        </p:txBody>
      </p:sp>
      <p:sp>
        <p:nvSpPr>
          <p:cNvPr id="6" name="TextBox 5"/>
          <p:cNvSpPr txBox="1"/>
          <p:nvPr/>
        </p:nvSpPr>
        <p:spPr>
          <a:xfrm>
            <a:off x="601417" y="5886547"/>
            <a:ext cx="809171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Hope: T’ &gt; T! Cannot show this in the standard model under any reasonable assumption on </a:t>
            </a:r>
            <a:r>
              <a:rPr lang="en-US" sz="2400" b="1" dirty="0" smtClean="0"/>
              <a:t>E</a:t>
            </a:r>
            <a:r>
              <a:rPr lang="en-US" sz="2400" dirty="0"/>
              <a:t> </a:t>
            </a:r>
            <a:r>
              <a:rPr lang="en-US" sz="2400" dirty="0" smtClean="0"/>
              <a:t>…</a:t>
            </a:r>
            <a:r>
              <a:rPr lang="en-US" sz="2400" b="1" dirty="0" smtClean="0"/>
              <a:t>		</a:t>
            </a:r>
            <a:r>
              <a:rPr lang="en-US" sz="2400" dirty="0" smtClean="0"/>
              <a:t> </a:t>
            </a:r>
            <a:endParaRPr lang="en-US" sz="2400" dirty="0"/>
          </a:p>
        </p:txBody>
      </p:sp>
    </p:spTree>
    <p:extLst>
      <p:ext uri="{BB962C8B-B14F-4D97-AF65-F5344CB8AC3E}">
        <p14:creationId xmlns:p14="http://schemas.microsoft.com/office/powerpoint/2010/main" val="2911966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37" grpId="0"/>
      <p:bldP spid="4" grpId="0" animBg="1"/>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Amplification of Generic </a:t>
            </a:r>
            <a:r>
              <a:rPr lang="en-US" dirty="0" smtClean="0"/>
              <a:t>Security</a:t>
            </a:r>
            <a:endParaRPr lang="en-US" sz="3200" b="0" u="sng" dirty="0">
              <a:solidFill>
                <a:srgbClr val="FF0000"/>
              </a:solidFill>
            </a:endParaRPr>
          </a:p>
        </p:txBody>
      </p:sp>
      <p:grpSp>
        <p:nvGrpSpPr>
          <p:cNvPr id="8" name="Group 7"/>
          <p:cNvGrpSpPr/>
          <p:nvPr/>
        </p:nvGrpSpPr>
        <p:grpSpPr>
          <a:xfrm>
            <a:off x="2380055" y="2380662"/>
            <a:ext cx="4319686" cy="1407264"/>
            <a:chOff x="7084298" y="4338831"/>
            <a:chExt cx="5987972" cy="1950757"/>
          </a:xfrm>
        </p:grpSpPr>
        <p:sp>
          <p:nvSpPr>
            <p:cNvPr id="9" name="Rectangle 8"/>
            <p:cNvSpPr/>
            <p:nvPr/>
          </p:nvSpPr>
          <p:spPr>
            <a:xfrm>
              <a:off x="7631998" y="4338831"/>
              <a:ext cx="4823773" cy="139612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10" name="Straight Arrow Connector 9"/>
            <p:cNvCxnSpPr>
              <a:endCxn id="31" idx="1"/>
            </p:cNvCxnSpPr>
            <p:nvPr/>
          </p:nvCxnSpPr>
          <p:spPr>
            <a:xfrm>
              <a:off x="7205904" y="5013633"/>
              <a:ext cx="7161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7084298" y="4490413"/>
              <a:ext cx="380520" cy="554635"/>
            </a:xfrm>
            <a:prstGeom prst="rect">
              <a:avLst/>
            </a:prstGeom>
            <a:noFill/>
          </p:spPr>
          <p:txBody>
            <a:bodyPr wrap="square" rtlCol="0">
              <a:spAutoFit/>
            </a:bodyPr>
            <a:lstStyle/>
            <a:p>
              <a:pPr algn="ctr"/>
              <a:r>
                <a:rPr lang="en-US" sz="2000" dirty="0" smtClean="0"/>
                <a:t>M</a:t>
              </a:r>
              <a:endParaRPr lang="en-US" sz="2800" dirty="0"/>
            </a:p>
          </p:txBody>
        </p:sp>
        <p:grpSp>
          <p:nvGrpSpPr>
            <p:cNvPr id="12" name="Group 11"/>
            <p:cNvGrpSpPr/>
            <p:nvPr/>
          </p:nvGrpSpPr>
          <p:grpSpPr>
            <a:xfrm>
              <a:off x="7922081" y="4554293"/>
              <a:ext cx="1648420" cy="1735294"/>
              <a:chOff x="1996364" y="2614239"/>
              <a:chExt cx="1648420" cy="1735294"/>
            </a:xfrm>
          </p:grpSpPr>
          <p:sp>
            <p:nvSpPr>
              <p:cNvPr id="31" name="Rectangle 30"/>
              <p:cNvSpPr/>
              <p:nvPr/>
            </p:nvSpPr>
            <p:spPr>
              <a:xfrm>
                <a:off x="1996364" y="2614239"/>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cxnSp>
            <p:nvCxnSpPr>
              <p:cNvPr id="32" name="Straight Arrow Connector 31"/>
              <p:cNvCxnSpPr/>
              <p:nvPr/>
            </p:nvCxnSpPr>
            <p:spPr>
              <a:xfrm>
                <a:off x="2928607" y="3073579"/>
                <a:ext cx="7161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a:endCxn id="31" idx="2"/>
              </p:cNvCxnSpPr>
              <p:nvPr/>
            </p:nvCxnSpPr>
            <p:spPr>
              <a:xfrm flipV="1">
                <a:off x="2462486" y="3532918"/>
                <a:ext cx="0" cy="353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2155304" y="3794898"/>
                <a:ext cx="628630" cy="554635"/>
              </a:xfrm>
              <a:prstGeom prst="rect">
                <a:avLst/>
              </a:prstGeom>
              <a:noFill/>
            </p:spPr>
            <p:txBody>
              <a:bodyPr wrap="square" rtlCol="0">
                <a:spAutoFit/>
              </a:bodyPr>
              <a:lstStyle/>
              <a:p>
                <a:pPr algn="ctr"/>
                <a:r>
                  <a:rPr lang="en-US" sz="2000" dirty="0" smtClean="0"/>
                  <a:t>K</a:t>
                </a:r>
                <a:r>
                  <a:rPr lang="en-US" sz="2000" baseline="-25000" dirty="0" smtClean="0"/>
                  <a:t>1</a:t>
                </a:r>
                <a:endParaRPr lang="en-US" sz="2000" baseline="-25000" dirty="0"/>
              </a:p>
            </p:txBody>
          </p:sp>
        </p:grpSp>
        <p:grpSp>
          <p:nvGrpSpPr>
            <p:cNvPr id="13" name="Group 12"/>
            <p:cNvGrpSpPr/>
            <p:nvPr/>
          </p:nvGrpSpPr>
          <p:grpSpPr>
            <a:xfrm>
              <a:off x="9570501" y="4554293"/>
              <a:ext cx="1648420" cy="1735295"/>
              <a:chOff x="1996364" y="2614239"/>
              <a:chExt cx="1648420" cy="1735295"/>
            </a:xfrm>
          </p:grpSpPr>
          <p:sp>
            <p:nvSpPr>
              <p:cNvPr id="25" name="Rectangle 24"/>
              <p:cNvSpPr/>
              <p:nvPr/>
            </p:nvSpPr>
            <p:spPr>
              <a:xfrm>
                <a:off x="1996364" y="2614239"/>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cxnSp>
            <p:nvCxnSpPr>
              <p:cNvPr id="26" name="Straight Arrow Connector 25"/>
              <p:cNvCxnSpPr/>
              <p:nvPr/>
            </p:nvCxnSpPr>
            <p:spPr>
              <a:xfrm>
                <a:off x="2928607" y="3073579"/>
                <a:ext cx="7161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a:endCxn id="25" idx="2"/>
              </p:cNvCxnSpPr>
              <p:nvPr/>
            </p:nvCxnSpPr>
            <p:spPr>
              <a:xfrm flipV="1">
                <a:off x="2462486" y="3532918"/>
                <a:ext cx="0" cy="353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2182422" y="3794899"/>
                <a:ext cx="656382" cy="554635"/>
              </a:xfrm>
              <a:prstGeom prst="rect">
                <a:avLst/>
              </a:prstGeom>
              <a:noFill/>
            </p:spPr>
            <p:txBody>
              <a:bodyPr wrap="square" rtlCol="0">
                <a:spAutoFit/>
              </a:bodyPr>
              <a:lstStyle/>
              <a:p>
                <a:pPr algn="ctr"/>
                <a:r>
                  <a:rPr lang="en-US" sz="2000" dirty="0" smtClean="0"/>
                  <a:t>K</a:t>
                </a:r>
                <a:r>
                  <a:rPr lang="en-US" sz="2000" baseline="-25000" dirty="0" smtClean="0"/>
                  <a:t>2</a:t>
                </a:r>
                <a:endParaRPr lang="en-US" sz="2000" baseline="-25000" dirty="0"/>
              </a:p>
            </p:txBody>
          </p:sp>
        </p:grpSp>
        <p:grpSp>
          <p:nvGrpSpPr>
            <p:cNvPr id="14" name="Group 13"/>
            <p:cNvGrpSpPr/>
            <p:nvPr/>
          </p:nvGrpSpPr>
          <p:grpSpPr>
            <a:xfrm>
              <a:off x="11233590" y="4554293"/>
              <a:ext cx="1648420" cy="1722466"/>
              <a:chOff x="1996364" y="2614239"/>
              <a:chExt cx="1648420" cy="1722466"/>
            </a:xfrm>
          </p:grpSpPr>
          <p:sp>
            <p:nvSpPr>
              <p:cNvPr id="19" name="Rectangle 18"/>
              <p:cNvSpPr/>
              <p:nvPr/>
            </p:nvSpPr>
            <p:spPr>
              <a:xfrm>
                <a:off x="1996364" y="2614239"/>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cxnSp>
            <p:nvCxnSpPr>
              <p:cNvPr id="20" name="Straight Arrow Connector 19"/>
              <p:cNvCxnSpPr/>
              <p:nvPr/>
            </p:nvCxnSpPr>
            <p:spPr>
              <a:xfrm>
                <a:off x="2928607" y="3073579"/>
                <a:ext cx="7161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endCxn id="19" idx="2"/>
              </p:cNvCxnSpPr>
              <p:nvPr/>
            </p:nvCxnSpPr>
            <p:spPr>
              <a:xfrm flipV="1">
                <a:off x="2462486" y="3532918"/>
                <a:ext cx="0" cy="3538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2205039" y="3782070"/>
                <a:ext cx="550340" cy="554635"/>
              </a:xfrm>
              <a:prstGeom prst="rect">
                <a:avLst/>
              </a:prstGeom>
              <a:noFill/>
            </p:spPr>
            <p:txBody>
              <a:bodyPr wrap="square" rtlCol="0">
                <a:spAutoFit/>
              </a:bodyPr>
              <a:lstStyle/>
              <a:p>
                <a:pPr algn="ctr"/>
                <a:r>
                  <a:rPr lang="en-US" sz="2000" dirty="0" smtClean="0"/>
                  <a:t>K</a:t>
                </a:r>
                <a:r>
                  <a:rPr lang="en-US" sz="2000" baseline="-25000" dirty="0" smtClean="0"/>
                  <a:t>3</a:t>
                </a:r>
                <a:endParaRPr lang="en-US" sz="2000" baseline="-25000" dirty="0"/>
              </a:p>
            </p:txBody>
          </p:sp>
        </p:grpSp>
        <p:sp>
          <p:nvSpPr>
            <p:cNvPr id="15" name="Isosceles Triangle 14"/>
            <p:cNvSpPr/>
            <p:nvPr/>
          </p:nvSpPr>
          <p:spPr>
            <a:xfrm>
              <a:off x="8265951" y="5262193"/>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6" name="Isosceles Triangle 15"/>
            <p:cNvSpPr/>
            <p:nvPr/>
          </p:nvSpPr>
          <p:spPr>
            <a:xfrm>
              <a:off x="9914372" y="5262193"/>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Isosceles Triangle 16"/>
            <p:cNvSpPr/>
            <p:nvPr/>
          </p:nvSpPr>
          <p:spPr>
            <a:xfrm>
              <a:off x="11577460" y="5262193"/>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8" name="TextBox 17"/>
            <p:cNvSpPr txBox="1"/>
            <p:nvPr/>
          </p:nvSpPr>
          <p:spPr>
            <a:xfrm>
              <a:off x="12691750" y="4453291"/>
              <a:ext cx="380520" cy="554635"/>
            </a:xfrm>
            <a:prstGeom prst="rect">
              <a:avLst/>
            </a:prstGeom>
            <a:noFill/>
          </p:spPr>
          <p:txBody>
            <a:bodyPr wrap="square" rtlCol="0">
              <a:spAutoFit/>
            </a:bodyPr>
            <a:lstStyle/>
            <a:p>
              <a:pPr algn="ctr"/>
              <a:r>
                <a:rPr lang="en-US" sz="2000" dirty="0" smtClean="0"/>
                <a:t>C</a:t>
              </a:r>
              <a:endParaRPr lang="en-US" sz="2000" dirty="0"/>
            </a:p>
          </p:txBody>
        </p:sp>
      </p:grpSp>
      <p:sp>
        <p:nvSpPr>
          <p:cNvPr id="5" name="TextBox 4"/>
          <p:cNvSpPr txBox="1"/>
          <p:nvPr/>
        </p:nvSpPr>
        <p:spPr>
          <a:xfrm>
            <a:off x="457201" y="4408607"/>
            <a:ext cx="8264898" cy="1200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smtClean="0">
                <a:solidFill>
                  <a:srgbClr val="558ED5"/>
                </a:solidFill>
              </a:rPr>
              <a:t>“Generic” Security Amplification:</a:t>
            </a:r>
            <a:r>
              <a:rPr lang="en-US" sz="2400" dirty="0" smtClean="0"/>
              <a:t> Prove that there is no generic attack – treating </a:t>
            </a:r>
            <a:r>
              <a:rPr lang="en-US" sz="2400" b="1" dirty="0" smtClean="0"/>
              <a:t>E </a:t>
            </a:r>
            <a:r>
              <a:rPr lang="en-US" sz="2400" dirty="0" smtClean="0"/>
              <a:t>as a black-box – which breaks sequential composition with complexity less than T’ &gt;&gt; 2</a:t>
            </a:r>
            <a:r>
              <a:rPr lang="en-US" sz="2400" baseline="30000" dirty="0" smtClean="0"/>
              <a:t>k</a:t>
            </a:r>
            <a:r>
              <a:rPr lang="en-US" sz="2400" dirty="0" smtClean="0"/>
              <a:t>.</a:t>
            </a:r>
            <a:endParaRPr lang="en-US" sz="2400" dirty="0"/>
          </a:p>
        </p:txBody>
      </p:sp>
      <p:sp>
        <p:nvSpPr>
          <p:cNvPr id="29" name="TextBox 28"/>
          <p:cNvSpPr txBox="1"/>
          <p:nvPr/>
        </p:nvSpPr>
        <p:spPr>
          <a:xfrm>
            <a:off x="551016" y="1020263"/>
            <a:ext cx="8134723"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chemeClr val="tx2">
                    <a:lumMod val="60000"/>
                    <a:lumOff val="40000"/>
                  </a:schemeClr>
                </a:solidFill>
              </a:rPr>
              <a:t>Observation.</a:t>
            </a:r>
            <a:r>
              <a:rPr lang="en-US" sz="2400" dirty="0"/>
              <a:t> </a:t>
            </a:r>
            <a:r>
              <a:rPr lang="en-US" sz="2400" u="sng" dirty="0"/>
              <a:t>(Exhaustive key search)</a:t>
            </a:r>
            <a:r>
              <a:rPr lang="en-US" sz="2400" b="1" dirty="0" smtClean="0"/>
              <a:t> E </a:t>
            </a:r>
            <a:r>
              <a:rPr lang="en-US" sz="2400" dirty="0" smtClean="0"/>
              <a:t>can always be distinguished with 2</a:t>
            </a:r>
            <a:r>
              <a:rPr lang="en-US" sz="2400" baseline="30000" dirty="0" smtClean="0"/>
              <a:t>k</a:t>
            </a:r>
            <a:r>
              <a:rPr lang="en-US" sz="2400" dirty="0" smtClean="0"/>
              <a:t> computation and Q = </a:t>
            </a:r>
            <a:r>
              <a:rPr lang="en-US" sz="2400" dirty="0" smtClean="0">
                <a:latin typeface="Apple Chancery"/>
                <a:cs typeface="Apple Chancery"/>
              </a:rPr>
              <a:t>O</a:t>
            </a:r>
            <a:r>
              <a:rPr lang="en-US" sz="2400" dirty="0" smtClean="0"/>
              <a:t>(k/n) queries. </a:t>
            </a:r>
            <a:endParaRPr lang="en-US" sz="2400" b="1" dirty="0"/>
          </a:p>
        </p:txBody>
      </p:sp>
    </p:spTree>
    <p:extLst>
      <p:ext uri="{BB962C8B-B14F-4D97-AF65-F5344CB8AC3E}">
        <p14:creationId xmlns:p14="http://schemas.microsoft.com/office/powerpoint/2010/main" val="918415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617607" y="1005840"/>
            <a:ext cx="8104491" cy="16052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The Ideal Cipher Model </a:t>
            </a:r>
            <a:r>
              <a:rPr lang="en-US" b="0" dirty="0" smtClean="0">
                <a:solidFill>
                  <a:srgbClr val="008000"/>
                </a:solidFill>
              </a:rPr>
              <a:t>[Sha49]</a:t>
            </a:r>
            <a:endParaRPr lang="en-US" sz="3200" b="0" dirty="0">
              <a:solidFill>
                <a:srgbClr val="008000"/>
              </a:solidFill>
            </a:endParaRPr>
          </a:p>
        </p:txBody>
      </p:sp>
      <p:sp>
        <p:nvSpPr>
          <p:cNvPr id="11" name="TextBox 10"/>
          <p:cNvSpPr txBox="1"/>
          <p:nvPr/>
        </p:nvSpPr>
        <p:spPr>
          <a:xfrm>
            <a:off x="4644571" y="1161056"/>
            <a:ext cx="3842728" cy="1200328"/>
          </a:xfrm>
          <a:prstGeom prst="rect">
            <a:avLst/>
          </a:prstGeom>
          <a:noFill/>
        </p:spPr>
        <p:txBody>
          <a:bodyPr wrap="square" rtlCol="0">
            <a:spAutoFit/>
          </a:bodyPr>
          <a:lstStyle/>
          <a:p>
            <a:r>
              <a:rPr lang="en-US" sz="2400" dirty="0" smtClean="0"/>
              <a:t>∀SK </a:t>
            </a:r>
            <a:r>
              <a:rPr lang="en-US" sz="2400" dirty="0" smtClean="0"/>
              <a:t>∈ {</a:t>
            </a:r>
            <a:r>
              <a:rPr lang="en-US" sz="2400" dirty="0"/>
              <a:t>0,1}</a:t>
            </a:r>
            <a:r>
              <a:rPr lang="en-US" sz="2400" baseline="30000" dirty="0" smtClean="0"/>
              <a:t>k</a:t>
            </a:r>
            <a:r>
              <a:rPr lang="en-US" sz="2400" dirty="0" smtClean="0"/>
              <a:t>:  </a:t>
            </a:r>
            <a:r>
              <a:rPr lang="en-US" sz="2400" b="1" dirty="0" smtClean="0"/>
              <a:t>E</a:t>
            </a:r>
            <a:r>
              <a:rPr lang="en-US" sz="2400" baseline="-25000" dirty="0" smtClean="0"/>
              <a:t>SK</a:t>
            </a:r>
            <a:r>
              <a:rPr lang="en-US" sz="2400" dirty="0" smtClean="0"/>
              <a:t> </a:t>
            </a:r>
            <a:r>
              <a:rPr lang="en-US" sz="2400" dirty="0" err="1" smtClean="0"/>
              <a:t>uar</a:t>
            </a:r>
            <a:r>
              <a:rPr lang="en-US" sz="2400" dirty="0" smtClean="0"/>
              <a:t> from the set of all </a:t>
            </a:r>
            <a:r>
              <a:rPr lang="en-US" sz="2400" u="sng" dirty="0" smtClean="0"/>
              <a:t>permutations</a:t>
            </a:r>
            <a:r>
              <a:rPr lang="en-US" sz="2400" dirty="0" smtClean="0"/>
              <a:t> {0,1}</a:t>
            </a:r>
            <a:r>
              <a:rPr lang="en-US" sz="2400" baseline="30000" dirty="0" smtClean="0"/>
              <a:t>n</a:t>
            </a:r>
            <a:r>
              <a:rPr lang="en-US" sz="2400" dirty="0" smtClean="0"/>
              <a:t> → {0,1}</a:t>
            </a:r>
            <a:r>
              <a:rPr lang="en-US" sz="2400" baseline="30000" dirty="0" smtClean="0"/>
              <a:t>n</a:t>
            </a:r>
            <a:endParaRPr lang="en-US" sz="2400" baseline="30000" dirty="0"/>
          </a:p>
        </p:txBody>
      </p:sp>
      <p:sp>
        <p:nvSpPr>
          <p:cNvPr id="12" name="TextBox 11"/>
          <p:cNvSpPr txBox="1"/>
          <p:nvPr/>
        </p:nvSpPr>
        <p:spPr>
          <a:xfrm>
            <a:off x="5100320" y="2641600"/>
            <a:ext cx="184666" cy="369332"/>
          </a:xfrm>
          <a:prstGeom prst="rect">
            <a:avLst/>
          </a:prstGeom>
          <a:noFill/>
        </p:spPr>
        <p:txBody>
          <a:bodyPr wrap="none" rtlCol="0">
            <a:spAutoFit/>
          </a:bodyPr>
          <a:lstStyle/>
          <a:p>
            <a:endParaRPr lang="en-US" dirty="0"/>
          </a:p>
        </p:txBody>
      </p:sp>
      <p:cxnSp>
        <p:nvCxnSpPr>
          <p:cNvPr id="13" name="Straight Arrow Connector 12"/>
          <p:cNvCxnSpPr/>
          <p:nvPr/>
        </p:nvCxnSpPr>
        <p:spPr>
          <a:xfrm>
            <a:off x="3056931" y="1624016"/>
            <a:ext cx="43810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457200" y="1422831"/>
            <a:ext cx="1186234" cy="369332"/>
          </a:xfrm>
          <a:prstGeom prst="rect">
            <a:avLst/>
          </a:prstGeom>
          <a:noFill/>
        </p:spPr>
        <p:txBody>
          <a:bodyPr wrap="square" rtlCol="0">
            <a:spAutoFit/>
          </a:bodyPr>
          <a:lstStyle/>
          <a:p>
            <a:pPr algn="r"/>
            <a:r>
              <a:rPr lang="en-US" dirty="0" smtClean="0"/>
              <a:t>(+, </a:t>
            </a:r>
            <a:r>
              <a:rPr lang="en-US" dirty="0" smtClean="0"/>
              <a:t>SK</a:t>
            </a:r>
            <a:r>
              <a:rPr lang="en-US" dirty="0" smtClean="0"/>
              <a:t>, M)</a:t>
            </a:r>
            <a:endParaRPr lang="en-US" dirty="0"/>
          </a:p>
        </p:txBody>
      </p:sp>
      <p:sp>
        <p:nvSpPr>
          <p:cNvPr id="18" name="Rectangle 17"/>
          <p:cNvSpPr/>
          <p:nvPr/>
        </p:nvSpPr>
        <p:spPr>
          <a:xfrm>
            <a:off x="2600745" y="3507348"/>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IC</a:t>
            </a:r>
            <a:endParaRPr lang="en-US" sz="2400" b="1" dirty="0">
              <a:solidFill>
                <a:schemeClr val="tx1"/>
              </a:solidFill>
            </a:endParaRPr>
          </a:p>
        </p:txBody>
      </p:sp>
      <p:sp>
        <p:nvSpPr>
          <p:cNvPr id="20" name="Rectangle 19"/>
          <p:cNvSpPr/>
          <p:nvPr/>
        </p:nvSpPr>
        <p:spPr>
          <a:xfrm>
            <a:off x="1165914" y="3507348"/>
            <a:ext cx="932243" cy="9186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chemeClr val="tx1"/>
                </a:solidFill>
              </a:rPr>
              <a:t>C</a:t>
            </a:r>
            <a:endParaRPr lang="en-US" sz="2400" b="1" dirty="0">
              <a:solidFill>
                <a:schemeClr val="tx1"/>
              </a:solidFill>
            </a:endParaRPr>
          </a:p>
        </p:txBody>
      </p:sp>
      <p:sp>
        <p:nvSpPr>
          <p:cNvPr id="21" name="Rectangle 20"/>
          <p:cNvSpPr/>
          <p:nvPr/>
        </p:nvSpPr>
        <p:spPr>
          <a:xfrm>
            <a:off x="5310028" y="3507348"/>
            <a:ext cx="932243" cy="9186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rPr>
              <a:t>P</a:t>
            </a:r>
          </a:p>
        </p:txBody>
      </p:sp>
      <p:sp>
        <p:nvSpPr>
          <p:cNvPr id="22" name="Rectangle 21"/>
          <p:cNvSpPr/>
          <p:nvPr/>
        </p:nvSpPr>
        <p:spPr>
          <a:xfrm>
            <a:off x="6744859" y="3507348"/>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IC</a:t>
            </a:r>
            <a:endParaRPr lang="en-US" sz="2400" b="1" dirty="0">
              <a:solidFill>
                <a:schemeClr val="tx1"/>
              </a:solidFill>
            </a:endParaRPr>
          </a:p>
        </p:txBody>
      </p:sp>
      <p:sp>
        <p:nvSpPr>
          <p:cNvPr id="23" name="Rectangle 22"/>
          <p:cNvSpPr/>
          <p:nvPr/>
        </p:nvSpPr>
        <p:spPr>
          <a:xfrm>
            <a:off x="1165914" y="4917440"/>
            <a:ext cx="2367074" cy="558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D</a:t>
            </a:r>
            <a:endParaRPr lang="en-US" b="1" dirty="0"/>
          </a:p>
        </p:txBody>
      </p:sp>
      <p:sp>
        <p:nvSpPr>
          <p:cNvPr id="24" name="Rectangle 23"/>
          <p:cNvSpPr/>
          <p:nvPr/>
        </p:nvSpPr>
        <p:spPr>
          <a:xfrm>
            <a:off x="5310028" y="4917440"/>
            <a:ext cx="2367074" cy="558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D</a:t>
            </a:r>
            <a:endParaRPr lang="en-US" b="1" dirty="0"/>
          </a:p>
        </p:txBody>
      </p:sp>
      <p:cxnSp>
        <p:nvCxnSpPr>
          <p:cNvPr id="26" name="Straight Arrow Connector 25"/>
          <p:cNvCxnSpPr/>
          <p:nvPr/>
        </p:nvCxnSpPr>
        <p:spPr>
          <a:xfrm flipV="1">
            <a:off x="1328474" y="4426027"/>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V="1">
            <a:off x="2750874" y="4426027"/>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1940570" y="4426027"/>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a:off x="3345419" y="4426027"/>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2098157" y="3637280"/>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H="1">
            <a:off x="2068930" y="4257040"/>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V="1">
            <a:off x="5453434" y="4426027"/>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flipV="1">
            <a:off x="6875834" y="4426027"/>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6065530" y="4426027"/>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a:off x="7470379" y="4426027"/>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4439920" y="3149600"/>
            <a:ext cx="10160" cy="289560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2315442" y="5476240"/>
            <a:ext cx="550167" cy="491413"/>
            <a:chOff x="2315442" y="5476240"/>
            <a:chExt cx="550167" cy="491413"/>
          </a:xfrm>
        </p:grpSpPr>
        <p:cxnSp>
          <p:nvCxnSpPr>
            <p:cNvPr id="41" name="Straight Arrow Connector 40"/>
            <p:cNvCxnSpPr/>
            <p:nvPr/>
          </p:nvCxnSpPr>
          <p:spPr>
            <a:xfrm>
              <a:off x="2336810" y="547624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2315442" y="5527201"/>
              <a:ext cx="550167" cy="369332"/>
            </a:xfrm>
            <a:prstGeom prst="rect">
              <a:avLst/>
            </a:prstGeom>
            <a:noFill/>
          </p:spPr>
          <p:txBody>
            <a:bodyPr wrap="square" rtlCol="0">
              <a:spAutoFit/>
            </a:bodyPr>
            <a:lstStyle/>
            <a:p>
              <a:r>
                <a:rPr lang="en-US" dirty="0" smtClean="0"/>
                <a:t>0/1</a:t>
              </a:r>
              <a:endParaRPr lang="en-US" dirty="0"/>
            </a:p>
          </p:txBody>
        </p:sp>
      </p:grpSp>
      <p:grpSp>
        <p:nvGrpSpPr>
          <p:cNvPr id="44" name="Group 43"/>
          <p:cNvGrpSpPr/>
          <p:nvPr/>
        </p:nvGrpSpPr>
        <p:grpSpPr>
          <a:xfrm>
            <a:off x="6469775" y="5476240"/>
            <a:ext cx="550167" cy="491413"/>
            <a:chOff x="2315442" y="5476240"/>
            <a:chExt cx="550167" cy="491413"/>
          </a:xfrm>
        </p:grpSpPr>
        <p:cxnSp>
          <p:nvCxnSpPr>
            <p:cNvPr id="45" name="Straight Arrow Connector 44"/>
            <p:cNvCxnSpPr/>
            <p:nvPr/>
          </p:nvCxnSpPr>
          <p:spPr>
            <a:xfrm>
              <a:off x="2336810" y="547624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2315442" y="5527201"/>
              <a:ext cx="550167" cy="369332"/>
            </a:xfrm>
            <a:prstGeom prst="rect">
              <a:avLst/>
            </a:prstGeom>
            <a:noFill/>
          </p:spPr>
          <p:txBody>
            <a:bodyPr wrap="square" rtlCol="0">
              <a:spAutoFit/>
            </a:bodyPr>
            <a:lstStyle/>
            <a:p>
              <a:r>
                <a:rPr lang="en-US" dirty="0" smtClean="0"/>
                <a:t>0/1</a:t>
              </a:r>
              <a:endParaRPr lang="en-US" dirty="0"/>
            </a:p>
          </p:txBody>
        </p:sp>
      </p:grpSp>
      <p:pic>
        <p:nvPicPr>
          <p:cNvPr id="47" name="Picture 46" descr="sleu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37130" y="4978400"/>
            <a:ext cx="364716" cy="457200"/>
          </a:xfrm>
          <a:prstGeom prst="rect">
            <a:avLst/>
          </a:prstGeom>
        </p:spPr>
      </p:pic>
      <p:sp>
        <p:nvSpPr>
          <p:cNvPr id="48" name="Rectangle 47"/>
          <p:cNvSpPr/>
          <p:nvPr/>
        </p:nvSpPr>
        <p:spPr>
          <a:xfrm>
            <a:off x="2124688" y="1325097"/>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IC</a:t>
            </a:r>
            <a:endParaRPr lang="en-US" sz="2400" b="1" dirty="0">
              <a:solidFill>
                <a:schemeClr val="tx1"/>
              </a:solidFill>
            </a:endParaRPr>
          </a:p>
        </p:txBody>
      </p:sp>
      <p:pic>
        <p:nvPicPr>
          <p:cNvPr id="49" name="Picture 48" descr="sleu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50668" y="4958080"/>
            <a:ext cx="364716" cy="457200"/>
          </a:xfrm>
          <a:prstGeom prst="rect">
            <a:avLst/>
          </a:prstGeom>
        </p:spPr>
      </p:pic>
      <p:sp>
        <p:nvSpPr>
          <p:cNvPr id="50" name="TextBox 49"/>
          <p:cNvSpPr txBox="1"/>
          <p:nvPr/>
        </p:nvSpPr>
        <p:spPr>
          <a:xfrm>
            <a:off x="3457179" y="1415660"/>
            <a:ext cx="992768" cy="369332"/>
          </a:xfrm>
          <a:prstGeom prst="rect">
            <a:avLst/>
          </a:prstGeom>
          <a:noFill/>
        </p:spPr>
        <p:txBody>
          <a:bodyPr wrap="square" rtlCol="0">
            <a:spAutoFit/>
          </a:bodyPr>
          <a:lstStyle/>
          <a:p>
            <a:r>
              <a:rPr lang="en-US" b="1" dirty="0" smtClean="0"/>
              <a:t>E</a:t>
            </a:r>
            <a:r>
              <a:rPr lang="en-US" baseline="-25000" dirty="0" smtClean="0"/>
              <a:t>SK</a:t>
            </a:r>
            <a:r>
              <a:rPr lang="en-US" dirty="0" smtClean="0"/>
              <a:t>(</a:t>
            </a:r>
            <a:r>
              <a:rPr lang="en-US" dirty="0" smtClean="0"/>
              <a:t>M)</a:t>
            </a:r>
            <a:endParaRPr lang="en-US" dirty="0"/>
          </a:p>
        </p:txBody>
      </p:sp>
      <p:cxnSp>
        <p:nvCxnSpPr>
          <p:cNvPr id="52" name="Straight Arrow Connector 51"/>
          <p:cNvCxnSpPr/>
          <p:nvPr/>
        </p:nvCxnSpPr>
        <p:spPr>
          <a:xfrm>
            <a:off x="1661165" y="1624016"/>
            <a:ext cx="43810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3" name="TextBox 52"/>
          <p:cNvSpPr txBox="1"/>
          <p:nvPr/>
        </p:nvSpPr>
        <p:spPr>
          <a:xfrm>
            <a:off x="3457179" y="1852540"/>
            <a:ext cx="992768" cy="369332"/>
          </a:xfrm>
          <a:prstGeom prst="rect">
            <a:avLst/>
          </a:prstGeom>
          <a:noFill/>
        </p:spPr>
        <p:txBody>
          <a:bodyPr wrap="square" rtlCol="0">
            <a:spAutoFit/>
          </a:bodyPr>
          <a:lstStyle/>
          <a:p>
            <a:r>
              <a:rPr lang="en-US" dirty="0" smtClean="0"/>
              <a:t>(-, </a:t>
            </a:r>
            <a:r>
              <a:rPr lang="en-US" dirty="0" smtClean="0"/>
              <a:t>SK</a:t>
            </a:r>
            <a:r>
              <a:rPr lang="en-US" dirty="0" smtClean="0"/>
              <a:t>, C)</a:t>
            </a:r>
            <a:endParaRPr lang="en-US" dirty="0"/>
          </a:p>
        </p:txBody>
      </p:sp>
      <p:cxnSp>
        <p:nvCxnSpPr>
          <p:cNvPr id="54" name="Straight Arrow Connector 53"/>
          <p:cNvCxnSpPr/>
          <p:nvPr/>
        </p:nvCxnSpPr>
        <p:spPr>
          <a:xfrm flipH="1">
            <a:off x="3056931" y="2060896"/>
            <a:ext cx="43810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p:nvPr/>
        </p:nvCxnSpPr>
        <p:spPr>
          <a:xfrm flipH="1">
            <a:off x="1636791" y="2060896"/>
            <a:ext cx="43810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7" name="TextBox 56"/>
          <p:cNvSpPr txBox="1"/>
          <p:nvPr/>
        </p:nvSpPr>
        <p:spPr>
          <a:xfrm>
            <a:off x="617607" y="1847384"/>
            <a:ext cx="992768" cy="369332"/>
          </a:xfrm>
          <a:prstGeom prst="rect">
            <a:avLst/>
          </a:prstGeom>
          <a:noFill/>
        </p:spPr>
        <p:txBody>
          <a:bodyPr wrap="square" rtlCol="0">
            <a:spAutoFit/>
          </a:bodyPr>
          <a:lstStyle/>
          <a:p>
            <a:pPr algn="r"/>
            <a:r>
              <a:rPr lang="en-US" b="1" dirty="0" smtClean="0"/>
              <a:t>E</a:t>
            </a:r>
            <a:r>
              <a:rPr lang="en-US" baseline="-25000" dirty="0" smtClean="0"/>
              <a:t>SK</a:t>
            </a:r>
            <a:r>
              <a:rPr lang="en-US" baseline="30000" dirty="0" smtClean="0"/>
              <a:t>-</a:t>
            </a:r>
            <a:r>
              <a:rPr lang="en-US" baseline="30000" dirty="0" smtClean="0"/>
              <a:t>1</a:t>
            </a:r>
            <a:r>
              <a:rPr lang="en-US" dirty="0" smtClean="0"/>
              <a:t>(C)</a:t>
            </a:r>
            <a:endParaRPr lang="en-US" dirty="0"/>
          </a:p>
        </p:txBody>
      </p:sp>
      <p:sp>
        <p:nvSpPr>
          <p:cNvPr id="59" name="TextBox 58"/>
          <p:cNvSpPr txBox="1"/>
          <p:nvPr/>
        </p:nvSpPr>
        <p:spPr>
          <a:xfrm>
            <a:off x="-26633" y="5250934"/>
            <a:ext cx="1263763" cy="369332"/>
          </a:xfrm>
          <a:prstGeom prst="rect">
            <a:avLst/>
          </a:prstGeom>
          <a:noFill/>
        </p:spPr>
        <p:txBody>
          <a:bodyPr wrap="square" rtlCol="0">
            <a:spAutoFit/>
          </a:bodyPr>
          <a:lstStyle/>
          <a:p>
            <a:pPr algn="ctr"/>
            <a:r>
              <a:rPr lang="en-US" dirty="0" smtClean="0"/>
              <a:t>Q</a:t>
            </a:r>
            <a:r>
              <a:rPr lang="en-US" baseline="-25000" dirty="0" smtClean="0"/>
              <a:t>C </a:t>
            </a:r>
            <a:r>
              <a:rPr lang="en-US" dirty="0" smtClean="0"/>
              <a:t>queries</a:t>
            </a:r>
            <a:endParaRPr lang="en-US" dirty="0"/>
          </a:p>
        </p:txBody>
      </p:sp>
      <p:sp>
        <p:nvSpPr>
          <p:cNvPr id="60" name="TextBox 59"/>
          <p:cNvSpPr txBox="1"/>
          <p:nvPr/>
        </p:nvSpPr>
        <p:spPr>
          <a:xfrm>
            <a:off x="3665274" y="3284696"/>
            <a:ext cx="1263763" cy="369332"/>
          </a:xfrm>
          <a:prstGeom prst="rect">
            <a:avLst/>
          </a:prstGeom>
          <a:noFill/>
        </p:spPr>
        <p:txBody>
          <a:bodyPr wrap="square" rtlCol="0">
            <a:spAutoFit/>
          </a:bodyPr>
          <a:lstStyle/>
          <a:p>
            <a:pPr algn="ctr"/>
            <a:r>
              <a:rPr lang="en-US" dirty="0"/>
              <a:t>Q</a:t>
            </a:r>
            <a:r>
              <a:rPr lang="en-US" baseline="-25000" dirty="0">
                <a:latin typeface="Symbol" charset="2"/>
                <a:cs typeface="Symbol" charset="2"/>
              </a:rPr>
              <a:t>P</a:t>
            </a:r>
            <a:r>
              <a:rPr lang="en-US" baseline="-25000" dirty="0" smtClean="0"/>
              <a:t> </a:t>
            </a:r>
            <a:r>
              <a:rPr lang="en-US" dirty="0" smtClean="0"/>
              <a:t>queries</a:t>
            </a:r>
            <a:endParaRPr lang="en-US" dirty="0"/>
          </a:p>
        </p:txBody>
      </p:sp>
      <p:cxnSp>
        <p:nvCxnSpPr>
          <p:cNvPr id="4" name="Straight Arrow Connector 3"/>
          <p:cNvCxnSpPr/>
          <p:nvPr/>
        </p:nvCxnSpPr>
        <p:spPr>
          <a:xfrm flipH="1">
            <a:off x="617607" y="4683760"/>
            <a:ext cx="548308" cy="518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3457179" y="3654028"/>
            <a:ext cx="616981" cy="10297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Cloud 4"/>
          <p:cNvSpPr/>
          <p:nvPr/>
        </p:nvSpPr>
        <p:spPr>
          <a:xfrm>
            <a:off x="1237130" y="2762724"/>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endParaRPr lang="en-US" dirty="0">
              <a:solidFill>
                <a:schemeClr val="tx1"/>
              </a:solidFill>
            </a:endParaRPr>
          </a:p>
        </p:txBody>
      </p:sp>
      <p:cxnSp>
        <p:nvCxnSpPr>
          <p:cNvPr id="7" name="Straight Arrow Connector 6"/>
          <p:cNvCxnSpPr>
            <a:stCxn id="5" idx="1"/>
            <a:endCxn id="20" idx="0"/>
          </p:cNvCxnSpPr>
          <p:nvPr/>
        </p:nvCxnSpPr>
        <p:spPr>
          <a:xfrm>
            <a:off x="1627095" y="3258611"/>
            <a:ext cx="4941" cy="2487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617608" y="5896533"/>
            <a:ext cx="8027464"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smtClean="0">
                <a:solidFill>
                  <a:schemeClr val="tx2">
                    <a:lumMod val="60000"/>
                    <a:lumOff val="40000"/>
                  </a:schemeClr>
                </a:solidFill>
              </a:rPr>
              <a:t>Definition.</a:t>
            </a:r>
            <a:r>
              <a:rPr lang="en-US" sz="2000" dirty="0" smtClean="0">
                <a:solidFill>
                  <a:schemeClr val="tx2">
                    <a:lumMod val="60000"/>
                    <a:lumOff val="40000"/>
                  </a:schemeClr>
                </a:solidFill>
              </a:rPr>
              <a:t> </a:t>
            </a:r>
            <a:r>
              <a:rPr lang="en-US" sz="2000" b="1" dirty="0" smtClean="0"/>
              <a:t>C</a:t>
            </a:r>
            <a:r>
              <a:rPr lang="en-US" sz="2000" dirty="0" smtClean="0"/>
              <a:t> is (Q</a:t>
            </a:r>
            <a:r>
              <a:rPr lang="en-US" sz="2000" baseline="-25000" dirty="0"/>
              <a:t>C</a:t>
            </a:r>
            <a:r>
              <a:rPr lang="en-US" sz="2000" dirty="0" smtClean="0"/>
              <a:t>, Q</a:t>
            </a:r>
            <a:r>
              <a:rPr lang="en-US" sz="2000" baseline="-25000" dirty="0" smtClean="0">
                <a:latin typeface="Symbol" charset="2"/>
                <a:cs typeface="Symbol" charset="2"/>
              </a:rPr>
              <a:t>P</a:t>
            </a:r>
            <a:r>
              <a:rPr lang="en-US" sz="2000" dirty="0" smtClean="0"/>
              <a:t>, </a:t>
            </a:r>
            <a:r>
              <a:rPr lang="en-US" sz="2000" dirty="0" smtClean="0">
                <a:latin typeface="Symbol" charset="2"/>
                <a:cs typeface="Symbol" charset="2"/>
              </a:rPr>
              <a:t>e</a:t>
            </a:r>
            <a:r>
              <a:rPr lang="en-US" sz="2000" dirty="0" smtClean="0"/>
              <a:t>)-</a:t>
            </a:r>
            <a:r>
              <a:rPr lang="en-US" sz="2000" b="1" dirty="0" smtClean="0">
                <a:solidFill>
                  <a:srgbClr val="558ED5"/>
                </a:solidFill>
              </a:rPr>
              <a:t>strong PRP </a:t>
            </a:r>
            <a:r>
              <a:rPr lang="en-US" sz="2000" dirty="0" smtClean="0"/>
              <a:t>if </a:t>
            </a:r>
            <a:r>
              <a:rPr lang="en-US" sz="2000" dirty="0"/>
              <a:t>∀(Q</a:t>
            </a:r>
            <a:r>
              <a:rPr lang="en-US" sz="2000" baseline="-25000" dirty="0"/>
              <a:t>C</a:t>
            </a:r>
            <a:r>
              <a:rPr lang="en-US" sz="2000" dirty="0"/>
              <a:t>, </a:t>
            </a:r>
            <a:r>
              <a:rPr lang="en-US" sz="2000" dirty="0" smtClean="0"/>
              <a:t>Q</a:t>
            </a:r>
            <a:r>
              <a:rPr lang="en-US" sz="2000" baseline="-25000" dirty="0" smtClean="0">
                <a:latin typeface="Symbol" charset="2"/>
                <a:cs typeface="Symbol" charset="2"/>
              </a:rPr>
              <a:t>P</a:t>
            </a:r>
            <a:r>
              <a:rPr lang="en-US" sz="2000" dirty="0" smtClean="0"/>
              <a:t>)-distinguishers</a:t>
            </a:r>
            <a:r>
              <a:rPr lang="en-US" sz="2000" b="1" dirty="0" smtClean="0"/>
              <a:t> D</a:t>
            </a:r>
            <a:r>
              <a:rPr lang="en-US" sz="2000" dirty="0" smtClean="0"/>
              <a:t>: </a:t>
            </a:r>
          </a:p>
          <a:p>
            <a:pPr algn="ctr">
              <a:spcBef>
                <a:spcPts val="600"/>
              </a:spcBef>
            </a:pPr>
            <a:r>
              <a:rPr lang="en-US" sz="2000" b="1" dirty="0" err="1" smtClean="0"/>
              <a:t>Pr</a:t>
            </a:r>
            <a:r>
              <a:rPr lang="en-US" sz="2000" dirty="0" smtClean="0"/>
              <a:t>[</a:t>
            </a:r>
            <a:r>
              <a:rPr lang="en-US" sz="2000" b="1" dirty="0" smtClean="0"/>
              <a:t>D</a:t>
            </a:r>
            <a:r>
              <a:rPr lang="en-US" sz="2000" dirty="0" smtClean="0"/>
              <a:t> → 1|left] – </a:t>
            </a:r>
            <a:r>
              <a:rPr lang="en-US" sz="2000" dirty="0" err="1" smtClean="0"/>
              <a:t>Pr</a:t>
            </a:r>
            <a:r>
              <a:rPr lang="en-US" sz="2000" dirty="0" smtClean="0"/>
              <a:t>[</a:t>
            </a:r>
            <a:r>
              <a:rPr lang="en-US" sz="2000" b="1" dirty="0" smtClean="0"/>
              <a:t>D</a:t>
            </a:r>
            <a:r>
              <a:rPr lang="en-US" sz="2000" dirty="0" smtClean="0"/>
              <a:t> → 1|right] &lt; </a:t>
            </a:r>
            <a:r>
              <a:rPr lang="en-US" sz="2000" dirty="0" smtClean="0">
                <a:latin typeface="Symbol" charset="2"/>
                <a:cs typeface="Symbol" charset="2"/>
              </a:rPr>
              <a:t>e</a:t>
            </a:r>
            <a:endParaRPr lang="en-US" sz="2000" dirty="0">
              <a:latin typeface="Symbol" charset="2"/>
              <a:cs typeface="Symbol" charset="2"/>
            </a:endParaRPr>
          </a:p>
        </p:txBody>
      </p:sp>
      <p:sp>
        <p:nvSpPr>
          <p:cNvPr id="55" name="TextBox 54"/>
          <p:cNvSpPr txBox="1"/>
          <p:nvPr/>
        </p:nvSpPr>
        <p:spPr>
          <a:xfrm>
            <a:off x="3345418" y="2964934"/>
            <a:ext cx="200524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 </a:t>
            </a:r>
            <a:r>
              <a:rPr lang="en-US" dirty="0" smtClean="0"/>
              <a:t>SK</a:t>
            </a:r>
            <a:r>
              <a:rPr lang="en-US" dirty="0" smtClean="0"/>
              <a:t>, M</a:t>
            </a:r>
            <a:r>
              <a:rPr lang="en-US" dirty="0" smtClean="0"/>
              <a:t>), (-, SK , C)</a:t>
            </a:r>
            <a:endParaRPr lang="en-US" dirty="0"/>
          </a:p>
        </p:txBody>
      </p:sp>
      <p:sp>
        <p:nvSpPr>
          <p:cNvPr id="61" name="Isosceles Triangle 60"/>
          <p:cNvSpPr/>
          <p:nvPr/>
        </p:nvSpPr>
        <p:spPr>
          <a:xfrm flipV="1">
            <a:off x="1504843" y="3500104"/>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2" name="TextBox 61"/>
          <p:cNvSpPr txBox="1"/>
          <p:nvPr/>
        </p:nvSpPr>
        <p:spPr>
          <a:xfrm>
            <a:off x="98902" y="5598321"/>
            <a:ext cx="140594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 </a:t>
            </a:r>
            <a:r>
              <a:rPr lang="en-US" dirty="0" smtClean="0"/>
              <a:t>M), (-, C)</a:t>
            </a:r>
            <a:endParaRPr lang="en-US" dirty="0"/>
          </a:p>
        </p:txBody>
      </p:sp>
      <p:sp>
        <p:nvSpPr>
          <p:cNvPr id="63" name="Rectangle 62"/>
          <p:cNvSpPr/>
          <p:nvPr/>
        </p:nvSpPr>
        <p:spPr>
          <a:xfrm>
            <a:off x="617607" y="1209957"/>
            <a:ext cx="8104491" cy="12851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buSzPct val="140000"/>
            </a:pPr>
            <a:r>
              <a:rPr lang="en-US" sz="2400" b="1" dirty="0" smtClean="0">
                <a:solidFill>
                  <a:srgbClr val="558ED5"/>
                </a:solidFill>
              </a:rPr>
              <a:t>Two query types:</a:t>
            </a:r>
            <a:endParaRPr lang="en-US" sz="2400" b="1" dirty="0" smtClean="0">
              <a:solidFill>
                <a:srgbClr val="558ED5"/>
              </a:solidFill>
            </a:endParaRPr>
          </a:p>
          <a:p>
            <a:pPr marL="342900" indent="-342900">
              <a:buSzPct val="140000"/>
              <a:buFont typeface="Wingdings" charset="2"/>
              <a:buChar char="§"/>
            </a:pPr>
            <a:r>
              <a:rPr lang="en-US" sz="2400" b="1" u="sng" dirty="0" smtClean="0">
                <a:solidFill>
                  <a:srgbClr val="558ED5"/>
                </a:solidFill>
              </a:rPr>
              <a:t>Primitive queries</a:t>
            </a:r>
            <a:r>
              <a:rPr lang="en-US" sz="2400" dirty="0" smtClean="0"/>
              <a:t>  </a:t>
            </a:r>
            <a:r>
              <a:rPr lang="en-US" sz="2400" dirty="0" smtClean="0"/>
              <a:t>⟹ </a:t>
            </a:r>
            <a:r>
              <a:rPr lang="en-US" sz="2400" dirty="0" smtClean="0"/>
              <a:t>“</a:t>
            </a:r>
            <a:r>
              <a:rPr lang="en-US" sz="2400" dirty="0" smtClean="0"/>
              <a:t>Local” </a:t>
            </a:r>
            <a:r>
              <a:rPr lang="en-US" sz="2400" dirty="0" smtClean="0"/>
              <a:t>computation</a:t>
            </a:r>
          </a:p>
          <a:p>
            <a:pPr marL="342900" indent="-342900">
              <a:buSzPct val="140000"/>
              <a:buFont typeface="Wingdings" charset="2"/>
              <a:buChar char="§"/>
            </a:pPr>
            <a:r>
              <a:rPr lang="en-US" sz="2400" b="1" u="sng" dirty="0">
                <a:solidFill>
                  <a:srgbClr val="558ED5"/>
                </a:solidFill>
              </a:rPr>
              <a:t>Construction </a:t>
            </a:r>
            <a:r>
              <a:rPr lang="en-US" sz="2400" b="1" u="sng" dirty="0" smtClean="0">
                <a:solidFill>
                  <a:srgbClr val="558ED5"/>
                </a:solidFill>
              </a:rPr>
              <a:t>queries</a:t>
            </a:r>
            <a:r>
              <a:rPr lang="en-US" sz="2400" b="1" dirty="0" smtClean="0">
                <a:solidFill>
                  <a:srgbClr val="558ED5"/>
                </a:solidFill>
              </a:rPr>
              <a:t> </a:t>
            </a:r>
            <a:r>
              <a:rPr lang="en-US" sz="2400" dirty="0" smtClean="0"/>
              <a:t>⟹ Key</a:t>
            </a:r>
            <a:r>
              <a:rPr lang="en-US" sz="2400" dirty="0"/>
              <a:t>-dependent access to </a:t>
            </a:r>
            <a:r>
              <a:rPr lang="en-US" sz="2400" dirty="0" smtClean="0"/>
              <a:t>primitive</a:t>
            </a:r>
            <a:endParaRPr lang="en-US" sz="2400" dirty="0" smtClean="0"/>
          </a:p>
        </p:txBody>
      </p:sp>
    </p:spTree>
    <p:extLst>
      <p:ext uri="{BB962C8B-B14F-4D97-AF65-F5344CB8AC3E}">
        <p14:creationId xmlns:p14="http://schemas.microsoft.com/office/powerpoint/2010/main" val="1796678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1" grpId="0"/>
      <p:bldP spid="16" grpId="0"/>
      <p:bldP spid="18" grpId="0" animBg="1"/>
      <p:bldP spid="20" grpId="0" animBg="1"/>
      <p:bldP spid="21" grpId="0" animBg="1"/>
      <p:bldP spid="22" grpId="0" animBg="1"/>
      <p:bldP spid="23" grpId="0" animBg="1"/>
      <p:bldP spid="24" grpId="0" animBg="1"/>
      <p:bldP spid="48" grpId="0" animBg="1"/>
      <p:bldP spid="50" grpId="0"/>
      <p:bldP spid="53" grpId="0"/>
      <p:bldP spid="57" grpId="0"/>
      <p:bldP spid="59" grpId="0"/>
      <p:bldP spid="60" grpId="0"/>
      <p:bldP spid="5" grpId="0" animBg="1"/>
      <p:bldP spid="3" grpId="0" animBg="1"/>
      <p:bldP spid="55" grpId="0" animBg="1"/>
      <p:bldP spid="61" grpId="1"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General Problem</a:t>
            </a:r>
            <a:endParaRPr lang="en-US" sz="3200" b="0" dirty="0">
              <a:solidFill>
                <a:srgbClr val="FF0000"/>
              </a:solidFill>
            </a:endParaRPr>
          </a:p>
        </p:txBody>
      </p:sp>
      <p:sp>
        <p:nvSpPr>
          <p:cNvPr id="3" name="TextBox 2"/>
          <p:cNvSpPr txBox="1"/>
          <p:nvPr/>
        </p:nvSpPr>
        <p:spPr>
          <a:xfrm>
            <a:off x="5090101" y="857173"/>
            <a:ext cx="184666" cy="369332"/>
          </a:xfrm>
          <a:prstGeom prst="rect">
            <a:avLst/>
          </a:prstGeom>
          <a:noFill/>
        </p:spPr>
        <p:txBody>
          <a:bodyPr wrap="none" rtlCol="0">
            <a:spAutoFit/>
          </a:bodyPr>
          <a:lstStyle/>
          <a:p>
            <a:endParaRPr lang="en-US" dirty="0"/>
          </a:p>
        </p:txBody>
      </p:sp>
      <p:sp>
        <p:nvSpPr>
          <p:cNvPr id="4" name="Rectangle 3"/>
          <p:cNvSpPr/>
          <p:nvPr/>
        </p:nvSpPr>
        <p:spPr>
          <a:xfrm>
            <a:off x="2590526" y="1722921"/>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IC</a:t>
            </a:r>
            <a:endParaRPr lang="en-US" sz="2400" b="1" dirty="0">
              <a:solidFill>
                <a:schemeClr val="tx1"/>
              </a:solidFill>
            </a:endParaRPr>
          </a:p>
        </p:txBody>
      </p:sp>
      <p:sp>
        <p:nvSpPr>
          <p:cNvPr id="5" name="Rectangle 4"/>
          <p:cNvSpPr/>
          <p:nvPr/>
        </p:nvSpPr>
        <p:spPr>
          <a:xfrm>
            <a:off x="1155695" y="1722921"/>
            <a:ext cx="932243" cy="9186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chemeClr val="tx1"/>
                </a:solidFill>
              </a:rPr>
              <a:t>C</a:t>
            </a:r>
            <a:endParaRPr lang="en-US" sz="2400" b="1" dirty="0">
              <a:solidFill>
                <a:schemeClr val="tx1"/>
              </a:solidFill>
            </a:endParaRPr>
          </a:p>
        </p:txBody>
      </p:sp>
      <p:sp>
        <p:nvSpPr>
          <p:cNvPr id="6" name="Rectangle 5"/>
          <p:cNvSpPr/>
          <p:nvPr/>
        </p:nvSpPr>
        <p:spPr>
          <a:xfrm>
            <a:off x="5299809" y="1722921"/>
            <a:ext cx="932243" cy="9186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rPr>
              <a:t>P</a:t>
            </a:r>
          </a:p>
        </p:txBody>
      </p:sp>
      <p:sp>
        <p:nvSpPr>
          <p:cNvPr id="7" name="Rectangle 6"/>
          <p:cNvSpPr/>
          <p:nvPr/>
        </p:nvSpPr>
        <p:spPr>
          <a:xfrm>
            <a:off x="6734640" y="1722921"/>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IC</a:t>
            </a:r>
            <a:endParaRPr lang="en-US" sz="2400" b="1" dirty="0">
              <a:solidFill>
                <a:schemeClr val="tx1"/>
              </a:solidFill>
            </a:endParaRPr>
          </a:p>
        </p:txBody>
      </p:sp>
      <p:sp>
        <p:nvSpPr>
          <p:cNvPr id="8" name="Rectangle 7"/>
          <p:cNvSpPr/>
          <p:nvPr/>
        </p:nvSpPr>
        <p:spPr>
          <a:xfrm>
            <a:off x="1155695" y="3133013"/>
            <a:ext cx="2367074" cy="558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D</a:t>
            </a:r>
            <a:endParaRPr lang="en-US" b="1" dirty="0"/>
          </a:p>
        </p:txBody>
      </p:sp>
      <p:sp>
        <p:nvSpPr>
          <p:cNvPr id="9" name="Rectangle 8"/>
          <p:cNvSpPr/>
          <p:nvPr/>
        </p:nvSpPr>
        <p:spPr>
          <a:xfrm>
            <a:off x="5299809" y="3133013"/>
            <a:ext cx="2367074" cy="558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D</a:t>
            </a:r>
            <a:endParaRPr lang="en-US" b="1" dirty="0"/>
          </a:p>
        </p:txBody>
      </p:sp>
      <p:cxnSp>
        <p:nvCxnSpPr>
          <p:cNvPr id="10" name="Straight Arrow Connector 9"/>
          <p:cNvCxnSpPr/>
          <p:nvPr/>
        </p:nvCxnSpPr>
        <p:spPr>
          <a:xfrm flipV="1">
            <a:off x="1318255" y="264160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2740655" y="264160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1930351" y="264160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3335200" y="264160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2087938" y="1852853"/>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a:off x="2058711" y="2472613"/>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V="1">
            <a:off x="5443215" y="264160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V="1">
            <a:off x="6865615" y="264160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6055311" y="264160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7460160" y="264160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4429701" y="1365173"/>
            <a:ext cx="10160" cy="289560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2305223" y="3691813"/>
            <a:ext cx="550167" cy="491413"/>
            <a:chOff x="2315442" y="5476240"/>
            <a:chExt cx="550167" cy="491413"/>
          </a:xfrm>
        </p:grpSpPr>
        <p:cxnSp>
          <p:nvCxnSpPr>
            <p:cNvPr id="22" name="Straight Arrow Connector 21"/>
            <p:cNvCxnSpPr/>
            <p:nvPr/>
          </p:nvCxnSpPr>
          <p:spPr>
            <a:xfrm>
              <a:off x="2336810" y="547624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2315442" y="5527201"/>
              <a:ext cx="550167" cy="369332"/>
            </a:xfrm>
            <a:prstGeom prst="rect">
              <a:avLst/>
            </a:prstGeom>
            <a:noFill/>
          </p:spPr>
          <p:txBody>
            <a:bodyPr wrap="square" rtlCol="0">
              <a:spAutoFit/>
            </a:bodyPr>
            <a:lstStyle/>
            <a:p>
              <a:r>
                <a:rPr lang="en-US" dirty="0" smtClean="0"/>
                <a:t>0/1</a:t>
              </a:r>
              <a:endParaRPr lang="en-US" dirty="0"/>
            </a:p>
          </p:txBody>
        </p:sp>
      </p:grpSp>
      <p:grpSp>
        <p:nvGrpSpPr>
          <p:cNvPr id="24" name="Group 23"/>
          <p:cNvGrpSpPr/>
          <p:nvPr/>
        </p:nvGrpSpPr>
        <p:grpSpPr>
          <a:xfrm>
            <a:off x="6459556" y="3691813"/>
            <a:ext cx="550167" cy="491413"/>
            <a:chOff x="2315442" y="5476240"/>
            <a:chExt cx="550167" cy="491413"/>
          </a:xfrm>
        </p:grpSpPr>
        <p:cxnSp>
          <p:nvCxnSpPr>
            <p:cNvPr id="25" name="Straight Arrow Connector 24"/>
            <p:cNvCxnSpPr/>
            <p:nvPr/>
          </p:nvCxnSpPr>
          <p:spPr>
            <a:xfrm>
              <a:off x="2336810" y="547624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315442" y="5527201"/>
              <a:ext cx="550167" cy="369332"/>
            </a:xfrm>
            <a:prstGeom prst="rect">
              <a:avLst/>
            </a:prstGeom>
            <a:noFill/>
          </p:spPr>
          <p:txBody>
            <a:bodyPr wrap="square" rtlCol="0">
              <a:spAutoFit/>
            </a:bodyPr>
            <a:lstStyle/>
            <a:p>
              <a:r>
                <a:rPr lang="en-US" dirty="0" smtClean="0"/>
                <a:t>0/1</a:t>
              </a:r>
              <a:endParaRPr lang="en-US" dirty="0"/>
            </a:p>
          </p:txBody>
        </p:sp>
      </p:grpSp>
      <p:pic>
        <p:nvPicPr>
          <p:cNvPr id="27" name="Picture 26" descr="sleu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26911" y="3193973"/>
            <a:ext cx="364716" cy="457200"/>
          </a:xfrm>
          <a:prstGeom prst="rect">
            <a:avLst/>
          </a:prstGeom>
        </p:spPr>
      </p:pic>
      <p:pic>
        <p:nvPicPr>
          <p:cNvPr id="28" name="Picture 27" descr="sleu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40449" y="3173653"/>
            <a:ext cx="364716" cy="457200"/>
          </a:xfrm>
          <a:prstGeom prst="rect">
            <a:avLst/>
          </a:prstGeom>
        </p:spPr>
      </p:pic>
      <p:sp>
        <p:nvSpPr>
          <p:cNvPr id="32" name="Cloud 31"/>
          <p:cNvSpPr/>
          <p:nvPr/>
        </p:nvSpPr>
        <p:spPr>
          <a:xfrm>
            <a:off x="1226911" y="978297"/>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endParaRPr lang="en-US" dirty="0">
              <a:solidFill>
                <a:schemeClr val="tx1"/>
              </a:solidFill>
            </a:endParaRPr>
          </a:p>
        </p:txBody>
      </p:sp>
      <p:cxnSp>
        <p:nvCxnSpPr>
          <p:cNvPr id="33" name="Straight Arrow Connector 32"/>
          <p:cNvCxnSpPr>
            <a:stCxn id="32" idx="1"/>
            <a:endCxn id="5" idx="0"/>
          </p:cNvCxnSpPr>
          <p:nvPr/>
        </p:nvCxnSpPr>
        <p:spPr>
          <a:xfrm>
            <a:off x="1616876" y="1474184"/>
            <a:ext cx="4941" cy="2487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5" name="TextBox 34"/>
          <p:cNvSpPr txBox="1"/>
          <p:nvPr/>
        </p:nvSpPr>
        <p:spPr>
          <a:xfrm>
            <a:off x="457200" y="4846418"/>
            <a:ext cx="82703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smtClean="0">
                <a:solidFill>
                  <a:schemeClr val="tx2">
                    <a:lumMod val="60000"/>
                    <a:lumOff val="40000"/>
                  </a:schemeClr>
                </a:solidFill>
              </a:rPr>
              <a:t>Problem.</a:t>
            </a:r>
            <a:r>
              <a:rPr lang="en-US" sz="2400" dirty="0" smtClean="0"/>
              <a:t> </a:t>
            </a:r>
            <a:r>
              <a:rPr lang="en-US" sz="2400" dirty="0" smtClean="0"/>
              <a:t>Find efficient </a:t>
            </a:r>
            <a:r>
              <a:rPr lang="en-US" sz="2400" b="1" dirty="0" smtClean="0"/>
              <a:t>C</a:t>
            </a:r>
            <a:r>
              <a:rPr lang="en-US" sz="2400" dirty="0" smtClean="0"/>
              <a:t> which is a (</a:t>
            </a:r>
            <a:r>
              <a:rPr lang="en-US" sz="2400" dirty="0"/>
              <a:t>Q</a:t>
            </a:r>
            <a:r>
              <a:rPr lang="en-US" sz="2400" baseline="-25000" dirty="0"/>
              <a:t>C</a:t>
            </a:r>
            <a:r>
              <a:rPr lang="en-US" sz="2400" dirty="0"/>
              <a:t>, Q</a:t>
            </a:r>
            <a:r>
              <a:rPr lang="en-US" sz="2400" baseline="-25000" dirty="0">
                <a:latin typeface="Symbol" charset="2"/>
                <a:cs typeface="Symbol" charset="2"/>
              </a:rPr>
              <a:t>P</a:t>
            </a:r>
            <a:r>
              <a:rPr lang="en-US" sz="2400" dirty="0"/>
              <a:t>, </a:t>
            </a:r>
            <a:r>
              <a:rPr lang="en-US" sz="2400" dirty="0" smtClean="0">
                <a:latin typeface="Symbol" charset="2"/>
                <a:cs typeface="Symbol" charset="2"/>
              </a:rPr>
              <a:t>e = </a:t>
            </a:r>
            <a:r>
              <a:rPr lang="en-US" sz="2400" dirty="0" err="1" smtClean="0">
                <a:cs typeface="Symbol" charset="2"/>
              </a:rPr>
              <a:t>negl</a:t>
            </a:r>
            <a:r>
              <a:rPr lang="en-US" sz="2400" dirty="0" smtClean="0"/>
              <a:t>)-strong PRP for Q</a:t>
            </a:r>
            <a:r>
              <a:rPr lang="en-US" sz="2400" baseline="-25000" dirty="0" smtClean="0"/>
              <a:t>C</a:t>
            </a:r>
            <a:r>
              <a:rPr lang="en-US" sz="2400" dirty="0" smtClean="0"/>
              <a:t>, Q</a:t>
            </a:r>
            <a:r>
              <a:rPr lang="en-US" sz="2400" baseline="-25000" dirty="0" smtClean="0">
                <a:latin typeface="Symbol" charset="2"/>
                <a:cs typeface="Symbol" charset="2"/>
              </a:rPr>
              <a:t>P</a:t>
            </a:r>
            <a:r>
              <a:rPr lang="en-US" sz="2400" dirty="0" smtClean="0">
                <a:latin typeface="Symbol" charset="2"/>
                <a:cs typeface="Symbol" charset="2"/>
              </a:rPr>
              <a:t> </a:t>
            </a:r>
            <a:r>
              <a:rPr lang="en-US" sz="2400" u="sng" dirty="0" smtClean="0">
                <a:cs typeface="Symbol" charset="2"/>
              </a:rPr>
              <a:t>both as large as possible</a:t>
            </a:r>
            <a:r>
              <a:rPr lang="en-US" sz="2400" dirty="0" smtClean="0">
                <a:cs typeface="Symbol" charset="2"/>
              </a:rPr>
              <a:t>.</a:t>
            </a:r>
            <a:r>
              <a:rPr lang="en-US" sz="2400" dirty="0" smtClean="0"/>
              <a:t> </a:t>
            </a:r>
          </a:p>
        </p:txBody>
      </p:sp>
      <p:sp>
        <p:nvSpPr>
          <p:cNvPr id="34" name="TextBox 33"/>
          <p:cNvSpPr txBox="1"/>
          <p:nvPr/>
        </p:nvSpPr>
        <p:spPr>
          <a:xfrm>
            <a:off x="1930351" y="5677415"/>
            <a:ext cx="1153935"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t>Q</a:t>
            </a:r>
            <a:r>
              <a:rPr lang="en-US" sz="2400" baseline="-25000" dirty="0"/>
              <a:t>C</a:t>
            </a:r>
            <a:r>
              <a:rPr lang="en-US" sz="2400" dirty="0"/>
              <a:t> ≤</a:t>
            </a:r>
            <a:r>
              <a:rPr lang="en-US" sz="2400" dirty="0" smtClean="0"/>
              <a:t> </a:t>
            </a:r>
            <a:r>
              <a:rPr lang="en-US" sz="2400" dirty="0"/>
              <a:t>2</a:t>
            </a:r>
            <a:r>
              <a:rPr lang="en-US" sz="2400" baseline="30000" dirty="0"/>
              <a:t>n</a:t>
            </a:r>
            <a:r>
              <a:rPr lang="en-US" sz="2400" dirty="0"/>
              <a:t> </a:t>
            </a:r>
          </a:p>
        </p:txBody>
      </p:sp>
      <p:sp>
        <p:nvSpPr>
          <p:cNvPr id="37" name="Rectangle 36"/>
          <p:cNvSpPr/>
          <p:nvPr/>
        </p:nvSpPr>
        <p:spPr>
          <a:xfrm>
            <a:off x="5099530" y="5615860"/>
            <a:ext cx="1595358"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2800" dirty="0"/>
              <a:t>Q</a:t>
            </a:r>
            <a:r>
              <a:rPr lang="en-US" sz="2800" baseline="-25000" dirty="0">
                <a:latin typeface="Symbol" charset="2"/>
                <a:cs typeface="Symbol" charset="2"/>
              </a:rPr>
              <a:t>P</a:t>
            </a:r>
            <a:r>
              <a:rPr lang="en-US" sz="2800" dirty="0"/>
              <a:t> &lt; 2</a:t>
            </a:r>
            <a:r>
              <a:rPr lang="en-US" sz="2800" baseline="30000" dirty="0"/>
              <a:t>n + k</a:t>
            </a:r>
            <a:endParaRPr lang="en-US" sz="2800" dirty="0"/>
          </a:p>
        </p:txBody>
      </p:sp>
      <p:sp>
        <p:nvSpPr>
          <p:cNvPr id="36" name="Isosceles Triangle 35"/>
          <p:cNvSpPr/>
          <p:nvPr/>
        </p:nvSpPr>
        <p:spPr>
          <a:xfrm flipV="1">
            <a:off x="1504843" y="1722921"/>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186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Two-fold Sequential Composition</a:t>
            </a:r>
            <a:endParaRPr lang="en-US" sz="3200" b="0" dirty="0">
              <a:solidFill>
                <a:srgbClr val="FF0000"/>
              </a:solidFill>
            </a:endParaRPr>
          </a:p>
        </p:txBody>
      </p:sp>
      <p:grpSp>
        <p:nvGrpSpPr>
          <p:cNvPr id="29" name="Group 28"/>
          <p:cNvGrpSpPr/>
          <p:nvPr/>
        </p:nvGrpSpPr>
        <p:grpSpPr>
          <a:xfrm>
            <a:off x="1347295" y="1362427"/>
            <a:ext cx="932243" cy="918679"/>
            <a:chOff x="1691164" y="1573206"/>
            <a:chExt cx="932243" cy="918679"/>
          </a:xfrm>
        </p:grpSpPr>
        <p:sp>
          <p:nvSpPr>
            <p:cNvPr id="3" name="Rectangle 2"/>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4" name="Isosceles Triangle 3"/>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grpSp>
        <p:nvGrpSpPr>
          <p:cNvPr id="28" name="Group 27"/>
          <p:cNvGrpSpPr/>
          <p:nvPr/>
        </p:nvGrpSpPr>
        <p:grpSpPr>
          <a:xfrm>
            <a:off x="2901775" y="1362427"/>
            <a:ext cx="932243" cy="918679"/>
            <a:chOff x="3245644" y="1573206"/>
            <a:chExt cx="932243" cy="918679"/>
          </a:xfrm>
        </p:grpSpPr>
        <p:sp>
          <p:nvSpPr>
            <p:cNvPr id="5" name="Rectangle 4"/>
            <p:cNvSpPr/>
            <p:nvPr/>
          </p:nvSpPr>
          <p:spPr>
            <a:xfrm>
              <a:off x="324564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6" name="Isosceles Triangle 5"/>
            <p:cNvSpPr/>
            <p:nvPr/>
          </p:nvSpPr>
          <p:spPr>
            <a:xfrm>
              <a:off x="358951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8" name="Straight Arrow Connector 7"/>
          <p:cNvCxnSpPr>
            <a:endCxn id="3" idx="1"/>
          </p:cNvCxnSpPr>
          <p:nvPr/>
        </p:nvCxnSpPr>
        <p:spPr>
          <a:xfrm>
            <a:off x="763571" y="1821767"/>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3" idx="3"/>
            <a:endCxn id="5" idx="1"/>
          </p:cNvCxnSpPr>
          <p:nvPr/>
        </p:nvCxnSpPr>
        <p:spPr>
          <a:xfrm>
            <a:off x="2279538" y="1821767"/>
            <a:ext cx="6222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5" idx="3"/>
          </p:cNvCxnSpPr>
          <p:nvPr/>
        </p:nvCxnSpPr>
        <p:spPr>
          <a:xfrm>
            <a:off x="3834018" y="1821767"/>
            <a:ext cx="6222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18" idx="3"/>
            <a:endCxn id="3" idx="2"/>
          </p:cNvCxnSpPr>
          <p:nvPr/>
        </p:nvCxnSpPr>
        <p:spPr>
          <a:xfrm flipV="1">
            <a:off x="1813417" y="2281106"/>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Cloud 17"/>
          <p:cNvSpPr/>
          <p:nvPr/>
        </p:nvSpPr>
        <p:spPr>
          <a:xfrm>
            <a:off x="1423452" y="2608711"/>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r>
              <a:rPr lang="en-US" baseline="-25000" dirty="0" smtClean="0">
                <a:solidFill>
                  <a:schemeClr val="tx1"/>
                </a:solidFill>
              </a:rPr>
              <a:t>1</a:t>
            </a:r>
            <a:endParaRPr lang="en-US" baseline="-25000" dirty="0">
              <a:solidFill>
                <a:schemeClr val="tx1"/>
              </a:solidFill>
            </a:endParaRPr>
          </a:p>
        </p:txBody>
      </p:sp>
      <p:sp>
        <p:nvSpPr>
          <p:cNvPr id="21" name="Cloud 20"/>
          <p:cNvSpPr/>
          <p:nvPr/>
        </p:nvSpPr>
        <p:spPr>
          <a:xfrm>
            <a:off x="2968104" y="2600200"/>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r>
              <a:rPr lang="en-US" baseline="-25000" dirty="0">
                <a:solidFill>
                  <a:schemeClr val="tx1"/>
                </a:solidFill>
              </a:rPr>
              <a:t>2</a:t>
            </a:r>
          </a:p>
        </p:txBody>
      </p:sp>
      <p:cxnSp>
        <p:nvCxnSpPr>
          <p:cNvPr id="22" name="Straight Arrow Connector 21"/>
          <p:cNvCxnSpPr>
            <a:stCxn id="21" idx="3"/>
            <a:endCxn id="5" idx="2"/>
          </p:cNvCxnSpPr>
          <p:nvPr/>
        </p:nvCxnSpPr>
        <p:spPr>
          <a:xfrm flipV="1">
            <a:off x="3358069" y="2281106"/>
            <a:ext cx="9828" cy="3474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4937760" y="1046480"/>
            <a:ext cx="10160" cy="2058647"/>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7121945" y="1690032"/>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IC</a:t>
            </a:r>
            <a:endParaRPr lang="en-US" sz="2400" b="1" dirty="0">
              <a:solidFill>
                <a:schemeClr val="tx1"/>
              </a:solidFill>
            </a:endParaRPr>
          </a:p>
        </p:txBody>
      </p:sp>
      <p:sp>
        <p:nvSpPr>
          <p:cNvPr id="33" name="Rectangle 32"/>
          <p:cNvSpPr/>
          <p:nvPr/>
        </p:nvSpPr>
        <p:spPr>
          <a:xfrm>
            <a:off x="5687114" y="1690032"/>
            <a:ext cx="932243" cy="9186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chemeClr val="tx1"/>
                </a:solidFill>
              </a:rPr>
              <a:t>EE</a:t>
            </a:r>
            <a:endParaRPr lang="en-US" sz="2400" b="1" dirty="0">
              <a:solidFill>
                <a:schemeClr val="tx1"/>
              </a:solidFill>
            </a:endParaRPr>
          </a:p>
        </p:txBody>
      </p:sp>
      <p:cxnSp>
        <p:nvCxnSpPr>
          <p:cNvPr id="34" name="Straight Arrow Connector 33"/>
          <p:cNvCxnSpPr/>
          <p:nvPr/>
        </p:nvCxnSpPr>
        <p:spPr>
          <a:xfrm flipV="1">
            <a:off x="5849674" y="2608711"/>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6461770" y="2608711"/>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6619357" y="1819964"/>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flipH="1">
            <a:off x="6590130" y="2439724"/>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8" name="Cloud 37"/>
          <p:cNvSpPr/>
          <p:nvPr/>
        </p:nvSpPr>
        <p:spPr>
          <a:xfrm>
            <a:off x="5425440" y="945408"/>
            <a:ext cx="144272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chemeClr val="tx1"/>
                </a:solidFill>
              </a:rPr>
              <a:t>SK</a:t>
            </a:r>
            <a:r>
              <a:rPr lang="en-US" sz="1600" baseline="-25000" dirty="0" smtClean="0">
                <a:solidFill>
                  <a:schemeClr val="tx1"/>
                </a:solidFill>
              </a:rPr>
              <a:t>1</a:t>
            </a:r>
            <a:r>
              <a:rPr lang="en-US" sz="1600" dirty="0" smtClean="0">
                <a:solidFill>
                  <a:schemeClr val="tx1"/>
                </a:solidFill>
              </a:rPr>
              <a:t>, SK</a:t>
            </a:r>
            <a:r>
              <a:rPr lang="en-US" sz="1600" baseline="-25000" dirty="0" smtClean="0">
                <a:solidFill>
                  <a:schemeClr val="tx1"/>
                </a:solidFill>
              </a:rPr>
              <a:t>2</a:t>
            </a:r>
            <a:endParaRPr lang="en-US" sz="1600" baseline="-25000" dirty="0">
              <a:solidFill>
                <a:schemeClr val="tx1"/>
              </a:solidFill>
            </a:endParaRPr>
          </a:p>
        </p:txBody>
      </p:sp>
      <p:cxnSp>
        <p:nvCxnSpPr>
          <p:cNvPr id="39" name="Straight Arrow Connector 38"/>
          <p:cNvCxnSpPr>
            <a:stCxn id="38" idx="1"/>
            <a:endCxn id="33" idx="0"/>
          </p:cNvCxnSpPr>
          <p:nvPr/>
        </p:nvCxnSpPr>
        <p:spPr>
          <a:xfrm>
            <a:off x="6146800" y="1441295"/>
            <a:ext cx="6436" cy="2487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50" name="Group 49"/>
          <p:cNvGrpSpPr/>
          <p:nvPr/>
        </p:nvGrpSpPr>
        <p:grpSpPr>
          <a:xfrm>
            <a:off x="5049520" y="2905760"/>
            <a:ext cx="727796" cy="751840"/>
            <a:chOff x="5049520" y="2905760"/>
            <a:chExt cx="727796" cy="751840"/>
          </a:xfrm>
        </p:grpSpPr>
        <p:sp>
          <p:nvSpPr>
            <p:cNvPr id="42" name="TextBox 41"/>
            <p:cNvSpPr txBox="1"/>
            <p:nvPr/>
          </p:nvSpPr>
          <p:spPr>
            <a:xfrm>
              <a:off x="5049520" y="3288268"/>
              <a:ext cx="72779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 x)</a:t>
              </a:r>
              <a:endParaRPr lang="en-US" dirty="0"/>
            </a:p>
          </p:txBody>
        </p:sp>
        <p:cxnSp>
          <p:nvCxnSpPr>
            <p:cNvPr id="49" name="Straight Arrow Connector 48"/>
            <p:cNvCxnSpPr>
              <a:stCxn id="42" idx="0"/>
            </p:cNvCxnSpPr>
            <p:nvPr/>
          </p:nvCxnSpPr>
          <p:spPr>
            <a:xfrm flipV="1">
              <a:off x="5413418" y="2905760"/>
              <a:ext cx="363898" cy="382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6868160" y="841029"/>
            <a:ext cx="1211752" cy="849003"/>
            <a:chOff x="6868160" y="841029"/>
            <a:chExt cx="1211752" cy="849003"/>
          </a:xfrm>
        </p:grpSpPr>
        <p:sp>
          <p:nvSpPr>
            <p:cNvPr id="43" name="TextBox 42"/>
            <p:cNvSpPr txBox="1"/>
            <p:nvPr/>
          </p:nvSpPr>
          <p:spPr>
            <a:xfrm>
              <a:off x="6868160" y="841029"/>
              <a:ext cx="121175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 SK</a:t>
              </a:r>
              <a:r>
                <a:rPr lang="en-US" baseline="-25000" dirty="0" smtClean="0"/>
                <a:t>1</a:t>
              </a:r>
              <a:r>
                <a:rPr lang="en-US" dirty="0" smtClean="0"/>
                <a:t>, x)</a:t>
              </a:r>
              <a:endParaRPr lang="en-US" dirty="0"/>
            </a:p>
          </p:txBody>
        </p:sp>
        <p:cxnSp>
          <p:nvCxnSpPr>
            <p:cNvPr id="52" name="Straight Arrow Connector 51"/>
            <p:cNvCxnSpPr>
              <a:stCxn id="43" idx="2"/>
            </p:cNvCxnSpPr>
            <p:nvPr/>
          </p:nvCxnSpPr>
          <p:spPr>
            <a:xfrm flipH="1">
              <a:off x="6868160" y="1210361"/>
              <a:ext cx="605876" cy="4796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9" name="Group 58"/>
          <p:cNvGrpSpPr/>
          <p:nvPr/>
        </p:nvGrpSpPr>
        <p:grpSpPr>
          <a:xfrm>
            <a:off x="6807200" y="2600200"/>
            <a:ext cx="454714" cy="706341"/>
            <a:chOff x="6807200" y="2600200"/>
            <a:chExt cx="454714" cy="706341"/>
          </a:xfrm>
        </p:grpSpPr>
        <p:sp>
          <p:nvSpPr>
            <p:cNvPr id="45" name="TextBox 44"/>
            <p:cNvSpPr txBox="1"/>
            <p:nvPr/>
          </p:nvSpPr>
          <p:spPr>
            <a:xfrm>
              <a:off x="6807200" y="2937209"/>
              <a:ext cx="45471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y</a:t>
              </a:r>
              <a:endParaRPr lang="en-US" dirty="0"/>
            </a:p>
          </p:txBody>
        </p:sp>
        <p:cxnSp>
          <p:nvCxnSpPr>
            <p:cNvPr id="56" name="Straight Arrow Connector 55"/>
            <p:cNvCxnSpPr>
              <a:stCxn id="45" idx="0"/>
            </p:cNvCxnSpPr>
            <p:nvPr/>
          </p:nvCxnSpPr>
          <p:spPr>
            <a:xfrm flipH="1" flipV="1">
              <a:off x="6868160" y="2600200"/>
              <a:ext cx="166397" cy="3370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a:off x="6656038" y="870907"/>
            <a:ext cx="1211752" cy="819125"/>
            <a:chOff x="7867790" y="2118084"/>
            <a:chExt cx="1211752" cy="819125"/>
          </a:xfrm>
        </p:grpSpPr>
        <p:sp>
          <p:nvSpPr>
            <p:cNvPr id="44" name="TextBox 43"/>
            <p:cNvSpPr txBox="1"/>
            <p:nvPr/>
          </p:nvSpPr>
          <p:spPr>
            <a:xfrm>
              <a:off x="7867790" y="2118084"/>
              <a:ext cx="121175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 SK</a:t>
              </a:r>
              <a:r>
                <a:rPr lang="en-US" baseline="-25000" dirty="0"/>
                <a:t>2</a:t>
              </a:r>
              <a:r>
                <a:rPr lang="en-US" dirty="0" smtClean="0"/>
                <a:t>, </a:t>
              </a:r>
              <a:r>
                <a:rPr lang="en-US" dirty="0"/>
                <a:t>y</a:t>
              </a:r>
              <a:r>
                <a:rPr lang="en-US" dirty="0" smtClean="0"/>
                <a:t>)</a:t>
              </a:r>
              <a:endParaRPr lang="en-US" dirty="0"/>
            </a:p>
          </p:txBody>
        </p:sp>
        <p:cxnSp>
          <p:nvCxnSpPr>
            <p:cNvPr id="60" name="Straight Arrow Connector 59"/>
            <p:cNvCxnSpPr>
              <a:stCxn id="44" idx="2"/>
            </p:cNvCxnSpPr>
            <p:nvPr/>
          </p:nvCxnSpPr>
          <p:spPr>
            <a:xfrm flipH="1">
              <a:off x="8054188" y="2487416"/>
              <a:ext cx="419478" cy="4497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6900228" y="2481986"/>
            <a:ext cx="463635" cy="745948"/>
            <a:chOff x="7588067" y="2608711"/>
            <a:chExt cx="463635" cy="745948"/>
          </a:xfrm>
        </p:grpSpPr>
        <p:sp>
          <p:nvSpPr>
            <p:cNvPr id="46" name="TextBox 45"/>
            <p:cNvSpPr txBox="1"/>
            <p:nvPr/>
          </p:nvSpPr>
          <p:spPr>
            <a:xfrm>
              <a:off x="7596988" y="2985327"/>
              <a:ext cx="45471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z</a:t>
              </a:r>
            </a:p>
          </p:txBody>
        </p:sp>
        <p:cxnSp>
          <p:nvCxnSpPr>
            <p:cNvPr id="65" name="Straight Arrow Connector 64"/>
            <p:cNvCxnSpPr>
              <a:stCxn id="46" idx="0"/>
              <a:endCxn id="32" idx="2"/>
            </p:cNvCxnSpPr>
            <p:nvPr/>
          </p:nvCxnSpPr>
          <p:spPr>
            <a:xfrm flipH="1" flipV="1">
              <a:off x="7588067" y="2608711"/>
              <a:ext cx="236278" cy="376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6590130" y="2937209"/>
            <a:ext cx="526056" cy="710857"/>
            <a:chOff x="6590130" y="2937209"/>
            <a:chExt cx="526056" cy="710857"/>
          </a:xfrm>
        </p:grpSpPr>
        <p:sp>
          <p:nvSpPr>
            <p:cNvPr id="47" name="TextBox 46"/>
            <p:cNvSpPr txBox="1"/>
            <p:nvPr/>
          </p:nvSpPr>
          <p:spPr>
            <a:xfrm>
              <a:off x="6661472" y="3278734"/>
              <a:ext cx="45471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z</a:t>
              </a:r>
            </a:p>
          </p:txBody>
        </p:sp>
        <p:cxnSp>
          <p:nvCxnSpPr>
            <p:cNvPr id="68" name="Straight Arrow Connector 67"/>
            <p:cNvCxnSpPr/>
            <p:nvPr/>
          </p:nvCxnSpPr>
          <p:spPr>
            <a:xfrm flipH="1" flipV="1">
              <a:off x="6590130" y="2937209"/>
              <a:ext cx="278030" cy="3510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686350" y="1025695"/>
            <a:ext cx="454714" cy="794269"/>
            <a:chOff x="6652883" y="3014788"/>
            <a:chExt cx="454714" cy="794269"/>
          </a:xfrm>
        </p:grpSpPr>
        <p:sp>
          <p:nvSpPr>
            <p:cNvPr id="71" name="TextBox 70"/>
            <p:cNvSpPr txBox="1"/>
            <p:nvPr/>
          </p:nvSpPr>
          <p:spPr>
            <a:xfrm>
              <a:off x="6652883" y="3014788"/>
              <a:ext cx="45471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x</a:t>
              </a:r>
              <a:endParaRPr lang="en-US" dirty="0"/>
            </a:p>
          </p:txBody>
        </p:sp>
        <p:cxnSp>
          <p:nvCxnSpPr>
            <p:cNvPr id="72" name="Straight Arrow Connector 71"/>
            <p:cNvCxnSpPr>
              <a:stCxn id="71" idx="2"/>
            </p:cNvCxnSpPr>
            <p:nvPr/>
          </p:nvCxnSpPr>
          <p:spPr>
            <a:xfrm>
              <a:off x="6880240" y="3384120"/>
              <a:ext cx="227357" cy="424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2203382" y="965292"/>
            <a:ext cx="454714" cy="794269"/>
            <a:chOff x="6652883" y="3014788"/>
            <a:chExt cx="454714" cy="794269"/>
          </a:xfrm>
        </p:grpSpPr>
        <p:sp>
          <p:nvSpPr>
            <p:cNvPr id="76" name="TextBox 75"/>
            <p:cNvSpPr txBox="1"/>
            <p:nvPr/>
          </p:nvSpPr>
          <p:spPr>
            <a:xfrm>
              <a:off x="6652883" y="3014788"/>
              <a:ext cx="45471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y</a:t>
              </a:r>
            </a:p>
          </p:txBody>
        </p:sp>
        <p:cxnSp>
          <p:nvCxnSpPr>
            <p:cNvPr id="77" name="Straight Arrow Connector 76"/>
            <p:cNvCxnSpPr>
              <a:stCxn id="76" idx="2"/>
            </p:cNvCxnSpPr>
            <p:nvPr/>
          </p:nvCxnSpPr>
          <p:spPr>
            <a:xfrm>
              <a:off x="6880240" y="3384120"/>
              <a:ext cx="227357" cy="424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8" name="Group 77"/>
          <p:cNvGrpSpPr/>
          <p:nvPr/>
        </p:nvGrpSpPr>
        <p:grpSpPr>
          <a:xfrm>
            <a:off x="3744210" y="934904"/>
            <a:ext cx="454714" cy="794269"/>
            <a:chOff x="6652883" y="3014788"/>
            <a:chExt cx="454714" cy="794269"/>
          </a:xfrm>
        </p:grpSpPr>
        <p:sp>
          <p:nvSpPr>
            <p:cNvPr id="79" name="TextBox 78"/>
            <p:cNvSpPr txBox="1"/>
            <p:nvPr/>
          </p:nvSpPr>
          <p:spPr>
            <a:xfrm>
              <a:off x="6652883" y="3014788"/>
              <a:ext cx="45471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z</a:t>
              </a:r>
              <a:endParaRPr lang="en-US" dirty="0"/>
            </a:p>
          </p:txBody>
        </p:sp>
        <p:cxnSp>
          <p:nvCxnSpPr>
            <p:cNvPr id="80" name="Straight Arrow Connector 79"/>
            <p:cNvCxnSpPr>
              <a:stCxn id="79" idx="2"/>
            </p:cNvCxnSpPr>
            <p:nvPr/>
          </p:nvCxnSpPr>
          <p:spPr>
            <a:xfrm>
              <a:off x="6880240" y="3384120"/>
              <a:ext cx="227357" cy="424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3" name="Isosceles Triangle 52"/>
          <p:cNvSpPr/>
          <p:nvPr/>
        </p:nvSpPr>
        <p:spPr>
          <a:xfrm flipV="1">
            <a:off x="6030984" y="1690032"/>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523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Two-fold Sequential Composition</a:t>
            </a:r>
            <a:endParaRPr lang="en-US" sz="3200" b="0" dirty="0">
              <a:solidFill>
                <a:srgbClr val="FF0000"/>
              </a:solidFill>
            </a:endParaRPr>
          </a:p>
        </p:txBody>
      </p:sp>
      <p:grpSp>
        <p:nvGrpSpPr>
          <p:cNvPr id="29" name="Group 28"/>
          <p:cNvGrpSpPr/>
          <p:nvPr/>
        </p:nvGrpSpPr>
        <p:grpSpPr>
          <a:xfrm>
            <a:off x="1347295" y="1362427"/>
            <a:ext cx="932243" cy="918679"/>
            <a:chOff x="1691164" y="1573206"/>
            <a:chExt cx="932243" cy="918679"/>
          </a:xfrm>
        </p:grpSpPr>
        <p:sp>
          <p:nvSpPr>
            <p:cNvPr id="3" name="Rectangle 2"/>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4" name="Isosceles Triangle 3"/>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grpSp>
        <p:nvGrpSpPr>
          <p:cNvPr id="28" name="Group 27"/>
          <p:cNvGrpSpPr/>
          <p:nvPr/>
        </p:nvGrpSpPr>
        <p:grpSpPr>
          <a:xfrm>
            <a:off x="2901775" y="1362427"/>
            <a:ext cx="932243" cy="918679"/>
            <a:chOff x="3245644" y="1573206"/>
            <a:chExt cx="932243" cy="918679"/>
          </a:xfrm>
        </p:grpSpPr>
        <p:sp>
          <p:nvSpPr>
            <p:cNvPr id="5" name="Rectangle 4"/>
            <p:cNvSpPr/>
            <p:nvPr/>
          </p:nvSpPr>
          <p:spPr>
            <a:xfrm>
              <a:off x="324564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6" name="Isosceles Triangle 5"/>
            <p:cNvSpPr/>
            <p:nvPr/>
          </p:nvSpPr>
          <p:spPr>
            <a:xfrm>
              <a:off x="358951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8" name="Straight Arrow Connector 7"/>
          <p:cNvCxnSpPr>
            <a:endCxn id="3" idx="1"/>
          </p:cNvCxnSpPr>
          <p:nvPr/>
        </p:nvCxnSpPr>
        <p:spPr>
          <a:xfrm>
            <a:off x="763571" y="1821767"/>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3" idx="3"/>
            <a:endCxn id="5" idx="1"/>
          </p:cNvCxnSpPr>
          <p:nvPr/>
        </p:nvCxnSpPr>
        <p:spPr>
          <a:xfrm>
            <a:off x="2279538" y="1821767"/>
            <a:ext cx="6222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5" idx="3"/>
          </p:cNvCxnSpPr>
          <p:nvPr/>
        </p:nvCxnSpPr>
        <p:spPr>
          <a:xfrm>
            <a:off x="3834018" y="1821767"/>
            <a:ext cx="6222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18" idx="3"/>
            <a:endCxn id="3" idx="2"/>
          </p:cNvCxnSpPr>
          <p:nvPr/>
        </p:nvCxnSpPr>
        <p:spPr>
          <a:xfrm flipV="1">
            <a:off x="1813417" y="2281106"/>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Cloud 17"/>
          <p:cNvSpPr/>
          <p:nvPr/>
        </p:nvSpPr>
        <p:spPr>
          <a:xfrm>
            <a:off x="1423452" y="2608711"/>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r>
              <a:rPr lang="en-US" baseline="-25000" dirty="0" smtClean="0">
                <a:solidFill>
                  <a:schemeClr val="tx1"/>
                </a:solidFill>
              </a:rPr>
              <a:t>1</a:t>
            </a:r>
            <a:endParaRPr lang="en-US" baseline="-25000" dirty="0">
              <a:solidFill>
                <a:schemeClr val="tx1"/>
              </a:solidFill>
            </a:endParaRPr>
          </a:p>
        </p:txBody>
      </p:sp>
      <p:sp>
        <p:nvSpPr>
          <p:cNvPr id="21" name="Cloud 20"/>
          <p:cNvSpPr/>
          <p:nvPr/>
        </p:nvSpPr>
        <p:spPr>
          <a:xfrm>
            <a:off x="2968104" y="2600200"/>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r>
              <a:rPr lang="en-US" baseline="-25000" dirty="0">
                <a:solidFill>
                  <a:schemeClr val="tx1"/>
                </a:solidFill>
              </a:rPr>
              <a:t>2</a:t>
            </a:r>
          </a:p>
        </p:txBody>
      </p:sp>
      <p:cxnSp>
        <p:nvCxnSpPr>
          <p:cNvPr id="22" name="Straight Arrow Connector 21"/>
          <p:cNvCxnSpPr>
            <a:stCxn id="21" idx="3"/>
            <a:endCxn id="5" idx="2"/>
          </p:cNvCxnSpPr>
          <p:nvPr/>
        </p:nvCxnSpPr>
        <p:spPr>
          <a:xfrm flipV="1">
            <a:off x="3358069" y="2281106"/>
            <a:ext cx="9828" cy="3474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4937760" y="1046480"/>
            <a:ext cx="10160" cy="2058647"/>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7121945" y="1690032"/>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IC</a:t>
            </a:r>
            <a:endParaRPr lang="en-US" sz="2400" b="1" dirty="0">
              <a:solidFill>
                <a:schemeClr val="tx1"/>
              </a:solidFill>
            </a:endParaRPr>
          </a:p>
        </p:txBody>
      </p:sp>
      <p:sp>
        <p:nvSpPr>
          <p:cNvPr id="33" name="Rectangle 32"/>
          <p:cNvSpPr/>
          <p:nvPr/>
        </p:nvSpPr>
        <p:spPr>
          <a:xfrm>
            <a:off x="5687114" y="1690032"/>
            <a:ext cx="932243" cy="9186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chemeClr val="tx1"/>
                </a:solidFill>
              </a:rPr>
              <a:t>EE</a:t>
            </a:r>
            <a:endParaRPr lang="en-US" sz="2400" b="1" dirty="0">
              <a:solidFill>
                <a:schemeClr val="tx1"/>
              </a:solidFill>
            </a:endParaRPr>
          </a:p>
        </p:txBody>
      </p:sp>
      <p:cxnSp>
        <p:nvCxnSpPr>
          <p:cNvPr id="34" name="Straight Arrow Connector 33"/>
          <p:cNvCxnSpPr/>
          <p:nvPr/>
        </p:nvCxnSpPr>
        <p:spPr>
          <a:xfrm flipV="1">
            <a:off x="5849674" y="2608711"/>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6461770" y="2608711"/>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6619357" y="1819964"/>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flipH="1">
            <a:off x="6590130" y="2439724"/>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8" name="Cloud 37"/>
          <p:cNvSpPr/>
          <p:nvPr/>
        </p:nvSpPr>
        <p:spPr>
          <a:xfrm>
            <a:off x="5425440" y="945408"/>
            <a:ext cx="144272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chemeClr val="tx1"/>
                </a:solidFill>
              </a:rPr>
              <a:t>SK</a:t>
            </a:r>
            <a:r>
              <a:rPr lang="en-US" sz="1600" baseline="-25000" dirty="0" smtClean="0">
                <a:solidFill>
                  <a:schemeClr val="tx1"/>
                </a:solidFill>
              </a:rPr>
              <a:t>1</a:t>
            </a:r>
            <a:r>
              <a:rPr lang="en-US" sz="1600" dirty="0" smtClean="0">
                <a:solidFill>
                  <a:schemeClr val="tx1"/>
                </a:solidFill>
              </a:rPr>
              <a:t>, SK</a:t>
            </a:r>
            <a:r>
              <a:rPr lang="en-US" sz="1600" baseline="-25000" dirty="0" smtClean="0">
                <a:solidFill>
                  <a:schemeClr val="tx1"/>
                </a:solidFill>
              </a:rPr>
              <a:t>2</a:t>
            </a:r>
            <a:endParaRPr lang="en-US" sz="1600" baseline="-25000" dirty="0">
              <a:solidFill>
                <a:schemeClr val="tx1"/>
              </a:solidFill>
            </a:endParaRPr>
          </a:p>
        </p:txBody>
      </p:sp>
      <p:cxnSp>
        <p:nvCxnSpPr>
          <p:cNvPr id="39" name="Straight Arrow Connector 38"/>
          <p:cNvCxnSpPr>
            <a:stCxn id="38" idx="1"/>
            <a:endCxn id="33" idx="0"/>
          </p:cNvCxnSpPr>
          <p:nvPr/>
        </p:nvCxnSpPr>
        <p:spPr>
          <a:xfrm>
            <a:off x="6146800" y="1441295"/>
            <a:ext cx="6436" cy="2487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3" name="Rectangle 52"/>
          <p:cNvSpPr/>
          <p:nvPr/>
        </p:nvSpPr>
        <p:spPr>
          <a:xfrm>
            <a:off x="5684623" y="3112434"/>
            <a:ext cx="2367074" cy="558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D</a:t>
            </a:r>
            <a:endParaRPr lang="en-US" b="1" dirty="0"/>
          </a:p>
        </p:txBody>
      </p:sp>
      <p:sp>
        <p:nvSpPr>
          <p:cNvPr id="7" name="TextBox 6"/>
          <p:cNvSpPr txBox="1"/>
          <p:nvPr/>
        </p:nvSpPr>
        <p:spPr>
          <a:xfrm>
            <a:off x="345440" y="3671234"/>
            <a:ext cx="52324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smtClean="0"/>
              <a:t>Meet-in-the-middle attack: </a:t>
            </a:r>
            <a:r>
              <a:rPr lang="en-US" sz="2000" dirty="0" smtClean="0">
                <a:solidFill>
                  <a:srgbClr val="008000"/>
                </a:solidFill>
              </a:rPr>
              <a:t>[DifHel76]</a:t>
            </a:r>
            <a:endParaRPr lang="en-US" sz="2000" b="1" dirty="0" smtClean="0"/>
          </a:p>
          <a:p>
            <a:pPr marL="285750" indent="-285750">
              <a:buFont typeface="Arial"/>
              <a:buChar char="•"/>
            </a:pPr>
            <a:r>
              <a:rPr lang="en-US" sz="2000" dirty="0" smtClean="0">
                <a:solidFill>
                  <a:srgbClr val="008000"/>
                </a:solidFill>
              </a:rPr>
              <a:t>z </a:t>
            </a:r>
            <a:r>
              <a:rPr lang="en-US" sz="2000" dirty="0" smtClean="0">
                <a:solidFill>
                  <a:schemeClr val="tx1"/>
                </a:solidFill>
              </a:rPr>
              <a:t>←</a:t>
            </a:r>
            <a:r>
              <a:rPr lang="en-US" sz="2000" dirty="0" smtClean="0">
                <a:solidFill>
                  <a:srgbClr val="008000"/>
                </a:solidFill>
              </a:rPr>
              <a:t> </a:t>
            </a:r>
            <a:r>
              <a:rPr lang="en-US" sz="2000" b="1" dirty="0" smtClean="0"/>
              <a:t>C</a:t>
            </a:r>
            <a:r>
              <a:rPr lang="en-US" sz="2000" dirty="0" smtClean="0"/>
              <a:t>(+, </a:t>
            </a:r>
            <a:r>
              <a:rPr lang="en-US" sz="2000" dirty="0" smtClean="0">
                <a:solidFill>
                  <a:srgbClr val="FF0000"/>
                </a:solidFill>
              </a:rPr>
              <a:t>x</a:t>
            </a:r>
            <a:r>
              <a:rPr lang="en-US" sz="2000" dirty="0" smtClean="0"/>
              <a:t>)</a:t>
            </a:r>
            <a:endParaRPr lang="en-US" sz="2000" dirty="0" smtClean="0">
              <a:solidFill>
                <a:srgbClr val="008000"/>
              </a:solidFill>
            </a:endParaRPr>
          </a:p>
          <a:p>
            <a:pPr marL="285750" indent="-285750">
              <a:buFont typeface="Arial"/>
              <a:buChar char="•"/>
            </a:pPr>
            <a:r>
              <a:rPr lang="en-US" sz="2000" dirty="0" smtClean="0"/>
              <a:t>∀SK’</a:t>
            </a:r>
            <a:r>
              <a:rPr lang="en-US" sz="2000" baseline="-25000" dirty="0" smtClean="0"/>
              <a:t>1</a:t>
            </a:r>
            <a:r>
              <a:rPr lang="en-US" sz="2000" dirty="0" smtClean="0"/>
              <a:t>: y[SK’</a:t>
            </a:r>
            <a:r>
              <a:rPr lang="en-US" sz="2000" baseline="-25000" dirty="0" smtClean="0"/>
              <a:t>1</a:t>
            </a:r>
            <a:r>
              <a:rPr lang="en-US" sz="2000" dirty="0" smtClean="0"/>
              <a:t>] ← </a:t>
            </a:r>
            <a:r>
              <a:rPr lang="en-US" sz="2000" b="1" dirty="0" smtClean="0"/>
              <a:t>IC</a:t>
            </a:r>
            <a:r>
              <a:rPr lang="en-US" sz="2000" dirty="0" smtClean="0"/>
              <a:t>(+, SK’</a:t>
            </a:r>
            <a:r>
              <a:rPr lang="en-US" sz="2000" baseline="-25000" dirty="0" smtClean="0"/>
              <a:t>1</a:t>
            </a:r>
            <a:r>
              <a:rPr lang="en-US" sz="2000" dirty="0" smtClean="0"/>
              <a:t>, </a:t>
            </a:r>
            <a:r>
              <a:rPr lang="en-US" sz="2000" dirty="0" smtClean="0">
                <a:solidFill>
                  <a:srgbClr val="FF0000"/>
                </a:solidFill>
              </a:rPr>
              <a:t>x</a:t>
            </a:r>
            <a:r>
              <a:rPr lang="en-US" sz="2000" dirty="0" smtClean="0"/>
              <a:t>)</a:t>
            </a:r>
          </a:p>
          <a:p>
            <a:pPr marL="285750" indent="-285750">
              <a:buFont typeface="Arial"/>
              <a:buChar char="•"/>
            </a:pPr>
            <a:r>
              <a:rPr lang="en-US" sz="2000" dirty="0" smtClean="0"/>
              <a:t>∀SK’</a:t>
            </a:r>
            <a:r>
              <a:rPr lang="en-US" sz="2000" baseline="-25000" dirty="0" smtClean="0"/>
              <a:t>2</a:t>
            </a:r>
            <a:r>
              <a:rPr lang="en-US" sz="2000" dirty="0" smtClean="0"/>
              <a:t>: </a:t>
            </a:r>
            <a:r>
              <a:rPr lang="en-US" sz="2000" dirty="0"/>
              <a:t>y’[SK’</a:t>
            </a:r>
            <a:r>
              <a:rPr lang="en-US" sz="2000" baseline="-25000" dirty="0"/>
              <a:t>2</a:t>
            </a:r>
            <a:r>
              <a:rPr lang="en-US" sz="2000" dirty="0" smtClean="0"/>
              <a:t>] ← </a:t>
            </a:r>
            <a:r>
              <a:rPr lang="en-US" sz="2000" b="1" dirty="0" smtClean="0"/>
              <a:t>IC</a:t>
            </a:r>
            <a:r>
              <a:rPr lang="en-US" sz="2000" dirty="0" smtClean="0"/>
              <a:t>(-, SK’</a:t>
            </a:r>
            <a:r>
              <a:rPr lang="en-US" sz="2000" baseline="-25000" dirty="0" smtClean="0"/>
              <a:t>2</a:t>
            </a:r>
            <a:r>
              <a:rPr lang="en-US" sz="2000" dirty="0" smtClean="0"/>
              <a:t>, </a:t>
            </a:r>
            <a:r>
              <a:rPr lang="en-US" sz="2000" dirty="0" smtClean="0">
                <a:solidFill>
                  <a:srgbClr val="008000"/>
                </a:solidFill>
              </a:rPr>
              <a:t>z</a:t>
            </a:r>
            <a:r>
              <a:rPr lang="en-US" sz="2000" dirty="0" smtClean="0"/>
              <a:t>) </a:t>
            </a:r>
          </a:p>
          <a:p>
            <a:pPr marL="285750" indent="-285750">
              <a:buFont typeface="Arial"/>
              <a:buChar char="•"/>
            </a:pPr>
            <a:r>
              <a:rPr lang="en-US" sz="2000" b="1" dirty="0" smtClean="0"/>
              <a:t>If</a:t>
            </a:r>
            <a:r>
              <a:rPr lang="en-US" sz="2000" dirty="0" smtClean="0"/>
              <a:t> ∃SK’</a:t>
            </a:r>
            <a:r>
              <a:rPr lang="en-US" sz="2000" baseline="-25000" dirty="0" smtClean="0"/>
              <a:t>1</a:t>
            </a:r>
            <a:r>
              <a:rPr lang="en-US" sz="2000" dirty="0" smtClean="0"/>
              <a:t>, SK’</a:t>
            </a:r>
            <a:r>
              <a:rPr lang="en-US" sz="2000" baseline="-25000" dirty="0" smtClean="0"/>
              <a:t>2</a:t>
            </a:r>
            <a:r>
              <a:rPr lang="en-US" sz="2000" dirty="0" smtClean="0"/>
              <a:t> : y[SK’</a:t>
            </a:r>
            <a:r>
              <a:rPr lang="en-US" sz="2000" baseline="-25000" dirty="0" smtClean="0"/>
              <a:t>1</a:t>
            </a:r>
            <a:r>
              <a:rPr lang="en-US" sz="2000" dirty="0" smtClean="0"/>
              <a:t>] = y[SK’</a:t>
            </a:r>
            <a:r>
              <a:rPr lang="en-US" sz="2000" baseline="-25000" dirty="0" smtClean="0"/>
              <a:t>2</a:t>
            </a:r>
            <a:r>
              <a:rPr lang="en-US" sz="2000" dirty="0" smtClean="0"/>
              <a:t>] </a:t>
            </a:r>
            <a:r>
              <a:rPr lang="en-US" sz="2000" b="1" dirty="0" smtClean="0"/>
              <a:t>then</a:t>
            </a:r>
            <a:r>
              <a:rPr lang="en-US" sz="2000" dirty="0" smtClean="0"/>
              <a:t> </a:t>
            </a:r>
            <a:r>
              <a:rPr lang="en-US" sz="2000" b="1" dirty="0" smtClean="0"/>
              <a:t>output</a:t>
            </a:r>
            <a:r>
              <a:rPr lang="en-US" sz="2000" dirty="0" smtClean="0"/>
              <a:t> 1</a:t>
            </a:r>
          </a:p>
          <a:p>
            <a:pPr marL="285750" indent="-285750">
              <a:buFont typeface="Arial"/>
              <a:buChar char="•"/>
            </a:pPr>
            <a:r>
              <a:rPr lang="en-US" sz="2000" b="1" dirty="0" smtClean="0"/>
              <a:t>Else</a:t>
            </a:r>
            <a:r>
              <a:rPr lang="en-US" sz="2000" dirty="0" smtClean="0"/>
              <a:t> </a:t>
            </a:r>
            <a:r>
              <a:rPr lang="en-US" sz="2000" b="1" dirty="0" smtClean="0"/>
              <a:t>output</a:t>
            </a:r>
            <a:r>
              <a:rPr lang="en-US" sz="2000" dirty="0" smtClean="0"/>
              <a:t> 0</a:t>
            </a:r>
          </a:p>
        </p:txBody>
      </p:sp>
      <p:cxnSp>
        <p:nvCxnSpPr>
          <p:cNvPr id="55" name="Straight Arrow Connector 54"/>
          <p:cNvCxnSpPr/>
          <p:nvPr/>
        </p:nvCxnSpPr>
        <p:spPr>
          <a:xfrm flipV="1">
            <a:off x="7282234" y="2608711"/>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7" name="Straight Arrow Connector 56"/>
          <p:cNvCxnSpPr/>
          <p:nvPr/>
        </p:nvCxnSpPr>
        <p:spPr>
          <a:xfrm>
            <a:off x="7894330" y="2608711"/>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763571" y="1747611"/>
            <a:ext cx="467360" cy="369332"/>
          </a:xfrm>
          <a:prstGeom prst="rect">
            <a:avLst/>
          </a:prstGeom>
          <a:noFill/>
        </p:spPr>
        <p:txBody>
          <a:bodyPr wrap="square" rtlCol="0">
            <a:spAutoFit/>
          </a:bodyPr>
          <a:lstStyle/>
          <a:p>
            <a:pPr algn="ctr"/>
            <a:r>
              <a:rPr lang="en-US" dirty="0">
                <a:solidFill>
                  <a:srgbClr val="FF0000"/>
                </a:solidFill>
              </a:rPr>
              <a:t>x</a:t>
            </a:r>
            <a:endParaRPr lang="en-US" dirty="0"/>
          </a:p>
        </p:txBody>
      </p:sp>
      <p:sp>
        <p:nvSpPr>
          <p:cNvPr id="10" name="Rectangle 9"/>
          <p:cNvSpPr/>
          <p:nvPr/>
        </p:nvSpPr>
        <p:spPr>
          <a:xfrm>
            <a:off x="4158226" y="1442282"/>
            <a:ext cx="275849" cy="369332"/>
          </a:xfrm>
          <a:prstGeom prst="rect">
            <a:avLst/>
          </a:prstGeom>
        </p:spPr>
        <p:txBody>
          <a:bodyPr wrap="none">
            <a:spAutoFit/>
          </a:bodyPr>
          <a:lstStyle/>
          <a:p>
            <a:r>
              <a:rPr lang="en-US" dirty="0">
                <a:solidFill>
                  <a:srgbClr val="008000"/>
                </a:solidFill>
              </a:rPr>
              <a:t>z </a:t>
            </a:r>
            <a:endParaRPr lang="en-US" dirty="0"/>
          </a:p>
        </p:txBody>
      </p:sp>
      <p:cxnSp>
        <p:nvCxnSpPr>
          <p:cNvPr id="40" name="Straight Arrow Connector 39"/>
          <p:cNvCxnSpPr/>
          <p:nvPr/>
        </p:nvCxnSpPr>
        <p:spPr>
          <a:xfrm>
            <a:off x="763571" y="2109374"/>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Cloud 40"/>
          <p:cNvSpPr/>
          <p:nvPr/>
        </p:nvSpPr>
        <p:spPr>
          <a:xfrm>
            <a:off x="1422933" y="2616774"/>
            <a:ext cx="779930" cy="496416"/>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solidFill>
                  <a:schemeClr val="tx1"/>
                </a:solidFill>
              </a:rPr>
              <a:t>SK’</a:t>
            </a:r>
            <a:r>
              <a:rPr lang="en-US" sz="1600" baseline="-25000" dirty="0" smtClean="0">
                <a:solidFill>
                  <a:schemeClr val="tx1"/>
                </a:solidFill>
              </a:rPr>
              <a:t>1</a:t>
            </a:r>
            <a:endParaRPr lang="en-US" sz="1600" baseline="-25000" dirty="0">
              <a:solidFill>
                <a:schemeClr val="tx1"/>
              </a:solidFill>
            </a:endParaRPr>
          </a:p>
        </p:txBody>
      </p:sp>
      <p:cxnSp>
        <p:nvCxnSpPr>
          <p:cNvPr id="42" name="Straight Arrow Connector 41"/>
          <p:cNvCxnSpPr/>
          <p:nvPr/>
        </p:nvCxnSpPr>
        <p:spPr>
          <a:xfrm>
            <a:off x="2279538" y="2109374"/>
            <a:ext cx="39254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flipH="1">
            <a:off x="3834018" y="1521418"/>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flipH="1">
            <a:off x="2509233" y="1521418"/>
            <a:ext cx="39254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Rectangle 15"/>
          <p:cNvSpPr/>
          <p:nvPr/>
        </p:nvSpPr>
        <p:spPr>
          <a:xfrm>
            <a:off x="2214974" y="2099214"/>
            <a:ext cx="792292" cy="369332"/>
          </a:xfrm>
          <a:prstGeom prst="rect">
            <a:avLst/>
          </a:prstGeom>
        </p:spPr>
        <p:txBody>
          <a:bodyPr wrap="none">
            <a:spAutoFit/>
          </a:bodyPr>
          <a:lstStyle/>
          <a:p>
            <a:r>
              <a:rPr lang="en-US" dirty="0"/>
              <a:t>y[SK’</a:t>
            </a:r>
            <a:r>
              <a:rPr lang="en-US" baseline="-25000" dirty="0"/>
              <a:t>1</a:t>
            </a:r>
            <a:r>
              <a:rPr lang="en-US" dirty="0"/>
              <a:t>] </a:t>
            </a:r>
          </a:p>
        </p:txBody>
      </p:sp>
      <p:sp>
        <p:nvSpPr>
          <p:cNvPr id="45" name="Rectangle 44"/>
          <p:cNvSpPr/>
          <p:nvPr/>
        </p:nvSpPr>
        <p:spPr>
          <a:xfrm>
            <a:off x="2167539" y="1073479"/>
            <a:ext cx="849887" cy="369332"/>
          </a:xfrm>
          <a:prstGeom prst="rect">
            <a:avLst/>
          </a:prstGeom>
        </p:spPr>
        <p:txBody>
          <a:bodyPr wrap="none">
            <a:spAutoFit/>
          </a:bodyPr>
          <a:lstStyle/>
          <a:p>
            <a:r>
              <a:rPr lang="en-US" dirty="0"/>
              <a:t>y</a:t>
            </a:r>
            <a:r>
              <a:rPr lang="en-US" dirty="0" smtClean="0"/>
              <a:t>’[</a:t>
            </a:r>
            <a:r>
              <a:rPr lang="en-US" dirty="0"/>
              <a:t>SK</a:t>
            </a:r>
            <a:r>
              <a:rPr lang="en-US" dirty="0" smtClean="0"/>
              <a:t>’</a:t>
            </a:r>
            <a:r>
              <a:rPr lang="en-US" baseline="-25000" dirty="0" smtClean="0"/>
              <a:t>2</a:t>
            </a:r>
            <a:r>
              <a:rPr lang="en-US" dirty="0" smtClean="0"/>
              <a:t>] </a:t>
            </a:r>
            <a:endParaRPr lang="en-US" dirty="0"/>
          </a:p>
        </p:txBody>
      </p:sp>
      <p:sp>
        <p:nvSpPr>
          <p:cNvPr id="46" name="Cloud 45"/>
          <p:cNvSpPr/>
          <p:nvPr/>
        </p:nvSpPr>
        <p:spPr>
          <a:xfrm>
            <a:off x="2967772" y="2606614"/>
            <a:ext cx="779930" cy="496416"/>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solidFill>
                  <a:schemeClr val="tx1"/>
                </a:solidFill>
              </a:rPr>
              <a:t>SK’</a:t>
            </a:r>
            <a:r>
              <a:rPr lang="en-US" sz="1600" baseline="-25000" dirty="0">
                <a:solidFill>
                  <a:schemeClr val="tx1"/>
                </a:solidFill>
              </a:rPr>
              <a:t>2</a:t>
            </a:r>
          </a:p>
        </p:txBody>
      </p:sp>
      <p:sp>
        <p:nvSpPr>
          <p:cNvPr id="19" name="Rectangle 18"/>
          <p:cNvSpPr/>
          <p:nvPr/>
        </p:nvSpPr>
        <p:spPr>
          <a:xfrm>
            <a:off x="1691165" y="5722422"/>
            <a:ext cx="258778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smtClean="0"/>
              <a:t>Fact 1. </a:t>
            </a:r>
            <a:r>
              <a:rPr lang="en-US" b="1" dirty="0" err="1" smtClean="0"/>
              <a:t>Pr</a:t>
            </a:r>
            <a:r>
              <a:rPr lang="en-US" dirty="0"/>
              <a:t>[D → 1|left]  </a:t>
            </a:r>
            <a:r>
              <a:rPr lang="en-US" dirty="0" smtClean="0"/>
              <a:t>= 1</a:t>
            </a:r>
            <a:endParaRPr lang="en-US" dirty="0"/>
          </a:p>
        </p:txBody>
      </p:sp>
      <p:grpSp>
        <p:nvGrpSpPr>
          <p:cNvPr id="47" name="Group 46"/>
          <p:cNvGrpSpPr/>
          <p:nvPr/>
        </p:nvGrpSpPr>
        <p:grpSpPr>
          <a:xfrm>
            <a:off x="6868160" y="3685127"/>
            <a:ext cx="550167" cy="491413"/>
            <a:chOff x="2315442" y="5476240"/>
            <a:chExt cx="550167" cy="491413"/>
          </a:xfrm>
        </p:grpSpPr>
        <p:cxnSp>
          <p:nvCxnSpPr>
            <p:cNvPr id="48" name="Straight Arrow Connector 47"/>
            <p:cNvCxnSpPr/>
            <p:nvPr/>
          </p:nvCxnSpPr>
          <p:spPr>
            <a:xfrm>
              <a:off x="2336810" y="547624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2315442" y="5527201"/>
              <a:ext cx="550167" cy="369332"/>
            </a:xfrm>
            <a:prstGeom prst="rect">
              <a:avLst/>
            </a:prstGeom>
            <a:noFill/>
          </p:spPr>
          <p:txBody>
            <a:bodyPr wrap="square" rtlCol="0">
              <a:spAutoFit/>
            </a:bodyPr>
            <a:lstStyle/>
            <a:p>
              <a:r>
                <a:rPr lang="en-US" dirty="0" smtClean="0"/>
                <a:t>0/1</a:t>
              </a:r>
              <a:endParaRPr lang="en-US" dirty="0"/>
            </a:p>
          </p:txBody>
        </p:sp>
      </p:grpSp>
      <p:sp>
        <p:nvSpPr>
          <p:cNvPr id="50" name="Rectangle 49"/>
          <p:cNvSpPr/>
          <p:nvPr/>
        </p:nvSpPr>
        <p:spPr>
          <a:xfrm>
            <a:off x="4617268" y="5722422"/>
            <a:ext cx="3871109"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smtClean="0"/>
              <a:t>Fact 2. </a:t>
            </a:r>
            <a:r>
              <a:rPr lang="en-US" dirty="0" smtClean="0"/>
              <a:t>If k &lt; n/2: </a:t>
            </a:r>
            <a:r>
              <a:rPr lang="en-US" b="1" dirty="0" err="1" smtClean="0"/>
              <a:t>Pr</a:t>
            </a:r>
            <a:r>
              <a:rPr lang="en-US" dirty="0"/>
              <a:t>[D → 1</a:t>
            </a:r>
            <a:r>
              <a:rPr lang="en-US" dirty="0" smtClean="0"/>
              <a:t>|right]  &lt; 1/2</a:t>
            </a:r>
            <a:endParaRPr lang="en-US" dirty="0"/>
          </a:p>
        </p:txBody>
      </p:sp>
      <p:sp>
        <p:nvSpPr>
          <p:cNvPr id="51" name="Rectangle 50"/>
          <p:cNvSpPr/>
          <p:nvPr/>
        </p:nvSpPr>
        <p:spPr>
          <a:xfrm>
            <a:off x="5687114" y="1718415"/>
            <a:ext cx="932243" cy="9186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rPr>
              <a:t>P</a:t>
            </a:r>
          </a:p>
        </p:txBody>
      </p:sp>
      <p:sp>
        <p:nvSpPr>
          <p:cNvPr id="52" name="Isosceles Triangle 51"/>
          <p:cNvSpPr/>
          <p:nvPr/>
        </p:nvSpPr>
        <p:spPr>
          <a:xfrm flipV="1">
            <a:off x="6030984" y="1690032"/>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395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6"/>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9"/>
                                        </p:tgtEl>
                                        <p:attrNameLst>
                                          <p:attrName>style.visibility</p:attrName>
                                        </p:attrNameLst>
                                      </p:cBhvr>
                                      <p:to>
                                        <p:strVal val="hidden"/>
                                      </p:to>
                                    </p:set>
                                  </p:childTnLst>
                                </p:cTn>
                              </p:par>
                              <p:par>
                                <p:cTn id="69" presetID="1" presetClass="exit"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animBg="1"/>
      <p:bldP spid="7" grpId="0" animBg="1"/>
      <p:bldP spid="9" grpId="0"/>
      <p:bldP spid="10" grpId="0"/>
      <p:bldP spid="41" grpId="0" animBg="1"/>
      <p:bldP spid="16" grpId="0"/>
      <p:bldP spid="45" grpId="0"/>
      <p:bldP spid="46" grpId="0" animBg="1"/>
      <p:bldP spid="19" grpId="0" animBg="1"/>
      <p:bldP spid="50" grpId="0" animBg="1"/>
      <p:bldP spid="51"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DESX </a:t>
            </a:r>
            <a:r>
              <a:rPr lang="en-US" sz="3200" dirty="0">
                <a:solidFill>
                  <a:srgbClr val="008000"/>
                </a:solidFill>
              </a:rPr>
              <a:t>[</a:t>
            </a:r>
            <a:r>
              <a:rPr lang="en-US" sz="3200" dirty="0" err="1">
                <a:solidFill>
                  <a:srgbClr val="008000"/>
                </a:solidFill>
              </a:rPr>
              <a:t>Rivest</a:t>
            </a:r>
            <a:r>
              <a:rPr lang="en-US" sz="3200" dirty="0">
                <a:solidFill>
                  <a:srgbClr val="008000"/>
                </a:solidFill>
              </a:rPr>
              <a:t>, 1984</a:t>
            </a:r>
            <a:r>
              <a:rPr lang="en-US" sz="3200" dirty="0" smtClean="0">
                <a:solidFill>
                  <a:srgbClr val="008000"/>
                </a:solidFill>
              </a:rPr>
              <a:t>]</a:t>
            </a:r>
            <a:endParaRPr lang="en-US" sz="3200" b="0" dirty="0">
              <a:solidFill>
                <a:srgbClr val="FF0000"/>
              </a:solidFill>
            </a:endParaRPr>
          </a:p>
        </p:txBody>
      </p:sp>
      <p:grpSp>
        <p:nvGrpSpPr>
          <p:cNvPr id="3" name="Group 2"/>
          <p:cNvGrpSpPr/>
          <p:nvPr/>
        </p:nvGrpSpPr>
        <p:grpSpPr>
          <a:xfrm>
            <a:off x="3903170" y="1821767"/>
            <a:ext cx="932243" cy="918679"/>
            <a:chOff x="1691164" y="1573206"/>
            <a:chExt cx="932243" cy="918679"/>
          </a:xfrm>
        </p:grpSpPr>
        <p:sp>
          <p:nvSpPr>
            <p:cNvPr id="4" name="Rectangle 3"/>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5" name="Isosceles Triangle 4"/>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6" name="Straight Arrow Connector 5"/>
          <p:cNvCxnSpPr>
            <a:endCxn id="4" idx="1"/>
          </p:cNvCxnSpPr>
          <p:nvPr/>
        </p:nvCxnSpPr>
        <p:spPr>
          <a:xfrm>
            <a:off x="3319446" y="2281107"/>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a:stCxn id="4" idx="3"/>
          </p:cNvCxnSpPr>
          <p:nvPr/>
        </p:nvCxnSpPr>
        <p:spPr>
          <a:xfrm>
            <a:off x="4835413" y="2281107"/>
            <a:ext cx="6222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a:stCxn id="9" idx="3"/>
            <a:endCxn id="4" idx="2"/>
          </p:cNvCxnSpPr>
          <p:nvPr/>
        </p:nvCxnSpPr>
        <p:spPr>
          <a:xfrm flipV="1">
            <a:off x="4369292" y="2740446"/>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Cloud 8"/>
          <p:cNvSpPr/>
          <p:nvPr/>
        </p:nvSpPr>
        <p:spPr>
          <a:xfrm>
            <a:off x="3979327" y="3068051"/>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endParaRPr lang="en-US" baseline="-25000" dirty="0">
              <a:solidFill>
                <a:schemeClr val="tx1"/>
              </a:solidFill>
            </a:endParaRPr>
          </a:p>
        </p:txBody>
      </p:sp>
      <p:grpSp>
        <p:nvGrpSpPr>
          <p:cNvPr id="17" name="Group 16"/>
          <p:cNvGrpSpPr/>
          <p:nvPr/>
        </p:nvGrpSpPr>
        <p:grpSpPr>
          <a:xfrm>
            <a:off x="5457650" y="2071381"/>
            <a:ext cx="400225" cy="400225"/>
            <a:chOff x="5457650" y="2071381"/>
            <a:chExt cx="400225" cy="400225"/>
          </a:xfrm>
        </p:grpSpPr>
        <p:sp>
          <p:nvSpPr>
            <p:cNvPr id="10" name="Oval 9"/>
            <p:cNvSpPr/>
            <p:nvPr/>
          </p:nvSpPr>
          <p:spPr>
            <a:xfrm>
              <a:off x="5457650" y="2071381"/>
              <a:ext cx="400225" cy="40022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stCxn id="10" idx="0"/>
              <a:endCxn id="10" idx="4"/>
            </p:cNvCxnSpPr>
            <p:nvPr/>
          </p:nvCxnSpPr>
          <p:spPr>
            <a:xfrm>
              <a:off x="5657763" y="2071381"/>
              <a:ext cx="0" cy="400225"/>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a:stCxn id="10" idx="2"/>
              <a:endCxn id="10" idx="6"/>
            </p:cNvCxnSpPr>
            <p:nvPr/>
          </p:nvCxnSpPr>
          <p:spPr>
            <a:xfrm>
              <a:off x="5457650" y="2271494"/>
              <a:ext cx="400225" cy="0"/>
            </a:xfrm>
            <a:prstGeom prst="line">
              <a:avLst/>
            </a:prstGeom>
          </p:spPr>
          <p:style>
            <a:lnRef idx="2">
              <a:schemeClr val="dk1"/>
            </a:lnRef>
            <a:fillRef idx="0">
              <a:schemeClr val="dk1"/>
            </a:fillRef>
            <a:effectRef idx="1">
              <a:schemeClr val="dk1"/>
            </a:effectRef>
            <a:fontRef idx="minor">
              <a:schemeClr val="tx1"/>
            </a:fontRef>
          </p:style>
        </p:cxnSp>
      </p:grpSp>
      <p:grpSp>
        <p:nvGrpSpPr>
          <p:cNvPr id="18" name="Group 17"/>
          <p:cNvGrpSpPr/>
          <p:nvPr/>
        </p:nvGrpSpPr>
        <p:grpSpPr>
          <a:xfrm>
            <a:off x="2919221" y="2080994"/>
            <a:ext cx="400225" cy="400225"/>
            <a:chOff x="5457650" y="2071381"/>
            <a:chExt cx="400225" cy="400225"/>
          </a:xfrm>
        </p:grpSpPr>
        <p:sp>
          <p:nvSpPr>
            <p:cNvPr id="19" name="Oval 18"/>
            <p:cNvSpPr/>
            <p:nvPr/>
          </p:nvSpPr>
          <p:spPr>
            <a:xfrm>
              <a:off x="5457650" y="2071381"/>
              <a:ext cx="400225" cy="40022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stCxn id="19" idx="0"/>
              <a:endCxn id="19" idx="4"/>
            </p:cNvCxnSpPr>
            <p:nvPr/>
          </p:nvCxnSpPr>
          <p:spPr>
            <a:xfrm>
              <a:off x="5657763" y="2071381"/>
              <a:ext cx="0" cy="400225"/>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a:stCxn id="19" idx="2"/>
              <a:endCxn id="19" idx="6"/>
            </p:cNvCxnSpPr>
            <p:nvPr/>
          </p:nvCxnSpPr>
          <p:spPr>
            <a:xfrm>
              <a:off x="5457650" y="2271494"/>
              <a:ext cx="400225" cy="0"/>
            </a:xfrm>
            <a:prstGeom prst="line">
              <a:avLst/>
            </a:prstGeom>
          </p:spPr>
          <p:style>
            <a:lnRef idx="2">
              <a:schemeClr val="dk1"/>
            </a:lnRef>
            <a:fillRef idx="0">
              <a:schemeClr val="dk1"/>
            </a:fillRef>
            <a:effectRef idx="1">
              <a:schemeClr val="dk1"/>
            </a:effectRef>
            <a:fontRef idx="minor">
              <a:schemeClr val="tx1"/>
            </a:fontRef>
          </p:style>
        </p:cxnSp>
      </p:grpSp>
      <p:cxnSp>
        <p:nvCxnSpPr>
          <p:cNvPr id="22" name="Straight Arrow Connector 21"/>
          <p:cNvCxnSpPr>
            <a:stCxn id="23" idx="3"/>
          </p:cNvCxnSpPr>
          <p:nvPr/>
        </p:nvCxnSpPr>
        <p:spPr>
          <a:xfrm flipV="1">
            <a:off x="5657763" y="2520621"/>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Cloud 22"/>
          <p:cNvSpPr/>
          <p:nvPr/>
        </p:nvSpPr>
        <p:spPr>
          <a:xfrm>
            <a:off x="5267798" y="2848226"/>
            <a:ext cx="779930" cy="496416"/>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SK</a:t>
            </a:r>
            <a:r>
              <a:rPr lang="en-US" baseline="-25000" dirty="0" smtClean="0">
                <a:solidFill>
                  <a:schemeClr val="tx1"/>
                </a:solidFill>
              </a:rPr>
              <a:t>2</a:t>
            </a:r>
            <a:endParaRPr lang="en-US" baseline="-25000" dirty="0">
              <a:solidFill>
                <a:schemeClr val="tx1"/>
              </a:solidFill>
            </a:endParaRPr>
          </a:p>
        </p:txBody>
      </p:sp>
      <p:cxnSp>
        <p:nvCxnSpPr>
          <p:cNvPr id="24" name="Straight Arrow Connector 23"/>
          <p:cNvCxnSpPr>
            <a:stCxn id="25" idx="3"/>
          </p:cNvCxnSpPr>
          <p:nvPr/>
        </p:nvCxnSpPr>
        <p:spPr>
          <a:xfrm flipV="1">
            <a:off x="3119334" y="2492238"/>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Cloud 24"/>
          <p:cNvSpPr/>
          <p:nvPr/>
        </p:nvSpPr>
        <p:spPr>
          <a:xfrm>
            <a:off x="2729369" y="2819843"/>
            <a:ext cx="779930" cy="496416"/>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SK</a:t>
            </a:r>
            <a:r>
              <a:rPr lang="en-US" baseline="-25000" dirty="0" smtClean="0">
                <a:solidFill>
                  <a:schemeClr val="tx1"/>
                </a:solidFill>
              </a:rPr>
              <a:t>1</a:t>
            </a:r>
            <a:endParaRPr lang="en-US" baseline="-25000" dirty="0">
              <a:solidFill>
                <a:schemeClr val="tx1"/>
              </a:solidFill>
            </a:endParaRPr>
          </a:p>
        </p:txBody>
      </p:sp>
      <p:cxnSp>
        <p:nvCxnSpPr>
          <p:cNvPr id="26" name="Straight Arrow Connector 25"/>
          <p:cNvCxnSpPr/>
          <p:nvPr/>
        </p:nvCxnSpPr>
        <p:spPr>
          <a:xfrm>
            <a:off x="2335497" y="2281107"/>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a:off x="5868625" y="2271494"/>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390071" y="3971834"/>
            <a:ext cx="8332027"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smtClean="0">
                <a:solidFill>
                  <a:schemeClr val="tx2">
                    <a:lumMod val="60000"/>
                    <a:lumOff val="40000"/>
                  </a:schemeClr>
                </a:solidFill>
              </a:rPr>
              <a:t>Theorem:</a:t>
            </a:r>
            <a:r>
              <a:rPr lang="en-US" sz="2400" dirty="0" smtClean="0"/>
              <a:t> </a:t>
            </a:r>
            <a:r>
              <a:rPr lang="en-US" sz="2400" dirty="0" smtClean="0">
                <a:solidFill>
                  <a:srgbClr val="008000"/>
                </a:solidFill>
              </a:rPr>
              <a:t>[KilRog01]</a:t>
            </a:r>
            <a:r>
              <a:rPr lang="en-US" sz="2400" dirty="0" smtClean="0"/>
              <a:t> </a:t>
            </a:r>
          </a:p>
          <a:p>
            <a:r>
              <a:rPr lang="en-US" sz="2400" b="1" dirty="0" smtClean="0"/>
              <a:t>DESX</a:t>
            </a:r>
            <a:r>
              <a:rPr lang="en-US" sz="2400" dirty="0" smtClean="0"/>
              <a:t> is a (Q</a:t>
            </a:r>
            <a:r>
              <a:rPr lang="en-US" sz="2400" baseline="-25000" dirty="0" smtClean="0"/>
              <a:t>C</a:t>
            </a:r>
            <a:r>
              <a:rPr lang="en-US" sz="2400" dirty="0" smtClean="0"/>
              <a:t>, Q</a:t>
            </a:r>
            <a:r>
              <a:rPr lang="en-US" sz="2400" baseline="-25000" dirty="0" smtClean="0">
                <a:latin typeface="Symbol" charset="2"/>
                <a:cs typeface="Symbol" charset="2"/>
              </a:rPr>
              <a:t>P</a:t>
            </a:r>
            <a:r>
              <a:rPr lang="en-US" sz="2400" dirty="0" smtClean="0"/>
              <a:t>, </a:t>
            </a:r>
            <a:r>
              <a:rPr lang="en-US" sz="2400" dirty="0" smtClean="0">
                <a:latin typeface="Symbol" charset="2"/>
                <a:cs typeface="Symbol" charset="2"/>
              </a:rPr>
              <a:t>e = </a:t>
            </a:r>
            <a:r>
              <a:rPr lang="en-US" sz="2400" dirty="0" err="1" smtClean="0">
                <a:cs typeface="Symbol" charset="2"/>
              </a:rPr>
              <a:t>neg</a:t>
            </a:r>
            <a:r>
              <a:rPr lang="en-US" sz="2400" dirty="0" err="1">
                <a:cs typeface="Symbol" charset="2"/>
              </a:rPr>
              <a:t>l</a:t>
            </a:r>
            <a:r>
              <a:rPr lang="en-US" sz="2400" dirty="0" smtClean="0"/>
              <a:t>)-strong PRP </a:t>
            </a:r>
            <a:r>
              <a:rPr lang="en-US" sz="2400" dirty="0" smtClean="0"/>
              <a:t>if Q</a:t>
            </a:r>
            <a:r>
              <a:rPr lang="en-US" sz="2400" baseline="-25000" dirty="0" smtClean="0"/>
              <a:t>C</a:t>
            </a:r>
            <a:r>
              <a:rPr lang="en-US" sz="2400" dirty="0" smtClean="0"/>
              <a:t> </a:t>
            </a:r>
            <a:r>
              <a:rPr lang="en-US" sz="2400" dirty="0" smtClean="0"/>
              <a:t>* Q</a:t>
            </a:r>
            <a:r>
              <a:rPr lang="en-US" sz="2400" baseline="-25000" dirty="0" smtClean="0">
                <a:latin typeface="Symbol" charset="2"/>
                <a:cs typeface="Symbol" charset="2"/>
              </a:rPr>
              <a:t>P</a:t>
            </a:r>
            <a:r>
              <a:rPr lang="en-US" sz="2400" dirty="0" smtClean="0"/>
              <a:t> &lt; 2</a:t>
            </a:r>
            <a:r>
              <a:rPr lang="en-US" sz="2400" baseline="30000" dirty="0" smtClean="0"/>
              <a:t>n + k</a:t>
            </a:r>
            <a:r>
              <a:rPr lang="en-US" sz="2400" dirty="0" smtClean="0"/>
              <a:t>.</a:t>
            </a:r>
            <a:endParaRPr lang="en-US" sz="2400" baseline="30000" dirty="0"/>
          </a:p>
        </p:txBody>
      </p:sp>
      <p:sp>
        <p:nvSpPr>
          <p:cNvPr id="29" name="TextBox 28"/>
          <p:cNvSpPr txBox="1"/>
          <p:nvPr/>
        </p:nvSpPr>
        <p:spPr>
          <a:xfrm>
            <a:off x="2123440" y="6004560"/>
            <a:ext cx="184666" cy="369332"/>
          </a:xfrm>
          <a:prstGeom prst="rect">
            <a:avLst/>
          </a:prstGeom>
          <a:noFill/>
        </p:spPr>
        <p:txBody>
          <a:bodyPr wrap="none" rtlCol="0">
            <a:spAutoFit/>
          </a:bodyPr>
          <a:lstStyle/>
          <a:p>
            <a:endParaRPr lang="en-US" dirty="0"/>
          </a:p>
        </p:txBody>
      </p:sp>
      <p:sp>
        <p:nvSpPr>
          <p:cNvPr id="30" name="TextBox 29"/>
          <p:cNvSpPr txBox="1"/>
          <p:nvPr/>
        </p:nvSpPr>
        <p:spPr>
          <a:xfrm>
            <a:off x="372526" y="4900051"/>
            <a:ext cx="8349571" cy="1200328"/>
          </a:xfrm>
          <a:prstGeom prst="rect">
            <a:avLst/>
          </a:prstGeom>
          <a:noFill/>
        </p:spPr>
        <p:txBody>
          <a:bodyPr wrap="square" rtlCol="0">
            <a:spAutoFit/>
          </a:bodyPr>
          <a:lstStyle/>
          <a:p>
            <a:pPr marL="342900" indent="-342900">
              <a:buClr>
                <a:schemeClr val="tx2">
                  <a:lumMod val="60000"/>
                  <a:lumOff val="40000"/>
                </a:schemeClr>
              </a:buClr>
              <a:buSzPct val="140000"/>
              <a:buFont typeface="Wingdings" charset="2"/>
              <a:buChar char="§"/>
            </a:pPr>
            <a:r>
              <a:rPr lang="en-US" sz="2400" dirty="0" smtClean="0"/>
              <a:t>Result meaningful even when k = 0 </a:t>
            </a:r>
            <a:r>
              <a:rPr lang="en-US" sz="2400" dirty="0" smtClean="0">
                <a:solidFill>
                  <a:srgbClr val="008000"/>
                </a:solidFill>
              </a:rPr>
              <a:t>[EveMan96]</a:t>
            </a:r>
            <a:endParaRPr lang="en-US" sz="2400" dirty="0" smtClean="0"/>
          </a:p>
          <a:p>
            <a:pPr marL="342900" indent="-342900">
              <a:buClr>
                <a:schemeClr val="tx2">
                  <a:lumMod val="60000"/>
                  <a:lumOff val="40000"/>
                </a:schemeClr>
              </a:buClr>
              <a:buSzPct val="140000"/>
              <a:buFont typeface="Wingdings" charset="2"/>
              <a:buChar char="§"/>
            </a:pPr>
            <a:r>
              <a:rPr lang="en-US" sz="2400" dirty="0" smtClean="0"/>
              <a:t>Proof succeeds even if SK</a:t>
            </a:r>
            <a:r>
              <a:rPr lang="en-US" sz="2400" baseline="-25000" dirty="0" smtClean="0"/>
              <a:t>1</a:t>
            </a:r>
            <a:r>
              <a:rPr lang="en-US" sz="2400" dirty="0" smtClean="0"/>
              <a:t> = SK</a:t>
            </a:r>
            <a:r>
              <a:rPr lang="en-US" sz="2400" baseline="-25000" dirty="0" smtClean="0"/>
              <a:t>2 </a:t>
            </a:r>
            <a:r>
              <a:rPr lang="en-US" sz="2400" dirty="0" smtClean="0">
                <a:solidFill>
                  <a:srgbClr val="008000"/>
                </a:solidFill>
              </a:rPr>
              <a:t>[DunKelSha11</a:t>
            </a:r>
            <a:r>
              <a:rPr lang="en-US" sz="2400" dirty="0" smtClean="0">
                <a:solidFill>
                  <a:srgbClr val="008000"/>
                </a:solidFill>
              </a:rPr>
              <a:t>]</a:t>
            </a:r>
          </a:p>
          <a:p>
            <a:pPr marL="342900" indent="-342900">
              <a:buClr>
                <a:schemeClr val="tx2">
                  <a:lumMod val="60000"/>
                  <a:lumOff val="40000"/>
                </a:schemeClr>
              </a:buClr>
              <a:buSzPct val="140000"/>
              <a:buFont typeface="Wingdings" charset="2"/>
              <a:buChar char="§"/>
            </a:pPr>
            <a:r>
              <a:rPr lang="en-US" sz="2400" dirty="0" smtClean="0"/>
              <a:t>Essentially optimal for one-call constructions </a:t>
            </a:r>
            <a:r>
              <a:rPr lang="en-US" sz="2400" dirty="0" smtClean="0">
                <a:solidFill>
                  <a:srgbClr val="FF0000"/>
                </a:solidFill>
              </a:rPr>
              <a:t>[GazTes12]</a:t>
            </a:r>
            <a:endParaRPr lang="en-US" sz="2400" dirty="0">
              <a:solidFill>
                <a:srgbClr val="FF0000"/>
              </a:solidFill>
            </a:endParaRPr>
          </a:p>
        </p:txBody>
      </p:sp>
    </p:spTree>
    <p:extLst>
      <p:ext uri="{BB962C8B-B14F-4D97-AF65-F5344CB8AC3E}">
        <p14:creationId xmlns:p14="http://schemas.microsoft.com/office/powerpoint/2010/main" val="1796373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9"/>
            <a:ext cx="8264898" cy="756303"/>
          </a:xfrm>
        </p:spPr>
        <p:txBody>
          <a:bodyPr>
            <a:normAutofit/>
          </a:bodyPr>
          <a:lstStyle/>
          <a:p>
            <a:r>
              <a:rPr lang="en-US" dirty="0"/>
              <a:t>3</a:t>
            </a:r>
            <a:r>
              <a:rPr lang="en-US" dirty="0" smtClean="0"/>
              <a:t>DES</a:t>
            </a:r>
            <a:endParaRPr lang="en-US" sz="3200" b="0" dirty="0">
              <a:solidFill>
                <a:srgbClr val="FF0000"/>
              </a:solidFill>
            </a:endParaRPr>
          </a:p>
        </p:txBody>
      </p:sp>
      <p:grpSp>
        <p:nvGrpSpPr>
          <p:cNvPr id="3" name="Group 2"/>
          <p:cNvGrpSpPr/>
          <p:nvPr/>
        </p:nvGrpSpPr>
        <p:grpSpPr>
          <a:xfrm>
            <a:off x="2663650" y="2645788"/>
            <a:ext cx="932243" cy="918679"/>
            <a:chOff x="1691164" y="1573206"/>
            <a:chExt cx="932243" cy="918679"/>
          </a:xfrm>
        </p:grpSpPr>
        <p:sp>
          <p:nvSpPr>
            <p:cNvPr id="4" name="Rectangle 3"/>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5" name="Isosceles Triangle 4"/>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6" name="Straight Arrow Connector 5"/>
          <p:cNvCxnSpPr>
            <a:endCxn id="4" idx="1"/>
          </p:cNvCxnSpPr>
          <p:nvPr/>
        </p:nvCxnSpPr>
        <p:spPr>
          <a:xfrm>
            <a:off x="2079926" y="3105128"/>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a:stCxn id="4" idx="3"/>
          </p:cNvCxnSpPr>
          <p:nvPr/>
        </p:nvCxnSpPr>
        <p:spPr>
          <a:xfrm>
            <a:off x="3595893" y="3105128"/>
            <a:ext cx="6222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a:stCxn id="9" idx="3"/>
            <a:endCxn id="4" idx="2"/>
          </p:cNvCxnSpPr>
          <p:nvPr/>
        </p:nvCxnSpPr>
        <p:spPr>
          <a:xfrm flipV="1">
            <a:off x="3129772" y="3564467"/>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Cloud 8"/>
          <p:cNvSpPr/>
          <p:nvPr/>
        </p:nvSpPr>
        <p:spPr>
          <a:xfrm>
            <a:off x="2739807" y="3892072"/>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r>
              <a:rPr lang="en-US" baseline="-25000" dirty="0" smtClean="0">
                <a:solidFill>
                  <a:schemeClr val="tx1"/>
                </a:solidFill>
              </a:rPr>
              <a:t>1</a:t>
            </a:r>
            <a:endParaRPr lang="en-US" baseline="-25000" dirty="0">
              <a:solidFill>
                <a:schemeClr val="tx1"/>
              </a:solidFill>
            </a:endParaRPr>
          </a:p>
        </p:txBody>
      </p:sp>
      <p:grpSp>
        <p:nvGrpSpPr>
          <p:cNvPr id="10" name="Group 9"/>
          <p:cNvGrpSpPr/>
          <p:nvPr/>
        </p:nvGrpSpPr>
        <p:grpSpPr>
          <a:xfrm>
            <a:off x="4218130" y="2664415"/>
            <a:ext cx="932243" cy="918679"/>
            <a:chOff x="1691164" y="1573206"/>
            <a:chExt cx="932243" cy="918679"/>
          </a:xfrm>
        </p:grpSpPr>
        <p:sp>
          <p:nvSpPr>
            <p:cNvPr id="11" name="Rectangle 10"/>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12" name="Isosceles Triangle 11"/>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13" name="Straight Arrow Connector 12"/>
          <p:cNvCxnSpPr>
            <a:stCxn id="11" idx="3"/>
          </p:cNvCxnSpPr>
          <p:nvPr/>
        </p:nvCxnSpPr>
        <p:spPr>
          <a:xfrm>
            <a:off x="5150373" y="3123755"/>
            <a:ext cx="6222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15" idx="3"/>
            <a:endCxn id="11" idx="2"/>
          </p:cNvCxnSpPr>
          <p:nvPr/>
        </p:nvCxnSpPr>
        <p:spPr>
          <a:xfrm flipV="1">
            <a:off x="4684252" y="3583094"/>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Cloud 14"/>
          <p:cNvSpPr/>
          <p:nvPr/>
        </p:nvSpPr>
        <p:spPr>
          <a:xfrm>
            <a:off x="4294287" y="3910699"/>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r>
              <a:rPr lang="en-US" baseline="-25000" dirty="0" smtClean="0">
                <a:solidFill>
                  <a:schemeClr val="tx1"/>
                </a:solidFill>
              </a:rPr>
              <a:t>2</a:t>
            </a:r>
            <a:endParaRPr lang="en-US" baseline="-25000" dirty="0">
              <a:solidFill>
                <a:schemeClr val="tx1"/>
              </a:solidFill>
            </a:endParaRPr>
          </a:p>
        </p:txBody>
      </p:sp>
      <p:grpSp>
        <p:nvGrpSpPr>
          <p:cNvPr id="16" name="Group 15"/>
          <p:cNvGrpSpPr/>
          <p:nvPr/>
        </p:nvGrpSpPr>
        <p:grpSpPr>
          <a:xfrm>
            <a:off x="5797307" y="2664415"/>
            <a:ext cx="932243" cy="918679"/>
            <a:chOff x="1691164" y="1573206"/>
            <a:chExt cx="932243" cy="918679"/>
          </a:xfrm>
        </p:grpSpPr>
        <p:sp>
          <p:nvSpPr>
            <p:cNvPr id="17" name="Rectangle 16"/>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18" name="Isosceles Triangle 17"/>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19" name="Straight Arrow Connector 18"/>
          <p:cNvCxnSpPr>
            <a:stCxn id="17" idx="3"/>
          </p:cNvCxnSpPr>
          <p:nvPr/>
        </p:nvCxnSpPr>
        <p:spPr>
          <a:xfrm>
            <a:off x="6729550" y="3123755"/>
            <a:ext cx="6222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21" idx="3"/>
            <a:endCxn id="17" idx="2"/>
          </p:cNvCxnSpPr>
          <p:nvPr/>
        </p:nvCxnSpPr>
        <p:spPr>
          <a:xfrm flipV="1">
            <a:off x="6263429" y="3583094"/>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Cloud 20"/>
          <p:cNvSpPr/>
          <p:nvPr/>
        </p:nvSpPr>
        <p:spPr>
          <a:xfrm>
            <a:off x="5873464" y="3910699"/>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r>
              <a:rPr lang="en-US" baseline="-25000" dirty="0" smtClean="0">
                <a:solidFill>
                  <a:schemeClr val="tx1"/>
                </a:solidFill>
              </a:rPr>
              <a:t>3</a:t>
            </a:r>
            <a:endParaRPr lang="en-US" baseline="-25000" dirty="0">
              <a:solidFill>
                <a:schemeClr val="tx1"/>
              </a:solidFill>
            </a:endParaRPr>
          </a:p>
        </p:txBody>
      </p:sp>
      <p:sp>
        <p:nvSpPr>
          <p:cNvPr id="22" name="TextBox 21"/>
          <p:cNvSpPr txBox="1"/>
          <p:nvPr/>
        </p:nvSpPr>
        <p:spPr>
          <a:xfrm>
            <a:off x="534868" y="819971"/>
            <a:ext cx="8158480" cy="830997"/>
          </a:xfrm>
          <a:prstGeom prst="rect">
            <a:avLst/>
          </a:prstGeom>
          <a:noFill/>
        </p:spPr>
        <p:txBody>
          <a:bodyPr wrap="square" rtlCol="0">
            <a:spAutoFit/>
          </a:bodyPr>
          <a:lstStyle/>
          <a:p>
            <a:r>
              <a:rPr lang="en-US" sz="2400" b="1" dirty="0" smtClean="0">
                <a:solidFill>
                  <a:schemeClr val="tx2">
                    <a:lumMod val="60000"/>
                    <a:lumOff val="40000"/>
                  </a:schemeClr>
                </a:solidFill>
              </a:rPr>
              <a:t>Caveat:</a:t>
            </a:r>
            <a:r>
              <a:rPr lang="en-US" sz="2400" dirty="0" smtClean="0"/>
              <a:t> If Q</a:t>
            </a:r>
            <a:r>
              <a:rPr lang="en-US" sz="2400" baseline="-25000" dirty="0" smtClean="0"/>
              <a:t>C</a:t>
            </a:r>
            <a:r>
              <a:rPr lang="en-US" sz="2400" dirty="0" smtClean="0"/>
              <a:t> approaches 2</a:t>
            </a:r>
            <a:r>
              <a:rPr lang="en-US" sz="2400" baseline="30000" dirty="0" smtClean="0"/>
              <a:t>n</a:t>
            </a:r>
            <a:r>
              <a:rPr lang="en-US" sz="2400" dirty="0" smtClean="0"/>
              <a:t>, then </a:t>
            </a:r>
            <a:r>
              <a:rPr lang="en-US" sz="2400" dirty="0" smtClean="0"/>
              <a:t>distinguishable with Q</a:t>
            </a:r>
            <a:r>
              <a:rPr lang="en-US" sz="2400" baseline="-25000" dirty="0" smtClean="0">
                <a:latin typeface="Symbol" charset="2"/>
                <a:cs typeface="Symbol" charset="2"/>
              </a:rPr>
              <a:t>P</a:t>
            </a:r>
            <a:r>
              <a:rPr lang="en-US" sz="2400" dirty="0" smtClean="0"/>
              <a:t> = </a:t>
            </a:r>
            <a:r>
              <a:rPr lang="en-US" sz="2400" dirty="0"/>
              <a:t>2</a:t>
            </a:r>
            <a:r>
              <a:rPr lang="en-US" sz="2400" baseline="30000" dirty="0"/>
              <a:t>k</a:t>
            </a:r>
            <a:r>
              <a:rPr lang="en-US" sz="2400" dirty="0"/>
              <a:t> queries</a:t>
            </a:r>
            <a:r>
              <a:rPr lang="en-US" sz="2400" dirty="0" smtClean="0"/>
              <a:t>. </a:t>
            </a:r>
            <a:endParaRPr lang="en-US" sz="2400" dirty="0"/>
          </a:p>
        </p:txBody>
      </p:sp>
      <p:sp>
        <p:nvSpPr>
          <p:cNvPr id="23" name="TextBox 22"/>
          <p:cNvSpPr txBox="1"/>
          <p:nvPr/>
        </p:nvSpPr>
        <p:spPr>
          <a:xfrm>
            <a:off x="390071" y="4888048"/>
            <a:ext cx="8332027" cy="1200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smtClean="0">
                <a:solidFill>
                  <a:schemeClr val="tx2">
                    <a:lumMod val="60000"/>
                    <a:lumOff val="40000"/>
                  </a:schemeClr>
                </a:solidFill>
              </a:rPr>
              <a:t>Theorem:</a:t>
            </a:r>
            <a:r>
              <a:rPr lang="en-US" sz="2400" dirty="0" smtClean="0"/>
              <a:t> </a:t>
            </a:r>
            <a:r>
              <a:rPr lang="en-US" sz="2400" dirty="0" smtClean="0">
                <a:solidFill>
                  <a:srgbClr val="008000"/>
                </a:solidFill>
              </a:rPr>
              <a:t>[BelRog06,GazMau10]</a:t>
            </a:r>
            <a:r>
              <a:rPr lang="en-US" sz="2400" dirty="0" smtClean="0"/>
              <a:t> </a:t>
            </a:r>
          </a:p>
          <a:p>
            <a:r>
              <a:rPr lang="en-US" sz="2400" b="1" dirty="0" smtClean="0"/>
              <a:t>3DES</a:t>
            </a:r>
            <a:r>
              <a:rPr lang="en-US" sz="2400" dirty="0" smtClean="0"/>
              <a:t> is a (Q</a:t>
            </a:r>
            <a:r>
              <a:rPr lang="en-US" sz="2400" baseline="-25000" dirty="0" smtClean="0"/>
              <a:t>C</a:t>
            </a:r>
            <a:r>
              <a:rPr lang="en-US" sz="2400" dirty="0" smtClean="0"/>
              <a:t>, Q</a:t>
            </a:r>
            <a:r>
              <a:rPr lang="en-US" sz="2400" baseline="-25000" dirty="0" smtClean="0">
                <a:latin typeface="Symbol" charset="2"/>
                <a:cs typeface="Symbol" charset="2"/>
              </a:rPr>
              <a:t>P</a:t>
            </a:r>
            <a:r>
              <a:rPr lang="en-US" sz="2400" dirty="0" smtClean="0"/>
              <a:t>, </a:t>
            </a:r>
            <a:r>
              <a:rPr lang="en-US" sz="2400" dirty="0" smtClean="0">
                <a:latin typeface="Symbol" charset="2"/>
                <a:cs typeface="Symbol" charset="2"/>
              </a:rPr>
              <a:t>e = </a:t>
            </a:r>
            <a:r>
              <a:rPr lang="en-US" sz="2400" dirty="0" err="1" smtClean="0">
                <a:cs typeface="Symbol" charset="2"/>
              </a:rPr>
              <a:t>neg</a:t>
            </a:r>
            <a:r>
              <a:rPr lang="en-US" sz="2400" dirty="0" err="1">
                <a:cs typeface="Symbol" charset="2"/>
              </a:rPr>
              <a:t>l</a:t>
            </a:r>
            <a:r>
              <a:rPr lang="en-US" sz="2400" dirty="0" smtClean="0"/>
              <a:t>)-strong PRP as long as Q</a:t>
            </a:r>
            <a:r>
              <a:rPr lang="en-US" sz="2400" baseline="-25000" dirty="0" smtClean="0"/>
              <a:t>C</a:t>
            </a:r>
            <a:r>
              <a:rPr lang="en-US" sz="2400" dirty="0" smtClean="0"/>
              <a:t> ≤ 2</a:t>
            </a:r>
            <a:r>
              <a:rPr lang="en-US" sz="2400" baseline="30000" dirty="0" smtClean="0"/>
              <a:t>n</a:t>
            </a:r>
            <a:r>
              <a:rPr lang="en-US" sz="2400" dirty="0" smtClean="0"/>
              <a:t> and Q</a:t>
            </a:r>
            <a:r>
              <a:rPr lang="en-US" sz="2400" baseline="-25000" dirty="0" smtClean="0">
                <a:latin typeface="Symbol" charset="2"/>
                <a:cs typeface="Symbol" charset="2"/>
              </a:rPr>
              <a:t>P</a:t>
            </a:r>
            <a:r>
              <a:rPr lang="en-US" sz="2400" dirty="0" smtClean="0"/>
              <a:t> &lt; 2</a:t>
            </a:r>
            <a:r>
              <a:rPr lang="en-US" sz="2400" baseline="30000" dirty="0" smtClean="0"/>
              <a:t>n/2 + k</a:t>
            </a:r>
            <a:r>
              <a:rPr lang="en-US" sz="2400" dirty="0" smtClean="0"/>
              <a:t>.</a:t>
            </a:r>
            <a:endParaRPr lang="en-US" sz="2400" baseline="30000" dirty="0"/>
          </a:p>
        </p:txBody>
      </p:sp>
      <p:sp>
        <p:nvSpPr>
          <p:cNvPr id="24" name="TextBox 23"/>
          <p:cNvSpPr txBox="1"/>
          <p:nvPr/>
        </p:nvSpPr>
        <p:spPr>
          <a:xfrm>
            <a:off x="534868" y="1774307"/>
            <a:ext cx="8158480" cy="461665"/>
          </a:xfrm>
          <a:prstGeom prst="rect">
            <a:avLst/>
          </a:prstGeom>
          <a:noFill/>
        </p:spPr>
        <p:txBody>
          <a:bodyPr wrap="square" rtlCol="0">
            <a:spAutoFit/>
          </a:bodyPr>
          <a:lstStyle/>
          <a:p>
            <a:r>
              <a:rPr lang="en-US" sz="2400" b="1" dirty="0" smtClean="0">
                <a:solidFill>
                  <a:schemeClr val="tx2">
                    <a:lumMod val="60000"/>
                    <a:lumOff val="40000"/>
                  </a:schemeClr>
                </a:solidFill>
              </a:rPr>
              <a:t>Alternative:</a:t>
            </a:r>
            <a:r>
              <a:rPr lang="en-US" sz="2400" dirty="0" smtClean="0"/>
              <a:t> Back to sequential </a:t>
            </a:r>
            <a:r>
              <a:rPr lang="en-US" sz="2400" dirty="0" smtClean="0"/>
              <a:t>composition</a:t>
            </a:r>
            <a:r>
              <a:rPr lang="en-US" sz="2400" dirty="0" smtClean="0"/>
              <a:t>! (used in 3DES)</a:t>
            </a:r>
            <a:endParaRPr lang="en-US" sz="2400" dirty="0"/>
          </a:p>
        </p:txBody>
      </p:sp>
    </p:spTree>
    <p:extLst>
      <p:ext uri="{BB962C8B-B14F-4D97-AF65-F5344CB8AC3E}">
        <p14:creationId xmlns:p14="http://schemas.microsoft.com/office/powerpoint/2010/main" val="3981892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21" grpId="0" animBg="1"/>
      <p:bldP spid="23" grpId="0" animBg="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Crypto-History </a:t>
            </a:r>
            <a:r>
              <a:rPr lang="en-US" sz="1400" dirty="0" smtClean="0"/>
              <a:t>[oversimplified]</a:t>
            </a:r>
            <a:endParaRPr lang="en-US" sz="3200" b="0" dirty="0">
              <a:solidFill>
                <a:srgbClr val="FF0000"/>
              </a:solidFill>
            </a:endParaRPr>
          </a:p>
        </p:txBody>
      </p:sp>
      <p:cxnSp>
        <p:nvCxnSpPr>
          <p:cNvPr id="7" name="Straight Connector 6"/>
          <p:cNvCxnSpPr/>
          <p:nvPr/>
        </p:nvCxnSpPr>
        <p:spPr>
          <a:xfrm>
            <a:off x="995680" y="3312160"/>
            <a:ext cx="78232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605280" y="-193040"/>
            <a:ext cx="184666" cy="369332"/>
          </a:xfrm>
          <a:prstGeom prst="rect">
            <a:avLst/>
          </a:prstGeom>
          <a:noFill/>
        </p:spPr>
        <p:txBody>
          <a:bodyPr wrap="none" rtlCol="0">
            <a:spAutoFit/>
          </a:bodyPr>
          <a:lstStyle/>
          <a:p>
            <a:endParaRPr lang="en-US" dirty="0"/>
          </a:p>
        </p:txBody>
      </p:sp>
      <p:sp>
        <p:nvSpPr>
          <p:cNvPr id="9" name="Right Brace 8"/>
          <p:cNvSpPr/>
          <p:nvPr/>
        </p:nvSpPr>
        <p:spPr>
          <a:xfrm>
            <a:off x="1881386" y="1005840"/>
            <a:ext cx="536694" cy="2306320"/>
          </a:xfrm>
          <a:prstGeom prst="rightBrace">
            <a:avLst>
              <a:gd name="adj1" fmla="val 8333"/>
              <a:gd name="adj2" fmla="val 5176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497840" y="3127494"/>
            <a:ext cx="1442720" cy="369332"/>
          </a:xfrm>
          <a:prstGeom prst="rect">
            <a:avLst/>
          </a:prstGeom>
          <a:noFill/>
        </p:spPr>
        <p:txBody>
          <a:bodyPr wrap="square" rtlCol="0">
            <a:spAutoFit/>
          </a:bodyPr>
          <a:lstStyle/>
          <a:p>
            <a:pPr algn="r"/>
            <a:r>
              <a:rPr lang="en-US" dirty="0" smtClean="0"/>
              <a:t>1982</a:t>
            </a:r>
            <a:endParaRPr lang="en-US" dirty="0"/>
          </a:p>
        </p:txBody>
      </p:sp>
      <p:grpSp>
        <p:nvGrpSpPr>
          <p:cNvPr id="3" name="Group 2"/>
          <p:cNvGrpSpPr/>
          <p:nvPr/>
        </p:nvGrpSpPr>
        <p:grpSpPr>
          <a:xfrm>
            <a:off x="1361440" y="1005840"/>
            <a:ext cx="0" cy="4978400"/>
            <a:chOff x="1361440" y="1005840"/>
            <a:chExt cx="0" cy="4978400"/>
          </a:xfrm>
        </p:grpSpPr>
        <p:cxnSp>
          <p:nvCxnSpPr>
            <p:cNvPr id="4" name="Straight Connector 3"/>
            <p:cNvCxnSpPr/>
            <p:nvPr/>
          </p:nvCxnSpPr>
          <p:spPr>
            <a:xfrm>
              <a:off x="1361440" y="1838960"/>
              <a:ext cx="0" cy="4145280"/>
            </a:xfrm>
            <a:prstGeom prst="line">
              <a:avLst/>
            </a:prstGeom>
            <a:ln w="57150" cmpd="sng">
              <a:headEnd type="none"/>
              <a:tailEnd type="triangle"/>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1361440" y="1005840"/>
              <a:ext cx="0" cy="833120"/>
            </a:xfrm>
            <a:prstGeom prst="line">
              <a:avLst/>
            </a:prstGeom>
            <a:ln w="5715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2529840" y="1715810"/>
            <a:ext cx="5608320" cy="707886"/>
          </a:xfrm>
          <a:prstGeom prst="rect">
            <a:avLst/>
          </a:prstGeom>
          <a:noFill/>
        </p:spPr>
        <p:txBody>
          <a:bodyPr wrap="square" rtlCol="0">
            <a:spAutoFit/>
          </a:bodyPr>
          <a:lstStyle/>
          <a:p>
            <a:r>
              <a:rPr lang="en-US" sz="2000" dirty="0" smtClean="0"/>
              <a:t>Cryptographic </a:t>
            </a:r>
            <a:r>
              <a:rPr lang="en-US" sz="2000" dirty="0" smtClean="0"/>
              <a:t>algorithms designed from scratch, no proofs, …</a:t>
            </a:r>
            <a:endParaRPr lang="en-US" sz="2000" dirty="0"/>
          </a:p>
        </p:txBody>
      </p:sp>
      <p:cxnSp>
        <p:nvCxnSpPr>
          <p:cNvPr id="21" name="Straight Connector 20"/>
          <p:cNvCxnSpPr/>
          <p:nvPr/>
        </p:nvCxnSpPr>
        <p:spPr>
          <a:xfrm>
            <a:off x="2418080" y="3312160"/>
            <a:ext cx="6207760" cy="0"/>
          </a:xfrm>
          <a:prstGeom prst="line">
            <a:avLst/>
          </a:prstGeom>
          <a:ln>
            <a:solidFill>
              <a:srgbClr val="FF0000"/>
            </a:solidFill>
            <a:prstDash val="lgDash"/>
          </a:ln>
        </p:spPr>
        <p:style>
          <a:lnRef idx="2">
            <a:schemeClr val="dk1"/>
          </a:lnRef>
          <a:fillRef idx="0">
            <a:schemeClr val="dk1"/>
          </a:fillRef>
          <a:effectRef idx="1">
            <a:schemeClr val="dk1"/>
          </a:effectRef>
          <a:fontRef idx="minor">
            <a:schemeClr val="tx1"/>
          </a:fontRef>
        </p:style>
      </p:cxnSp>
      <p:pic>
        <p:nvPicPr>
          <p:cNvPr id="22" name="Picture 21" descr="shafi.jpg"/>
          <p:cNvPicPr>
            <a:picLocks noChangeAspect="1"/>
          </p:cNvPicPr>
          <p:nvPr/>
        </p:nvPicPr>
        <p:blipFill rotWithShape="1">
          <a:blip r:embed="rId3">
            <a:extLst>
              <a:ext uri="{28A0092B-C50C-407E-A947-70E740481C1C}">
                <a14:useLocalDpi xmlns:a14="http://schemas.microsoft.com/office/drawing/2010/main" val="0"/>
              </a:ext>
            </a:extLst>
          </a:blip>
          <a:srcRect t="9285" r="-1729" b="20750"/>
          <a:stretch/>
        </p:blipFill>
        <p:spPr>
          <a:xfrm>
            <a:off x="6421316" y="2840091"/>
            <a:ext cx="1045883" cy="935095"/>
          </a:xfrm>
          <a:prstGeom prst="rect">
            <a:avLst/>
          </a:prstGeom>
          <a:noFill/>
          <a:ln>
            <a:noFill/>
          </a:ln>
        </p:spPr>
      </p:pic>
      <p:pic>
        <p:nvPicPr>
          <p:cNvPr id="23" name="Picture 22" descr="silvio_mical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722" y="2848232"/>
            <a:ext cx="927856" cy="927856"/>
          </a:xfrm>
          <a:prstGeom prst="rect">
            <a:avLst/>
          </a:prstGeom>
          <a:noFill/>
          <a:ln>
            <a:noFill/>
          </a:ln>
        </p:spPr>
      </p:pic>
      <p:sp>
        <p:nvSpPr>
          <p:cNvPr id="24" name="Right Brace 23"/>
          <p:cNvSpPr/>
          <p:nvPr/>
        </p:nvSpPr>
        <p:spPr>
          <a:xfrm>
            <a:off x="1881386" y="3312160"/>
            <a:ext cx="536694" cy="2519680"/>
          </a:xfrm>
          <a:prstGeom prst="rightBrace">
            <a:avLst>
              <a:gd name="adj1" fmla="val 8333"/>
              <a:gd name="adj2" fmla="val 5176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p:cNvCxnSpPr/>
          <p:nvPr/>
        </p:nvCxnSpPr>
        <p:spPr>
          <a:xfrm>
            <a:off x="995680" y="1715810"/>
            <a:ext cx="78232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47040" y="1531144"/>
            <a:ext cx="1442720" cy="369332"/>
          </a:xfrm>
          <a:prstGeom prst="rect">
            <a:avLst/>
          </a:prstGeom>
          <a:noFill/>
        </p:spPr>
        <p:txBody>
          <a:bodyPr wrap="square" rtlCol="0">
            <a:spAutoFit/>
          </a:bodyPr>
          <a:lstStyle/>
          <a:p>
            <a:pPr algn="r"/>
            <a:r>
              <a:rPr lang="en-US" dirty="0" smtClean="0"/>
              <a:t>2000 BC</a:t>
            </a:r>
            <a:endParaRPr lang="en-US" dirty="0"/>
          </a:p>
        </p:txBody>
      </p:sp>
      <p:sp>
        <p:nvSpPr>
          <p:cNvPr id="27" name="TextBox 26"/>
          <p:cNvSpPr txBox="1"/>
          <p:nvPr/>
        </p:nvSpPr>
        <p:spPr>
          <a:xfrm>
            <a:off x="2529840" y="4001422"/>
            <a:ext cx="5608320" cy="1015663"/>
          </a:xfrm>
          <a:prstGeom prst="rect">
            <a:avLst/>
          </a:prstGeom>
          <a:noFill/>
        </p:spPr>
        <p:txBody>
          <a:bodyPr wrap="square" rtlCol="0">
            <a:spAutoFit/>
          </a:bodyPr>
          <a:lstStyle/>
          <a:p>
            <a:r>
              <a:rPr lang="en-US" sz="2000" u="sng" dirty="0" smtClean="0"/>
              <a:t>Provable security:</a:t>
            </a:r>
            <a:r>
              <a:rPr lang="en-US" sz="2000" dirty="0" smtClean="0"/>
              <a:t> Security of cryptosystems formalized and proven under computational assumptions.</a:t>
            </a:r>
            <a:endParaRPr lang="en-US" sz="2000" dirty="0"/>
          </a:p>
        </p:txBody>
      </p:sp>
      <p:sp>
        <p:nvSpPr>
          <p:cNvPr id="28" name="TextBox 27"/>
          <p:cNvSpPr txBox="1"/>
          <p:nvPr/>
        </p:nvSpPr>
        <p:spPr>
          <a:xfrm>
            <a:off x="3586480" y="5425440"/>
            <a:ext cx="2123440" cy="369332"/>
          </a:xfrm>
          <a:prstGeom prst="rect">
            <a:avLst/>
          </a:prstGeom>
          <a:noFill/>
        </p:spPr>
        <p:txBody>
          <a:bodyPr wrap="square" rtlCol="0">
            <a:spAutoFit/>
          </a:bodyPr>
          <a:lstStyle/>
          <a:p>
            <a:r>
              <a:rPr lang="en-US" dirty="0" smtClean="0"/>
              <a:t>Amazingly successful</a:t>
            </a:r>
            <a:endParaRPr lang="en-US" dirty="0"/>
          </a:p>
        </p:txBody>
      </p:sp>
      <p:pic>
        <p:nvPicPr>
          <p:cNvPr id="20" name="Picture 19" descr="MP90043943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5603" y="5124883"/>
            <a:ext cx="1782975" cy="1339778"/>
          </a:xfrm>
          <a:prstGeom prst="rect">
            <a:avLst/>
          </a:prstGeom>
        </p:spPr>
      </p:pic>
    </p:spTree>
    <p:extLst>
      <p:ext uri="{BB962C8B-B14F-4D97-AF65-F5344CB8AC3E}">
        <p14:creationId xmlns:p14="http://schemas.microsoft.com/office/powerpoint/2010/main" val="3613974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9" grpId="0"/>
      <p:bldP spid="24" grpId="0" animBg="1"/>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a:t>
            </a:r>
            <a:r>
              <a:rPr lang="en-US" dirty="0" smtClean="0"/>
              <a:t>DES </a:t>
            </a:r>
            <a:r>
              <a:rPr lang="en-US" dirty="0" smtClean="0"/>
              <a:t>– Proof Approach</a:t>
            </a:r>
            <a:endParaRPr lang="en-US" sz="3200" b="0" dirty="0">
              <a:solidFill>
                <a:srgbClr val="FF0000"/>
              </a:solidFill>
            </a:endParaRPr>
          </a:p>
        </p:txBody>
      </p:sp>
      <p:sp>
        <p:nvSpPr>
          <p:cNvPr id="3" name="Rectangle 2"/>
          <p:cNvSpPr/>
          <p:nvPr/>
        </p:nvSpPr>
        <p:spPr>
          <a:xfrm>
            <a:off x="868680" y="1412240"/>
            <a:ext cx="822960" cy="701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Symbol" charset="2"/>
                <a:cs typeface="Symbol" charset="2"/>
              </a:rPr>
              <a:t>p</a:t>
            </a:r>
            <a:endParaRPr lang="en-US" dirty="0">
              <a:latin typeface="Symbol" charset="2"/>
              <a:cs typeface="Symbol" charset="2"/>
            </a:endParaRPr>
          </a:p>
        </p:txBody>
      </p:sp>
      <p:sp>
        <p:nvSpPr>
          <p:cNvPr id="7" name="Rectangle 6"/>
          <p:cNvSpPr/>
          <p:nvPr/>
        </p:nvSpPr>
        <p:spPr>
          <a:xfrm>
            <a:off x="1986280" y="1412240"/>
            <a:ext cx="822960" cy="701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atin typeface="Symbol" charset="2"/>
                <a:cs typeface="Symbol" charset="2"/>
              </a:rPr>
              <a:t>p</a:t>
            </a:r>
            <a:r>
              <a:rPr lang="en-US" baseline="-25000" dirty="0" smtClean="0">
                <a:cs typeface="Symbol" charset="2"/>
              </a:rPr>
              <a:t>1</a:t>
            </a:r>
            <a:endParaRPr lang="en-US" baseline="-25000" dirty="0">
              <a:cs typeface="Symbol" charset="2"/>
            </a:endParaRPr>
          </a:p>
        </p:txBody>
      </p:sp>
      <p:sp>
        <p:nvSpPr>
          <p:cNvPr id="9" name="Rectangle 8"/>
          <p:cNvSpPr/>
          <p:nvPr/>
        </p:nvSpPr>
        <p:spPr>
          <a:xfrm>
            <a:off x="3134360" y="1412240"/>
            <a:ext cx="822960" cy="701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atin typeface="Symbol" charset="2"/>
                <a:cs typeface="Symbol" charset="2"/>
              </a:rPr>
              <a:t>p</a:t>
            </a:r>
            <a:r>
              <a:rPr lang="en-US" baseline="-25000" dirty="0">
                <a:cs typeface="Symbol" charset="2"/>
              </a:rPr>
              <a:t>2</a:t>
            </a:r>
          </a:p>
        </p:txBody>
      </p:sp>
      <p:sp>
        <p:nvSpPr>
          <p:cNvPr id="10" name="Rectangle 9"/>
          <p:cNvSpPr/>
          <p:nvPr/>
        </p:nvSpPr>
        <p:spPr>
          <a:xfrm>
            <a:off x="7244080" y="1412240"/>
            <a:ext cx="822960" cy="701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smtClean="0">
                <a:latin typeface="Symbol" charset="2"/>
                <a:cs typeface="Symbol" charset="2"/>
              </a:rPr>
              <a:t>p</a:t>
            </a:r>
            <a:r>
              <a:rPr lang="en-US" baseline="-25000" dirty="0" err="1">
                <a:cs typeface="Symbol" charset="2"/>
              </a:rPr>
              <a:t>K</a:t>
            </a:r>
            <a:endParaRPr lang="en-US" baseline="-25000" dirty="0">
              <a:cs typeface="Symbol" charset="2"/>
            </a:endParaRPr>
          </a:p>
        </p:txBody>
      </p:sp>
      <p:sp>
        <p:nvSpPr>
          <p:cNvPr id="12" name="Rectangle 11"/>
          <p:cNvSpPr/>
          <p:nvPr/>
        </p:nvSpPr>
        <p:spPr>
          <a:xfrm>
            <a:off x="868680" y="4003040"/>
            <a:ext cx="822960" cy="7010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latin typeface="Symbol" charset="2"/>
                <a:cs typeface="Symbol" charset="2"/>
              </a:rPr>
              <a:t>p</a:t>
            </a:r>
            <a:endParaRPr lang="en-US" dirty="0">
              <a:latin typeface="Symbol" charset="2"/>
              <a:cs typeface="Symbol" charset="2"/>
            </a:endParaRPr>
          </a:p>
        </p:txBody>
      </p:sp>
      <p:sp>
        <p:nvSpPr>
          <p:cNvPr id="13" name="Rectangle 12"/>
          <p:cNvSpPr/>
          <p:nvPr/>
        </p:nvSpPr>
        <p:spPr>
          <a:xfrm>
            <a:off x="1986280" y="4003040"/>
            <a:ext cx="822960" cy="701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latin typeface="Symbol" charset="2"/>
                <a:cs typeface="Symbol" charset="2"/>
              </a:rPr>
              <a:t>p</a:t>
            </a:r>
            <a:r>
              <a:rPr lang="en-US" baseline="-25000" dirty="0" smtClean="0">
                <a:cs typeface="Symbol" charset="2"/>
              </a:rPr>
              <a:t>1</a:t>
            </a:r>
            <a:endParaRPr lang="en-US" baseline="-25000" dirty="0">
              <a:cs typeface="Symbol" charset="2"/>
            </a:endParaRPr>
          </a:p>
        </p:txBody>
      </p:sp>
      <p:sp>
        <p:nvSpPr>
          <p:cNvPr id="14" name="Rectangle 13"/>
          <p:cNvSpPr/>
          <p:nvPr/>
        </p:nvSpPr>
        <p:spPr>
          <a:xfrm>
            <a:off x="3449320" y="4003040"/>
            <a:ext cx="822960" cy="701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latin typeface="Symbol" charset="2"/>
                <a:cs typeface="Symbol" charset="2"/>
              </a:rPr>
              <a:t>p</a:t>
            </a:r>
            <a:r>
              <a:rPr lang="en-US" baseline="-25000" dirty="0" smtClean="0">
                <a:cs typeface="Symbol" charset="2"/>
              </a:rPr>
              <a:t>i</a:t>
            </a:r>
            <a:endParaRPr lang="en-US" baseline="-25000" dirty="0">
              <a:cs typeface="Symbol" charset="2"/>
            </a:endParaRPr>
          </a:p>
        </p:txBody>
      </p:sp>
      <p:sp>
        <p:nvSpPr>
          <p:cNvPr id="15" name="Rectangle 14"/>
          <p:cNvSpPr/>
          <p:nvPr/>
        </p:nvSpPr>
        <p:spPr>
          <a:xfrm>
            <a:off x="7244080" y="4003040"/>
            <a:ext cx="822960" cy="701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smtClean="0">
                <a:latin typeface="Symbol" charset="2"/>
                <a:cs typeface="Symbol" charset="2"/>
              </a:rPr>
              <a:t>p</a:t>
            </a:r>
            <a:r>
              <a:rPr lang="en-US" baseline="-25000" dirty="0" err="1">
                <a:latin typeface="Symbol" charset="2"/>
                <a:cs typeface="Symbol" charset="2"/>
              </a:rPr>
              <a:t>K</a:t>
            </a:r>
            <a:endParaRPr lang="en-US" baseline="-25000" dirty="0">
              <a:cs typeface="Symbol" charset="2"/>
            </a:endParaRPr>
          </a:p>
        </p:txBody>
      </p:sp>
      <p:sp>
        <p:nvSpPr>
          <p:cNvPr id="16" name="Rectangle 15"/>
          <p:cNvSpPr/>
          <p:nvPr/>
        </p:nvSpPr>
        <p:spPr>
          <a:xfrm>
            <a:off x="4678680" y="4003040"/>
            <a:ext cx="822960" cy="701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latin typeface="Symbol" charset="2"/>
                <a:cs typeface="Symbol" charset="2"/>
              </a:rPr>
              <a:t>p</a:t>
            </a:r>
            <a:r>
              <a:rPr lang="en-US" baseline="-25000" dirty="0" err="1" smtClean="0">
                <a:cs typeface="Symbol" charset="2"/>
              </a:rPr>
              <a:t>j</a:t>
            </a:r>
            <a:endParaRPr lang="en-US" baseline="-25000" dirty="0">
              <a:cs typeface="Symbol" charset="2"/>
            </a:endParaRPr>
          </a:p>
        </p:txBody>
      </p:sp>
      <p:sp>
        <p:nvSpPr>
          <p:cNvPr id="17" name="Rectangle 16"/>
          <p:cNvSpPr/>
          <p:nvPr/>
        </p:nvSpPr>
        <p:spPr>
          <a:xfrm>
            <a:off x="5953760" y="4003040"/>
            <a:ext cx="822960" cy="701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latin typeface="Symbol" charset="2"/>
                <a:cs typeface="Symbol" charset="2"/>
              </a:rPr>
              <a:t>p</a:t>
            </a:r>
            <a:r>
              <a:rPr lang="en-US" baseline="-25000" dirty="0" err="1">
                <a:latin typeface="Symbol" charset="2"/>
                <a:cs typeface="Symbol" charset="2"/>
              </a:rPr>
              <a:t>k</a:t>
            </a:r>
            <a:endParaRPr lang="en-US" baseline="-25000" dirty="0">
              <a:latin typeface="Symbol" charset="2"/>
              <a:cs typeface="Symbol" charset="2"/>
            </a:endParaRPr>
          </a:p>
        </p:txBody>
      </p:sp>
      <p:sp>
        <p:nvSpPr>
          <p:cNvPr id="18" name="TextBox 17"/>
          <p:cNvSpPr txBox="1"/>
          <p:nvPr/>
        </p:nvSpPr>
        <p:spPr>
          <a:xfrm>
            <a:off x="2809240" y="5648960"/>
            <a:ext cx="468884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t>For random </a:t>
            </a:r>
            <a:r>
              <a:rPr lang="en-US" sz="2800" dirty="0" err="1" smtClean="0"/>
              <a:t>i</a:t>
            </a:r>
            <a:r>
              <a:rPr lang="en-US" sz="2800" dirty="0" smtClean="0"/>
              <a:t>, j, k: </a:t>
            </a:r>
            <a:r>
              <a:rPr lang="en-US" sz="2800" dirty="0" smtClean="0">
                <a:latin typeface="Symbol" charset="2"/>
                <a:cs typeface="Symbol" charset="2"/>
              </a:rPr>
              <a:t>p</a:t>
            </a:r>
            <a:r>
              <a:rPr lang="en-US" sz="2800" baseline="-25000" dirty="0" smtClean="0">
                <a:cs typeface="Symbol" charset="2"/>
              </a:rPr>
              <a:t>i, </a:t>
            </a:r>
            <a:r>
              <a:rPr lang="en-US" sz="2800" dirty="0" err="1" smtClean="0">
                <a:latin typeface="Symbol" charset="2"/>
                <a:cs typeface="Symbol" charset="2"/>
              </a:rPr>
              <a:t>p</a:t>
            </a:r>
            <a:r>
              <a:rPr lang="en-US" sz="2800" baseline="-25000" dirty="0" err="1" smtClean="0">
                <a:cs typeface="Symbol" charset="2"/>
              </a:rPr>
              <a:t>j</a:t>
            </a:r>
            <a:r>
              <a:rPr lang="en-US" sz="2800" baseline="-25000" dirty="0" smtClean="0">
                <a:cs typeface="Symbol" charset="2"/>
              </a:rPr>
              <a:t> </a:t>
            </a:r>
            <a:r>
              <a:rPr lang="en-US" sz="2800" dirty="0" err="1" smtClean="0">
                <a:latin typeface="Symbol" charset="2"/>
                <a:cs typeface="Symbol" charset="2"/>
              </a:rPr>
              <a:t>p</a:t>
            </a:r>
            <a:r>
              <a:rPr lang="en-US" sz="2800" baseline="-25000" dirty="0" err="1" smtClean="0">
                <a:latin typeface="Symbol" charset="2"/>
                <a:cs typeface="Symbol" charset="2"/>
              </a:rPr>
              <a:t>k</a:t>
            </a:r>
            <a:r>
              <a:rPr lang="en-US" sz="2800" dirty="0" smtClean="0">
                <a:latin typeface="Symbol" charset="2"/>
                <a:cs typeface="Symbol" charset="2"/>
              </a:rPr>
              <a:t> = p</a:t>
            </a:r>
            <a:endParaRPr lang="en-US" sz="2800" dirty="0">
              <a:latin typeface="Symbol" charset="2"/>
              <a:cs typeface="Symbol" charset="2"/>
            </a:endParaRPr>
          </a:p>
        </p:txBody>
      </p:sp>
      <p:sp>
        <p:nvSpPr>
          <p:cNvPr id="19" name="TextBox 18"/>
          <p:cNvSpPr txBox="1"/>
          <p:nvPr/>
        </p:nvSpPr>
        <p:spPr>
          <a:xfrm>
            <a:off x="7721600" y="5049520"/>
            <a:ext cx="184666" cy="369332"/>
          </a:xfrm>
          <a:prstGeom prst="rect">
            <a:avLst/>
          </a:prstGeom>
          <a:noFill/>
        </p:spPr>
        <p:txBody>
          <a:bodyPr wrap="none" rtlCol="0">
            <a:spAutoFit/>
          </a:bodyPr>
          <a:lstStyle/>
          <a:p>
            <a:endParaRPr lang="en-US" dirty="0"/>
          </a:p>
        </p:txBody>
      </p:sp>
      <p:sp>
        <p:nvSpPr>
          <p:cNvPr id="20" name="TextBox 19"/>
          <p:cNvSpPr txBox="1"/>
          <p:nvPr/>
        </p:nvSpPr>
        <p:spPr>
          <a:xfrm>
            <a:off x="5212080" y="1473200"/>
            <a:ext cx="995680" cy="461665"/>
          </a:xfrm>
          <a:prstGeom prst="rect">
            <a:avLst/>
          </a:prstGeom>
          <a:noFill/>
        </p:spPr>
        <p:txBody>
          <a:bodyPr wrap="square" rtlCol="0">
            <a:spAutoFit/>
          </a:bodyPr>
          <a:lstStyle/>
          <a:p>
            <a:pPr algn="ctr"/>
            <a:r>
              <a:rPr lang="en-US" sz="2400" dirty="0" smtClean="0"/>
              <a:t>…</a:t>
            </a:r>
            <a:endParaRPr lang="en-US" sz="2400" dirty="0"/>
          </a:p>
        </p:txBody>
      </p:sp>
      <p:sp>
        <p:nvSpPr>
          <p:cNvPr id="21" name="TextBox 20"/>
          <p:cNvSpPr txBox="1"/>
          <p:nvPr/>
        </p:nvSpPr>
        <p:spPr>
          <a:xfrm>
            <a:off x="6502400" y="4124960"/>
            <a:ext cx="995680" cy="369332"/>
          </a:xfrm>
          <a:prstGeom prst="rect">
            <a:avLst/>
          </a:prstGeom>
          <a:noFill/>
        </p:spPr>
        <p:txBody>
          <a:bodyPr wrap="square" rtlCol="0">
            <a:spAutoFit/>
          </a:bodyPr>
          <a:lstStyle/>
          <a:p>
            <a:pPr algn="ctr"/>
            <a:r>
              <a:rPr lang="en-US" dirty="0" smtClean="0"/>
              <a:t>…</a:t>
            </a:r>
            <a:endParaRPr lang="en-US" dirty="0"/>
          </a:p>
        </p:txBody>
      </p:sp>
      <p:sp>
        <p:nvSpPr>
          <p:cNvPr id="22" name="TextBox 21"/>
          <p:cNvSpPr txBox="1"/>
          <p:nvPr/>
        </p:nvSpPr>
        <p:spPr>
          <a:xfrm>
            <a:off x="5181600" y="4124960"/>
            <a:ext cx="995680" cy="369332"/>
          </a:xfrm>
          <a:prstGeom prst="rect">
            <a:avLst/>
          </a:prstGeom>
          <a:noFill/>
        </p:spPr>
        <p:txBody>
          <a:bodyPr wrap="square" rtlCol="0">
            <a:spAutoFit/>
          </a:bodyPr>
          <a:lstStyle/>
          <a:p>
            <a:pPr algn="ctr"/>
            <a:r>
              <a:rPr lang="en-US" dirty="0" smtClean="0"/>
              <a:t>…</a:t>
            </a:r>
            <a:endParaRPr lang="en-US" dirty="0"/>
          </a:p>
        </p:txBody>
      </p:sp>
      <p:sp>
        <p:nvSpPr>
          <p:cNvPr id="23" name="TextBox 22"/>
          <p:cNvSpPr txBox="1"/>
          <p:nvPr/>
        </p:nvSpPr>
        <p:spPr>
          <a:xfrm>
            <a:off x="3957320" y="4124960"/>
            <a:ext cx="995680" cy="369332"/>
          </a:xfrm>
          <a:prstGeom prst="rect">
            <a:avLst/>
          </a:prstGeom>
          <a:noFill/>
        </p:spPr>
        <p:txBody>
          <a:bodyPr wrap="square" rtlCol="0">
            <a:spAutoFit/>
          </a:bodyPr>
          <a:lstStyle/>
          <a:p>
            <a:pPr algn="ctr"/>
            <a:r>
              <a:rPr lang="en-US" dirty="0" smtClean="0"/>
              <a:t>…</a:t>
            </a:r>
            <a:endParaRPr lang="en-US" dirty="0"/>
          </a:p>
        </p:txBody>
      </p:sp>
      <p:sp>
        <p:nvSpPr>
          <p:cNvPr id="24" name="TextBox 23"/>
          <p:cNvSpPr txBox="1"/>
          <p:nvPr/>
        </p:nvSpPr>
        <p:spPr>
          <a:xfrm>
            <a:off x="2636520" y="4124960"/>
            <a:ext cx="995680" cy="369332"/>
          </a:xfrm>
          <a:prstGeom prst="rect">
            <a:avLst/>
          </a:prstGeom>
          <a:noFill/>
        </p:spPr>
        <p:txBody>
          <a:bodyPr wrap="square" rtlCol="0">
            <a:spAutoFit/>
          </a:bodyPr>
          <a:lstStyle/>
          <a:p>
            <a:pPr algn="ctr"/>
            <a:r>
              <a:rPr lang="en-US" dirty="0" smtClean="0"/>
              <a:t>…</a:t>
            </a:r>
            <a:endParaRPr lang="en-US" dirty="0"/>
          </a:p>
        </p:txBody>
      </p:sp>
      <p:cxnSp>
        <p:nvCxnSpPr>
          <p:cNvPr id="26" name="Straight Connector 25"/>
          <p:cNvCxnSpPr/>
          <p:nvPr/>
        </p:nvCxnSpPr>
        <p:spPr>
          <a:xfrm>
            <a:off x="599440" y="3078480"/>
            <a:ext cx="7914640" cy="0"/>
          </a:xfrm>
          <a:prstGeom prst="line">
            <a:avLst/>
          </a:prstGeom>
          <a:ln>
            <a:solidFill>
              <a:schemeClr val="tx2">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539990" y="649801"/>
            <a:ext cx="10541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t>K = 2</a:t>
            </a:r>
            <a:r>
              <a:rPr lang="en-US" sz="2800" baseline="30000" dirty="0" smtClean="0"/>
              <a:t>k</a:t>
            </a:r>
            <a:endParaRPr lang="en-US" sz="2800" baseline="30000" dirty="0">
              <a:latin typeface="Symbol" charset="2"/>
              <a:cs typeface="Symbol" charset="2"/>
            </a:endParaRPr>
          </a:p>
        </p:txBody>
      </p:sp>
      <p:pic>
        <p:nvPicPr>
          <p:cNvPr id="28" name="Picture 27" descr="sleu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02185" y="2709016"/>
            <a:ext cx="589455" cy="738928"/>
          </a:xfrm>
          <a:prstGeom prst="rect">
            <a:avLst/>
          </a:prstGeom>
        </p:spPr>
      </p:pic>
      <p:cxnSp>
        <p:nvCxnSpPr>
          <p:cNvPr id="30" name="Straight Arrow Connector 29"/>
          <p:cNvCxnSpPr>
            <a:endCxn id="3" idx="2"/>
          </p:cNvCxnSpPr>
          <p:nvPr/>
        </p:nvCxnSpPr>
        <p:spPr>
          <a:xfrm flipH="1" flipV="1">
            <a:off x="1280160" y="2113280"/>
            <a:ext cx="91440" cy="467360"/>
          </a:xfrm>
          <a:prstGeom prst="straightConnector1">
            <a:avLst/>
          </a:prstGeom>
          <a:ln w="63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1524000" y="2214880"/>
            <a:ext cx="873760" cy="365760"/>
          </a:xfrm>
          <a:prstGeom prst="straightConnector1">
            <a:avLst/>
          </a:prstGeom>
          <a:ln w="63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1691640" y="2214880"/>
            <a:ext cx="1757680" cy="494136"/>
          </a:xfrm>
          <a:prstGeom prst="straightConnector1">
            <a:avLst/>
          </a:prstGeom>
          <a:ln w="63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1788160" y="2214880"/>
            <a:ext cx="5751830" cy="609600"/>
          </a:xfrm>
          <a:prstGeom prst="straightConnector1">
            <a:avLst/>
          </a:prstGeom>
          <a:ln w="63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28" idx="2"/>
          </p:cNvCxnSpPr>
          <p:nvPr/>
        </p:nvCxnSpPr>
        <p:spPr>
          <a:xfrm flipV="1">
            <a:off x="1280160" y="3447944"/>
            <a:ext cx="116752" cy="555096"/>
          </a:xfrm>
          <a:prstGeom prst="straightConnector1">
            <a:avLst/>
          </a:prstGeom>
          <a:ln w="63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1691640" y="3318616"/>
            <a:ext cx="5963920" cy="542184"/>
          </a:xfrm>
          <a:prstGeom prst="straightConnector1">
            <a:avLst/>
          </a:prstGeom>
          <a:ln w="63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1691640" y="3346344"/>
            <a:ext cx="4648375" cy="542184"/>
          </a:xfrm>
          <a:prstGeom prst="straightConnector1">
            <a:avLst/>
          </a:prstGeom>
          <a:ln w="63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13" idx="0"/>
          </p:cNvCxnSpPr>
          <p:nvPr/>
        </p:nvCxnSpPr>
        <p:spPr>
          <a:xfrm flipH="1" flipV="1">
            <a:off x="1549312" y="3478424"/>
            <a:ext cx="848448" cy="524616"/>
          </a:xfrm>
          <a:prstGeom prst="straightConnector1">
            <a:avLst/>
          </a:prstGeom>
          <a:ln w="63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flipV="1">
            <a:off x="1562056" y="3437784"/>
            <a:ext cx="2070144" cy="450744"/>
          </a:xfrm>
          <a:prstGeom prst="straightConnector1">
            <a:avLst/>
          </a:prstGeom>
          <a:ln w="6350" cmpd="sng">
            <a:headEnd type="arrow"/>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flipV="1">
            <a:off x="1676400" y="3366664"/>
            <a:ext cx="3403600" cy="521864"/>
          </a:xfrm>
          <a:prstGeom prst="straightConnector1">
            <a:avLst/>
          </a:prstGeom>
          <a:ln w="635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527312" y="4957187"/>
            <a:ext cx="8066778"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b="1" dirty="0" smtClean="0">
                <a:solidFill>
                  <a:schemeClr val="tx2">
                    <a:lumMod val="60000"/>
                    <a:lumOff val="40000"/>
                  </a:schemeClr>
                </a:solidFill>
              </a:rPr>
              <a:t>Lemma.</a:t>
            </a:r>
            <a:r>
              <a:rPr lang="en-US" sz="2400" dirty="0" smtClean="0"/>
              <a:t> </a:t>
            </a:r>
            <a:r>
              <a:rPr lang="en-US" sz="2400" dirty="0" smtClean="0"/>
              <a:t>Hard to distinguish with fewer than 2</a:t>
            </a:r>
            <a:r>
              <a:rPr lang="en-US" sz="2400" baseline="30000" dirty="0" smtClean="0"/>
              <a:t>k + n/2 </a:t>
            </a:r>
            <a:r>
              <a:rPr lang="en-US" sz="2400" dirty="0" smtClean="0"/>
              <a:t>queries.</a:t>
            </a:r>
            <a:endParaRPr lang="en-US" sz="2400" baseline="30000" dirty="0"/>
          </a:p>
        </p:txBody>
      </p:sp>
    </p:spTree>
    <p:extLst>
      <p:ext uri="{BB962C8B-B14F-4D97-AF65-F5344CB8AC3E}">
        <p14:creationId xmlns:p14="http://schemas.microsoft.com/office/powerpoint/2010/main" val="797878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p:bldP spid="21" grpId="0"/>
      <p:bldP spid="22" grpId="0"/>
      <p:bldP spid="23" grpId="0"/>
      <p:bldP spid="24" grpId="0"/>
      <p:bldP spid="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Beyond Length 3</a:t>
            </a:r>
            <a:endParaRPr lang="en-US" sz="3200" b="0" dirty="0">
              <a:solidFill>
                <a:srgbClr val="FF0000"/>
              </a:solidFill>
            </a:endParaRPr>
          </a:p>
        </p:txBody>
      </p:sp>
      <p:grpSp>
        <p:nvGrpSpPr>
          <p:cNvPr id="3" name="Group 2"/>
          <p:cNvGrpSpPr/>
          <p:nvPr/>
        </p:nvGrpSpPr>
        <p:grpSpPr>
          <a:xfrm>
            <a:off x="1147683" y="1385143"/>
            <a:ext cx="932243" cy="918679"/>
            <a:chOff x="1691164" y="1573206"/>
            <a:chExt cx="932243" cy="918679"/>
          </a:xfrm>
        </p:grpSpPr>
        <p:sp>
          <p:nvSpPr>
            <p:cNvPr id="4" name="Rectangle 3"/>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5" name="Isosceles Triangle 4"/>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6" name="Straight Arrow Connector 5"/>
          <p:cNvCxnSpPr>
            <a:endCxn id="4" idx="1"/>
          </p:cNvCxnSpPr>
          <p:nvPr/>
        </p:nvCxnSpPr>
        <p:spPr>
          <a:xfrm>
            <a:off x="563959" y="1844483"/>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a:stCxn id="4" idx="3"/>
          </p:cNvCxnSpPr>
          <p:nvPr/>
        </p:nvCxnSpPr>
        <p:spPr>
          <a:xfrm>
            <a:off x="2079926" y="1844483"/>
            <a:ext cx="6222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a:stCxn id="9" idx="3"/>
            <a:endCxn id="4" idx="2"/>
          </p:cNvCxnSpPr>
          <p:nvPr/>
        </p:nvCxnSpPr>
        <p:spPr>
          <a:xfrm flipV="1">
            <a:off x="1613805" y="2303822"/>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Cloud 8"/>
          <p:cNvSpPr/>
          <p:nvPr/>
        </p:nvSpPr>
        <p:spPr>
          <a:xfrm>
            <a:off x="1223840" y="2631427"/>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r>
              <a:rPr lang="en-US" baseline="-25000" dirty="0" smtClean="0">
                <a:solidFill>
                  <a:schemeClr val="tx1"/>
                </a:solidFill>
              </a:rPr>
              <a:t>1</a:t>
            </a:r>
            <a:endParaRPr lang="en-US" baseline="-25000" dirty="0">
              <a:solidFill>
                <a:schemeClr val="tx1"/>
              </a:solidFill>
            </a:endParaRPr>
          </a:p>
        </p:txBody>
      </p:sp>
      <p:grpSp>
        <p:nvGrpSpPr>
          <p:cNvPr id="10" name="Group 9"/>
          <p:cNvGrpSpPr/>
          <p:nvPr/>
        </p:nvGrpSpPr>
        <p:grpSpPr>
          <a:xfrm>
            <a:off x="2702163" y="1403770"/>
            <a:ext cx="932243" cy="918679"/>
            <a:chOff x="1691164" y="1573206"/>
            <a:chExt cx="932243" cy="918679"/>
          </a:xfrm>
        </p:grpSpPr>
        <p:sp>
          <p:nvSpPr>
            <p:cNvPr id="11" name="Rectangle 10"/>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12" name="Isosceles Triangle 11"/>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14" name="Straight Arrow Connector 13"/>
          <p:cNvCxnSpPr>
            <a:stCxn id="15" idx="3"/>
            <a:endCxn id="11" idx="2"/>
          </p:cNvCxnSpPr>
          <p:nvPr/>
        </p:nvCxnSpPr>
        <p:spPr>
          <a:xfrm flipV="1">
            <a:off x="3168285" y="2322449"/>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Cloud 14"/>
          <p:cNvSpPr/>
          <p:nvPr/>
        </p:nvSpPr>
        <p:spPr>
          <a:xfrm>
            <a:off x="2778320" y="2650054"/>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r>
              <a:rPr lang="en-US" baseline="-25000" dirty="0" smtClean="0">
                <a:solidFill>
                  <a:schemeClr val="tx1"/>
                </a:solidFill>
              </a:rPr>
              <a:t>2</a:t>
            </a:r>
            <a:endParaRPr lang="en-US" baseline="-25000" dirty="0">
              <a:solidFill>
                <a:schemeClr val="tx1"/>
              </a:solidFill>
            </a:endParaRPr>
          </a:p>
        </p:txBody>
      </p:sp>
      <p:grpSp>
        <p:nvGrpSpPr>
          <p:cNvPr id="16" name="Group 15"/>
          <p:cNvGrpSpPr/>
          <p:nvPr/>
        </p:nvGrpSpPr>
        <p:grpSpPr>
          <a:xfrm>
            <a:off x="6760380" y="1420258"/>
            <a:ext cx="932243" cy="918679"/>
            <a:chOff x="1691164" y="1573206"/>
            <a:chExt cx="932243" cy="918679"/>
          </a:xfrm>
        </p:grpSpPr>
        <p:sp>
          <p:nvSpPr>
            <p:cNvPr id="17" name="Rectangle 16"/>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18" name="Isosceles Triangle 17"/>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19" name="Straight Arrow Connector 18"/>
          <p:cNvCxnSpPr/>
          <p:nvPr/>
        </p:nvCxnSpPr>
        <p:spPr>
          <a:xfrm>
            <a:off x="7692623" y="1863110"/>
            <a:ext cx="6222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21" idx="3"/>
            <a:endCxn id="17" idx="2"/>
          </p:cNvCxnSpPr>
          <p:nvPr/>
        </p:nvCxnSpPr>
        <p:spPr>
          <a:xfrm flipV="1">
            <a:off x="7226502" y="2338937"/>
            <a:ext cx="0" cy="3208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Cloud 20"/>
          <p:cNvSpPr/>
          <p:nvPr/>
        </p:nvSpPr>
        <p:spPr>
          <a:xfrm>
            <a:off x="6836537" y="2631427"/>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solidFill>
                  <a:schemeClr val="tx1"/>
                </a:solidFill>
              </a:rPr>
              <a:t>SK</a:t>
            </a:r>
            <a:r>
              <a:rPr lang="en-US" baseline="-25000" dirty="0" err="1">
                <a:solidFill>
                  <a:schemeClr val="tx1"/>
                </a:solidFill>
              </a:rPr>
              <a:t>l</a:t>
            </a:r>
            <a:endParaRPr lang="en-US" baseline="-25000" dirty="0">
              <a:solidFill>
                <a:schemeClr val="tx1"/>
              </a:solidFill>
            </a:endParaRPr>
          </a:p>
        </p:txBody>
      </p:sp>
      <p:cxnSp>
        <p:nvCxnSpPr>
          <p:cNvPr id="23" name="Straight Arrow Connector 22"/>
          <p:cNvCxnSpPr/>
          <p:nvPr/>
        </p:nvCxnSpPr>
        <p:spPr>
          <a:xfrm>
            <a:off x="6138143" y="1863110"/>
            <a:ext cx="6222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Straight Connector 24"/>
          <p:cNvCxnSpPr>
            <a:stCxn id="11" idx="3"/>
          </p:cNvCxnSpPr>
          <p:nvPr/>
        </p:nvCxnSpPr>
        <p:spPr>
          <a:xfrm>
            <a:off x="3634406" y="1863110"/>
            <a:ext cx="470234" cy="0"/>
          </a:xfrm>
          <a:prstGeom prst="line">
            <a:avLst/>
          </a:prstGeom>
          <a:ln w="38100" cmpd="sng"/>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4104640" y="1863110"/>
            <a:ext cx="2033503" cy="0"/>
          </a:xfrm>
          <a:prstGeom prst="line">
            <a:avLst/>
          </a:prstGeom>
          <a:ln w="38100" cmpd="sng">
            <a:prstDash val="lgDash"/>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57200" y="3565071"/>
            <a:ext cx="8079014" cy="461665"/>
          </a:xfrm>
          <a:prstGeom prst="rect">
            <a:avLst/>
          </a:prstGeom>
          <a:noFill/>
        </p:spPr>
        <p:txBody>
          <a:bodyPr wrap="square" rtlCol="0">
            <a:spAutoFit/>
          </a:bodyPr>
          <a:lstStyle/>
          <a:p>
            <a:r>
              <a:rPr lang="en-US" sz="2400" b="1" dirty="0" smtClean="0">
                <a:solidFill>
                  <a:srgbClr val="558ED5"/>
                </a:solidFill>
              </a:rPr>
              <a:t>Expectation:</a:t>
            </a:r>
            <a:r>
              <a:rPr lang="en-US" sz="2400" dirty="0" smtClean="0"/>
              <a:t> Security increases with l.</a:t>
            </a:r>
            <a:endParaRPr lang="en-US" sz="2400" dirty="0"/>
          </a:p>
        </p:txBody>
      </p:sp>
      <p:sp>
        <p:nvSpPr>
          <p:cNvPr id="22" name="TextBox 21"/>
          <p:cNvSpPr txBox="1"/>
          <p:nvPr/>
        </p:nvSpPr>
        <p:spPr>
          <a:xfrm>
            <a:off x="563959" y="4308929"/>
            <a:ext cx="7863398"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smtClean="0">
                <a:solidFill>
                  <a:srgbClr val="558ED5"/>
                </a:solidFill>
              </a:rPr>
              <a:t>Theorem.</a:t>
            </a:r>
            <a:r>
              <a:rPr lang="en-US" sz="2400" dirty="0" smtClean="0"/>
              <a:t> </a:t>
            </a:r>
            <a:r>
              <a:rPr lang="en-US" sz="2400" dirty="0" smtClean="0">
                <a:solidFill>
                  <a:srgbClr val="008000"/>
                </a:solidFill>
              </a:rPr>
              <a:t>[</a:t>
            </a:r>
            <a:r>
              <a:rPr lang="en-US" sz="2400" dirty="0" smtClean="0">
                <a:solidFill>
                  <a:srgbClr val="008000"/>
                </a:solidFill>
              </a:rPr>
              <a:t>Lee13</a:t>
            </a:r>
            <a:r>
              <a:rPr lang="en-US" sz="2400" dirty="0" smtClean="0">
                <a:solidFill>
                  <a:srgbClr val="008000"/>
                </a:solidFill>
              </a:rPr>
              <a:t>] </a:t>
            </a:r>
            <a:r>
              <a:rPr lang="en-US" sz="2400" dirty="0" smtClean="0"/>
              <a:t>Security </a:t>
            </a:r>
            <a:r>
              <a:rPr lang="en-US" sz="2400" dirty="0" smtClean="0"/>
              <a:t>for Q</a:t>
            </a:r>
            <a:r>
              <a:rPr lang="en-US" sz="2400" baseline="-25000" dirty="0" smtClean="0">
                <a:latin typeface="Symbol" charset="2"/>
                <a:cs typeface="Symbol" charset="2"/>
              </a:rPr>
              <a:t>P</a:t>
            </a:r>
            <a:r>
              <a:rPr lang="en-US" sz="2400" dirty="0"/>
              <a:t> → </a:t>
            </a:r>
            <a:r>
              <a:rPr lang="en-US" sz="2400" dirty="0" smtClean="0"/>
              <a:t>2</a:t>
            </a:r>
            <a:r>
              <a:rPr lang="en-US" sz="2400" baseline="30000" dirty="0" smtClean="0"/>
              <a:t>k + min{</a:t>
            </a:r>
            <a:r>
              <a:rPr lang="en-US" sz="2400" baseline="30000" dirty="0" err="1" smtClean="0"/>
              <a:t>k,n</a:t>
            </a:r>
            <a:r>
              <a:rPr lang="en-US" sz="2400" baseline="30000" dirty="0" smtClean="0"/>
              <a:t>} </a:t>
            </a:r>
            <a:r>
              <a:rPr lang="en-US" sz="2400" dirty="0" smtClean="0"/>
              <a:t>when </a:t>
            </a:r>
            <a:r>
              <a:rPr lang="en-US" sz="2400" dirty="0" smtClean="0"/>
              <a:t>l </a:t>
            </a:r>
            <a:r>
              <a:rPr lang="en-US" sz="2400" dirty="0" smtClean="0"/>
              <a:t>→∞. </a:t>
            </a:r>
            <a:endParaRPr lang="en-US" sz="2400" dirty="0"/>
          </a:p>
        </p:txBody>
      </p:sp>
      <p:sp>
        <p:nvSpPr>
          <p:cNvPr id="24" name="TextBox 23"/>
          <p:cNvSpPr txBox="1"/>
          <p:nvPr/>
        </p:nvSpPr>
        <p:spPr>
          <a:xfrm>
            <a:off x="1003905" y="-10885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55099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Increasing Efficiency </a:t>
            </a:r>
            <a:r>
              <a:rPr lang="en-US" sz="3200" b="0" dirty="0" smtClean="0">
                <a:solidFill>
                  <a:srgbClr val="FF0000"/>
                </a:solidFill>
              </a:rPr>
              <a:t>[GazTes12]</a:t>
            </a:r>
            <a:endParaRPr lang="en-US" sz="3200" b="0" dirty="0">
              <a:solidFill>
                <a:srgbClr val="FF0000"/>
              </a:solidFill>
            </a:endParaRPr>
          </a:p>
        </p:txBody>
      </p:sp>
      <p:grpSp>
        <p:nvGrpSpPr>
          <p:cNvPr id="3" name="Group 2"/>
          <p:cNvGrpSpPr/>
          <p:nvPr/>
        </p:nvGrpSpPr>
        <p:grpSpPr>
          <a:xfrm>
            <a:off x="3191584" y="2231439"/>
            <a:ext cx="932243" cy="918679"/>
            <a:chOff x="1691164" y="1573206"/>
            <a:chExt cx="932243" cy="918679"/>
          </a:xfrm>
        </p:grpSpPr>
        <p:sp>
          <p:nvSpPr>
            <p:cNvPr id="4" name="Rectangle 3"/>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5" name="Isosceles Triangle 4"/>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6" name="Straight Arrow Connector 5"/>
          <p:cNvCxnSpPr>
            <a:endCxn id="4" idx="1"/>
          </p:cNvCxnSpPr>
          <p:nvPr/>
        </p:nvCxnSpPr>
        <p:spPr>
          <a:xfrm>
            <a:off x="2607860" y="2690779"/>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6"/>
          <p:cNvCxnSpPr>
            <a:stCxn id="4" idx="3"/>
          </p:cNvCxnSpPr>
          <p:nvPr/>
        </p:nvCxnSpPr>
        <p:spPr>
          <a:xfrm>
            <a:off x="4123827" y="2690779"/>
            <a:ext cx="6222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a:stCxn id="9" idx="3"/>
            <a:endCxn id="4" idx="2"/>
          </p:cNvCxnSpPr>
          <p:nvPr/>
        </p:nvCxnSpPr>
        <p:spPr>
          <a:xfrm flipV="1">
            <a:off x="3657706" y="3150118"/>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Cloud 8"/>
          <p:cNvSpPr/>
          <p:nvPr/>
        </p:nvSpPr>
        <p:spPr>
          <a:xfrm>
            <a:off x="3267741" y="3477723"/>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endParaRPr lang="en-US" baseline="-25000" dirty="0">
              <a:solidFill>
                <a:schemeClr val="tx1"/>
              </a:solidFill>
            </a:endParaRPr>
          </a:p>
        </p:txBody>
      </p:sp>
      <p:grpSp>
        <p:nvGrpSpPr>
          <p:cNvPr id="10" name="Group 9"/>
          <p:cNvGrpSpPr/>
          <p:nvPr/>
        </p:nvGrpSpPr>
        <p:grpSpPr>
          <a:xfrm>
            <a:off x="4746064" y="2481053"/>
            <a:ext cx="400225" cy="400225"/>
            <a:chOff x="5457650" y="2071381"/>
            <a:chExt cx="400225" cy="400225"/>
          </a:xfrm>
        </p:grpSpPr>
        <p:sp>
          <p:nvSpPr>
            <p:cNvPr id="11" name="Oval 10"/>
            <p:cNvSpPr/>
            <p:nvPr/>
          </p:nvSpPr>
          <p:spPr>
            <a:xfrm>
              <a:off x="5457650" y="2071381"/>
              <a:ext cx="400225" cy="40022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11" idx="0"/>
              <a:endCxn id="11" idx="4"/>
            </p:cNvCxnSpPr>
            <p:nvPr/>
          </p:nvCxnSpPr>
          <p:spPr>
            <a:xfrm>
              <a:off x="5657763" y="2071381"/>
              <a:ext cx="0" cy="400225"/>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a:stCxn id="11" idx="2"/>
              <a:endCxn id="11" idx="6"/>
            </p:cNvCxnSpPr>
            <p:nvPr/>
          </p:nvCxnSpPr>
          <p:spPr>
            <a:xfrm>
              <a:off x="5457650" y="2271494"/>
              <a:ext cx="400225" cy="0"/>
            </a:xfrm>
            <a:prstGeom prst="line">
              <a:avLst/>
            </a:prstGeom>
          </p:spPr>
          <p:style>
            <a:lnRef idx="2">
              <a:schemeClr val="dk1"/>
            </a:lnRef>
            <a:fillRef idx="0">
              <a:schemeClr val="dk1"/>
            </a:fillRef>
            <a:effectRef idx="1">
              <a:schemeClr val="dk1"/>
            </a:effectRef>
            <a:fontRef idx="minor">
              <a:schemeClr val="tx1"/>
            </a:fontRef>
          </p:style>
        </p:cxnSp>
      </p:grpSp>
      <p:grpSp>
        <p:nvGrpSpPr>
          <p:cNvPr id="14" name="Group 13"/>
          <p:cNvGrpSpPr/>
          <p:nvPr/>
        </p:nvGrpSpPr>
        <p:grpSpPr>
          <a:xfrm>
            <a:off x="2207635" y="2490666"/>
            <a:ext cx="400225" cy="400225"/>
            <a:chOff x="5457650" y="2071381"/>
            <a:chExt cx="400225" cy="400225"/>
          </a:xfrm>
        </p:grpSpPr>
        <p:sp>
          <p:nvSpPr>
            <p:cNvPr id="15" name="Oval 14"/>
            <p:cNvSpPr/>
            <p:nvPr/>
          </p:nvSpPr>
          <p:spPr>
            <a:xfrm>
              <a:off x="5457650" y="2071381"/>
              <a:ext cx="400225" cy="40022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5" idx="0"/>
              <a:endCxn id="15" idx="4"/>
            </p:cNvCxnSpPr>
            <p:nvPr/>
          </p:nvCxnSpPr>
          <p:spPr>
            <a:xfrm>
              <a:off x="5657763" y="2071381"/>
              <a:ext cx="0" cy="400225"/>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a:stCxn id="15" idx="2"/>
              <a:endCxn id="15" idx="6"/>
            </p:cNvCxnSpPr>
            <p:nvPr/>
          </p:nvCxnSpPr>
          <p:spPr>
            <a:xfrm>
              <a:off x="5457650" y="2271494"/>
              <a:ext cx="400225" cy="0"/>
            </a:xfrm>
            <a:prstGeom prst="line">
              <a:avLst/>
            </a:prstGeom>
          </p:spPr>
          <p:style>
            <a:lnRef idx="2">
              <a:schemeClr val="dk1"/>
            </a:lnRef>
            <a:fillRef idx="0">
              <a:schemeClr val="dk1"/>
            </a:fillRef>
            <a:effectRef idx="1">
              <a:schemeClr val="dk1"/>
            </a:effectRef>
            <a:fontRef idx="minor">
              <a:schemeClr val="tx1"/>
            </a:fontRef>
          </p:style>
        </p:cxnSp>
      </p:grpSp>
      <p:sp>
        <p:nvSpPr>
          <p:cNvPr id="19" name="Cloud 18"/>
          <p:cNvSpPr/>
          <p:nvPr/>
        </p:nvSpPr>
        <p:spPr>
          <a:xfrm>
            <a:off x="3191584" y="1459578"/>
            <a:ext cx="779930" cy="496416"/>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solidFill>
                  <a:schemeClr val="tx1"/>
                </a:solidFill>
              </a:rPr>
              <a:t>SK’’</a:t>
            </a:r>
            <a:endParaRPr lang="en-US" sz="1600" dirty="0">
              <a:solidFill>
                <a:schemeClr val="tx1"/>
              </a:solidFill>
            </a:endParaRPr>
          </a:p>
        </p:txBody>
      </p:sp>
      <p:cxnSp>
        <p:nvCxnSpPr>
          <p:cNvPr id="22" name="Straight Arrow Connector 21"/>
          <p:cNvCxnSpPr/>
          <p:nvPr/>
        </p:nvCxnSpPr>
        <p:spPr>
          <a:xfrm>
            <a:off x="1623911" y="2690779"/>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5157039" y="2681166"/>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5" name="Elbow Connector 24"/>
          <p:cNvCxnSpPr>
            <a:stCxn id="19" idx="0"/>
            <a:endCxn id="11" idx="0"/>
          </p:cNvCxnSpPr>
          <p:nvPr/>
        </p:nvCxnSpPr>
        <p:spPr>
          <a:xfrm>
            <a:off x="3970864" y="1707786"/>
            <a:ext cx="975313" cy="773267"/>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7" name="Elbow Connector 26"/>
          <p:cNvCxnSpPr>
            <a:stCxn id="19" idx="2"/>
            <a:endCxn id="15" idx="0"/>
          </p:cNvCxnSpPr>
          <p:nvPr/>
        </p:nvCxnSpPr>
        <p:spPr>
          <a:xfrm rot="10800000" flipV="1">
            <a:off x="2407749" y="1707786"/>
            <a:ext cx="786255" cy="782880"/>
          </a:xfrm>
          <a:prstGeom prst="bentConnector2">
            <a:avLst/>
          </a:prstGeom>
          <a:ln>
            <a:tailEnd type="arrow"/>
          </a:ln>
        </p:spPr>
        <p:style>
          <a:lnRef idx="2">
            <a:schemeClr val="dk1"/>
          </a:lnRef>
          <a:fillRef idx="0">
            <a:schemeClr val="dk1"/>
          </a:fillRef>
          <a:effectRef idx="1">
            <a:schemeClr val="dk1"/>
          </a:effectRef>
          <a:fontRef idx="minor">
            <a:schemeClr val="tx1"/>
          </a:fontRef>
        </p:style>
      </p:cxnSp>
      <p:grpSp>
        <p:nvGrpSpPr>
          <p:cNvPr id="28" name="Group 27"/>
          <p:cNvGrpSpPr/>
          <p:nvPr/>
        </p:nvGrpSpPr>
        <p:grpSpPr>
          <a:xfrm>
            <a:off x="5740763" y="2231439"/>
            <a:ext cx="932243" cy="918679"/>
            <a:chOff x="1691164" y="1573206"/>
            <a:chExt cx="932243" cy="918679"/>
          </a:xfrm>
        </p:grpSpPr>
        <p:sp>
          <p:nvSpPr>
            <p:cNvPr id="29" name="Rectangle 28"/>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30" name="Isosceles Triangle 29"/>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33" name="Straight Arrow Connector 32"/>
          <p:cNvCxnSpPr/>
          <p:nvPr/>
        </p:nvCxnSpPr>
        <p:spPr>
          <a:xfrm>
            <a:off x="6673006" y="2736686"/>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405792" y="4534262"/>
            <a:ext cx="8332027" cy="1200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smtClean="0">
                <a:solidFill>
                  <a:schemeClr val="tx2">
                    <a:lumMod val="60000"/>
                    <a:lumOff val="40000"/>
                  </a:schemeClr>
                </a:solidFill>
              </a:rPr>
              <a:t>Theorem:</a:t>
            </a:r>
            <a:r>
              <a:rPr lang="en-US" sz="2400" dirty="0" smtClean="0"/>
              <a:t> </a:t>
            </a:r>
            <a:r>
              <a:rPr lang="en-US" sz="2400" dirty="0">
                <a:solidFill>
                  <a:srgbClr val="FF0000"/>
                </a:solidFill>
              </a:rPr>
              <a:t>[GazTes12]</a:t>
            </a:r>
            <a:endParaRPr lang="en-US" sz="2400" dirty="0" smtClean="0"/>
          </a:p>
          <a:p>
            <a:r>
              <a:rPr lang="en-US" sz="2400" b="1" dirty="0" smtClean="0"/>
              <a:t>2XOR-Cascade</a:t>
            </a:r>
            <a:r>
              <a:rPr lang="en-US" sz="2400" dirty="0" smtClean="0"/>
              <a:t> is a (Q</a:t>
            </a:r>
            <a:r>
              <a:rPr lang="en-US" sz="2400" baseline="-25000" dirty="0" smtClean="0"/>
              <a:t>C</a:t>
            </a:r>
            <a:r>
              <a:rPr lang="en-US" sz="2400" dirty="0" smtClean="0"/>
              <a:t>, Q</a:t>
            </a:r>
            <a:r>
              <a:rPr lang="en-US" sz="2400" baseline="-25000" dirty="0" smtClean="0">
                <a:latin typeface="Symbol" charset="2"/>
                <a:cs typeface="Symbol" charset="2"/>
              </a:rPr>
              <a:t>P</a:t>
            </a:r>
            <a:r>
              <a:rPr lang="en-US" sz="2400" dirty="0" smtClean="0"/>
              <a:t>, </a:t>
            </a:r>
            <a:r>
              <a:rPr lang="en-US" sz="2400" dirty="0" smtClean="0">
                <a:latin typeface="Symbol" charset="2"/>
                <a:cs typeface="Symbol" charset="2"/>
              </a:rPr>
              <a:t>e = </a:t>
            </a:r>
            <a:r>
              <a:rPr lang="en-US" sz="2400" dirty="0" err="1" smtClean="0">
                <a:cs typeface="Symbol" charset="2"/>
              </a:rPr>
              <a:t>neg</a:t>
            </a:r>
            <a:r>
              <a:rPr lang="en-US" sz="2400" dirty="0" err="1">
                <a:cs typeface="Symbol" charset="2"/>
              </a:rPr>
              <a:t>l</a:t>
            </a:r>
            <a:r>
              <a:rPr lang="en-US" sz="2400" dirty="0" smtClean="0"/>
              <a:t>)-strong PRP </a:t>
            </a:r>
            <a:r>
              <a:rPr lang="en-US" sz="2400" dirty="0" smtClean="0"/>
              <a:t>if Q</a:t>
            </a:r>
            <a:r>
              <a:rPr lang="en-US" sz="2400" baseline="-25000" dirty="0" smtClean="0"/>
              <a:t>C</a:t>
            </a:r>
            <a:r>
              <a:rPr lang="en-US" sz="2400" dirty="0" smtClean="0"/>
              <a:t> </a:t>
            </a:r>
            <a:r>
              <a:rPr lang="en-US" sz="2400" dirty="0" smtClean="0"/>
              <a:t>≤ 2</a:t>
            </a:r>
            <a:r>
              <a:rPr lang="en-US" sz="2400" baseline="30000" dirty="0" smtClean="0"/>
              <a:t>n</a:t>
            </a:r>
            <a:r>
              <a:rPr lang="en-US" sz="2400" dirty="0" smtClean="0"/>
              <a:t> and Q</a:t>
            </a:r>
            <a:r>
              <a:rPr lang="en-US" sz="2400" baseline="-25000" dirty="0" smtClean="0">
                <a:latin typeface="Symbol" charset="2"/>
                <a:cs typeface="Symbol" charset="2"/>
              </a:rPr>
              <a:t>P</a:t>
            </a:r>
            <a:r>
              <a:rPr lang="en-US" sz="2400" dirty="0" smtClean="0"/>
              <a:t> &lt; </a:t>
            </a:r>
            <a:r>
              <a:rPr lang="en-US" sz="2400" dirty="0" smtClean="0"/>
              <a:t>2</a:t>
            </a:r>
            <a:r>
              <a:rPr lang="en-US" sz="2400" baseline="30000" dirty="0" smtClean="0"/>
              <a:t>k + n/2</a:t>
            </a:r>
            <a:r>
              <a:rPr lang="en-US" sz="2400" dirty="0" smtClean="0"/>
              <a:t>.</a:t>
            </a:r>
            <a:endParaRPr lang="en-US" sz="2400" baseline="30000" dirty="0"/>
          </a:p>
        </p:txBody>
      </p:sp>
      <p:cxnSp>
        <p:nvCxnSpPr>
          <p:cNvPr id="32" name="Straight Arrow Connector 31"/>
          <p:cNvCxnSpPr>
            <a:stCxn id="35" idx="3"/>
          </p:cNvCxnSpPr>
          <p:nvPr/>
        </p:nvCxnSpPr>
        <p:spPr>
          <a:xfrm flipV="1">
            <a:off x="6205111" y="3150118"/>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5" name="Cloud 34"/>
          <p:cNvSpPr/>
          <p:nvPr/>
        </p:nvSpPr>
        <p:spPr>
          <a:xfrm>
            <a:off x="5815146" y="3477723"/>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endParaRPr lang="en-US" baseline="-25000" dirty="0">
              <a:solidFill>
                <a:schemeClr val="tx1"/>
              </a:solidFill>
            </a:endParaRPr>
          </a:p>
        </p:txBody>
      </p:sp>
      <p:sp>
        <p:nvSpPr>
          <p:cNvPr id="18" name="TextBox 17"/>
          <p:cNvSpPr txBox="1"/>
          <p:nvPr/>
        </p:nvSpPr>
        <p:spPr>
          <a:xfrm>
            <a:off x="2812143" y="6096000"/>
            <a:ext cx="5524500" cy="400110"/>
          </a:xfrm>
          <a:prstGeom prst="rect">
            <a:avLst/>
          </a:prstGeom>
          <a:noFill/>
        </p:spPr>
        <p:txBody>
          <a:bodyPr wrap="square" rtlCol="0">
            <a:spAutoFit/>
          </a:bodyPr>
          <a:lstStyle/>
          <a:p>
            <a:pPr algn="ctr"/>
            <a:r>
              <a:rPr lang="en-US" sz="2000" dirty="0" smtClean="0">
                <a:solidFill>
                  <a:schemeClr val="bg1">
                    <a:lumMod val="50000"/>
                  </a:schemeClr>
                </a:solidFill>
              </a:rPr>
              <a:t>[Same security as 3DES, one block cipher call less]</a:t>
            </a:r>
            <a:endParaRPr lang="en-US" sz="2000" dirty="0">
              <a:solidFill>
                <a:schemeClr val="bg1">
                  <a:lumMod val="50000"/>
                </a:schemeClr>
              </a:solidFill>
            </a:endParaRPr>
          </a:p>
        </p:txBody>
      </p:sp>
    </p:spTree>
    <p:extLst>
      <p:ext uri="{BB962C8B-B14F-4D97-AF65-F5344CB8AC3E}">
        <p14:creationId xmlns:p14="http://schemas.microsoft.com/office/powerpoint/2010/main" val="797878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XOR Cascades</a:t>
            </a:r>
            <a:endParaRPr lang="en-US" sz="3200" b="0" dirty="0">
              <a:solidFill>
                <a:srgbClr val="FF0000"/>
              </a:solidFill>
            </a:endParaRPr>
          </a:p>
        </p:txBody>
      </p:sp>
      <p:grpSp>
        <p:nvGrpSpPr>
          <p:cNvPr id="29" name="Group 28"/>
          <p:cNvGrpSpPr/>
          <p:nvPr/>
        </p:nvGrpSpPr>
        <p:grpSpPr>
          <a:xfrm>
            <a:off x="1179586" y="1996798"/>
            <a:ext cx="932243" cy="918679"/>
            <a:chOff x="1691164" y="1573206"/>
            <a:chExt cx="932243" cy="918679"/>
          </a:xfrm>
        </p:grpSpPr>
        <p:sp>
          <p:nvSpPr>
            <p:cNvPr id="30" name="Rectangle 29"/>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31" name="Isosceles Triangle 30"/>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32" name="Straight Arrow Connector 31"/>
          <p:cNvCxnSpPr>
            <a:stCxn id="51" idx="6"/>
            <a:endCxn id="30" idx="1"/>
          </p:cNvCxnSpPr>
          <p:nvPr/>
        </p:nvCxnSpPr>
        <p:spPr>
          <a:xfrm>
            <a:off x="842069" y="2456137"/>
            <a:ext cx="337517"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a:stCxn id="35" idx="3"/>
            <a:endCxn id="30" idx="2"/>
          </p:cNvCxnSpPr>
          <p:nvPr/>
        </p:nvCxnSpPr>
        <p:spPr>
          <a:xfrm flipV="1">
            <a:off x="1645708" y="2915477"/>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5" name="Cloud 34"/>
          <p:cNvSpPr/>
          <p:nvPr/>
        </p:nvSpPr>
        <p:spPr>
          <a:xfrm>
            <a:off x="1255743" y="3243082"/>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r>
              <a:rPr lang="en-US" baseline="-25000" dirty="0" smtClean="0">
                <a:solidFill>
                  <a:schemeClr val="tx1"/>
                </a:solidFill>
              </a:rPr>
              <a:t>1</a:t>
            </a:r>
            <a:endParaRPr lang="en-US" baseline="-25000" dirty="0">
              <a:solidFill>
                <a:schemeClr val="tx1"/>
              </a:solidFill>
            </a:endParaRPr>
          </a:p>
        </p:txBody>
      </p:sp>
      <p:grpSp>
        <p:nvGrpSpPr>
          <p:cNvPr id="36" name="Group 35"/>
          <p:cNvGrpSpPr/>
          <p:nvPr/>
        </p:nvGrpSpPr>
        <p:grpSpPr>
          <a:xfrm>
            <a:off x="2988816" y="2015425"/>
            <a:ext cx="932243" cy="918679"/>
            <a:chOff x="1691164" y="1573206"/>
            <a:chExt cx="932243" cy="918679"/>
          </a:xfrm>
        </p:grpSpPr>
        <p:sp>
          <p:nvSpPr>
            <p:cNvPr id="37" name="Rectangle 36"/>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38" name="Isosceles Triangle 37"/>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39" name="Straight Arrow Connector 38"/>
          <p:cNvCxnSpPr>
            <a:stCxn id="40" idx="3"/>
            <a:endCxn id="37" idx="2"/>
          </p:cNvCxnSpPr>
          <p:nvPr/>
        </p:nvCxnSpPr>
        <p:spPr>
          <a:xfrm flipV="1">
            <a:off x="3454938" y="2934104"/>
            <a:ext cx="0" cy="3373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0" name="Cloud 39"/>
          <p:cNvSpPr/>
          <p:nvPr/>
        </p:nvSpPr>
        <p:spPr>
          <a:xfrm>
            <a:off x="3064973" y="3243082"/>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r>
              <a:rPr lang="en-US" baseline="-25000" dirty="0" smtClean="0">
                <a:solidFill>
                  <a:schemeClr val="tx1"/>
                </a:solidFill>
              </a:rPr>
              <a:t>2</a:t>
            </a:r>
            <a:endParaRPr lang="en-US" baseline="-25000" dirty="0">
              <a:solidFill>
                <a:schemeClr val="tx1"/>
              </a:solidFill>
            </a:endParaRPr>
          </a:p>
        </p:txBody>
      </p:sp>
      <p:grpSp>
        <p:nvGrpSpPr>
          <p:cNvPr id="41" name="Group 40"/>
          <p:cNvGrpSpPr/>
          <p:nvPr/>
        </p:nvGrpSpPr>
        <p:grpSpPr>
          <a:xfrm>
            <a:off x="6792283" y="2031913"/>
            <a:ext cx="932243" cy="918679"/>
            <a:chOff x="1691164" y="1573206"/>
            <a:chExt cx="932243" cy="918679"/>
          </a:xfrm>
        </p:grpSpPr>
        <p:sp>
          <p:nvSpPr>
            <p:cNvPr id="42" name="Rectangle 41"/>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43" name="Isosceles Triangle 42"/>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45" name="Straight Arrow Connector 44"/>
          <p:cNvCxnSpPr>
            <a:stCxn id="46" idx="3"/>
            <a:endCxn id="42" idx="2"/>
          </p:cNvCxnSpPr>
          <p:nvPr/>
        </p:nvCxnSpPr>
        <p:spPr>
          <a:xfrm flipV="1">
            <a:off x="7258405" y="2950592"/>
            <a:ext cx="0" cy="3208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6" name="Cloud 45"/>
          <p:cNvSpPr/>
          <p:nvPr/>
        </p:nvSpPr>
        <p:spPr>
          <a:xfrm>
            <a:off x="6868440" y="3243082"/>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solidFill>
                  <a:schemeClr val="tx1"/>
                </a:solidFill>
              </a:rPr>
              <a:t>SK</a:t>
            </a:r>
            <a:r>
              <a:rPr lang="en-US" baseline="-25000" dirty="0" err="1">
                <a:solidFill>
                  <a:schemeClr val="tx1"/>
                </a:solidFill>
              </a:rPr>
              <a:t>l</a:t>
            </a:r>
            <a:endParaRPr lang="en-US" baseline="-25000" dirty="0">
              <a:solidFill>
                <a:schemeClr val="tx1"/>
              </a:solidFill>
            </a:endParaRPr>
          </a:p>
        </p:txBody>
      </p:sp>
      <p:cxnSp>
        <p:nvCxnSpPr>
          <p:cNvPr id="49" name="Straight Connector 48"/>
          <p:cNvCxnSpPr>
            <a:endCxn id="75" idx="2"/>
          </p:cNvCxnSpPr>
          <p:nvPr/>
        </p:nvCxnSpPr>
        <p:spPr>
          <a:xfrm flipV="1">
            <a:off x="4458689" y="2456135"/>
            <a:ext cx="1775093" cy="18630"/>
          </a:xfrm>
          <a:prstGeom prst="line">
            <a:avLst/>
          </a:prstGeom>
          <a:ln w="38100" cmpd="sng">
            <a:prstDash val="lgDash"/>
          </a:ln>
        </p:spPr>
        <p:style>
          <a:lnRef idx="2">
            <a:schemeClr val="dk1"/>
          </a:lnRef>
          <a:fillRef idx="0">
            <a:schemeClr val="dk1"/>
          </a:fillRef>
          <a:effectRef idx="1">
            <a:schemeClr val="dk1"/>
          </a:effectRef>
          <a:fontRef idx="minor">
            <a:schemeClr val="tx1"/>
          </a:fontRef>
        </p:style>
      </p:cxnSp>
      <p:grpSp>
        <p:nvGrpSpPr>
          <p:cNvPr id="50" name="Group 49"/>
          <p:cNvGrpSpPr/>
          <p:nvPr/>
        </p:nvGrpSpPr>
        <p:grpSpPr>
          <a:xfrm flipV="1">
            <a:off x="641956" y="2356081"/>
            <a:ext cx="200113" cy="200113"/>
            <a:chOff x="5457650" y="2071381"/>
            <a:chExt cx="400225" cy="400225"/>
          </a:xfrm>
        </p:grpSpPr>
        <p:sp>
          <p:nvSpPr>
            <p:cNvPr id="51" name="Oval 50"/>
            <p:cNvSpPr/>
            <p:nvPr/>
          </p:nvSpPr>
          <p:spPr>
            <a:xfrm>
              <a:off x="5457650" y="2071381"/>
              <a:ext cx="400225" cy="40022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Connector 51"/>
            <p:cNvCxnSpPr>
              <a:stCxn id="51" idx="0"/>
              <a:endCxn id="51" idx="4"/>
            </p:cNvCxnSpPr>
            <p:nvPr/>
          </p:nvCxnSpPr>
          <p:spPr>
            <a:xfrm>
              <a:off x="5657763" y="2071381"/>
              <a:ext cx="0" cy="400225"/>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a:stCxn id="51" idx="2"/>
              <a:endCxn id="51" idx="6"/>
            </p:cNvCxnSpPr>
            <p:nvPr/>
          </p:nvCxnSpPr>
          <p:spPr>
            <a:xfrm>
              <a:off x="5457650" y="2271494"/>
              <a:ext cx="400225" cy="0"/>
            </a:xfrm>
            <a:prstGeom prst="line">
              <a:avLst/>
            </a:prstGeom>
          </p:spPr>
          <p:style>
            <a:lnRef idx="2">
              <a:schemeClr val="dk1"/>
            </a:lnRef>
            <a:fillRef idx="0">
              <a:schemeClr val="dk1"/>
            </a:fillRef>
            <a:effectRef idx="1">
              <a:schemeClr val="dk1"/>
            </a:effectRef>
            <a:fontRef idx="minor">
              <a:schemeClr val="tx1"/>
            </a:fontRef>
          </p:style>
        </p:cxnSp>
      </p:grpSp>
      <p:grpSp>
        <p:nvGrpSpPr>
          <p:cNvPr id="59" name="Group 58"/>
          <p:cNvGrpSpPr/>
          <p:nvPr/>
        </p:nvGrpSpPr>
        <p:grpSpPr>
          <a:xfrm flipV="1">
            <a:off x="2451186" y="2356080"/>
            <a:ext cx="200113" cy="200113"/>
            <a:chOff x="5457650" y="2071381"/>
            <a:chExt cx="400225" cy="400225"/>
          </a:xfrm>
        </p:grpSpPr>
        <p:sp>
          <p:nvSpPr>
            <p:cNvPr id="60" name="Oval 59"/>
            <p:cNvSpPr/>
            <p:nvPr/>
          </p:nvSpPr>
          <p:spPr>
            <a:xfrm>
              <a:off x="5457650" y="2071381"/>
              <a:ext cx="400225" cy="40022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p:cNvCxnSpPr>
              <a:stCxn id="60" idx="0"/>
              <a:endCxn id="60" idx="4"/>
            </p:cNvCxnSpPr>
            <p:nvPr/>
          </p:nvCxnSpPr>
          <p:spPr>
            <a:xfrm>
              <a:off x="5657763" y="2071381"/>
              <a:ext cx="0" cy="400225"/>
            </a:xfrm>
            <a:prstGeom prst="line">
              <a:avLst/>
            </a:prstGeom>
          </p:spPr>
          <p:style>
            <a:lnRef idx="2">
              <a:schemeClr val="dk1"/>
            </a:lnRef>
            <a:fillRef idx="0">
              <a:schemeClr val="dk1"/>
            </a:fillRef>
            <a:effectRef idx="1">
              <a:schemeClr val="dk1"/>
            </a:effectRef>
            <a:fontRef idx="minor">
              <a:schemeClr val="tx1"/>
            </a:fontRef>
          </p:style>
        </p:cxnSp>
        <p:cxnSp>
          <p:nvCxnSpPr>
            <p:cNvPr id="62" name="Straight Connector 61"/>
            <p:cNvCxnSpPr>
              <a:stCxn id="60" idx="2"/>
              <a:endCxn id="60" idx="6"/>
            </p:cNvCxnSpPr>
            <p:nvPr/>
          </p:nvCxnSpPr>
          <p:spPr>
            <a:xfrm>
              <a:off x="5457650" y="2271494"/>
              <a:ext cx="400225" cy="0"/>
            </a:xfrm>
            <a:prstGeom prst="line">
              <a:avLst/>
            </a:prstGeom>
          </p:spPr>
          <p:style>
            <a:lnRef idx="2">
              <a:schemeClr val="dk1"/>
            </a:lnRef>
            <a:fillRef idx="0">
              <a:schemeClr val="dk1"/>
            </a:fillRef>
            <a:effectRef idx="1">
              <a:schemeClr val="dk1"/>
            </a:effectRef>
            <a:fontRef idx="minor">
              <a:schemeClr val="tx1"/>
            </a:fontRef>
          </p:style>
        </p:cxnSp>
      </p:grpSp>
      <p:cxnSp>
        <p:nvCxnSpPr>
          <p:cNvPr id="63" name="Straight Arrow Connector 62"/>
          <p:cNvCxnSpPr/>
          <p:nvPr/>
        </p:nvCxnSpPr>
        <p:spPr>
          <a:xfrm>
            <a:off x="2113670" y="2459830"/>
            <a:ext cx="337517"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5" name="Straight Arrow Connector 64"/>
          <p:cNvCxnSpPr/>
          <p:nvPr/>
        </p:nvCxnSpPr>
        <p:spPr>
          <a:xfrm>
            <a:off x="2651299" y="2456138"/>
            <a:ext cx="337517"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7" name="Straight Arrow Connector 66"/>
          <p:cNvCxnSpPr/>
          <p:nvPr/>
        </p:nvCxnSpPr>
        <p:spPr>
          <a:xfrm>
            <a:off x="334273" y="2456139"/>
            <a:ext cx="337517"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68" name="Group 67"/>
          <p:cNvGrpSpPr/>
          <p:nvPr/>
        </p:nvGrpSpPr>
        <p:grpSpPr>
          <a:xfrm flipV="1">
            <a:off x="4258576" y="2362015"/>
            <a:ext cx="200113" cy="200113"/>
            <a:chOff x="5457650" y="2071381"/>
            <a:chExt cx="400225" cy="400225"/>
          </a:xfrm>
        </p:grpSpPr>
        <p:sp>
          <p:nvSpPr>
            <p:cNvPr id="69" name="Oval 68"/>
            <p:cNvSpPr/>
            <p:nvPr/>
          </p:nvSpPr>
          <p:spPr>
            <a:xfrm>
              <a:off x="5457650" y="2071381"/>
              <a:ext cx="400225" cy="40022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Connector 69"/>
            <p:cNvCxnSpPr>
              <a:stCxn id="69" idx="0"/>
              <a:endCxn id="69" idx="4"/>
            </p:cNvCxnSpPr>
            <p:nvPr/>
          </p:nvCxnSpPr>
          <p:spPr>
            <a:xfrm>
              <a:off x="5657763" y="2071381"/>
              <a:ext cx="0" cy="400225"/>
            </a:xfrm>
            <a:prstGeom prst="line">
              <a:avLst/>
            </a:prstGeom>
          </p:spPr>
          <p:style>
            <a:lnRef idx="2">
              <a:schemeClr val="dk1"/>
            </a:lnRef>
            <a:fillRef idx="0">
              <a:schemeClr val="dk1"/>
            </a:fillRef>
            <a:effectRef idx="1">
              <a:schemeClr val="dk1"/>
            </a:effectRef>
            <a:fontRef idx="minor">
              <a:schemeClr val="tx1"/>
            </a:fontRef>
          </p:style>
        </p:cxnSp>
        <p:cxnSp>
          <p:nvCxnSpPr>
            <p:cNvPr id="71" name="Straight Connector 70"/>
            <p:cNvCxnSpPr>
              <a:stCxn id="69" idx="2"/>
              <a:endCxn id="69" idx="6"/>
            </p:cNvCxnSpPr>
            <p:nvPr/>
          </p:nvCxnSpPr>
          <p:spPr>
            <a:xfrm>
              <a:off x="5457650" y="2271494"/>
              <a:ext cx="400225" cy="0"/>
            </a:xfrm>
            <a:prstGeom prst="line">
              <a:avLst/>
            </a:prstGeom>
          </p:spPr>
          <p:style>
            <a:lnRef idx="2">
              <a:schemeClr val="dk1"/>
            </a:lnRef>
            <a:fillRef idx="0">
              <a:schemeClr val="dk1"/>
            </a:fillRef>
            <a:effectRef idx="1">
              <a:schemeClr val="dk1"/>
            </a:effectRef>
            <a:fontRef idx="minor">
              <a:schemeClr val="tx1"/>
            </a:fontRef>
          </p:style>
        </p:cxnSp>
      </p:grpSp>
      <p:cxnSp>
        <p:nvCxnSpPr>
          <p:cNvPr id="72" name="Straight Arrow Connector 71"/>
          <p:cNvCxnSpPr/>
          <p:nvPr/>
        </p:nvCxnSpPr>
        <p:spPr>
          <a:xfrm>
            <a:off x="3921059" y="2462071"/>
            <a:ext cx="337517"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74" name="Group 73"/>
          <p:cNvGrpSpPr/>
          <p:nvPr/>
        </p:nvGrpSpPr>
        <p:grpSpPr>
          <a:xfrm flipV="1">
            <a:off x="6233782" y="2356079"/>
            <a:ext cx="200113" cy="200113"/>
            <a:chOff x="5457650" y="2071381"/>
            <a:chExt cx="400225" cy="400225"/>
          </a:xfrm>
        </p:grpSpPr>
        <p:sp>
          <p:nvSpPr>
            <p:cNvPr id="75" name="Oval 74"/>
            <p:cNvSpPr/>
            <p:nvPr/>
          </p:nvSpPr>
          <p:spPr>
            <a:xfrm>
              <a:off x="5457650" y="2071381"/>
              <a:ext cx="400225" cy="40022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a:stCxn id="75" idx="0"/>
              <a:endCxn id="75" idx="4"/>
            </p:cNvCxnSpPr>
            <p:nvPr/>
          </p:nvCxnSpPr>
          <p:spPr>
            <a:xfrm>
              <a:off x="5657763" y="2071381"/>
              <a:ext cx="0" cy="400225"/>
            </a:xfrm>
            <a:prstGeom prst="line">
              <a:avLst/>
            </a:prstGeom>
          </p:spPr>
          <p:style>
            <a:lnRef idx="2">
              <a:schemeClr val="dk1"/>
            </a:lnRef>
            <a:fillRef idx="0">
              <a:schemeClr val="dk1"/>
            </a:fillRef>
            <a:effectRef idx="1">
              <a:schemeClr val="dk1"/>
            </a:effectRef>
            <a:fontRef idx="minor">
              <a:schemeClr val="tx1"/>
            </a:fontRef>
          </p:style>
        </p:cxnSp>
        <p:cxnSp>
          <p:nvCxnSpPr>
            <p:cNvPr id="77" name="Straight Connector 76"/>
            <p:cNvCxnSpPr>
              <a:stCxn id="75" idx="2"/>
              <a:endCxn id="75" idx="6"/>
            </p:cNvCxnSpPr>
            <p:nvPr/>
          </p:nvCxnSpPr>
          <p:spPr>
            <a:xfrm>
              <a:off x="5457650" y="2271494"/>
              <a:ext cx="400225" cy="0"/>
            </a:xfrm>
            <a:prstGeom prst="line">
              <a:avLst/>
            </a:prstGeom>
          </p:spPr>
          <p:style>
            <a:lnRef idx="2">
              <a:schemeClr val="dk1"/>
            </a:lnRef>
            <a:fillRef idx="0">
              <a:schemeClr val="dk1"/>
            </a:fillRef>
            <a:effectRef idx="1">
              <a:schemeClr val="dk1"/>
            </a:effectRef>
            <a:fontRef idx="minor">
              <a:schemeClr val="tx1"/>
            </a:fontRef>
          </p:style>
        </p:cxnSp>
      </p:grpSp>
      <p:cxnSp>
        <p:nvCxnSpPr>
          <p:cNvPr id="78" name="Straight Arrow Connector 77"/>
          <p:cNvCxnSpPr/>
          <p:nvPr/>
        </p:nvCxnSpPr>
        <p:spPr>
          <a:xfrm>
            <a:off x="6433895" y="2456137"/>
            <a:ext cx="337517"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0" name="Cloud 79"/>
          <p:cNvSpPr/>
          <p:nvPr/>
        </p:nvSpPr>
        <p:spPr>
          <a:xfrm>
            <a:off x="352048" y="1396256"/>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chemeClr val="tx1"/>
                </a:solidFill>
              </a:rPr>
              <a:t>SK’</a:t>
            </a:r>
            <a:r>
              <a:rPr lang="en-US" sz="1600" baseline="-25000" dirty="0" smtClean="0">
                <a:solidFill>
                  <a:schemeClr val="tx1"/>
                </a:solidFill>
              </a:rPr>
              <a:t>1</a:t>
            </a:r>
            <a:endParaRPr lang="en-US" sz="1600" baseline="-25000" dirty="0">
              <a:solidFill>
                <a:schemeClr val="tx1"/>
              </a:solidFill>
            </a:endParaRPr>
          </a:p>
        </p:txBody>
      </p:sp>
      <p:cxnSp>
        <p:nvCxnSpPr>
          <p:cNvPr id="82" name="Straight Arrow Connector 81"/>
          <p:cNvCxnSpPr>
            <a:stCxn id="80" idx="1"/>
            <a:endCxn id="51" idx="4"/>
          </p:cNvCxnSpPr>
          <p:nvPr/>
        </p:nvCxnSpPr>
        <p:spPr>
          <a:xfrm>
            <a:off x="742013" y="1892143"/>
            <a:ext cx="0" cy="4639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5" name="Cloud 84"/>
          <p:cNvSpPr/>
          <p:nvPr/>
        </p:nvSpPr>
        <p:spPr>
          <a:xfrm>
            <a:off x="2157924" y="1395727"/>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chemeClr val="tx1"/>
                </a:solidFill>
              </a:rPr>
              <a:t>SK’</a:t>
            </a:r>
            <a:r>
              <a:rPr lang="en-US" sz="1600" baseline="-25000" dirty="0">
                <a:solidFill>
                  <a:schemeClr val="tx1"/>
                </a:solidFill>
              </a:rPr>
              <a:t>2</a:t>
            </a:r>
          </a:p>
        </p:txBody>
      </p:sp>
      <p:cxnSp>
        <p:nvCxnSpPr>
          <p:cNvPr id="86" name="Straight Arrow Connector 85"/>
          <p:cNvCxnSpPr>
            <a:stCxn id="85" idx="1"/>
          </p:cNvCxnSpPr>
          <p:nvPr/>
        </p:nvCxnSpPr>
        <p:spPr>
          <a:xfrm>
            <a:off x="2547889" y="1891614"/>
            <a:ext cx="0" cy="4639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7" name="Cloud 86"/>
          <p:cNvSpPr/>
          <p:nvPr/>
        </p:nvSpPr>
        <p:spPr>
          <a:xfrm>
            <a:off x="3960474" y="1395198"/>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solidFill>
                  <a:schemeClr val="tx1"/>
                </a:solidFill>
              </a:rPr>
              <a:t>SK’</a:t>
            </a:r>
            <a:r>
              <a:rPr lang="en-US" sz="1600" baseline="-25000" dirty="0">
                <a:solidFill>
                  <a:schemeClr val="tx1"/>
                </a:solidFill>
              </a:rPr>
              <a:t>3</a:t>
            </a:r>
          </a:p>
        </p:txBody>
      </p:sp>
      <p:cxnSp>
        <p:nvCxnSpPr>
          <p:cNvPr id="88" name="Straight Arrow Connector 87"/>
          <p:cNvCxnSpPr>
            <a:stCxn id="87" idx="1"/>
          </p:cNvCxnSpPr>
          <p:nvPr/>
        </p:nvCxnSpPr>
        <p:spPr>
          <a:xfrm>
            <a:off x="4350439" y="1891085"/>
            <a:ext cx="0" cy="4639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9" name="Cloud 88"/>
          <p:cNvSpPr/>
          <p:nvPr/>
        </p:nvSpPr>
        <p:spPr>
          <a:xfrm>
            <a:off x="5943874" y="1402190"/>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err="1" smtClean="0">
                <a:solidFill>
                  <a:schemeClr val="tx1"/>
                </a:solidFill>
              </a:rPr>
              <a:t>SK’</a:t>
            </a:r>
            <a:r>
              <a:rPr lang="en-US" sz="1600" baseline="-25000" dirty="0" err="1">
                <a:solidFill>
                  <a:schemeClr val="tx1"/>
                </a:solidFill>
              </a:rPr>
              <a:t>l</a:t>
            </a:r>
            <a:endParaRPr lang="en-US" sz="1600" baseline="-25000" dirty="0">
              <a:solidFill>
                <a:schemeClr val="tx1"/>
              </a:solidFill>
            </a:endParaRPr>
          </a:p>
        </p:txBody>
      </p:sp>
      <p:cxnSp>
        <p:nvCxnSpPr>
          <p:cNvPr id="90" name="Straight Arrow Connector 89"/>
          <p:cNvCxnSpPr>
            <a:stCxn id="89" idx="1"/>
          </p:cNvCxnSpPr>
          <p:nvPr/>
        </p:nvCxnSpPr>
        <p:spPr>
          <a:xfrm>
            <a:off x="6333839" y="1898077"/>
            <a:ext cx="0" cy="4639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1" name="Straight Arrow Connector 90"/>
          <p:cNvCxnSpPr>
            <a:stCxn id="93" idx="6"/>
          </p:cNvCxnSpPr>
          <p:nvPr/>
        </p:nvCxnSpPr>
        <p:spPr>
          <a:xfrm>
            <a:off x="8260531" y="2492840"/>
            <a:ext cx="337517"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92" name="Group 91"/>
          <p:cNvGrpSpPr/>
          <p:nvPr/>
        </p:nvGrpSpPr>
        <p:grpSpPr>
          <a:xfrm flipV="1">
            <a:off x="8060418" y="2392784"/>
            <a:ext cx="200113" cy="200113"/>
            <a:chOff x="5457650" y="2071381"/>
            <a:chExt cx="400225" cy="400225"/>
          </a:xfrm>
        </p:grpSpPr>
        <p:sp>
          <p:nvSpPr>
            <p:cNvPr id="93" name="Oval 92"/>
            <p:cNvSpPr/>
            <p:nvPr/>
          </p:nvSpPr>
          <p:spPr>
            <a:xfrm>
              <a:off x="5457650" y="2071381"/>
              <a:ext cx="400225" cy="40022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Connector 93"/>
            <p:cNvCxnSpPr>
              <a:stCxn id="93" idx="0"/>
              <a:endCxn id="93" idx="4"/>
            </p:cNvCxnSpPr>
            <p:nvPr/>
          </p:nvCxnSpPr>
          <p:spPr>
            <a:xfrm>
              <a:off x="5657763" y="2071381"/>
              <a:ext cx="0" cy="400225"/>
            </a:xfrm>
            <a:prstGeom prst="line">
              <a:avLst/>
            </a:prstGeom>
          </p:spPr>
          <p:style>
            <a:lnRef idx="2">
              <a:schemeClr val="dk1"/>
            </a:lnRef>
            <a:fillRef idx="0">
              <a:schemeClr val="dk1"/>
            </a:fillRef>
            <a:effectRef idx="1">
              <a:schemeClr val="dk1"/>
            </a:effectRef>
            <a:fontRef idx="minor">
              <a:schemeClr val="tx1"/>
            </a:fontRef>
          </p:style>
        </p:cxnSp>
        <p:cxnSp>
          <p:nvCxnSpPr>
            <p:cNvPr id="95" name="Straight Connector 94"/>
            <p:cNvCxnSpPr>
              <a:stCxn id="93" idx="2"/>
              <a:endCxn id="93" idx="6"/>
            </p:cNvCxnSpPr>
            <p:nvPr/>
          </p:nvCxnSpPr>
          <p:spPr>
            <a:xfrm>
              <a:off x="5457650" y="2271494"/>
              <a:ext cx="400225" cy="0"/>
            </a:xfrm>
            <a:prstGeom prst="line">
              <a:avLst/>
            </a:prstGeom>
          </p:spPr>
          <p:style>
            <a:lnRef idx="2">
              <a:schemeClr val="dk1"/>
            </a:lnRef>
            <a:fillRef idx="0">
              <a:schemeClr val="dk1"/>
            </a:fillRef>
            <a:effectRef idx="1">
              <a:schemeClr val="dk1"/>
            </a:effectRef>
            <a:fontRef idx="minor">
              <a:schemeClr val="tx1"/>
            </a:fontRef>
          </p:style>
        </p:cxnSp>
      </p:grpSp>
      <p:cxnSp>
        <p:nvCxnSpPr>
          <p:cNvPr id="96" name="Straight Arrow Connector 95"/>
          <p:cNvCxnSpPr/>
          <p:nvPr/>
        </p:nvCxnSpPr>
        <p:spPr>
          <a:xfrm>
            <a:off x="7752735" y="2492842"/>
            <a:ext cx="337517"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7" name="Cloud 96"/>
          <p:cNvSpPr/>
          <p:nvPr/>
        </p:nvSpPr>
        <p:spPr>
          <a:xfrm>
            <a:off x="7627661" y="1432959"/>
            <a:ext cx="1065627"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err="1" smtClean="0">
                <a:solidFill>
                  <a:schemeClr val="tx1"/>
                </a:solidFill>
              </a:rPr>
              <a:t>SK’</a:t>
            </a:r>
            <a:r>
              <a:rPr lang="en-US" sz="1600" baseline="-25000" dirty="0" err="1">
                <a:solidFill>
                  <a:schemeClr val="tx1"/>
                </a:solidFill>
              </a:rPr>
              <a:t>l</a:t>
            </a:r>
            <a:r>
              <a:rPr lang="en-US" sz="1600" baseline="-25000" dirty="0" smtClean="0">
                <a:solidFill>
                  <a:schemeClr val="tx1"/>
                </a:solidFill>
              </a:rPr>
              <a:t> + 1</a:t>
            </a:r>
            <a:endParaRPr lang="en-US" sz="1600" baseline="-25000" dirty="0">
              <a:solidFill>
                <a:schemeClr val="tx1"/>
              </a:solidFill>
            </a:endParaRPr>
          </a:p>
        </p:txBody>
      </p:sp>
      <p:cxnSp>
        <p:nvCxnSpPr>
          <p:cNvPr id="98" name="Straight Arrow Connector 97"/>
          <p:cNvCxnSpPr>
            <a:stCxn id="97" idx="1"/>
            <a:endCxn id="93" idx="4"/>
          </p:cNvCxnSpPr>
          <p:nvPr/>
        </p:nvCxnSpPr>
        <p:spPr>
          <a:xfrm>
            <a:off x="8160475" y="1928846"/>
            <a:ext cx="0" cy="4639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8" name="TextBox 57"/>
          <p:cNvSpPr txBox="1"/>
          <p:nvPr/>
        </p:nvSpPr>
        <p:spPr>
          <a:xfrm>
            <a:off x="2157924" y="4081666"/>
            <a:ext cx="5379915"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smtClean="0">
                <a:solidFill>
                  <a:srgbClr val="558ED5"/>
                </a:solidFill>
              </a:rPr>
              <a:t>Theorem.</a:t>
            </a:r>
            <a:r>
              <a:rPr lang="en-US" sz="2400" dirty="0" smtClean="0"/>
              <a:t> </a:t>
            </a:r>
            <a:r>
              <a:rPr lang="en-US" sz="2400" dirty="0" smtClean="0">
                <a:solidFill>
                  <a:srgbClr val="008000"/>
                </a:solidFill>
              </a:rPr>
              <a:t>[LPS12,</a:t>
            </a:r>
            <a:r>
              <a:rPr lang="en-US" sz="2400" dirty="0" smtClean="0">
                <a:solidFill>
                  <a:srgbClr val="008000"/>
                </a:solidFill>
              </a:rPr>
              <a:t>Lee13</a:t>
            </a:r>
            <a:r>
              <a:rPr lang="en-US" sz="2400" dirty="0" smtClean="0">
                <a:solidFill>
                  <a:srgbClr val="008000"/>
                </a:solidFill>
              </a:rPr>
              <a:t>,Gaz13,CheSte13] </a:t>
            </a:r>
            <a:br>
              <a:rPr lang="en-US" sz="2400" dirty="0" smtClean="0">
                <a:solidFill>
                  <a:srgbClr val="008000"/>
                </a:solidFill>
              </a:rPr>
            </a:br>
            <a:r>
              <a:rPr lang="en-US" sz="2400" dirty="0" smtClean="0"/>
              <a:t>Security </a:t>
            </a:r>
            <a:r>
              <a:rPr lang="en-US" sz="2400" dirty="0" smtClean="0"/>
              <a:t>for</a:t>
            </a:r>
            <a:r>
              <a:rPr lang="en-US" sz="2400" dirty="0" smtClean="0"/>
              <a:t> </a:t>
            </a:r>
            <a:r>
              <a:rPr lang="en-US" sz="2400" dirty="0" smtClean="0"/>
              <a:t>Q</a:t>
            </a:r>
            <a:r>
              <a:rPr lang="en-US" sz="2400" baseline="-25000" dirty="0" smtClean="0">
                <a:latin typeface="Symbol" charset="2"/>
                <a:cs typeface="Symbol" charset="2"/>
              </a:rPr>
              <a:t>P</a:t>
            </a:r>
            <a:r>
              <a:rPr lang="en-US" sz="2400" dirty="0" smtClean="0"/>
              <a:t> </a:t>
            </a:r>
            <a:r>
              <a:rPr lang="en-US" sz="2400" dirty="0"/>
              <a:t>→ </a:t>
            </a:r>
            <a:r>
              <a:rPr lang="en-US" sz="2400" dirty="0" smtClean="0"/>
              <a:t>2</a:t>
            </a:r>
            <a:r>
              <a:rPr lang="en-US" sz="2400" baseline="30000" dirty="0" smtClean="0"/>
              <a:t>k + n </a:t>
            </a:r>
            <a:r>
              <a:rPr lang="en-US" sz="2400" dirty="0" smtClean="0"/>
              <a:t>when </a:t>
            </a:r>
            <a:r>
              <a:rPr lang="en-US" sz="2400" dirty="0" smtClean="0"/>
              <a:t>l →∞. </a:t>
            </a:r>
            <a:endParaRPr lang="en-US" sz="2400" dirty="0"/>
          </a:p>
        </p:txBody>
      </p:sp>
      <p:sp>
        <p:nvSpPr>
          <p:cNvPr id="64" name="Oval 63"/>
          <p:cNvSpPr/>
          <p:nvPr/>
        </p:nvSpPr>
        <p:spPr>
          <a:xfrm>
            <a:off x="3649724" y="4311081"/>
            <a:ext cx="1504694" cy="770517"/>
          </a:xfrm>
          <a:prstGeom prst="ellipse">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692748" y="5081598"/>
            <a:ext cx="133176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i="1" dirty="0" smtClean="0"/>
              <a:t>Optimal!</a:t>
            </a:r>
            <a:endParaRPr lang="en-US" i="1" dirty="0"/>
          </a:p>
        </p:txBody>
      </p:sp>
    </p:spTree>
    <p:extLst>
      <p:ext uri="{BB962C8B-B14F-4D97-AF65-F5344CB8AC3E}">
        <p14:creationId xmlns:p14="http://schemas.microsoft.com/office/powerpoint/2010/main" val="1774117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4"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066143"/>
            <a:ext cx="8169729" cy="898071"/>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sz="3200" b="0" dirty="0">
              <a:solidFill>
                <a:srgbClr val="FF0000"/>
              </a:solidFill>
            </a:endParaRPr>
          </a:p>
        </p:txBody>
      </p:sp>
      <p:sp>
        <p:nvSpPr>
          <p:cNvPr id="8" name="TextBox 7"/>
          <p:cNvSpPr txBox="1"/>
          <p:nvPr/>
        </p:nvSpPr>
        <p:spPr>
          <a:xfrm>
            <a:off x="1605280" y="-193040"/>
            <a:ext cx="184666" cy="369332"/>
          </a:xfrm>
          <a:prstGeom prst="rect">
            <a:avLst/>
          </a:prstGeom>
          <a:noFill/>
        </p:spPr>
        <p:txBody>
          <a:bodyPr wrap="none" rtlCol="0">
            <a:spAutoFit/>
          </a:bodyPr>
          <a:lstStyle/>
          <a:p>
            <a:endParaRPr lang="en-US" dirty="0"/>
          </a:p>
        </p:txBody>
      </p:sp>
      <p:sp>
        <p:nvSpPr>
          <p:cNvPr id="4" name="TextBox 3"/>
          <p:cNvSpPr txBox="1"/>
          <p:nvPr/>
        </p:nvSpPr>
        <p:spPr>
          <a:xfrm>
            <a:off x="457200" y="1093708"/>
            <a:ext cx="7955280" cy="461665"/>
          </a:xfrm>
          <a:prstGeom prst="rect">
            <a:avLst/>
          </a:prstGeom>
          <a:noFill/>
        </p:spPr>
        <p:txBody>
          <a:bodyPr wrap="square" rtlCol="0">
            <a:spAutoFit/>
          </a:bodyPr>
          <a:lstStyle/>
          <a:p>
            <a:r>
              <a:rPr lang="en-US" sz="2400" dirty="0" smtClean="0"/>
              <a:t>Three selected examples:</a:t>
            </a:r>
            <a:endParaRPr lang="en-US" sz="2400" dirty="0"/>
          </a:p>
        </p:txBody>
      </p:sp>
      <p:grpSp>
        <p:nvGrpSpPr>
          <p:cNvPr id="6" name="Group 5"/>
          <p:cNvGrpSpPr/>
          <p:nvPr/>
        </p:nvGrpSpPr>
        <p:grpSpPr>
          <a:xfrm>
            <a:off x="609600" y="2028372"/>
            <a:ext cx="8163298" cy="486437"/>
            <a:chOff x="680720" y="4592320"/>
            <a:chExt cx="8163298" cy="486437"/>
          </a:xfrm>
        </p:grpSpPr>
        <p:sp>
          <p:nvSpPr>
            <p:cNvPr id="7" name="TextBox 6"/>
            <p:cNvSpPr txBox="1"/>
            <p:nvPr/>
          </p:nvSpPr>
          <p:spPr>
            <a:xfrm>
              <a:off x="1229360" y="4592320"/>
              <a:ext cx="7614658"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rgbClr val="558ED5"/>
                  </a:solidFill>
                </a:rPr>
                <a:t>From Weak to Strong Block Ciphers</a:t>
              </a:r>
              <a:endParaRPr lang="en-US" sz="2400" dirty="0">
                <a:solidFill>
                  <a:srgbClr val="558ED5"/>
                </a:solidFill>
              </a:endParaRPr>
            </a:p>
          </p:txBody>
        </p:sp>
        <p:sp>
          <p:nvSpPr>
            <p:cNvPr id="9" name="Oval 8"/>
            <p:cNvSpPr/>
            <p:nvPr/>
          </p:nvSpPr>
          <p:spPr>
            <a:xfrm>
              <a:off x="680720" y="4619533"/>
              <a:ext cx="447040" cy="459224"/>
            </a:xfrm>
            <a:prstGeom prst="ellipse">
              <a:avLst/>
            </a:prstGeom>
            <a:noFill/>
            <a:ln w="57150" cmpd="sng">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2">
                      <a:lumMod val="60000"/>
                      <a:lumOff val="40000"/>
                    </a:schemeClr>
                  </a:solidFill>
                </a:rPr>
                <a:t>1</a:t>
              </a:r>
              <a:endParaRPr lang="en-US" b="1" dirty="0">
                <a:solidFill>
                  <a:schemeClr val="tx2">
                    <a:lumMod val="60000"/>
                    <a:lumOff val="40000"/>
                  </a:schemeClr>
                </a:solidFill>
              </a:endParaRPr>
            </a:p>
          </p:txBody>
        </p:sp>
      </p:grpSp>
      <p:grpSp>
        <p:nvGrpSpPr>
          <p:cNvPr id="10" name="Group 9"/>
          <p:cNvGrpSpPr/>
          <p:nvPr/>
        </p:nvGrpSpPr>
        <p:grpSpPr>
          <a:xfrm>
            <a:off x="609600" y="3248553"/>
            <a:ext cx="7863840" cy="461665"/>
            <a:chOff x="680720" y="5813017"/>
            <a:chExt cx="7863840" cy="461665"/>
          </a:xfrm>
        </p:grpSpPr>
        <p:sp>
          <p:nvSpPr>
            <p:cNvPr id="11" name="TextBox 10"/>
            <p:cNvSpPr txBox="1"/>
            <p:nvPr/>
          </p:nvSpPr>
          <p:spPr>
            <a:xfrm>
              <a:off x="1229360" y="5813017"/>
              <a:ext cx="7315200"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rgbClr val="558ED5"/>
                  </a:solidFill>
                </a:rPr>
                <a:t>Hash Functions and Key Derivation</a:t>
              </a:r>
            </a:p>
          </p:txBody>
        </p:sp>
        <p:sp>
          <p:nvSpPr>
            <p:cNvPr id="12" name="Oval 11"/>
            <p:cNvSpPr/>
            <p:nvPr/>
          </p:nvSpPr>
          <p:spPr>
            <a:xfrm>
              <a:off x="680720" y="5840230"/>
              <a:ext cx="447040" cy="420032"/>
            </a:xfrm>
            <a:prstGeom prst="ellipse">
              <a:avLst/>
            </a:prstGeom>
            <a:noFill/>
            <a:ln w="57150" cmpd="sng">
              <a:solidFill>
                <a:srgbClr val="558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558ED5"/>
                  </a:solidFill>
                </a:rPr>
                <a:t>2</a:t>
              </a:r>
              <a:endParaRPr lang="en-US" b="1" dirty="0">
                <a:solidFill>
                  <a:srgbClr val="558ED5"/>
                </a:solidFill>
              </a:endParaRPr>
            </a:p>
          </p:txBody>
        </p:sp>
      </p:grpSp>
      <p:grpSp>
        <p:nvGrpSpPr>
          <p:cNvPr id="13" name="Group 12"/>
          <p:cNvGrpSpPr/>
          <p:nvPr/>
        </p:nvGrpSpPr>
        <p:grpSpPr>
          <a:xfrm>
            <a:off x="609600" y="4485529"/>
            <a:ext cx="7863840" cy="461665"/>
            <a:chOff x="680720" y="5813017"/>
            <a:chExt cx="7863840" cy="461665"/>
          </a:xfrm>
        </p:grpSpPr>
        <p:sp>
          <p:nvSpPr>
            <p:cNvPr id="14" name="TextBox 13"/>
            <p:cNvSpPr txBox="1"/>
            <p:nvPr/>
          </p:nvSpPr>
          <p:spPr>
            <a:xfrm>
              <a:off x="1229360" y="5813017"/>
              <a:ext cx="7315200" cy="461665"/>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rgbClr val="558ED5"/>
                  </a:solidFill>
                </a:rPr>
                <a:t>Building Ideal Primitives</a:t>
              </a:r>
            </a:p>
          </p:txBody>
        </p:sp>
        <p:sp>
          <p:nvSpPr>
            <p:cNvPr id="15" name="Oval 14"/>
            <p:cNvSpPr/>
            <p:nvPr/>
          </p:nvSpPr>
          <p:spPr>
            <a:xfrm>
              <a:off x="680720" y="5840230"/>
              <a:ext cx="447040" cy="420032"/>
            </a:xfrm>
            <a:prstGeom prst="ellipse">
              <a:avLst/>
            </a:prstGeom>
            <a:ln w="57150" cmpd="sng">
              <a:solidFill>
                <a:srgbClr val="558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558ED5"/>
                  </a:solidFill>
                </a:rPr>
                <a:t>3</a:t>
              </a:r>
            </a:p>
          </p:txBody>
        </p:sp>
      </p:grpSp>
    </p:spTree>
    <p:extLst>
      <p:ext uri="{BB962C8B-B14F-4D97-AF65-F5344CB8AC3E}">
        <p14:creationId xmlns:p14="http://schemas.microsoft.com/office/powerpoint/2010/main" val="15435717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Hash Functions</a:t>
            </a:r>
            <a:endParaRPr lang="en-US" sz="3200" b="0" dirty="0">
              <a:solidFill>
                <a:srgbClr val="FF0000"/>
              </a:solidFill>
            </a:endParaRPr>
          </a:p>
        </p:txBody>
      </p:sp>
      <p:sp>
        <p:nvSpPr>
          <p:cNvPr id="4" name="TextBox 3"/>
          <p:cNvSpPr txBox="1"/>
          <p:nvPr/>
        </p:nvSpPr>
        <p:spPr>
          <a:xfrm>
            <a:off x="457200" y="1762225"/>
            <a:ext cx="7905262" cy="461665"/>
          </a:xfrm>
          <a:prstGeom prst="rect">
            <a:avLst/>
          </a:prstGeom>
          <a:noFill/>
        </p:spPr>
        <p:txBody>
          <a:bodyPr wrap="square" rtlCol="0">
            <a:spAutoFit/>
          </a:bodyPr>
          <a:lstStyle/>
          <a:p>
            <a:r>
              <a:rPr lang="en-US" sz="2400" b="1" dirty="0" smtClean="0">
                <a:solidFill>
                  <a:srgbClr val="558ED5"/>
                </a:solidFill>
              </a:rPr>
              <a:t>Example:</a:t>
            </a:r>
            <a:r>
              <a:rPr lang="en-US" sz="2400" dirty="0" smtClean="0"/>
              <a:t> Block-cipher based hash-</a:t>
            </a:r>
            <a:r>
              <a:rPr lang="en-US" sz="2400" dirty="0" smtClean="0"/>
              <a:t>functions </a:t>
            </a:r>
            <a:r>
              <a:rPr lang="en-US" sz="2400" dirty="0" smtClean="0">
                <a:solidFill>
                  <a:srgbClr val="008000"/>
                </a:solidFill>
              </a:rPr>
              <a:t>[PGV93]</a:t>
            </a:r>
            <a:endParaRPr lang="en-US" sz="2400" dirty="0">
              <a:solidFill>
                <a:srgbClr val="008000"/>
              </a:solidFill>
            </a:endParaRPr>
          </a:p>
        </p:txBody>
      </p:sp>
      <p:sp>
        <p:nvSpPr>
          <p:cNvPr id="11" name="TextBox 10"/>
          <p:cNvSpPr txBox="1"/>
          <p:nvPr/>
        </p:nvSpPr>
        <p:spPr>
          <a:xfrm>
            <a:off x="457200" y="911411"/>
            <a:ext cx="8100646" cy="830997"/>
          </a:xfrm>
          <a:prstGeom prst="rect">
            <a:avLst/>
          </a:prstGeom>
          <a:noFill/>
        </p:spPr>
        <p:txBody>
          <a:bodyPr wrap="square" rtlCol="0">
            <a:spAutoFit/>
          </a:bodyPr>
          <a:lstStyle/>
          <a:p>
            <a:r>
              <a:rPr lang="en-US" sz="2400" dirty="0" smtClean="0"/>
              <a:t>Practical hash-function constructions are usually only analyzed in ideal models.</a:t>
            </a:r>
            <a:endParaRPr lang="en-US" sz="2400" dirty="0"/>
          </a:p>
        </p:txBody>
      </p:sp>
      <p:sp>
        <p:nvSpPr>
          <p:cNvPr id="40" name="TextBox 39"/>
          <p:cNvSpPr txBox="1"/>
          <p:nvPr/>
        </p:nvSpPr>
        <p:spPr>
          <a:xfrm>
            <a:off x="457200" y="5163708"/>
            <a:ext cx="775676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rgbClr val="558ED5"/>
                </a:solidFill>
              </a:rPr>
              <a:t>Goal:</a:t>
            </a:r>
            <a:r>
              <a:rPr lang="en-US" sz="2400" dirty="0" smtClean="0"/>
              <a:t> Optimize concrete security / # calls tradeoff for standard security properties [Hundreds of papers!]</a:t>
            </a:r>
            <a:endParaRPr lang="en-US" sz="2400" dirty="0"/>
          </a:p>
        </p:txBody>
      </p:sp>
      <p:grpSp>
        <p:nvGrpSpPr>
          <p:cNvPr id="5" name="Group 4"/>
          <p:cNvGrpSpPr/>
          <p:nvPr/>
        </p:nvGrpSpPr>
        <p:grpSpPr>
          <a:xfrm>
            <a:off x="2216339" y="2456738"/>
            <a:ext cx="5881670" cy="2240055"/>
            <a:chOff x="2216339" y="2456738"/>
            <a:chExt cx="5881670" cy="2240055"/>
          </a:xfrm>
        </p:grpSpPr>
        <p:sp>
          <p:nvSpPr>
            <p:cNvPr id="35" name="Rectangle 34"/>
            <p:cNvSpPr/>
            <p:nvPr/>
          </p:nvSpPr>
          <p:spPr>
            <a:xfrm>
              <a:off x="2841570" y="2586639"/>
              <a:ext cx="3184769" cy="2110154"/>
            </a:xfrm>
            <a:prstGeom prst="rect">
              <a:avLst/>
            </a:prstGeom>
            <a:noFill/>
            <a:ln>
              <a:solidFill>
                <a:srgbClr val="C0504D"/>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3688635" y="3196753"/>
              <a:ext cx="932243" cy="918679"/>
              <a:chOff x="1691164" y="1573206"/>
              <a:chExt cx="932243" cy="918679"/>
            </a:xfrm>
          </p:grpSpPr>
          <p:sp>
            <p:nvSpPr>
              <p:cNvPr id="7" name="Rectangle 6"/>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8" name="Isosceles Triangle 7"/>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13" name="Straight Arrow Connector 12"/>
            <p:cNvCxnSpPr>
              <a:endCxn id="7" idx="1"/>
            </p:cNvCxnSpPr>
            <p:nvPr/>
          </p:nvCxnSpPr>
          <p:spPr>
            <a:xfrm>
              <a:off x="2607108" y="3656093"/>
              <a:ext cx="108152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Elbow Connector 17"/>
            <p:cNvCxnSpPr>
              <a:endCxn id="7" idx="2"/>
            </p:cNvCxnSpPr>
            <p:nvPr/>
          </p:nvCxnSpPr>
          <p:spPr>
            <a:xfrm flipV="1">
              <a:off x="2607108" y="4115432"/>
              <a:ext cx="1547649" cy="307817"/>
            </a:xfrm>
            <a:prstGeom prst="bentConnector2">
              <a:avLst/>
            </a:prstGeom>
            <a:ln>
              <a:tailEnd type="arrow"/>
            </a:ln>
          </p:spPr>
          <p:style>
            <a:lnRef idx="2">
              <a:schemeClr val="dk1"/>
            </a:lnRef>
            <a:fillRef idx="0">
              <a:schemeClr val="dk1"/>
            </a:fillRef>
            <a:effectRef idx="1">
              <a:schemeClr val="dk1"/>
            </a:effectRef>
            <a:fontRef idx="minor">
              <a:schemeClr val="tx1"/>
            </a:fontRef>
          </p:style>
        </p:cxnSp>
        <p:grpSp>
          <p:nvGrpSpPr>
            <p:cNvPr id="20" name="Group 19"/>
            <p:cNvGrpSpPr/>
            <p:nvPr/>
          </p:nvGrpSpPr>
          <p:grpSpPr>
            <a:xfrm>
              <a:off x="5283878" y="3455980"/>
              <a:ext cx="400225" cy="400225"/>
              <a:chOff x="5457650" y="2071381"/>
              <a:chExt cx="400225" cy="400225"/>
            </a:xfrm>
          </p:grpSpPr>
          <p:sp>
            <p:nvSpPr>
              <p:cNvPr id="21" name="Oval 20"/>
              <p:cNvSpPr/>
              <p:nvPr/>
            </p:nvSpPr>
            <p:spPr>
              <a:xfrm>
                <a:off x="5457650" y="2071381"/>
                <a:ext cx="400225" cy="40022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21" idx="0"/>
                <a:endCxn id="21" idx="4"/>
              </p:cNvCxnSpPr>
              <p:nvPr/>
            </p:nvCxnSpPr>
            <p:spPr>
              <a:xfrm>
                <a:off x="5657763" y="2071381"/>
                <a:ext cx="0" cy="400225"/>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a:stCxn id="21" idx="2"/>
                <a:endCxn id="21" idx="6"/>
              </p:cNvCxnSpPr>
              <p:nvPr/>
            </p:nvCxnSpPr>
            <p:spPr>
              <a:xfrm>
                <a:off x="5457650" y="2271494"/>
                <a:ext cx="400225" cy="0"/>
              </a:xfrm>
              <a:prstGeom prst="line">
                <a:avLst/>
              </a:prstGeom>
            </p:spPr>
            <p:style>
              <a:lnRef idx="2">
                <a:schemeClr val="dk1"/>
              </a:lnRef>
              <a:fillRef idx="0">
                <a:schemeClr val="dk1"/>
              </a:fillRef>
              <a:effectRef idx="1">
                <a:schemeClr val="dk1"/>
              </a:effectRef>
              <a:fontRef idx="minor">
                <a:schemeClr val="tx1"/>
              </a:fontRef>
            </p:style>
          </p:cxnSp>
        </p:grpSp>
        <p:cxnSp>
          <p:nvCxnSpPr>
            <p:cNvPr id="24" name="Straight Arrow Connector 23"/>
            <p:cNvCxnSpPr>
              <a:endCxn id="21" idx="2"/>
            </p:cNvCxnSpPr>
            <p:nvPr/>
          </p:nvCxnSpPr>
          <p:spPr>
            <a:xfrm>
              <a:off x="4620878" y="3656093"/>
              <a:ext cx="663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5684103" y="3656093"/>
              <a:ext cx="663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Elbow Connector 27"/>
            <p:cNvCxnSpPr>
              <a:endCxn id="21" idx="0"/>
            </p:cNvCxnSpPr>
            <p:nvPr/>
          </p:nvCxnSpPr>
          <p:spPr>
            <a:xfrm flipV="1">
              <a:off x="3115108" y="3455980"/>
              <a:ext cx="2368883" cy="200113"/>
            </a:xfrm>
            <a:prstGeom prst="bentConnector4">
              <a:avLst>
                <a:gd name="adj1" fmla="val -1237"/>
                <a:gd name="adj2" fmla="val 409509"/>
              </a:avLst>
            </a:prstGeom>
            <a:ln>
              <a:tailEnd type="arrow"/>
            </a:ln>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2216339" y="3425260"/>
              <a:ext cx="390769" cy="461665"/>
            </a:xfrm>
            <a:prstGeom prst="rect">
              <a:avLst/>
            </a:prstGeom>
            <a:noFill/>
          </p:spPr>
          <p:txBody>
            <a:bodyPr wrap="square" rtlCol="0">
              <a:spAutoFit/>
            </a:bodyPr>
            <a:lstStyle/>
            <a:p>
              <a:pPr algn="ctr"/>
              <a:r>
                <a:rPr lang="en-US" sz="2400" dirty="0" smtClean="0"/>
                <a:t>X</a:t>
              </a:r>
              <a:endParaRPr lang="en-US" sz="2400" dirty="0"/>
            </a:p>
          </p:txBody>
        </p:sp>
        <p:sp>
          <p:nvSpPr>
            <p:cNvPr id="37" name="TextBox 36"/>
            <p:cNvSpPr txBox="1"/>
            <p:nvPr/>
          </p:nvSpPr>
          <p:spPr>
            <a:xfrm>
              <a:off x="2216339" y="4192416"/>
              <a:ext cx="390769" cy="461665"/>
            </a:xfrm>
            <a:prstGeom prst="rect">
              <a:avLst/>
            </a:prstGeom>
            <a:noFill/>
          </p:spPr>
          <p:txBody>
            <a:bodyPr wrap="square" rtlCol="0">
              <a:spAutoFit/>
            </a:bodyPr>
            <a:lstStyle/>
            <a:p>
              <a:pPr algn="ctr"/>
              <a:r>
                <a:rPr lang="en-US" sz="2400" dirty="0" smtClean="0"/>
                <a:t>Y</a:t>
              </a:r>
              <a:endParaRPr lang="en-US" sz="2400" dirty="0"/>
            </a:p>
          </p:txBody>
        </p:sp>
        <p:sp>
          <p:nvSpPr>
            <p:cNvPr id="39" name="TextBox 38"/>
            <p:cNvSpPr txBox="1"/>
            <p:nvPr/>
          </p:nvSpPr>
          <p:spPr>
            <a:xfrm>
              <a:off x="6405280" y="3424481"/>
              <a:ext cx="390769" cy="461665"/>
            </a:xfrm>
            <a:prstGeom prst="rect">
              <a:avLst/>
            </a:prstGeom>
            <a:noFill/>
          </p:spPr>
          <p:txBody>
            <a:bodyPr wrap="square" rtlCol="0">
              <a:spAutoFit/>
            </a:bodyPr>
            <a:lstStyle/>
            <a:p>
              <a:pPr algn="ctr"/>
              <a:r>
                <a:rPr lang="en-US" sz="2400" dirty="0" smtClean="0"/>
                <a:t>Z</a:t>
              </a:r>
              <a:endParaRPr lang="en-US" sz="2400" dirty="0"/>
            </a:p>
          </p:txBody>
        </p:sp>
        <p:sp>
          <p:nvSpPr>
            <p:cNvPr id="3" name="TextBox 2"/>
            <p:cNvSpPr txBox="1"/>
            <p:nvPr/>
          </p:nvSpPr>
          <p:spPr>
            <a:xfrm>
              <a:off x="6405280" y="2456738"/>
              <a:ext cx="1692729" cy="461665"/>
            </a:xfrm>
            <a:prstGeom prst="rect">
              <a:avLst/>
            </a:prstGeom>
            <a:noFill/>
          </p:spPr>
          <p:txBody>
            <a:bodyPr wrap="square" rtlCol="0">
              <a:spAutoFit/>
            </a:bodyPr>
            <a:lstStyle/>
            <a:p>
              <a:pPr algn="ctr"/>
              <a:r>
                <a:rPr lang="en-US" sz="2400" b="1" dirty="0" smtClean="0"/>
                <a:t>H</a:t>
              </a:r>
              <a:r>
                <a:rPr lang="en-US" sz="2400" dirty="0" smtClean="0"/>
                <a:t>(X, Y) = Z</a:t>
              </a:r>
              <a:endParaRPr lang="en-US" sz="2400" dirty="0"/>
            </a:p>
          </p:txBody>
        </p:sp>
      </p:grpSp>
    </p:spTree>
    <p:extLst>
      <p:ext uri="{BB962C8B-B14F-4D97-AF65-F5344CB8AC3E}">
        <p14:creationId xmlns:p14="http://schemas.microsoft.com/office/powerpoint/2010/main" val="764967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Key-Derivation Functions</a:t>
            </a:r>
            <a:endParaRPr lang="en-US" sz="3200" b="0" dirty="0">
              <a:solidFill>
                <a:srgbClr val="FF0000"/>
              </a:solidFill>
            </a:endParaRPr>
          </a:p>
        </p:txBody>
      </p:sp>
      <p:sp>
        <p:nvSpPr>
          <p:cNvPr id="3" name="TextBox 2"/>
          <p:cNvSpPr txBox="1"/>
          <p:nvPr/>
        </p:nvSpPr>
        <p:spPr>
          <a:xfrm>
            <a:off x="535214" y="1097643"/>
            <a:ext cx="8109857" cy="707886"/>
          </a:xfrm>
          <a:prstGeom prst="rect">
            <a:avLst/>
          </a:prstGeom>
          <a:noFill/>
        </p:spPr>
        <p:txBody>
          <a:bodyPr wrap="square" rtlCol="0">
            <a:spAutoFit/>
          </a:bodyPr>
          <a:lstStyle/>
          <a:p>
            <a:r>
              <a:rPr lang="en-US" sz="2000" b="1" dirty="0" smtClean="0">
                <a:solidFill>
                  <a:srgbClr val="558ED5"/>
                </a:solidFill>
              </a:rPr>
              <a:t>Goal: </a:t>
            </a:r>
            <a:r>
              <a:rPr lang="en-US" sz="2000" dirty="0" smtClean="0"/>
              <a:t>Derive secret-key from low-entropy secret (e.g., password) – PKCS#5 standard</a:t>
            </a:r>
            <a:r>
              <a:rPr lang="en-US" sz="2000" dirty="0" smtClean="0">
                <a:solidFill>
                  <a:srgbClr val="558ED5"/>
                </a:solidFill>
              </a:rPr>
              <a:t> </a:t>
            </a:r>
            <a:endParaRPr lang="en-US" sz="2000" dirty="0">
              <a:solidFill>
                <a:srgbClr val="558ED5"/>
              </a:solidFill>
            </a:endParaRPr>
          </a:p>
        </p:txBody>
      </p:sp>
      <p:sp>
        <p:nvSpPr>
          <p:cNvPr id="5" name="TextBox 4"/>
          <p:cNvSpPr txBox="1"/>
          <p:nvPr/>
        </p:nvSpPr>
        <p:spPr>
          <a:xfrm>
            <a:off x="1246329" y="1180328"/>
            <a:ext cx="184666" cy="369332"/>
          </a:xfrm>
          <a:prstGeom prst="rect">
            <a:avLst/>
          </a:prstGeom>
          <a:noFill/>
        </p:spPr>
        <p:txBody>
          <a:bodyPr wrap="none" rtlCol="0">
            <a:spAutoFit/>
          </a:bodyPr>
          <a:lstStyle/>
          <a:p>
            <a:endParaRPr lang="en-US" dirty="0"/>
          </a:p>
        </p:txBody>
      </p:sp>
      <p:sp>
        <p:nvSpPr>
          <p:cNvPr id="6" name="Trapezoid 5"/>
          <p:cNvSpPr/>
          <p:nvPr/>
        </p:nvSpPr>
        <p:spPr>
          <a:xfrm rot="5400000">
            <a:off x="2638262" y="2205662"/>
            <a:ext cx="1217676" cy="684276"/>
          </a:xfrm>
          <a:prstGeom prst="trapezoid">
            <a:avLst>
              <a:gd name="adj" fmla="val 51175"/>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cxnSp>
        <p:nvCxnSpPr>
          <p:cNvPr id="7" name="Straight Connector 6"/>
          <p:cNvCxnSpPr/>
          <p:nvPr/>
        </p:nvCxnSpPr>
        <p:spPr>
          <a:xfrm rot="10800000">
            <a:off x="2371562" y="2548562"/>
            <a:ext cx="533400" cy="1588"/>
          </a:xfrm>
          <a:prstGeom prst="line">
            <a:avLst/>
          </a:prstGeom>
          <a:ln>
            <a:headEnd type="arrow" w="med" len="med"/>
            <a:tailEnd type="none" w="med" len="med"/>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10800000">
            <a:off x="3629624" y="2575264"/>
            <a:ext cx="533400" cy="1588"/>
          </a:xfrm>
          <a:prstGeom prst="line">
            <a:avLst/>
          </a:prstGeom>
          <a:ln>
            <a:headEnd type="arrow" w="med" len="med"/>
            <a:tailEnd type="none" w="med" len="med"/>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rot="10800000">
            <a:off x="4847300" y="2548562"/>
            <a:ext cx="533400" cy="1588"/>
          </a:xfrm>
          <a:prstGeom prst="line">
            <a:avLst/>
          </a:prstGeom>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10800000">
            <a:off x="5977500" y="2548562"/>
            <a:ext cx="533400" cy="1588"/>
          </a:xfrm>
          <a:prstGeom prst="line">
            <a:avLst/>
          </a:prstGeom>
          <a:ln>
            <a:headEnd type="arrow" w="med" len="med"/>
            <a:tailEnd type="none" w="med" len="med"/>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rot="10800000">
            <a:off x="7196700" y="2548562"/>
            <a:ext cx="533400" cy="1588"/>
          </a:xfrm>
          <a:prstGeom prst="line">
            <a:avLst/>
          </a:prstGeom>
          <a:ln>
            <a:headEnd type="arrow" w="med" len="med"/>
            <a:tailEnd type="none" w="med" len="med"/>
          </a:ln>
        </p:spPr>
        <p:style>
          <a:lnRef idx="3">
            <a:schemeClr val="dk1"/>
          </a:lnRef>
          <a:fillRef idx="0">
            <a:schemeClr val="dk1"/>
          </a:fillRef>
          <a:effectRef idx="2">
            <a:schemeClr val="dk1"/>
          </a:effectRef>
          <a:fontRef idx="minor">
            <a:schemeClr val="tx1"/>
          </a:fontRef>
        </p:style>
      </p:cxnSp>
      <p:sp>
        <p:nvSpPr>
          <p:cNvPr id="12" name="TextBox 22"/>
          <p:cNvSpPr txBox="1"/>
          <p:nvPr/>
        </p:nvSpPr>
        <p:spPr>
          <a:xfrm>
            <a:off x="5466325" y="2167562"/>
            <a:ext cx="467997" cy="584776"/>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dirty="0" smtClean="0"/>
              <a:t>…</a:t>
            </a:r>
            <a:endParaRPr lang="en-US" sz="3200" dirty="0"/>
          </a:p>
        </p:txBody>
      </p:sp>
      <p:sp>
        <p:nvSpPr>
          <p:cNvPr id="13" name="Trapezoid 12"/>
          <p:cNvSpPr/>
          <p:nvPr/>
        </p:nvSpPr>
        <p:spPr>
          <a:xfrm rot="5400000">
            <a:off x="3896324" y="2205662"/>
            <a:ext cx="1217676" cy="684276"/>
          </a:xfrm>
          <a:prstGeom prst="trapezoid">
            <a:avLst>
              <a:gd name="adj" fmla="val 51175"/>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14" name="Trapezoid 13"/>
          <p:cNvSpPr/>
          <p:nvPr/>
        </p:nvSpPr>
        <p:spPr>
          <a:xfrm rot="5400000">
            <a:off x="6261323" y="2205662"/>
            <a:ext cx="1217676" cy="684276"/>
          </a:xfrm>
          <a:prstGeom prst="trapezoid">
            <a:avLst>
              <a:gd name="adj" fmla="val 51175"/>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sp>
        <p:nvSpPr>
          <p:cNvPr id="15" name="TextBox 14"/>
          <p:cNvSpPr txBox="1"/>
          <p:nvPr/>
        </p:nvSpPr>
        <p:spPr>
          <a:xfrm>
            <a:off x="2877469" y="2319318"/>
            <a:ext cx="739261" cy="461665"/>
          </a:xfrm>
          <a:prstGeom prst="rect">
            <a:avLst/>
          </a:prstGeom>
          <a:noFill/>
        </p:spPr>
        <p:txBody>
          <a:bodyPr wrap="square" rtlCol="0">
            <a:spAutoFit/>
          </a:bodyPr>
          <a:lstStyle/>
          <a:p>
            <a:pPr algn="ctr"/>
            <a:r>
              <a:rPr lang="en-US" sz="2400" b="1" dirty="0" smtClean="0"/>
              <a:t>H</a:t>
            </a:r>
            <a:endParaRPr lang="en-US" sz="2400" b="1" dirty="0"/>
          </a:p>
        </p:txBody>
      </p:sp>
      <p:sp>
        <p:nvSpPr>
          <p:cNvPr id="16" name="TextBox 15"/>
          <p:cNvSpPr txBox="1"/>
          <p:nvPr/>
        </p:nvSpPr>
        <p:spPr>
          <a:xfrm>
            <a:off x="4163024" y="2290673"/>
            <a:ext cx="739261" cy="461665"/>
          </a:xfrm>
          <a:prstGeom prst="rect">
            <a:avLst/>
          </a:prstGeom>
          <a:noFill/>
        </p:spPr>
        <p:txBody>
          <a:bodyPr wrap="square" rtlCol="0">
            <a:spAutoFit/>
          </a:bodyPr>
          <a:lstStyle/>
          <a:p>
            <a:pPr algn="ctr"/>
            <a:r>
              <a:rPr lang="en-US" sz="2400" b="1" dirty="0" smtClean="0"/>
              <a:t>H</a:t>
            </a:r>
            <a:endParaRPr lang="en-US" sz="2400" b="1" dirty="0"/>
          </a:p>
        </p:txBody>
      </p:sp>
      <p:sp>
        <p:nvSpPr>
          <p:cNvPr id="17" name="TextBox 16"/>
          <p:cNvSpPr txBox="1"/>
          <p:nvPr/>
        </p:nvSpPr>
        <p:spPr>
          <a:xfrm>
            <a:off x="6528023" y="2271526"/>
            <a:ext cx="739261" cy="461665"/>
          </a:xfrm>
          <a:prstGeom prst="rect">
            <a:avLst/>
          </a:prstGeom>
          <a:noFill/>
        </p:spPr>
        <p:txBody>
          <a:bodyPr wrap="square" rtlCol="0">
            <a:spAutoFit/>
          </a:bodyPr>
          <a:lstStyle/>
          <a:p>
            <a:pPr algn="ctr"/>
            <a:r>
              <a:rPr lang="en-US" sz="2400" b="1" dirty="0" smtClean="0"/>
              <a:t>H</a:t>
            </a:r>
            <a:endParaRPr lang="en-US" sz="2400" b="1" dirty="0"/>
          </a:p>
        </p:txBody>
      </p:sp>
      <p:sp>
        <p:nvSpPr>
          <p:cNvPr id="18" name="Oval 17"/>
          <p:cNvSpPr/>
          <p:nvPr/>
        </p:nvSpPr>
        <p:spPr>
          <a:xfrm>
            <a:off x="1677461" y="2271526"/>
            <a:ext cx="710672" cy="710672"/>
          </a:xfrm>
          <a:prstGeom prst="ellipse">
            <a:avLst/>
          </a:prstGeom>
          <a:noFill/>
          <a:ln w="381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endCxn id="18" idx="4"/>
          </p:cNvCxnSpPr>
          <p:nvPr/>
        </p:nvCxnSpPr>
        <p:spPr>
          <a:xfrm flipH="1" flipV="1">
            <a:off x="2032797" y="2982198"/>
            <a:ext cx="2628623" cy="88307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61420" y="3432574"/>
            <a:ext cx="3983651" cy="830997"/>
          </a:xfrm>
          <a:prstGeom prst="rect">
            <a:avLst/>
          </a:prstGeom>
          <a:noFill/>
        </p:spPr>
        <p:txBody>
          <a:bodyPr wrap="square" rtlCol="0">
            <a:spAutoFit/>
          </a:bodyPr>
          <a:lstStyle/>
          <a:p>
            <a:r>
              <a:rPr lang="en-US" sz="2400" dirty="0" smtClean="0">
                <a:solidFill>
                  <a:srgbClr val="558ED5"/>
                </a:solidFill>
              </a:rPr>
              <a:t>Randomly chosen per KDF evaluation</a:t>
            </a:r>
            <a:endParaRPr lang="en-US" sz="2400" dirty="0">
              <a:solidFill>
                <a:srgbClr val="558ED5"/>
              </a:solidFill>
            </a:endParaRPr>
          </a:p>
        </p:txBody>
      </p:sp>
      <p:sp>
        <p:nvSpPr>
          <p:cNvPr id="22" name="TextBox 21"/>
          <p:cNvSpPr txBox="1"/>
          <p:nvPr/>
        </p:nvSpPr>
        <p:spPr>
          <a:xfrm>
            <a:off x="1092440" y="2381903"/>
            <a:ext cx="1222923" cy="369332"/>
          </a:xfrm>
          <a:prstGeom prst="rect">
            <a:avLst/>
          </a:prstGeom>
          <a:noFill/>
        </p:spPr>
        <p:txBody>
          <a:bodyPr wrap="square" rtlCol="0">
            <a:spAutoFit/>
          </a:bodyPr>
          <a:lstStyle/>
          <a:p>
            <a:pPr algn="r"/>
            <a:r>
              <a:rPr lang="en-US" dirty="0" smtClean="0"/>
              <a:t>pw || </a:t>
            </a:r>
            <a:r>
              <a:rPr lang="en-US" b="1" dirty="0" smtClean="0"/>
              <a:t>salt</a:t>
            </a:r>
            <a:endParaRPr lang="en-US" b="1" dirty="0"/>
          </a:p>
        </p:txBody>
      </p:sp>
      <p:sp>
        <p:nvSpPr>
          <p:cNvPr id="23" name="TextBox 22"/>
          <p:cNvSpPr txBox="1"/>
          <p:nvPr/>
        </p:nvSpPr>
        <p:spPr>
          <a:xfrm>
            <a:off x="7730100" y="2347167"/>
            <a:ext cx="540908" cy="369332"/>
          </a:xfrm>
          <a:prstGeom prst="rect">
            <a:avLst/>
          </a:prstGeom>
          <a:noFill/>
        </p:spPr>
        <p:txBody>
          <a:bodyPr wrap="square" rtlCol="0">
            <a:spAutoFit/>
          </a:bodyPr>
          <a:lstStyle/>
          <a:p>
            <a:r>
              <a:rPr lang="en-US" dirty="0"/>
              <a:t>S</a:t>
            </a:r>
            <a:r>
              <a:rPr lang="en-US" dirty="0" smtClean="0"/>
              <a:t>K</a:t>
            </a:r>
            <a:endParaRPr lang="en-US" dirty="0"/>
          </a:p>
        </p:txBody>
      </p:sp>
      <p:sp>
        <p:nvSpPr>
          <p:cNvPr id="26" name="TextBox 25"/>
          <p:cNvSpPr txBox="1"/>
          <p:nvPr/>
        </p:nvSpPr>
        <p:spPr>
          <a:xfrm>
            <a:off x="462008" y="4275666"/>
            <a:ext cx="8186884" cy="1323439"/>
          </a:xfrm>
          <a:prstGeom prst="rect">
            <a:avLst/>
          </a:prstGeom>
          <a:noFill/>
        </p:spPr>
        <p:txBody>
          <a:bodyPr wrap="square" rtlCol="0">
            <a:spAutoFit/>
          </a:bodyPr>
          <a:lstStyle/>
          <a:p>
            <a:r>
              <a:rPr lang="en-US" sz="2000" b="1" dirty="0" smtClean="0">
                <a:solidFill>
                  <a:schemeClr val="tx2">
                    <a:lumMod val="60000"/>
                    <a:lumOff val="40000"/>
                  </a:schemeClr>
                </a:solidFill>
              </a:rPr>
              <a:t>Expectations:</a:t>
            </a:r>
            <a:endParaRPr lang="en-US" sz="2000" b="1" dirty="0" smtClean="0">
              <a:solidFill>
                <a:schemeClr val="tx2">
                  <a:lumMod val="60000"/>
                  <a:lumOff val="40000"/>
                </a:schemeClr>
              </a:solidFill>
            </a:endParaRPr>
          </a:p>
          <a:p>
            <a:pPr marL="457200" indent="-457200">
              <a:buFont typeface="+mj-lt"/>
              <a:buAutoNum type="arabicPeriod"/>
            </a:pPr>
            <a:r>
              <a:rPr lang="en-US" sz="2000" dirty="0" smtClean="0"/>
              <a:t>Time to break </a:t>
            </a:r>
            <a:r>
              <a:rPr lang="en-US" sz="2000" dirty="0" smtClean="0">
                <a:solidFill>
                  <a:schemeClr val="tx2">
                    <a:lumMod val="60000"/>
                    <a:lumOff val="40000"/>
                  </a:schemeClr>
                </a:solidFill>
              </a:rPr>
              <a:t>should increase linearly </a:t>
            </a:r>
            <a:r>
              <a:rPr lang="en-US" sz="2000" dirty="0" smtClean="0"/>
              <a:t>with iteration length.</a:t>
            </a:r>
          </a:p>
          <a:p>
            <a:pPr marL="457200" indent="-457200">
              <a:buFont typeface="+mj-lt"/>
              <a:buAutoNum type="arabicPeriod"/>
            </a:pPr>
            <a:r>
              <a:rPr lang="en-US" sz="2000" dirty="0" smtClean="0"/>
              <a:t>Time to break </a:t>
            </a:r>
            <a:r>
              <a:rPr lang="en-US" sz="2000" dirty="0">
                <a:solidFill>
                  <a:schemeClr val="tx2">
                    <a:lumMod val="60000"/>
                    <a:lumOff val="40000"/>
                  </a:schemeClr>
                </a:solidFill>
              </a:rPr>
              <a:t>should increase linearly </a:t>
            </a:r>
            <a:r>
              <a:rPr lang="en-US" sz="2000" dirty="0"/>
              <a:t>with </a:t>
            </a:r>
            <a:r>
              <a:rPr lang="en-US" sz="2000" dirty="0" smtClean="0"/>
              <a:t>number of independent instances.</a:t>
            </a:r>
            <a:endParaRPr lang="en-US" sz="2000" dirty="0"/>
          </a:p>
        </p:txBody>
      </p:sp>
      <p:sp>
        <p:nvSpPr>
          <p:cNvPr id="24" name="TextBox 23"/>
          <p:cNvSpPr txBox="1"/>
          <p:nvPr/>
        </p:nvSpPr>
        <p:spPr>
          <a:xfrm>
            <a:off x="397775" y="5919461"/>
            <a:ext cx="8032606"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smtClean="0">
                <a:solidFill>
                  <a:srgbClr val="558ED5"/>
                </a:solidFill>
              </a:rPr>
              <a:t>Theorem.</a:t>
            </a:r>
            <a:r>
              <a:rPr lang="en-US" sz="2400" dirty="0" smtClean="0"/>
              <a:t> </a:t>
            </a:r>
            <a:r>
              <a:rPr lang="en-US" sz="2400" dirty="0" smtClean="0">
                <a:solidFill>
                  <a:srgbClr val="FF0000"/>
                </a:solidFill>
              </a:rPr>
              <a:t>[BeRiTe12]</a:t>
            </a:r>
            <a:r>
              <a:rPr lang="en-US" sz="2400" dirty="0" smtClean="0">
                <a:solidFill>
                  <a:srgbClr val="008000"/>
                </a:solidFill>
              </a:rPr>
              <a:t> </a:t>
            </a:r>
            <a:r>
              <a:rPr lang="en-US" sz="2400" dirty="0">
                <a:solidFill>
                  <a:srgbClr val="008000"/>
                </a:solidFill>
              </a:rPr>
              <a:t> </a:t>
            </a:r>
            <a:r>
              <a:rPr lang="en-US" sz="2400" dirty="0" smtClean="0">
                <a:solidFill>
                  <a:schemeClr val="tx1"/>
                </a:solidFill>
              </a:rPr>
              <a:t>Expectations are true for KDFs from the PKCS#5 </a:t>
            </a:r>
            <a:r>
              <a:rPr lang="en-US" sz="2400" dirty="0" smtClean="0">
                <a:solidFill>
                  <a:schemeClr val="tx1"/>
                </a:solidFill>
              </a:rPr>
              <a:t>standard</a:t>
            </a:r>
            <a:r>
              <a:rPr lang="en-US" sz="2400" dirty="0">
                <a:solidFill>
                  <a:schemeClr val="tx1"/>
                </a:solidFill>
              </a:rPr>
              <a:t> </a:t>
            </a:r>
            <a:r>
              <a:rPr lang="en-US" sz="2400" dirty="0" smtClean="0">
                <a:solidFill>
                  <a:schemeClr val="tx1"/>
                </a:solidFill>
              </a:rPr>
              <a:t>(in the ROM).</a:t>
            </a:r>
            <a:endParaRPr lang="en-US" sz="2400" dirty="0">
              <a:solidFill>
                <a:schemeClr val="tx1"/>
              </a:solidFill>
            </a:endParaRPr>
          </a:p>
        </p:txBody>
      </p:sp>
    </p:spTree>
    <p:extLst>
      <p:ext uri="{BB962C8B-B14F-4D97-AF65-F5344CB8AC3E}">
        <p14:creationId xmlns:p14="http://schemas.microsoft.com/office/powerpoint/2010/main" val="989056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animBg="1"/>
      <p:bldP spid="14" grpId="0" animBg="1"/>
      <p:bldP spid="15" grpId="0"/>
      <p:bldP spid="16" grpId="0"/>
      <p:bldP spid="17" grpId="0"/>
      <p:bldP spid="18" grpId="0" animBg="1"/>
      <p:bldP spid="21" grpId="0"/>
      <p:bldP spid="22" grpId="0"/>
      <p:bldP spid="23" grpId="0"/>
      <p:bldP spid="26" grpId="0"/>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5557" y="4272643"/>
            <a:ext cx="8169729" cy="898071"/>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sz="3200" b="0" dirty="0">
              <a:solidFill>
                <a:srgbClr val="FF0000"/>
              </a:solidFill>
            </a:endParaRPr>
          </a:p>
        </p:txBody>
      </p:sp>
      <p:sp>
        <p:nvSpPr>
          <p:cNvPr id="8" name="TextBox 7"/>
          <p:cNvSpPr txBox="1"/>
          <p:nvPr/>
        </p:nvSpPr>
        <p:spPr>
          <a:xfrm>
            <a:off x="1605280" y="-193040"/>
            <a:ext cx="184666" cy="369332"/>
          </a:xfrm>
          <a:prstGeom prst="rect">
            <a:avLst/>
          </a:prstGeom>
          <a:noFill/>
        </p:spPr>
        <p:txBody>
          <a:bodyPr wrap="none" rtlCol="0">
            <a:spAutoFit/>
          </a:bodyPr>
          <a:lstStyle/>
          <a:p>
            <a:endParaRPr lang="en-US" dirty="0"/>
          </a:p>
        </p:txBody>
      </p:sp>
      <p:sp>
        <p:nvSpPr>
          <p:cNvPr id="4" name="TextBox 3"/>
          <p:cNvSpPr txBox="1"/>
          <p:nvPr/>
        </p:nvSpPr>
        <p:spPr>
          <a:xfrm>
            <a:off x="457200" y="1093708"/>
            <a:ext cx="7955280" cy="461665"/>
          </a:xfrm>
          <a:prstGeom prst="rect">
            <a:avLst/>
          </a:prstGeom>
          <a:noFill/>
        </p:spPr>
        <p:txBody>
          <a:bodyPr wrap="square" rtlCol="0">
            <a:spAutoFit/>
          </a:bodyPr>
          <a:lstStyle/>
          <a:p>
            <a:r>
              <a:rPr lang="en-US" sz="2400" dirty="0" smtClean="0"/>
              <a:t>Three selected examples:</a:t>
            </a:r>
            <a:endParaRPr lang="en-US" sz="2400" dirty="0"/>
          </a:p>
        </p:txBody>
      </p:sp>
      <p:grpSp>
        <p:nvGrpSpPr>
          <p:cNvPr id="6" name="Group 5"/>
          <p:cNvGrpSpPr/>
          <p:nvPr/>
        </p:nvGrpSpPr>
        <p:grpSpPr>
          <a:xfrm>
            <a:off x="609600" y="2028372"/>
            <a:ext cx="8163298" cy="486437"/>
            <a:chOff x="680720" y="4592320"/>
            <a:chExt cx="8163298" cy="486437"/>
          </a:xfrm>
        </p:grpSpPr>
        <p:sp>
          <p:nvSpPr>
            <p:cNvPr id="7" name="TextBox 6"/>
            <p:cNvSpPr txBox="1"/>
            <p:nvPr/>
          </p:nvSpPr>
          <p:spPr>
            <a:xfrm>
              <a:off x="1229360" y="4592320"/>
              <a:ext cx="7614658"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rgbClr val="558ED5"/>
                  </a:solidFill>
                </a:rPr>
                <a:t>From Weak to Strong Block Ciphers</a:t>
              </a:r>
              <a:endParaRPr lang="en-US" sz="2400" dirty="0">
                <a:solidFill>
                  <a:srgbClr val="558ED5"/>
                </a:solidFill>
              </a:endParaRPr>
            </a:p>
          </p:txBody>
        </p:sp>
        <p:sp>
          <p:nvSpPr>
            <p:cNvPr id="9" name="Oval 8"/>
            <p:cNvSpPr/>
            <p:nvPr/>
          </p:nvSpPr>
          <p:spPr>
            <a:xfrm>
              <a:off x="680720" y="4619533"/>
              <a:ext cx="447040" cy="459224"/>
            </a:xfrm>
            <a:prstGeom prst="ellipse">
              <a:avLst/>
            </a:prstGeom>
            <a:noFill/>
            <a:ln w="57150" cmpd="sng">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2">
                      <a:lumMod val="60000"/>
                      <a:lumOff val="40000"/>
                    </a:schemeClr>
                  </a:solidFill>
                </a:rPr>
                <a:t>1</a:t>
              </a:r>
              <a:endParaRPr lang="en-US" b="1" dirty="0">
                <a:solidFill>
                  <a:schemeClr val="tx2">
                    <a:lumMod val="60000"/>
                    <a:lumOff val="40000"/>
                  </a:schemeClr>
                </a:solidFill>
              </a:endParaRPr>
            </a:p>
          </p:txBody>
        </p:sp>
      </p:grpSp>
      <p:grpSp>
        <p:nvGrpSpPr>
          <p:cNvPr id="10" name="Group 9"/>
          <p:cNvGrpSpPr/>
          <p:nvPr/>
        </p:nvGrpSpPr>
        <p:grpSpPr>
          <a:xfrm>
            <a:off x="609600" y="3248553"/>
            <a:ext cx="7863840" cy="461665"/>
            <a:chOff x="680720" y="5813017"/>
            <a:chExt cx="7863840" cy="461665"/>
          </a:xfrm>
        </p:grpSpPr>
        <p:sp>
          <p:nvSpPr>
            <p:cNvPr id="11" name="TextBox 10"/>
            <p:cNvSpPr txBox="1"/>
            <p:nvPr/>
          </p:nvSpPr>
          <p:spPr>
            <a:xfrm>
              <a:off x="1229360" y="5813017"/>
              <a:ext cx="7315200"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rgbClr val="558ED5"/>
                  </a:solidFill>
                </a:rPr>
                <a:t>Hash Functions and Key Derivation</a:t>
              </a:r>
            </a:p>
          </p:txBody>
        </p:sp>
        <p:sp>
          <p:nvSpPr>
            <p:cNvPr id="12" name="Oval 11"/>
            <p:cNvSpPr/>
            <p:nvPr/>
          </p:nvSpPr>
          <p:spPr>
            <a:xfrm>
              <a:off x="680720" y="5840230"/>
              <a:ext cx="447040" cy="420032"/>
            </a:xfrm>
            <a:prstGeom prst="ellipse">
              <a:avLst/>
            </a:prstGeom>
            <a:noFill/>
            <a:ln w="57150" cmpd="sng">
              <a:solidFill>
                <a:srgbClr val="558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558ED5"/>
                  </a:solidFill>
                </a:rPr>
                <a:t>2</a:t>
              </a:r>
              <a:endParaRPr lang="en-US" b="1" dirty="0">
                <a:solidFill>
                  <a:srgbClr val="558ED5"/>
                </a:solidFill>
              </a:endParaRPr>
            </a:p>
          </p:txBody>
        </p:sp>
      </p:grpSp>
      <p:grpSp>
        <p:nvGrpSpPr>
          <p:cNvPr id="13" name="Group 12"/>
          <p:cNvGrpSpPr/>
          <p:nvPr/>
        </p:nvGrpSpPr>
        <p:grpSpPr>
          <a:xfrm>
            <a:off x="609600" y="4485529"/>
            <a:ext cx="7863840" cy="461665"/>
            <a:chOff x="680720" y="5813017"/>
            <a:chExt cx="7863840" cy="461665"/>
          </a:xfrm>
        </p:grpSpPr>
        <p:sp>
          <p:nvSpPr>
            <p:cNvPr id="14" name="TextBox 13"/>
            <p:cNvSpPr txBox="1"/>
            <p:nvPr/>
          </p:nvSpPr>
          <p:spPr>
            <a:xfrm>
              <a:off x="1229360" y="5813017"/>
              <a:ext cx="7315200"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rgbClr val="558ED5"/>
                  </a:solidFill>
                </a:rPr>
                <a:t>Building Ideal Primitives</a:t>
              </a:r>
            </a:p>
          </p:txBody>
        </p:sp>
        <p:sp>
          <p:nvSpPr>
            <p:cNvPr id="15" name="Oval 14"/>
            <p:cNvSpPr/>
            <p:nvPr/>
          </p:nvSpPr>
          <p:spPr>
            <a:xfrm>
              <a:off x="680720" y="5840230"/>
              <a:ext cx="447040" cy="420032"/>
            </a:xfrm>
            <a:prstGeom prst="ellipse">
              <a:avLst/>
            </a:prstGeom>
            <a:noFill/>
            <a:ln w="57150" cmpd="sng">
              <a:solidFill>
                <a:srgbClr val="558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558ED5"/>
                  </a:solidFill>
                </a:rPr>
                <a:t>3</a:t>
              </a:r>
            </a:p>
          </p:txBody>
        </p:sp>
      </p:grpSp>
    </p:spTree>
    <p:extLst>
      <p:ext uri="{BB962C8B-B14F-4D97-AF65-F5344CB8AC3E}">
        <p14:creationId xmlns:p14="http://schemas.microsoft.com/office/powerpoint/2010/main" val="28920244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9439" y="701985"/>
            <a:ext cx="8170244" cy="830997"/>
          </a:xfrm>
          <a:prstGeom prst="rect">
            <a:avLst/>
          </a:prstGeom>
          <a:noFill/>
        </p:spPr>
        <p:txBody>
          <a:bodyPr wrap="square" rtlCol="0">
            <a:spAutoFit/>
          </a:bodyPr>
          <a:lstStyle/>
          <a:p>
            <a:r>
              <a:rPr lang="en-US" sz="2400" b="1" dirty="0" smtClean="0">
                <a:solidFill>
                  <a:srgbClr val="558ED5"/>
                </a:solidFill>
              </a:rPr>
              <a:t>So far:</a:t>
            </a:r>
            <a:r>
              <a:rPr lang="en-US" sz="2400" dirty="0" smtClean="0"/>
              <a:t> Construction </a:t>
            </a:r>
            <a:r>
              <a:rPr lang="en-US" sz="2400" b="1" dirty="0" smtClean="0"/>
              <a:t>C</a:t>
            </a:r>
            <a:r>
              <a:rPr lang="en-US" sz="2400" dirty="0" smtClean="0"/>
              <a:t> of a primitive </a:t>
            </a:r>
            <a:r>
              <a:rPr lang="en-US" sz="2400" dirty="0" smtClean="0">
                <a:latin typeface="Apple Chancery"/>
                <a:cs typeface="Apple Chancery"/>
              </a:rPr>
              <a:t>Q</a:t>
            </a:r>
            <a:r>
              <a:rPr lang="en-US" sz="2400" dirty="0" smtClean="0"/>
              <a:t> from a primitive </a:t>
            </a:r>
            <a:r>
              <a:rPr lang="en-US" sz="2400" dirty="0" smtClean="0">
                <a:latin typeface="Apple Chancery"/>
                <a:cs typeface="Apple Chancery"/>
              </a:rPr>
              <a:t>P</a:t>
            </a:r>
            <a:r>
              <a:rPr lang="en-US" sz="2400" dirty="0" smtClean="0"/>
              <a:t> achieving </a:t>
            </a:r>
            <a:r>
              <a:rPr lang="en-US" sz="2400" u="sng" dirty="0" smtClean="0"/>
              <a:t>specific</a:t>
            </a:r>
            <a:r>
              <a:rPr lang="en-US" sz="2400" dirty="0" smtClean="0"/>
              <a:t> </a:t>
            </a:r>
            <a:r>
              <a:rPr lang="en-US" sz="2400" dirty="0" smtClean="0"/>
              <a:t>goal, </a:t>
            </a:r>
            <a:r>
              <a:rPr lang="en-US" sz="2400" i="1" dirty="0" smtClean="0"/>
              <a:t>with security proof in ideal-</a:t>
            </a:r>
            <a:r>
              <a:rPr lang="en-US" sz="2400" i="1" dirty="0" smtClean="0">
                <a:latin typeface="Apple Chancery"/>
                <a:cs typeface="Apple Chancery"/>
              </a:rPr>
              <a:t>P</a:t>
            </a:r>
            <a:r>
              <a:rPr lang="en-US" sz="2400" i="1" dirty="0" smtClean="0"/>
              <a:t> model. </a:t>
            </a:r>
            <a:endParaRPr lang="en-US" sz="2400" i="1" dirty="0"/>
          </a:p>
        </p:txBody>
      </p:sp>
      <p:sp>
        <p:nvSpPr>
          <p:cNvPr id="6" name="TextBox 5"/>
          <p:cNvSpPr txBox="1"/>
          <p:nvPr/>
        </p:nvSpPr>
        <p:spPr>
          <a:xfrm>
            <a:off x="599439" y="2188216"/>
            <a:ext cx="6246466"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smtClean="0">
                <a:solidFill>
                  <a:srgbClr val="558ED5"/>
                </a:solidFill>
              </a:rPr>
              <a:t>Most ambitious </a:t>
            </a:r>
            <a:r>
              <a:rPr lang="en-US" sz="2800" b="1" dirty="0" smtClean="0">
                <a:solidFill>
                  <a:srgbClr val="558ED5"/>
                </a:solidFill>
              </a:rPr>
              <a:t>goal.</a:t>
            </a:r>
            <a:br>
              <a:rPr lang="en-US" sz="2800" b="1" dirty="0" smtClean="0">
                <a:solidFill>
                  <a:srgbClr val="558ED5"/>
                </a:solidFill>
              </a:rPr>
            </a:br>
            <a:r>
              <a:rPr lang="en-US" sz="2800" dirty="0" smtClean="0">
                <a:solidFill>
                  <a:srgbClr val="558ED5"/>
                </a:solidFill>
              </a:rPr>
              <a:t> </a:t>
            </a:r>
            <a:r>
              <a:rPr lang="en-US" sz="2800" dirty="0"/>
              <a:t>C</a:t>
            </a:r>
            <a:r>
              <a:rPr lang="en-US" sz="2800" dirty="0" smtClean="0"/>
              <a:t>onstruction </a:t>
            </a:r>
            <a:r>
              <a:rPr lang="en-US" sz="2800" b="1" dirty="0" smtClean="0"/>
              <a:t>C</a:t>
            </a:r>
            <a:r>
              <a:rPr lang="en-US" sz="2800" dirty="0" smtClean="0"/>
              <a:t>(.) using ideal primitive </a:t>
            </a:r>
            <a:r>
              <a:rPr lang="en-US" sz="2800" b="1" dirty="0" smtClean="0"/>
              <a:t>P </a:t>
            </a:r>
            <a:r>
              <a:rPr lang="en-US" sz="2800" dirty="0" err="1" smtClean="0"/>
              <a:t>s.t.</a:t>
            </a:r>
            <a:r>
              <a:rPr lang="en-US" sz="2800" dirty="0" smtClean="0"/>
              <a:t> </a:t>
            </a:r>
            <a:r>
              <a:rPr lang="en-US" sz="2800" b="1" dirty="0" smtClean="0"/>
              <a:t>C</a:t>
            </a:r>
            <a:r>
              <a:rPr lang="en-US" sz="2800" dirty="0" smtClean="0"/>
              <a:t>(</a:t>
            </a:r>
            <a:r>
              <a:rPr lang="en-US" sz="2800" b="1" dirty="0" smtClean="0"/>
              <a:t>P</a:t>
            </a:r>
            <a:r>
              <a:rPr lang="en-US" sz="2800" dirty="0" smtClean="0"/>
              <a:t>) “as good as” ideal primitive </a:t>
            </a:r>
            <a:r>
              <a:rPr lang="en-US" sz="2800" b="1" dirty="0" smtClean="0"/>
              <a:t>Q</a:t>
            </a:r>
            <a:r>
              <a:rPr lang="en-US" sz="2800" dirty="0" smtClean="0"/>
              <a:t>.</a:t>
            </a:r>
            <a:endParaRPr lang="en-US" sz="2800" b="1" dirty="0"/>
          </a:p>
        </p:txBody>
      </p:sp>
      <p:sp>
        <p:nvSpPr>
          <p:cNvPr id="7" name="TextBox 6"/>
          <p:cNvSpPr txBox="1"/>
          <p:nvPr/>
        </p:nvSpPr>
        <p:spPr>
          <a:xfrm>
            <a:off x="694745" y="3951130"/>
            <a:ext cx="7701280" cy="1384995"/>
          </a:xfrm>
          <a:prstGeom prst="rect">
            <a:avLst/>
          </a:prstGeom>
          <a:noFill/>
        </p:spPr>
        <p:txBody>
          <a:bodyPr wrap="square" rtlCol="0">
            <a:spAutoFit/>
          </a:bodyPr>
          <a:lstStyle/>
          <a:p>
            <a:r>
              <a:rPr lang="en-US" sz="2800" i="1" dirty="0" smtClean="0"/>
              <a:t>“If an application is secure in the ideal-</a:t>
            </a:r>
            <a:r>
              <a:rPr lang="en-US" sz="2800" dirty="0" smtClean="0">
                <a:latin typeface="Apple Chancery"/>
                <a:cs typeface="Apple Chancery"/>
              </a:rPr>
              <a:t>Q </a:t>
            </a:r>
            <a:r>
              <a:rPr lang="en-US" sz="2800" i="1" dirty="0" smtClean="0"/>
              <a:t>model, then it is secure in the ideal-</a:t>
            </a:r>
            <a:r>
              <a:rPr lang="en-US" sz="2800" dirty="0">
                <a:latin typeface="Apple Chancery"/>
                <a:cs typeface="Apple Chancery"/>
              </a:rPr>
              <a:t>P</a:t>
            </a:r>
            <a:r>
              <a:rPr lang="en-US" sz="2800" i="1" dirty="0" smtClean="0"/>
              <a:t> model, where calls to </a:t>
            </a:r>
            <a:r>
              <a:rPr lang="en-US" sz="2800" b="1" i="1" dirty="0" smtClean="0"/>
              <a:t>Q</a:t>
            </a:r>
            <a:r>
              <a:rPr lang="en-US" sz="2800" i="1" dirty="0" smtClean="0"/>
              <a:t> are replaced by calls to </a:t>
            </a:r>
            <a:r>
              <a:rPr lang="en-US" sz="2800" b="1" i="1" dirty="0" smtClean="0"/>
              <a:t>C</a:t>
            </a:r>
            <a:r>
              <a:rPr lang="en-US" sz="2800" i="1" dirty="0" smtClean="0"/>
              <a:t>(</a:t>
            </a:r>
            <a:r>
              <a:rPr lang="en-US" sz="2800" b="1" i="1" dirty="0" smtClean="0"/>
              <a:t>P</a:t>
            </a:r>
            <a:r>
              <a:rPr lang="en-US" sz="2800" i="1" dirty="0" smtClean="0"/>
              <a:t>).”</a:t>
            </a:r>
          </a:p>
        </p:txBody>
      </p:sp>
      <p:pic>
        <p:nvPicPr>
          <p:cNvPr id="2" name="Picture 1" descr="Targ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143" y="1965476"/>
            <a:ext cx="1880809" cy="1880809"/>
          </a:xfrm>
          <a:prstGeom prst="rect">
            <a:avLst/>
          </a:prstGeom>
        </p:spPr>
      </p:pic>
    </p:spTree>
    <p:extLst>
      <p:ext uri="{BB962C8B-B14F-4D97-AF65-F5344CB8AC3E}">
        <p14:creationId xmlns:p14="http://schemas.microsoft.com/office/powerpoint/2010/main" val="618789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Indifferentiability</a:t>
            </a:r>
            <a:r>
              <a:rPr lang="en-US" dirty="0" smtClean="0"/>
              <a:t> </a:t>
            </a:r>
            <a:r>
              <a:rPr lang="en-US" b="0" dirty="0" smtClean="0">
                <a:solidFill>
                  <a:srgbClr val="008000"/>
                </a:solidFill>
              </a:rPr>
              <a:t>[MaReHo04]</a:t>
            </a:r>
            <a:endParaRPr lang="en-US" sz="3200" b="0" dirty="0">
              <a:solidFill>
                <a:srgbClr val="008000"/>
              </a:solidFill>
            </a:endParaRPr>
          </a:p>
        </p:txBody>
      </p:sp>
      <p:sp>
        <p:nvSpPr>
          <p:cNvPr id="3" name="Rectangle 2"/>
          <p:cNvSpPr/>
          <p:nvPr/>
        </p:nvSpPr>
        <p:spPr>
          <a:xfrm>
            <a:off x="2615974" y="186801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P</a:t>
            </a:r>
            <a:endParaRPr lang="en-US" sz="2400" b="1" dirty="0">
              <a:solidFill>
                <a:schemeClr val="tx1"/>
              </a:solidFill>
            </a:endParaRPr>
          </a:p>
        </p:txBody>
      </p:sp>
      <p:sp>
        <p:nvSpPr>
          <p:cNvPr id="4" name="Rectangle 3"/>
          <p:cNvSpPr/>
          <p:nvPr/>
        </p:nvSpPr>
        <p:spPr>
          <a:xfrm>
            <a:off x="1181143" y="1868016"/>
            <a:ext cx="932243" cy="9186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chemeClr val="tx1"/>
                </a:solidFill>
              </a:rPr>
              <a:t>C</a:t>
            </a:r>
            <a:endParaRPr lang="en-US" sz="2400" b="1" dirty="0">
              <a:solidFill>
                <a:schemeClr val="tx1"/>
              </a:solidFill>
            </a:endParaRPr>
          </a:p>
        </p:txBody>
      </p:sp>
      <p:sp>
        <p:nvSpPr>
          <p:cNvPr id="5" name="Rectangle 4"/>
          <p:cNvSpPr/>
          <p:nvPr/>
        </p:nvSpPr>
        <p:spPr>
          <a:xfrm>
            <a:off x="5325257" y="1868016"/>
            <a:ext cx="932243" cy="9186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solidFill>
                  <a:schemeClr val="tx1"/>
                </a:solidFill>
              </a:rPr>
              <a:t>Q</a:t>
            </a:r>
            <a:endParaRPr lang="en-US" sz="2400" b="1" dirty="0">
              <a:solidFill>
                <a:schemeClr val="tx1"/>
              </a:solidFill>
            </a:endParaRPr>
          </a:p>
        </p:txBody>
      </p:sp>
      <p:sp>
        <p:nvSpPr>
          <p:cNvPr id="6" name="Rectangle 5"/>
          <p:cNvSpPr/>
          <p:nvPr/>
        </p:nvSpPr>
        <p:spPr>
          <a:xfrm>
            <a:off x="6760088" y="186801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SIM</a:t>
            </a:r>
            <a:endParaRPr lang="en-US" sz="2400" b="1" dirty="0">
              <a:solidFill>
                <a:schemeClr val="tx1"/>
              </a:solidFill>
            </a:endParaRPr>
          </a:p>
        </p:txBody>
      </p:sp>
      <p:sp>
        <p:nvSpPr>
          <p:cNvPr id="7" name="Rectangle 6"/>
          <p:cNvSpPr/>
          <p:nvPr/>
        </p:nvSpPr>
        <p:spPr>
          <a:xfrm>
            <a:off x="1181143" y="3278108"/>
            <a:ext cx="2367074" cy="558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D</a:t>
            </a:r>
            <a:endParaRPr lang="en-US" b="1" dirty="0"/>
          </a:p>
        </p:txBody>
      </p:sp>
      <p:sp>
        <p:nvSpPr>
          <p:cNvPr id="8" name="Rectangle 7"/>
          <p:cNvSpPr/>
          <p:nvPr/>
        </p:nvSpPr>
        <p:spPr>
          <a:xfrm>
            <a:off x="5325257" y="3278108"/>
            <a:ext cx="2367074" cy="558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D</a:t>
            </a:r>
            <a:endParaRPr lang="en-US" b="1" dirty="0"/>
          </a:p>
        </p:txBody>
      </p:sp>
      <p:cxnSp>
        <p:nvCxnSpPr>
          <p:cNvPr id="9" name="Straight Arrow Connector 8"/>
          <p:cNvCxnSpPr/>
          <p:nvPr/>
        </p:nvCxnSpPr>
        <p:spPr>
          <a:xfrm flipV="1">
            <a:off x="1343703" y="2786695"/>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V="1">
            <a:off x="2766103" y="2786695"/>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1955799" y="2786695"/>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360648" y="2786695"/>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2113386" y="1997948"/>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a:off x="2084159" y="2617708"/>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5468663" y="2786695"/>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V="1">
            <a:off x="6891063" y="2786695"/>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6080759" y="2786695"/>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7485608" y="2786695"/>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455149" y="1510268"/>
            <a:ext cx="10160" cy="289560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2330671" y="3836908"/>
            <a:ext cx="550167" cy="491413"/>
            <a:chOff x="2315442" y="5476240"/>
            <a:chExt cx="550167" cy="491413"/>
          </a:xfrm>
        </p:grpSpPr>
        <p:cxnSp>
          <p:nvCxnSpPr>
            <p:cNvPr id="21" name="Straight Arrow Connector 20"/>
            <p:cNvCxnSpPr/>
            <p:nvPr/>
          </p:nvCxnSpPr>
          <p:spPr>
            <a:xfrm>
              <a:off x="2336810" y="547624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2315442" y="5527201"/>
              <a:ext cx="550167" cy="369332"/>
            </a:xfrm>
            <a:prstGeom prst="rect">
              <a:avLst/>
            </a:prstGeom>
            <a:noFill/>
          </p:spPr>
          <p:txBody>
            <a:bodyPr wrap="square" rtlCol="0">
              <a:spAutoFit/>
            </a:bodyPr>
            <a:lstStyle/>
            <a:p>
              <a:r>
                <a:rPr lang="en-US" dirty="0" smtClean="0"/>
                <a:t>0/1</a:t>
              </a:r>
              <a:endParaRPr lang="en-US" dirty="0"/>
            </a:p>
          </p:txBody>
        </p:sp>
      </p:grpSp>
      <p:grpSp>
        <p:nvGrpSpPr>
          <p:cNvPr id="23" name="Group 22"/>
          <p:cNvGrpSpPr/>
          <p:nvPr/>
        </p:nvGrpSpPr>
        <p:grpSpPr>
          <a:xfrm>
            <a:off x="6485004" y="3836908"/>
            <a:ext cx="550167" cy="491413"/>
            <a:chOff x="2315442" y="5476240"/>
            <a:chExt cx="550167" cy="491413"/>
          </a:xfrm>
        </p:grpSpPr>
        <p:cxnSp>
          <p:nvCxnSpPr>
            <p:cNvPr id="24" name="Straight Arrow Connector 23"/>
            <p:cNvCxnSpPr/>
            <p:nvPr/>
          </p:nvCxnSpPr>
          <p:spPr>
            <a:xfrm>
              <a:off x="2336810" y="547624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315442" y="5527201"/>
              <a:ext cx="550167" cy="369332"/>
            </a:xfrm>
            <a:prstGeom prst="rect">
              <a:avLst/>
            </a:prstGeom>
            <a:noFill/>
          </p:spPr>
          <p:txBody>
            <a:bodyPr wrap="square" rtlCol="0">
              <a:spAutoFit/>
            </a:bodyPr>
            <a:lstStyle/>
            <a:p>
              <a:r>
                <a:rPr lang="en-US" dirty="0" smtClean="0"/>
                <a:t>0/1</a:t>
              </a:r>
              <a:endParaRPr lang="en-US" dirty="0"/>
            </a:p>
          </p:txBody>
        </p:sp>
      </p:grpSp>
      <p:pic>
        <p:nvPicPr>
          <p:cNvPr id="26" name="Picture 25" descr="sleu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52359" y="3339068"/>
            <a:ext cx="364716" cy="457200"/>
          </a:xfrm>
          <a:prstGeom prst="rect">
            <a:avLst/>
          </a:prstGeom>
        </p:spPr>
      </p:pic>
      <p:pic>
        <p:nvPicPr>
          <p:cNvPr id="27" name="Picture 26" descr="sleu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65897" y="3318748"/>
            <a:ext cx="364716" cy="457200"/>
          </a:xfrm>
          <a:prstGeom prst="rect">
            <a:avLst/>
          </a:prstGeom>
        </p:spPr>
      </p:pic>
      <p:cxnSp>
        <p:nvCxnSpPr>
          <p:cNvPr id="33" name="Straight Arrow Connector 32"/>
          <p:cNvCxnSpPr/>
          <p:nvPr/>
        </p:nvCxnSpPr>
        <p:spPr>
          <a:xfrm>
            <a:off x="6267719" y="1997948"/>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H="1">
            <a:off x="6238492" y="2617708"/>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457201" y="4851449"/>
            <a:ext cx="8264898" cy="1200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chemeClr val="tx2">
                    <a:lumMod val="60000"/>
                    <a:lumOff val="40000"/>
                  </a:schemeClr>
                </a:solidFill>
              </a:rPr>
              <a:t>Definition.</a:t>
            </a:r>
            <a:r>
              <a:rPr lang="en-US" sz="2400" dirty="0" smtClean="0"/>
              <a:t> </a:t>
            </a:r>
            <a:r>
              <a:rPr lang="en-US" sz="2400" b="1" dirty="0" smtClean="0"/>
              <a:t>C</a:t>
            </a:r>
            <a:r>
              <a:rPr lang="en-US" sz="2400" dirty="0" smtClean="0"/>
              <a:t> (Q</a:t>
            </a:r>
            <a:r>
              <a:rPr lang="en-US" sz="2400" baseline="-25000" dirty="0"/>
              <a:t>C</a:t>
            </a:r>
            <a:r>
              <a:rPr lang="en-US" sz="2400" dirty="0" smtClean="0"/>
              <a:t>, Q</a:t>
            </a:r>
            <a:r>
              <a:rPr lang="en-US" sz="2400" baseline="-25000" dirty="0" smtClean="0">
                <a:latin typeface="Symbol" charset="2"/>
                <a:cs typeface="Symbol" charset="2"/>
              </a:rPr>
              <a:t>P</a:t>
            </a:r>
            <a:r>
              <a:rPr lang="en-US" sz="2400" dirty="0" smtClean="0"/>
              <a:t>, </a:t>
            </a:r>
            <a:r>
              <a:rPr lang="en-US" sz="2400" dirty="0" smtClean="0">
                <a:latin typeface="Symbol" charset="2"/>
                <a:cs typeface="Symbol" charset="2"/>
              </a:rPr>
              <a:t>e</a:t>
            </a:r>
            <a:r>
              <a:rPr lang="en-US" sz="2400" dirty="0" smtClean="0"/>
              <a:t>)-</a:t>
            </a:r>
            <a:r>
              <a:rPr lang="en-US" sz="2400" b="1" dirty="0" err="1" smtClean="0">
                <a:solidFill>
                  <a:schemeClr val="tx2">
                    <a:lumMod val="60000"/>
                    <a:lumOff val="40000"/>
                  </a:schemeClr>
                </a:solidFill>
              </a:rPr>
              <a:t>indifferentiable</a:t>
            </a:r>
            <a:r>
              <a:rPr lang="en-US" sz="2400" dirty="0" smtClean="0"/>
              <a:t>: ∃(efficient) SIM∀</a:t>
            </a:r>
            <a:r>
              <a:rPr lang="en-US" sz="2400" b="1" dirty="0" smtClean="0"/>
              <a:t>D</a:t>
            </a:r>
            <a:r>
              <a:rPr lang="en-US" sz="2400" dirty="0" smtClean="0"/>
              <a:t>:</a:t>
            </a:r>
          </a:p>
          <a:p>
            <a:pPr algn="ctr"/>
            <a:r>
              <a:rPr lang="en-US" sz="2400" dirty="0" smtClean="0"/>
              <a:t> </a:t>
            </a:r>
            <a:br>
              <a:rPr lang="en-US" sz="2400" dirty="0" smtClean="0"/>
            </a:br>
            <a:r>
              <a:rPr lang="en-US" sz="2400" b="1" dirty="0" err="1" smtClean="0"/>
              <a:t>Pr</a:t>
            </a:r>
            <a:r>
              <a:rPr lang="en-US" sz="2400" dirty="0" smtClean="0"/>
              <a:t>[</a:t>
            </a:r>
            <a:r>
              <a:rPr lang="en-US" sz="2400" b="1" dirty="0" smtClean="0"/>
              <a:t>D</a:t>
            </a:r>
            <a:r>
              <a:rPr lang="en-US" sz="2400" dirty="0" smtClean="0"/>
              <a:t> → 1|left] – </a:t>
            </a:r>
            <a:r>
              <a:rPr lang="en-US" sz="2400" b="1" dirty="0" err="1" smtClean="0"/>
              <a:t>Pr</a:t>
            </a:r>
            <a:r>
              <a:rPr lang="en-US" sz="2400" dirty="0" smtClean="0"/>
              <a:t>[</a:t>
            </a:r>
            <a:r>
              <a:rPr lang="en-US" sz="2400" b="1" dirty="0" smtClean="0"/>
              <a:t>D</a:t>
            </a:r>
            <a:r>
              <a:rPr lang="en-US" sz="2400" dirty="0" smtClean="0"/>
              <a:t> → 1|right] &lt; </a:t>
            </a:r>
            <a:r>
              <a:rPr lang="en-US" sz="2400" dirty="0" smtClean="0">
                <a:latin typeface="Symbol" charset="2"/>
                <a:cs typeface="Symbol" charset="2"/>
              </a:rPr>
              <a:t>e</a:t>
            </a:r>
            <a:endParaRPr lang="en-US" sz="2400" dirty="0">
              <a:latin typeface="Symbol" charset="2"/>
              <a:cs typeface="Symbol" charset="2"/>
            </a:endParaRPr>
          </a:p>
        </p:txBody>
      </p:sp>
      <p:sp>
        <p:nvSpPr>
          <p:cNvPr id="31" name="TextBox 30"/>
          <p:cNvSpPr txBox="1"/>
          <p:nvPr/>
        </p:nvSpPr>
        <p:spPr>
          <a:xfrm>
            <a:off x="457201" y="6216316"/>
            <a:ext cx="7896217" cy="461665"/>
          </a:xfrm>
          <a:prstGeom prst="rect">
            <a:avLst/>
          </a:prstGeom>
          <a:noFill/>
        </p:spPr>
        <p:txBody>
          <a:bodyPr wrap="square" rtlCol="0">
            <a:spAutoFit/>
          </a:bodyPr>
          <a:lstStyle/>
          <a:p>
            <a:r>
              <a:rPr lang="en-US" sz="2400" dirty="0" smtClean="0">
                <a:solidFill>
                  <a:schemeClr val="bg1">
                    <a:lumMod val="50000"/>
                  </a:schemeClr>
                </a:solidFill>
              </a:rPr>
              <a:t>[Typically: efficient = poly(</a:t>
            </a:r>
            <a:r>
              <a:rPr lang="en-US" sz="2400" dirty="0">
                <a:solidFill>
                  <a:schemeClr val="bg1">
                    <a:lumMod val="50000"/>
                  </a:schemeClr>
                </a:solidFill>
              </a:rPr>
              <a:t>Q</a:t>
            </a:r>
            <a:r>
              <a:rPr lang="en-US" sz="2400" baseline="-25000" dirty="0">
                <a:solidFill>
                  <a:schemeClr val="bg1">
                    <a:lumMod val="50000"/>
                  </a:schemeClr>
                </a:solidFill>
              </a:rPr>
              <a:t>C</a:t>
            </a:r>
            <a:r>
              <a:rPr lang="en-US" sz="2400" dirty="0">
                <a:solidFill>
                  <a:schemeClr val="bg1">
                    <a:lumMod val="50000"/>
                  </a:schemeClr>
                </a:solidFill>
              </a:rPr>
              <a:t>, </a:t>
            </a:r>
            <a:r>
              <a:rPr lang="en-US" sz="2400" dirty="0" smtClean="0">
                <a:solidFill>
                  <a:schemeClr val="bg1">
                    <a:lumMod val="50000"/>
                  </a:schemeClr>
                </a:solidFill>
              </a:rPr>
              <a:t>Q</a:t>
            </a:r>
            <a:r>
              <a:rPr lang="en-US" sz="2400" baseline="-25000" dirty="0" smtClean="0">
                <a:solidFill>
                  <a:schemeClr val="bg1">
                    <a:lumMod val="50000"/>
                  </a:schemeClr>
                </a:solidFill>
                <a:latin typeface="Symbol" charset="2"/>
                <a:cs typeface="Symbol" charset="2"/>
              </a:rPr>
              <a:t>P</a:t>
            </a:r>
            <a:r>
              <a:rPr lang="en-US" sz="2400" dirty="0" smtClean="0">
                <a:solidFill>
                  <a:schemeClr val="bg1">
                    <a:lumMod val="50000"/>
                  </a:schemeClr>
                </a:solidFill>
              </a:rPr>
              <a:t>), </a:t>
            </a:r>
            <a:r>
              <a:rPr lang="en-US" sz="2400" dirty="0" smtClean="0">
                <a:solidFill>
                  <a:schemeClr val="bg1">
                    <a:lumMod val="50000"/>
                  </a:schemeClr>
                </a:solidFill>
                <a:latin typeface="Symbol" charset="2"/>
                <a:cs typeface="Symbol" charset="2"/>
              </a:rPr>
              <a:t>e </a:t>
            </a:r>
            <a:r>
              <a:rPr lang="en-US" sz="2400" dirty="0" smtClean="0">
                <a:solidFill>
                  <a:schemeClr val="bg1">
                    <a:lumMod val="50000"/>
                  </a:schemeClr>
                </a:solidFill>
              </a:rPr>
              <a:t>= </a:t>
            </a:r>
            <a:r>
              <a:rPr lang="en-US" sz="2400" dirty="0" err="1" smtClean="0">
                <a:solidFill>
                  <a:schemeClr val="bg1">
                    <a:lumMod val="50000"/>
                  </a:schemeClr>
                </a:solidFill>
              </a:rPr>
              <a:t>negl</a:t>
            </a:r>
            <a:r>
              <a:rPr lang="en-US" sz="2400" dirty="0" smtClean="0">
                <a:solidFill>
                  <a:schemeClr val="bg1">
                    <a:lumMod val="50000"/>
                  </a:schemeClr>
                </a:solidFill>
              </a:rPr>
              <a:t>(k)]  </a:t>
            </a:r>
            <a:endParaRPr lang="en-US" sz="2400" dirty="0">
              <a:solidFill>
                <a:schemeClr val="bg1">
                  <a:lumMod val="50000"/>
                </a:schemeClr>
              </a:solidFill>
            </a:endParaRPr>
          </a:p>
        </p:txBody>
      </p:sp>
      <p:sp>
        <p:nvSpPr>
          <p:cNvPr id="32" name="TextBox 31"/>
          <p:cNvSpPr txBox="1"/>
          <p:nvPr/>
        </p:nvSpPr>
        <p:spPr>
          <a:xfrm>
            <a:off x="822722" y="940881"/>
            <a:ext cx="3886762" cy="400110"/>
          </a:xfrm>
          <a:prstGeom prst="rect">
            <a:avLst/>
          </a:prstGeom>
          <a:noFill/>
        </p:spPr>
        <p:txBody>
          <a:bodyPr wrap="square" rtlCol="0">
            <a:spAutoFit/>
          </a:bodyPr>
          <a:lstStyle/>
          <a:p>
            <a:r>
              <a:rPr lang="en-US" sz="2000" dirty="0" smtClean="0"/>
              <a:t>Keyless, deterministic construction</a:t>
            </a:r>
            <a:endParaRPr lang="en-US" sz="2000" dirty="0"/>
          </a:p>
        </p:txBody>
      </p:sp>
    </p:spTree>
    <p:extLst>
      <p:ext uri="{BB962C8B-B14F-4D97-AF65-F5344CB8AC3E}">
        <p14:creationId xmlns:p14="http://schemas.microsoft.com/office/powerpoint/2010/main" val="831886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6" grpId="0" animBg="1"/>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Sky is the Limit!</a:t>
            </a:r>
            <a:endParaRPr lang="en-US" sz="3200" b="0" dirty="0">
              <a:solidFill>
                <a:srgbClr val="FF0000"/>
              </a:solidFill>
            </a:endParaRPr>
          </a:p>
        </p:txBody>
      </p:sp>
      <p:sp>
        <p:nvSpPr>
          <p:cNvPr id="8" name="TextBox 7"/>
          <p:cNvSpPr txBox="1"/>
          <p:nvPr/>
        </p:nvSpPr>
        <p:spPr>
          <a:xfrm>
            <a:off x="1605280" y="-193040"/>
            <a:ext cx="184666" cy="369332"/>
          </a:xfrm>
          <a:prstGeom prst="rect">
            <a:avLst/>
          </a:prstGeom>
          <a:noFill/>
        </p:spPr>
        <p:txBody>
          <a:bodyPr wrap="none" rtlCol="0">
            <a:spAutoFit/>
          </a:bodyPr>
          <a:lstStyle/>
          <a:p>
            <a:endParaRPr lang="en-US" dirty="0"/>
          </a:p>
        </p:txBody>
      </p:sp>
      <p:sp>
        <p:nvSpPr>
          <p:cNvPr id="5" name="TextBox 4"/>
          <p:cNvSpPr txBox="1"/>
          <p:nvPr/>
        </p:nvSpPr>
        <p:spPr>
          <a:xfrm>
            <a:off x="558800" y="5354320"/>
            <a:ext cx="7538720" cy="830997"/>
          </a:xfrm>
          <a:prstGeom prst="rect">
            <a:avLst/>
          </a:prstGeom>
          <a:noFill/>
        </p:spPr>
        <p:txBody>
          <a:bodyPr wrap="square" rtlCol="0">
            <a:spAutoFit/>
          </a:bodyPr>
          <a:lstStyle/>
          <a:p>
            <a:r>
              <a:rPr lang="en-US" sz="2400" dirty="0" smtClean="0">
                <a:solidFill>
                  <a:schemeClr val="tx2">
                    <a:lumMod val="60000"/>
                    <a:lumOff val="40000"/>
                  </a:schemeClr>
                </a:solidFill>
              </a:rPr>
              <a:t>Encryption, signatures, multi-party computation, secure delegation, functional encryption, FHE, …  </a:t>
            </a:r>
          </a:p>
        </p:txBody>
      </p:sp>
      <p:pic>
        <p:nvPicPr>
          <p:cNvPr id="6" name="Picture 5" descr="skyisthelimi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740" y="1417320"/>
            <a:ext cx="3429000" cy="3429000"/>
          </a:xfrm>
          <a:prstGeom prst="rect">
            <a:avLst/>
          </a:prstGeom>
        </p:spPr>
      </p:pic>
    </p:spTree>
    <p:extLst>
      <p:ext uri="{BB962C8B-B14F-4D97-AF65-F5344CB8AC3E}">
        <p14:creationId xmlns:p14="http://schemas.microsoft.com/office/powerpoint/2010/main" val="18402324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p:cNvSpPr/>
          <p:nvPr/>
        </p:nvSpPr>
        <p:spPr>
          <a:xfrm>
            <a:off x="5412153" y="3213656"/>
            <a:ext cx="3081695" cy="1240255"/>
          </a:xfrm>
          <a:prstGeom prst="rect">
            <a:avLst/>
          </a:prstGeom>
          <a:ln>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2" name="Rectangle 151"/>
          <p:cNvSpPr/>
          <p:nvPr/>
        </p:nvSpPr>
        <p:spPr>
          <a:xfrm>
            <a:off x="976922" y="3216047"/>
            <a:ext cx="3321540" cy="1240255"/>
          </a:xfrm>
          <a:prstGeom prst="rect">
            <a:avLst/>
          </a:prstGeom>
          <a:ln>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0" name="Rectangle 149"/>
          <p:cNvSpPr/>
          <p:nvPr/>
        </p:nvSpPr>
        <p:spPr>
          <a:xfrm>
            <a:off x="976922" y="1689712"/>
            <a:ext cx="1560002" cy="2764236"/>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err="1" smtClean="0"/>
              <a:t>Composability</a:t>
            </a:r>
            <a:r>
              <a:rPr lang="en-US" dirty="0" smtClean="0"/>
              <a:t> </a:t>
            </a:r>
            <a:r>
              <a:rPr lang="en-US" sz="3200" b="0" dirty="0">
                <a:solidFill>
                  <a:srgbClr val="008000"/>
                </a:solidFill>
              </a:rPr>
              <a:t>[MaReHo04]</a:t>
            </a:r>
            <a:endParaRPr lang="en-US" sz="3200" b="0" dirty="0">
              <a:solidFill>
                <a:srgbClr val="FF0000"/>
              </a:solidFill>
            </a:endParaRPr>
          </a:p>
        </p:txBody>
      </p:sp>
      <p:sp>
        <p:nvSpPr>
          <p:cNvPr id="3" name="Rectangle 2"/>
          <p:cNvSpPr/>
          <p:nvPr/>
        </p:nvSpPr>
        <p:spPr>
          <a:xfrm>
            <a:off x="3071314" y="3403944"/>
            <a:ext cx="932243" cy="851234"/>
          </a:xfrm>
          <a:prstGeom prst="rect">
            <a:avLst/>
          </a:prstGeom>
          <a:solidFill>
            <a:schemeClr val="accent4">
              <a:lumMod val="20000"/>
              <a:lumOff val="80000"/>
            </a:schemeClr>
          </a:solidFill>
          <a:ln>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t>G</a:t>
            </a:r>
            <a:endParaRPr lang="en-US" b="1" dirty="0"/>
          </a:p>
        </p:txBody>
      </p:sp>
      <p:sp>
        <p:nvSpPr>
          <p:cNvPr id="4" name="Rectangle 3"/>
          <p:cNvSpPr/>
          <p:nvPr/>
        </p:nvSpPr>
        <p:spPr>
          <a:xfrm>
            <a:off x="3071314" y="1933545"/>
            <a:ext cx="932243" cy="9186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solidFill>
                  <a:schemeClr val="tx1"/>
                </a:solidFill>
              </a:rPr>
              <a:t>Q</a:t>
            </a:r>
            <a:endParaRPr lang="en-US" sz="2400" b="1" dirty="0">
              <a:solidFill>
                <a:schemeClr val="tx1"/>
              </a:solidFill>
            </a:endParaRPr>
          </a:p>
        </p:txBody>
      </p:sp>
      <p:grpSp>
        <p:nvGrpSpPr>
          <p:cNvPr id="20" name="Group 19"/>
          <p:cNvGrpSpPr/>
          <p:nvPr/>
        </p:nvGrpSpPr>
        <p:grpSpPr>
          <a:xfrm>
            <a:off x="3528126" y="4319881"/>
            <a:ext cx="550167" cy="491413"/>
            <a:chOff x="2315442" y="5476240"/>
            <a:chExt cx="550167" cy="491413"/>
          </a:xfrm>
        </p:grpSpPr>
        <p:cxnSp>
          <p:nvCxnSpPr>
            <p:cNvPr id="21" name="Straight Arrow Connector 20"/>
            <p:cNvCxnSpPr/>
            <p:nvPr/>
          </p:nvCxnSpPr>
          <p:spPr>
            <a:xfrm>
              <a:off x="2336810" y="547624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2315442" y="5527201"/>
              <a:ext cx="550167" cy="369332"/>
            </a:xfrm>
            <a:prstGeom prst="rect">
              <a:avLst/>
            </a:prstGeom>
            <a:noFill/>
          </p:spPr>
          <p:txBody>
            <a:bodyPr wrap="square" rtlCol="0">
              <a:spAutoFit/>
            </a:bodyPr>
            <a:lstStyle/>
            <a:p>
              <a:r>
                <a:rPr lang="en-US" dirty="0" smtClean="0"/>
                <a:t>0/1</a:t>
              </a:r>
              <a:endParaRPr lang="en-US" dirty="0"/>
            </a:p>
          </p:txBody>
        </p:sp>
      </p:grpSp>
      <p:sp>
        <p:nvSpPr>
          <p:cNvPr id="85" name="Rectangle 84"/>
          <p:cNvSpPr/>
          <p:nvPr/>
        </p:nvSpPr>
        <p:spPr>
          <a:xfrm>
            <a:off x="5627614" y="1939144"/>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P</a:t>
            </a:r>
          </a:p>
        </p:txBody>
      </p:sp>
      <p:sp>
        <p:nvSpPr>
          <p:cNvPr id="86" name="Rectangle 85"/>
          <p:cNvSpPr/>
          <p:nvPr/>
        </p:nvSpPr>
        <p:spPr>
          <a:xfrm>
            <a:off x="7354575" y="1913225"/>
            <a:ext cx="932243" cy="9186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chemeClr val="tx1"/>
                </a:solidFill>
              </a:rPr>
              <a:t>C</a:t>
            </a:r>
            <a:endParaRPr lang="en-US" sz="2400" b="1" dirty="0">
              <a:solidFill>
                <a:schemeClr val="tx1"/>
              </a:solidFill>
            </a:endParaRPr>
          </a:p>
        </p:txBody>
      </p:sp>
      <p:cxnSp>
        <p:nvCxnSpPr>
          <p:cNvPr id="87" name="Straight Arrow Connector 86"/>
          <p:cNvCxnSpPr/>
          <p:nvPr/>
        </p:nvCxnSpPr>
        <p:spPr>
          <a:xfrm>
            <a:off x="6559857" y="2027432"/>
            <a:ext cx="80482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8" name="Straight Arrow Connector 87"/>
          <p:cNvCxnSpPr/>
          <p:nvPr/>
        </p:nvCxnSpPr>
        <p:spPr>
          <a:xfrm flipH="1">
            <a:off x="6559857" y="2647192"/>
            <a:ext cx="775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1" name="Straight Connector 100"/>
          <p:cNvCxnSpPr/>
          <p:nvPr/>
        </p:nvCxnSpPr>
        <p:spPr>
          <a:xfrm>
            <a:off x="4728308" y="1248740"/>
            <a:ext cx="0" cy="4426812"/>
          </a:xfrm>
          <a:prstGeom prst="line">
            <a:avLst/>
          </a:prstGeom>
          <a:ln w="57150" cmpd="sng">
            <a:solidFill>
              <a:srgbClr val="C0504D"/>
            </a:solidFill>
            <a:prstDash val="dash"/>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3235026" y="2912531"/>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7" name="Straight Arrow Connector 106"/>
          <p:cNvCxnSpPr/>
          <p:nvPr/>
        </p:nvCxnSpPr>
        <p:spPr>
          <a:xfrm>
            <a:off x="3829571" y="2912531"/>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8" name="Straight Arrow Connector 107"/>
          <p:cNvCxnSpPr/>
          <p:nvPr/>
        </p:nvCxnSpPr>
        <p:spPr>
          <a:xfrm>
            <a:off x="2478310" y="3545189"/>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9" name="Straight Arrow Connector 108"/>
          <p:cNvCxnSpPr/>
          <p:nvPr/>
        </p:nvCxnSpPr>
        <p:spPr>
          <a:xfrm flipH="1">
            <a:off x="2449083" y="4164949"/>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6" name="Rectangle 115"/>
          <p:cNvSpPr/>
          <p:nvPr/>
        </p:nvSpPr>
        <p:spPr>
          <a:xfrm>
            <a:off x="7364680" y="3342022"/>
            <a:ext cx="932243" cy="851234"/>
          </a:xfrm>
          <a:prstGeom prst="rect">
            <a:avLst/>
          </a:prstGeom>
          <a:solidFill>
            <a:srgbClr val="E6E0EC"/>
          </a:solidFill>
          <a:ln>
            <a:solidFill>
              <a:srgbClr val="604A7B"/>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t>G</a:t>
            </a:r>
            <a:endParaRPr lang="en-US" b="1" dirty="0"/>
          </a:p>
        </p:txBody>
      </p:sp>
      <p:grpSp>
        <p:nvGrpSpPr>
          <p:cNvPr id="117" name="Group 116"/>
          <p:cNvGrpSpPr/>
          <p:nvPr/>
        </p:nvGrpSpPr>
        <p:grpSpPr>
          <a:xfrm>
            <a:off x="7821492" y="4257959"/>
            <a:ext cx="550167" cy="491413"/>
            <a:chOff x="2315442" y="5476240"/>
            <a:chExt cx="550167" cy="491413"/>
          </a:xfrm>
        </p:grpSpPr>
        <p:cxnSp>
          <p:nvCxnSpPr>
            <p:cNvPr id="118" name="Straight Arrow Connector 117"/>
            <p:cNvCxnSpPr/>
            <p:nvPr/>
          </p:nvCxnSpPr>
          <p:spPr>
            <a:xfrm>
              <a:off x="2336810" y="547624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9" name="TextBox 118"/>
            <p:cNvSpPr txBox="1"/>
            <p:nvPr/>
          </p:nvSpPr>
          <p:spPr>
            <a:xfrm>
              <a:off x="2315442" y="5527201"/>
              <a:ext cx="550167" cy="369332"/>
            </a:xfrm>
            <a:prstGeom prst="rect">
              <a:avLst/>
            </a:prstGeom>
            <a:noFill/>
          </p:spPr>
          <p:txBody>
            <a:bodyPr wrap="square" rtlCol="0">
              <a:spAutoFit/>
            </a:bodyPr>
            <a:lstStyle/>
            <a:p>
              <a:r>
                <a:rPr lang="en-US" dirty="0" smtClean="0"/>
                <a:t>0/1</a:t>
              </a:r>
              <a:endParaRPr lang="en-US" dirty="0"/>
            </a:p>
          </p:txBody>
        </p:sp>
      </p:grpSp>
      <p:cxnSp>
        <p:nvCxnSpPr>
          <p:cNvPr id="120" name="Straight Arrow Connector 119"/>
          <p:cNvCxnSpPr/>
          <p:nvPr/>
        </p:nvCxnSpPr>
        <p:spPr>
          <a:xfrm flipV="1">
            <a:off x="7528392" y="2850609"/>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p:nvPr/>
        </p:nvCxnSpPr>
        <p:spPr>
          <a:xfrm>
            <a:off x="8122937" y="2850609"/>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p:nvPr/>
        </p:nvCxnSpPr>
        <p:spPr>
          <a:xfrm>
            <a:off x="6771676" y="3483267"/>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p:nvPr/>
        </p:nvCxnSpPr>
        <p:spPr>
          <a:xfrm flipH="1">
            <a:off x="6742449" y="4103027"/>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25" name="Picture 124" descr="MC900349121.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81584" y="3266777"/>
            <a:ext cx="1193191" cy="1084010"/>
          </a:xfrm>
          <a:prstGeom prst="rect">
            <a:avLst/>
          </a:prstGeom>
        </p:spPr>
      </p:pic>
      <p:cxnSp>
        <p:nvCxnSpPr>
          <p:cNvPr id="131" name="Straight Arrow Connector 130"/>
          <p:cNvCxnSpPr/>
          <p:nvPr/>
        </p:nvCxnSpPr>
        <p:spPr>
          <a:xfrm flipV="1">
            <a:off x="5833699" y="2875002"/>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2" name="Straight Arrow Connector 131"/>
          <p:cNvCxnSpPr/>
          <p:nvPr/>
        </p:nvCxnSpPr>
        <p:spPr>
          <a:xfrm>
            <a:off x="6428244" y="2875002"/>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33" name="Picture 132" descr="MC900349121.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06967" y="3193487"/>
            <a:ext cx="1193191" cy="1084010"/>
          </a:xfrm>
          <a:prstGeom prst="rect">
            <a:avLst/>
          </a:prstGeom>
        </p:spPr>
      </p:pic>
      <p:cxnSp>
        <p:nvCxnSpPr>
          <p:cNvPr id="135" name="Elbow Connector 134"/>
          <p:cNvCxnSpPr/>
          <p:nvPr/>
        </p:nvCxnSpPr>
        <p:spPr>
          <a:xfrm flipV="1">
            <a:off x="1465385" y="2049313"/>
            <a:ext cx="1605929" cy="1217464"/>
          </a:xfrm>
          <a:prstGeom prst="bentConnector3">
            <a:avLst>
              <a:gd name="adj1" fmla="val 1334"/>
            </a:avLst>
          </a:prstGeom>
          <a:ln>
            <a:tailEnd type="arrow"/>
          </a:ln>
        </p:spPr>
        <p:style>
          <a:lnRef idx="2">
            <a:schemeClr val="dk1"/>
          </a:lnRef>
          <a:fillRef idx="0">
            <a:schemeClr val="dk1"/>
          </a:fillRef>
          <a:effectRef idx="1">
            <a:schemeClr val="dk1"/>
          </a:effectRef>
          <a:fontRef idx="minor">
            <a:schemeClr val="tx1"/>
          </a:fontRef>
        </p:style>
      </p:cxnSp>
      <p:cxnSp>
        <p:nvCxnSpPr>
          <p:cNvPr id="138" name="Elbow Connector 137"/>
          <p:cNvCxnSpPr/>
          <p:nvPr/>
        </p:nvCxnSpPr>
        <p:spPr>
          <a:xfrm rot="10800000" flipV="1">
            <a:off x="1992924" y="2647192"/>
            <a:ext cx="1006983" cy="694830"/>
          </a:xfrm>
          <a:prstGeom prst="bentConnector3">
            <a:avLst>
              <a:gd name="adj1" fmla="val 100448"/>
            </a:avLst>
          </a:prstGeom>
          <a:ln>
            <a:tailEnd type="arrow"/>
          </a:ln>
        </p:spPr>
        <p:style>
          <a:lnRef idx="2">
            <a:schemeClr val="dk1"/>
          </a:lnRef>
          <a:fillRef idx="0">
            <a:schemeClr val="dk1"/>
          </a:fillRef>
          <a:effectRef idx="1">
            <a:schemeClr val="dk1"/>
          </a:effectRef>
          <a:fontRef idx="minor">
            <a:schemeClr val="tx1"/>
          </a:fontRef>
        </p:style>
      </p:cxnSp>
      <p:sp>
        <p:nvSpPr>
          <p:cNvPr id="140" name="TextBox 139"/>
          <p:cNvSpPr txBox="1"/>
          <p:nvPr/>
        </p:nvSpPr>
        <p:spPr>
          <a:xfrm>
            <a:off x="457200" y="911411"/>
            <a:ext cx="3978031" cy="461665"/>
          </a:xfrm>
          <a:prstGeom prst="rect">
            <a:avLst/>
          </a:prstGeom>
          <a:noFill/>
        </p:spPr>
        <p:txBody>
          <a:bodyPr wrap="square" rtlCol="0">
            <a:spAutoFit/>
          </a:bodyPr>
          <a:lstStyle/>
          <a:p>
            <a:r>
              <a:rPr lang="en-US" sz="2400" dirty="0" smtClean="0"/>
              <a:t>Arbitrary security game </a:t>
            </a:r>
            <a:r>
              <a:rPr lang="en-US" sz="2400" b="1" dirty="0"/>
              <a:t>G</a:t>
            </a:r>
            <a:endParaRPr lang="en-US" sz="2400" dirty="0"/>
          </a:p>
        </p:txBody>
      </p:sp>
      <p:sp>
        <p:nvSpPr>
          <p:cNvPr id="141" name="TextBox 140"/>
          <p:cNvSpPr txBox="1"/>
          <p:nvPr/>
        </p:nvSpPr>
        <p:spPr>
          <a:xfrm>
            <a:off x="1055077" y="5304585"/>
            <a:ext cx="3380154" cy="461665"/>
          </a:xfrm>
          <a:prstGeom prst="rect">
            <a:avLst/>
          </a:prstGeom>
          <a:noFill/>
        </p:spPr>
        <p:txBody>
          <a:bodyPr wrap="square" rtlCol="0">
            <a:spAutoFit/>
          </a:bodyPr>
          <a:lstStyle/>
          <a:p>
            <a:pPr algn="ctr"/>
            <a:r>
              <a:rPr lang="en-US" sz="2400" b="1" dirty="0" err="1" smtClean="0"/>
              <a:t>Pr</a:t>
            </a:r>
            <a:r>
              <a:rPr lang="en-US" sz="2400" dirty="0" smtClean="0"/>
              <a:t>[</a:t>
            </a:r>
            <a:r>
              <a:rPr lang="en-US" sz="2400" b="1" dirty="0" smtClean="0"/>
              <a:t>G</a:t>
            </a:r>
            <a:r>
              <a:rPr lang="en-US" sz="2400" dirty="0" smtClean="0"/>
              <a:t> </a:t>
            </a:r>
            <a:r>
              <a:rPr lang="en-US" sz="2400" dirty="0"/>
              <a:t>→</a:t>
            </a:r>
            <a:r>
              <a:rPr lang="en-US" sz="2400" dirty="0" smtClean="0"/>
              <a:t> 1|</a:t>
            </a:r>
            <a:r>
              <a:rPr lang="en-US" sz="2400" b="1" dirty="0" smtClean="0"/>
              <a:t>Q</a:t>
            </a:r>
            <a:r>
              <a:rPr lang="en-US" sz="2400" dirty="0" smtClean="0"/>
              <a:t>] = </a:t>
            </a:r>
            <a:r>
              <a:rPr lang="en-US" sz="2400" dirty="0" err="1" smtClean="0"/>
              <a:t>negl</a:t>
            </a:r>
            <a:r>
              <a:rPr lang="en-US" sz="2400" dirty="0" smtClean="0"/>
              <a:t> </a:t>
            </a:r>
            <a:endParaRPr lang="en-US" sz="2400" dirty="0"/>
          </a:p>
        </p:txBody>
      </p:sp>
      <p:sp>
        <p:nvSpPr>
          <p:cNvPr id="142" name="TextBox 141"/>
          <p:cNvSpPr txBox="1"/>
          <p:nvPr/>
        </p:nvSpPr>
        <p:spPr>
          <a:xfrm>
            <a:off x="5122029" y="5279581"/>
            <a:ext cx="3228264" cy="461665"/>
          </a:xfrm>
          <a:prstGeom prst="rect">
            <a:avLst/>
          </a:prstGeom>
          <a:noFill/>
        </p:spPr>
        <p:txBody>
          <a:bodyPr wrap="square" rtlCol="0">
            <a:spAutoFit/>
          </a:bodyPr>
          <a:lstStyle/>
          <a:p>
            <a:pPr algn="ctr"/>
            <a:r>
              <a:rPr lang="en-US" sz="2400" b="1" dirty="0" err="1" smtClean="0"/>
              <a:t>Pr</a:t>
            </a:r>
            <a:r>
              <a:rPr lang="en-US" sz="2400" dirty="0" smtClean="0"/>
              <a:t>[</a:t>
            </a:r>
            <a:r>
              <a:rPr lang="en-US" sz="2400" b="1" dirty="0" smtClean="0"/>
              <a:t>G</a:t>
            </a:r>
            <a:r>
              <a:rPr lang="en-US" sz="2400" dirty="0" smtClean="0"/>
              <a:t> </a:t>
            </a:r>
            <a:r>
              <a:rPr lang="en-US" sz="2400" dirty="0"/>
              <a:t>→ </a:t>
            </a:r>
            <a:r>
              <a:rPr lang="en-US" sz="2400" dirty="0" smtClean="0"/>
              <a:t>1|</a:t>
            </a:r>
            <a:r>
              <a:rPr lang="en-US" sz="2400" b="1" dirty="0" smtClean="0"/>
              <a:t>C</a:t>
            </a:r>
            <a:r>
              <a:rPr lang="en-US" sz="2400" dirty="0" smtClean="0"/>
              <a:t>(</a:t>
            </a:r>
            <a:r>
              <a:rPr lang="en-US" sz="2400" b="1" dirty="0" smtClean="0"/>
              <a:t>P</a:t>
            </a:r>
            <a:r>
              <a:rPr lang="en-US" sz="2400" dirty="0" smtClean="0"/>
              <a:t>)] = ?</a:t>
            </a:r>
            <a:endParaRPr lang="en-US" sz="2400" dirty="0"/>
          </a:p>
        </p:txBody>
      </p:sp>
      <p:sp>
        <p:nvSpPr>
          <p:cNvPr id="144" name="Rectangle 143"/>
          <p:cNvSpPr/>
          <p:nvPr/>
        </p:nvSpPr>
        <p:spPr>
          <a:xfrm>
            <a:off x="1055077" y="5866929"/>
            <a:ext cx="7164692" cy="60569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smtClean="0"/>
              <a:t>Indifferentiability</a:t>
            </a:r>
            <a:r>
              <a:rPr lang="en-US" sz="2400" dirty="0" smtClean="0"/>
              <a:t> ⟹ </a:t>
            </a:r>
            <a:r>
              <a:rPr lang="en-US" sz="2400" b="1" dirty="0" err="1"/>
              <a:t>Pr</a:t>
            </a:r>
            <a:r>
              <a:rPr lang="en-US" sz="2400" dirty="0"/>
              <a:t>[</a:t>
            </a:r>
            <a:r>
              <a:rPr lang="en-US" sz="2400" b="1" dirty="0" smtClean="0"/>
              <a:t>G </a:t>
            </a:r>
            <a:r>
              <a:rPr lang="en-US" sz="2400" dirty="0" smtClean="0"/>
              <a:t>→ 1|</a:t>
            </a:r>
            <a:r>
              <a:rPr lang="en-US" sz="2400" b="1" dirty="0" smtClean="0"/>
              <a:t>C</a:t>
            </a:r>
            <a:r>
              <a:rPr lang="en-US" sz="2400" dirty="0" smtClean="0"/>
              <a:t>(</a:t>
            </a:r>
            <a:r>
              <a:rPr lang="en-US" sz="2400" b="1" dirty="0" smtClean="0"/>
              <a:t>P</a:t>
            </a:r>
            <a:r>
              <a:rPr lang="en-US" sz="2400" dirty="0" smtClean="0"/>
              <a:t>)]  = </a:t>
            </a:r>
            <a:r>
              <a:rPr lang="en-US" sz="2400" dirty="0" err="1" smtClean="0"/>
              <a:t>negl</a:t>
            </a:r>
            <a:r>
              <a:rPr lang="en-US" sz="2400" dirty="0" smtClean="0"/>
              <a:t> </a:t>
            </a:r>
            <a:endParaRPr lang="en-US" sz="2400" dirty="0"/>
          </a:p>
        </p:txBody>
      </p:sp>
      <p:sp>
        <p:nvSpPr>
          <p:cNvPr id="145" name="Rectangle 144"/>
          <p:cNvSpPr/>
          <p:nvPr/>
        </p:nvSpPr>
        <p:spPr>
          <a:xfrm>
            <a:off x="1289543" y="1956323"/>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SIM</a:t>
            </a:r>
            <a:endParaRPr lang="en-US" sz="2400" b="1" dirty="0">
              <a:solidFill>
                <a:schemeClr val="tx1"/>
              </a:solidFill>
            </a:endParaRPr>
          </a:p>
        </p:txBody>
      </p:sp>
      <p:cxnSp>
        <p:nvCxnSpPr>
          <p:cNvPr id="146" name="Straight Arrow Connector 145"/>
          <p:cNvCxnSpPr/>
          <p:nvPr/>
        </p:nvCxnSpPr>
        <p:spPr>
          <a:xfrm>
            <a:off x="2221786" y="2044611"/>
            <a:ext cx="80482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7" name="Straight Arrow Connector 146"/>
          <p:cNvCxnSpPr/>
          <p:nvPr/>
        </p:nvCxnSpPr>
        <p:spPr>
          <a:xfrm flipH="1">
            <a:off x="2221786" y="2664371"/>
            <a:ext cx="775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8" name="Straight Arrow Connector 147"/>
          <p:cNvCxnSpPr/>
          <p:nvPr/>
        </p:nvCxnSpPr>
        <p:spPr>
          <a:xfrm flipV="1">
            <a:off x="1495628" y="2892181"/>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9" name="Straight Arrow Connector 148"/>
          <p:cNvCxnSpPr/>
          <p:nvPr/>
        </p:nvCxnSpPr>
        <p:spPr>
          <a:xfrm>
            <a:off x="2090173" y="2892181"/>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54623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9"/>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13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3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5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2" grpId="0" animBg="1"/>
      <p:bldP spid="150" grpId="0" animBg="1"/>
      <p:bldP spid="150" grpId="1" animBg="1"/>
      <p:bldP spid="85" grpId="0" animBg="1"/>
      <p:bldP spid="86" grpId="0" animBg="1"/>
      <p:bldP spid="116" grpId="0" animBg="1"/>
      <p:bldP spid="142" grpId="0"/>
      <p:bldP spid="144" grpId="0" animBg="1"/>
      <p:bldP spid="1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Indifferentiability</a:t>
            </a:r>
            <a:r>
              <a:rPr lang="en-US" dirty="0" smtClean="0"/>
              <a:t> Constructions</a:t>
            </a:r>
            <a:endParaRPr lang="en-US" sz="3200" b="0" dirty="0">
              <a:solidFill>
                <a:srgbClr val="FF0000"/>
              </a:solidFill>
            </a:endParaRPr>
          </a:p>
        </p:txBody>
      </p:sp>
      <p:sp>
        <p:nvSpPr>
          <p:cNvPr id="7" name="TextBox 6"/>
          <p:cNvSpPr txBox="1"/>
          <p:nvPr/>
        </p:nvSpPr>
        <p:spPr>
          <a:xfrm>
            <a:off x="457200" y="1037461"/>
            <a:ext cx="7944338" cy="830997"/>
          </a:xfrm>
          <a:prstGeom prst="rect">
            <a:avLst/>
          </a:prstGeom>
          <a:noFill/>
        </p:spPr>
        <p:txBody>
          <a:bodyPr wrap="square" rtlCol="0">
            <a:spAutoFit/>
          </a:bodyPr>
          <a:lstStyle/>
          <a:p>
            <a:r>
              <a:rPr lang="en-US" sz="2400" dirty="0" smtClean="0"/>
              <a:t>Literature on </a:t>
            </a:r>
            <a:r>
              <a:rPr lang="en-US" sz="2400" dirty="0" err="1" smtClean="0"/>
              <a:t>indifferentiability</a:t>
            </a:r>
            <a:r>
              <a:rPr lang="en-US" sz="2400" dirty="0" smtClean="0"/>
              <a:t> encompasses by now </a:t>
            </a:r>
            <a:r>
              <a:rPr lang="en-US" sz="2400" u="sng" dirty="0" smtClean="0"/>
              <a:t>hundreds</a:t>
            </a:r>
            <a:r>
              <a:rPr lang="en-US" sz="2400" dirty="0" smtClean="0"/>
              <a:t> of papers</a:t>
            </a:r>
            <a:endParaRPr lang="en-US" sz="2400" dirty="0"/>
          </a:p>
        </p:txBody>
      </p:sp>
      <p:sp>
        <p:nvSpPr>
          <p:cNvPr id="31" name="TextBox 30"/>
          <p:cNvSpPr txBox="1"/>
          <p:nvPr/>
        </p:nvSpPr>
        <p:spPr>
          <a:xfrm>
            <a:off x="529008" y="5394349"/>
            <a:ext cx="7892635" cy="1015663"/>
          </a:xfrm>
          <a:prstGeom prst="rect">
            <a:avLst/>
          </a:prstGeom>
          <a:noFill/>
        </p:spPr>
        <p:txBody>
          <a:bodyPr wrap="square" rtlCol="0">
            <a:spAutoFit/>
          </a:bodyPr>
          <a:lstStyle/>
          <a:p>
            <a:r>
              <a:rPr lang="en-US" sz="2000" dirty="0"/>
              <a:t>S</a:t>
            </a:r>
            <a:r>
              <a:rPr lang="en-US" sz="2000" dirty="0" smtClean="0"/>
              <a:t>tandard security notion for hash function constructions (e.g., in SHA-3 competition) </a:t>
            </a:r>
          </a:p>
          <a:p>
            <a:r>
              <a:rPr lang="en-US" sz="2000" dirty="0" smtClean="0">
                <a:solidFill>
                  <a:srgbClr val="008000"/>
                </a:solidFill>
              </a:rPr>
              <a:t>“Hash </a:t>
            </a:r>
            <a:r>
              <a:rPr lang="en-US" sz="2000" dirty="0" smtClean="0">
                <a:solidFill>
                  <a:srgbClr val="008000"/>
                </a:solidFill>
              </a:rPr>
              <a:t>function has all security properties of a random oracle.”</a:t>
            </a:r>
            <a:endParaRPr lang="en-US" sz="2000" dirty="0">
              <a:solidFill>
                <a:srgbClr val="008000"/>
              </a:solidFill>
            </a:endParaRPr>
          </a:p>
        </p:txBody>
      </p:sp>
      <p:grpSp>
        <p:nvGrpSpPr>
          <p:cNvPr id="83" name="Group 82"/>
          <p:cNvGrpSpPr/>
          <p:nvPr/>
        </p:nvGrpSpPr>
        <p:grpSpPr>
          <a:xfrm>
            <a:off x="476689" y="2046642"/>
            <a:ext cx="8058532" cy="2160995"/>
            <a:chOff x="476689" y="1683792"/>
            <a:chExt cx="8058532" cy="2160995"/>
          </a:xfrm>
        </p:grpSpPr>
        <p:grpSp>
          <p:nvGrpSpPr>
            <p:cNvPr id="14" name="Group 13"/>
            <p:cNvGrpSpPr/>
            <p:nvPr/>
          </p:nvGrpSpPr>
          <p:grpSpPr>
            <a:xfrm>
              <a:off x="1526744" y="2671093"/>
              <a:ext cx="725883" cy="715322"/>
              <a:chOff x="1691164" y="1573206"/>
              <a:chExt cx="932243" cy="918679"/>
            </a:xfrm>
          </p:grpSpPr>
          <p:sp>
            <p:nvSpPr>
              <p:cNvPr id="28" name="Rectangle 27"/>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29" name="Isosceles Triangle 28"/>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15" name="Straight Arrow Connector 14"/>
            <p:cNvCxnSpPr>
              <a:endCxn id="28" idx="1"/>
            </p:cNvCxnSpPr>
            <p:nvPr/>
          </p:nvCxnSpPr>
          <p:spPr>
            <a:xfrm>
              <a:off x="959860" y="3028754"/>
              <a:ext cx="56688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Elbow Connector 15"/>
            <p:cNvCxnSpPr>
              <a:stCxn id="22" idx="3"/>
              <a:endCxn id="28" idx="2"/>
            </p:cNvCxnSpPr>
            <p:nvPr/>
          </p:nvCxnSpPr>
          <p:spPr>
            <a:xfrm flipV="1">
              <a:off x="1444274" y="3386415"/>
              <a:ext cx="445412" cy="227540"/>
            </a:xfrm>
            <a:prstGeom prst="bentConnector2">
              <a:avLst/>
            </a:prstGeom>
            <a:ln>
              <a:tailEnd type="arrow"/>
            </a:ln>
          </p:spPr>
          <p:style>
            <a:lnRef idx="2">
              <a:schemeClr val="dk1"/>
            </a:lnRef>
            <a:fillRef idx="0">
              <a:schemeClr val="dk1"/>
            </a:fillRef>
            <a:effectRef idx="1">
              <a:schemeClr val="dk1"/>
            </a:effectRef>
            <a:fontRef idx="minor">
              <a:schemeClr val="tx1"/>
            </a:fontRef>
          </p:style>
        </p:cxnSp>
        <p:grpSp>
          <p:nvGrpSpPr>
            <p:cNvPr id="17" name="Group 16"/>
            <p:cNvGrpSpPr/>
            <p:nvPr/>
          </p:nvGrpSpPr>
          <p:grpSpPr>
            <a:xfrm>
              <a:off x="2492741" y="2872938"/>
              <a:ext cx="311632" cy="311632"/>
              <a:chOff x="5303138" y="2071381"/>
              <a:chExt cx="400225" cy="400225"/>
            </a:xfrm>
          </p:grpSpPr>
          <p:sp>
            <p:nvSpPr>
              <p:cNvPr id="25" name="Oval 24"/>
              <p:cNvSpPr/>
              <p:nvPr/>
            </p:nvSpPr>
            <p:spPr>
              <a:xfrm>
                <a:off x="5303138" y="2071381"/>
                <a:ext cx="400225" cy="40022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a:stCxn id="25" idx="0"/>
                <a:endCxn id="25" idx="4"/>
              </p:cNvCxnSpPr>
              <p:nvPr/>
            </p:nvCxnSpPr>
            <p:spPr>
              <a:xfrm>
                <a:off x="5503250" y="2071381"/>
                <a:ext cx="0" cy="400225"/>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a:stCxn id="25" idx="2"/>
                <a:endCxn id="25" idx="6"/>
              </p:cNvCxnSpPr>
              <p:nvPr/>
            </p:nvCxnSpPr>
            <p:spPr>
              <a:xfrm>
                <a:off x="5303138" y="2271494"/>
                <a:ext cx="400225" cy="0"/>
              </a:xfrm>
              <a:prstGeom prst="line">
                <a:avLst/>
              </a:prstGeom>
            </p:spPr>
            <p:style>
              <a:lnRef idx="2">
                <a:schemeClr val="dk1"/>
              </a:lnRef>
              <a:fillRef idx="0">
                <a:schemeClr val="dk1"/>
              </a:fillRef>
              <a:effectRef idx="1">
                <a:schemeClr val="dk1"/>
              </a:effectRef>
              <a:fontRef idx="minor">
                <a:schemeClr val="tx1"/>
              </a:fontRef>
            </p:style>
          </p:cxnSp>
        </p:grpSp>
        <p:cxnSp>
          <p:nvCxnSpPr>
            <p:cNvPr id="18" name="Straight Arrow Connector 17"/>
            <p:cNvCxnSpPr>
              <a:stCxn id="28" idx="3"/>
              <a:endCxn id="25" idx="2"/>
            </p:cNvCxnSpPr>
            <p:nvPr/>
          </p:nvCxnSpPr>
          <p:spPr>
            <a:xfrm>
              <a:off x="2252627" y="3028754"/>
              <a:ext cx="24011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a:endCxn id="25" idx="0"/>
            </p:cNvCxnSpPr>
            <p:nvPr/>
          </p:nvCxnSpPr>
          <p:spPr>
            <a:xfrm flipV="1">
              <a:off x="1051858" y="2872938"/>
              <a:ext cx="1596699" cy="155816"/>
            </a:xfrm>
            <a:prstGeom prst="bentConnector4">
              <a:avLst>
                <a:gd name="adj1" fmla="val -381"/>
                <a:gd name="adj2" fmla="val 364165"/>
              </a:avLst>
            </a:prstGeom>
            <a:ln>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76689" y="2760629"/>
              <a:ext cx="538631" cy="461665"/>
            </a:xfrm>
            <a:prstGeom prst="rect">
              <a:avLst/>
            </a:prstGeom>
            <a:noFill/>
          </p:spPr>
          <p:txBody>
            <a:bodyPr wrap="square" rtlCol="0">
              <a:spAutoFit/>
            </a:bodyPr>
            <a:lstStyle/>
            <a:p>
              <a:pPr algn="ctr"/>
              <a:r>
                <a:rPr lang="en-US" sz="2400" dirty="0" smtClean="0"/>
                <a:t>IV</a:t>
              </a:r>
              <a:endParaRPr lang="en-US" sz="2400" dirty="0"/>
            </a:p>
          </p:txBody>
        </p:sp>
        <p:sp>
          <p:nvSpPr>
            <p:cNvPr id="22" name="TextBox 21"/>
            <p:cNvSpPr txBox="1"/>
            <p:nvPr/>
          </p:nvSpPr>
          <p:spPr>
            <a:xfrm>
              <a:off x="586365" y="3383122"/>
              <a:ext cx="857909" cy="461665"/>
            </a:xfrm>
            <a:prstGeom prst="rect">
              <a:avLst/>
            </a:prstGeom>
            <a:noFill/>
          </p:spPr>
          <p:txBody>
            <a:bodyPr wrap="square" rtlCol="0">
              <a:spAutoFit/>
            </a:bodyPr>
            <a:lstStyle/>
            <a:p>
              <a:pPr algn="r"/>
              <a:r>
                <a:rPr lang="en-US" sz="2400" dirty="0" smtClean="0"/>
                <a:t>M</a:t>
              </a:r>
              <a:r>
                <a:rPr lang="en-US" sz="2400" baseline="-25000" dirty="0" smtClean="0"/>
                <a:t>1</a:t>
              </a:r>
              <a:endParaRPr lang="en-US" sz="2400" baseline="-25000" dirty="0"/>
            </a:p>
          </p:txBody>
        </p:sp>
        <p:grpSp>
          <p:nvGrpSpPr>
            <p:cNvPr id="36" name="Group 35"/>
            <p:cNvGrpSpPr/>
            <p:nvPr/>
          </p:nvGrpSpPr>
          <p:grpSpPr>
            <a:xfrm>
              <a:off x="3371257" y="2659372"/>
              <a:ext cx="725883" cy="715322"/>
              <a:chOff x="1691164" y="1573206"/>
              <a:chExt cx="932243" cy="918679"/>
            </a:xfrm>
          </p:grpSpPr>
          <p:sp>
            <p:nvSpPr>
              <p:cNvPr id="37" name="Rectangle 36"/>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38" name="Isosceles Triangle 37"/>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39" name="Straight Arrow Connector 38"/>
            <p:cNvCxnSpPr/>
            <p:nvPr/>
          </p:nvCxnSpPr>
          <p:spPr>
            <a:xfrm>
              <a:off x="2804373" y="3028754"/>
              <a:ext cx="56688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Elbow Connector 39"/>
            <p:cNvCxnSpPr>
              <a:stCxn id="47" idx="3"/>
              <a:endCxn id="37" idx="2"/>
            </p:cNvCxnSpPr>
            <p:nvPr/>
          </p:nvCxnSpPr>
          <p:spPr>
            <a:xfrm flipV="1">
              <a:off x="3350650" y="3374694"/>
              <a:ext cx="383549" cy="227540"/>
            </a:xfrm>
            <a:prstGeom prst="bentConnector2">
              <a:avLst/>
            </a:prstGeom>
            <a:ln>
              <a:tailEnd type="arrow"/>
            </a:ln>
          </p:spPr>
          <p:style>
            <a:lnRef idx="2">
              <a:schemeClr val="dk1"/>
            </a:lnRef>
            <a:fillRef idx="0">
              <a:schemeClr val="dk1"/>
            </a:fillRef>
            <a:effectRef idx="1">
              <a:schemeClr val="dk1"/>
            </a:effectRef>
            <a:fontRef idx="minor">
              <a:schemeClr val="tx1"/>
            </a:fontRef>
          </p:style>
        </p:cxnSp>
        <p:grpSp>
          <p:nvGrpSpPr>
            <p:cNvPr id="41" name="Group 40"/>
            <p:cNvGrpSpPr/>
            <p:nvPr/>
          </p:nvGrpSpPr>
          <p:grpSpPr>
            <a:xfrm>
              <a:off x="4319510" y="2861217"/>
              <a:ext cx="311632" cy="311632"/>
              <a:chOff x="5303138" y="2071381"/>
              <a:chExt cx="400225" cy="400225"/>
            </a:xfrm>
          </p:grpSpPr>
          <p:sp>
            <p:nvSpPr>
              <p:cNvPr id="42" name="Oval 41"/>
              <p:cNvSpPr/>
              <p:nvPr/>
            </p:nvSpPr>
            <p:spPr>
              <a:xfrm>
                <a:off x="5303138" y="2071381"/>
                <a:ext cx="400225" cy="40022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a:stCxn id="42" idx="0"/>
                <a:endCxn id="42" idx="4"/>
              </p:cNvCxnSpPr>
              <p:nvPr/>
            </p:nvCxnSpPr>
            <p:spPr>
              <a:xfrm>
                <a:off x="5503250" y="2071381"/>
                <a:ext cx="0" cy="400225"/>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p:cNvCxnSpPr>
                <a:stCxn id="42" idx="2"/>
                <a:endCxn id="42" idx="6"/>
              </p:cNvCxnSpPr>
              <p:nvPr/>
            </p:nvCxnSpPr>
            <p:spPr>
              <a:xfrm>
                <a:off x="5303138" y="2271494"/>
                <a:ext cx="400225" cy="0"/>
              </a:xfrm>
              <a:prstGeom prst="line">
                <a:avLst/>
              </a:prstGeom>
            </p:spPr>
            <p:style>
              <a:lnRef idx="2">
                <a:schemeClr val="dk1"/>
              </a:lnRef>
              <a:fillRef idx="0">
                <a:schemeClr val="dk1"/>
              </a:fillRef>
              <a:effectRef idx="1">
                <a:schemeClr val="dk1"/>
              </a:effectRef>
              <a:fontRef idx="minor">
                <a:schemeClr val="tx1"/>
              </a:fontRef>
            </p:style>
          </p:cxnSp>
        </p:grpSp>
        <p:cxnSp>
          <p:nvCxnSpPr>
            <p:cNvPr id="45" name="Straight Arrow Connector 44"/>
            <p:cNvCxnSpPr>
              <a:stCxn id="37" idx="3"/>
              <a:endCxn id="42" idx="2"/>
            </p:cNvCxnSpPr>
            <p:nvPr/>
          </p:nvCxnSpPr>
          <p:spPr>
            <a:xfrm>
              <a:off x="4097140" y="3017033"/>
              <a:ext cx="22237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Elbow Connector 45"/>
            <p:cNvCxnSpPr>
              <a:endCxn id="42" idx="0"/>
            </p:cNvCxnSpPr>
            <p:nvPr/>
          </p:nvCxnSpPr>
          <p:spPr>
            <a:xfrm flipV="1">
              <a:off x="2878627" y="2861217"/>
              <a:ext cx="1596699" cy="155816"/>
            </a:xfrm>
            <a:prstGeom prst="bentConnector4">
              <a:avLst>
                <a:gd name="adj1" fmla="val -381"/>
                <a:gd name="adj2" fmla="val 364165"/>
              </a:avLst>
            </a:prstGeom>
            <a:ln>
              <a:tailEnd type="arrow"/>
            </a:ln>
          </p:spPr>
          <p:style>
            <a:lnRef idx="2">
              <a:schemeClr val="dk1"/>
            </a:lnRef>
            <a:fillRef idx="0">
              <a:schemeClr val="dk1"/>
            </a:fillRef>
            <a:effectRef idx="1">
              <a:schemeClr val="dk1"/>
            </a:effectRef>
            <a:fontRef idx="minor">
              <a:schemeClr val="tx1"/>
            </a:fontRef>
          </p:style>
        </p:cxnSp>
        <p:sp>
          <p:nvSpPr>
            <p:cNvPr id="47" name="TextBox 46"/>
            <p:cNvSpPr txBox="1"/>
            <p:nvPr/>
          </p:nvSpPr>
          <p:spPr>
            <a:xfrm>
              <a:off x="2492741" y="3371401"/>
              <a:ext cx="857909" cy="461665"/>
            </a:xfrm>
            <a:prstGeom prst="rect">
              <a:avLst/>
            </a:prstGeom>
            <a:noFill/>
          </p:spPr>
          <p:txBody>
            <a:bodyPr wrap="square" rtlCol="0">
              <a:spAutoFit/>
            </a:bodyPr>
            <a:lstStyle/>
            <a:p>
              <a:pPr algn="r"/>
              <a:r>
                <a:rPr lang="en-US" sz="2400" dirty="0" smtClean="0"/>
                <a:t>M</a:t>
              </a:r>
              <a:r>
                <a:rPr lang="en-US" sz="2400" baseline="-25000" dirty="0"/>
                <a:t>2</a:t>
              </a:r>
            </a:p>
          </p:txBody>
        </p:sp>
        <p:grpSp>
          <p:nvGrpSpPr>
            <p:cNvPr id="48" name="Group 47"/>
            <p:cNvGrpSpPr/>
            <p:nvPr/>
          </p:nvGrpSpPr>
          <p:grpSpPr>
            <a:xfrm>
              <a:off x="6070328" y="2647651"/>
              <a:ext cx="725883" cy="715322"/>
              <a:chOff x="1691164" y="1573206"/>
              <a:chExt cx="932243" cy="918679"/>
            </a:xfrm>
          </p:grpSpPr>
          <p:sp>
            <p:nvSpPr>
              <p:cNvPr id="49" name="Rectangle 48"/>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50" name="Isosceles Triangle 49"/>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51" name="Straight Arrow Connector 50"/>
            <p:cNvCxnSpPr>
              <a:endCxn id="49" idx="1"/>
            </p:cNvCxnSpPr>
            <p:nvPr/>
          </p:nvCxnSpPr>
          <p:spPr>
            <a:xfrm>
              <a:off x="5503444" y="3005312"/>
              <a:ext cx="56688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Elbow Connector 51"/>
            <p:cNvCxnSpPr>
              <a:stCxn id="58" idx="3"/>
              <a:endCxn id="49" idx="2"/>
            </p:cNvCxnSpPr>
            <p:nvPr/>
          </p:nvCxnSpPr>
          <p:spPr>
            <a:xfrm flipV="1">
              <a:off x="5932398" y="3362973"/>
              <a:ext cx="500872" cy="227540"/>
            </a:xfrm>
            <a:prstGeom prst="bentConnector2">
              <a:avLst/>
            </a:prstGeom>
            <a:ln>
              <a:tailEnd type="arrow"/>
            </a:ln>
          </p:spPr>
          <p:style>
            <a:lnRef idx="2">
              <a:schemeClr val="dk1"/>
            </a:lnRef>
            <a:fillRef idx="0">
              <a:schemeClr val="dk1"/>
            </a:fillRef>
            <a:effectRef idx="1">
              <a:schemeClr val="dk1"/>
            </a:effectRef>
            <a:fontRef idx="minor">
              <a:schemeClr val="tx1"/>
            </a:fontRef>
          </p:style>
        </p:cxnSp>
        <p:grpSp>
          <p:nvGrpSpPr>
            <p:cNvPr id="53" name="Group 52"/>
            <p:cNvGrpSpPr/>
            <p:nvPr/>
          </p:nvGrpSpPr>
          <p:grpSpPr>
            <a:xfrm>
              <a:off x="7010920" y="2849496"/>
              <a:ext cx="311632" cy="311632"/>
              <a:chOff x="5303138" y="2071381"/>
              <a:chExt cx="400225" cy="400225"/>
            </a:xfrm>
          </p:grpSpPr>
          <p:sp>
            <p:nvSpPr>
              <p:cNvPr id="54" name="Oval 53"/>
              <p:cNvSpPr/>
              <p:nvPr/>
            </p:nvSpPr>
            <p:spPr>
              <a:xfrm>
                <a:off x="5303138" y="2071381"/>
                <a:ext cx="400225" cy="40022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Connector 54"/>
              <p:cNvCxnSpPr>
                <a:stCxn id="54" idx="0"/>
                <a:endCxn id="54" idx="4"/>
              </p:cNvCxnSpPr>
              <p:nvPr/>
            </p:nvCxnSpPr>
            <p:spPr>
              <a:xfrm>
                <a:off x="5503250" y="2071381"/>
                <a:ext cx="0" cy="400225"/>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p:cNvCxnSpPr>
                <a:stCxn id="54" idx="2"/>
                <a:endCxn id="54" idx="6"/>
              </p:cNvCxnSpPr>
              <p:nvPr/>
            </p:nvCxnSpPr>
            <p:spPr>
              <a:xfrm>
                <a:off x="5303138" y="2271494"/>
                <a:ext cx="400225" cy="0"/>
              </a:xfrm>
              <a:prstGeom prst="line">
                <a:avLst/>
              </a:prstGeom>
            </p:spPr>
            <p:style>
              <a:lnRef idx="2">
                <a:schemeClr val="dk1"/>
              </a:lnRef>
              <a:fillRef idx="0">
                <a:schemeClr val="dk1"/>
              </a:fillRef>
              <a:effectRef idx="1">
                <a:schemeClr val="dk1"/>
              </a:effectRef>
              <a:fontRef idx="minor">
                <a:schemeClr val="tx1"/>
              </a:fontRef>
            </p:style>
          </p:cxnSp>
        </p:grpSp>
        <p:cxnSp>
          <p:nvCxnSpPr>
            <p:cNvPr id="57" name="Straight Arrow Connector 56"/>
            <p:cNvCxnSpPr>
              <a:stCxn id="49" idx="3"/>
              <a:endCxn id="54" idx="2"/>
            </p:cNvCxnSpPr>
            <p:nvPr/>
          </p:nvCxnSpPr>
          <p:spPr>
            <a:xfrm>
              <a:off x="6796211" y="3005312"/>
              <a:ext cx="21470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8" name="TextBox 57"/>
            <p:cNvSpPr txBox="1"/>
            <p:nvPr/>
          </p:nvSpPr>
          <p:spPr>
            <a:xfrm>
              <a:off x="5074489" y="3359680"/>
              <a:ext cx="857909" cy="461665"/>
            </a:xfrm>
            <a:prstGeom prst="rect">
              <a:avLst/>
            </a:prstGeom>
            <a:noFill/>
          </p:spPr>
          <p:txBody>
            <a:bodyPr wrap="square" rtlCol="0">
              <a:spAutoFit/>
            </a:bodyPr>
            <a:lstStyle/>
            <a:p>
              <a:pPr algn="r"/>
              <a:r>
                <a:rPr lang="en-US" sz="2400" dirty="0" smtClean="0"/>
                <a:t>M</a:t>
              </a:r>
              <a:r>
                <a:rPr lang="en-US" sz="2400" baseline="-25000" dirty="0" smtClean="0"/>
                <a:t>l</a:t>
              </a:r>
              <a:endParaRPr lang="en-US" sz="2400" baseline="-25000" dirty="0"/>
            </a:p>
          </p:txBody>
        </p:sp>
        <p:cxnSp>
          <p:nvCxnSpPr>
            <p:cNvPr id="59" name="Elbow Connector 58"/>
            <p:cNvCxnSpPr>
              <a:endCxn id="54" idx="0"/>
            </p:cNvCxnSpPr>
            <p:nvPr/>
          </p:nvCxnSpPr>
          <p:spPr>
            <a:xfrm flipV="1">
              <a:off x="5751257" y="2849496"/>
              <a:ext cx="1415479" cy="118340"/>
            </a:xfrm>
            <a:prstGeom prst="bentConnector4">
              <a:avLst>
                <a:gd name="adj1" fmla="val -792"/>
                <a:gd name="adj2" fmla="val 466925"/>
              </a:avLst>
            </a:prstGeom>
            <a:ln>
              <a:tailEnd type="arrow"/>
            </a:ln>
          </p:spPr>
          <p:style>
            <a:lnRef idx="2">
              <a:schemeClr val="dk1"/>
            </a:lnRef>
            <a:fillRef idx="0">
              <a:schemeClr val="dk1"/>
            </a:fillRef>
            <a:effectRef idx="1">
              <a:schemeClr val="dk1"/>
            </a:effectRef>
            <a:fontRef idx="minor">
              <a:schemeClr val="tx1"/>
            </a:fontRef>
          </p:style>
        </p:cxnSp>
        <p:cxnSp>
          <p:nvCxnSpPr>
            <p:cNvPr id="61" name="Straight Connector 60"/>
            <p:cNvCxnSpPr>
              <a:stCxn id="42" idx="6"/>
            </p:cNvCxnSpPr>
            <p:nvPr/>
          </p:nvCxnSpPr>
          <p:spPr>
            <a:xfrm flipV="1">
              <a:off x="4631142" y="3005312"/>
              <a:ext cx="879741" cy="11721"/>
            </a:xfrm>
            <a:prstGeom prst="line">
              <a:avLst/>
            </a:prstGeom>
            <a:ln>
              <a:prstDash val="lgDash"/>
            </a:ln>
          </p:spPr>
          <p:style>
            <a:lnRef idx="2">
              <a:schemeClr val="dk1"/>
            </a:lnRef>
            <a:fillRef idx="0">
              <a:schemeClr val="dk1"/>
            </a:fillRef>
            <a:effectRef idx="1">
              <a:schemeClr val="dk1"/>
            </a:effectRef>
            <a:fontRef idx="minor">
              <a:schemeClr val="tx1"/>
            </a:fontRef>
          </p:style>
        </p:cxnSp>
        <p:sp>
          <p:nvSpPr>
            <p:cNvPr id="62" name="Trapezoid 61"/>
            <p:cNvSpPr/>
            <p:nvPr/>
          </p:nvSpPr>
          <p:spPr>
            <a:xfrm rot="5400000">
              <a:off x="7421187" y="2825401"/>
              <a:ext cx="717796" cy="350762"/>
            </a:xfrm>
            <a:prstGeom prst="trapezoid">
              <a:avLst>
                <a:gd name="adj" fmla="val 318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Arrow Connector 63"/>
            <p:cNvCxnSpPr>
              <a:stCxn id="54" idx="6"/>
              <a:endCxn id="62" idx="2"/>
            </p:cNvCxnSpPr>
            <p:nvPr/>
          </p:nvCxnSpPr>
          <p:spPr>
            <a:xfrm flipV="1">
              <a:off x="7322552" y="3000782"/>
              <a:ext cx="282152" cy="45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62" idx="0"/>
            </p:cNvCxnSpPr>
            <p:nvPr/>
          </p:nvCxnSpPr>
          <p:spPr>
            <a:xfrm flipV="1">
              <a:off x="7955466" y="2996252"/>
              <a:ext cx="309065" cy="45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0" name="TextBox 79"/>
            <p:cNvSpPr txBox="1"/>
            <p:nvPr/>
          </p:nvSpPr>
          <p:spPr>
            <a:xfrm>
              <a:off x="7450666" y="1683792"/>
              <a:ext cx="108455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i="1" dirty="0" smtClean="0"/>
                <a:t>truncate</a:t>
              </a:r>
              <a:endParaRPr lang="en-US" i="1" dirty="0"/>
            </a:p>
          </p:txBody>
        </p:sp>
        <p:cxnSp>
          <p:nvCxnSpPr>
            <p:cNvPr id="82" name="Straight Connector 81"/>
            <p:cNvCxnSpPr>
              <a:stCxn id="80" idx="2"/>
            </p:cNvCxnSpPr>
            <p:nvPr/>
          </p:nvCxnSpPr>
          <p:spPr>
            <a:xfrm flipH="1">
              <a:off x="7837714" y="2053124"/>
              <a:ext cx="155230" cy="819814"/>
            </a:xfrm>
            <a:prstGeom prst="line">
              <a:avLst/>
            </a:prstGeom>
          </p:spPr>
          <p:style>
            <a:lnRef idx="2">
              <a:schemeClr val="accent2"/>
            </a:lnRef>
            <a:fillRef idx="0">
              <a:schemeClr val="accent2"/>
            </a:fillRef>
            <a:effectRef idx="1">
              <a:schemeClr val="accent2"/>
            </a:effectRef>
            <a:fontRef idx="minor">
              <a:schemeClr val="tx1"/>
            </a:fontRef>
          </p:style>
        </p:cxnSp>
      </p:grpSp>
      <p:sp>
        <p:nvSpPr>
          <p:cNvPr id="85" name="TextBox 84"/>
          <p:cNvSpPr txBox="1"/>
          <p:nvPr/>
        </p:nvSpPr>
        <p:spPr>
          <a:xfrm>
            <a:off x="514096" y="4401706"/>
            <a:ext cx="7863398"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smtClean="0">
                <a:solidFill>
                  <a:srgbClr val="558ED5"/>
                </a:solidFill>
              </a:rPr>
              <a:t>Theorem.</a:t>
            </a:r>
            <a:r>
              <a:rPr lang="en-US" sz="2400" dirty="0" smtClean="0"/>
              <a:t> </a:t>
            </a:r>
            <a:r>
              <a:rPr lang="en-US" sz="2400" dirty="0" smtClean="0">
                <a:solidFill>
                  <a:srgbClr val="008000"/>
                </a:solidFill>
              </a:rPr>
              <a:t>[CDMP05] </a:t>
            </a:r>
            <a:r>
              <a:rPr lang="en-US" sz="2400" dirty="0" smtClean="0"/>
              <a:t>Construction is </a:t>
            </a:r>
            <a:r>
              <a:rPr lang="en-US" sz="2400" dirty="0" err="1" smtClean="0"/>
              <a:t>indifferentiable</a:t>
            </a:r>
            <a:r>
              <a:rPr lang="en-US" sz="2400" dirty="0" smtClean="0"/>
              <a:t> from a random oracle in the ideal-cipher model.</a:t>
            </a:r>
            <a:endParaRPr lang="en-US" sz="2400" dirty="0"/>
          </a:p>
        </p:txBody>
      </p:sp>
      <p:sp>
        <p:nvSpPr>
          <p:cNvPr id="3" name="TextBox 2"/>
          <p:cNvSpPr txBox="1"/>
          <p:nvPr/>
        </p:nvSpPr>
        <p:spPr>
          <a:xfrm>
            <a:off x="421218" y="1868458"/>
            <a:ext cx="6816341" cy="461665"/>
          </a:xfrm>
          <a:prstGeom prst="rect">
            <a:avLst/>
          </a:prstGeom>
          <a:noFill/>
        </p:spPr>
        <p:txBody>
          <a:bodyPr wrap="square" rtlCol="0">
            <a:spAutoFit/>
          </a:bodyPr>
          <a:lstStyle/>
          <a:p>
            <a:r>
              <a:rPr lang="en-US" sz="2400" b="1" dirty="0" smtClean="0">
                <a:solidFill>
                  <a:srgbClr val="558ED5"/>
                </a:solidFill>
              </a:rPr>
              <a:t>Typical example</a:t>
            </a:r>
            <a:r>
              <a:rPr lang="en-US" sz="2400" b="1" dirty="0">
                <a:solidFill>
                  <a:srgbClr val="558ED5"/>
                </a:solidFill>
              </a:rPr>
              <a:t>.</a:t>
            </a:r>
            <a:r>
              <a:rPr lang="en-US" sz="2400" dirty="0" smtClean="0"/>
              <a:t> Random oracles from ideal ciphers</a:t>
            </a:r>
            <a:endParaRPr lang="en-US" sz="2400" dirty="0"/>
          </a:p>
        </p:txBody>
      </p:sp>
    </p:spTree>
    <p:extLst>
      <p:ext uri="{BB962C8B-B14F-4D97-AF65-F5344CB8AC3E}">
        <p14:creationId xmlns:p14="http://schemas.microsoft.com/office/powerpoint/2010/main" val="3954623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Ideal Ciphers from Random Oracles</a:t>
            </a:r>
            <a:endParaRPr lang="en-US" sz="3200" b="0" dirty="0">
              <a:solidFill>
                <a:srgbClr val="FF0000"/>
              </a:solidFill>
            </a:endParaRPr>
          </a:p>
        </p:txBody>
      </p:sp>
      <p:sp>
        <p:nvSpPr>
          <p:cNvPr id="85" name="TextBox 84"/>
          <p:cNvSpPr txBox="1"/>
          <p:nvPr/>
        </p:nvSpPr>
        <p:spPr>
          <a:xfrm>
            <a:off x="514096" y="5369325"/>
            <a:ext cx="7863398"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smtClean="0">
                <a:solidFill>
                  <a:srgbClr val="558ED5"/>
                </a:solidFill>
              </a:rPr>
              <a:t>Theorem.</a:t>
            </a:r>
            <a:r>
              <a:rPr lang="en-US" sz="2400" dirty="0" smtClean="0"/>
              <a:t> </a:t>
            </a:r>
            <a:r>
              <a:rPr lang="en-US" sz="2400" dirty="0" smtClean="0">
                <a:solidFill>
                  <a:srgbClr val="FF0000"/>
                </a:solidFill>
              </a:rPr>
              <a:t>[</a:t>
            </a:r>
            <a:r>
              <a:rPr lang="en-US" sz="2400" dirty="0" smtClean="0">
                <a:solidFill>
                  <a:srgbClr val="FF0000"/>
                </a:solidFill>
              </a:rPr>
              <a:t>HoKuTe11</a:t>
            </a:r>
            <a:r>
              <a:rPr lang="en-US" sz="2400" dirty="0" smtClean="0">
                <a:solidFill>
                  <a:srgbClr val="FF0000"/>
                </a:solidFill>
              </a:rPr>
              <a:t>]</a:t>
            </a:r>
            <a:r>
              <a:rPr lang="en-US" sz="2400" dirty="0" smtClean="0">
                <a:solidFill>
                  <a:srgbClr val="008000"/>
                </a:solidFill>
              </a:rPr>
              <a:t> </a:t>
            </a:r>
            <a:r>
              <a:rPr lang="en-US" sz="2400" dirty="0" smtClean="0"/>
              <a:t>14-round </a:t>
            </a:r>
            <a:r>
              <a:rPr lang="en-US" sz="2400" dirty="0" err="1" smtClean="0"/>
              <a:t>Feistel</a:t>
            </a:r>
            <a:r>
              <a:rPr lang="en-US" sz="2400" dirty="0" smtClean="0"/>
              <a:t> is </a:t>
            </a:r>
            <a:r>
              <a:rPr lang="en-US" sz="2400" dirty="0" err="1" smtClean="0"/>
              <a:t>indifferentiable</a:t>
            </a:r>
            <a:r>
              <a:rPr lang="en-US" sz="2400" dirty="0" smtClean="0"/>
              <a:t> from a random permutation.</a:t>
            </a:r>
            <a:endParaRPr lang="en-US" sz="2400" dirty="0"/>
          </a:p>
        </p:txBody>
      </p:sp>
      <p:grpSp>
        <p:nvGrpSpPr>
          <p:cNvPr id="71" name="Group 70"/>
          <p:cNvGrpSpPr/>
          <p:nvPr/>
        </p:nvGrpSpPr>
        <p:grpSpPr>
          <a:xfrm>
            <a:off x="3035905" y="1087836"/>
            <a:ext cx="2356851" cy="952593"/>
            <a:chOff x="3035905" y="1087836"/>
            <a:chExt cx="2356851" cy="952593"/>
          </a:xfrm>
        </p:grpSpPr>
        <p:sp>
          <p:nvSpPr>
            <p:cNvPr id="60" name="Rectangle 59"/>
            <p:cNvSpPr/>
            <p:nvPr/>
          </p:nvSpPr>
          <p:spPr>
            <a:xfrm>
              <a:off x="3474077" y="1186432"/>
              <a:ext cx="1327732" cy="4632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F</a:t>
              </a:r>
              <a:r>
                <a:rPr lang="en-US" sz="2400" b="1" baseline="-25000" dirty="0" smtClean="0">
                  <a:solidFill>
                    <a:schemeClr val="tx1"/>
                  </a:solidFill>
                </a:rPr>
                <a:t>1</a:t>
              </a:r>
              <a:endParaRPr lang="en-US" sz="2400" b="1" baseline="-25000" dirty="0">
                <a:solidFill>
                  <a:schemeClr val="tx1"/>
                </a:solidFill>
              </a:endParaRPr>
            </a:p>
          </p:txBody>
        </p:sp>
        <p:cxnSp>
          <p:nvCxnSpPr>
            <p:cNvPr id="5" name="Straight Connector 4"/>
            <p:cNvCxnSpPr/>
            <p:nvPr/>
          </p:nvCxnSpPr>
          <p:spPr>
            <a:xfrm>
              <a:off x="3035905" y="1087836"/>
              <a:ext cx="0" cy="634450"/>
            </a:xfrm>
            <a:prstGeom prst="line">
              <a:avLst/>
            </a:prstGeom>
          </p:spPr>
          <p:style>
            <a:lnRef idx="2">
              <a:schemeClr val="dk1"/>
            </a:lnRef>
            <a:fillRef idx="0">
              <a:schemeClr val="dk1"/>
            </a:fillRef>
            <a:effectRef idx="1">
              <a:schemeClr val="dk1"/>
            </a:effectRef>
            <a:fontRef idx="minor">
              <a:schemeClr val="tx1"/>
            </a:fontRef>
          </p:style>
        </p:cxnSp>
        <p:grpSp>
          <p:nvGrpSpPr>
            <p:cNvPr id="9" name="Group 8"/>
            <p:cNvGrpSpPr/>
            <p:nvPr/>
          </p:nvGrpSpPr>
          <p:grpSpPr>
            <a:xfrm>
              <a:off x="5081124" y="1260275"/>
              <a:ext cx="311632" cy="311632"/>
              <a:chOff x="2492741" y="3235788"/>
              <a:chExt cx="311632" cy="311632"/>
            </a:xfrm>
          </p:grpSpPr>
          <p:sp>
            <p:nvSpPr>
              <p:cNvPr id="68" name="Oval 67"/>
              <p:cNvSpPr/>
              <p:nvPr/>
            </p:nvSpPr>
            <p:spPr>
              <a:xfrm>
                <a:off x="2492741" y="3235788"/>
                <a:ext cx="311632" cy="311632"/>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Connector 68"/>
              <p:cNvCxnSpPr>
                <a:stCxn id="68" idx="0"/>
                <a:endCxn id="68" idx="4"/>
              </p:cNvCxnSpPr>
              <p:nvPr/>
            </p:nvCxnSpPr>
            <p:spPr>
              <a:xfrm>
                <a:off x="2648557" y="3235788"/>
                <a:ext cx="0" cy="311632"/>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a:stCxn id="68" idx="2"/>
                <a:endCxn id="68" idx="6"/>
              </p:cNvCxnSpPr>
              <p:nvPr/>
            </p:nvCxnSpPr>
            <p:spPr>
              <a:xfrm>
                <a:off x="2492741" y="3391604"/>
                <a:ext cx="311632" cy="0"/>
              </a:xfrm>
              <a:prstGeom prst="line">
                <a:avLst/>
              </a:prstGeom>
            </p:spPr>
            <p:style>
              <a:lnRef idx="2">
                <a:schemeClr val="dk1"/>
              </a:lnRef>
              <a:fillRef idx="0">
                <a:schemeClr val="dk1"/>
              </a:fillRef>
              <a:effectRef idx="1">
                <a:schemeClr val="dk1"/>
              </a:effectRef>
              <a:fontRef idx="minor">
                <a:schemeClr val="tx1"/>
              </a:fontRef>
            </p:style>
          </p:cxnSp>
        </p:grpSp>
        <p:cxnSp>
          <p:nvCxnSpPr>
            <p:cNvPr id="11" name="Straight Arrow Connector 10"/>
            <p:cNvCxnSpPr>
              <a:stCxn id="60" idx="3"/>
              <a:endCxn id="68" idx="2"/>
            </p:cNvCxnSpPr>
            <p:nvPr/>
          </p:nvCxnSpPr>
          <p:spPr>
            <a:xfrm flipV="1">
              <a:off x="4801809" y="1416091"/>
              <a:ext cx="279315" cy="1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Connector 12"/>
            <p:cNvCxnSpPr>
              <a:endCxn id="60" idx="1"/>
            </p:cNvCxnSpPr>
            <p:nvPr/>
          </p:nvCxnSpPr>
          <p:spPr>
            <a:xfrm>
              <a:off x="3035905" y="1418074"/>
              <a:ext cx="438172"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a:stCxn id="68" idx="0"/>
            </p:cNvCxnSpPr>
            <p:nvPr/>
          </p:nvCxnSpPr>
          <p:spPr>
            <a:xfrm flipV="1">
              <a:off x="5236940" y="1087836"/>
              <a:ext cx="0" cy="172439"/>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a:stCxn id="68" idx="4"/>
            </p:cNvCxnSpPr>
            <p:nvPr/>
          </p:nvCxnSpPr>
          <p:spPr>
            <a:xfrm>
              <a:off x="5236940" y="1571907"/>
              <a:ext cx="0" cy="150379"/>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3035905" y="1722286"/>
              <a:ext cx="2201035" cy="318143"/>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flipH="1">
              <a:off x="3035905" y="1722286"/>
              <a:ext cx="2201035" cy="318143"/>
            </a:xfrm>
            <a:prstGeom prst="line">
              <a:avLst/>
            </a:prstGeom>
          </p:spPr>
          <p:style>
            <a:lnRef idx="2">
              <a:schemeClr val="dk1"/>
            </a:lnRef>
            <a:fillRef idx="0">
              <a:schemeClr val="dk1"/>
            </a:fillRef>
            <a:effectRef idx="1">
              <a:schemeClr val="dk1"/>
            </a:effectRef>
            <a:fontRef idx="minor">
              <a:schemeClr val="tx1"/>
            </a:fontRef>
          </p:style>
        </p:cxnSp>
      </p:grpSp>
      <p:grpSp>
        <p:nvGrpSpPr>
          <p:cNvPr id="76" name="Group 75"/>
          <p:cNvGrpSpPr/>
          <p:nvPr/>
        </p:nvGrpSpPr>
        <p:grpSpPr>
          <a:xfrm>
            <a:off x="3048000" y="2040429"/>
            <a:ext cx="2356851" cy="952593"/>
            <a:chOff x="3035905" y="1087836"/>
            <a:chExt cx="2356851" cy="952593"/>
          </a:xfrm>
        </p:grpSpPr>
        <p:sp>
          <p:nvSpPr>
            <p:cNvPr id="77" name="Rectangle 76"/>
            <p:cNvSpPr/>
            <p:nvPr/>
          </p:nvSpPr>
          <p:spPr>
            <a:xfrm>
              <a:off x="3474077" y="1186432"/>
              <a:ext cx="1327732" cy="4632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F</a:t>
              </a:r>
              <a:r>
                <a:rPr lang="en-US" sz="2400" b="1" baseline="-25000" dirty="0">
                  <a:solidFill>
                    <a:schemeClr val="tx1"/>
                  </a:solidFill>
                </a:rPr>
                <a:t>2</a:t>
              </a:r>
              <a:endParaRPr lang="en-US" sz="2400" b="1" baseline="-25000" dirty="0">
                <a:solidFill>
                  <a:schemeClr val="tx1"/>
                </a:solidFill>
              </a:endParaRPr>
            </a:p>
          </p:txBody>
        </p:sp>
        <p:cxnSp>
          <p:nvCxnSpPr>
            <p:cNvPr id="78" name="Straight Connector 77"/>
            <p:cNvCxnSpPr/>
            <p:nvPr/>
          </p:nvCxnSpPr>
          <p:spPr>
            <a:xfrm>
              <a:off x="3035905" y="1087836"/>
              <a:ext cx="0" cy="634450"/>
            </a:xfrm>
            <a:prstGeom prst="line">
              <a:avLst/>
            </a:prstGeom>
          </p:spPr>
          <p:style>
            <a:lnRef idx="2">
              <a:schemeClr val="dk1"/>
            </a:lnRef>
            <a:fillRef idx="0">
              <a:schemeClr val="dk1"/>
            </a:fillRef>
            <a:effectRef idx="1">
              <a:schemeClr val="dk1"/>
            </a:effectRef>
            <a:fontRef idx="minor">
              <a:schemeClr val="tx1"/>
            </a:fontRef>
          </p:style>
        </p:cxnSp>
        <p:grpSp>
          <p:nvGrpSpPr>
            <p:cNvPr id="79" name="Group 78"/>
            <p:cNvGrpSpPr/>
            <p:nvPr/>
          </p:nvGrpSpPr>
          <p:grpSpPr>
            <a:xfrm>
              <a:off x="5081124" y="1260275"/>
              <a:ext cx="311632" cy="311632"/>
              <a:chOff x="2492741" y="3235788"/>
              <a:chExt cx="311632" cy="311632"/>
            </a:xfrm>
          </p:grpSpPr>
          <p:sp>
            <p:nvSpPr>
              <p:cNvPr id="90" name="Oval 89"/>
              <p:cNvSpPr/>
              <p:nvPr/>
            </p:nvSpPr>
            <p:spPr>
              <a:xfrm>
                <a:off x="2492741" y="3235788"/>
                <a:ext cx="311632" cy="311632"/>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Straight Connector 90"/>
              <p:cNvCxnSpPr>
                <a:stCxn id="90" idx="0"/>
                <a:endCxn id="90" idx="4"/>
              </p:cNvCxnSpPr>
              <p:nvPr/>
            </p:nvCxnSpPr>
            <p:spPr>
              <a:xfrm>
                <a:off x="2648557" y="3235788"/>
                <a:ext cx="0" cy="311632"/>
              </a:xfrm>
              <a:prstGeom prst="line">
                <a:avLst/>
              </a:prstGeom>
            </p:spPr>
            <p:style>
              <a:lnRef idx="2">
                <a:schemeClr val="dk1"/>
              </a:lnRef>
              <a:fillRef idx="0">
                <a:schemeClr val="dk1"/>
              </a:fillRef>
              <a:effectRef idx="1">
                <a:schemeClr val="dk1"/>
              </a:effectRef>
              <a:fontRef idx="minor">
                <a:schemeClr val="tx1"/>
              </a:fontRef>
            </p:style>
          </p:cxnSp>
          <p:cxnSp>
            <p:nvCxnSpPr>
              <p:cNvPr id="92" name="Straight Connector 91"/>
              <p:cNvCxnSpPr>
                <a:stCxn id="90" idx="2"/>
                <a:endCxn id="90" idx="6"/>
              </p:cNvCxnSpPr>
              <p:nvPr/>
            </p:nvCxnSpPr>
            <p:spPr>
              <a:xfrm>
                <a:off x="2492741" y="3391604"/>
                <a:ext cx="311632" cy="0"/>
              </a:xfrm>
              <a:prstGeom prst="line">
                <a:avLst/>
              </a:prstGeom>
            </p:spPr>
            <p:style>
              <a:lnRef idx="2">
                <a:schemeClr val="dk1"/>
              </a:lnRef>
              <a:fillRef idx="0">
                <a:schemeClr val="dk1"/>
              </a:fillRef>
              <a:effectRef idx="1">
                <a:schemeClr val="dk1"/>
              </a:effectRef>
              <a:fontRef idx="minor">
                <a:schemeClr val="tx1"/>
              </a:fontRef>
            </p:style>
          </p:cxnSp>
        </p:grpSp>
        <p:cxnSp>
          <p:nvCxnSpPr>
            <p:cNvPr id="81" name="Straight Arrow Connector 80"/>
            <p:cNvCxnSpPr>
              <a:stCxn id="77" idx="3"/>
              <a:endCxn id="90" idx="2"/>
            </p:cNvCxnSpPr>
            <p:nvPr/>
          </p:nvCxnSpPr>
          <p:spPr>
            <a:xfrm flipV="1">
              <a:off x="4801809" y="1416091"/>
              <a:ext cx="279315" cy="1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4" name="Straight Connector 83"/>
            <p:cNvCxnSpPr>
              <a:endCxn id="77" idx="1"/>
            </p:cNvCxnSpPr>
            <p:nvPr/>
          </p:nvCxnSpPr>
          <p:spPr>
            <a:xfrm>
              <a:off x="3035905" y="1418074"/>
              <a:ext cx="438172" cy="0"/>
            </a:xfrm>
            <a:prstGeom prst="line">
              <a:avLst/>
            </a:prstGeom>
          </p:spPr>
          <p:style>
            <a:lnRef idx="2">
              <a:schemeClr val="dk1"/>
            </a:lnRef>
            <a:fillRef idx="0">
              <a:schemeClr val="dk1"/>
            </a:fillRef>
            <a:effectRef idx="1">
              <a:schemeClr val="dk1"/>
            </a:effectRef>
            <a:fontRef idx="minor">
              <a:schemeClr val="tx1"/>
            </a:fontRef>
          </p:style>
        </p:cxnSp>
        <p:cxnSp>
          <p:nvCxnSpPr>
            <p:cNvPr id="86" name="Straight Connector 85"/>
            <p:cNvCxnSpPr>
              <a:stCxn id="90" idx="0"/>
            </p:cNvCxnSpPr>
            <p:nvPr/>
          </p:nvCxnSpPr>
          <p:spPr>
            <a:xfrm flipV="1">
              <a:off x="5236940" y="1087836"/>
              <a:ext cx="0" cy="172439"/>
            </a:xfrm>
            <a:prstGeom prst="line">
              <a:avLst/>
            </a:prstGeom>
          </p:spPr>
          <p:style>
            <a:lnRef idx="2">
              <a:schemeClr val="dk1"/>
            </a:lnRef>
            <a:fillRef idx="0">
              <a:schemeClr val="dk1"/>
            </a:fillRef>
            <a:effectRef idx="1">
              <a:schemeClr val="dk1"/>
            </a:effectRef>
            <a:fontRef idx="minor">
              <a:schemeClr val="tx1"/>
            </a:fontRef>
          </p:style>
        </p:cxnSp>
        <p:cxnSp>
          <p:nvCxnSpPr>
            <p:cNvPr id="87" name="Straight Connector 86"/>
            <p:cNvCxnSpPr>
              <a:stCxn id="90" idx="4"/>
            </p:cNvCxnSpPr>
            <p:nvPr/>
          </p:nvCxnSpPr>
          <p:spPr>
            <a:xfrm>
              <a:off x="5236940" y="1571907"/>
              <a:ext cx="0" cy="150379"/>
            </a:xfrm>
            <a:prstGeom prst="line">
              <a:avLst/>
            </a:prstGeom>
          </p:spPr>
          <p:style>
            <a:lnRef idx="2">
              <a:schemeClr val="dk1"/>
            </a:lnRef>
            <a:fillRef idx="0">
              <a:schemeClr val="dk1"/>
            </a:fillRef>
            <a:effectRef idx="1">
              <a:schemeClr val="dk1"/>
            </a:effectRef>
            <a:fontRef idx="minor">
              <a:schemeClr val="tx1"/>
            </a:fontRef>
          </p:style>
        </p:cxnSp>
        <p:cxnSp>
          <p:nvCxnSpPr>
            <p:cNvPr id="88" name="Straight Connector 87"/>
            <p:cNvCxnSpPr/>
            <p:nvPr/>
          </p:nvCxnSpPr>
          <p:spPr>
            <a:xfrm>
              <a:off x="3035905" y="1722286"/>
              <a:ext cx="2201035" cy="318143"/>
            </a:xfrm>
            <a:prstGeom prst="line">
              <a:avLst/>
            </a:prstGeom>
          </p:spPr>
          <p:style>
            <a:lnRef idx="2">
              <a:schemeClr val="dk1"/>
            </a:lnRef>
            <a:fillRef idx="0">
              <a:schemeClr val="dk1"/>
            </a:fillRef>
            <a:effectRef idx="1">
              <a:schemeClr val="dk1"/>
            </a:effectRef>
            <a:fontRef idx="minor">
              <a:schemeClr val="tx1"/>
            </a:fontRef>
          </p:style>
        </p:cxnSp>
        <p:cxnSp>
          <p:nvCxnSpPr>
            <p:cNvPr id="89" name="Straight Connector 88"/>
            <p:cNvCxnSpPr/>
            <p:nvPr/>
          </p:nvCxnSpPr>
          <p:spPr>
            <a:xfrm flipH="1">
              <a:off x="3035905" y="1722286"/>
              <a:ext cx="2201035" cy="318143"/>
            </a:xfrm>
            <a:prstGeom prst="line">
              <a:avLst/>
            </a:prstGeom>
          </p:spPr>
          <p:style>
            <a:lnRef idx="2">
              <a:schemeClr val="dk1"/>
            </a:lnRef>
            <a:fillRef idx="0">
              <a:schemeClr val="dk1"/>
            </a:fillRef>
            <a:effectRef idx="1">
              <a:schemeClr val="dk1"/>
            </a:effectRef>
            <a:fontRef idx="minor">
              <a:schemeClr val="tx1"/>
            </a:fontRef>
          </p:style>
        </p:cxnSp>
      </p:grpSp>
      <p:grpSp>
        <p:nvGrpSpPr>
          <p:cNvPr id="93" name="Group 92"/>
          <p:cNvGrpSpPr/>
          <p:nvPr/>
        </p:nvGrpSpPr>
        <p:grpSpPr>
          <a:xfrm>
            <a:off x="3048000" y="4043400"/>
            <a:ext cx="2356851" cy="952593"/>
            <a:chOff x="3035905" y="1087836"/>
            <a:chExt cx="2356851" cy="952593"/>
          </a:xfrm>
        </p:grpSpPr>
        <p:sp>
          <p:nvSpPr>
            <p:cNvPr id="94" name="Rectangle 93"/>
            <p:cNvSpPr/>
            <p:nvPr/>
          </p:nvSpPr>
          <p:spPr>
            <a:xfrm>
              <a:off x="3474077" y="1186432"/>
              <a:ext cx="1327732" cy="4632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F</a:t>
              </a:r>
              <a:r>
                <a:rPr lang="en-US" sz="2400" b="1" baseline="-25000" dirty="0" smtClean="0">
                  <a:solidFill>
                    <a:schemeClr val="tx1"/>
                  </a:solidFill>
                </a:rPr>
                <a:t>14</a:t>
              </a:r>
              <a:endParaRPr lang="en-US" sz="2400" b="1" baseline="-25000" dirty="0">
                <a:solidFill>
                  <a:schemeClr val="tx1"/>
                </a:solidFill>
              </a:endParaRPr>
            </a:p>
          </p:txBody>
        </p:sp>
        <p:cxnSp>
          <p:nvCxnSpPr>
            <p:cNvPr id="95" name="Straight Connector 94"/>
            <p:cNvCxnSpPr/>
            <p:nvPr/>
          </p:nvCxnSpPr>
          <p:spPr>
            <a:xfrm>
              <a:off x="3035905" y="1087836"/>
              <a:ext cx="0" cy="634450"/>
            </a:xfrm>
            <a:prstGeom prst="line">
              <a:avLst/>
            </a:prstGeom>
          </p:spPr>
          <p:style>
            <a:lnRef idx="2">
              <a:schemeClr val="dk1"/>
            </a:lnRef>
            <a:fillRef idx="0">
              <a:schemeClr val="dk1"/>
            </a:fillRef>
            <a:effectRef idx="1">
              <a:schemeClr val="dk1"/>
            </a:effectRef>
            <a:fontRef idx="minor">
              <a:schemeClr val="tx1"/>
            </a:fontRef>
          </p:style>
        </p:cxnSp>
        <p:grpSp>
          <p:nvGrpSpPr>
            <p:cNvPr id="96" name="Group 95"/>
            <p:cNvGrpSpPr/>
            <p:nvPr/>
          </p:nvGrpSpPr>
          <p:grpSpPr>
            <a:xfrm>
              <a:off x="5081124" y="1260275"/>
              <a:ext cx="311632" cy="311632"/>
              <a:chOff x="2492741" y="3235788"/>
              <a:chExt cx="311632" cy="311632"/>
            </a:xfrm>
          </p:grpSpPr>
          <p:sp>
            <p:nvSpPr>
              <p:cNvPr id="103" name="Oval 102"/>
              <p:cNvSpPr/>
              <p:nvPr/>
            </p:nvSpPr>
            <p:spPr>
              <a:xfrm>
                <a:off x="2492741" y="3235788"/>
                <a:ext cx="311632" cy="311632"/>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 name="Straight Connector 103"/>
              <p:cNvCxnSpPr>
                <a:stCxn id="103" idx="0"/>
                <a:endCxn id="103" idx="4"/>
              </p:cNvCxnSpPr>
              <p:nvPr/>
            </p:nvCxnSpPr>
            <p:spPr>
              <a:xfrm>
                <a:off x="2648557" y="3235788"/>
                <a:ext cx="0" cy="311632"/>
              </a:xfrm>
              <a:prstGeom prst="line">
                <a:avLst/>
              </a:prstGeom>
            </p:spPr>
            <p:style>
              <a:lnRef idx="2">
                <a:schemeClr val="dk1"/>
              </a:lnRef>
              <a:fillRef idx="0">
                <a:schemeClr val="dk1"/>
              </a:fillRef>
              <a:effectRef idx="1">
                <a:schemeClr val="dk1"/>
              </a:effectRef>
              <a:fontRef idx="minor">
                <a:schemeClr val="tx1"/>
              </a:fontRef>
            </p:style>
          </p:cxnSp>
          <p:cxnSp>
            <p:nvCxnSpPr>
              <p:cNvPr id="105" name="Straight Connector 104"/>
              <p:cNvCxnSpPr>
                <a:stCxn id="103" idx="2"/>
                <a:endCxn id="103" idx="6"/>
              </p:cNvCxnSpPr>
              <p:nvPr/>
            </p:nvCxnSpPr>
            <p:spPr>
              <a:xfrm>
                <a:off x="2492741" y="3391604"/>
                <a:ext cx="311632" cy="0"/>
              </a:xfrm>
              <a:prstGeom prst="line">
                <a:avLst/>
              </a:prstGeom>
            </p:spPr>
            <p:style>
              <a:lnRef idx="2">
                <a:schemeClr val="dk1"/>
              </a:lnRef>
              <a:fillRef idx="0">
                <a:schemeClr val="dk1"/>
              </a:fillRef>
              <a:effectRef idx="1">
                <a:schemeClr val="dk1"/>
              </a:effectRef>
              <a:fontRef idx="minor">
                <a:schemeClr val="tx1"/>
              </a:fontRef>
            </p:style>
          </p:cxnSp>
        </p:grpSp>
        <p:cxnSp>
          <p:nvCxnSpPr>
            <p:cNvPr id="97" name="Straight Arrow Connector 96"/>
            <p:cNvCxnSpPr>
              <a:stCxn id="94" idx="3"/>
              <a:endCxn id="103" idx="2"/>
            </p:cNvCxnSpPr>
            <p:nvPr/>
          </p:nvCxnSpPr>
          <p:spPr>
            <a:xfrm flipV="1">
              <a:off x="4801809" y="1416091"/>
              <a:ext cx="279315" cy="19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8" name="Straight Connector 97"/>
            <p:cNvCxnSpPr>
              <a:endCxn id="94" idx="1"/>
            </p:cNvCxnSpPr>
            <p:nvPr/>
          </p:nvCxnSpPr>
          <p:spPr>
            <a:xfrm>
              <a:off x="3035905" y="1418074"/>
              <a:ext cx="438172" cy="0"/>
            </a:xfrm>
            <a:prstGeom prst="line">
              <a:avLst/>
            </a:prstGeom>
          </p:spPr>
          <p:style>
            <a:lnRef idx="2">
              <a:schemeClr val="dk1"/>
            </a:lnRef>
            <a:fillRef idx="0">
              <a:schemeClr val="dk1"/>
            </a:fillRef>
            <a:effectRef idx="1">
              <a:schemeClr val="dk1"/>
            </a:effectRef>
            <a:fontRef idx="minor">
              <a:schemeClr val="tx1"/>
            </a:fontRef>
          </p:style>
        </p:cxnSp>
        <p:cxnSp>
          <p:nvCxnSpPr>
            <p:cNvPr id="99" name="Straight Connector 98"/>
            <p:cNvCxnSpPr>
              <a:stCxn id="103" idx="0"/>
            </p:cNvCxnSpPr>
            <p:nvPr/>
          </p:nvCxnSpPr>
          <p:spPr>
            <a:xfrm flipV="1">
              <a:off x="5236940" y="1087836"/>
              <a:ext cx="0" cy="172439"/>
            </a:xfrm>
            <a:prstGeom prst="line">
              <a:avLst/>
            </a:prstGeom>
          </p:spPr>
          <p:style>
            <a:lnRef idx="2">
              <a:schemeClr val="dk1"/>
            </a:lnRef>
            <a:fillRef idx="0">
              <a:schemeClr val="dk1"/>
            </a:fillRef>
            <a:effectRef idx="1">
              <a:schemeClr val="dk1"/>
            </a:effectRef>
            <a:fontRef idx="minor">
              <a:schemeClr val="tx1"/>
            </a:fontRef>
          </p:style>
        </p:cxnSp>
        <p:cxnSp>
          <p:nvCxnSpPr>
            <p:cNvPr id="100" name="Straight Connector 99"/>
            <p:cNvCxnSpPr>
              <a:stCxn id="103" idx="4"/>
            </p:cNvCxnSpPr>
            <p:nvPr/>
          </p:nvCxnSpPr>
          <p:spPr>
            <a:xfrm>
              <a:off x="5236940" y="1571907"/>
              <a:ext cx="0" cy="150379"/>
            </a:xfrm>
            <a:prstGeom prst="line">
              <a:avLst/>
            </a:prstGeom>
          </p:spPr>
          <p:style>
            <a:lnRef idx="2">
              <a:schemeClr val="dk1"/>
            </a:lnRef>
            <a:fillRef idx="0">
              <a:schemeClr val="dk1"/>
            </a:fillRef>
            <a:effectRef idx="1">
              <a:schemeClr val="dk1"/>
            </a:effectRef>
            <a:fontRef idx="minor">
              <a:schemeClr val="tx1"/>
            </a:fontRef>
          </p:style>
        </p:cxnSp>
        <p:cxnSp>
          <p:nvCxnSpPr>
            <p:cNvPr id="101" name="Straight Connector 100"/>
            <p:cNvCxnSpPr/>
            <p:nvPr/>
          </p:nvCxnSpPr>
          <p:spPr>
            <a:xfrm>
              <a:off x="3035905" y="1722286"/>
              <a:ext cx="2201035" cy="318143"/>
            </a:xfrm>
            <a:prstGeom prst="line">
              <a:avLst/>
            </a:prstGeom>
          </p:spPr>
          <p:style>
            <a:lnRef idx="2">
              <a:schemeClr val="dk1"/>
            </a:lnRef>
            <a:fillRef idx="0">
              <a:schemeClr val="dk1"/>
            </a:fillRef>
            <a:effectRef idx="1">
              <a:schemeClr val="dk1"/>
            </a:effectRef>
            <a:fontRef idx="minor">
              <a:schemeClr val="tx1"/>
            </a:fontRef>
          </p:style>
        </p:cxnSp>
        <p:cxnSp>
          <p:nvCxnSpPr>
            <p:cNvPr id="102" name="Straight Connector 101"/>
            <p:cNvCxnSpPr/>
            <p:nvPr/>
          </p:nvCxnSpPr>
          <p:spPr>
            <a:xfrm flipH="1">
              <a:off x="3035905" y="1722286"/>
              <a:ext cx="2201035" cy="318143"/>
            </a:xfrm>
            <a:prstGeom prst="line">
              <a:avLst/>
            </a:prstGeom>
          </p:spPr>
          <p:style>
            <a:lnRef idx="2">
              <a:schemeClr val="dk1"/>
            </a:lnRef>
            <a:fillRef idx="0">
              <a:schemeClr val="dk1"/>
            </a:fillRef>
            <a:effectRef idx="1">
              <a:schemeClr val="dk1"/>
            </a:effectRef>
            <a:fontRef idx="minor">
              <a:schemeClr val="tx1"/>
            </a:fontRef>
          </p:style>
        </p:cxnSp>
      </p:grpSp>
      <p:cxnSp>
        <p:nvCxnSpPr>
          <p:cNvPr id="107" name="Straight Connector 106"/>
          <p:cNvCxnSpPr/>
          <p:nvPr/>
        </p:nvCxnSpPr>
        <p:spPr>
          <a:xfrm>
            <a:off x="4112381" y="3096381"/>
            <a:ext cx="0" cy="653143"/>
          </a:xfrm>
          <a:prstGeom prst="line">
            <a:avLst/>
          </a:prstGeom>
          <a:ln w="76200" cmpd="sng">
            <a:prstDash val="dot"/>
          </a:ln>
        </p:spPr>
        <p:style>
          <a:lnRef idx="2">
            <a:schemeClr val="dk1"/>
          </a:lnRef>
          <a:fillRef idx="0">
            <a:schemeClr val="dk1"/>
          </a:fillRef>
          <a:effectRef idx="1">
            <a:schemeClr val="dk1"/>
          </a:effectRef>
          <a:fontRef idx="minor">
            <a:schemeClr val="tx1"/>
          </a:fontRef>
        </p:style>
      </p:cxnSp>
      <p:sp>
        <p:nvSpPr>
          <p:cNvPr id="108" name="TextBox 107"/>
          <p:cNvSpPr txBox="1"/>
          <p:nvPr/>
        </p:nvSpPr>
        <p:spPr>
          <a:xfrm>
            <a:off x="514096" y="6362095"/>
            <a:ext cx="6876094" cy="369332"/>
          </a:xfrm>
          <a:prstGeom prst="rect">
            <a:avLst/>
          </a:prstGeom>
          <a:noFill/>
        </p:spPr>
        <p:txBody>
          <a:bodyPr wrap="square" rtlCol="0">
            <a:spAutoFit/>
          </a:bodyPr>
          <a:lstStyle/>
          <a:p>
            <a:r>
              <a:rPr lang="en-US" dirty="0" smtClean="0"/>
              <a:t>Much more complex than converse. </a:t>
            </a:r>
            <a:r>
              <a:rPr lang="en-US" dirty="0" smtClean="0">
                <a:solidFill>
                  <a:srgbClr val="008000"/>
                </a:solidFill>
              </a:rPr>
              <a:t>[CoPaSe08]</a:t>
            </a:r>
            <a:endParaRPr lang="en-US" dirty="0">
              <a:solidFill>
                <a:srgbClr val="008000"/>
              </a:solidFill>
            </a:endParaRPr>
          </a:p>
        </p:txBody>
      </p:sp>
    </p:spTree>
    <p:extLst>
      <p:ext uri="{BB962C8B-B14F-4D97-AF65-F5344CB8AC3E}">
        <p14:creationId xmlns:p14="http://schemas.microsoft.com/office/powerpoint/2010/main" val="2381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Indifferentiability</a:t>
            </a:r>
            <a:r>
              <a:rPr lang="en-US" dirty="0" smtClean="0"/>
              <a:t> Constructions</a:t>
            </a:r>
            <a:endParaRPr lang="en-US" sz="3200" b="0" dirty="0">
              <a:solidFill>
                <a:srgbClr val="FF0000"/>
              </a:solidFill>
            </a:endParaRPr>
          </a:p>
        </p:txBody>
      </p:sp>
      <p:sp>
        <p:nvSpPr>
          <p:cNvPr id="6" name="TextBox 5"/>
          <p:cNvSpPr txBox="1"/>
          <p:nvPr/>
        </p:nvSpPr>
        <p:spPr>
          <a:xfrm>
            <a:off x="457200" y="1704181"/>
            <a:ext cx="8264898" cy="830997"/>
          </a:xfrm>
          <a:prstGeom prst="rect">
            <a:avLst/>
          </a:prstGeom>
          <a:noFill/>
        </p:spPr>
        <p:txBody>
          <a:bodyPr wrap="square" rtlCol="0">
            <a:spAutoFit/>
          </a:bodyPr>
          <a:lstStyle/>
          <a:p>
            <a:r>
              <a:rPr lang="en-US" sz="2400" i="1" dirty="0"/>
              <a:t>R</a:t>
            </a:r>
            <a:r>
              <a:rPr lang="en-US" sz="2400" i="1" dirty="0" smtClean="0"/>
              <a:t>andom oracles from fixed input-length random </a:t>
            </a:r>
            <a:r>
              <a:rPr lang="en-US" sz="2400" i="1" dirty="0" smtClean="0"/>
              <a:t>oracles with optimal security  </a:t>
            </a:r>
            <a:r>
              <a:rPr lang="en-US" sz="2400" dirty="0" smtClean="0">
                <a:solidFill>
                  <a:srgbClr val="008000"/>
                </a:solidFill>
              </a:rPr>
              <a:t>[…, </a:t>
            </a:r>
            <a:r>
              <a:rPr lang="en-US" sz="2400" dirty="0" smtClean="0">
                <a:solidFill>
                  <a:srgbClr val="FF0000"/>
                </a:solidFill>
              </a:rPr>
              <a:t>MauTes07</a:t>
            </a:r>
            <a:r>
              <a:rPr lang="en-US" sz="2400" dirty="0" smtClean="0">
                <a:solidFill>
                  <a:srgbClr val="008000"/>
                </a:solidFill>
              </a:rPr>
              <a:t>,…,DodSte11,…]</a:t>
            </a:r>
            <a:endParaRPr lang="en-US" sz="2400" dirty="0">
              <a:solidFill>
                <a:srgbClr val="008000"/>
              </a:solidFill>
            </a:endParaRPr>
          </a:p>
        </p:txBody>
      </p:sp>
      <p:sp>
        <p:nvSpPr>
          <p:cNvPr id="7" name="TextBox 6"/>
          <p:cNvSpPr txBox="1"/>
          <p:nvPr/>
        </p:nvSpPr>
        <p:spPr>
          <a:xfrm>
            <a:off x="457200" y="1037461"/>
            <a:ext cx="7944338" cy="461665"/>
          </a:xfrm>
          <a:prstGeom prst="rect">
            <a:avLst/>
          </a:prstGeom>
          <a:noFill/>
        </p:spPr>
        <p:txBody>
          <a:bodyPr wrap="square" rtlCol="0">
            <a:spAutoFit/>
          </a:bodyPr>
          <a:lstStyle/>
          <a:p>
            <a:r>
              <a:rPr lang="en-US" sz="2400" dirty="0" smtClean="0"/>
              <a:t>Other constructions</a:t>
            </a:r>
            <a:endParaRPr lang="en-US" sz="2400" dirty="0"/>
          </a:p>
        </p:txBody>
      </p:sp>
      <p:sp>
        <p:nvSpPr>
          <p:cNvPr id="11" name="TextBox 10"/>
          <p:cNvSpPr txBox="1"/>
          <p:nvPr/>
        </p:nvSpPr>
        <p:spPr>
          <a:xfrm>
            <a:off x="457200" y="3859528"/>
            <a:ext cx="7767562" cy="830997"/>
          </a:xfrm>
          <a:prstGeom prst="rect">
            <a:avLst/>
          </a:prstGeom>
          <a:noFill/>
        </p:spPr>
        <p:txBody>
          <a:bodyPr wrap="square" rtlCol="0">
            <a:spAutoFit/>
          </a:bodyPr>
          <a:lstStyle/>
          <a:p>
            <a:r>
              <a:rPr lang="en-US" sz="2400" i="1" dirty="0" smtClean="0"/>
              <a:t>Ideal ciphers from random permutations </a:t>
            </a:r>
            <a:r>
              <a:rPr lang="en-US" sz="2400" dirty="0" smtClean="0">
                <a:solidFill>
                  <a:srgbClr val="008000"/>
                </a:solidFill>
              </a:rPr>
              <a:t>[ABDMS13,LamSeu13]</a:t>
            </a:r>
            <a:endParaRPr lang="en-US" sz="2400" i="1" dirty="0">
              <a:solidFill>
                <a:srgbClr val="008000"/>
              </a:solidFill>
            </a:endParaRPr>
          </a:p>
        </p:txBody>
      </p:sp>
      <p:sp>
        <p:nvSpPr>
          <p:cNvPr id="3" name="TextBox 2"/>
          <p:cNvSpPr txBox="1"/>
          <p:nvPr/>
        </p:nvSpPr>
        <p:spPr>
          <a:xfrm>
            <a:off x="2709333" y="2769810"/>
            <a:ext cx="46324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Leads to interesting questions about expander graphs.</a:t>
            </a:r>
            <a:endParaRPr lang="en-US" dirty="0"/>
          </a:p>
        </p:txBody>
      </p:sp>
    </p:spTree>
    <p:extLst>
      <p:ext uri="{BB962C8B-B14F-4D97-AF65-F5344CB8AC3E}">
        <p14:creationId xmlns:p14="http://schemas.microsoft.com/office/powerpoint/2010/main" val="1299945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Multi-Stage Games</a:t>
            </a:r>
            <a:endParaRPr lang="en-US" sz="3200" b="0" dirty="0">
              <a:solidFill>
                <a:srgbClr val="FF0000"/>
              </a:solidFill>
            </a:endParaRPr>
          </a:p>
        </p:txBody>
      </p:sp>
      <p:sp>
        <p:nvSpPr>
          <p:cNvPr id="5" name="Rectangle 4"/>
          <p:cNvSpPr/>
          <p:nvPr/>
        </p:nvSpPr>
        <p:spPr>
          <a:xfrm>
            <a:off x="3159055" y="2750326"/>
            <a:ext cx="932243" cy="851234"/>
          </a:xfrm>
          <a:prstGeom prst="rect">
            <a:avLst/>
          </a:prstGeom>
          <a:solidFill>
            <a:schemeClr val="accent4">
              <a:lumMod val="20000"/>
              <a:lumOff val="80000"/>
            </a:schemeClr>
          </a:solidFill>
          <a:ln>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t>G</a:t>
            </a:r>
            <a:r>
              <a:rPr lang="en-US" sz="2400" b="1" baseline="-25000" dirty="0" smtClean="0"/>
              <a:t>1</a:t>
            </a:r>
            <a:endParaRPr lang="en-US" b="1" baseline="-25000" dirty="0"/>
          </a:p>
        </p:txBody>
      </p:sp>
      <p:sp>
        <p:nvSpPr>
          <p:cNvPr id="6" name="Rectangle 5"/>
          <p:cNvSpPr/>
          <p:nvPr/>
        </p:nvSpPr>
        <p:spPr>
          <a:xfrm>
            <a:off x="2232708" y="1105666"/>
            <a:ext cx="932243" cy="9186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solidFill>
                  <a:schemeClr val="tx1"/>
                </a:solidFill>
              </a:rPr>
              <a:t>Q</a:t>
            </a:r>
            <a:endParaRPr lang="en-US" sz="2400" b="1" dirty="0">
              <a:solidFill>
                <a:schemeClr val="tx1"/>
              </a:solidFill>
            </a:endParaRPr>
          </a:p>
        </p:txBody>
      </p:sp>
      <p:grpSp>
        <p:nvGrpSpPr>
          <p:cNvPr id="7" name="Group 6"/>
          <p:cNvGrpSpPr/>
          <p:nvPr/>
        </p:nvGrpSpPr>
        <p:grpSpPr>
          <a:xfrm>
            <a:off x="3655026" y="4944681"/>
            <a:ext cx="550167" cy="491413"/>
            <a:chOff x="2315442" y="5476240"/>
            <a:chExt cx="550167" cy="491413"/>
          </a:xfrm>
        </p:grpSpPr>
        <p:cxnSp>
          <p:nvCxnSpPr>
            <p:cNvPr id="8" name="Straight Arrow Connector 7"/>
            <p:cNvCxnSpPr/>
            <p:nvPr/>
          </p:nvCxnSpPr>
          <p:spPr>
            <a:xfrm>
              <a:off x="2336810" y="547624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315442" y="5527201"/>
              <a:ext cx="550167" cy="369332"/>
            </a:xfrm>
            <a:prstGeom prst="rect">
              <a:avLst/>
            </a:prstGeom>
            <a:noFill/>
          </p:spPr>
          <p:txBody>
            <a:bodyPr wrap="square" rtlCol="0">
              <a:spAutoFit/>
            </a:bodyPr>
            <a:lstStyle/>
            <a:p>
              <a:r>
                <a:rPr lang="en-US" dirty="0" smtClean="0"/>
                <a:t>0/1</a:t>
              </a:r>
              <a:endParaRPr lang="en-US" dirty="0"/>
            </a:p>
          </p:txBody>
        </p:sp>
      </p:grpSp>
      <p:cxnSp>
        <p:nvCxnSpPr>
          <p:cNvPr id="12" name="Straight Arrow Connector 11"/>
          <p:cNvCxnSpPr/>
          <p:nvPr/>
        </p:nvCxnSpPr>
        <p:spPr>
          <a:xfrm>
            <a:off x="2566051" y="2891571"/>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a:off x="2536824" y="3511331"/>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4" name="Picture 13" descr="MC900349121.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94708" y="2539869"/>
            <a:ext cx="1193191" cy="1084010"/>
          </a:xfrm>
          <a:prstGeom prst="rect">
            <a:avLst/>
          </a:prstGeom>
        </p:spPr>
      </p:pic>
      <p:pic>
        <p:nvPicPr>
          <p:cNvPr id="22" name="Picture 21" descr="MC900349121.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94708" y="3886841"/>
            <a:ext cx="1193191" cy="1084010"/>
          </a:xfrm>
          <a:prstGeom prst="rect">
            <a:avLst/>
          </a:prstGeom>
        </p:spPr>
      </p:pic>
      <p:sp>
        <p:nvSpPr>
          <p:cNvPr id="24" name="Rectangle 23"/>
          <p:cNvSpPr/>
          <p:nvPr/>
        </p:nvSpPr>
        <p:spPr>
          <a:xfrm>
            <a:off x="3159055" y="4093447"/>
            <a:ext cx="932243" cy="851234"/>
          </a:xfrm>
          <a:prstGeom prst="rect">
            <a:avLst/>
          </a:prstGeom>
          <a:solidFill>
            <a:schemeClr val="accent4">
              <a:lumMod val="20000"/>
              <a:lumOff val="80000"/>
            </a:schemeClr>
          </a:solidFill>
          <a:ln>
            <a:solidFill>
              <a:schemeClr val="accent4">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t>G</a:t>
            </a:r>
            <a:r>
              <a:rPr lang="en-US" sz="2400" b="1" baseline="-25000" dirty="0" smtClean="0"/>
              <a:t>2</a:t>
            </a:r>
            <a:endParaRPr lang="en-US" b="1" baseline="-25000" dirty="0"/>
          </a:p>
        </p:txBody>
      </p:sp>
      <p:cxnSp>
        <p:nvCxnSpPr>
          <p:cNvPr id="26" name="Straight Arrow Connector 25"/>
          <p:cNvCxnSpPr/>
          <p:nvPr/>
        </p:nvCxnSpPr>
        <p:spPr>
          <a:xfrm>
            <a:off x="3655026" y="3602034"/>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a:off x="2566051" y="4235160"/>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flipH="1">
            <a:off x="2536824" y="4854920"/>
            <a:ext cx="5215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1868234" y="360156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Elbow Connector 38"/>
          <p:cNvCxnSpPr>
            <a:stCxn id="5" idx="3"/>
          </p:cNvCxnSpPr>
          <p:nvPr/>
        </p:nvCxnSpPr>
        <p:spPr>
          <a:xfrm flipH="1" flipV="1">
            <a:off x="3164951" y="1785038"/>
            <a:ext cx="926347" cy="1390905"/>
          </a:xfrm>
          <a:prstGeom prst="bentConnector4">
            <a:avLst>
              <a:gd name="adj1" fmla="val -24678"/>
              <a:gd name="adj2" fmla="val 99014"/>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24" idx="3"/>
          </p:cNvCxnSpPr>
          <p:nvPr/>
        </p:nvCxnSpPr>
        <p:spPr>
          <a:xfrm flipH="1" flipV="1">
            <a:off x="3164951" y="1257500"/>
            <a:ext cx="926347" cy="3261564"/>
          </a:xfrm>
          <a:prstGeom prst="bentConnector4">
            <a:avLst>
              <a:gd name="adj1" fmla="val -43661"/>
              <a:gd name="adj2" fmla="val 100256"/>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3" name="Elbow Connector 52"/>
          <p:cNvCxnSpPr/>
          <p:nvPr/>
        </p:nvCxnSpPr>
        <p:spPr>
          <a:xfrm rot="5400000" flipH="1" flipV="1">
            <a:off x="1559022" y="2076640"/>
            <a:ext cx="982900" cy="364473"/>
          </a:xfrm>
          <a:prstGeom prst="bentConnector3">
            <a:avLst>
              <a:gd name="adj1" fmla="val 99696"/>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9" name="Elbow Connector 58"/>
          <p:cNvCxnSpPr>
            <a:stCxn id="22" idx="3"/>
          </p:cNvCxnSpPr>
          <p:nvPr/>
        </p:nvCxnSpPr>
        <p:spPr>
          <a:xfrm rot="10800000" flipH="1">
            <a:off x="1294707" y="1257500"/>
            <a:ext cx="938001" cy="3171346"/>
          </a:xfrm>
          <a:prstGeom prst="bentConnector4">
            <a:avLst>
              <a:gd name="adj1" fmla="val -24371"/>
              <a:gd name="adj2" fmla="val 99823"/>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5138615" y="1242432"/>
            <a:ext cx="3380154" cy="2616101"/>
          </a:xfrm>
          <a:prstGeom prst="rect">
            <a:avLst/>
          </a:prstGeom>
          <a:noFill/>
        </p:spPr>
        <p:txBody>
          <a:bodyPr wrap="square" rtlCol="0">
            <a:spAutoFit/>
          </a:bodyPr>
          <a:lstStyle/>
          <a:p>
            <a:r>
              <a:rPr lang="en-US" sz="2800" b="1" dirty="0" smtClean="0">
                <a:solidFill>
                  <a:schemeClr val="tx2">
                    <a:lumMod val="60000"/>
                    <a:lumOff val="40000"/>
                  </a:schemeClr>
                </a:solidFill>
              </a:rPr>
              <a:t>Examples:</a:t>
            </a:r>
          </a:p>
          <a:p>
            <a:pPr marL="285750" indent="-285750">
              <a:buFont typeface="Arial"/>
              <a:buChar char="•"/>
            </a:pPr>
            <a:r>
              <a:rPr lang="en-US" sz="2800" dirty="0" smtClean="0"/>
              <a:t>Deterministic encryption</a:t>
            </a:r>
          </a:p>
          <a:p>
            <a:pPr marL="285750" indent="-285750">
              <a:buFont typeface="Arial"/>
              <a:buChar char="•"/>
            </a:pPr>
            <a:r>
              <a:rPr lang="en-US" sz="2800" dirty="0" smtClean="0"/>
              <a:t>Leakage resilience</a:t>
            </a:r>
          </a:p>
          <a:p>
            <a:pPr marL="285750" indent="-285750">
              <a:buFont typeface="Arial"/>
              <a:buChar char="•"/>
            </a:pPr>
            <a:r>
              <a:rPr lang="en-US" sz="2800" dirty="0" smtClean="0"/>
              <a:t>…</a:t>
            </a:r>
          </a:p>
          <a:p>
            <a:pPr marL="285750" indent="-285750">
              <a:buFont typeface="Arial"/>
              <a:buChar char="•"/>
            </a:pPr>
            <a:endParaRPr lang="en-US" sz="2400" dirty="0"/>
          </a:p>
        </p:txBody>
      </p:sp>
      <p:sp>
        <p:nvSpPr>
          <p:cNvPr id="66" name="TextBox 65"/>
          <p:cNvSpPr txBox="1"/>
          <p:nvPr/>
        </p:nvSpPr>
        <p:spPr>
          <a:xfrm>
            <a:off x="457200" y="5631474"/>
            <a:ext cx="8061569"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smtClean="0">
                <a:solidFill>
                  <a:srgbClr val="558ED5"/>
                </a:solidFill>
              </a:rPr>
              <a:t>Observation.</a:t>
            </a:r>
            <a:r>
              <a:rPr lang="en-US" sz="2800" dirty="0" smtClean="0"/>
              <a:t> </a:t>
            </a:r>
            <a:r>
              <a:rPr lang="en-US" sz="2800" dirty="0" smtClean="0">
                <a:solidFill>
                  <a:srgbClr val="008000"/>
                </a:solidFill>
              </a:rPr>
              <a:t>[RSS11] </a:t>
            </a:r>
            <a:r>
              <a:rPr lang="en-US" sz="2800" dirty="0" err="1" smtClean="0"/>
              <a:t>Indifferentiability</a:t>
            </a:r>
            <a:r>
              <a:rPr lang="en-US" sz="2800" dirty="0" smtClean="0"/>
              <a:t> does not imply composition for multi-stage games.</a:t>
            </a:r>
            <a:endParaRPr lang="en-US" sz="2800" dirty="0"/>
          </a:p>
        </p:txBody>
      </p:sp>
    </p:spTree>
    <p:extLst>
      <p:ext uri="{BB962C8B-B14F-4D97-AF65-F5344CB8AC3E}">
        <p14:creationId xmlns:p14="http://schemas.microsoft.com/office/powerpoint/2010/main" val="4271447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Multi-Stage Games</a:t>
            </a:r>
            <a:endParaRPr lang="en-US" sz="3200" b="0" dirty="0">
              <a:solidFill>
                <a:srgbClr val="FF0000"/>
              </a:solidFill>
            </a:endParaRPr>
          </a:p>
        </p:txBody>
      </p:sp>
      <p:sp>
        <p:nvSpPr>
          <p:cNvPr id="3" name="TextBox 2"/>
          <p:cNvSpPr txBox="1"/>
          <p:nvPr/>
        </p:nvSpPr>
        <p:spPr>
          <a:xfrm>
            <a:off x="520700" y="1080744"/>
            <a:ext cx="79248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chemeClr val="tx2">
                    <a:lumMod val="60000"/>
                    <a:lumOff val="40000"/>
                  </a:schemeClr>
                </a:solidFill>
              </a:rPr>
              <a:t>New </a:t>
            </a:r>
            <a:r>
              <a:rPr lang="en-US" sz="2400" b="1" dirty="0" smtClean="0">
                <a:solidFill>
                  <a:schemeClr val="tx2">
                    <a:lumMod val="60000"/>
                    <a:lumOff val="40000"/>
                  </a:schemeClr>
                </a:solidFill>
              </a:rPr>
              <a:t>Goal: </a:t>
            </a:r>
            <a:r>
              <a:rPr lang="en-US" sz="2400" dirty="0" smtClean="0"/>
              <a:t>Find good </a:t>
            </a:r>
            <a:r>
              <a:rPr lang="en-US" sz="2400" dirty="0" err="1" smtClean="0"/>
              <a:t>indifferentiability</a:t>
            </a:r>
            <a:r>
              <a:rPr lang="en-US" sz="2400" dirty="0" smtClean="0"/>
              <a:t>-like notions with composition properties for multi-stage games.</a:t>
            </a:r>
          </a:p>
        </p:txBody>
      </p:sp>
      <p:sp>
        <p:nvSpPr>
          <p:cNvPr id="4" name="TextBox 3"/>
          <p:cNvSpPr txBox="1"/>
          <p:nvPr/>
        </p:nvSpPr>
        <p:spPr>
          <a:xfrm>
            <a:off x="520700" y="2380901"/>
            <a:ext cx="7709877" cy="3416320"/>
          </a:xfrm>
          <a:prstGeom prst="rect">
            <a:avLst/>
          </a:prstGeom>
          <a:noFill/>
        </p:spPr>
        <p:txBody>
          <a:bodyPr wrap="square" rtlCol="0">
            <a:spAutoFit/>
          </a:bodyPr>
          <a:lstStyle/>
          <a:p>
            <a:pPr marL="342900" indent="-342900">
              <a:buClr>
                <a:schemeClr val="tx2">
                  <a:lumMod val="60000"/>
                  <a:lumOff val="40000"/>
                </a:schemeClr>
              </a:buClr>
              <a:buSzPct val="140000"/>
              <a:buFont typeface="Wingdings" charset="2"/>
              <a:buChar char="§"/>
            </a:pPr>
            <a:r>
              <a:rPr lang="en-US" sz="2400" b="1" dirty="0" smtClean="0">
                <a:solidFill>
                  <a:schemeClr val="tx2">
                    <a:lumMod val="60000"/>
                    <a:lumOff val="40000"/>
                  </a:schemeClr>
                </a:solidFill>
              </a:rPr>
              <a:t>Reset </a:t>
            </a:r>
            <a:r>
              <a:rPr lang="en-US" sz="2400" b="1" dirty="0" err="1" smtClean="0">
                <a:solidFill>
                  <a:schemeClr val="tx2">
                    <a:lumMod val="60000"/>
                    <a:lumOff val="40000"/>
                  </a:schemeClr>
                </a:solidFill>
              </a:rPr>
              <a:t>indifferentiability</a:t>
            </a:r>
            <a:r>
              <a:rPr lang="en-US" sz="2400" b="1" dirty="0">
                <a:solidFill>
                  <a:schemeClr val="tx2">
                    <a:lumMod val="60000"/>
                    <a:lumOff val="40000"/>
                  </a:schemeClr>
                </a:solidFill>
              </a:rPr>
              <a:t> </a:t>
            </a:r>
            <a:r>
              <a:rPr lang="en-US" sz="2400" dirty="0" smtClean="0">
                <a:solidFill>
                  <a:srgbClr val="008000"/>
                </a:solidFill>
              </a:rPr>
              <a:t>[RSS11]</a:t>
            </a:r>
            <a:r>
              <a:rPr lang="en-US" sz="2400" dirty="0" smtClean="0"/>
              <a:t>: Distinguisher is allowed to reset </a:t>
            </a:r>
            <a:r>
              <a:rPr lang="en-US" sz="2400" dirty="0" smtClean="0"/>
              <a:t>simulator.</a:t>
            </a:r>
            <a:endParaRPr lang="en-US" sz="2400" dirty="0" smtClean="0"/>
          </a:p>
          <a:p>
            <a:pPr marL="342900" indent="-342900">
              <a:buClr>
                <a:schemeClr val="tx2">
                  <a:lumMod val="60000"/>
                  <a:lumOff val="40000"/>
                </a:schemeClr>
              </a:buClr>
              <a:buSzPct val="140000"/>
              <a:buFont typeface="Wingdings" charset="2"/>
              <a:buChar char="§"/>
            </a:pPr>
            <a:r>
              <a:rPr lang="en-US" sz="2400" dirty="0" smtClean="0"/>
              <a:t>Reset </a:t>
            </a:r>
            <a:r>
              <a:rPr lang="en-US" sz="2400" dirty="0" err="1" smtClean="0"/>
              <a:t>indifferentiability</a:t>
            </a:r>
            <a:r>
              <a:rPr lang="en-US" sz="2400" dirty="0" smtClean="0"/>
              <a:t> sufficient for secure </a:t>
            </a:r>
            <a:r>
              <a:rPr lang="en-US" sz="2400" dirty="0" smtClean="0"/>
              <a:t>composition in the multi-stage setting.</a:t>
            </a:r>
            <a:endParaRPr lang="en-US" sz="2400" dirty="0" smtClean="0"/>
          </a:p>
          <a:p>
            <a:pPr marL="342900" indent="-342900">
              <a:buClr>
                <a:schemeClr val="tx2">
                  <a:lumMod val="60000"/>
                  <a:lumOff val="40000"/>
                </a:schemeClr>
              </a:buClr>
              <a:buSzPct val="140000"/>
              <a:buFont typeface="Wingdings" charset="2"/>
              <a:buChar char="§"/>
            </a:pPr>
            <a:r>
              <a:rPr lang="en-US" sz="2400" u="sng" dirty="0" smtClean="0"/>
              <a:t>Many impossibility results</a:t>
            </a:r>
            <a:r>
              <a:rPr lang="en-US" sz="2400" dirty="0" smtClean="0"/>
              <a:t>: Traditional </a:t>
            </a:r>
            <a:r>
              <a:rPr lang="en-US" sz="2400" dirty="0" err="1" smtClean="0"/>
              <a:t>indifferentiability</a:t>
            </a:r>
            <a:r>
              <a:rPr lang="en-US" sz="2400" dirty="0" smtClean="0"/>
              <a:t> results are impossible for reset </a:t>
            </a:r>
            <a:r>
              <a:rPr lang="en-US" sz="2400" dirty="0" err="1" smtClean="0"/>
              <a:t>indifferentiability</a:t>
            </a:r>
            <a:r>
              <a:rPr lang="en-US" sz="2400" dirty="0" smtClean="0"/>
              <a:t> </a:t>
            </a:r>
            <a:r>
              <a:rPr lang="en-US" sz="2400" dirty="0" smtClean="0">
                <a:solidFill>
                  <a:srgbClr val="008000"/>
                </a:solidFill>
              </a:rPr>
              <a:t>[DGHM13,</a:t>
            </a:r>
            <a:r>
              <a:rPr lang="en-US" sz="2400" dirty="0" smtClean="0">
                <a:solidFill>
                  <a:srgbClr val="008000"/>
                </a:solidFill>
              </a:rPr>
              <a:t>BBM13,…]</a:t>
            </a:r>
          </a:p>
          <a:p>
            <a:pPr marL="342900" indent="-342900">
              <a:buClr>
                <a:schemeClr val="tx2">
                  <a:lumMod val="60000"/>
                  <a:lumOff val="40000"/>
                </a:schemeClr>
              </a:buClr>
              <a:buSzPct val="140000"/>
              <a:buFont typeface="Wingdings" charset="2"/>
              <a:buChar char="§"/>
            </a:pPr>
            <a:r>
              <a:rPr lang="en-US" sz="2400" dirty="0" smtClean="0">
                <a:solidFill>
                  <a:srgbClr val="008000"/>
                </a:solidFill>
              </a:rPr>
              <a:t>…</a:t>
            </a:r>
            <a:endParaRPr lang="en-US" sz="2400" dirty="0" smtClean="0">
              <a:solidFill>
                <a:srgbClr val="008000"/>
              </a:solidFill>
            </a:endParaRPr>
          </a:p>
          <a:p>
            <a:pPr marL="285750" indent="-285750">
              <a:buFont typeface="Arial"/>
              <a:buChar char="•"/>
            </a:pPr>
            <a:endParaRPr lang="en-US" sz="2400" dirty="0" smtClean="0"/>
          </a:p>
        </p:txBody>
      </p:sp>
    </p:spTree>
    <p:extLst>
      <p:ext uri="{BB962C8B-B14F-4D97-AF65-F5344CB8AC3E}">
        <p14:creationId xmlns:p14="http://schemas.microsoft.com/office/powerpoint/2010/main" val="2478912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a:t>
            </a:r>
            <a:endParaRPr lang="en-US" sz="3200" b="0" dirty="0">
              <a:solidFill>
                <a:srgbClr val="FF0000"/>
              </a:solidFill>
            </a:endParaRPr>
          </a:p>
        </p:txBody>
      </p:sp>
      <p:sp>
        <p:nvSpPr>
          <p:cNvPr id="4" name="TextBox 3"/>
          <p:cNvSpPr txBox="1"/>
          <p:nvPr/>
        </p:nvSpPr>
        <p:spPr>
          <a:xfrm>
            <a:off x="457200" y="1192148"/>
            <a:ext cx="8120185" cy="3539431"/>
          </a:xfrm>
          <a:prstGeom prst="rect">
            <a:avLst/>
          </a:prstGeom>
          <a:noFill/>
        </p:spPr>
        <p:txBody>
          <a:bodyPr wrap="square" rtlCol="0">
            <a:spAutoFit/>
          </a:bodyPr>
          <a:lstStyle/>
          <a:p>
            <a:pPr marL="285750" indent="-285750">
              <a:buClr>
                <a:schemeClr val="tx2">
                  <a:lumMod val="60000"/>
                  <a:lumOff val="40000"/>
                </a:schemeClr>
              </a:buClr>
              <a:buFont typeface="Wingdings" charset="2"/>
              <a:buChar char="§"/>
            </a:pPr>
            <a:r>
              <a:rPr lang="en-US" sz="2800" u="sng" dirty="0" smtClean="0"/>
              <a:t>Ideally</a:t>
            </a:r>
            <a:r>
              <a:rPr lang="en-US" sz="2800" dirty="0" smtClean="0"/>
              <a:t>, we would like to avoid ideal models. </a:t>
            </a:r>
            <a:br>
              <a:rPr lang="en-US" sz="2800" dirty="0" smtClean="0"/>
            </a:br>
            <a:endParaRPr lang="en-US" sz="2800" dirty="0" smtClean="0"/>
          </a:p>
          <a:p>
            <a:pPr marL="285750" indent="-285750">
              <a:buClr>
                <a:schemeClr val="tx2">
                  <a:lumMod val="60000"/>
                  <a:lumOff val="40000"/>
                </a:schemeClr>
              </a:buClr>
              <a:buFont typeface="Wingdings" charset="2"/>
              <a:buChar char="§"/>
            </a:pPr>
            <a:r>
              <a:rPr lang="en-US" sz="2800" dirty="0" smtClean="0"/>
              <a:t>A large number of relevant security questions can </a:t>
            </a:r>
            <a:r>
              <a:rPr lang="en-US" sz="2800" b="1" dirty="0" smtClean="0">
                <a:solidFill>
                  <a:srgbClr val="558ED5"/>
                </a:solidFill>
              </a:rPr>
              <a:t>only be answered using ideal-model security proofs</a:t>
            </a:r>
            <a:r>
              <a:rPr lang="en-US" sz="2800" b="1" dirty="0" smtClean="0">
                <a:solidFill>
                  <a:srgbClr val="558ED5"/>
                </a:solidFill>
              </a:rPr>
              <a:t>.</a:t>
            </a:r>
            <a:endParaRPr lang="en-US" sz="2800" b="1" dirty="0" smtClean="0">
              <a:solidFill>
                <a:srgbClr val="558ED5"/>
              </a:solidFill>
            </a:endParaRPr>
          </a:p>
          <a:p>
            <a:pPr marL="285750" indent="-285750">
              <a:buClr>
                <a:schemeClr val="tx2">
                  <a:lumMod val="60000"/>
                  <a:lumOff val="40000"/>
                </a:schemeClr>
              </a:buClr>
              <a:buFont typeface="Wingdings" charset="2"/>
              <a:buChar char="§"/>
            </a:pPr>
            <a:endParaRPr lang="en-US" sz="2800" dirty="0" smtClean="0"/>
          </a:p>
          <a:p>
            <a:pPr marL="285750" indent="-285750">
              <a:buClr>
                <a:schemeClr val="tx2">
                  <a:lumMod val="60000"/>
                  <a:lumOff val="40000"/>
                </a:schemeClr>
              </a:buClr>
              <a:buFont typeface="Wingdings" charset="2"/>
              <a:buChar char="§"/>
            </a:pPr>
            <a:r>
              <a:rPr lang="en-US" sz="2800" dirty="0" smtClean="0"/>
              <a:t>Ideal models give rise to a rich area of works with interesting theoretical questions</a:t>
            </a:r>
            <a:r>
              <a:rPr lang="en-US" sz="2800" dirty="0" smtClean="0"/>
              <a:t>.</a:t>
            </a:r>
            <a:endParaRPr lang="en-US" sz="2800" dirty="0"/>
          </a:p>
        </p:txBody>
      </p:sp>
    </p:spTree>
    <p:extLst>
      <p:ext uri="{BB962C8B-B14F-4D97-AF65-F5344CB8AC3E}">
        <p14:creationId xmlns:p14="http://schemas.microsoft.com/office/powerpoint/2010/main" val="2373823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3286" y="2687633"/>
            <a:ext cx="4592553" cy="830997"/>
          </a:xfrm>
          <a:prstGeom prst="rect">
            <a:avLst/>
          </a:prstGeom>
          <a:noFill/>
        </p:spPr>
        <p:txBody>
          <a:bodyPr wrap="square" rtlCol="0">
            <a:spAutoFit/>
          </a:bodyPr>
          <a:lstStyle/>
          <a:p>
            <a:pPr algn="ctr"/>
            <a:r>
              <a:rPr lang="en-US" sz="4800" dirty="0" smtClean="0"/>
              <a:t>Thank you!</a:t>
            </a:r>
            <a:endParaRPr lang="en-US" sz="4800" dirty="0"/>
          </a:p>
        </p:txBody>
      </p:sp>
    </p:spTree>
    <p:extLst>
      <p:ext uri="{BB962C8B-B14F-4D97-AF65-F5344CB8AC3E}">
        <p14:creationId xmlns:p14="http://schemas.microsoft.com/office/powerpoint/2010/main" val="22241247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DESX – Proof Idea</a:t>
            </a:r>
            <a:endParaRPr lang="en-US" sz="3200" b="0" dirty="0">
              <a:solidFill>
                <a:srgbClr val="FF0000"/>
              </a:solidFill>
            </a:endParaRPr>
          </a:p>
        </p:txBody>
      </p:sp>
      <p:sp>
        <p:nvSpPr>
          <p:cNvPr id="3" name="TextBox 2"/>
          <p:cNvSpPr txBox="1"/>
          <p:nvPr/>
        </p:nvSpPr>
        <p:spPr>
          <a:xfrm>
            <a:off x="562610" y="1100455"/>
            <a:ext cx="6778625" cy="461665"/>
          </a:xfrm>
          <a:prstGeom prst="rect">
            <a:avLst/>
          </a:prstGeom>
          <a:noFill/>
        </p:spPr>
        <p:txBody>
          <a:bodyPr wrap="square" rtlCol="0">
            <a:spAutoFit/>
          </a:bodyPr>
          <a:lstStyle/>
          <a:p>
            <a:r>
              <a:rPr lang="en-US" sz="2400" dirty="0" smtClean="0"/>
              <a:t>Extend the ideal world:</a:t>
            </a:r>
            <a:endParaRPr lang="en-US" sz="2400" dirty="0"/>
          </a:p>
        </p:txBody>
      </p:sp>
      <p:sp>
        <p:nvSpPr>
          <p:cNvPr id="4" name="Rectangle 3"/>
          <p:cNvSpPr/>
          <p:nvPr/>
        </p:nvSpPr>
        <p:spPr>
          <a:xfrm>
            <a:off x="2712505" y="1994832"/>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IC</a:t>
            </a:r>
            <a:endParaRPr lang="en-US" sz="2400" b="1" dirty="0">
              <a:solidFill>
                <a:schemeClr val="tx1"/>
              </a:solidFill>
            </a:endParaRPr>
          </a:p>
        </p:txBody>
      </p:sp>
      <p:cxnSp>
        <p:nvCxnSpPr>
          <p:cNvPr id="5" name="Straight Arrow Connector 4"/>
          <p:cNvCxnSpPr/>
          <p:nvPr/>
        </p:nvCxnSpPr>
        <p:spPr>
          <a:xfrm flipV="1">
            <a:off x="1440234" y="2913511"/>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a:off x="2052330" y="2913511"/>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1275183" y="3417234"/>
            <a:ext cx="2367074" cy="558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D</a:t>
            </a:r>
            <a:endParaRPr lang="en-US" b="1" dirty="0"/>
          </a:p>
        </p:txBody>
      </p:sp>
      <p:cxnSp>
        <p:nvCxnSpPr>
          <p:cNvPr id="10" name="Straight Arrow Connector 9"/>
          <p:cNvCxnSpPr/>
          <p:nvPr/>
        </p:nvCxnSpPr>
        <p:spPr>
          <a:xfrm flipV="1">
            <a:off x="2872794" y="2913511"/>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3484890" y="2913511"/>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Rectangle 11"/>
          <p:cNvSpPr/>
          <p:nvPr/>
        </p:nvSpPr>
        <p:spPr>
          <a:xfrm>
            <a:off x="1271238" y="1992735"/>
            <a:ext cx="932243" cy="9186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rPr>
              <a:t>P</a:t>
            </a:r>
          </a:p>
        </p:txBody>
      </p:sp>
      <p:sp>
        <p:nvSpPr>
          <p:cNvPr id="13" name="Oval 12"/>
          <p:cNvSpPr/>
          <p:nvPr/>
        </p:nvSpPr>
        <p:spPr>
          <a:xfrm>
            <a:off x="457200" y="1994832"/>
            <a:ext cx="447040" cy="3759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1</a:t>
            </a:r>
            <a:endParaRPr lang="en-US" b="1" dirty="0"/>
          </a:p>
        </p:txBody>
      </p:sp>
      <p:sp>
        <p:nvSpPr>
          <p:cNvPr id="14" name="TextBox 13"/>
          <p:cNvSpPr txBox="1"/>
          <p:nvPr/>
        </p:nvSpPr>
        <p:spPr>
          <a:xfrm>
            <a:off x="4267200" y="1992735"/>
            <a:ext cx="4328160" cy="1200328"/>
          </a:xfrm>
          <a:prstGeom prst="rect">
            <a:avLst/>
          </a:prstGeom>
          <a:noFill/>
        </p:spPr>
        <p:txBody>
          <a:bodyPr wrap="square" rtlCol="0">
            <a:spAutoFit/>
          </a:bodyPr>
          <a:lstStyle/>
          <a:p>
            <a:r>
              <a:rPr lang="en-US" sz="2400" dirty="0" smtClean="0"/>
              <a:t>Transcript:</a:t>
            </a:r>
            <a:endParaRPr lang="en-US" sz="2400" dirty="0" smtClean="0"/>
          </a:p>
          <a:p>
            <a:pPr marL="285750" indent="-285750">
              <a:buFont typeface="Arial"/>
              <a:buChar char="•"/>
            </a:pPr>
            <a:r>
              <a:rPr lang="en-US" sz="2400" dirty="0">
                <a:latin typeface="Apple Chancery"/>
                <a:cs typeface="Apple Chancery"/>
              </a:rPr>
              <a:t>T</a:t>
            </a:r>
            <a:r>
              <a:rPr lang="en-US" sz="2400" baseline="-25000" dirty="0" smtClean="0"/>
              <a:t>C</a:t>
            </a:r>
            <a:r>
              <a:rPr lang="en-US" sz="2400" dirty="0" smtClean="0"/>
              <a:t> = {</a:t>
            </a:r>
            <a:r>
              <a:rPr lang="en-US" sz="2400" dirty="0" smtClean="0"/>
              <a:t>(w, z</a:t>
            </a:r>
            <a:r>
              <a:rPr lang="en-US" sz="2400" dirty="0" smtClean="0"/>
              <a:t>)}, size </a:t>
            </a:r>
            <a:r>
              <a:rPr lang="en-US" sz="2400" dirty="0" smtClean="0"/>
              <a:t>Q</a:t>
            </a:r>
            <a:r>
              <a:rPr lang="en-US" sz="2400" baseline="-25000" dirty="0" smtClean="0"/>
              <a:t>C</a:t>
            </a:r>
            <a:endParaRPr lang="en-US" sz="2400" baseline="-25000" dirty="0" smtClean="0">
              <a:latin typeface="Apple Chancery"/>
              <a:cs typeface="Apple Chancery"/>
            </a:endParaRPr>
          </a:p>
          <a:p>
            <a:pPr marL="285750" indent="-285750">
              <a:buFont typeface="Arial"/>
              <a:buChar char="•"/>
            </a:pPr>
            <a:r>
              <a:rPr lang="en-US" sz="2400" dirty="0">
                <a:latin typeface="Apple Chancery"/>
                <a:cs typeface="Apple Chancery"/>
              </a:rPr>
              <a:t>T</a:t>
            </a:r>
            <a:r>
              <a:rPr lang="en-US" sz="2400" baseline="-25000" dirty="0" smtClean="0">
                <a:latin typeface="Symbol" charset="2"/>
                <a:cs typeface="Symbol" charset="2"/>
              </a:rPr>
              <a:t>P</a:t>
            </a:r>
            <a:r>
              <a:rPr lang="en-US" sz="2400" dirty="0" smtClean="0"/>
              <a:t> </a:t>
            </a:r>
            <a:r>
              <a:rPr lang="en-US" sz="2400" dirty="0"/>
              <a:t>= {</a:t>
            </a:r>
            <a:r>
              <a:rPr lang="en-US" sz="2400" dirty="0" smtClean="0"/>
              <a:t>(SK’, x</a:t>
            </a:r>
            <a:r>
              <a:rPr lang="en-US" sz="2400" dirty="0" smtClean="0"/>
              <a:t>, </a:t>
            </a:r>
            <a:r>
              <a:rPr lang="en-US" sz="2400" dirty="0" smtClean="0"/>
              <a:t>y</a:t>
            </a:r>
            <a:r>
              <a:rPr lang="en-US" sz="2400" dirty="0" smtClean="0"/>
              <a:t>)}, size </a:t>
            </a:r>
            <a:r>
              <a:rPr lang="en-US" sz="2400" dirty="0" smtClean="0"/>
              <a:t>Q</a:t>
            </a:r>
            <a:r>
              <a:rPr lang="en-US" sz="2000" baseline="-25000" dirty="0" smtClean="0">
                <a:latin typeface="Symbol" charset="2"/>
                <a:cs typeface="Symbol" charset="2"/>
              </a:rPr>
              <a:t>P</a:t>
            </a:r>
            <a:endParaRPr lang="en-US" sz="2400" baseline="-25000" dirty="0">
              <a:latin typeface="Symbol" charset="2"/>
              <a:cs typeface="Symbol" charset="2"/>
            </a:endParaRPr>
          </a:p>
        </p:txBody>
      </p:sp>
      <p:grpSp>
        <p:nvGrpSpPr>
          <p:cNvPr id="36" name="Group 35"/>
          <p:cNvGrpSpPr/>
          <p:nvPr/>
        </p:nvGrpSpPr>
        <p:grpSpPr>
          <a:xfrm>
            <a:off x="5017737" y="309020"/>
            <a:ext cx="2846103" cy="1204781"/>
            <a:chOff x="2335497" y="1821767"/>
            <a:chExt cx="4116852" cy="1742700"/>
          </a:xfrm>
        </p:grpSpPr>
        <p:grpSp>
          <p:nvGrpSpPr>
            <p:cNvPr id="15" name="Group 14"/>
            <p:cNvGrpSpPr/>
            <p:nvPr/>
          </p:nvGrpSpPr>
          <p:grpSpPr>
            <a:xfrm>
              <a:off x="3903170" y="1821767"/>
              <a:ext cx="932243" cy="918679"/>
              <a:chOff x="1691164" y="1573206"/>
              <a:chExt cx="932243" cy="918679"/>
            </a:xfrm>
          </p:grpSpPr>
          <p:sp>
            <p:nvSpPr>
              <p:cNvPr id="16" name="Rectangle 15"/>
              <p:cNvSpPr/>
              <p:nvPr/>
            </p:nvSpPr>
            <p:spPr>
              <a:xfrm>
                <a:off x="1691164" y="1573206"/>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sp>
            <p:nvSpPr>
              <p:cNvPr id="17" name="Isosceles Triangle 16"/>
              <p:cNvSpPr/>
              <p:nvPr/>
            </p:nvSpPr>
            <p:spPr>
              <a:xfrm>
                <a:off x="2035034" y="228110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cxnSp>
          <p:nvCxnSpPr>
            <p:cNvPr id="18" name="Straight Arrow Connector 17"/>
            <p:cNvCxnSpPr>
              <a:endCxn id="16" idx="1"/>
            </p:cNvCxnSpPr>
            <p:nvPr/>
          </p:nvCxnSpPr>
          <p:spPr>
            <a:xfrm>
              <a:off x="3319446" y="2281107"/>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16" idx="3"/>
            </p:cNvCxnSpPr>
            <p:nvPr/>
          </p:nvCxnSpPr>
          <p:spPr>
            <a:xfrm>
              <a:off x="4835413" y="2281107"/>
              <a:ext cx="622237"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a:stCxn id="21" idx="3"/>
              <a:endCxn id="16" idx="2"/>
            </p:cNvCxnSpPr>
            <p:nvPr/>
          </p:nvCxnSpPr>
          <p:spPr>
            <a:xfrm flipV="1">
              <a:off x="4369292" y="2740446"/>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Cloud 20"/>
            <p:cNvSpPr/>
            <p:nvPr/>
          </p:nvSpPr>
          <p:spPr>
            <a:xfrm>
              <a:off x="3979327" y="3068051"/>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smtClean="0">
                  <a:solidFill>
                    <a:schemeClr val="tx1"/>
                  </a:solidFill>
                </a:rPr>
                <a:t>SK</a:t>
              </a:r>
              <a:endParaRPr lang="en-US" baseline="-25000" dirty="0">
                <a:solidFill>
                  <a:schemeClr val="tx1"/>
                </a:solidFill>
              </a:endParaRPr>
            </a:p>
          </p:txBody>
        </p:sp>
        <p:grpSp>
          <p:nvGrpSpPr>
            <p:cNvPr id="22" name="Group 21"/>
            <p:cNvGrpSpPr/>
            <p:nvPr/>
          </p:nvGrpSpPr>
          <p:grpSpPr>
            <a:xfrm>
              <a:off x="5457650" y="2071381"/>
              <a:ext cx="400225" cy="400225"/>
              <a:chOff x="5457650" y="2071381"/>
              <a:chExt cx="400225" cy="400225"/>
            </a:xfrm>
          </p:grpSpPr>
          <p:sp>
            <p:nvSpPr>
              <p:cNvPr id="23" name="Oval 22"/>
              <p:cNvSpPr/>
              <p:nvPr/>
            </p:nvSpPr>
            <p:spPr>
              <a:xfrm>
                <a:off x="5457650" y="2071381"/>
                <a:ext cx="400225" cy="40022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23" idx="0"/>
                <a:endCxn id="23" idx="4"/>
              </p:cNvCxnSpPr>
              <p:nvPr/>
            </p:nvCxnSpPr>
            <p:spPr>
              <a:xfrm>
                <a:off x="5657763" y="2071381"/>
                <a:ext cx="0" cy="400225"/>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a:stCxn id="23" idx="2"/>
                <a:endCxn id="23" idx="6"/>
              </p:cNvCxnSpPr>
              <p:nvPr/>
            </p:nvCxnSpPr>
            <p:spPr>
              <a:xfrm>
                <a:off x="5457650" y="2271494"/>
                <a:ext cx="400225" cy="0"/>
              </a:xfrm>
              <a:prstGeom prst="line">
                <a:avLst/>
              </a:prstGeom>
            </p:spPr>
            <p:style>
              <a:lnRef idx="2">
                <a:schemeClr val="dk1"/>
              </a:lnRef>
              <a:fillRef idx="0">
                <a:schemeClr val="dk1"/>
              </a:fillRef>
              <a:effectRef idx="1">
                <a:schemeClr val="dk1"/>
              </a:effectRef>
              <a:fontRef idx="minor">
                <a:schemeClr val="tx1"/>
              </a:fontRef>
            </p:style>
          </p:cxnSp>
        </p:grpSp>
        <p:grpSp>
          <p:nvGrpSpPr>
            <p:cNvPr id="26" name="Group 25"/>
            <p:cNvGrpSpPr/>
            <p:nvPr/>
          </p:nvGrpSpPr>
          <p:grpSpPr>
            <a:xfrm>
              <a:off x="2919221" y="2080994"/>
              <a:ext cx="400225" cy="400225"/>
              <a:chOff x="5457650" y="2071381"/>
              <a:chExt cx="400225" cy="400225"/>
            </a:xfrm>
          </p:grpSpPr>
          <p:sp>
            <p:nvSpPr>
              <p:cNvPr id="27" name="Oval 26"/>
              <p:cNvSpPr/>
              <p:nvPr/>
            </p:nvSpPr>
            <p:spPr>
              <a:xfrm>
                <a:off x="5457650" y="2071381"/>
                <a:ext cx="400225" cy="400225"/>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a:stCxn id="27" idx="0"/>
                <a:endCxn id="27" idx="4"/>
              </p:cNvCxnSpPr>
              <p:nvPr/>
            </p:nvCxnSpPr>
            <p:spPr>
              <a:xfrm>
                <a:off x="5657763" y="2071381"/>
                <a:ext cx="0" cy="400225"/>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a:stCxn id="27" idx="2"/>
                <a:endCxn id="27" idx="6"/>
              </p:cNvCxnSpPr>
              <p:nvPr/>
            </p:nvCxnSpPr>
            <p:spPr>
              <a:xfrm>
                <a:off x="5457650" y="2271494"/>
                <a:ext cx="400225" cy="0"/>
              </a:xfrm>
              <a:prstGeom prst="line">
                <a:avLst/>
              </a:prstGeom>
            </p:spPr>
            <p:style>
              <a:lnRef idx="2">
                <a:schemeClr val="dk1"/>
              </a:lnRef>
              <a:fillRef idx="0">
                <a:schemeClr val="dk1"/>
              </a:fillRef>
              <a:effectRef idx="1">
                <a:schemeClr val="dk1"/>
              </a:effectRef>
              <a:fontRef idx="minor">
                <a:schemeClr val="tx1"/>
              </a:fontRef>
            </p:style>
          </p:cxnSp>
        </p:grpSp>
        <p:cxnSp>
          <p:nvCxnSpPr>
            <p:cNvPr id="30" name="Straight Arrow Connector 29"/>
            <p:cNvCxnSpPr>
              <a:stCxn id="31" idx="3"/>
            </p:cNvCxnSpPr>
            <p:nvPr/>
          </p:nvCxnSpPr>
          <p:spPr>
            <a:xfrm flipV="1">
              <a:off x="5657763" y="2520621"/>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Cloud 30"/>
            <p:cNvSpPr/>
            <p:nvPr/>
          </p:nvSpPr>
          <p:spPr>
            <a:xfrm>
              <a:off x="5267798" y="2848226"/>
              <a:ext cx="779930" cy="496416"/>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solidFill>
                    <a:schemeClr val="tx1"/>
                  </a:solidFill>
                </a:rPr>
                <a:t>SK</a:t>
              </a:r>
              <a:r>
                <a:rPr lang="en-US" sz="1000" baseline="-25000" dirty="0" smtClean="0">
                  <a:solidFill>
                    <a:schemeClr val="tx1"/>
                  </a:solidFill>
                </a:rPr>
                <a:t>2</a:t>
              </a:r>
              <a:endParaRPr lang="en-US" baseline="-25000" dirty="0">
                <a:solidFill>
                  <a:schemeClr val="tx1"/>
                </a:solidFill>
              </a:endParaRPr>
            </a:p>
          </p:txBody>
        </p:sp>
        <p:cxnSp>
          <p:nvCxnSpPr>
            <p:cNvPr id="32" name="Straight Arrow Connector 31"/>
            <p:cNvCxnSpPr>
              <a:stCxn id="33" idx="3"/>
            </p:cNvCxnSpPr>
            <p:nvPr/>
          </p:nvCxnSpPr>
          <p:spPr>
            <a:xfrm flipV="1">
              <a:off x="3119334" y="2492238"/>
              <a:ext cx="0" cy="355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Cloud 32"/>
            <p:cNvSpPr/>
            <p:nvPr/>
          </p:nvSpPr>
          <p:spPr>
            <a:xfrm>
              <a:off x="2729369" y="2819843"/>
              <a:ext cx="779930" cy="496416"/>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solidFill>
                    <a:schemeClr val="tx1"/>
                  </a:solidFill>
                </a:rPr>
                <a:t>SK</a:t>
              </a:r>
              <a:r>
                <a:rPr lang="en-US" sz="1000" baseline="-25000" dirty="0" smtClean="0">
                  <a:solidFill>
                    <a:schemeClr val="tx1"/>
                  </a:solidFill>
                </a:rPr>
                <a:t>1</a:t>
              </a:r>
              <a:endParaRPr lang="en-US" sz="1000" baseline="-25000" dirty="0">
                <a:solidFill>
                  <a:schemeClr val="tx1"/>
                </a:solidFill>
              </a:endParaRPr>
            </a:p>
          </p:txBody>
        </p:sp>
        <p:cxnSp>
          <p:nvCxnSpPr>
            <p:cNvPr id="34" name="Straight Arrow Connector 33"/>
            <p:cNvCxnSpPr/>
            <p:nvPr/>
          </p:nvCxnSpPr>
          <p:spPr>
            <a:xfrm>
              <a:off x="2335497" y="2281107"/>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a:off x="5868625" y="2271494"/>
              <a:ext cx="5837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37" name="Oval 36"/>
          <p:cNvSpPr/>
          <p:nvPr/>
        </p:nvSpPr>
        <p:spPr>
          <a:xfrm>
            <a:off x="457200" y="4636432"/>
            <a:ext cx="447040" cy="3759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2</a:t>
            </a:r>
            <a:endParaRPr lang="en-US" b="1" dirty="0"/>
          </a:p>
        </p:txBody>
      </p:sp>
      <p:sp>
        <p:nvSpPr>
          <p:cNvPr id="38" name="TextBox 37"/>
          <p:cNvSpPr txBox="1"/>
          <p:nvPr/>
        </p:nvSpPr>
        <p:spPr>
          <a:xfrm>
            <a:off x="1130457" y="4619584"/>
            <a:ext cx="2760823" cy="830997"/>
          </a:xfrm>
          <a:prstGeom prst="rect">
            <a:avLst/>
          </a:prstGeom>
          <a:noFill/>
        </p:spPr>
        <p:txBody>
          <a:bodyPr wrap="square" rtlCol="0">
            <a:spAutoFit/>
          </a:bodyPr>
          <a:lstStyle/>
          <a:p>
            <a:r>
              <a:rPr lang="en-US" sz="2400" dirty="0" smtClean="0"/>
              <a:t>Random</a:t>
            </a:r>
            <a:br>
              <a:rPr lang="en-US" sz="2400" dirty="0" smtClean="0"/>
            </a:br>
            <a:r>
              <a:rPr lang="en-US" sz="2400" dirty="0" smtClean="0"/>
              <a:t>SK, SK</a:t>
            </a:r>
            <a:r>
              <a:rPr lang="en-US" sz="2400" baseline="-25000" dirty="0" smtClean="0"/>
              <a:t>1</a:t>
            </a:r>
            <a:r>
              <a:rPr lang="en-US" sz="2400" dirty="0" smtClean="0"/>
              <a:t>, SK</a:t>
            </a:r>
            <a:r>
              <a:rPr lang="en-US" sz="2400" baseline="-25000" dirty="0" smtClean="0"/>
              <a:t>2</a:t>
            </a:r>
            <a:endParaRPr lang="en-US" sz="2400" baseline="-25000" dirty="0"/>
          </a:p>
        </p:txBody>
      </p:sp>
      <p:cxnSp>
        <p:nvCxnSpPr>
          <p:cNvPr id="40" name="Straight Connector 39"/>
          <p:cNvCxnSpPr/>
          <p:nvPr/>
        </p:nvCxnSpPr>
        <p:spPr>
          <a:xfrm flipV="1">
            <a:off x="457200" y="4297680"/>
            <a:ext cx="8138160" cy="1016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644748" y="4507068"/>
            <a:ext cx="5184291" cy="1200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t>D</a:t>
            </a:r>
            <a:r>
              <a:rPr lang="en-US" sz="2400" dirty="0" smtClean="0"/>
              <a:t> wins if </a:t>
            </a:r>
          </a:p>
          <a:p>
            <a:pPr marL="285750" indent="-285750">
              <a:buFont typeface="Arial"/>
              <a:buChar char="•"/>
            </a:pPr>
            <a:r>
              <a:rPr lang="en-US" sz="2400" dirty="0" smtClean="0"/>
              <a:t>∃</a:t>
            </a:r>
            <a:r>
              <a:rPr lang="en-US" sz="2400" dirty="0" smtClean="0"/>
              <a:t>(w,*) </a:t>
            </a:r>
            <a:r>
              <a:rPr lang="en-US" sz="2400" dirty="0" smtClean="0"/>
              <a:t>∈ </a:t>
            </a:r>
            <a:r>
              <a:rPr lang="en-US" sz="2400" dirty="0">
                <a:latin typeface="Apple Chancery"/>
                <a:cs typeface="Apple Chancery"/>
              </a:rPr>
              <a:t>T</a:t>
            </a:r>
            <a:r>
              <a:rPr lang="en-US" sz="2400" baseline="-25000" dirty="0"/>
              <a:t>C</a:t>
            </a:r>
            <a:r>
              <a:rPr lang="en-US" sz="2400" dirty="0" smtClean="0"/>
              <a:t>: </a:t>
            </a:r>
            <a:r>
              <a:rPr lang="en-US" sz="2400" dirty="0" smtClean="0"/>
              <a:t>(SK</a:t>
            </a:r>
            <a:r>
              <a:rPr lang="en-US" sz="2400" dirty="0" smtClean="0"/>
              <a:t>, w ⊕ </a:t>
            </a:r>
            <a:r>
              <a:rPr lang="en-US" sz="2400" dirty="0" smtClean="0"/>
              <a:t>SK</a:t>
            </a:r>
            <a:r>
              <a:rPr lang="en-US" sz="2400" baseline="-25000" dirty="0" smtClean="0"/>
              <a:t>1</a:t>
            </a:r>
            <a:r>
              <a:rPr lang="en-US" sz="2400" dirty="0" smtClean="0"/>
              <a:t>, *) </a:t>
            </a:r>
            <a:r>
              <a:rPr lang="en-US" sz="2400" dirty="0" smtClean="0"/>
              <a:t>∈ </a:t>
            </a:r>
            <a:r>
              <a:rPr lang="en-US" sz="2400" dirty="0">
                <a:latin typeface="Apple Chancery"/>
                <a:cs typeface="Apple Chancery"/>
              </a:rPr>
              <a:t>T</a:t>
            </a:r>
            <a:r>
              <a:rPr lang="en-US" sz="2400" baseline="-25000" dirty="0">
                <a:latin typeface="Symbol" charset="2"/>
                <a:cs typeface="Symbol" charset="2"/>
              </a:rPr>
              <a:t>P</a:t>
            </a:r>
            <a:r>
              <a:rPr lang="en-US" sz="2400" dirty="0" smtClean="0"/>
              <a:t> </a:t>
            </a:r>
          </a:p>
          <a:p>
            <a:pPr marL="285750" indent="-285750">
              <a:buFont typeface="Arial"/>
              <a:buChar char="•"/>
            </a:pPr>
            <a:r>
              <a:rPr lang="en-US" sz="2400" dirty="0"/>
              <a:t>∃</a:t>
            </a:r>
            <a:r>
              <a:rPr lang="en-US" sz="2400" dirty="0" smtClean="0"/>
              <a:t>(*,z</a:t>
            </a:r>
            <a:r>
              <a:rPr lang="en-US" sz="2400" dirty="0" smtClean="0"/>
              <a:t>) </a:t>
            </a:r>
            <a:r>
              <a:rPr lang="en-US" sz="2400" dirty="0"/>
              <a:t>∈ </a:t>
            </a:r>
            <a:r>
              <a:rPr lang="en-US" sz="2400" dirty="0">
                <a:latin typeface="Apple Chancery"/>
                <a:cs typeface="Apple Chancery"/>
              </a:rPr>
              <a:t>T</a:t>
            </a:r>
            <a:r>
              <a:rPr lang="en-US" sz="2400" baseline="-25000" dirty="0"/>
              <a:t>C</a:t>
            </a:r>
            <a:r>
              <a:rPr lang="en-US" sz="2400" dirty="0"/>
              <a:t>: </a:t>
            </a:r>
            <a:r>
              <a:rPr lang="en-US" sz="2400" dirty="0" smtClean="0"/>
              <a:t>(SK</a:t>
            </a:r>
            <a:r>
              <a:rPr lang="en-US" sz="2400" dirty="0"/>
              <a:t>, </a:t>
            </a:r>
            <a:r>
              <a:rPr lang="en-US" sz="2400" dirty="0" smtClean="0"/>
              <a:t>*, z </a:t>
            </a:r>
            <a:r>
              <a:rPr lang="en-US" sz="2400" dirty="0"/>
              <a:t>⊕</a:t>
            </a:r>
            <a:r>
              <a:rPr lang="en-US" sz="2400" dirty="0" smtClean="0"/>
              <a:t> SK</a:t>
            </a:r>
            <a:r>
              <a:rPr lang="en-US" sz="2400" baseline="-25000" dirty="0" smtClean="0"/>
              <a:t>2</a:t>
            </a:r>
            <a:r>
              <a:rPr lang="en-US" sz="2400" dirty="0" smtClean="0"/>
              <a:t>) </a:t>
            </a:r>
            <a:r>
              <a:rPr lang="en-US" sz="2400" dirty="0"/>
              <a:t>∈ </a:t>
            </a:r>
            <a:r>
              <a:rPr lang="en-US" sz="2400" dirty="0">
                <a:latin typeface="Apple Chancery"/>
                <a:cs typeface="Apple Chancery"/>
              </a:rPr>
              <a:t>T</a:t>
            </a:r>
            <a:r>
              <a:rPr lang="en-US" sz="2400" baseline="-25000" dirty="0">
                <a:latin typeface="Symbol" charset="2"/>
                <a:cs typeface="Symbol" charset="2"/>
              </a:rPr>
              <a:t>P</a:t>
            </a:r>
            <a:r>
              <a:rPr lang="en-US" sz="2400" dirty="0"/>
              <a:t> </a:t>
            </a:r>
            <a:endParaRPr lang="en-US" sz="2400" dirty="0" smtClean="0"/>
          </a:p>
        </p:txBody>
      </p:sp>
      <p:sp>
        <p:nvSpPr>
          <p:cNvPr id="42" name="TextBox 41"/>
          <p:cNvSpPr txBox="1"/>
          <p:nvPr/>
        </p:nvSpPr>
        <p:spPr>
          <a:xfrm>
            <a:off x="477520" y="5852160"/>
            <a:ext cx="2600960"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b="1" dirty="0" smtClean="0">
                <a:solidFill>
                  <a:schemeClr val="tx2">
                    <a:lumMod val="60000"/>
                    <a:lumOff val="40000"/>
                  </a:schemeClr>
                </a:solidFill>
              </a:rPr>
              <a:t>Lemma 1: </a:t>
            </a:r>
            <a:r>
              <a:rPr lang="en-US" sz="2000" dirty="0" smtClean="0">
                <a:solidFill>
                  <a:schemeClr val="tx1"/>
                </a:solidFill>
                <a:latin typeface="Symbol" charset="2"/>
                <a:cs typeface="Symbol" charset="2"/>
              </a:rPr>
              <a:t>e</a:t>
            </a:r>
            <a:r>
              <a:rPr lang="en-US" sz="2000" dirty="0" smtClean="0">
                <a:solidFill>
                  <a:schemeClr val="tx1"/>
                </a:solidFill>
              </a:rPr>
              <a:t> ≤ </a:t>
            </a:r>
            <a:r>
              <a:rPr lang="en-US" sz="2000" b="1" dirty="0" err="1" smtClean="0">
                <a:solidFill>
                  <a:schemeClr val="tx1"/>
                </a:solidFill>
              </a:rPr>
              <a:t>Pr</a:t>
            </a:r>
            <a:r>
              <a:rPr lang="en-US" sz="2000" dirty="0" smtClean="0">
                <a:solidFill>
                  <a:schemeClr val="tx1"/>
                </a:solidFill>
              </a:rPr>
              <a:t>[</a:t>
            </a:r>
            <a:r>
              <a:rPr lang="en-US" sz="2000" b="1" dirty="0" smtClean="0">
                <a:solidFill>
                  <a:schemeClr val="tx1"/>
                </a:solidFill>
              </a:rPr>
              <a:t>D</a:t>
            </a:r>
            <a:r>
              <a:rPr lang="en-US" sz="2000" dirty="0" smtClean="0">
                <a:solidFill>
                  <a:schemeClr val="tx1"/>
                </a:solidFill>
              </a:rPr>
              <a:t> wins]</a:t>
            </a:r>
            <a:endParaRPr lang="en-US" sz="2000" b="1" dirty="0" smtClean="0">
              <a:solidFill>
                <a:schemeClr val="tx1"/>
              </a:solidFill>
            </a:endParaRPr>
          </a:p>
        </p:txBody>
      </p:sp>
      <p:sp>
        <p:nvSpPr>
          <p:cNvPr id="43" name="TextBox 42"/>
          <p:cNvSpPr txBox="1"/>
          <p:nvPr/>
        </p:nvSpPr>
        <p:spPr>
          <a:xfrm>
            <a:off x="3980234" y="5852160"/>
            <a:ext cx="4078753"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b="1" dirty="0" smtClean="0">
                <a:solidFill>
                  <a:schemeClr val="tx2">
                    <a:lumMod val="60000"/>
                    <a:lumOff val="40000"/>
                  </a:schemeClr>
                </a:solidFill>
              </a:rPr>
              <a:t>Lemma 2: </a:t>
            </a:r>
            <a:r>
              <a:rPr lang="en-US" sz="2000" b="1" dirty="0" err="1" smtClean="0">
                <a:solidFill>
                  <a:schemeClr val="tx1"/>
                </a:solidFill>
              </a:rPr>
              <a:t>Pr</a:t>
            </a:r>
            <a:r>
              <a:rPr lang="en-US" sz="2000" dirty="0" smtClean="0">
                <a:solidFill>
                  <a:schemeClr val="tx1"/>
                </a:solidFill>
              </a:rPr>
              <a:t>[</a:t>
            </a:r>
            <a:r>
              <a:rPr lang="en-US" sz="2000" b="1" dirty="0" smtClean="0">
                <a:solidFill>
                  <a:schemeClr val="tx1"/>
                </a:solidFill>
              </a:rPr>
              <a:t>D</a:t>
            </a:r>
            <a:r>
              <a:rPr lang="en-US" sz="2000" dirty="0" smtClean="0">
                <a:solidFill>
                  <a:schemeClr val="tx1"/>
                </a:solidFill>
              </a:rPr>
              <a:t> wins] ≤ 2 </a:t>
            </a:r>
            <a:r>
              <a:rPr lang="en-US" sz="2000" dirty="0" smtClean="0"/>
              <a:t>Q</a:t>
            </a:r>
            <a:r>
              <a:rPr lang="en-US" sz="2000" baseline="-25000" dirty="0" smtClean="0"/>
              <a:t>C </a:t>
            </a:r>
            <a:r>
              <a:rPr lang="en-US" sz="2000" dirty="0" smtClean="0">
                <a:solidFill>
                  <a:schemeClr val="tx1"/>
                </a:solidFill>
              </a:rPr>
              <a:t> </a:t>
            </a:r>
            <a:r>
              <a:rPr lang="en-US" sz="2000" dirty="0" smtClean="0"/>
              <a:t>Q</a:t>
            </a:r>
            <a:r>
              <a:rPr lang="en-US" sz="2000" baseline="-25000" dirty="0" smtClean="0">
                <a:latin typeface="Symbol" charset="2"/>
                <a:cs typeface="Symbol" charset="2"/>
              </a:rPr>
              <a:t>P </a:t>
            </a:r>
            <a:r>
              <a:rPr lang="en-US" sz="2000" dirty="0" smtClean="0">
                <a:solidFill>
                  <a:schemeClr val="tx1"/>
                </a:solidFill>
              </a:rPr>
              <a:t>/ 2</a:t>
            </a:r>
            <a:r>
              <a:rPr lang="en-US" sz="2000" baseline="30000" dirty="0" smtClean="0">
                <a:solidFill>
                  <a:schemeClr val="tx1"/>
                </a:solidFill>
              </a:rPr>
              <a:t>n + k</a:t>
            </a:r>
            <a:r>
              <a:rPr lang="en-US" sz="2000" dirty="0" smtClean="0">
                <a:solidFill>
                  <a:schemeClr val="tx1"/>
                </a:solidFill>
              </a:rPr>
              <a:t> </a:t>
            </a:r>
            <a:endParaRPr lang="en-US" sz="2000" b="1" dirty="0" smtClean="0">
              <a:solidFill>
                <a:schemeClr val="tx1"/>
              </a:solidFill>
            </a:endParaRPr>
          </a:p>
        </p:txBody>
      </p:sp>
    </p:spTree>
    <p:extLst>
      <p:ext uri="{BB962C8B-B14F-4D97-AF65-F5344CB8AC3E}">
        <p14:creationId xmlns:p14="http://schemas.microsoft.com/office/powerpoint/2010/main" val="2094609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P spid="14" grpId="0"/>
      <p:bldP spid="37" grpId="0" animBg="1"/>
      <p:bldP spid="38" grpId="0"/>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utshe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120" y="0"/>
            <a:ext cx="1792978" cy="1196813"/>
          </a:xfrm>
          <a:prstGeom prst="rect">
            <a:avLst/>
          </a:prstGeom>
        </p:spPr>
      </p:pic>
      <p:sp>
        <p:nvSpPr>
          <p:cNvPr id="2" name="Title 1"/>
          <p:cNvSpPr>
            <a:spLocks noGrp="1"/>
          </p:cNvSpPr>
          <p:nvPr>
            <p:ph type="title"/>
          </p:nvPr>
        </p:nvSpPr>
        <p:spPr/>
        <p:txBody>
          <a:bodyPr/>
          <a:lstStyle/>
          <a:p>
            <a:r>
              <a:rPr lang="en-US" dirty="0" smtClean="0"/>
              <a:t>This Talk – In a Nutshell</a:t>
            </a:r>
            <a:endParaRPr lang="en-US" sz="3200" b="0" dirty="0">
              <a:solidFill>
                <a:srgbClr val="FF0000"/>
              </a:solidFill>
            </a:endParaRPr>
          </a:p>
        </p:txBody>
      </p:sp>
      <p:sp>
        <p:nvSpPr>
          <p:cNvPr id="8" name="TextBox 7"/>
          <p:cNvSpPr txBox="1"/>
          <p:nvPr/>
        </p:nvSpPr>
        <p:spPr>
          <a:xfrm>
            <a:off x="1605280" y="-193040"/>
            <a:ext cx="184666" cy="369332"/>
          </a:xfrm>
          <a:prstGeom prst="rect">
            <a:avLst/>
          </a:prstGeom>
          <a:noFill/>
        </p:spPr>
        <p:txBody>
          <a:bodyPr wrap="none" rtlCol="0">
            <a:spAutoFit/>
          </a:bodyPr>
          <a:lstStyle/>
          <a:p>
            <a:endParaRPr lang="en-US" dirty="0"/>
          </a:p>
        </p:txBody>
      </p:sp>
      <p:sp>
        <p:nvSpPr>
          <p:cNvPr id="6" name="TextBox 5"/>
          <p:cNvSpPr txBox="1"/>
          <p:nvPr/>
        </p:nvSpPr>
        <p:spPr>
          <a:xfrm>
            <a:off x="558800" y="1186653"/>
            <a:ext cx="8067040" cy="830997"/>
          </a:xfrm>
          <a:prstGeom prst="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u="sng" dirty="0" smtClean="0">
                <a:solidFill>
                  <a:schemeClr val="tx2">
                    <a:lumMod val="60000"/>
                    <a:lumOff val="40000"/>
                  </a:schemeClr>
                </a:solidFill>
              </a:rPr>
              <a:t>This talk:</a:t>
            </a:r>
            <a:r>
              <a:rPr lang="en-US" sz="2400" b="1" dirty="0" smtClean="0">
                <a:solidFill>
                  <a:schemeClr val="tx2">
                    <a:lumMod val="60000"/>
                    <a:lumOff val="40000"/>
                  </a:schemeClr>
                </a:solidFill>
              </a:rPr>
              <a:t> </a:t>
            </a:r>
            <a:r>
              <a:rPr lang="en-US" sz="2400" dirty="0"/>
              <a:t>B</a:t>
            </a:r>
            <a:r>
              <a:rPr lang="en-US" sz="2400" dirty="0" smtClean="0"/>
              <a:t>iased selection of problems which </a:t>
            </a:r>
            <a:r>
              <a:rPr lang="en-US" sz="2400" u="sng" dirty="0" smtClean="0"/>
              <a:t>cannot</a:t>
            </a:r>
            <a:r>
              <a:rPr lang="en-US" sz="2400" dirty="0" smtClean="0"/>
              <a:t> be studied within the traditional framework of provable security.</a:t>
            </a:r>
            <a:endParaRPr lang="en-US" sz="2400" dirty="0"/>
          </a:p>
        </p:txBody>
      </p:sp>
      <p:sp>
        <p:nvSpPr>
          <p:cNvPr id="4" name="TextBox 3"/>
          <p:cNvSpPr txBox="1"/>
          <p:nvPr/>
        </p:nvSpPr>
        <p:spPr>
          <a:xfrm>
            <a:off x="558800" y="3881314"/>
            <a:ext cx="4500880" cy="461665"/>
          </a:xfrm>
          <a:prstGeom prst="rect">
            <a:avLst/>
          </a:prstGeom>
          <a:noFill/>
        </p:spPr>
        <p:txBody>
          <a:bodyPr wrap="square" rtlCol="0">
            <a:spAutoFit/>
          </a:bodyPr>
          <a:lstStyle/>
          <a:p>
            <a:r>
              <a:rPr lang="en-US" sz="2400" dirty="0" smtClean="0"/>
              <a:t>Two high-level goals:</a:t>
            </a:r>
          </a:p>
        </p:txBody>
      </p:sp>
      <p:sp>
        <p:nvSpPr>
          <p:cNvPr id="10" name="TextBox 9"/>
          <p:cNvSpPr txBox="1"/>
          <p:nvPr/>
        </p:nvSpPr>
        <p:spPr>
          <a:xfrm>
            <a:off x="558800" y="2417736"/>
            <a:ext cx="8163298" cy="830997"/>
          </a:xfrm>
          <a:prstGeom prst="rect">
            <a:avLst/>
          </a:prstGeom>
          <a:noFill/>
        </p:spPr>
        <p:txBody>
          <a:bodyPr wrap="square" rtlCol="0">
            <a:spAutoFit/>
          </a:bodyPr>
          <a:lstStyle/>
          <a:p>
            <a:r>
              <a:rPr lang="en-US" sz="2400" i="1" dirty="0" smtClean="0"/>
              <a:t>Leitmotif:</a:t>
            </a:r>
            <a:r>
              <a:rPr lang="en-US" sz="2400" dirty="0" smtClean="0"/>
              <a:t> </a:t>
            </a:r>
            <a:r>
              <a:rPr lang="en-US" sz="2400" dirty="0" smtClean="0"/>
              <a:t>Security proofs are in </a:t>
            </a:r>
            <a:r>
              <a:rPr lang="en-US" sz="2400" b="1" dirty="0" smtClean="0">
                <a:solidFill>
                  <a:srgbClr val="558ED5"/>
                </a:solidFill>
              </a:rPr>
              <a:t>ideal models</a:t>
            </a:r>
            <a:r>
              <a:rPr lang="en-US" sz="2400" dirty="0" smtClean="0">
                <a:solidFill>
                  <a:srgbClr val="558ED5"/>
                </a:solidFill>
              </a:rPr>
              <a:t> </a:t>
            </a:r>
            <a:r>
              <a:rPr lang="en-US" sz="2400" dirty="0" smtClean="0"/>
              <a:t>(e.g. random oracle model, ideal cipher model, etc.)</a:t>
            </a:r>
            <a:endParaRPr lang="en-US" sz="2400" dirty="0"/>
          </a:p>
        </p:txBody>
      </p:sp>
      <p:grpSp>
        <p:nvGrpSpPr>
          <p:cNvPr id="20" name="Group 19"/>
          <p:cNvGrpSpPr/>
          <p:nvPr/>
        </p:nvGrpSpPr>
        <p:grpSpPr>
          <a:xfrm>
            <a:off x="680720" y="4592320"/>
            <a:ext cx="7863840" cy="830997"/>
            <a:chOff x="680720" y="4592320"/>
            <a:chExt cx="7863840" cy="830997"/>
          </a:xfrm>
        </p:grpSpPr>
        <p:sp>
          <p:nvSpPr>
            <p:cNvPr id="12" name="TextBox 11"/>
            <p:cNvSpPr txBox="1"/>
            <p:nvPr/>
          </p:nvSpPr>
          <p:spPr>
            <a:xfrm>
              <a:off x="1229360" y="4592320"/>
              <a:ext cx="7315200"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rgbClr val="558ED5"/>
                  </a:solidFill>
                </a:rPr>
                <a:t>Survey</a:t>
              </a:r>
              <a:r>
                <a:rPr lang="en-US" sz="2400" dirty="0" smtClean="0"/>
                <a:t> a set </a:t>
              </a:r>
              <a:r>
                <a:rPr lang="en-US" sz="2400" dirty="0" smtClean="0"/>
                <a:t>problems </a:t>
              </a:r>
              <a:r>
                <a:rPr lang="en-US" sz="2400" dirty="0" smtClean="0"/>
                <a:t>not as widely considered by the core theory </a:t>
              </a:r>
              <a:r>
                <a:rPr lang="en-US" sz="2400" dirty="0" smtClean="0"/>
                <a:t>community.</a:t>
              </a:r>
              <a:endParaRPr lang="en-US" sz="2400" dirty="0"/>
            </a:p>
          </p:txBody>
        </p:sp>
        <p:sp>
          <p:nvSpPr>
            <p:cNvPr id="14" name="Oval 13"/>
            <p:cNvSpPr/>
            <p:nvPr/>
          </p:nvSpPr>
          <p:spPr>
            <a:xfrm>
              <a:off x="680720" y="4726214"/>
              <a:ext cx="447040" cy="397898"/>
            </a:xfrm>
            <a:prstGeom prst="ellipse">
              <a:avLst/>
            </a:prstGeom>
            <a:ln w="57150" cmpd="sng"/>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1</a:t>
              </a:r>
              <a:endParaRPr lang="en-US" b="1" dirty="0"/>
            </a:p>
          </p:txBody>
        </p:sp>
      </p:grpSp>
      <p:grpSp>
        <p:nvGrpSpPr>
          <p:cNvPr id="21" name="Group 20"/>
          <p:cNvGrpSpPr/>
          <p:nvPr/>
        </p:nvGrpSpPr>
        <p:grpSpPr>
          <a:xfrm>
            <a:off x="680720" y="5813017"/>
            <a:ext cx="7863840" cy="830997"/>
            <a:chOff x="680720" y="5813017"/>
            <a:chExt cx="7863840" cy="830997"/>
          </a:xfrm>
        </p:grpSpPr>
        <p:sp>
          <p:nvSpPr>
            <p:cNvPr id="13" name="TextBox 12"/>
            <p:cNvSpPr txBox="1"/>
            <p:nvPr/>
          </p:nvSpPr>
          <p:spPr>
            <a:xfrm>
              <a:off x="1229360" y="5813017"/>
              <a:ext cx="7315200" cy="830997"/>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rgbClr val="558ED5"/>
                  </a:solidFill>
                </a:rPr>
                <a:t>Thought-provoking: </a:t>
              </a:r>
              <a:r>
                <a:rPr lang="en-US" sz="2400" dirty="0" smtClean="0"/>
                <a:t>Foster discussion on ideal models, and show why “we are stuck with them”.</a:t>
              </a:r>
            </a:p>
          </p:txBody>
        </p:sp>
        <p:sp>
          <p:nvSpPr>
            <p:cNvPr id="15" name="Oval 14"/>
            <p:cNvSpPr/>
            <p:nvPr/>
          </p:nvSpPr>
          <p:spPr>
            <a:xfrm>
              <a:off x="680720" y="5857129"/>
              <a:ext cx="447040" cy="375920"/>
            </a:xfrm>
            <a:prstGeom prst="ellipse">
              <a:avLst/>
            </a:prstGeom>
            <a:ln w="57150" cmpd="sng"/>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2</a:t>
              </a:r>
              <a:endParaRPr lang="en-US" b="1" dirty="0"/>
            </a:p>
          </p:txBody>
        </p:sp>
      </p:grpSp>
      <p:cxnSp>
        <p:nvCxnSpPr>
          <p:cNvPr id="19" name="Straight Connector 18"/>
          <p:cNvCxnSpPr/>
          <p:nvPr/>
        </p:nvCxnSpPr>
        <p:spPr>
          <a:xfrm>
            <a:off x="558800" y="3586480"/>
            <a:ext cx="8163298" cy="0"/>
          </a:xfrm>
          <a:prstGeom prst="line">
            <a:avLst/>
          </a:prstGeom>
          <a:ln w="57150" cmpd="sng">
            <a:solidFill>
              <a:schemeClr val="bg1">
                <a:lumMod val="75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040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Models</a:t>
            </a:r>
            <a:endParaRPr lang="en-US" sz="3200" b="0" dirty="0">
              <a:solidFill>
                <a:srgbClr val="FF0000"/>
              </a:solidFill>
            </a:endParaRPr>
          </a:p>
        </p:txBody>
      </p:sp>
      <p:sp>
        <p:nvSpPr>
          <p:cNvPr id="7" name="TextBox 6"/>
          <p:cNvSpPr txBox="1"/>
          <p:nvPr/>
        </p:nvSpPr>
        <p:spPr>
          <a:xfrm>
            <a:off x="457200" y="898911"/>
            <a:ext cx="8264898" cy="1631216"/>
          </a:xfrm>
          <a:prstGeom prst="rect">
            <a:avLst/>
          </a:prstGeom>
          <a:noFill/>
        </p:spPr>
        <p:txBody>
          <a:bodyPr wrap="square" rtlCol="0">
            <a:spAutoFit/>
          </a:bodyPr>
          <a:lstStyle/>
          <a:p>
            <a:r>
              <a:rPr lang="en-US" sz="2800" b="1" dirty="0" smtClean="0">
                <a:solidFill>
                  <a:srgbClr val="558ED5"/>
                </a:solidFill>
              </a:rPr>
              <a:t>Cryptographic primitives</a:t>
            </a:r>
            <a:r>
              <a:rPr lang="en-US" sz="2800" b="1" dirty="0">
                <a:solidFill>
                  <a:srgbClr val="558ED5"/>
                </a:solidFill>
              </a:rPr>
              <a:t> </a:t>
            </a:r>
            <a:r>
              <a:rPr lang="en-US" sz="2800" b="1" dirty="0" smtClean="0">
                <a:solidFill>
                  <a:srgbClr val="558ED5"/>
                </a:solidFill>
              </a:rPr>
              <a:t>– </a:t>
            </a:r>
            <a:r>
              <a:rPr lang="en-US" sz="2400" dirty="0" smtClean="0"/>
              <a:t>Set </a:t>
            </a:r>
            <a:r>
              <a:rPr lang="en-US" sz="2400" dirty="0" smtClean="0">
                <a:latin typeface="Apple Chancery"/>
                <a:cs typeface="Apple Chancery"/>
              </a:rPr>
              <a:t>P </a:t>
            </a:r>
            <a:r>
              <a:rPr lang="en-US" sz="2400" dirty="0" smtClean="0">
                <a:latin typeface="+mj-lt"/>
                <a:cs typeface="Apple Chancery"/>
              </a:rPr>
              <a:t>of valid “instances”</a:t>
            </a:r>
            <a:endParaRPr lang="en-US" sz="2400" dirty="0" smtClean="0">
              <a:latin typeface="Apple Chancery"/>
              <a:cs typeface="Apple Chancery"/>
            </a:endParaRPr>
          </a:p>
          <a:p>
            <a:pPr marL="457200" indent="-457200">
              <a:buClr>
                <a:schemeClr val="tx2">
                  <a:lumMod val="60000"/>
                  <a:lumOff val="40000"/>
                </a:schemeClr>
              </a:buClr>
              <a:buSzPct val="115000"/>
              <a:buFont typeface="Wingdings" charset="2"/>
              <a:buChar char="§"/>
            </a:pPr>
            <a:r>
              <a:rPr lang="en-US" sz="2400" dirty="0" smtClean="0">
                <a:latin typeface="+mj-lt"/>
                <a:cs typeface="Apple Chancery"/>
              </a:rPr>
              <a:t>Functions {0,1}* → {0,1</a:t>
            </a:r>
            <a:r>
              <a:rPr lang="en-US" sz="2400" dirty="0" smtClean="0">
                <a:latin typeface="+mj-lt"/>
                <a:cs typeface="Apple Chancery"/>
              </a:rPr>
              <a:t>}</a:t>
            </a:r>
            <a:r>
              <a:rPr lang="en-US" sz="2400" baseline="30000" dirty="0" smtClean="0">
                <a:latin typeface="+mj-lt"/>
                <a:cs typeface="Apple Chancery"/>
              </a:rPr>
              <a:t>n</a:t>
            </a:r>
            <a:endParaRPr lang="en-US" sz="2400" baseline="30000" dirty="0" smtClean="0">
              <a:latin typeface="+mj-lt"/>
              <a:cs typeface="Apple Chancery"/>
            </a:endParaRPr>
          </a:p>
          <a:p>
            <a:pPr marL="457200" indent="-457200">
              <a:buClr>
                <a:schemeClr val="tx2">
                  <a:lumMod val="60000"/>
                  <a:lumOff val="40000"/>
                </a:schemeClr>
              </a:buClr>
              <a:buSzPct val="115000"/>
              <a:buFont typeface="Wingdings" charset="2"/>
              <a:buChar char="§"/>
            </a:pPr>
            <a:r>
              <a:rPr lang="en-US" sz="2400" dirty="0" smtClean="0">
                <a:latin typeface="+mj-lt"/>
                <a:cs typeface="Apple Chancery"/>
              </a:rPr>
              <a:t>Permutations {0,1}</a:t>
            </a:r>
            <a:r>
              <a:rPr lang="en-US" sz="2400" baseline="30000" dirty="0" smtClean="0">
                <a:latin typeface="+mj-lt"/>
                <a:cs typeface="Apple Chancery"/>
              </a:rPr>
              <a:t>n</a:t>
            </a:r>
            <a:r>
              <a:rPr lang="en-US" sz="2400" dirty="0" smtClean="0">
                <a:latin typeface="+mj-lt"/>
                <a:cs typeface="Apple Chancery"/>
              </a:rPr>
              <a:t> </a:t>
            </a:r>
            <a:r>
              <a:rPr lang="en-US" sz="2400" dirty="0">
                <a:cs typeface="Apple Chancery"/>
              </a:rPr>
              <a:t>→ {0,1</a:t>
            </a:r>
            <a:r>
              <a:rPr lang="en-US" sz="2400" dirty="0" smtClean="0">
                <a:cs typeface="Apple Chancery"/>
              </a:rPr>
              <a:t>}</a:t>
            </a:r>
            <a:r>
              <a:rPr lang="en-US" sz="2400" baseline="30000" dirty="0" smtClean="0">
                <a:cs typeface="Apple Chancery"/>
              </a:rPr>
              <a:t>n</a:t>
            </a:r>
          </a:p>
          <a:p>
            <a:pPr marL="457200" indent="-457200">
              <a:buClr>
                <a:schemeClr val="tx2">
                  <a:lumMod val="60000"/>
                  <a:lumOff val="40000"/>
                </a:schemeClr>
              </a:buClr>
              <a:buSzPct val="115000"/>
              <a:buFont typeface="Wingdings" charset="2"/>
              <a:buChar char="§"/>
            </a:pPr>
            <a:r>
              <a:rPr lang="en-US" sz="2400" dirty="0" smtClean="0">
                <a:cs typeface="Apple Chancery"/>
              </a:rPr>
              <a:t>Pairs (</a:t>
            </a:r>
            <a:r>
              <a:rPr lang="en-US" sz="2400" dirty="0" smtClean="0">
                <a:latin typeface="Symbol" charset="2"/>
                <a:cs typeface="Symbol" charset="2"/>
              </a:rPr>
              <a:t>f</a:t>
            </a:r>
            <a:r>
              <a:rPr lang="en-US" sz="2400" dirty="0" smtClean="0">
                <a:cs typeface="Apple Chancery"/>
              </a:rPr>
              <a:t>, </a:t>
            </a:r>
            <a:r>
              <a:rPr lang="en-US" sz="2400" i="1" dirty="0" smtClean="0">
                <a:cs typeface="Apple Chancery"/>
              </a:rPr>
              <a:t>op</a:t>
            </a:r>
            <a:r>
              <a:rPr lang="en-US" sz="2400" dirty="0" smtClean="0">
                <a:cs typeface="Apple Chancery"/>
              </a:rPr>
              <a:t>), where </a:t>
            </a:r>
            <a:r>
              <a:rPr lang="en-US" sz="2400" dirty="0" smtClean="0">
                <a:latin typeface="Symbol" charset="2"/>
                <a:cs typeface="Symbol" charset="2"/>
              </a:rPr>
              <a:t>f</a:t>
            </a:r>
            <a:r>
              <a:rPr lang="en-US" sz="2400" dirty="0" smtClean="0">
                <a:cs typeface="Apple Chancery"/>
              </a:rPr>
              <a:t>: </a:t>
            </a:r>
            <a:r>
              <a:rPr lang="en-US" sz="2400" b="1" dirty="0" err="1" smtClean="0">
                <a:cs typeface="Apple Chancery"/>
              </a:rPr>
              <a:t>Z</a:t>
            </a:r>
            <a:r>
              <a:rPr lang="en-US" sz="2400" baseline="-25000" dirty="0" err="1">
                <a:cs typeface="Apple Chancery"/>
              </a:rPr>
              <a:t>q</a:t>
            </a:r>
            <a:r>
              <a:rPr lang="en-US" sz="2400" dirty="0" smtClean="0">
                <a:cs typeface="Apple Chancery"/>
              </a:rPr>
              <a:t>  </a:t>
            </a:r>
            <a:r>
              <a:rPr lang="en-US" sz="2400" dirty="0">
                <a:cs typeface="Apple Chancery"/>
              </a:rPr>
              <a:t>→ {0,1</a:t>
            </a:r>
            <a:r>
              <a:rPr lang="en-US" sz="2400" dirty="0" smtClean="0">
                <a:cs typeface="Apple Chancery"/>
              </a:rPr>
              <a:t>}</a:t>
            </a:r>
            <a:r>
              <a:rPr lang="en-US" sz="2400" baseline="30000" dirty="0" smtClean="0">
                <a:cs typeface="Apple Chancery"/>
              </a:rPr>
              <a:t>n</a:t>
            </a:r>
            <a:r>
              <a:rPr lang="en-US" sz="2400" dirty="0" smtClean="0">
                <a:cs typeface="Apple Chancery"/>
              </a:rPr>
              <a:t>, </a:t>
            </a:r>
            <a:r>
              <a:rPr lang="en-US" sz="2400" i="1" dirty="0" smtClean="0">
                <a:cs typeface="Apple Chancery"/>
              </a:rPr>
              <a:t>op</a:t>
            </a:r>
            <a:r>
              <a:rPr lang="en-US" sz="2400" dirty="0" smtClean="0">
                <a:cs typeface="Apple Chancery"/>
              </a:rPr>
              <a:t>(</a:t>
            </a:r>
            <a:r>
              <a:rPr lang="en-US" sz="2400" dirty="0" smtClean="0">
                <a:latin typeface="Symbol" charset="2"/>
                <a:cs typeface="Symbol" charset="2"/>
              </a:rPr>
              <a:t>f</a:t>
            </a:r>
            <a:r>
              <a:rPr lang="en-US" sz="2400" dirty="0" smtClean="0">
                <a:cs typeface="Apple Chancery"/>
              </a:rPr>
              <a:t>(a), </a:t>
            </a:r>
            <a:r>
              <a:rPr lang="en-US" sz="2400" dirty="0" smtClean="0">
                <a:latin typeface="Symbol" charset="2"/>
                <a:cs typeface="Symbol" charset="2"/>
              </a:rPr>
              <a:t>f</a:t>
            </a:r>
            <a:r>
              <a:rPr lang="en-US" sz="2400" dirty="0" smtClean="0">
                <a:cs typeface="Apple Chancery"/>
              </a:rPr>
              <a:t>(b)) = </a:t>
            </a:r>
            <a:r>
              <a:rPr lang="en-US" sz="2400" dirty="0" smtClean="0">
                <a:latin typeface="Symbol" charset="2"/>
                <a:cs typeface="Symbol" charset="2"/>
              </a:rPr>
              <a:t>f</a:t>
            </a:r>
            <a:r>
              <a:rPr lang="en-US" sz="2400" dirty="0" smtClean="0">
                <a:cs typeface="Apple Chancery"/>
              </a:rPr>
              <a:t>(a + b)</a:t>
            </a:r>
            <a:endParaRPr lang="en-US" sz="2400" dirty="0"/>
          </a:p>
        </p:txBody>
      </p:sp>
      <p:grpSp>
        <p:nvGrpSpPr>
          <p:cNvPr id="41" name="Group 40"/>
          <p:cNvGrpSpPr/>
          <p:nvPr/>
        </p:nvGrpSpPr>
        <p:grpSpPr>
          <a:xfrm>
            <a:off x="459871" y="2821959"/>
            <a:ext cx="8264898" cy="2356986"/>
            <a:chOff x="457200" y="2987040"/>
            <a:chExt cx="8264898" cy="2356986"/>
          </a:xfrm>
        </p:grpSpPr>
        <p:sp>
          <p:nvSpPr>
            <p:cNvPr id="32" name="Rectangle 31"/>
            <p:cNvSpPr/>
            <p:nvPr/>
          </p:nvSpPr>
          <p:spPr>
            <a:xfrm>
              <a:off x="457200" y="2987040"/>
              <a:ext cx="8264898" cy="23569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TextBox 11"/>
            <p:cNvSpPr txBox="1"/>
            <p:nvPr/>
          </p:nvSpPr>
          <p:spPr>
            <a:xfrm>
              <a:off x="548640" y="3084552"/>
              <a:ext cx="4043680" cy="19389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solidFill>
                    <a:srgbClr val="558ED5"/>
                  </a:solidFill>
                </a:rPr>
                <a:t>Ideal-</a:t>
              </a:r>
              <a:r>
                <a:rPr lang="en-US" sz="2400" b="1" dirty="0" smtClean="0">
                  <a:solidFill>
                    <a:srgbClr val="558ED5"/>
                  </a:solidFill>
                  <a:latin typeface="Apple Chancery"/>
                  <a:cs typeface="Apple Chancery"/>
                </a:rPr>
                <a:t>P</a:t>
              </a:r>
              <a:r>
                <a:rPr lang="en-US" sz="2400" b="1" dirty="0" smtClean="0">
                  <a:solidFill>
                    <a:srgbClr val="558ED5"/>
                  </a:solidFill>
                </a:rPr>
                <a:t> model:</a:t>
              </a:r>
            </a:p>
            <a:p>
              <a:pPr marL="342900" indent="-342900">
                <a:buFont typeface="+mj-lt"/>
                <a:buAutoNum type="arabicPeriod"/>
              </a:pPr>
              <a:r>
                <a:rPr lang="en-US" sz="2400" dirty="0" smtClean="0"/>
                <a:t>Pick </a:t>
              </a:r>
              <a:r>
                <a:rPr lang="en-US" sz="2400" b="1" dirty="0"/>
                <a:t>P</a:t>
              </a:r>
              <a:r>
                <a:rPr lang="en-US" sz="2400" dirty="0" smtClean="0"/>
                <a:t> </a:t>
              </a:r>
              <a:r>
                <a:rPr lang="en-US" sz="2400" dirty="0" err="1" smtClean="0"/>
                <a:t>u.a.r</a:t>
              </a:r>
              <a:r>
                <a:rPr lang="en-US" sz="2400" dirty="0" smtClean="0"/>
                <a:t> from </a:t>
              </a:r>
              <a:r>
                <a:rPr lang="en-US" sz="2400" dirty="0" smtClean="0">
                  <a:latin typeface="Apple Chancery"/>
                  <a:cs typeface="Apple Chancery"/>
                </a:rPr>
                <a:t>P</a:t>
              </a:r>
              <a:endParaRPr lang="en-US" sz="2400" dirty="0" smtClean="0"/>
            </a:p>
            <a:p>
              <a:pPr marL="342900" indent="-342900">
                <a:buFont typeface="+mj-lt"/>
                <a:buAutoNum type="arabicPeriod"/>
              </a:pPr>
              <a:r>
                <a:rPr lang="en-US" sz="2400" dirty="0" smtClean="0"/>
                <a:t>Every algorithm (i.e., attacker, schemes) given access to </a:t>
              </a:r>
              <a:r>
                <a:rPr lang="en-US" sz="2400" b="1" dirty="0"/>
                <a:t>P</a:t>
              </a:r>
              <a:r>
                <a:rPr lang="en-US" sz="2400" dirty="0" smtClean="0"/>
                <a:t>.</a:t>
              </a:r>
            </a:p>
          </p:txBody>
        </p:sp>
        <p:sp>
          <p:nvSpPr>
            <p:cNvPr id="13" name="TextBox 12"/>
            <p:cNvSpPr txBox="1"/>
            <p:nvPr/>
          </p:nvSpPr>
          <p:spPr>
            <a:xfrm>
              <a:off x="6482080" y="4338320"/>
              <a:ext cx="184666" cy="369332"/>
            </a:xfrm>
            <a:prstGeom prst="rect">
              <a:avLst/>
            </a:prstGeom>
            <a:noFill/>
          </p:spPr>
          <p:txBody>
            <a:bodyPr wrap="none" rtlCol="0">
              <a:spAutoFit/>
            </a:bodyPr>
            <a:lstStyle/>
            <a:p>
              <a:endParaRPr lang="en-US" dirty="0"/>
            </a:p>
          </p:txBody>
        </p:sp>
        <p:sp>
          <p:nvSpPr>
            <p:cNvPr id="14" name="Rectangle 13"/>
            <p:cNvSpPr/>
            <p:nvPr/>
          </p:nvSpPr>
          <p:spPr>
            <a:xfrm>
              <a:off x="6370320" y="3136930"/>
              <a:ext cx="863600" cy="701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t>P</a:t>
              </a:r>
            </a:p>
          </p:txBody>
        </p:sp>
        <p:grpSp>
          <p:nvGrpSpPr>
            <p:cNvPr id="17" name="Group 16"/>
            <p:cNvGrpSpPr/>
            <p:nvPr/>
          </p:nvGrpSpPr>
          <p:grpSpPr>
            <a:xfrm>
              <a:off x="4722812" y="4071277"/>
              <a:ext cx="1400940" cy="1272749"/>
              <a:chOff x="1440840" y="1917690"/>
              <a:chExt cx="1932824" cy="1755964"/>
            </a:xfrm>
          </p:grpSpPr>
          <p:pic>
            <p:nvPicPr>
              <p:cNvPr id="18" name="Picture 17" descr="MC900349121.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40840" y="1917690"/>
                <a:ext cx="1932824" cy="1755964"/>
              </a:xfrm>
              <a:prstGeom prst="rect">
                <a:avLst/>
              </a:prstGeom>
            </p:spPr>
          </p:pic>
          <p:sp>
            <p:nvSpPr>
              <p:cNvPr id="19" name="TextBox 18"/>
              <p:cNvSpPr txBox="1"/>
              <p:nvPr/>
            </p:nvSpPr>
            <p:spPr>
              <a:xfrm>
                <a:off x="1534160" y="2011720"/>
                <a:ext cx="508000" cy="806793"/>
              </a:xfrm>
              <a:prstGeom prst="rect">
                <a:avLst/>
              </a:prstGeom>
              <a:noFill/>
            </p:spPr>
            <p:txBody>
              <a:bodyPr wrap="square" rtlCol="0">
                <a:spAutoFit/>
              </a:bodyPr>
              <a:lstStyle/>
              <a:p>
                <a:pPr algn="ctr"/>
                <a:endParaRPr lang="en-US" sz="3200" b="1" dirty="0">
                  <a:solidFill>
                    <a:schemeClr val="tx1">
                      <a:lumMod val="50000"/>
                      <a:lumOff val="50000"/>
                    </a:schemeClr>
                  </a:solidFill>
                </a:endParaRPr>
              </a:p>
            </p:txBody>
          </p:sp>
        </p:grpSp>
        <p:cxnSp>
          <p:nvCxnSpPr>
            <p:cNvPr id="16" name="Curved Connector 15"/>
            <p:cNvCxnSpPr>
              <a:stCxn id="18" idx="0"/>
              <a:endCxn id="14" idx="1"/>
            </p:cNvCxnSpPr>
            <p:nvPr/>
          </p:nvCxnSpPr>
          <p:spPr>
            <a:xfrm rot="5400000" flipH="1" flipV="1">
              <a:off x="5604888" y="3305845"/>
              <a:ext cx="583827" cy="947038"/>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7386320" y="4473901"/>
              <a:ext cx="92456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C</a:t>
              </a:r>
              <a:endParaRPr lang="en-US" b="1" dirty="0"/>
            </a:p>
          </p:txBody>
        </p:sp>
        <p:cxnSp>
          <p:nvCxnSpPr>
            <p:cNvPr id="23" name="Curved Connector 22"/>
            <p:cNvCxnSpPr>
              <a:stCxn id="14" idx="3"/>
              <a:endCxn id="20" idx="0"/>
            </p:cNvCxnSpPr>
            <p:nvPr/>
          </p:nvCxnSpPr>
          <p:spPr>
            <a:xfrm>
              <a:off x="7233920" y="3487450"/>
              <a:ext cx="614680" cy="986451"/>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18" idx="1"/>
              <a:endCxn id="20" idx="1"/>
            </p:cNvCxnSpPr>
            <p:nvPr/>
          </p:nvCxnSpPr>
          <p:spPr>
            <a:xfrm>
              <a:off x="6123752" y="4707652"/>
              <a:ext cx="1262568" cy="147249"/>
            </a:xfrm>
            <a:prstGeom prst="curved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3657600" y="62764"/>
            <a:ext cx="3728720" cy="1369646"/>
            <a:chOff x="3657600" y="388034"/>
            <a:chExt cx="3728720" cy="1369646"/>
          </a:xfrm>
        </p:grpSpPr>
        <p:sp>
          <p:nvSpPr>
            <p:cNvPr id="33" name="TextBox 32"/>
            <p:cNvSpPr txBox="1"/>
            <p:nvPr/>
          </p:nvSpPr>
          <p:spPr>
            <a:xfrm>
              <a:off x="4909066" y="388034"/>
              <a:ext cx="247725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i="1" dirty="0" smtClean="0"/>
                <a:t>Random-oracle model </a:t>
              </a:r>
              <a:r>
                <a:rPr lang="en-US" dirty="0" smtClean="0">
                  <a:solidFill>
                    <a:srgbClr val="008000"/>
                  </a:solidFill>
                </a:rPr>
                <a:t>[FiaSha86,BelRog93]</a:t>
              </a:r>
              <a:endParaRPr lang="en-US" dirty="0">
                <a:solidFill>
                  <a:srgbClr val="008000"/>
                </a:solidFill>
              </a:endParaRPr>
            </a:p>
          </p:txBody>
        </p:sp>
        <p:cxnSp>
          <p:nvCxnSpPr>
            <p:cNvPr id="36" name="Straight Connector 35"/>
            <p:cNvCxnSpPr>
              <a:stCxn id="33" idx="1"/>
            </p:cNvCxnSpPr>
            <p:nvPr/>
          </p:nvCxnSpPr>
          <p:spPr>
            <a:xfrm flipH="1">
              <a:off x="3657600" y="711200"/>
              <a:ext cx="1251466" cy="104648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5158658" y="1305619"/>
            <a:ext cx="3902134" cy="815926"/>
            <a:chOff x="4722813" y="1464994"/>
            <a:chExt cx="3902134" cy="815926"/>
          </a:xfrm>
        </p:grpSpPr>
        <p:sp>
          <p:nvSpPr>
            <p:cNvPr id="34" name="TextBox 33"/>
            <p:cNvSpPr txBox="1"/>
            <p:nvPr/>
          </p:nvSpPr>
          <p:spPr>
            <a:xfrm>
              <a:off x="6147693" y="1464994"/>
              <a:ext cx="247725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i="1" dirty="0" smtClean="0"/>
                <a:t>Generic-group model </a:t>
              </a:r>
              <a:r>
                <a:rPr lang="en-US" dirty="0" smtClean="0">
                  <a:solidFill>
                    <a:srgbClr val="008000"/>
                  </a:solidFill>
                </a:rPr>
                <a:t>[Sho97]</a:t>
              </a:r>
              <a:endParaRPr lang="en-US" dirty="0">
                <a:solidFill>
                  <a:srgbClr val="008000"/>
                </a:solidFill>
              </a:endParaRPr>
            </a:p>
          </p:txBody>
        </p:sp>
        <p:cxnSp>
          <p:nvCxnSpPr>
            <p:cNvPr id="37" name="Straight Connector 36"/>
            <p:cNvCxnSpPr>
              <a:stCxn id="34" idx="1"/>
            </p:cNvCxnSpPr>
            <p:nvPr/>
          </p:nvCxnSpPr>
          <p:spPr>
            <a:xfrm flipH="1">
              <a:off x="4722813" y="1788160"/>
              <a:ext cx="1424880" cy="49276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457200" y="5525988"/>
            <a:ext cx="826489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smtClean="0">
                <a:solidFill>
                  <a:schemeClr val="tx2">
                    <a:lumMod val="60000"/>
                    <a:lumOff val="40000"/>
                  </a:schemeClr>
                </a:solidFill>
              </a:rPr>
              <a:t>Rationale: </a:t>
            </a:r>
            <a:r>
              <a:rPr lang="en-US" sz="2400" u="sng" dirty="0" smtClean="0"/>
              <a:t>Ideal primitive </a:t>
            </a:r>
            <a:r>
              <a:rPr lang="en-US" sz="2400" b="1" u="sng" dirty="0"/>
              <a:t>P</a:t>
            </a:r>
            <a:r>
              <a:rPr lang="en-US" sz="2400" dirty="0" smtClean="0"/>
              <a:t> has all security properties expected from </a:t>
            </a:r>
            <a:r>
              <a:rPr lang="en-US" sz="2400" dirty="0" smtClean="0">
                <a:latin typeface="Apple Chancery"/>
                <a:cs typeface="Apple Chancery"/>
              </a:rPr>
              <a:t>P</a:t>
            </a:r>
            <a:r>
              <a:rPr lang="en-US" sz="2400" dirty="0" smtClean="0"/>
              <a:t>-</a:t>
            </a:r>
            <a:r>
              <a:rPr lang="en-US" sz="2400" dirty="0" smtClean="0"/>
              <a:t>candidates.</a:t>
            </a:r>
            <a:endParaRPr lang="en-US" sz="2400" dirty="0"/>
          </a:p>
        </p:txBody>
      </p:sp>
    </p:spTree>
    <p:extLst>
      <p:ext uri="{BB962C8B-B14F-4D97-AF65-F5344CB8AC3E}">
        <p14:creationId xmlns:p14="http://schemas.microsoft.com/office/powerpoint/2010/main" val="3313763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Models</a:t>
            </a:r>
            <a:endParaRPr lang="en-US" sz="3200" b="0" dirty="0">
              <a:solidFill>
                <a:srgbClr val="FF0000"/>
              </a:solidFill>
            </a:endParaRPr>
          </a:p>
        </p:txBody>
      </p:sp>
      <p:sp>
        <p:nvSpPr>
          <p:cNvPr id="8" name="TextBox 7"/>
          <p:cNvSpPr txBox="1"/>
          <p:nvPr/>
        </p:nvSpPr>
        <p:spPr>
          <a:xfrm>
            <a:off x="1605280" y="-193040"/>
            <a:ext cx="184666" cy="369332"/>
          </a:xfrm>
          <a:prstGeom prst="rect">
            <a:avLst/>
          </a:prstGeom>
          <a:noFill/>
        </p:spPr>
        <p:txBody>
          <a:bodyPr wrap="none" rtlCol="0">
            <a:spAutoFit/>
          </a:bodyPr>
          <a:lstStyle/>
          <a:p>
            <a:endParaRPr lang="en-US" dirty="0"/>
          </a:p>
        </p:txBody>
      </p:sp>
      <p:sp>
        <p:nvSpPr>
          <p:cNvPr id="4" name="TextBox 3"/>
          <p:cNvSpPr txBox="1"/>
          <p:nvPr/>
        </p:nvSpPr>
        <p:spPr>
          <a:xfrm>
            <a:off x="568960" y="1087120"/>
            <a:ext cx="8153138"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tx2">
                    <a:lumMod val="60000"/>
                    <a:lumOff val="40000"/>
                  </a:schemeClr>
                </a:solidFill>
              </a:rPr>
              <a:t>F</a:t>
            </a:r>
            <a:r>
              <a:rPr lang="en-US" sz="2400" b="1" dirty="0" smtClean="0">
                <a:solidFill>
                  <a:schemeClr val="tx2">
                    <a:lumMod val="60000"/>
                    <a:lumOff val="40000"/>
                  </a:schemeClr>
                </a:solidFill>
              </a:rPr>
              <a:t>act. </a:t>
            </a:r>
            <a:r>
              <a:rPr lang="en-US" sz="2400" b="1" dirty="0" smtClean="0">
                <a:solidFill>
                  <a:srgbClr val="008000"/>
                </a:solidFill>
              </a:rPr>
              <a:t>[</a:t>
            </a:r>
            <a:r>
              <a:rPr lang="en-US" sz="2400" b="1" dirty="0" smtClean="0">
                <a:solidFill>
                  <a:srgbClr val="008000"/>
                </a:solidFill>
              </a:rPr>
              <a:t>CaGoHa98]</a:t>
            </a:r>
            <a:r>
              <a:rPr lang="en-US" sz="2400" b="1" dirty="0" smtClean="0">
                <a:solidFill>
                  <a:schemeClr val="tx2">
                    <a:lumMod val="60000"/>
                    <a:lumOff val="40000"/>
                  </a:schemeClr>
                </a:solidFill>
              </a:rPr>
              <a:t> </a:t>
            </a:r>
            <a:r>
              <a:rPr lang="en-US" sz="2400" dirty="0" smtClean="0"/>
              <a:t>Security proofs in ideal models are </a:t>
            </a:r>
            <a:r>
              <a:rPr lang="en-US" sz="2400" u="sng" dirty="0" smtClean="0"/>
              <a:t>not “sound”.</a:t>
            </a:r>
            <a:endParaRPr lang="en-US" sz="2400" u="sng" dirty="0"/>
          </a:p>
        </p:txBody>
      </p:sp>
      <p:sp>
        <p:nvSpPr>
          <p:cNvPr id="6" name="TextBox 5"/>
          <p:cNvSpPr txBox="1"/>
          <p:nvPr/>
        </p:nvSpPr>
        <p:spPr>
          <a:xfrm>
            <a:off x="568960" y="2121485"/>
            <a:ext cx="8153138" cy="120032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b="1" dirty="0" smtClean="0">
                <a:solidFill>
                  <a:schemeClr val="tx2">
                    <a:lumMod val="60000"/>
                    <a:lumOff val="40000"/>
                  </a:schemeClr>
                </a:solidFill>
              </a:rPr>
              <a:t>This talk. </a:t>
            </a:r>
            <a:r>
              <a:rPr lang="en-US" sz="2400" dirty="0" smtClean="0"/>
              <a:t>Problems motivated by design of efficient and highly-secure constructions of symmetric cryptographic primitives (block ciphers, hash functions).</a:t>
            </a:r>
            <a:endParaRPr lang="en-US" sz="2400" dirty="0"/>
          </a:p>
        </p:txBody>
      </p:sp>
      <p:sp>
        <p:nvSpPr>
          <p:cNvPr id="7" name="TextBox 6"/>
          <p:cNvSpPr txBox="1"/>
          <p:nvPr/>
        </p:nvSpPr>
        <p:spPr>
          <a:xfrm>
            <a:off x="568960" y="4018866"/>
            <a:ext cx="8230326" cy="1200328"/>
          </a:xfrm>
          <a:prstGeom prst="rect">
            <a:avLst/>
          </a:prstGeom>
          <a:noFill/>
        </p:spPr>
        <p:txBody>
          <a:bodyPr wrap="square" rtlCol="0">
            <a:spAutoFit/>
          </a:bodyPr>
          <a:lstStyle/>
          <a:p>
            <a:pPr marL="342900" indent="-342900">
              <a:buClr>
                <a:schemeClr val="tx2">
                  <a:lumMod val="60000"/>
                  <a:lumOff val="40000"/>
                </a:schemeClr>
              </a:buClr>
              <a:buSzPct val="130000"/>
              <a:buFont typeface="Wingdings" charset="2"/>
              <a:buChar char="§"/>
            </a:pPr>
            <a:r>
              <a:rPr lang="en-US" sz="2400" dirty="0" smtClean="0"/>
              <a:t>They are </a:t>
            </a:r>
            <a:r>
              <a:rPr lang="en-US" sz="2400" u="sng" dirty="0" smtClean="0"/>
              <a:t>only way</a:t>
            </a:r>
            <a:r>
              <a:rPr lang="en-US" sz="2400" dirty="0" smtClean="0"/>
              <a:t> to give “provable” answers.</a:t>
            </a:r>
          </a:p>
          <a:p>
            <a:pPr marL="342900" indent="-342900">
              <a:buClr>
                <a:schemeClr val="tx2">
                  <a:lumMod val="60000"/>
                  <a:lumOff val="40000"/>
                </a:schemeClr>
              </a:buClr>
              <a:buSzPct val="130000"/>
              <a:buFont typeface="Wingdings" charset="2"/>
              <a:buChar char="§"/>
            </a:pPr>
            <a:r>
              <a:rPr lang="en-US" sz="2400" dirty="0" smtClean="0"/>
              <a:t>Security against limited attacker class (i.e., generic attacks) is partially justified by existing cryptanalytic attacks.</a:t>
            </a:r>
          </a:p>
        </p:txBody>
      </p:sp>
      <p:sp>
        <p:nvSpPr>
          <p:cNvPr id="9" name="TextBox 8"/>
          <p:cNvSpPr txBox="1"/>
          <p:nvPr/>
        </p:nvSpPr>
        <p:spPr>
          <a:xfrm>
            <a:off x="568960" y="3536462"/>
            <a:ext cx="8153138" cy="461665"/>
          </a:xfrm>
          <a:prstGeom prst="rect">
            <a:avLst/>
          </a:prstGeom>
          <a:noFill/>
        </p:spPr>
        <p:txBody>
          <a:bodyPr wrap="square" rtlCol="0">
            <a:spAutoFit/>
          </a:bodyPr>
          <a:lstStyle/>
          <a:p>
            <a:r>
              <a:rPr lang="en-US" sz="2400" dirty="0" smtClean="0"/>
              <a:t>Ideal models used in security proofs:</a:t>
            </a:r>
            <a:endParaRPr lang="en-US" sz="2400" dirty="0"/>
          </a:p>
        </p:txBody>
      </p:sp>
      <p:sp>
        <p:nvSpPr>
          <p:cNvPr id="5" name="TextBox 4"/>
          <p:cNvSpPr txBox="1"/>
          <p:nvPr/>
        </p:nvSpPr>
        <p:spPr>
          <a:xfrm>
            <a:off x="568960" y="5532668"/>
            <a:ext cx="8048897" cy="461665"/>
          </a:xfrm>
          <a:prstGeom prst="rect">
            <a:avLst/>
          </a:prstGeom>
          <a:noFill/>
          <a:ln>
            <a:solidFill>
              <a:srgbClr val="FF0000"/>
            </a:solidFill>
          </a:ln>
        </p:spPr>
        <p:txBody>
          <a:bodyPr wrap="square" rtlCol="0">
            <a:spAutoFit/>
          </a:bodyPr>
          <a:lstStyle/>
          <a:p>
            <a:pPr algn="ctr"/>
            <a:r>
              <a:rPr lang="en-US" sz="2400" i="1" dirty="0" smtClean="0">
                <a:solidFill>
                  <a:srgbClr val="FF0000"/>
                </a:solidFill>
              </a:rPr>
              <a:t>“A proof </a:t>
            </a:r>
            <a:r>
              <a:rPr lang="en-US" sz="2400" i="1" dirty="0" smtClean="0">
                <a:solidFill>
                  <a:srgbClr val="FF0000"/>
                </a:solidFill>
              </a:rPr>
              <a:t>in an ideal model is better than no proof at all.”</a:t>
            </a:r>
            <a:endParaRPr lang="en-US" sz="2400" i="1" dirty="0">
              <a:solidFill>
                <a:srgbClr val="FF0000"/>
              </a:solidFill>
            </a:endParaRPr>
          </a:p>
        </p:txBody>
      </p:sp>
    </p:spTree>
    <p:extLst>
      <p:ext uri="{BB962C8B-B14F-4D97-AF65-F5344CB8AC3E}">
        <p14:creationId xmlns:p14="http://schemas.microsoft.com/office/powerpoint/2010/main" val="3250982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859643"/>
            <a:ext cx="8169729" cy="898071"/>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sz="3200" b="0" dirty="0">
              <a:solidFill>
                <a:srgbClr val="FF0000"/>
              </a:solidFill>
            </a:endParaRPr>
          </a:p>
        </p:txBody>
      </p:sp>
      <p:sp>
        <p:nvSpPr>
          <p:cNvPr id="8" name="TextBox 7"/>
          <p:cNvSpPr txBox="1"/>
          <p:nvPr/>
        </p:nvSpPr>
        <p:spPr>
          <a:xfrm>
            <a:off x="1605280" y="-193040"/>
            <a:ext cx="184666" cy="369332"/>
          </a:xfrm>
          <a:prstGeom prst="rect">
            <a:avLst/>
          </a:prstGeom>
          <a:noFill/>
        </p:spPr>
        <p:txBody>
          <a:bodyPr wrap="none" rtlCol="0">
            <a:spAutoFit/>
          </a:bodyPr>
          <a:lstStyle/>
          <a:p>
            <a:endParaRPr lang="en-US" dirty="0"/>
          </a:p>
        </p:txBody>
      </p:sp>
      <p:sp>
        <p:nvSpPr>
          <p:cNvPr id="4" name="TextBox 3"/>
          <p:cNvSpPr txBox="1"/>
          <p:nvPr/>
        </p:nvSpPr>
        <p:spPr>
          <a:xfrm>
            <a:off x="457200" y="1093708"/>
            <a:ext cx="7955280" cy="461665"/>
          </a:xfrm>
          <a:prstGeom prst="rect">
            <a:avLst/>
          </a:prstGeom>
          <a:noFill/>
        </p:spPr>
        <p:txBody>
          <a:bodyPr wrap="square" rtlCol="0">
            <a:spAutoFit/>
          </a:bodyPr>
          <a:lstStyle/>
          <a:p>
            <a:r>
              <a:rPr lang="en-US" sz="2400" dirty="0" smtClean="0"/>
              <a:t>Three selected examples:</a:t>
            </a:r>
            <a:endParaRPr lang="en-US" sz="2400" dirty="0"/>
          </a:p>
        </p:txBody>
      </p:sp>
      <p:grpSp>
        <p:nvGrpSpPr>
          <p:cNvPr id="6" name="Group 5"/>
          <p:cNvGrpSpPr/>
          <p:nvPr/>
        </p:nvGrpSpPr>
        <p:grpSpPr>
          <a:xfrm>
            <a:off x="609600" y="2028372"/>
            <a:ext cx="8163298" cy="486437"/>
            <a:chOff x="680720" y="4592320"/>
            <a:chExt cx="8163298" cy="486437"/>
          </a:xfrm>
        </p:grpSpPr>
        <p:sp>
          <p:nvSpPr>
            <p:cNvPr id="7" name="TextBox 6"/>
            <p:cNvSpPr txBox="1"/>
            <p:nvPr/>
          </p:nvSpPr>
          <p:spPr>
            <a:xfrm>
              <a:off x="1229360" y="4592320"/>
              <a:ext cx="7614658"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rgbClr val="558ED5"/>
                  </a:solidFill>
                </a:rPr>
                <a:t>From Weak to Strong Block Ciphers</a:t>
              </a:r>
              <a:endParaRPr lang="en-US" sz="2400" dirty="0">
                <a:solidFill>
                  <a:srgbClr val="558ED5"/>
                </a:solidFill>
              </a:endParaRPr>
            </a:p>
          </p:txBody>
        </p:sp>
        <p:sp>
          <p:nvSpPr>
            <p:cNvPr id="9" name="Oval 8"/>
            <p:cNvSpPr/>
            <p:nvPr/>
          </p:nvSpPr>
          <p:spPr>
            <a:xfrm>
              <a:off x="680720" y="4619533"/>
              <a:ext cx="447040" cy="459224"/>
            </a:xfrm>
            <a:prstGeom prst="ellipse">
              <a:avLst/>
            </a:prstGeom>
            <a:noFill/>
            <a:ln w="57150" cmpd="sng">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chemeClr val="tx2">
                      <a:lumMod val="60000"/>
                      <a:lumOff val="40000"/>
                    </a:schemeClr>
                  </a:solidFill>
                </a:rPr>
                <a:t>1</a:t>
              </a:r>
              <a:endParaRPr lang="en-US" b="1" dirty="0">
                <a:solidFill>
                  <a:schemeClr val="tx2">
                    <a:lumMod val="60000"/>
                    <a:lumOff val="40000"/>
                  </a:schemeClr>
                </a:solidFill>
              </a:endParaRPr>
            </a:p>
          </p:txBody>
        </p:sp>
      </p:grpSp>
      <p:grpSp>
        <p:nvGrpSpPr>
          <p:cNvPr id="10" name="Group 9"/>
          <p:cNvGrpSpPr/>
          <p:nvPr/>
        </p:nvGrpSpPr>
        <p:grpSpPr>
          <a:xfrm>
            <a:off x="609600" y="3248553"/>
            <a:ext cx="7863840" cy="461665"/>
            <a:chOff x="680720" y="5813017"/>
            <a:chExt cx="7863840" cy="461665"/>
          </a:xfrm>
        </p:grpSpPr>
        <p:sp>
          <p:nvSpPr>
            <p:cNvPr id="11" name="TextBox 10"/>
            <p:cNvSpPr txBox="1"/>
            <p:nvPr/>
          </p:nvSpPr>
          <p:spPr>
            <a:xfrm>
              <a:off x="1229360" y="5813017"/>
              <a:ext cx="7315200" cy="461665"/>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rgbClr val="558ED5"/>
                  </a:solidFill>
                </a:rPr>
                <a:t>Hash Functions and Key Derivation</a:t>
              </a:r>
            </a:p>
          </p:txBody>
        </p:sp>
        <p:sp>
          <p:nvSpPr>
            <p:cNvPr id="12" name="Oval 11"/>
            <p:cNvSpPr/>
            <p:nvPr/>
          </p:nvSpPr>
          <p:spPr>
            <a:xfrm>
              <a:off x="680720" y="5840230"/>
              <a:ext cx="447040" cy="420032"/>
            </a:xfrm>
            <a:prstGeom prst="ellipse">
              <a:avLst/>
            </a:prstGeom>
            <a:ln w="57150" cmpd="sng">
              <a:solidFill>
                <a:srgbClr val="558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558ED5"/>
                  </a:solidFill>
                </a:rPr>
                <a:t>2</a:t>
              </a:r>
              <a:endParaRPr lang="en-US" b="1" dirty="0">
                <a:solidFill>
                  <a:srgbClr val="558ED5"/>
                </a:solidFill>
              </a:endParaRPr>
            </a:p>
          </p:txBody>
        </p:sp>
      </p:grpSp>
      <p:grpSp>
        <p:nvGrpSpPr>
          <p:cNvPr id="13" name="Group 12"/>
          <p:cNvGrpSpPr/>
          <p:nvPr/>
        </p:nvGrpSpPr>
        <p:grpSpPr>
          <a:xfrm>
            <a:off x="609600" y="4485529"/>
            <a:ext cx="7863840" cy="461665"/>
            <a:chOff x="680720" y="5813017"/>
            <a:chExt cx="7863840" cy="461665"/>
          </a:xfrm>
        </p:grpSpPr>
        <p:sp>
          <p:nvSpPr>
            <p:cNvPr id="14" name="TextBox 13"/>
            <p:cNvSpPr txBox="1"/>
            <p:nvPr/>
          </p:nvSpPr>
          <p:spPr>
            <a:xfrm>
              <a:off x="1229360" y="5813017"/>
              <a:ext cx="7315200" cy="461665"/>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rgbClr val="558ED5"/>
                  </a:solidFill>
                </a:rPr>
                <a:t>Building Ideal Primitives</a:t>
              </a:r>
            </a:p>
          </p:txBody>
        </p:sp>
        <p:sp>
          <p:nvSpPr>
            <p:cNvPr id="15" name="Oval 14"/>
            <p:cNvSpPr/>
            <p:nvPr/>
          </p:nvSpPr>
          <p:spPr>
            <a:xfrm>
              <a:off x="680720" y="5840230"/>
              <a:ext cx="447040" cy="420032"/>
            </a:xfrm>
            <a:prstGeom prst="ellipse">
              <a:avLst/>
            </a:prstGeom>
            <a:ln w="57150" cmpd="sng">
              <a:solidFill>
                <a:srgbClr val="558ED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558ED5"/>
                  </a:solidFill>
                </a:rPr>
                <a:t>3</a:t>
              </a:r>
            </a:p>
          </p:txBody>
        </p:sp>
      </p:grpSp>
    </p:spTree>
    <p:extLst>
      <p:ext uri="{BB962C8B-B14F-4D97-AF65-F5344CB8AC3E}">
        <p14:creationId xmlns:p14="http://schemas.microsoft.com/office/powerpoint/2010/main" val="2775557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Functions </a:t>
            </a:r>
            <a:r>
              <a:rPr lang="en-US" sz="2800" b="0" dirty="0">
                <a:solidFill>
                  <a:srgbClr val="008000"/>
                </a:solidFill>
              </a:rPr>
              <a:t>[</a:t>
            </a:r>
            <a:r>
              <a:rPr lang="en-US" sz="2800" b="0" dirty="0" smtClean="0">
                <a:solidFill>
                  <a:srgbClr val="008000"/>
                </a:solidFill>
              </a:rPr>
              <a:t>GoGoMi84]</a:t>
            </a:r>
            <a:r>
              <a:rPr lang="en-US" sz="2800" dirty="0" smtClean="0"/>
              <a:t> </a:t>
            </a:r>
            <a:endParaRPr lang="en-US" dirty="0"/>
          </a:p>
        </p:txBody>
      </p:sp>
      <p:sp>
        <p:nvSpPr>
          <p:cNvPr id="3" name="TextBox 2"/>
          <p:cNvSpPr txBox="1"/>
          <p:nvPr/>
        </p:nvSpPr>
        <p:spPr>
          <a:xfrm>
            <a:off x="457200" y="933944"/>
            <a:ext cx="7792720" cy="461665"/>
          </a:xfrm>
          <a:prstGeom prst="rect">
            <a:avLst/>
          </a:prstGeom>
          <a:noFill/>
        </p:spPr>
        <p:txBody>
          <a:bodyPr wrap="square" rtlCol="0">
            <a:spAutoFit/>
          </a:bodyPr>
          <a:lstStyle/>
          <a:p>
            <a:r>
              <a:rPr lang="en-US" sz="2400" b="1" u="sng" dirty="0" smtClean="0">
                <a:solidFill>
                  <a:schemeClr val="tx2">
                    <a:lumMod val="60000"/>
                    <a:lumOff val="40000"/>
                  </a:schemeClr>
                </a:solidFill>
              </a:rPr>
              <a:t>Keyed</a:t>
            </a:r>
            <a:r>
              <a:rPr lang="en-US" sz="2400" b="1" dirty="0" smtClean="0">
                <a:solidFill>
                  <a:schemeClr val="tx2">
                    <a:lumMod val="60000"/>
                    <a:lumOff val="40000"/>
                  </a:schemeClr>
                </a:solidFill>
              </a:rPr>
              <a:t> function </a:t>
            </a:r>
            <a:r>
              <a:rPr lang="en-US" sz="2400" b="1" dirty="0" smtClean="0"/>
              <a:t>F</a:t>
            </a:r>
            <a:r>
              <a:rPr lang="en-US" sz="2400" dirty="0" smtClean="0"/>
              <a:t>: K × X → Y</a:t>
            </a:r>
            <a:endParaRPr lang="en-US" sz="2400" dirty="0"/>
          </a:p>
        </p:txBody>
      </p:sp>
      <p:sp>
        <p:nvSpPr>
          <p:cNvPr id="36" name="TextBox 35"/>
          <p:cNvSpPr txBox="1"/>
          <p:nvPr/>
        </p:nvSpPr>
        <p:spPr>
          <a:xfrm>
            <a:off x="5123301" y="1502320"/>
            <a:ext cx="184666" cy="369332"/>
          </a:xfrm>
          <a:prstGeom prst="rect">
            <a:avLst/>
          </a:prstGeom>
          <a:noFill/>
        </p:spPr>
        <p:txBody>
          <a:bodyPr wrap="none" rtlCol="0">
            <a:spAutoFit/>
          </a:bodyPr>
          <a:lstStyle/>
          <a:p>
            <a:endParaRPr lang="en-US" dirty="0"/>
          </a:p>
        </p:txBody>
      </p:sp>
      <p:sp>
        <p:nvSpPr>
          <p:cNvPr id="38" name="Rectangle 37"/>
          <p:cNvSpPr/>
          <p:nvPr/>
        </p:nvSpPr>
        <p:spPr>
          <a:xfrm>
            <a:off x="2125530" y="2445615"/>
            <a:ext cx="932243" cy="9186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solidFill>
                  <a:schemeClr val="tx1"/>
                </a:solidFill>
              </a:rPr>
              <a:t>F</a:t>
            </a:r>
          </a:p>
        </p:txBody>
      </p:sp>
      <p:sp>
        <p:nvSpPr>
          <p:cNvPr id="39" name="Rectangle 38"/>
          <p:cNvSpPr/>
          <p:nvPr/>
        </p:nvSpPr>
        <p:spPr>
          <a:xfrm>
            <a:off x="5947506" y="2368068"/>
            <a:ext cx="932243" cy="9186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solidFill>
                  <a:schemeClr val="tx1"/>
                </a:solidFill>
              </a:rPr>
              <a:t>R</a:t>
            </a:r>
            <a:endParaRPr lang="en-US" sz="2400" b="1" dirty="0">
              <a:solidFill>
                <a:schemeClr val="tx1"/>
              </a:solidFill>
            </a:endParaRPr>
          </a:p>
        </p:txBody>
      </p:sp>
      <p:sp>
        <p:nvSpPr>
          <p:cNvPr id="41" name="Rectangle 40"/>
          <p:cNvSpPr/>
          <p:nvPr/>
        </p:nvSpPr>
        <p:spPr>
          <a:xfrm>
            <a:off x="2125530" y="3855707"/>
            <a:ext cx="932243" cy="558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D</a:t>
            </a:r>
            <a:endParaRPr lang="en-US" b="1" dirty="0"/>
          </a:p>
        </p:txBody>
      </p:sp>
      <p:sp>
        <p:nvSpPr>
          <p:cNvPr id="42" name="Rectangle 41"/>
          <p:cNvSpPr/>
          <p:nvPr/>
        </p:nvSpPr>
        <p:spPr>
          <a:xfrm>
            <a:off x="5947506" y="3778160"/>
            <a:ext cx="932243" cy="558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smtClean="0"/>
              <a:t>D</a:t>
            </a:r>
            <a:endParaRPr lang="en-US" b="1" dirty="0"/>
          </a:p>
        </p:txBody>
      </p:sp>
      <p:cxnSp>
        <p:nvCxnSpPr>
          <p:cNvPr id="43" name="Straight Arrow Connector 42"/>
          <p:cNvCxnSpPr/>
          <p:nvPr/>
        </p:nvCxnSpPr>
        <p:spPr>
          <a:xfrm flipV="1">
            <a:off x="2288090" y="3364294"/>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2900186" y="3364294"/>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flipV="1">
            <a:off x="6090912" y="3286747"/>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a:off x="6703008" y="3286747"/>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4590990" y="1833830"/>
            <a:ext cx="0" cy="3099582"/>
          </a:xfrm>
          <a:prstGeom prst="line">
            <a:avLst/>
          </a:prstGeom>
          <a:ln w="12700" cmpd="sng">
            <a:solidFill>
              <a:srgbClr val="A6A6A6"/>
            </a:solidFill>
            <a:prstDash val="dash"/>
          </a:ln>
        </p:spPr>
        <p:style>
          <a:lnRef idx="2">
            <a:schemeClr val="accent1"/>
          </a:lnRef>
          <a:fillRef idx="0">
            <a:schemeClr val="accent1"/>
          </a:fillRef>
          <a:effectRef idx="1">
            <a:schemeClr val="accent1"/>
          </a:effectRef>
          <a:fontRef idx="minor">
            <a:schemeClr val="tx1"/>
          </a:fontRef>
        </p:style>
      </p:cxnSp>
      <p:grpSp>
        <p:nvGrpSpPr>
          <p:cNvPr id="54" name="Group 53"/>
          <p:cNvGrpSpPr/>
          <p:nvPr/>
        </p:nvGrpSpPr>
        <p:grpSpPr>
          <a:xfrm>
            <a:off x="2553973" y="4434045"/>
            <a:ext cx="550167" cy="491413"/>
            <a:chOff x="2315442" y="5476240"/>
            <a:chExt cx="550167" cy="491413"/>
          </a:xfrm>
        </p:grpSpPr>
        <p:cxnSp>
          <p:nvCxnSpPr>
            <p:cNvPr id="55" name="Straight Arrow Connector 54"/>
            <p:cNvCxnSpPr/>
            <p:nvPr/>
          </p:nvCxnSpPr>
          <p:spPr>
            <a:xfrm>
              <a:off x="2336810" y="547624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6" name="TextBox 55"/>
            <p:cNvSpPr txBox="1"/>
            <p:nvPr/>
          </p:nvSpPr>
          <p:spPr>
            <a:xfrm>
              <a:off x="2315442" y="5527201"/>
              <a:ext cx="550167" cy="369332"/>
            </a:xfrm>
            <a:prstGeom prst="rect">
              <a:avLst/>
            </a:prstGeom>
            <a:noFill/>
          </p:spPr>
          <p:txBody>
            <a:bodyPr wrap="square" rtlCol="0">
              <a:spAutoFit/>
            </a:bodyPr>
            <a:lstStyle/>
            <a:p>
              <a:r>
                <a:rPr lang="en-US" dirty="0" smtClean="0"/>
                <a:t>0/1</a:t>
              </a:r>
              <a:endParaRPr lang="en-US" dirty="0"/>
            </a:p>
          </p:txBody>
        </p:sp>
      </p:grpSp>
      <p:grpSp>
        <p:nvGrpSpPr>
          <p:cNvPr id="57" name="Group 56"/>
          <p:cNvGrpSpPr/>
          <p:nvPr/>
        </p:nvGrpSpPr>
        <p:grpSpPr>
          <a:xfrm>
            <a:off x="6369310" y="4336960"/>
            <a:ext cx="550167" cy="491413"/>
            <a:chOff x="2315442" y="5476240"/>
            <a:chExt cx="550167" cy="491413"/>
          </a:xfrm>
        </p:grpSpPr>
        <p:cxnSp>
          <p:nvCxnSpPr>
            <p:cNvPr id="58" name="Straight Arrow Connector 57"/>
            <p:cNvCxnSpPr/>
            <p:nvPr/>
          </p:nvCxnSpPr>
          <p:spPr>
            <a:xfrm>
              <a:off x="2336810" y="5476240"/>
              <a:ext cx="0" cy="4914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9" name="TextBox 58"/>
            <p:cNvSpPr txBox="1"/>
            <p:nvPr/>
          </p:nvSpPr>
          <p:spPr>
            <a:xfrm>
              <a:off x="2315442" y="5527201"/>
              <a:ext cx="550167" cy="369332"/>
            </a:xfrm>
            <a:prstGeom prst="rect">
              <a:avLst/>
            </a:prstGeom>
            <a:noFill/>
          </p:spPr>
          <p:txBody>
            <a:bodyPr wrap="square" rtlCol="0">
              <a:spAutoFit/>
            </a:bodyPr>
            <a:lstStyle/>
            <a:p>
              <a:r>
                <a:rPr lang="en-US" dirty="0" smtClean="0"/>
                <a:t>0/1</a:t>
              </a:r>
              <a:endParaRPr lang="en-US" dirty="0"/>
            </a:p>
          </p:txBody>
        </p:sp>
      </p:grpSp>
      <p:pic>
        <p:nvPicPr>
          <p:cNvPr id="60" name="Picture 59" descr="sleu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93835" y="3726540"/>
            <a:ext cx="589455" cy="738928"/>
          </a:xfrm>
          <a:prstGeom prst="rect">
            <a:avLst/>
          </a:prstGeom>
        </p:spPr>
      </p:pic>
      <p:sp>
        <p:nvSpPr>
          <p:cNvPr id="65" name="Cloud 64"/>
          <p:cNvSpPr/>
          <p:nvPr/>
        </p:nvSpPr>
        <p:spPr>
          <a:xfrm>
            <a:off x="2196746" y="1700991"/>
            <a:ext cx="779930" cy="49641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SK</a:t>
            </a:r>
            <a:endParaRPr lang="en-US" dirty="0">
              <a:solidFill>
                <a:schemeClr val="tx1"/>
              </a:solidFill>
            </a:endParaRPr>
          </a:p>
        </p:txBody>
      </p:sp>
      <p:cxnSp>
        <p:nvCxnSpPr>
          <p:cNvPr id="66" name="Straight Arrow Connector 65"/>
          <p:cNvCxnSpPr>
            <a:stCxn id="65" idx="1"/>
            <a:endCxn id="38" idx="0"/>
          </p:cNvCxnSpPr>
          <p:nvPr/>
        </p:nvCxnSpPr>
        <p:spPr>
          <a:xfrm>
            <a:off x="2586711" y="2196878"/>
            <a:ext cx="4941" cy="2487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7" name="TextBox 66"/>
          <p:cNvSpPr txBox="1"/>
          <p:nvPr/>
        </p:nvSpPr>
        <p:spPr>
          <a:xfrm>
            <a:off x="332052" y="5071569"/>
            <a:ext cx="8182499"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600"/>
              </a:spcBef>
            </a:pPr>
            <a:r>
              <a:rPr lang="en-US" sz="2000" b="1" dirty="0" smtClean="0">
                <a:solidFill>
                  <a:schemeClr val="tx2">
                    <a:lumMod val="60000"/>
                    <a:lumOff val="40000"/>
                  </a:schemeClr>
                </a:solidFill>
              </a:rPr>
              <a:t>Definition.</a:t>
            </a:r>
            <a:r>
              <a:rPr lang="en-US" sz="2000" b="1" dirty="0" smtClean="0"/>
              <a:t> F</a:t>
            </a:r>
            <a:r>
              <a:rPr lang="en-US" sz="2000" dirty="0" smtClean="0"/>
              <a:t> </a:t>
            </a:r>
            <a:r>
              <a:rPr lang="en-US" sz="2000" dirty="0" smtClean="0">
                <a:solidFill>
                  <a:schemeClr val="tx1"/>
                </a:solidFill>
              </a:rPr>
              <a:t>(T, Q, </a:t>
            </a:r>
            <a:r>
              <a:rPr lang="en-US" sz="2000" dirty="0" smtClean="0">
                <a:solidFill>
                  <a:schemeClr val="tx1"/>
                </a:solidFill>
                <a:latin typeface="Symbol" charset="2"/>
                <a:cs typeface="Symbol" charset="2"/>
              </a:rPr>
              <a:t>e</a:t>
            </a:r>
            <a:r>
              <a:rPr lang="en-US" sz="2000" dirty="0" smtClean="0">
                <a:solidFill>
                  <a:schemeClr val="tx1"/>
                </a:solidFill>
              </a:rPr>
              <a:t>)-</a:t>
            </a:r>
            <a:r>
              <a:rPr lang="en-US" sz="2000" b="1" dirty="0" smtClean="0">
                <a:solidFill>
                  <a:srgbClr val="558ED5"/>
                </a:solidFill>
              </a:rPr>
              <a:t>PRF</a:t>
            </a:r>
            <a:r>
              <a:rPr lang="en-US" sz="2000" dirty="0" smtClean="0"/>
              <a:t>:∀(T, Q)-distinguishers </a:t>
            </a:r>
            <a:r>
              <a:rPr lang="en-US" sz="2000" b="1" dirty="0" smtClean="0"/>
              <a:t>D</a:t>
            </a:r>
            <a:r>
              <a:rPr lang="en-US" sz="2000" dirty="0" smtClean="0"/>
              <a:t>: </a:t>
            </a:r>
            <a:endParaRPr lang="en-US" sz="2000" dirty="0"/>
          </a:p>
          <a:p>
            <a:pPr algn="ctr">
              <a:spcBef>
                <a:spcPts val="600"/>
              </a:spcBef>
            </a:pPr>
            <a:r>
              <a:rPr lang="en-US" sz="2000" b="1" dirty="0" err="1" smtClean="0"/>
              <a:t>Pr</a:t>
            </a:r>
            <a:r>
              <a:rPr lang="en-US" sz="2000" dirty="0" smtClean="0"/>
              <a:t>[</a:t>
            </a:r>
            <a:r>
              <a:rPr lang="en-US" sz="2000" b="1" dirty="0" smtClean="0"/>
              <a:t>D</a:t>
            </a:r>
            <a:r>
              <a:rPr lang="en-US" sz="2000" dirty="0" smtClean="0"/>
              <a:t> → 1|left] – </a:t>
            </a:r>
            <a:r>
              <a:rPr lang="en-US" sz="2000" b="1" dirty="0" err="1" smtClean="0"/>
              <a:t>Pr</a:t>
            </a:r>
            <a:r>
              <a:rPr lang="en-US" sz="2000" dirty="0" smtClean="0"/>
              <a:t>[</a:t>
            </a:r>
            <a:r>
              <a:rPr lang="en-US" sz="2000" b="1" dirty="0" smtClean="0"/>
              <a:t>D</a:t>
            </a:r>
            <a:r>
              <a:rPr lang="en-US" sz="2000" dirty="0" smtClean="0"/>
              <a:t> → 1|right] &lt; </a:t>
            </a:r>
            <a:r>
              <a:rPr lang="en-US" sz="2000" dirty="0" smtClean="0">
                <a:latin typeface="Symbol" charset="2"/>
                <a:cs typeface="Symbol" charset="2"/>
              </a:rPr>
              <a:t>e</a:t>
            </a:r>
            <a:endParaRPr lang="en-US" sz="2000" dirty="0">
              <a:latin typeface="Symbol" charset="2"/>
              <a:cs typeface="Symbol" charset="2"/>
            </a:endParaRPr>
          </a:p>
        </p:txBody>
      </p:sp>
      <p:pic>
        <p:nvPicPr>
          <p:cNvPr id="68" name="Picture 67" descr="sleu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35319" y="3648993"/>
            <a:ext cx="589455" cy="738928"/>
          </a:xfrm>
          <a:prstGeom prst="rect">
            <a:avLst/>
          </a:prstGeom>
        </p:spPr>
      </p:pic>
      <p:sp>
        <p:nvSpPr>
          <p:cNvPr id="5" name="TextBox 4"/>
          <p:cNvSpPr txBox="1"/>
          <p:nvPr/>
        </p:nvSpPr>
        <p:spPr>
          <a:xfrm>
            <a:off x="1840779" y="3421665"/>
            <a:ext cx="447311" cy="369332"/>
          </a:xfrm>
          <a:prstGeom prst="rect">
            <a:avLst/>
          </a:prstGeom>
          <a:noFill/>
        </p:spPr>
        <p:txBody>
          <a:bodyPr wrap="square" rtlCol="0">
            <a:spAutoFit/>
          </a:bodyPr>
          <a:lstStyle/>
          <a:p>
            <a:pPr algn="r"/>
            <a:r>
              <a:rPr lang="en-US" dirty="0" smtClean="0"/>
              <a:t>x</a:t>
            </a:r>
            <a:endParaRPr lang="en-US" dirty="0"/>
          </a:p>
        </p:txBody>
      </p:sp>
      <p:sp>
        <p:nvSpPr>
          <p:cNvPr id="70" name="TextBox 69"/>
          <p:cNvSpPr txBox="1"/>
          <p:nvPr/>
        </p:nvSpPr>
        <p:spPr>
          <a:xfrm>
            <a:off x="2861287" y="3400286"/>
            <a:ext cx="1140039" cy="369332"/>
          </a:xfrm>
          <a:prstGeom prst="rect">
            <a:avLst/>
          </a:prstGeom>
          <a:noFill/>
        </p:spPr>
        <p:txBody>
          <a:bodyPr wrap="square" rtlCol="0">
            <a:spAutoFit/>
          </a:bodyPr>
          <a:lstStyle/>
          <a:p>
            <a:r>
              <a:rPr lang="en-US" b="1" dirty="0"/>
              <a:t>F</a:t>
            </a:r>
            <a:r>
              <a:rPr lang="en-US" dirty="0" smtClean="0"/>
              <a:t>(</a:t>
            </a:r>
            <a:r>
              <a:rPr lang="en-US" dirty="0" err="1" smtClean="0"/>
              <a:t>SK,x</a:t>
            </a:r>
            <a:r>
              <a:rPr lang="en-US" dirty="0" smtClean="0"/>
              <a:t>)</a:t>
            </a:r>
            <a:endParaRPr lang="en-US" dirty="0"/>
          </a:p>
        </p:txBody>
      </p:sp>
      <p:sp>
        <p:nvSpPr>
          <p:cNvPr id="71" name="TextBox 70"/>
          <p:cNvSpPr txBox="1"/>
          <p:nvPr/>
        </p:nvSpPr>
        <p:spPr>
          <a:xfrm>
            <a:off x="5653761" y="3336888"/>
            <a:ext cx="447311" cy="369332"/>
          </a:xfrm>
          <a:prstGeom prst="rect">
            <a:avLst/>
          </a:prstGeom>
          <a:noFill/>
        </p:spPr>
        <p:txBody>
          <a:bodyPr wrap="square" rtlCol="0">
            <a:spAutoFit/>
          </a:bodyPr>
          <a:lstStyle/>
          <a:p>
            <a:pPr algn="r"/>
            <a:r>
              <a:rPr lang="en-US" dirty="0" smtClean="0"/>
              <a:t>x</a:t>
            </a:r>
            <a:endParaRPr lang="en-US" dirty="0"/>
          </a:p>
        </p:txBody>
      </p:sp>
      <p:sp>
        <p:nvSpPr>
          <p:cNvPr id="72" name="TextBox 71"/>
          <p:cNvSpPr txBox="1"/>
          <p:nvPr/>
        </p:nvSpPr>
        <p:spPr>
          <a:xfrm>
            <a:off x="6703008" y="3367118"/>
            <a:ext cx="1680530" cy="369332"/>
          </a:xfrm>
          <a:prstGeom prst="rect">
            <a:avLst/>
          </a:prstGeom>
          <a:noFill/>
        </p:spPr>
        <p:txBody>
          <a:bodyPr wrap="square" rtlCol="0">
            <a:spAutoFit/>
          </a:bodyPr>
          <a:lstStyle/>
          <a:p>
            <a:r>
              <a:rPr lang="en-US" b="1" dirty="0" smtClean="0"/>
              <a:t>R</a:t>
            </a:r>
            <a:r>
              <a:rPr lang="en-US" dirty="0" smtClean="0"/>
              <a:t>(x) = $</a:t>
            </a:r>
            <a:endParaRPr lang="en-US" dirty="0"/>
          </a:p>
        </p:txBody>
      </p:sp>
      <p:grpSp>
        <p:nvGrpSpPr>
          <p:cNvPr id="9" name="Group 8"/>
          <p:cNvGrpSpPr/>
          <p:nvPr/>
        </p:nvGrpSpPr>
        <p:grpSpPr>
          <a:xfrm>
            <a:off x="457200" y="1998736"/>
            <a:ext cx="2054391" cy="1422929"/>
            <a:chOff x="903021" y="2733933"/>
            <a:chExt cx="1422036" cy="1422929"/>
          </a:xfrm>
        </p:grpSpPr>
        <p:sp>
          <p:nvSpPr>
            <p:cNvPr id="6" name="TextBox 5"/>
            <p:cNvSpPr txBox="1"/>
            <p:nvPr/>
          </p:nvSpPr>
          <p:spPr>
            <a:xfrm>
              <a:off x="903021" y="2733933"/>
              <a:ext cx="142203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i="1" dirty="0" smtClean="0"/>
                <a:t>Q adaptive queries</a:t>
              </a:r>
              <a:endParaRPr lang="en-US" i="1" dirty="0"/>
            </a:p>
          </p:txBody>
        </p:sp>
        <p:cxnSp>
          <p:nvCxnSpPr>
            <p:cNvPr id="8" name="Straight Arrow Connector 7"/>
            <p:cNvCxnSpPr>
              <a:stCxn id="6" idx="2"/>
              <a:endCxn id="5" idx="0"/>
            </p:cNvCxnSpPr>
            <p:nvPr/>
          </p:nvCxnSpPr>
          <p:spPr>
            <a:xfrm>
              <a:off x="1614039" y="3103265"/>
              <a:ext cx="401499" cy="105359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77" name="Group 76"/>
          <p:cNvGrpSpPr/>
          <p:nvPr/>
        </p:nvGrpSpPr>
        <p:grpSpPr>
          <a:xfrm>
            <a:off x="2900186" y="3993668"/>
            <a:ext cx="1339660" cy="635077"/>
            <a:chOff x="156841" y="3026095"/>
            <a:chExt cx="1339660" cy="635077"/>
          </a:xfrm>
        </p:grpSpPr>
        <p:sp>
          <p:nvSpPr>
            <p:cNvPr id="78" name="TextBox 77"/>
            <p:cNvSpPr txBox="1"/>
            <p:nvPr/>
          </p:nvSpPr>
          <p:spPr>
            <a:xfrm>
              <a:off x="610470" y="3293264"/>
              <a:ext cx="886031" cy="3679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i="1" dirty="0" smtClean="0"/>
                <a:t>Time T</a:t>
              </a:r>
              <a:endParaRPr lang="en-US" i="1" dirty="0"/>
            </a:p>
          </p:txBody>
        </p:sp>
        <p:cxnSp>
          <p:nvCxnSpPr>
            <p:cNvPr id="81" name="Straight Arrow Connector 80"/>
            <p:cNvCxnSpPr/>
            <p:nvPr/>
          </p:nvCxnSpPr>
          <p:spPr>
            <a:xfrm flipH="1" flipV="1">
              <a:off x="156841" y="3026095"/>
              <a:ext cx="666119" cy="267169"/>
            </a:xfrm>
            <a:prstGeom prst="straightConnector1">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grpSp>
      <p:sp>
        <p:nvSpPr>
          <p:cNvPr id="82" name="Isosceles Triangle 81"/>
          <p:cNvSpPr/>
          <p:nvPr/>
        </p:nvSpPr>
        <p:spPr>
          <a:xfrm flipV="1">
            <a:off x="2469400" y="2445615"/>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13" name="Group 12"/>
          <p:cNvGrpSpPr/>
          <p:nvPr/>
        </p:nvGrpSpPr>
        <p:grpSpPr>
          <a:xfrm>
            <a:off x="5123301" y="1089475"/>
            <a:ext cx="2692084" cy="1356140"/>
            <a:chOff x="5123301" y="1363007"/>
            <a:chExt cx="2692084" cy="1356140"/>
          </a:xfrm>
        </p:grpSpPr>
        <p:sp>
          <p:nvSpPr>
            <p:cNvPr id="83" name="TextBox 82"/>
            <p:cNvSpPr txBox="1"/>
            <p:nvPr/>
          </p:nvSpPr>
          <p:spPr>
            <a:xfrm>
              <a:off x="5123301" y="1363007"/>
              <a:ext cx="269208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i="1" dirty="0" smtClean="0"/>
                <a:t>Random function </a:t>
              </a:r>
              <a:r>
                <a:rPr lang="en-US" b="1" i="1" dirty="0"/>
                <a:t>R</a:t>
              </a:r>
              <a:r>
                <a:rPr lang="en-US" i="1" dirty="0" smtClean="0"/>
                <a:t>: X </a:t>
              </a:r>
              <a:r>
                <a:rPr lang="en-US" i="1" dirty="0"/>
                <a:t>→ </a:t>
              </a:r>
              <a:r>
                <a:rPr lang="en-US" i="1" dirty="0" smtClean="0"/>
                <a:t>Y</a:t>
              </a:r>
              <a:endParaRPr lang="en-US" i="1" dirty="0"/>
            </a:p>
          </p:txBody>
        </p:sp>
        <p:cxnSp>
          <p:nvCxnSpPr>
            <p:cNvPr id="12" name="Straight Arrow Connector 11"/>
            <p:cNvCxnSpPr/>
            <p:nvPr/>
          </p:nvCxnSpPr>
          <p:spPr>
            <a:xfrm flipH="1">
              <a:off x="6703008" y="1732339"/>
              <a:ext cx="578324" cy="9868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4" name="TextBox 3"/>
          <p:cNvSpPr txBox="1"/>
          <p:nvPr/>
        </p:nvSpPr>
        <p:spPr>
          <a:xfrm>
            <a:off x="332052" y="5854252"/>
            <a:ext cx="8182499" cy="400110"/>
          </a:xfrm>
          <a:prstGeom prst="rect">
            <a:avLst/>
          </a:prstGeom>
          <a:noFill/>
        </p:spPr>
        <p:txBody>
          <a:bodyPr wrap="square" rtlCol="0">
            <a:spAutoFit/>
          </a:bodyPr>
          <a:lstStyle/>
          <a:p>
            <a:r>
              <a:rPr lang="en-US" sz="2000" dirty="0" smtClean="0">
                <a:solidFill>
                  <a:schemeClr val="bg1">
                    <a:lumMod val="50000"/>
                  </a:schemeClr>
                </a:solidFill>
              </a:rPr>
              <a:t>[Typically: </a:t>
            </a:r>
            <a:r>
              <a:rPr lang="en-US" sz="2000" dirty="0">
                <a:solidFill>
                  <a:schemeClr val="bg1">
                    <a:lumMod val="50000"/>
                  </a:schemeClr>
                </a:solidFill>
                <a:latin typeface="Symbol" charset="2"/>
                <a:cs typeface="Symbol" charset="2"/>
              </a:rPr>
              <a:t>e</a:t>
            </a:r>
            <a:r>
              <a:rPr lang="en-US" sz="2000" dirty="0" smtClean="0">
                <a:solidFill>
                  <a:schemeClr val="bg1">
                    <a:lumMod val="50000"/>
                  </a:schemeClr>
                </a:solidFill>
              </a:rPr>
              <a:t> = </a:t>
            </a:r>
            <a:r>
              <a:rPr lang="en-US" sz="2000" dirty="0" err="1" smtClean="0">
                <a:solidFill>
                  <a:schemeClr val="bg1">
                    <a:lumMod val="50000"/>
                  </a:schemeClr>
                </a:solidFill>
              </a:rPr>
              <a:t>negl</a:t>
            </a:r>
            <a:r>
              <a:rPr lang="en-US" sz="2000" dirty="0" smtClean="0">
                <a:solidFill>
                  <a:schemeClr val="bg1">
                    <a:lumMod val="50000"/>
                  </a:schemeClr>
                </a:solidFill>
              </a:rPr>
              <a:t> for T, Q = poly(k) - here we care about </a:t>
            </a:r>
            <a:r>
              <a:rPr lang="en-US" sz="2000" u="sng" dirty="0" smtClean="0">
                <a:solidFill>
                  <a:schemeClr val="bg1">
                    <a:lumMod val="50000"/>
                  </a:schemeClr>
                </a:solidFill>
              </a:rPr>
              <a:t>concrete security</a:t>
            </a:r>
            <a:r>
              <a:rPr lang="en-US" sz="2000" dirty="0" smtClean="0">
                <a:solidFill>
                  <a:schemeClr val="bg1">
                    <a:lumMod val="50000"/>
                  </a:schemeClr>
                </a:solidFill>
              </a:rPr>
              <a:t>]</a:t>
            </a:r>
            <a:endParaRPr lang="en-US" sz="2000" dirty="0">
              <a:solidFill>
                <a:schemeClr val="bg1">
                  <a:lumMod val="50000"/>
                </a:schemeClr>
              </a:solidFill>
            </a:endParaRPr>
          </a:p>
        </p:txBody>
      </p:sp>
      <p:pic>
        <p:nvPicPr>
          <p:cNvPr id="18" name="Picture 17" descr="coi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4030" y="2118318"/>
            <a:ext cx="654593" cy="654593"/>
          </a:xfrm>
          <a:prstGeom prst="rect">
            <a:avLst/>
          </a:prstGeom>
        </p:spPr>
      </p:pic>
      <p:pic>
        <p:nvPicPr>
          <p:cNvPr id="19" name="Picture 18" descr="ThreeCoins.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7536" y="1502320"/>
            <a:ext cx="432740" cy="413925"/>
          </a:xfrm>
          <a:prstGeom prst="rect">
            <a:avLst/>
          </a:prstGeom>
        </p:spPr>
      </p:pic>
      <p:sp>
        <p:nvSpPr>
          <p:cNvPr id="21" name="TextBox 20"/>
          <p:cNvSpPr txBox="1"/>
          <p:nvPr/>
        </p:nvSpPr>
        <p:spPr>
          <a:xfrm>
            <a:off x="332052" y="6254362"/>
            <a:ext cx="8390046" cy="461665"/>
          </a:xfrm>
          <a:prstGeom prst="rect">
            <a:avLst/>
          </a:prstGeom>
          <a:noFill/>
        </p:spPr>
        <p:txBody>
          <a:bodyPr wrap="square" rtlCol="0">
            <a:spAutoFit/>
          </a:bodyPr>
          <a:lstStyle/>
          <a:p>
            <a:r>
              <a:rPr lang="en-US" sz="2400" dirty="0" smtClean="0"/>
              <a:t>PRFs ⟹ efficient symmetric encryption, MACs, …</a:t>
            </a:r>
            <a:endParaRPr lang="en-US" sz="2400" dirty="0"/>
          </a:p>
        </p:txBody>
      </p:sp>
    </p:spTree>
    <p:extLst>
      <p:ext uri="{BB962C8B-B14F-4D97-AF65-F5344CB8AC3E}">
        <p14:creationId xmlns:p14="http://schemas.microsoft.com/office/powerpoint/2010/main" val="3448268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1" grpId="0" animBg="1"/>
      <p:bldP spid="42" grpId="0" animBg="1"/>
      <p:bldP spid="65" grpId="0" animBg="1"/>
      <p:bldP spid="67" grpId="0" animBg="1"/>
      <p:bldP spid="5" grpId="0"/>
      <p:bldP spid="70" grpId="0"/>
      <p:bldP spid="71" grpId="0"/>
      <p:bldP spid="72" grpId="0"/>
      <p:bldP spid="82" grpId="0" animBg="1"/>
      <p:bldP spid="4"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Candidates: Block Ciphers</a:t>
            </a:r>
            <a:endParaRPr lang="en-US" dirty="0"/>
          </a:p>
        </p:txBody>
      </p:sp>
      <p:grpSp>
        <p:nvGrpSpPr>
          <p:cNvPr id="19" name="Group 18"/>
          <p:cNvGrpSpPr/>
          <p:nvPr/>
        </p:nvGrpSpPr>
        <p:grpSpPr>
          <a:xfrm>
            <a:off x="1181573" y="2055016"/>
            <a:ext cx="3162853" cy="1807919"/>
            <a:chOff x="716115" y="2659084"/>
            <a:chExt cx="3162853" cy="1807919"/>
          </a:xfrm>
        </p:grpSpPr>
        <p:sp>
          <p:nvSpPr>
            <p:cNvPr id="7" name="Rectangle 6"/>
            <p:cNvSpPr/>
            <p:nvPr/>
          </p:nvSpPr>
          <p:spPr>
            <a:xfrm>
              <a:off x="1553898" y="2742524"/>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cxnSp>
          <p:nvCxnSpPr>
            <p:cNvPr id="5" name="Straight Arrow Connector 4"/>
            <p:cNvCxnSpPr>
              <a:endCxn id="7" idx="1"/>
            </p:cNvCxnSpPr>
            <p:nvPr/>
          </p:nvCxnSpPr>
          <p:spPr>
            <a:xfrm>
              <a:off x="837721" y="3201864"/>
              <a:ext cx="7161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2486141" y="3201864"/>
              <a:ext cx="7161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a:endCxn id="7" idx="2"/>
            </p:cNvCxnSpPr>
            <p:nvPr/>
          </p:nvCxnSpPr>
          <p:spPr>
            <a:xfrm flipV="1">
              <a:off x="2020020" y="3661203"/>
              <a:ext cx="0" cy="3444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716115" y="2678644"/>
              <a:ext cx="380521" cy="523220"/>
            </a:xfrm>
            <a:prstGeom prst="rect">
              <a:avLst/>
            </a:prstGeom>
            <a:noFill/>
          </p:spPr>
          <p:txBody>
            <a:bodyPr wrap="square" rtlCol="0">
              <a:spAutoFit/>
            </a:bodyPr>
            <a:lstStyle/>
            <a:p>
              <a:pPr algn="ctr"/>
              <a:r>
                <a:rPr lang="en-US" sz="2800" dirty="0" smtClean="0"/>
                <a:t>M</a:t>
              </a:r>
              <a:endParaRPr lang="en-US" sz="2800" dirty="0"/>
            </a:p>
          </p:txBody>
        </p:sp>
        <p:sp>
          <p:nvSpPr>
            <p:cNvPr id="16" name="TextBox 15"/>
            <p:cNvSpPr txBox="1"/>
            <p:nvPr/>
          </p:nvSpPr>
          <p:spPr>
            <a:xfrm>
              <a:off x="1729103" y="3943783"/>
              <a:ext cx="562458" cy="523220"/>
            </a:xfrm>
            <a:prstGeom prst="rect">
              <a:avLst/>
            </a:prstGeom>
            <a:noFill/>
          </p:spPr>
          <p:txBody>
            <a:bodyPr wrap="square" rtlCol="0">
              <a:spAutoFit/>
            </a:bodyPr>
            <a:lstStyle/>
            <a:p>
              <a:pPr algn="ctr"/>
              <a:r>
                <a:rPr lang="en-US" sz="2800" dirty="0" smtClean="0"/>
                <a:t>SK</a:t>
              </a:r>
              <a:endParaRPr lang="en-US" sz="2800" dirty="0"/>
            </a:p>
          </p:txBody>
        </p:sp>
        <p:sp>
          <p:nvSpPr>
            <p:cNvPr id="17" name="TextBox 16"/>
            <p:cNvSpPr txBox="1"/>
            <p:nvPr/>
          </p:nvSpPr>
          <p:spPr>
            <a:xfrm>
              <a:off x="2336506" y="2659084"/>
              <a:ext cx="1542462" cy="523220"/>
            </a:xfrm>
            <a:prstGeom prst="rect">
              <a:avLst/>
            </a:prstGeom>
            <a:noFill/>
          </p:spPr>
          <p:txBody>
            <a:bodyPr wrap="square" rtlCol="0">
              <a:spAutoFit/>
            </a:bodyPr>
            <a:lstStyle/>
            <a:p>
              <a:pPr algn="ctr"/>
              <a:r>
                <a:rPr lang="en-US" sz="2800" dirty="0" smtClean="0"/>
                <a:t>C</a:t>
              </a:r>
              <a:endParaRPr lang="en-US" sz="2800" dirty="0"/>
            </a:p>
          </p:txBody>
        </p:sp>
      </p:grpSp>
      <p:grpSp>
        <p:nvGrpSpPr>
          <p:cNvPr id="20" name="Group 19"/>
          <p:cNvGrpSpPr/>
          <p:nvPr/>
        </p:nvGrpSpPr>
        <p:grpSpPr>
          <a:xfrm>
            <a:off x="5020578" y="2022370"/>
            <a:ext cx="3297973" cy="1840565"/>
            <a:chOff x="580995" y="2659084"/>
            <a:chExt cx="3297973" cy="1840565"/>
          </a:xfrm>
        </p:grpSpPr>
        <p:sp>
          <p:nvSpPr>
            <p:cNvPr id="21" name="Rectangle 20"/>
            <p:cNvSpPr/>
            <p:nvPr/>
          </p:nvSpPr>
          <p:spPr>
            <a:xfrm>
              <a:off x="1553898" y="2742524"/>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r>
                <a:rPr lang="en-US" sz="2400" baseline="30000" dirty="0" smtClean="0">
                  <a:solidFill>
                    <a:schemeClr val="tx1"/>
                  </a:solidFill>
                </a:rPr>
                <a:t>-1</a:t>
              </a:r>
              <a:endParaRPr lang="en-US" sz="2400" baseline="30000" dirty="0">
                <a:solidFill>
                  <a:schemeClr val="tx1"/>
                </a:solidFill>
              </a:endParaRPr>
            </a:p>
          </p:txBody>
        </p:sp>
        <p:cxnSp>
          <p:nvCxnSpPr>
            <p:cNvPr id="22" name="Straight Arrow Connector 21"/>
            <p:cNvCxnSpPr>
              <a:endCxn id="21" idx="1"/>
            </p:cNvCxnSpPr>
            <p:nvPr/>
          </p:nvCxnSpPr>
          <p:spPr>
            <a:xfrm>
              <a:off x="837721" y="3201864"/>
              <a:ext cx="7161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2486141" y="3201864"/>
              <a:ext cx="7161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endCxn id="21" idx="2"/>
            </p:cNvCxnSpPr>
            <p:nvPr/>
          </p:nvCxnSpPr>
          <p:spPr>
            <a:xfrm flipV="1">
              <a:off x="2020020" y="3661203"/>
              <a:ext cx="0" cy="37705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580995" y="2665134"/>
              <a:ext cx="646858" cy="523220"/>
            </a:xfrm>
            <a:prstGeom prst="rect">
              <a:avLst/>
            </a:prstGeom>
            <a:noFill/>
          </p:spPr>
          <p:txBody>
            <a:bodyPr wrap="square" rtlCol="0">
              <a:spAutoFit/>
            </a:bodyPr>
            <a:lstStyle/>
            <a:p>
              <a:pPr algn="ctr"/>
              <a:r>
                <a:rPr lang="en-US" sz="2800" dirty="0" smtClean="0"/>
                <a:t>C</a:t>
              </a:r>
              <a:endParaRPr lang="en-US" sz="2800" dirty="0"/>
            </a:p>
          </p:txBody>
        </p:sp>
        <p:sp>
          <p:nvSpPr>
            <p:cNvPr id="26" name="TextBox 25"/>
            <p:cNvSpPr txBox="1"/>
            <p:nvPr/>
          </p:nvSpPr>
          <p:spPr>
            <a:xfrm>
              <a:off x="1720096" y="3976429"/>
              <a:ext cx="664445" cy="523220"/>
            </a:xfrm>
            <a:prstGeom prst="rect">
              <a:avLst/>
            </a:prstGeom>
            <a:noFill/>
          </p:spPr>
          <p:txBody>
            <a:bodyPr wrap="square" rtlCol="0">
              <a:spAutoFit/>
            </a:bodyPr>
            <a:lstStyle/>
            <a:p>
              <a:pPr algn="ctr"/>
              <a:r>
                <a:rPr lang="en-US" sz="2800" dirty="0" smtClean="0"/>
                <a:t>SK</a:t>
              </a:r>
              <a:endParaRPr lang="en-US" sz="2800" dirty="0"/>
            </a:p>
          </p:txBody>
        </p:sp>
        <p:sp>
          <p:nvSpPr>
            <p:cNvPr id="27" name="TextBox 26"/>
            <p:cNvSpPr txBox="1"/>
            <p:nvPr/>
          </p:nvSpPr>
          <p:spPr>
            <a:xfrm>
              <a:off x="2336506" y="2659084"/>
              <a:ext cx="1542462" cy="523220"/>
            </a:xfrm>
            <a:prstGeom prst="rect">
              <a:avLst/>
            </a:prstGeom>
            <a:noFill/>
          </p:spPr>
          <p:txBody>
            <a:bodyPr wrap="square" rtlCol="0">
              <a:spAutoFit/>
            </a:bodyPr>
            <a:lstStyle/>
            <a:p>
              <a:pPr algn="ctr"/>
              <a:r>
                <a:rPr lang="en-US" sz="2800" dirty="0"/>
                <a:t>M</a:t>
              </a:r>
            </a:p>
          </p:txBody>
        </p:sp>
      </p:grpSp>
      <p:sp>
        <p:nvSpPr>
          <p:cNvPr id="28" name="Isosceles Triangle 27"/>
          <p:cNvSpPr/>
          <p:nvPr/>
        </p:nvSpPr>
        <p:spPr>
          <a:xfrm>
            <a:off x="6337351" y="2813710"/>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9" name="Isosceles Triangle 28"/>
          <p:cNvSpPr/>
          <p:nvPr/>
        </p:nvSpPr>
        <p:spPr>
          <a:xfrm>
            <a:off x="2363226" y="2846356"/>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 name="TextBox 2"/>
          <p:cNvSpPr txBox="1"/>
          <p:nvPr/>
        </p:nvSpPr>
        <p:spPr>
          <a:xfrm>
            <a:off x="536433" y="725763"/>
            <a:ext cx="8185665" cy="461665"/>
          </a:xfrm>
          <a:prstGeom prst="rect">
            <a:avLst/>
          </a:prstGeom>
          <a:noFill/>
        </p:spPr>
        <p:txBody>
          <a:bodyPr wrap="square" rtlCol="0">
            <a:spAutoFit/>
          </a:bodyPr>
          <a:lstStyle/>
          <a:p>
            <a:r>
              <a:rPr lang="en-US" sz="2400" dirty="0" smtClean="0">
                <a:solidFill>
                  <a:schemeClr val="tx1">
                    <a:lumMod val="75000"/>
                    <a:lumOff val="25000"/>
                  </a:schemeClr>
                </a:solidFill>
              </a:rPr>
              <a:t>E.g.: </a:t>
            </a:r>
            <a:r>
              <a:rPr lang="en-US" sz="2400" u="sng" dirty="0" smtClean="0">
                <a:solidFill>
                  <a:schemeClr val="tx1">
                    <a:lumMod val="75000"/>
                    <a:lumOff val="25000"/>
                  </a:schemeClr>
                </a:solidFill>
              </a:rPr>
              <a:t>AES</a:t>
            </a:r>
            <a:r>
              <a:rPr lang="en-US" sz="2400" dirty="0" smtClean="0">
                <a:solidFill>
                  <a:schemeClr val="tx1">
                    <a:lumMod val="75000"/>
                    <a:lumOff val="25000"/>
                  </a:schemeClr>
                </a:solidFill>
              </a:rPr>
              <a:t>, DES, 3DES, IDEA, BLOWFISH, …</a:t>
            </a:r>
            <a:endParaRPr lang="en-US" sz="2400" dirty="0">
              <a:solidFill>
                <a:schemeClr val="tx1">
                  <a:lumMod val="75000"/>
                  <a:lumOff val="25000"/>
                </a:schemeClr>
              </a:solidFill>
            </a:endParaRPr>
          </a:p>
        </p:txBody>
      </p:sp>
      <p:sp>
        <p:nvSpPr>
          <p:cNvPr id="6" name="TextBox 5"/>
          <p:cNvSpPr txBox="1"/>
          <p:nvPr/>
        </p:nvSpPr>
        <p:spPr>
          <a:xfrm>
            <a:off x="4379778" y="3899039"/>
            <a:ext cx="428712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t>|M| = |C| = n</a:t>
            </a:r>
            <a:r>
              <a:rPr lang="en-US" sz="2400" dirty="0"/>
              <a:t> </a:t>
            </a:r>
            <a:r>
              <a:rPr lang="en-US" sz="2400" dirty="0" smtClean="0"/>
              <a:t>(e.g. n = 128)</a:t>
            </a:r>
            <a:endParaRPr lang="en-US" sz="2400" dirty="0"/>
          </a:p>
        </p:txBody>
      </p:sp>
      <p:grpSp>
        <p:nvGrpSpPr>
          <p:cNvPr id="73" name="Group 72"/>
          <p:cNvGrpSpPr/>
          <p:nvPr/>
        </p:nvGrpSpPr>
        <p:grpSpPr>
          <a:xfrm>
            <a:off x="658300" y="4231620"/>
            <a:ext cx="3686126" cy="1807919"/>
            <a:chOff x="192842" y="2659084"/>
            <a:chExt cx="3686126" cy="1807919"/>
          </a:xfrm>
        </p:grpSpPr>
        <p:sp>
          <p:nvSpPr>
            <p:cNvPr id="74" name="Rectangle 73"/>
            <p:cNvSpPr/>
            <p:nvPr/>
          </p:nvSpPr>
          <p:spPr>
            <a:xfrm>
              <a:off x="1553898" y="2742524"/>
              <a:ext cx="932243" cy="9186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E</a:t>
              </a:r>
              <a:endParaRPr lang="en-US" sz="2400" b="1" dirty="0">
                <a:solidFill>
                  <a:schemeClr val="tx1"/>
                </a:solidFill>
              </a:endParaRPr>
            </a:p>
          </p:txBody>
        </p:sp>
        <p:cxnSp>
          <p:nvCxnSpPr>
            <p:cNvPr id="75" name="Straight Arrow Connector 74"/>
            <p:cNvCxnSpPr>
              <a:endCxn id="74" idx="1"/>
            </p:cNvCxnSpPr>
            <p:nvPr/>
          </p:nvCxnSpPr>
          <p:spPr>
            <a:xfrm>
              <a:off x="837721" y="3201864"/>
              <a:ext cx="7161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6" name="Straight Arrow Connector 75"/>
            <p:cNvCxnSpPr/>
            <p:nvPr/>
          </p:nvCxnSpPr>
          <p:spPr>
            <a:xfrm>
              <a:off x="2486141" y="3201864"/>
              <a:ext cx="7161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7" name="Straight Arrow Connector 76"/>
            <p:cNvCxnSpPr>
              <a:endCxn id="74" idx="2"/>
            </p:cNvCxnSpPr>
            <p:nvPr/>
          </p:nvCxnSpPr>
          <p:spPr>
            <a:xfrm flipV="1">
              <a:off x="2020020" y="3661203"/>
              <a:ext cx="0" cy="3444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8" name="TextBox 77"/>
            <p:cNvSpPr txBox="1"/>
            <p:nvPr/>
          </p:nvSpPr>
          <p:spPr>
            <a:xfrm>
              <a:off x="192842" y="2659084"/>
              <a:ext cx="1223331" cy="523220"/>
            </a:xfrm>
            <a:prstGeom prst="rect">
              <a:avLst/>
            </a:prstGeom>
            <a:noFill/>
          </p:spPr>
          <p:txBody>
            <a:bodyPr wrap="square" rtlCol="0">
              <a:spAutoFit/>
            </a:bodyPr>
            <a:lstStyle/>
            <a:p>
              <a:pPr algn="ctr"/>
              <a:r>
                <a:rPr lang="en-US" sz="2800" dirty="0" smtClean="0"/>
                <a:t>M’ ≠ M</a:t>
              </a:r>
              <a:endParaRPr lang="en-US" sz="2800" dirty="0"/>
            </a:p>
          </p:txBody>
        </p:sp>
        <p:sp>
          <p:nvSpPr>
            <p:cNvPr id="79" name="TextBox 78"/>
            <p:cNvSpPr txBox="1"/>
            <p:nvPr/>
          </p:nvSpPr>
          <p:spPr>
            <a:xfrm>
              <a:off x="1657983" y="3943783"/>
              <a:ext cx="678524" cy="523220"/>
            </a:xfrm>
            <a:prstGeom prst="rect">
              <a:avLst/>
            </a:prstGeom>
            <a:noFill/>
          </p:spPr>
          <p:txBody>
            <a:bodyPr wrap="square" rtlCol="0">
              <a:spAutoFit/>
            </a:bodyPr>
            <a:lstStyle/>
            <a:p>
              <a:pPr algn="ctr"/>
              <a:r>
                <a:rPr lang="en-US" sz="2800" dirty="0" smtClean="0"/>
                <a:t>SK</a:t>
              </a:r>
              <a:endParaRPr lang="en-US" sz="2800" dirty="0"/>
            </a:p>
          </p:txBody>
        </p:sp>
        <p:sp>
          <p:nvSpPr>
            <p:cNvPr id="80" name="TextBox 79"/>
            <p:cNvSpPr txBox="1"/>
            <p:nvPr/>
          </p:nvSpPr>
          <p:spPr>
            <a:xfrm>
              <a:off x="2336506" y="2659084"/>
              <a:ext cx="1542462" cy="523220"/>
            </a:xfrm>
            <a:prstGeom prst="rect">
              <a:avLst/>
            </a:prstGeom>
            <a:noFill/>
          </p:spPr>
          <p:txBody>
            <a:bodyPr wrap="square" rtlCol="0">
              <a:spAutoFit/>
            </a:bodyPr>
            <a:lstStyle/>
            <a:p>
              <a:pPr algn="ctr"/>
              <a:r>
                <a:rPr lang="en-US" sz="2800" dirty="0" smtClean="0"/>
                <a:t>C’ ≠ C</a:t>
              </a:r>
              <a:endParaRPr lang="en-US" sz="2800" dirty="0"/>
            </a:p>
          </p:txBody>
        </p:sp>
      </p:grpSp>
      <p:sp>
        <p:nvSpPr>
          <p:cNvPr id="84" name="Isosceles Triangle 83"/>
          <p:cNvSpPr/>
          <p:nvPr/>
        </p:nvSpPr>
        <p:spPr>
          <a:xfrm>
            <a:off x="2363226" y="5022960"/>
            <a:ext cx="244504" cy="210779"/>
          </a:xfrm>
          <a:prstGeom prst="triangl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5" name="TextBox 84"/>
          <p:cNvSpPr txBox="1"/>
          <p:nvPr/>
        </p:nvSpPr>
        <p:spPr>
          <a:xfrm>
            <a:off x="4434972" y="5100820"/>
            <a:ext cx="428712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t>For every SK: Block cipher is a </a:t>
            </a:r>
            <a:r>
              <a:rPr lang="en-US" sz="2400" u="sng" dirty="0" smtClean="0"/>
              <a:t>permutation</a:t>
            </a:r>
            <a:r>
              <a:rPr lang="en-US" sz="2400" dirty="0" smtClean="0"/>
              <a:t> on n-bit strings</a:t>
            </a:r>
            <a:endParaRPr lang="en-US" sz="2400" dirty="0"/>
          </a:p>
        </p:txBody>
      </p:sp>
      <p:sp>
        <p:nvSpPr>
          <p:cNvPr id="41" name="TextBox 40"/>
          <p:cNvSpPr txBox="1"/>
          <p:nvPr/>
        </p:nvSpPr>
        <p:spPr>
          <a:xfrm>
            <a:off x="4404348" y="4435709"/>
            <a:ext cx="428712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t>|SK| = </a:t>
            </a:r>
            <a:r>
              <a:rPr lang="en-US" sz="2400" dirty="0"/>
              <a:t>k</a:t>
            </a:r>
            <a:r>
              <a:rPr lang="en-US" sz="2400" dirty="0" smtClean="0"/>
              <a:t> (e.g. k = 128, 256, …)</a:t>
            </a:r>
            <a:endParaRPr lang="en-US" sz="2400" dirty="0"/>
          </a:p>
        </p:txBody>
      </p:sp>
    </p:spTree>
    <p:extLst>
      <p:ext uri="{BB962C8B-B14F-4D97-AF65-F5344CB8AC3E}">
        <p14:creationId xmlns:p14="http://schemas.microsoft.com/office/powerpoint/2010/main" val="3967748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6" grpId="0" animBg="1"/>
      <p:bldP spid="84" grpId="0" animBg="1"/>
      <p:bldP spid="85"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93378</TotalTime>
  <Words>5405</Words>
  <Application>Microsoft Macintosh PowerPoint</Application>
  <PresentationFormat>On-screen Show (4:3)</PresentationFormat>
  <Paragraphs>634</Paragraphs>
  <Slides>38</Slides>
  <Notes>37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Ideal Models in Symmetric Cryptography</vt:lpstr>
      <vt:lpstr>Crypto-History [oversimplified]</vt:lpstr>
      <vt:lpstr>The Sky is the Limit!</vt:lpstr>
      <vt:lpstr>This Talk – In a Nutshell</vt:lpstr>
      <vt:lpstr>Ideal Models</vt:lpstr>
      <vt:lpstr>Ideal Models</vt:lpstr>
      <vt:lpstr>Outline</vt:lpstr>
      <vt:lpstr>Pseudorandom Functions [GoGoMi84] </vt:lpstr>
      <vt:lpstr>Candidates: Block Ciphers</vt:lpstr>
      <vt:lpstr>Pseudorandom Permutations [LubRac85] </vt:lpstr>
      <vt:lpstr>Pseudorandom Constructions</vt:lpstr>
      <vt:lpstr>Our Problem: From Weak to Strong Ciphers</vt:lpstr>
      <vt:lpstr>Amplification of Generic Security</vt:lpstr>
      <vt:lpstr>The Ideal Cipher Model [Sha49]</vt:lpstr>
      <vt:lpstr>The General Problem</vt:lpstr>
      <vt:lpstr>Two-fold Sequential Composition</vt:lpstr>
      <vt:lpstr>Two-fold Sequential Composition</vt:lpstr>
      <vt:lpstr>DESX [Rivest, 1984]</vt:lpstr>
      <vt:lpstr>3DES</vt:lpstr>
      <vt:lpstr>3DES – Proof Approach</vt:lpstr>
      <vt:lpstr>Beyond Length 3</vt:lpstr>
      <vt:lpstr>Increasing Efficiency [GazTes12]</vt:lpstr>
      <vt:lpstr>XOR Cascades</vt:lpstr>
      <vt:lpstr>Outline</vt:lpstr>
      <vt:lpstr>Hash Functions</vt:lpstr>
      <vt:lpstr>Key-Derivation Functions</vt:lpstr>
      <vt:lpstr>Outline</vt:lpstr>
      <vt:lpstr>PowerPoint Presentation</vt:lpstr>
      <vt:lpstr>Indifferentiability [MaReHo04]</vt:lpstr>
      <vt:lpstr>Composability [MaReHo04]</vt:lpstr>
      <vt:lpstr>Indifferentiability Constructions</vt:lpstr>
      <vt:lpstr>Ideal Ciphers from Random Oracles</vt:lpstr>
      <vt:lpstr>Indifferentiability Constructions</vt:lpstr>
      <vt:lpstr>Multi-Stage Games</vt:lpstr>
      <vt:lpstr>Multi-Stage Games</vt:lpstr>
      <vt:lpstr>Conclusions</vt:lpstr>
      <vt:lpstr>PowerPoint Presentation</vt:lpstr>
      <vt:lpstr>DESX – Proof Idea</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Advances in Cryptographic Research</dc:title>
  <dc:creator>Stefano Tessaro</dc:creator>
  <cp:lastModifiedBy>Stefano Tessaro</cp:lastModifiedBy>
  <cp:revision>1999</cp:revision>
  <dcterms:created xsi:type="dcterms:W3CDTF">2012-11-02T18:38:04Z</dcterms:created>
  <dcterms:modified xsi:type="dcterms:W3CDTF">2013-12-11T11:48:35Z</dcterms:modified>
</cp:coreProperties>
</file>