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49" r:id="rId2"/>
    <p:sldId id="402" r:id="rId3"/>
    <p:sldId id="404" r:id="rId4"/>
    <p:sldId id="420" r:id="rId5"/>
    <p:sldId id="405" r:id="rId6"/>
    <p:sldId id="409" r:id="rId7"/>
    <p:sldId id="410" r:id="rId8"/>
    <p:sldId id="411" r:id="rId9"/>
    <p:sldId id="403" r:id="rId10"/>
    <p:sldId id="412" r:id="rId11"/>
    <p:sldId id="413" r:id="rId12"/>
    <p:sldId id="414" r:id="rId13"/>
    <p:sldId id="415" r:id="rId14"/>
    <p:sldId id="419" r:id="rId15"/>
    <p:sldId id="416" r:id="rId16"/>
    <p:sldId id="417" r:id="rId17"/>
    <p:sldId id="401" r:id="rId18"/>
    <p:sldId id="387" r:id="rId19"/>
    <p:sldId id="388" r:id="rId20"/>
    <p:sldId id="386" r:id="rId21"/>
    <p:sldId id="418" r:id="rId22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5pPr>
    <a:lvl6pPr marL="22860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6pPr>
    <a:lvl7pPr marL="27432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7pPr>
    <a:lvl8pPr marL="32004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8pPr>
    <a:lvl9pPr marL="3657600" algn="r" defTabSz="914400" rtl="1" eaLnBrk="1" latinLnBrk="0" hangingPunct="1">
      <a:defRPr sz="2000" b="1" kern="1200">
        <a:solidFill>
          <a:schemeClr val="tx1"/>
        </a:solidFill>
        <a:latin typeface="Freestyle Script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3300"/>
    <a:srgbClr val="FF0000"/>
    <a:srgbClr val="006600"/>
    <a:srgbClr val="66CCFF"/>
    <a:srgbClr val="CCFFFF"/>
    <a:srgbClr val="B2B2B2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728" autoAdjust="0"/>
  </p:normalViewPr>
  <p:slideViewPr>
    <p:cSldViewPr>
      <p:cViewPr>
        <p:scale>
          <a:sx n="75" d="100"/>
          <a:sy n="75" d="100"/>
        </p:scale>
        <p:origin x="-366" y="54"/>
      </p:cViewPr>
      <p:guideLst>
        <p:guide orient="horz" pos="3888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375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375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CEC6286-E4DE-4937-9300-5980921CC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685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50888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48213"/>
            <a:ext cx="5032375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noProof="0" smtClean="0"/>
              <a:t>Click to edit Master text styles</a:t>
            </a:r>
          </a:p>
          <a:p>
            <a:pPr lvl="1"/>
            <a:r>
              <a:rPr lang="en-US" altLang="he-IL" noProof="0" smtClean="0"/>
              <a:t>Second level</a:t>
            </a:r>
          </a:p>
          <a:p>
            <a:pPr lvl="2"/>
            <a:r>
              <a:rPr lang="en-US" altLang="he-IL" noProof="0" smtClean="0"/>
              <a:t>Third level</a:t>
            </a:r>
          </a:p>
          <a:p>
            <a:pPr lvl="3"/>
            <a:r>
              <a:rPr lang="en-US" altLang="he-IL" noProof="0" smtClean="0"/>
              <a:t>Fourth level</a:t>
            </a:r>
          </a:p>
          <a:p>
            <a:pPr lvl="4"/>
            <a:r>
              <a:rPr lang="en-US" altLang="he-IL" noProof="0" smtClean="0"/>
              <a:t>Fifth level</a:t>
            </a:r>
            <a:endParaRPr lang="en-US" altLang="en-US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6425"/>
            <a:ext cx="29749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5E44B22-439D-4594-9AD9-8D0D350D1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783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9C3EBE6B-C68A-48CE-A723-E896822F56A8}" type="slidenum">
              <a:rPr lang="en-US" altLang="en-US" sz="1200" b="0" smtClean="0">
                <a:latin typeface="Times New Roman" pitchFamily="18" charset="0"/>
              </a:rPr>
              <a:pPr/>
              <a:t>1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Cannot make up my mind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5549CA81-323A-454F-81F1-B74470B3F970}" type="slidenum">
              <a:rPr lang="en-US" altLang="en-US" sz="1200" b="0" smtClean="0">
                <a:latin typeface="Times New Roman" pitchFamily="18" charset="0"/>
              </a:rPr>
              <a:pPr/>
              <a:t>10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5288CB69-F711-4232-8575-D319AF7E242B}" type="slidenum">
              <a:rPr lang="en-US" altLang="en-US" sz="1200" b="0" smtClean="0">
                <a:latin typeface="Times New Roman" pitchFamily="18" charset="0"/>
              </a:rPr>
              <a:pPr/>
              <a:t>11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31AADF7-6A84-4926-86C3-BFA571E4B113}" type="slidenum">
              <a:rPr lang="en-US" altLang="en-US" sz="1200" b="0" smtClean="0">
                <a:latin typeface="Times New Roman" pitchFamily="18" charset="0"/>
              </a:rPr>
              <a:pPr/>
              <a:t>12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13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14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DD8D37-822D-413A-A4A2-8024821B8460}" type="slidenum">
              <a:rPr lang="en-US" altLang="en-US" sz="1200" b="0" smtClean="0">
                <a:latin typeface="Times New Roman" pitchFamily="18" charset="0"/>
              </a:rPr>
              <a:pPr/>
              <a:t>15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Levin’s paper on “OWF and PRG” (STOC’85), followed by [GL’89], reviewed in FOC, V1, Clm 2.5.4.1.</a:t>
            </a:r>
          </a:p>
          <a:p>
            <a:r>
              <a:rPr lang="en-US" smtClean="0"/>
              <a:t>In PT:  Used first in [GR:bdg] (see STOC’97 Lem 3.3, and ALG’02 Lem 3.6).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3D3988-6D0C-48E0-B799-35EFE8742269}" type="slidenum">
              <a:rPr lang="en-US" altLang="en-US" sz="1200" b="0" smtClean="0">
                <a:latin typeface="Times New Roman" pitchFamily="18" charset="0"/>
              </a:rPr>
              <a:pPr/>
              <a:t>16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Thus, complexity of m-DP is related to $O(j 2^{-j} m)$-DS for j=1,…,log m$.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E2908AFA-3F96-4C21-9396-D960EB3A3364}" type="slidenum">
              <a:rPr lang="en-US" altLang="en-US" sz="1200" b="0" smtClean="0">
                <a:latin typeface="Times New Roman" pitchFamily="18" charset="0"/>
              </a:rPr>
              <a:pPr/>
              <a:t>17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50888"/>
            <a:ext cx="4997450" cy="37480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748213"/>
            <a:ext cx="5489575" cy="4497387"/>
          </a:xfrm>
          <a:noFill/>
        </p:spPr>
        <p:txBody>
          <a:bodyPr/>
          <a:lstStyle/>
          <a:p>
            <a:r>
              <a:rPr lang="en-US" smtClean="0"/>
              <a:t> </a:t>
            </a:r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A4AAD17-ED96-4F7B-9A8C-0AE4A2A50931}" type="slidenum">
              <a:rPr lang="en-US" altLang="en-US" sz="1200" b="0" smtClean="0">
                <a:latin typeface="Times New Roman" pitchFamily="18" charset="0"/>
              </a:rPr>
              <a:pPr/>
              <a:t>18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Compare to learning which cathedral this is…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F2583888-8124-41BD-8650-03C6A4C84999}" type="slidenum">
              <a:rPr lang="en-US" altLang="en-US" sz="1200" b="0" smtClean="0">
                <a:latin typeface="Times New Roman" pitchFamily="18" charset="0"/>
              </a:rPr>
              <a:pPr/>
              <a:t>19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Objects viewed as functions, inspecting == querying the function/orcale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B93A2825-A897-47F4-84CB-BF13011C21CF}" type="slidenum">
              <a:rPr lang="en-US" altLang="en-US" sz="1200" b="0" smtClean="0">
                <a:latin typeface="Times New Roman" pitchFamily="18" charset="0"/>
              </a:rPr>
              <a:pPr/>
              <a:t>2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This seems more useful; that is, I expect it to be used whenever one wants to use the CC methodology.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24506269-8E04-485C-AF00-9530D3B5A6EA}" type="slidenum">
              <a:rPr lang="en-US" altLang="en-US" sz="1200" b="0" smtClean="0">
                <a:latin typeface="Times New Roman" pitchFamily="18" charset="0"/>
              </a:rPr>
              <a:pPr/>
              <a:t>20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N.B.: special (but not exclusive) focus on testability within complexity independent of the domain size.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9B66C5F-4D06-414F-80B4-8BCE2F935F68}" type="slidenum">
              <a:rPr lang="en-US" altLang="en-US" sz="1200" b="0" smtClean="0">
                <a:latin typeface="Times New Roman" pitchFamily="18" charset="0"/>
              </a:rPr>
              <a:pPr/>
              <a:t>21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Notes: (1) the mapping F creates distance, (2) each bit in F(</a:t>
            </a:r>
            <a:r>
              <a:rPr lang="en-US" dirty="0" err="1" smtClean="0"/>
              <a:t>x,y</a:t>
            </a:r>
            <a:r>
              <a:rPr lang="en-US" dirty="0" smtClean="0"/>
              <a:t>) has low CC.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9B66C5F-4D06-414F-80B4-8BCE2F935F68}" type="slidenum">
              <a:rPr lang="en-US" altLang="en-US" sz="1200" b="0" smtClean="0">
                <a:latin typeface="Times New Roman" pitchFamily="18" charset="0"/>
              </a:rPr>
              <a:pPr/>
              <a:t>3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Notes: (1) no</a:t>
            </a:r>
            <a:r>
              <a:rPr lang="en-US" baseline="0" dirty="0" smtClean="0"/>
              <a:t> natural partition in the PT world, (2) no distance in the CC world.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9B66C5F-4D06-414F-80B4-8BCE2F935F68}" type="slidenum">
              <a:rPr lang="en-US" altLang="en-US" sz="1200" b="0" smtClean="0">
                <a:latin typeface="Times New Roman" pitchFamily="18" charset="0"/>
              </a:rPr>
              <a:pPr/>
              <a:t>4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Notes: (1) the mapping F creates distance, (2) the mapping F creates a partition = each bit in F(</a:t>
            </a:r>
            <a:r>
              <a:rPr lang="en-US" dirty="0" err="1" smtClean="0"/>
              <a:t>x,y</a:t>
            </a:r>
            <a:r>
              <a:rPr lang="en-US" dirty="0" smtClean="0"/>
              <a:t>) has low CC.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73F8B3A1-93B7-4FCE-87C1-9520B445D03D}" type="slidenum">
              <a:rPr lang="en-US" altLang="en-US" sz="1200" b="0" smtClean="0">
                <a:latin typeface="Times New Roman" pitchFamily="18" charset="0"/>
              </a:rPr>
              <a:pPr/>
              <a:t>5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Note: the syntactic restriction that each $</a:t>
            </a:r>
            <a:r>
              <a:rPr lang="en-US" dirty="0" err="1" smtClean="0"/>
              <a:t>f_i</a:t>
            </a:r>
            <a:r>
              <a:rPr lang="en-US" dirty="0" smtClean="0"/>
              <a:t>$ depends on $</a:t>
            </a:r>
            <a:r>
              <a:rPr lang="en-US" dirty="0" err="1" smtClean="0"/>
              <a:t>x_i</a:t>
            </a:r>
            <a:r>
              <a:rPr lang="en-US" dirty="0" smtClean="0"/>
              <a:t>$ and $</a:t>
            </a:r>
            <a:r>
              <a:rPr lang="en-US" dirty="0" err="1" smtClean="0"/>
              <a:t>y_i</a:t>
            </a:r>
            <a:r>
              <a:rPr lang="en-US" dirty="0" smtClean="0"/>
              <a:t>$ only is a headache.</a:t>
            </a:r>
          </a:p>
          <a:p>
            <a:r>
              <a:rPr lang="en-US" dirty="0" smtClean="0"/>
              <a:t>Recall (1) the mapping F creates distance, (2) each bit in F(</a:t>
            </a:r>
            <a:r>
              <a:rPr lang="en-US" dirty="0" err="1" smtClean="0"/>
              <a:t>x,y</a:t>
            </a:r>
            <a:r>
              <a:rPr lang="en-US" dirty="0" smtClean="0"/>
              <a:t>) has low CC.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8D9F8A88-93AB-4C72-ABF0-87D5EAA0C2C5}" type="slidenum">
              <a:rPr lang="en-US" altLang="en-US" sz="1200" b="0" smtClean="0">
                <a:latin typeface="Times New Roman" pitchFamily="18" charset="0"/>
              </a:rPr>
              <a:pPr/>
              <a:t>6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Note: the syntactic restriction that each $f_i$ depends on $x_i$ and $y_i$ only is a headache.</a:t>
            </a:r>
          </a:p>
          <a:p>
            <a:r>
              <a:rPr lang="en-US" smtClean="0"/>
              <a:t>Recall (1) the mapping F creates distance, (2) each bit in F(x,y) has low CC.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8393025C-564D-4F5C-89B3-A48D4ED7EF47}" type="slidenum">
              <a:rPr lang="en-US" altLang="en-US" sz="1200" b="0" smtClean="0">
                <a:latin typeface="Times New Roman" pitchFamily="18" charset="0"/>
              </a:rPr>
              <a:pPr/>
              <a:t>7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Note: the syntactic restriction that each $f_i$ depends on $x_i$ and $y_i$ only is a headache.</a:t>
            </a:r>
          </a:p>
          <a:p>
            <a:r>
              <a:rPr lang="en-US" smtClean="0"/>
              <a:t>Recall (1) the mapping F creates distance, (2) each bit in F(x,y) has low CC.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DD6847C8-8C00-4666-8252-9B2DDFEFA4EE}" type="slidenum">
              <a:rPr lang="en-US" altLang="en-US" sz="1200" b="0" smtClean="0">
                <a:latin typeface="Times New Roman" pitchFamily="18" charset="0"/>
              </a:rPr>
              <a:pPr/>
              <a:t>8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Note: the syntactic restriction that each $f_i$ depends on $x_i$ and $y_i$ only is a headache.</a:t>
            </a:r>
          </a:p>
          <a:p>
            <a:r>
              <a:rPr lang="en-US" smtClean="0"/>
              <a:t>Recall (1) the mapping F creates distance, (2) each bit in F(x,y) has low CC.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fld id="{BD0D4E64-B5BD-41FE-A4CD-8CD59ACA448C}" type="slidenum">
              <a:rPr lang="en-US" altLang="en-US" sz="1200" b="0" smtClean="0">
                <a:latin typeface="Times New Roman" pitchFamily="18" charset="0"/>
              </a:rPr>
              <a:pPr/>
              <a:t>9</a:t>
            </a:fld>
            <a:endParaRPr lang="en-US" altLang="en-US" sz="1200" b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Cannot make up my mind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56214-0C51-40EE-9004-B7B0601C65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16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2ED67-749E-491F-B8E1-3E26C6336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5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25BA-A85B-4B18-ADA2-76CCBB3CB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2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2D5BF-3375-4D21-89B3-9CE919A118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0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0E4CB-C968-451B-A93F-431E4B249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06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73B9C-C1CD-49EC-A3FC-0DE808A07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67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9E6B6-EC79-4072-8D15-55692454E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A614D-6748-4825-A43B-DFEB79BB73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69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9BF07-61DA-48D5-9361-DDF5E7ACF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62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727B2-110E-411D-90F0-53B3D88D2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64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DC810-E030-4260-886C-1C58B94B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9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6CCE5C5D-39DC-47C3-8F25-7670DE132B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305800" cy="2362200"/>
          </a:xfrm>
        </p:spPr>
        <p:txBody>
          <a:bodyPr/>
          <a:lstStyle/>
          <a:p>
            <a:r>
              <a:rPr lang="en-US" altLang="en-US" sz="6600" b="1" smtClean="0">
                <a:latin typeface="Monotype Corsiva" pitchFamily="66" charset="0"/>
              </a:rPr>
              <a:t>A Property Testing</a:t>
            </a:r>
            <a:r>
              <a:rPr lang="en-US" altLang="en-US" sz="5400" b="1" smtClean="0">
                <a:latin typeface="Monotype Corsiva" pitchFamily="66" charset="0"/>
              </a:rPr>
              <a:t> </a:t>
            </a:r>
            <a:br>
              <a:rPr lang="en-US" altLang="en-US" sz="5400" b="1" smtClean="0">
                <a:latin typeface="Monotype Corsiva" pitchFamily="66" charset="0"/>
              </a:rPr>
            </a:br>
            <a:r>
              <a:rPr lang="en-US" altLang="en-US" sz="5400" b="1" smtClean="0">
                <a:latin typeface="Monotype Corsiva" pitchFamily="66" charset="0"/>
              </a:rPr>
              <a:t>Double-Feature of Short Talks</a:t>
            </a:r>
            <a:endParaRPr lang="en-US" altLang="en-US" sz="5400" b="1" smtClean="0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934200" cy="1371600"/>
          </a:xfrm>
          <a:noFill/>
        </p:spPr>
        <p:txBody>
          <a:bodyPr/>
          <a:lstStyle/>
          <a:p>
            <a:r>
              <a:rPr lang="en-US" altLang="he-IL" sz="4000" smtClean="0">
                <a:solidFill>
                  <a:srgbClr val="FF3300"/>
                </a:solidFill>
                <a:latin typeface="Comic Sans MS" pitchFamily="66" charset="0"/>
              </a:rPr>
              <a:t>Oded Goldreich</a:t>
            </a:r>
          </a:p>
          <a:p>
            <a:r>
              <a:rPr lang="en-US" altLang="he-IL" smtClean="0">
                <a:solidFill>
                  <a:srgbClr val="006600"/>
                </a:solidFill>
                <a:latin typeface="Algerian" pitchFamily="82" charset="0"/>
              </a:rPr>
              <a:t>Weizmann Institute of Science</a:t>
            </a:r>
            <a:endParaRPr lang="en-US" altLang="he-IL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457200" y="6096000"/>
            <a:ext cx="3048000" cy="3698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</a:rPr>
              <a:t>Talk at </a:t>
            </a:r>
            <a:r>
              <a:rPr lang="en-US" sz="1800" dirty="0" err="1">
                <a:latin typeface="+mj-lt"/>
              </a:rPr>
              <a:t>Technion</a:t>
            </a:r>
            <a:r>
              <a:rPr lang="en-US" sz="1800" dirty="0">
                <a:latin typeface="+mj-lt"/>
              </a:rPr>
              <a:t>, June 2013</a:t>
            </a: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8420100" cy="609600"/>
          </a:xfrm>
        </p:spPr>
        <p:txBody>
          <a:bodyPr/>
          <a:lstStyle/>
          <a:p>
            <a:pPr algn="l"/>
            <a:r>
              <a:rPr lang="en-US" sz="3600" b="1" u="sng" smtClean="0"/>
              <a:t>Three types of multiple input problems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81000" y="1143000"/>
            <a:ext cx="8229600" cy="434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b="0" kern="0" dirty="0" smtClean="0">
                <a:solidFill>
                  <a:srgbClr val="FF0000"/>
                </a:solidFill>
              </a:rPr>
              <a:t>For any fixed property 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and proximity parameter </a:t>
            </a:r>
            <a:r>
              <a:rPr lang="en-US" sz="2400" b="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Direct </a:t>
            </a: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-Sum Problem</a:t>
            </a:r>
            <a:r>
              <a:rPr lang="en-US" sz="24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inputs, output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outputs that each satisfy the testing requirements;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that is, for every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then the </a:t>
            </a:r>
            <a:r>
              <a:rPr lang="en-US" sz="200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 2/3.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Direct </a:t>
            </a: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-Product Problem</a:t>
            </a:r>
            <a:r>
              <a:rPr lang="en-US" sz="24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 smtClean="0">
                <a:sym typeface="Symbol"/>
              </a:rPr>
              <a:t>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4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40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 smtClean="0">
                <a:sym typeface="Symbol"/>
              </a:rPr>
              <a:t>m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-Concatenation </a:t>
            </a: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Problem</a:t>
            </a:r>
            <a:r>
              <a:rPr lang="en-US" sz="2400" b="0" u="sng" kern="0" dirty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400" kern="0" dirty="0">
                <a:sym typeface="Symbol"/>
              </a:rPr>
              <a:t>m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4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400" kern="0" dirty="0">
                <a:sym typeface="Symbol"/>
              </a:rPr>
              <a:t></a:t>
            </a:r>
            <a:r>
              <a:rPr lang="en-US" sz="2400" b="0" kern="0" dirty="0">
                <a:solidFill>
                  <a:schemeClr val="accent2"/>
                </a:solidFill>
                <a:sym typeface="Symbol"/>
              </a:rPr>
              <a:t>, and 0 w.p.≥2/3 if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the average distance of the inputs from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400" kern="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.</a:t>
            </a:r>
            <a:endParaRPr lang="en-US" sz="2400" b="0" kern="0" dirty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700" y="5743575"/>
            <a:ext cx="82296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The results at a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glance: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For DS and DP the query complexity is </a:t>
            </a:r>
            <a:r>
              <a:rPr lang="en-US" dirty="0">
                <a:latin typeface="+mn-lt"/>
              </a:rPr>
              <a:t>m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times the query complexity of 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, for CP it is about the same as for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.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8420100" cy="609600"/>
          </a:xfrm>
        </p:spPr>
        <p:txBody>
          <a:bodyPr/>
          <a:lstStyle/>
          <a:p>
            <a:pPr algn="l"/>
            <a:r>
              <a:rPr lang="en-US" sz="3600" b="1" u="sng" smtClean="0"/>
              <a:t>The main results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342900" y="4038600"/>
            <a:ext cx="83566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-DS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 smtClean="0">
                <a:sym typeface="Symbol"/>
              </a:rPr>
              <a:t>m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inputs, output a sequence of m outputs such that, for every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then the </a:t>
            </a:r>
            <a:r>
              <a:rPr lang="en-US" sz="2000" b="0" kern="0" dirty="0" err="1" smtClean="0">
                <a:sym typeface="Symbol"/>
              </a:rPr>
              <a:t>i</a:t>
            </a:r>
            <a:r>
              <a:rPr lang="en-US" sz="2000" b="0" kern="0" baseline="30000" dirty="0" err="1" smtClean="0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b="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 2/3.</a:t>
            </a:r>
          </a:p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-DP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 smtClean="0">
                <a:sym typeface="Symbol"/>
              </a:rPr>
              <a:t>m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 smtClean="0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u="sng" kern="0" dirty="0" smtClean="0">
                <a:sym typeface="Symbol"/>
              </a:rPr>
              <a:t>m</a:t>
            </a:r>
            <a:r>
              <a:rPr lang="en-US" sz="2000" u="sng" kern="0" dirty="0" smtClean="0">
                <a:solidFill>
                  <a:srgbClr val="FF0000"/>
                </a:solidFill>
                <a:sym typeface="Symbol"/>
              </a:rPr>
              <a:t>-CP</a:t>
            </a:r>
            <a:r>
              <a:rPr lang="en-US" sz="2000" b="0" u="sng" kern="0" dirty="0" smtClean="0">
                <a:solidFill>
                  <a:srgbClr val="FF0000"/>
                </a:solidFill>
                <a:sym typeface="Symbol"/>
              </a:rPr>
              <a:t>: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Given 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the average distance of the inputs from </a:t>
            </a:r>
            <a:r>
              <a:rPr lang="en-US" sz="2000" b="0" kern="0" dirty="0" smtClean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000" b="0" kern="0" dirty="0" smtClean="0">
                <a:sym typeface="Symbol"/>
              </a:rPr>
              <a:t>.</a:t>
            </a:r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130300" y="1219200"/>
            <a:ext cx="67818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b="0" kern="0" dirty="0" smtClean="0">
                <a:solidFill>
                  <a:srgbClr val="FF0000"/>
                </a:solidFill>
              </a:rPr>
              <a:t>For any 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and </a:t>
            </a:r>
            <a:r>
              <a:rPr lang="en-US" sz="2400" b="0" kern="0" dirty="0" smtClean="0">
                <a:sym typeface="Symbol"/>
              </a:rPr>
              <a:t>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w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.r.t. error probability at most 1/3.</a:t>
            </a:r>
          </a:p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1: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m-DS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</a:t>
            </a:r>
            <a:r>
              <a:rPr lang="en-US" sz="2400" b="0" kern="0" dirty="0" err="1" smtClean="0">
                <a:sym typeface="Symbol"/>
              </a:rPr>
              <a:t>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2: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>
                <a:sym typeface="Symbol"/>
              </a:rPr>
              <a:t>m-DP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</a:t>
            </a:r>
            <a:r>
              <a:rPr lang="en-US" sz="2400" b="0" kern="0" dirty="0" smtClean="0">
                <a:sym typeface="Symbol"/>
              </a:rPr>
              <a:t>(</a:t>
            </a:r>
            <a:r>
              <a:rPr lang="en-US" sz="2400" b="0" kern="0" dirty="0" err="1" smtClean="0">
                <a:sym typeface="Symbol"/>
              </a:rPr>
              <a:t>m</a:t>
            </a:r>
            <a:r>
              <a:rPr lang="en-US" sz="2400" b="0" kern="0" dirty="0" err="1" smtClean="0">
                <a:sym typeface="Symbol"/>
              </a:rPr>
              <a:t>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3: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Typically</a:t>
            </a:r>
            <a:r>
              <a:rPr lang="en-US" sz="2400" b="0" kern="0" baseline="30000" dirty="0" smtClean="0">
                <a:solidFill>
                  <a:srgbClr val="FF0000"/>
                </a:solidFill>
                <a:sym typeface="Symbol"/>
              </a:rPr>
              <a:t>(*)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 smtClean="0">
                <a:sym typeface="Symbol"/>
              </a:rPr>
              <a:t>m-DP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</a:t>
            </a:r>
            <a:r>
              <a:rPr lang="en-US" sz="2400" b="0" kern="0" dirty="0" smtClean="0">
                <a:sym typeface="Symbol"/>
              </a:rPr>
              <a:t>Õ(PT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155700" y="3200400"/>
            <a:ext cx="6756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*) “Typically”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if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ym typeface="Symbol"/>
              </a:rPr>
              <a:t>PT</a:t>
            </a:r>
            <a:r>
              <a:rPr lang="en-US" sz="2000" b="0" kern="0" baseline="-25000" dirty="0" smtClean="0">
                <a:sym typeface="Symbol"/>
              </a:rPr>
              <a:t></a:t>
            </a:r>
            <a:r>
              <a:rPr lang="en-US" sz="2000" b="0" kern="0" dirty="0">
                <a:sym typeface="Symbol"/>
              </a:rPr>
              <a:t>(</a:t>
            </a:r>
            <a:r>
              <a:rPr lang="en-US" sz="2000" b="0" kern="0" dirty="0" smtClean="0">
                <a:sym typeface="Symbol"/>
              </a:rPr>
              <a:t>)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increases at least linearly with </a:t>
            </a:r>
            <a:r>
              <a:rPr lang="en-US" sz="2000" b="0" kern="0" dirty="0" smtClean="0">
                <a:sym typeface="Symbol"/>
              </a:rPr>
              <a:t>1/</a:t>
            </a:r>
            <a:endParaRPr lang="en-US" sz="2000" b="0" kern="0" dirty="0">
              <a:solidFill>
                <a:srgbClr val="FF0000"/>
              </a:solidFill>
              <a:sym typeface="Symbol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THM1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914400" y="1066800"/>
            <a:ext cx="7620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1: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m-DS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</a:t>
            </a:r>
            <a:r>
              <a:rPr lang="en-US" sz="2400" b="0" kern="0" dirty="0" err="1" smtClean="0">
                <a:sym typeface="Symbol"/>
              </a:rPr>
              <a:t>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m-DS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a sequence of m outputs such that, for every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if the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baseline="30000" dirty="0" err="1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 is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the </a:t>
            </a:r>
            <a:r>
              <a:rPr lang="en-US" sz="2000" b="0" kern="0" dirty="0" err="1">
                <a:sym typeface="Symbol"/>
              </a:rPr>
              <a:t>i</a:t>
            </a:r>
            <a:r>
              <a:rPr lang="en-US" sz="2000" b="0" kern="0" baseline="30000" dirty="0" err="1">
                <a:solidFill>
                  <a:schemeClr val="accent2"/>
                </a:solidFill>
                <a:sym typeface="Symbol"/>
              </a:rPr>
              <a:t>th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output is 1 w.p.≥2/3, whereas if the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then the output is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2/3.)</a:t>
            </a:r>
            <a:endParaRPr lang="en-US" sz="2000" b="0" kern="0" dirty="0">
              <a:solidFill>
                <a:schemeClr val="accent2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971800"/>
            <a:ext cx="8229600" cy="34778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lower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 the model of query complexity, it is easy to decouple the execution of the multiple-instance procedure into a sequence of single-instance executions, and the only issue at hand is the possibly </a:t>
            </a:r>
            <a:r>
              <a:rPr lang="en-US" u="sng" dirty="0">
                <a:solidFill>
                  <a:srgbClr val="0070C0"/>
                </a:solidFill>
                <a:latin typeface="+mn-lt"/>
              </a:rPr>
              <a:t>uneven and adaptive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allocation of resources among the executions.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We need to consider the allocation of resources w.r.t some distribution 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on instances; which one?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The one provided by the MiniMax Principle!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The real contents of the MMP is </a:t>
            </a:r>
            <a:r>
              <a:rPr lang="en-US" u="sng" dirty="0">
                <a:solidFill>
                  <a:srgbClr val="FF0000"/>
                </a:solidFill>
                <a:latin typeface="+mn-lt"/>
              </a:rPr>
              <a:t>not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that the worst-case performance </a:t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of each randomized algorithm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is bounded by the average-case 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performance (of all deter’ algorithms) w.r.t some fixed input distribution, 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but </a:t>
            </a:r>
            <a:r>
              <a:rPr lang="en-US" u="sng" dirty="0">
                <a:solidFill>
                  <a:srgbClr val="FF0000"/>
                </a:solidFill>
                <a:latin typeface="+mn-lt"/>
              </a:rPr>
              <a:t>rather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that this bound is tight!   </a:t>
            </a:r>
            <a:endParaRPr lang="he-IL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THM2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524000" y="1066800"/>
            <a:ext cx="7010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2: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ym typeface="Symbol"/>
              </a:rPr>
              <a:t>m-DP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 = (</a:t>
            </a:r>
            <a:r>
              <a:rPr lang="en-US" sz="2400" b="0" kern="0" dirty="0" err="1" smtClean="0">
                <a:sym typeface="Symbol"/>
              </a:rPr>
              <a:t>m</a:t>
            </a:r>
            <a:r>
              <a:rPr lang="en-US" sz="2400" b="0" kern="0" dirty="0" err="1" smtClean="0">
                <a:sym typeface="Symbol"/>
              </a:rPr>
              <a:t>∙PT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m-DP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.)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4419600"/>
            <a:ext cx="7239000" cy="19383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In iteration </a:t>
            </a:r>
            <a:r>
              <a:rPr lang="en-US" sz="2400" dirty="0">
                <a:latin typeface="+mn-lt"/>
              </a:rPr>
              <a:t>j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run DS on the instances with index in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with error parameter </a:t>
            </a:r>
            <a:r>
              <a:rPr lang="en-US" sz="2400" dirty="0" err="1">
                <a:latin typeface="+mn-lt"/>
              </a:rPr>
              <a:t>exp</a:t>
            </a:r>
            <a:r>
              <a:rPr lang="en-US" sz="2400" dirty="0">
                <a:latin typeface="+mn-lt"/>
              </a:rPr>
              <a:t>(-j)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and reset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 to be the set of indices with output 0.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If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>
                <a:latin typeface="Times New Roman"/>
              </a:rPr>
              <a:t>|I|&gt;m/2</a:t>
            </a:r>
            <a:r>
              <a:rPr lang="en-US" sz="2400" baseline="30000" dirty="0">
                <a:latin typeface="Times New Roman"/>
              </a:rPr>
              <a:t>j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then halt with output 0. </a:t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</a:rPr>
              <a:t>If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 is empty, halt with output 1.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667000"/>
            <a:ext cx="8534400" cy="163195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 straightforward reduction of DP to DS </a:t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will require error reduction (and so we would lose a </a:t>
            </a:r>
            <a:r>
              <a:rPr lang="en-US" dirty="0">
                <a:latin typeface="+mn-lt"/>
                <a:sym typeface="Symbol"/>
              </a:rPr>
              <a:t>(log m) 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factor).</a:t>
            </a:r>
            <a:endParaRPr lang="en-US" dirty="0">
              <a:solidFill>
                <a:srgbClr val="0070C0"/>
              </a:solidFill>
              <a:latin typeface="+mn-lt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LEM: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m-DP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can be reduced to </a:t>
            </a:r>
            <a:r>
              <a:rPr lang="en-US" dirty="0">
                <a:latin typeface="+mn-lt"/>
              </a:rPr>
              <a:t>O(j)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instances of </a:t>
            </a:r>
            <a:r>
              <a:rPr lang="en-US" dirty="0">
                <a:latin typeface="+mn-lt"/>
              </a:rPr>
              <a:t>2</a:t>
            </a:r>
            <a:r>
              <a:rPr lang="en-US" baseline="30000" dirty="0">
                <a:latin typeface="+mn-lt"/>
              </a:rPr>
              <a:t>-(j-1)</a:t>
            </a:r>
            <a:r>
              <a:rPr lang="en-US" dirty="0">
                <a:latin typeface="+mn-lt"/>
              </a:rPr>
              <a:t>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-DS, for </a:t>
            </a:r>
            <a:r>
              <a:rPr lang="en-US" dirty="0">
                <a:latin typeface="+mn-lt"/>
              </a:rPr>
              <a:t>j=1,…,log 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Idea: Proceed in iterations, initializing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to </a:t>
            </a:r>
            <a:r>
              <a:rPr lang="en-US" dirty="0">
                <a:latin typeface="+mn-lt"/>
              </a:rPr>
              <a:t>[m]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1900" y="5695890"/>
            <a:ext cx="25146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Re the lower bound: </a:t>
            </a:r>
            <a:r>
              <a:rPr lang="en-US" dirty="0" smtClean="0">
                <a:solidFill>
                  <a:schemeClr val="accent2"/>
                </a:solidFill>
                <a:latin typeface="+mn-lt"/>
              </a:rPr>
              <a:t>Via an adaptation of the proof of THM1.</a:t>
            </a:r>
            <a:endParaRPr lang="he-IL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dirty="0" smtClean="0"/>
              <a:t>Illustration for the proof of LEM</a:t>
            </a:r>
          </a:p>
          <a:p>
            <a:pPr algn="l"/>
            <a:endParaRPr lang="en-US" sz="3600" dirty="0" smtClean="0"/>
          </a:p>
          <a:p>
            <a:pPr algn="l"/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66700" y="5435263"/>
            <a:ext cx="85344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In iteration </a:t>
            </a:r>
            <a:r>
              <a:rPr lang="en-US" dirty="0">
                <a:latin typeface="+mn-lt"/>
              </a:rPr>
              <a:t>j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run DS on the instances with index in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with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error parameter </a:t>
            </a:r>
            <a:r>
              <a:rPr lang="en-US" dirty="0" err="1">
                <a:latin typeface="+mn-lt"/>
              </a:rPr>
              <a:t>exp</a:t>
            </a:r>
            <a:r>
              <a:rPr lang="en-US" dirty="0">
                <a:latin typeface="+mn-lt"/>
              </a:rPr>
              <a:t>(-j)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and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reset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to be the set of indices with output 0.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If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Times New Roman"/>
              </a:rPr>
              <a:t>|I|&gt;m/2</a:t>
            </a:r>
            <a:r>
              <a:rPr lang="en-US" baseline="30000" dirty="0">
                <a:latin typeface="Times New Roman"/>
              </a:rPr>
              <a:t>j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, then halt with output 0.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If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is empty, halt with output 1.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endParaRPr lang="he-IL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" y="1060450"/>
            <a:ext cx="8534400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LEM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m-DP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can be reduced to </a:t>
            </a:r>
            <a:r>
              <a:rPr lang="en-US" dirty="0">
                <a:latin typeface="+mn-lt"/>
              </a:rPr>
              <a:t>O(j)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instances of </a:t>
            </a:r>
            <a:r>
              <a:rPr lang="en-US" dirty="0">
                <a:latin typeface="+mn-lt"/>
              </a:rPr>
              <a:t>2</a:t>
            </a:r>
            <a:r>
              <a:rPr lang="en-US" baseline="30000" dirty="0">
                <a:latin typeface="+mn-lt"/>
              </a:rPr>
              <a:t>-(j-1)</a:t>
            </a:r>
            <a:r>
              <a:rPr lang="en-US" dirty="0">
                <a:latin typeface="+mn-lt"/>
              </a:rPr>
              <a:t>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-DS, for </a:t>
            </a:r>
            <a:r>
              <a:rPr lang="en-US" dirty="0">
                <a:latin typeface="+mn-lt"/>
              </a:rPr>
              <a:t>j=1,…,log m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Idea: Proceed in iterations, initializing </a:t>
            </a:r>
            <a:r>
              <a:rPr lang="en-US" dirty="0">
                <a:latin typeface="+mn-lt"/>
              </a:rPr>
              <a:t>I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to </a:t>
            </a:r>
            <a:r>
              <a:rPr lang="en-US" dirty="0">
                <a:latin typeface="+mn-lt"/>
              </a:rPr>
              <a:t>[m]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.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416145"/>
            <a:ext cx="2438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u="sng" dirty="0" smtClean="0">
                <a:latin typeface="+mn-lt"/>
              </a:rPr>
              <a:t>Case: All inputs in </a:t>
            </a:r>
            <a:r>
              <a:rPr lang="en-US" u="sng" dirty="0" smtClean="0">
                <a:sym typeface="Symbol"/>
              </a:rPr>
              <a:t></a:t>
            </a:r>
            <a:endParaRPr lang="he-IL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2416145"/>
            <a:ext cx="3276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u="sng" dirty="0" smtClean="0">
                <a:latin typeface="+mn-lt"/>
              </a:rPr>
              <a:t>Case: </a:t>
            </a:r>
            <a:r>
              <a:rPr lang="en-US" u="sng" dirty="0" smtClean="0">
                <a:latin typeface="+mn-lt"/>
                <a:sym typeface="Symbol"/>
              </a:rPr>
              <a:t></a:t>
            </a:r>
            <a:r>
              <a:rPr lang="en-US" u="sng" dirty="0" smtClean="0">
                <a:latin typeface="+mn-lt"/>
              </a:rPr>
              <a:t> an input far from </a:t>
            </a:r>
            <a:r>
              <a:rPr lang="en-US" u="sng" dirty="0" smtClean="0">
                <a:sym typeface="Symbol"/>
              </a:rPr>
              <a:t></a:t>
            </a:r>
            <a:endParaRPr lang="he-IL" u="sng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3200400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143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447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17526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20701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362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667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971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2766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2667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7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43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701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1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66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105400" y="3200400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5410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715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6019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63373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66294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9342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2390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7543800" y="3200400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6934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9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294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15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0</a:t>
            </a:r>
            <a:endParaRPr lang="he-IL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1054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102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373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2390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43800" y="3152745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he-IL" dirty="0">
              <a:latin typeface="+mn-lt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850900" y="3899020"/>
            <a:ext cx="2743200" cy="400110"/>
            <a:chOff x="838200" y="3870355"/>
            <a:chExt cx="2743200" cy="400110"/>
          </a:xfrm>
        </p:grpSpPr>
        <p:sp>
          <p:nvSpPr>
            <p:cNvPr id="52" name="Rectangle 51"/>
            <p:cNvSpPr/>
            <p:nvPr/>
          </p:nvSpPr>
          <p:spPr bwMode="auto">
            <a:xfrm>
              <a:off x="838200" y="3918010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11430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14478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17526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0701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23622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26670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29718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3276600" y="3918010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TextBox 60"/>
            <p:cNvSpPr txBox="1"/>
            <p:nvPr/>
          </p:nvSpPr>
          <p:spPr>
            <a:xfrm>
              <a:off x="2667000" y="3870355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447800" y="3870355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642100" y="2952690"/>
            <a:ext cx="304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+mn-lt"/>
              </a:rPr>
              <a:t>*</a:t>
            </a:r>
            <a:endParaRPr lang="he-IL" dirty="0">
              <a:latin typeface="+mn-lt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5105400" y="3899020"/>
            <a:ext cx="2743200" cy="400110"/>
            <a:chOff x="5105400" y="4051420"/>
            <a:chExt cx="2743200" cy="400110"/>
          </a:xfrm>
        </p:grpSpPr>
        <p:sp>
          <p:nvSpPr>
            <p:cNvPr id="73" name="Rectangle 72"/>
            <p:cNvSpPr/>
            <p:nvPr/>
          </p:nvSpPr>
          <p:spPr bwMode="auto">
            <a:xfrm>
              <a:off x="5105400" y="4099075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 bwMode="auto">
            <a:xfrm>
              <a:off x="54102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57150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60198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63373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66294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69342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2390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7543800" y="409907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TextBox 81"/>
            <p:cNvSpPr txBox="1"/>
            <p:nvPr/>
          </p:nvSpPr>
          <p:spPr>
            <a:xfrm>
              <a:off x="69342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7150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  <a:endParaRPr lang="he-IL" dirty="0">
                <a:latin typeface="+mn-lt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642100" y="405142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he-IL" dirty="0">
                <a:latin typeface="+mn-lt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18100" y="4648200"/>
            <a:ext cx="2743200" cy="400110"/>
            <a:chOff x="5105400" y="4800600"/>
            <a:chExt cx="2743200" cy="400110"/>
          </a:xfrm>
        </p:grpSpPr>
        <p:sp>
          <p:nvSpPr>
            <p:cNvPr id="87" name="Rectangle 86"/>
            <p:cNvSpPr/>
            <p:nvPr/>
          </p:nvSpPr>
          <p:spPr bwMode="auto">
            <a:xfrm>
              <a:off x="5105400" y="4848255"/>
              <a:ext cx="2743200" cy="304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54102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7150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60198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63373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66294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Connector 92"/>
            <p:cNvCxnSpPr/>
            <p:nvPr/>
          </p:nvCxnSpPr>
          <p:spPr bwMode="auto">
            <a:xfrm>
              <a:off x="69342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2390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7543800" y="4848255"/>
              <a:ext cx="0" cy="3048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8" name="TextBox 97"/>
            <p:cNvSpPr txBox="1"/>
            <p:nvPr/>
          </p:nvSpPr>
          <p:spPr>
            <a:xfrm>
              <a:off x="6642100" y="4800600"/>
              <a:ext cx="304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0</a:t>
              </a:r>
              <a:endParaRPr lang="he-IL" dirty="0">
                <a:latin typeface="+mn-lt"/>
              </a:endParaRPr>
            </a:p>
          </p:txBody>
        </p:sp>
      </p:grpSp>
      <p:sp>
        <p:nvSpPr>
          <p:cNvPr id="102" name="Rectangle 101"/>
          <p:cNvSpPr/>
          <p:nvPr/>
        </p:nvSpPr>
        <p:spPr bwMode="auto">
          <a:xfrm>
            <a:off x="825500" y="4695855"/>
            <a:ext cx="2743200" cy="304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11303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>
            <a:off x="14351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17399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>
            <a:off x="20574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>
            <a:off x="23495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26543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9591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3263900" y="4695855"/>
            <a:ext cx="0" cy="304800"/>
          </a:xfrm>
          <a:prstGeom prst="line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51022754"/>
      </p:ext>
    </p:extLst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smtClean="0"/>
              <a:t>Comments re the proof of THM3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1524000" y="1066800"/>
            <a:ext cx="7162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THM </a:t>
            </a:r>
            <a:r>
              <a:rPr lang="en-US" sz="2400" u="sng" kern="0" dirty="0">
                <a:solidFill>
                  <a:srgbClr val="FF0000"/>
                </a:solidFill>
                <a:sym typeface="Symbol"/>
              </a:rPr>
              <a:t>3: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 Typically</a:t>
            </a:r>
            <a:r>
              <a:rPr lang="en-US" sz="2400" b="0" kern="0" baseline="30000" dirty="0">
                <a:solidFill>
                  <a:srgbClr val="FF0000"/>
                </a:solidFill>
                <a:sym typeface="Symbol"/>
              </a:rPr>
              <a:t>(*)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>
                <a:sym typeface="Symbol"/>
              </a:rPr>
              <a:t>m-DP</a:t>
            </a:r>
            <a:r>
              <a:rPr lang="en-US" sz="2400" b="0" kern="0" baseline="-25000" dirty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 = </a:t>
            </a:r>
            <a:r>
              <a:rPr lang="en-US" sz="2400" b="0" kern="0" dirty="0" smtClean="0">
                <a:sym typeface="Symbol"/>
              </a:rPr>
              <a:t>Õ(PT</a:t>
            </a:r>
            <a:r>
              <a:rPr lang="en-US" sz="2400" b="0" kern="0" baseline="-25000" dirty="0" smtClean="0">
                <a:sym typeface="Symbol"/>
              </a:rPr>
              <a:t></a:t>
            </a:r>
            <a:r>
              <a:rPr lang="en-US" sz="2400" b="0" kern="0" dirty="0">
                <a:sym typeface="Symbol"/>
              </a:rPr>
              <a:t>())</a:t>
            </a:r>
            <a:r>
              <a:rPr lang="en-US" sz="2400" b="0" kern="0" dirty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m-CP</a:t>
            </a:r>
            <a:r>
              <a:rPr lang="en-US" sz="2000" kern="0" baseline="-25000" dirty="0" smtClean="0">
                <a:sym typeface="Symbol"/>
              </a:rPr>
              <a:t>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output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the average distance of the inputs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is at least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 smtClean="0">
                <a:sym typeface="Symbol"/>
              </a:rPr>
              <a:t>.)</a:t>
            </a:r>
            <a:endParaRPr lang="en-US" sz="2000" b="0" kern="0" dirty="0">
              <a:sym typeface="Symbol"/>
            </a:endParaRPr>
          </a:p>
          <a:p>
            <a:pPr algn="l">
              <a:defRPr/>
            </a:pPr>
            <a:r>
              <a:rPr lang="en-US" sz="2000" b="0" kern="0" dirty="0">
                <a:solidFill>
                  <a:srgbClr val="FF0000"/>
                </a:solidFill>
                <a:sym typeface="Symbol"/>
              </a:rPr>
              <a:t>*) “Typically”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if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0" kern="0" dirty="0" smtClean="0">
                <a:sym typeface="Symbol"/>
              </a:rPr>
              <a:t>PT</a:t>
            </a:r>
            <a:r>
              <a:rPr lang="en-US" sz="2000" b="0" kern="0" baseline="-25000" dirty="0" smtClean="0">
                <a:sym typeface="Symbol"/>
              </a:rPr>
              <a:t></a:t>
            </a:r>
            <a:r>
              <a:rPr lang="en-US" sz="2000" b="0" kern="0" dirty="0">
                <a:sym typeface="Symbol"/>
              </a:rPr>
              <a:t>()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increases at least linearly with </a:t>
            </a:r>
            <a:r>
              <a:rPr lang="en-US" sz="2000" b="0" kern="0" dirty="0">
                <a:sym typeface="Symbol"/>
              </a:rPr>
              <a:t>1/</a:t>
            </a:r>
            <a:endParaRPr lang="en-US" sz="2000" b="0" kern="0" dirty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5100" y="5165725"/>
            <a:ext cx="7239000" cy="1138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Suppose </a:t>
            </a:r>
            <a:r>
              <a:rPr lang="en-US" sz="2400" dirty="0" err="1">
                <a:latin typeface="+mn-lt"/>
              </a:rPr>
              <a:t>E</a:t>
            </a:r>
            <a:r>
              <a:rPr lang="en-US" sz="2400" baseline="-25000" dirty="0" err="1">
                <a:latin typeface="+mn-lt"/>
              </a:rPr>
              <a:t>s</a:t>
            </a:r>
            <a:r>
              <a:rPr lang="en-US" sz="2400" dirty="0">
                <a:latin typeface="+mn-lt"/>
              </a:rPr>
              <a:t>[q(s)] &gt; </a:t>
            </a:r>
            <a:r>
              <a:rPr lang="en-US" sz="2400" dirty="0">
                <a:latin typeface="+mn-lt"/>
                <a:sym typeface="Symbol"/>
              </a:rPr>
              <a:t>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, for </a:t>
            </a:r>
            <a:r>
              <a:rPr lang="en-US" sz="2400" dirty="0">
                <a:latin typeface="+mn-lt"/>
                <a:sym typeface="Symbol"/>
              </a:rPr>
              <a:t>q:[N][0,1]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b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</a:b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(Invested work is proportional to </a:t>
            </a:r>
            <a:r>
              <a:rPr lang="en-US" dirty="0">
                <a:latin typeface="+mn-lt"/>
                <a:sym typeface="Symbol"/>
              </a:rPr>
              <a:t>1/q(s)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, unknown a priori.)</a:t>
            </a:r>
            <a:br>
              <a:rPr lang="en-US" dirty="0">
                <a:solidFill>
                  <a:srgbClr val="0070C0"/>
                </a:solidFill>
                <a:latin typeface="+mn-lt"/>
                <a:sym typeface="Symbol"/>
              </a:rPr>
            </a:b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Then, exists </a:t>
            </a:r>
            <a:r>
              <a:rPr lang="en-US" sz="2400" dirty="0">
                <a:latin typeface="+mn-lt"/>
                <a:sym typeface="Symbol"/>
              </a:rPr>
              <a:t>j[</a:t>
            </a:r>
            <a:r>
              <a:rPr lang="en-US" sz="2400" i="1" dirty="0">
                <a:latin typeface="+mn-lt"/>
                <a:sym typeface="Symbol"/>
              </a:rPr>
              <a:t>l</a:t>
            </a:r>
            <a:r>
              <a:rPr lang="en-US" sz="2400" dirty="0">
                <a:latin typeface="+mn-lt"/>
                <a:sym typeface="Symbol"/>
              </a:rPr>
              <a:t>]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 such that </a:t>
            </a:r>
            <a:r>
              <a:rPr lang="en-US" sz="2400" dirty="0" err="1">
                <a:latin typeface="+mn-lt"/>
                <a:sym typeface="Symbol"/>
              </a:rPr>
              <a:t>Prob</a:t>
            </a:r>
            <a:r>
              <a:rPr lang="en-US" sz="2400" baseline="-25000" dirty="0" err="1">
                <a:latin typeface="+mn-lt"/>
                <a:sym typeface="Symbol"/>
              </a:rPr>
              <a:t>s</a:t>
            </a:r>
            <a:r>
              <a:rPr lang="en-US" sz="2400" dirty="0">
                <a:latin typeface="+mn-lt"/>
                <a:sym typeface="Symbol"/>
              </a:rPr>
              <a:t>[q(s)&gt;2</a:t>
            </a:r>
            <a:r>
              <a:rPr lang="en-US" sz="2400" baseline="30000" dirty="0">
                <a:latin typeface="+mn-lt"/>
                <a:sym typeface="Symbol"/>
              </a:rPr>
              <a:t>-j</a:t>
            </a:r>
            <a:r>
              <a:rPr lang="en-US" sz="2400" dirty="0">
                <a:latin typeface="+mn-lt"/>
                <a:sym typeface="Symbol"/>
              </a:rPr>
              <a:t>] &gt; 2</a:t>
            </a:r>
            <a:r>
              <a:rPr lang="en-US" sz="2400" baseline="30000" dirty="0">
                <a:latin typeface="+mn-lt"/>
                <a:sym typeface="Symbol"/>
              </a:rPr>
              <a:t>j</a:t>
            </a:r>
            <a:r>
              <a:rPr lang="en-US" sz="2400" dirty="0">
                <a:latin typeface="+mn-lt"/>
                <a:sym typeface="Symbol"/>
              </a:rPr>
              <a:t>/4</a:t>
            </a:r>
            <a:r>
              <a:rPr lang="en-US" sz="2400" i="1" dirty="0">
                <a:latin typeface="+mn-lt"/>
                <a:sym typeface="Symbol"/>
              </a:rPr>
              <a:t>l</a:t>
            </a:r>
            <a:r>
              <a:rPr lang="en-US" sz="2400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124200"/>
            <a:ext cx="83820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A straightforward algorithm would sample </a:t>
            </a:r>
            <a:r>
              <a:rPr lang="en-US" dirty="0">
                <a:latin typeface="+mn-lt"/>
              </a:rPr>
              <a:t>O(1/</a:t>
            </a:r>
            <a:r>
              <a:rPr lang="en-US" dirty="0">
                <a:latin typeface="+mn-lt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instances and run the </a:t>
            </a:r>
            <a:r>
              <a:rPr lang="en-US" dirty="0">
                <a:latin typeface="+mn-lt"/>
                <a:sym typeface="Symbol"/>
              </a:rPr>
              <a:t>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-tester for </a:t>
            </a:r>
            <a:r>
              <a:rPr lang="en-US" dirty="0">
                <a:latin typeface="+mn-lt"/>
                <a:sym typeface="Symbol"/>
              </a:rPr>
              <a:t>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on each of them. </a:t>
            </a:r>
            <a:r>
              <a:rPr lang="en-US" dirty="0" smtClean="0">
                <a:solidFill>
                  <a:srgbClr val="0070C0"/>
                </a:solidFill>
                <a:latin typeface="+mn-lt"/>
                <a:sym typeface="Symbol"/>
              </a:rPr>
              <a:t>Complexity </a:t>
            </a:r>
            <a:r>
              <a:rPr lang="en-US" dirty="0" smtClean="0">
                <a:latin typeface="+mn-lt"/>
                <a:sym typeface="Symbol"/>
              </a:rPr>
              <a:t>O(PT</a:t>
            </a:r>
            <a:r>
              <a:rPr lang="en-US" baseline="-25000" dirty="0" smtClean="0">
                <a:latin typeface="+mn-lt"/>
                <a:sym typeface="Symbol"/>
              </a:rPr>
              <a:t></a:t>
            </a:r>
            <a:r>
              <a:rPr lang="en-US" dirty="0">
                <a:latin typeface="+mn-lt"/>
                <a:sym typeface="Symbol"/>
              </a:rPr>
              <a:t>/)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One can do better using </a:t>
            </a:r>
            <a:r>
              <a:rPr lang="en-US" dirty="0">
                <a:solidFill>
                  <a:srgbClr val="FF0000"/>
                </a:solidFill>
                <a:latin typeface="+mn-lt"/>
                <a:sym typeface="Symbol"/>
              </a:rPr>
              <a:t>Levin’s economical work investment strategy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.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/>
            </a:r>
            <a:br>
              <a:rPr lang="en-US" dirty="0">
                <a:solidFill>
                  <a:srgbClr val="0070C0"/>
                </a:solidFill>
                <a:latin typeface="+mn-lt"/>
              </a:rPr>
            </a:br>
            <a:r>
              <a:rPr lang="en-US" dirty="0">
                <a:solidFill>
                  <a:srgbClr val="0070C0"/>
                </a:solidFill>
                <a:latin typeface="+mn-lt"/>
              </a:rPr>
              <a:t>Let </a:t>
            </a:r>
            <a:r>
              <a:rPr lang="en-US" i="1" dirty="0">
                <a:latin typeface="+mn-lt"/>
              </a:rPr>
              <a:t>l </a:t>
            </a:r>
            <a:r>
              <a:rPr lang="en-US" dirty="0">
                <a:latin typeface="+mn-lt"/>
              </a:rPr>
              <a:t>= </a:t>
            </a:r>
            <a:r>
              <a:rPr lang="en-US" dirty="0">
                <a:latin typeface="Times New Roman"/>
              </a:rPr>
              <a:t>log(2/</a:t>
            </a:r>
            <a:r>
              <a:rPr lang="en-US" dirty="0">
                <a:latin typeface="Times New Roman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Times New Roman"/>
                <a:sym typeface="Symbol"/>
              </a:rPr>
              <a:t>.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 For </a:t>
            </a:r>
            <a:r>
              <a:rPr lang="en-US" dirty="0">
                <a:latin typeface="+mn-lt"/>
              </a:rPr>
              <a:t>j=1,…,</a:t>
            </a:r>
            <a:r>
              <a:rPr lang="en-US" i="1" dirty="0">
                <a:latin typeface="+mn-lt"/>
              </a:rPr>
              <a:t>l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,  take a sample of </a:t>
            </a:r>
            <a:r>
              <a:rPr lang="en-US" dirty="0">
                <a:latin typeface="+mn-lt"/>
                <a:sym typeface="Symbol"/>
              </a:rPr>
              <a:t>O(</a:t>
            </a:r>
            <a:r>
              <a:rPr lang="en-US" i="1" dirty="0">
                <a:latin typeface="+mn-lt"/>
                <a:sym typeface="Symbol"/>
              </a:rPr>
              <a:t>l</a:t>
            </a:r>
            <a:r>
              <a:rPr lang="en-US" dirty="0">
                <a:latin typeface="+mn-lt"/>
                <a:sym typeface="Symbol"/>
              </a:rPr>
              <a:t>/2</a:t>
            </a:r>
            <a:r>
              <a:rPr lang="en-US" baseline="30000" dirty="0">
                <a:latin typeface="+mn-lt"/>
                <a:sym typeface="Symbol"/>
              </a:rPr>
              <a:t>j</a:t>
            </a:r>
            <a:r>
              <a:rPr lang="en-US" dirty="0">
                <a:latin typeface="+mn-lt"/>
                <a:sym typeface="Symbol"/>
              </a:rPr>
              <a:t>)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 instances and invoke a </a:t>
            </a:r>
            <a:r>
              <a:rPr lang="en-US" dirty="0">
                <a:latin typeface="+mn-lt"/>
                <a:sym typeface="Symbol"/>
              </a:rPr>
              <a:t>2</a:t>
            </a:r>
            <a:r>
              <a:rPr lang="en-US" baseline="30000" dirty="0">
                <a:latin typeface="+mn-lt"/>
                <a:sym typeface="Symbol"/>
              </a:rPr>
              <a:t>-j</a:t>
            </a:r>
            <a:r>
              <a:rPr lang="en-US" dirty="0">
                <a:solidFill>
                  <a:srgbClr val="0070C0"/>
                </a:solidFill>
                <a:latin typeface="+mn-lt"/>
                <a:sym typeface="Symbol"/>
              </a:rPr>
              <a:t>-tester on each.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7200900" cy="609600"/>
          </a:xfrm>
        </p:spPr>
        <p:txBody>
          <a:bodyPr/>
          <a:lstStyle/>
          <a:p>
            <a:pPr algn="l"/>
            <a:r>
              <a:rPr lang="en-US" sz="3600" b="1" u="sng" dirty="0" smtClean="0"/>
              <a:t>Additional results and comments</a:t>
            </a:r>
          </a:p>
          <a:p>
            <a:pPr algn="l"/>
            <a:endParaRPr lang="en-US" sz="3600" dirty="0" smtClean="0"/>
          </a:p>
          <a:p>
            <a:pPr algn="l"/>
            <a:endParaRPr lang="en-US" sz="2400" dirty="0" smtClean="0"/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381000" y="1066800"/>
            <a:ext cx="83058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u="sng" kern="0" dirty="0" smtClean="0">
                <a:solidFill>
                  <a:srgbClr val="FF0000"/>
                </a:solidFill>
                <a:sym typeface="Symbol"/>
              </a:rPr>
              <a:t>Non-adaptive and/or one-sided error testers</a:t>
            </a:r>
          </a:p>
          <a:p>
            <a:pPr algn="l">
              <a:defRPr/>
            </a:pPr>
            <a:r>
              <a:rPr lang="en-US" sz="2400" b="0" kern="0" dirty="0" smtClean="0">
                <a:sym typeface="Symbol"/>
              </a:rPr>
              <a:t>The only deviation from the general case is for the one-sided error version of DP: Its complexity is (</a:t>
            </a:r>
            <a:r>
              <a:rPr lang="en-US" sz="2400" b="0" kern="0" dirty="0" err="1" smtClean="0">
                <a:sym typeface="Symbol"/>
              </a:rPr>
              <a:t>m</a:t>
            </a:r>
            <a:r>
              <a:rPr lang="en-US" sz="2400" b="0" kern="0" dirty="0" err="1" smtClean="0">
                <a:sym typeface="Symbol"/>
              </a:rPr>
              <a:t>∙PT</a:t>
            </a:r>
            <a:r>
              <a:rPr lang="en-US" sz="2400" b="0" kern="0" dirty="0" smtClean="0">
                <a:sym typeface="Symbol"/>
              </a:rPr>
              <a:t>(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ym typeface="Symbol"/>
              </a:rPr>
              <a:t>)+</a:t>
            </a:r>
            <a:r>
              <a:rPr lang="en-US" sz="2400" b="0" kern="0" dirty="0" err="1" smtClean="0">
                <a:sym typeface="Symbol"/>
              </a:rPr>
              <a:t>PT</a:t>
            </a:r>
            <a:r>
              <a:rPr lang="en-US" sz="2400" b="0" kern="0" baseline="30000" dirty="0" err="1" smtClean="0">
                <a:sym typeface="Symbol"/>
              </a:rPr>
              <a:t>ose</a:t>
            </a:r>
            <a:r>
              <a:rPr lang="en-US" sz="2400" b="0" kern="0" dirty="0" smtClean="0">
                <a:sym typeface="Symbol"/>
              </a:rPr>
              <a:t>())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</a:t>
            </a:r>
            <a:r>
              <a:rPr lang="en-US" sz="2000" kern="0" dirty="0" smtClean="0">
                <a:sym typeface="Symbol"/>
              </a:rPr>
              <a:t>m-DP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 =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given 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a sequence of </a:t>
            </a:r>
            <a:r>
              <a:rPr lang="en-US" sz="2000" b="0" kern="0" dirty="0">
                <a:sym typeface="Symbol"/>
              </a:rPr>
              <a:t>m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 inputs, output 1 </a:t>
            </a:r>
            <a:r>
              <a:rPr lang="en-US" sz="2000" b="0" kern="0" dirty="0" err="1">
                <a:solidFill>
                  <a:schemeClr val="accent2"/>
                </a:solidFill>
                <a:sym typeface="Symbol"/>
              </a:rPr>
              <a:t>w.p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. ≥2/3  if all inputs are  in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, and 0 w.p.≥2/3 if some input is </a:t>
            </a:r>
            <a:r>
              <a:rPr lang="en-US" sz="2000" b="0" kern="0" dirty="0">
                <a:sym typeface="Symbol"/>
              </a:rPr>
              <a:t></a:t>
            </a:r>
            <a:r>
              <a:rPr lang="en-US" sz="2000" b="0" kern="0" dirty="0">
                <a:solidFill>
                  <a:schemeClr val="accent2"/>
                </a:solidFill>
                <a:sym typeface="Symbol"/>
              </a:rPr>
              <a:t>-far from </a:t>
            </a:r>
            <a:r>
              <a:rPr lang="en-US" sz="2000" b="0" kern="0" dirty="0">
                <a:sym typeface="Symbol"/>
              </a:rPr>
              <a:t>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.</a:t>
            </a:r>
            <a:r>
              <a:rPr lang="en-US" sz="2000" b="0" kern="0" dirty="0" smtClean="0">
                <a:solidFill>
                  <a:srgbClr val="00B0F0"/>
                </a:solidFill>
                <a:sym typeface="Symbol"/>
              </a:rPr>
              <a:t>) </a:t>
            </a:r>
            <a:r>
              <a:rPr lang="en-US" sz="2000" b="0" kern="0" dirty="0" smtClean="0">
                <a:solidFill>
                  <a:srgbClr val="FF0000"/>
                </a:solidFill>
                <a:sym typeface="Symbol"/>
              </a:rPr>
              <a:t>(OSE is the adaptive version)</a:t>
            </a: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  <a:p>
            <a:pPr algn="l">
              <a:defRPr/>
            </a:pPr>
            <a:endParaRPr lang="en-US" sz="2400" b="0" kern="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4876066"/>
            <a:ext cx="75311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  <a:latin typeface="+mn-lt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t selects a random 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in </a:t>
            </a:r>
            <a:r>
              <a:rPr lang="en-US" sz="2400" dirty="0">
                <a:latin typeface="+mn-lt"/>
              </a:rPr>
              <a:t>I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and invokes the one-sided error tester on the 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baseline="30000" dirty="0" err="1" smtClean="0">
                <a:solidFill>
                  <a:srgbClr val="0070C0"/>
                </a:solidFill>
                <a:latin typeface="+mn-lt"/>
              </a:rPr>
              <a:t>th</a:t>
            </a: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 instance, and decides accordingly.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/>
            </a:r>
            <a:br>
              <a:rPr lang="en-US" sz="2400" dirty="0">
                <a:solidFill>
                  <a:srgbClr val="0070C0"/>
                </a:solidFill>
                <a:latin typeface="+mn-lt"/>
              </a:rPr>
            </a:br>
            <a:r>
              <a:rPr lang="en-US" sz="2400" dirty="0" smtClean="0">
                <a:solidFill>
                  <a:srgbClr val="0070C0"/>
                </a:solidFill>
                <a:latin typeface="+mn-lt"/>
              </a:rPr>
              <a:t>In contrast, in the invocations of the reduction procedure, we use the two-sided error tester.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 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244850"/>
            <a:ext cx="82931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Re the upper bound: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We adapt the procedure presented in the proof of the efficient reduction of DP to DS  (cf., Lemma for THM2). </a:t>
            </a:r>
            <a:br>
              <a:rPr lang="en-US" dirty="0" smtClean="0">
                <a:solidFill>
                  <a:srgbClr val="0070C0"/>
                </a:solidFill>
                <a:latin typeface="+mn-lt"/>
              </a:rPr>
            </a:br>
            <a:r>
              <a:rPr lang="en-US" dirty="0" smtClean="0">
                <a:solidFill>
                  <a:srgbClr val="0070C0"/>
                </a:solidFill>
                <a:latin typeface="+mn-lt"/>
              </a:rPr>
              <a:t>Recall that this procedure proceeds in iterations halting with output 1 if </a:t>
            </a:r>
            <a:r>
              <a:rPr lang="en-US" dirty="0" smtClean="0">
                <a:latin typeface="+mn-lt"/>
              </a:rPr>
              <a:t>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(the set of “far”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suspects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becomes empty and outputting 0 if </a:t>
            </a:r>
            <a:r>
              <a:rPr lang="en-US" dirty="0" smtClean="0">
                <a:latin typeface="+mn-lt"/>
              </a:rPr>
              <a:t>I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 is ever too big. We modify the procedure such that in the latter case</a:t>
            </a:r>
            <a:endParaRPr lang="he-I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243278"/>
      </p:ext>
    </p:extLst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772400" cy="1143000"/>
          </a:xfrm>
        </p:spPr>
        <p:txBody>
          <a:bodyPr/>
          <a:lstStyle/>
          <a:p>
            <a:r>
              <a:rPr lang="en-US" altLang="zh-CN" sz="8000" smtClean="0">
                <a:solidFill>
                  <a:srgbClr val="FF3300"/>
                </a:solidFill>
                <a:latin typeface="Algerian" pitchFamily="82" charset="0"/>
                <a:ea typeface="SimSun" pitchFamily="2" charset="-122"/>
              </a:rPr>
              <a:t>End</a:t>
            </a:r>
            <a:endParaRPr lang="en-GB" sz="8000" smtClean="0">
              <a:solidFill>
                <a:srgbClr val="FF3300"/>
              </a:solidFill>
              <a:latin typeface="Algerian" pitchFamily="82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276600"/>
            <a:ext cx="8839200" cy="3352800"/>
          </a:xfrm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b="1" smtClean="0">
                <a:ea typeface="SimSun" pitchFamily="2" charset="-122"/>
              </a:rPr>
              <a:t>The slides of this talk are available at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b="1" smtClean="0"/>
              <a:t>http://www.wisdom.weizmann.ac.il/~oded/T/2pt13.ppt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sz="2800" smtClean="0">
              <a:ea typeface="SimSun" pitchFamily="2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rgbClr val="6600CC"/>
                </a:solidFill>
                <a:ea typeface="SimSun" pitchFamily="2" charset="-122"/>
              </a:rPr>
              <a:t>The “CC Methodology” paper is available at </a:t>
            </a:r>
            <a:r>
              <a:rPr lang="en-GB" sz="2800" smtClean="0">
                <a:solidFill>
                  <a:srgbClr val="6600CC"/>
                </a:solidFill>
              </a:rPr>
              <a:t>http://www.wisdom.weizmann.ac.il/~oded/p_ccpt.html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sz="2800" smtClean="0">
                <a:solidFill>
                  <a:srgbClr val="6600CC"/>
                </a:solidFill>
                <a:ea typeface="SimSun" pitchFamily="2" charset="-122"/>
              </a:rPr>
              <a:t>The “Multiple Input” paper is available at </a:t>
            </a:r>
            <a:r>
              <a:rPr lang="en-GB" sz="2800" smtClean="0">
                <a:solidFill>
                  <a:srgbClr val="6600CC"/>
                </a:solidFill>
              </a:rPr>
              <a:t>http://www.wisdom.weizmann.ac.il/~oded/p_mi-pt.html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NALYZ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3889375"/>
            <a:ext cx="512763" cy="538163"/>
          </a:xfrm>
          <a:noFill/>
        </p:spPr>
      </p:pic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3660775" y="3956050"/>
            <a:ext cx="3381375" cy="746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592513" y="4157663"/>
            <a:ext cx="749300" cy="6064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660775" y="4090988"/>
            <a:ext cx="1905000" cy="874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729038" y="4090988"/>
            <a:ext cx="2992437" cy="83026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3635375" y="3521075"/>
            <a:ext cx="2249488" cy="3651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3635375" y="2630488"/>
            <a:ext cx="2884488" cy="11461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506788" y="2884488"/>
            <a:ext cx="1212850" cy="82867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990600" y="1803400"/>
            <a:ext cx="2636838" cy="1081088"/>
          </a:xfrm>
          <a:prstGeom prst="cloudCallout">
            <a:avLst>
              <a:gd name="adj1" fmla="val 33602"/>
              <a:gd name="adj2" fmla="val 1280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 eaLnBrk="1" hangingPunct="1">
              <a:spcBef>
                <a:spcPct val="0"/>
              </a:spcBef>
            </a:pPr>
            <a:r>
              <a:rPr lang="en-US" b="0">
                <a:latin typeface="Algerian" pitchFamily="82" charset="0"/>
                <a:cs typeface="Arial" pitchFamily="34" charset="0"/>
              </a:rPr>
              <a:t>Gothic cathedral ?</a:t>
            </a:r>
            <a:endParaRPr lang="en-GB" b="0">
              <a:latin typeface="Algerian" pitchFamily="82" charset="0"/>
              <a:cs typeface="Arial" pitchFamily="34" charset="0"/>
            </a:endParaRPr>
          </a:p>
        </p:txBody>
      </p:sp>
      <p:pic>
        <p:nvPicPr>
          <p:cNvPr id="16395" name="Picture 11" descr="c01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794250"/>
            <a:ext cx="1093788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2" descr="c02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63" y="1676400"/>
            <a:ext cx="117475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13" descr="c07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1676400"/>
            <a:ext cx="1135062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14" descr="c04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338" y="2949575"/>
            <a:ext cx="10287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icture 15" descr="c03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584575"/>
            <a:ext cx="102870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0" name="Picture 16" descr="c06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984750"/>
            <a:ext cx="10604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1" name="Picture 17" descr="c08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4794250"/>
            <a:ext cx="12207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  <a:noFill/>
        </p:spPr>
        <p:txBody>
          <a:bodyPr/>
          <a:lstStyle/>
          <a:p>
            <a:pPr algn="l"/>
            <a:r>
              <a:rPr lang="en-US" altLang="en-US" sz="3600" b="1" u="sng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 an illustration</a:t>
            </a:r>
            <a:endParaRPr lang="en-US" altLang="he-IL" sz="3600" b="1" u="sng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620000" cy="762000"/>
          </a:xfrm>
        </p:spPr>
        <p:txBody>
          <a:bodyPr/>
          <a:lstStyle/>
          <a:p>
            <a:pPr algn="l"/>
            <a:r>
              <a:rPr lang="en-US" altLang="en-US" sz="2800" b="1" u="sng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informal definition</a:t>
            </a:r>
            <a:endParaRPr lang="en-US" altLang="he-IL" sz="2800" b="1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172200" cy="225583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33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A relaxation of a decision problem:</a:t>
            </a:r>
          </a:p>
          <a:p>
            <a:pPr>
              <a:spcBef>
                <a:spcPct val="0"/>
              </a:spcBef>
            </a:pP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For a fixed property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b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and any object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>
              <a:spcBef>
                <a:spcPct val="0"/>
              </a:spcBef>
            </a:pP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determine whether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 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has property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endParaRPr lang="en-US" altLang="he-IL" sz="2800" b="0">
              <a:solidFill>
                <a:srgbClr val="6600CC"/>
              </a:solidFill>
              <a:latin typeface="Monotype Corsiva" pitchFamily="66" charset="0"/>
              <a:ea typeface="Arial Unicode MS" pitchFamily="34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or is far from having property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</a:t>
            </a:r>
            <a:b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</a:br>
            <a:r>
              <a:rPr lang="en-US" altLang="he-IL" sz="2800" b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i.e.,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 </a:t>
            </a:r>
            <a:r>
              <a:rPr lang="en-US" altLang="he-IL" sz="2800" b="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is far from any other object having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 b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).</a:t>
            </a:r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438400" y="3886200"/>
            <a:ext cx="5029200" cy="1765300"/>
          </a:xfrm>
          <a:custGeom>
            <a:avLst/>
            <a:gdLst>
              <a:gd name="T0" fmla="*/ 2147483647 w 3168"/>
              <a:gd name="T1" fmla="*/ 2147483647 h 1112"/>
              <a:gd name="T2" fmla="*/ 2147483647 w 3168"/>
              <a:gd name="T3" fmla="*/ 2147483647 h 1112"/>
              <a:gd name="T4" fmla="*/ 2147483647 w 3168"/>
              <a:gd name="T5" fmla="*/ 2147483647 h 1112"/>
              <a:gd name="T6" fmla="*/ 2147483647 w 3168"/>
              <a:gd name="T7" fmla="*/ 2147483647 h 1112"/>
              <a:gd name="T8" fmla="*/ 2147483647 w 3168"/>
              <a:gd name="T9" fmla="*/ 2147483647 h 1112"/>
              <a:gd name="T10" fmla="*/ 2147483647 w 3168"/>
              <a:gd name="T11" fmla="*/ 2147483647 h 1112"/>
              <a:gd name="T12" fmla="*/ 2147483647 w 3168"/>
              <a:gd name="T13" fmla="*/ 2147483647 h 1112"/>
              <a:gd name="T14" fmla="*/ 2147483647 w 3168"/>
              <a:gd name="T15" fmla="*/ 2147483647 h 1112"/>
              <a:gd name="T16" fmla="*/ 2147483647 w 3168"/>
              <a:gd name="T17" fmla="*/ 2147483647 h 1112"/>
              <a:gd name="T18" fmla="*/ 2147483647 w 3168"/>
              <a:gd name="T19" fmla="*/ 2147483647 h 1112"/>
              <a:gd name="T20" fmla="*/ 2147483647 w 3168"/>
              <a:gd name="T21" fmla="*/ 2147483647 h 1112"/>
              <a:gd name="T22" fmla="*/ 2147483647 w 3168"/>
              <a:gd name="T23" fmla="*/ 2147483647 h 1112"/>
              <a:gd name="T24" fmla="*/ 2147483647 w 3168"/>
              <a:gd name="T25" fmla="*/ 2147483647 h 1112"/>
              <a:gd name="T26" fmla="*/ 2147483647 w 3168"/>
              <a:gd name="T27" fmla="*/ 2147483647 h 11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168" h="1112">
                <a:moveTo>
                  <a:pt x="392" y="424"/>
                </a:moveTo>
                <a:cubicBezTo>
                  <a:pt x="472" y="400"/>
                  <a:pt x="520" y="152"/>
                  <a:pt x="728" y="88"/>
                </a:cubicBezTo>
                <a:cubicBezTo>
                  <a:pt x="936" y="24"/>
                  <a:pt x="1360" y="0"/>
                  <a:pt x="1640" y="40"/>
                </a:cubicBezTo>
                <a:cubicBezTo>
                  <a:pt x="1920" y="80"/>
                  <a:pt x="2200" y="272"/>
                  <a:pt x="2408" y="328"/>
                </a:cubicBezTo>
                <a:cubicBezTo>
                  <a:pt x="2616" y="384"/>
                  <a:pt x="2768" y="304"/>
                  <a:pt x="2888" y="376"/>
                </a:cubicBezTo>
                <a:cubicBezTo>
                  <a:pt x="3008" y="448"/>
                  <a:pt x="3168" y="656"/>
                  <a:pt x="3128" y="760"/>
                </a:cubicBezTo>
                <a:cubicBezTo>
                  <a:pt x="3088" y="864"/>
                  <a:pt x="2888" y="968"/>
                  <a:pt x="2648" y="1000"/>
                </a:cubicBezTo>
                <a:cubicBezTo>
                  <a:pt x="2408" y="1032"/>
                  <a:pt x="1944" y="936"/>
                  <a:pt x="1688" y="952"/>
                </a:cubicBezTo>
                <a:cubicBezTo>
                  <a:pt x="1432" y="968"/>
                  <a:pt x="1264" y="1112"/>
                  <a:pt x="1112" y="1096"/>
                </a:cubicBezTo>
                <a:cubicBezTo>
                  <a:pt x="960" y="1080"/>
                  <a:pt x="912" y="872"/>
                  <a:pt x="776" y="856"/>
                </a:cubicBezTo>
                <a:cubicBezTo>
                  <a:pt x="640" y="840"/>
                  <a:pt x="424" y="1064"/>
                  <a:pt x="296" y="1000"/>
                </a:cubicBezTo>
                <a:cubicBezTo>
                  <a:pt x="168" y="936"/>
                  <a:pt x="16" y="600"/>
                  <a:pt x="8" y="472"/>
                </a:cubicBezTo>
                <a:cubicBezTo>
                  <a:pt x="0" y="344"/>
                  <a:pt x="184" y="240"/>
                  <a:pt x="248" y="232"/>
                </a:cubicBezTo>
                <a:cubicBezTo>
                  <a:pt x="312" y="224"/>
                  <a:pt x="312" y="448"/>
                  <a:pt x="392" y="424"/>
                </a:cubicBezTo>
                <a:close/>
              </a:path>
            </a:pathLst>
          </a:cu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1447800" y="3733800"/>
            <a:ext cx="7239000" cy="2851150"/>
            <a:chOff x="864" y="2256"/>
            <a:chExt cx="4560" cy="1796"/>
          </a:xfrm>
        </p:grpSpPr>
        <p:grpSp>
          <p:nvGrpSpPr>
            <p:cNvPr id="17415" name="Group 6"/>
            <p:cNvGrpSpPr>
              <a:grpSpLocks/>
            </p:cNvGrpSpPr>
            <p:nvPr/>
          </p:nvGrpSpPr>
          <p:grpSpPr bwMode="auto">
            <a:xfrm>
              <a:off x="960" y="2448"/>
              <a:ext cx="4464" cy="1604"/>
              <a:chOff x="528" y="2448"/>
              <a:chExt cx="4464" cy="1604"/>
            </a:xfrm>
          </p:grpSpPr>
          <p:sp>
            <p:nvSpPr>
              <p:cNvPr id="17422" name="Text Box 7"/>
              <p:cNvSpPr txBox="1">
                <a:spLocks noChangeArrowheads="1"/>
              </p:cNvSpPr>
              <p:nvPr/>
            </p:nvSpPr>
            <p:spPr bwMode="auto">
              <a:xfrm>
                <a:off x="528" y="3456"/>
                <a:ext cx="4464" cy="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he-IL" sz="2800">
                    <a:solidFill>
                      <a:srgbClr val="FF0000"/>
                    </a:solidFill>
                    <a:latin typeface="Monotype Corsiva" pitchFamily="66" charset="0"/>
                    <a:cs typeface="Times New Roman" pitchFamily="18" charset="0"/>
                  </a:rPr>
                  <a:t>Focus:</a:t>
                </a:r>
                <a:r>
                  <a:rPr lang="en-US" altLang="he-IL" sz="2800" b="0">
                    <a:solidFill>
                      <a:srgbClr val="6600CC"/>
                    </a:solidFill>
                    <a:latin typeface="Monotype Corsiva" pitchFamily="66" charset="0"/>
                    <a:cs typeface="Times New Roman" pitchFamily="18" charset="0"/>
                  </a:rPr>
                  <a:t> sub-linear time algorithms – performing the task by </a:t>
                </a:r>
                <a:r>
                  <a:rPr lang="en-US" altLang="he-IL" sz="2800">
                    <a:solidFill>
                      <a:srgbClr val="6600CC"/>
                    </a:solidFill>
                    <a:latin typeface="Monotype Corsiva" pitchFamily="66" charset="0"/>
                    <a:cs typeface="Times New Roman" pitchFamily="18" charset="0"/>
                  </a:rPr>
                  <a:t>inspecting the object at  few locations.</a:t>
                </a:r>
              </a:p>
            </p:txBody>
          </p:sp>
          <p:sp>
            <p:nvSpPr>
              <p:cNvPr id="17423" name="Text Box 8"/>
              <p:cNvSpPr txBox="1">
                <a:spLocks noChangeArrowheads="1"/>
              </p:cNvSpPr>
              <p:nvPr/>
            </p:nvSpPr>
            <p:spPr bwMode="auto">
              <a:xfrm>
                <a:off x="1344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4" name="Text Box 9"/>
              <p:cNvSpPr txBox="1">
                <a:spLocks noChangeArrowheads="1"/>
              </p:cNvSpPr>
              <p:nvPr/>
            </p:nvSpPr>
            <p:spPr bwMode="auto">
              <a:xfrm>
                <a:off x="307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5" name="Text Box 10"/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6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  <p:sp>
            <p:nvSpPr>
              <p:cNvPr id="17427" name="Text Box 12"/>
              <p:cNvSpPr txBox="1">
                <a:spLocks noChangeArrowheads="1"/>
              </p:cNvSpPr>
              <p:nvPr/>
            </p:nvSpPr>
            <p:spPr bwMode="auto">
              <a:xfrm>
                <a:off x="3792" y="2784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5pPr>
                <a:lvl6pPr marL="25146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6pPr>
                <a:lvl7pPr marL="29718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7pPr>
                <a:lvl8pPr marL="34290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8pPr>
                <a:lvl9pPr marL="3886200" indent="-228600" algn="l" rtl="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Freestyle Script" pitchFamily="66" charset="0"/>
                  </a:defRPr>
                </a:lvl9pPr>
              </a:lstStyle>
              <a:p>
                <a:r>
                  <a:rPr lang="en-US" altLang="en-US" sz="2400" b="0">
                    <a:latin typeface="Times New Roman (Hebrew)" pitchFamily="18" charset="0"/>
                  </a:rPr>
                  <a:t>?</a:t>
                </a:r>
              </a:p>
            </p:txBody>
          </p:sp>
        </p:grpSp>
        <p:pic>
          <p:nvPicPr>
            <p:cNvPr id="17416" name="Picture 13" descr="ANALYZ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256"/>
              <a:ext cx="361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7417" name="Line 14"/>
            <p:cNvSpPr>
              <a:spLocks noChangeShapeType="1"/>
            </p:cNvSpPr>
            <p:nvPr/>
          </p:nvSpPr>
          <p:spPr bwMode="auto">
            <a:xfrm>
              <a:off x="1296" y="2304"/>
              <a:ext cx="168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18" name="Line 15"/>
            <p:cNvSpPr>
              <a:spLocks noChangeShapeType="1"/>
            </p:cNvSpPr>
            <p:nvPr/>
          </p:nvSpPr>
          <p:spPr bwMode="auto">
            <a:xfrm>
              <a:off x="1248" y="2448"/>
              <a:ext cx="528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19" name="Line 16"/>
            <p:cNvSpPr>
              <a:spLocks noChangeShapeType="1"/>
            </p:cNvSpPr>
            <p:nvPr/>
          </p:nvSpPr>
          <p:spPr bwMode="auto">
            <a:xfrm>
              <a:off x="1296" y="2400"/>
              <a:ext cx="1344" cy="62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>
              <a:off x="1296" y="2352"/>
              <a:ext cx="288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7421" name="Line 18"/>
            <p:cNvSpPr>
              <a:spLocks noChangeShapeType="1"/>
            </p:cNvSpPr>
            <p:nvPr/>
          </p:nvSpPr>
          <p:spPr bwMode="auto">
            <a:xfrm>
              <a:off x="1344" y="2400"/>
              <a:ext cx="2112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6705600" y="2286000"/>
            <a:ext cx="2133600" cy="17811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r>
              <a:rPr lang="en-US"/>
              <a:t>Objects viewed as functions.</a:t>
            </a:r>
          </a:p>
          <a:p>
            <a:r>
              <a:rPr lang="en-US"/>
              <a:t>Inspecting = querying the function/oracle.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4343400"/>
            <a:ext cx="6934200" cy="1371600"/>
          </a:xfrm>
          <a:noFill/>
        </p:spPr>
        <p:txBody>
          <a:bodyPr/>
          <a:lstStyle/>
          <a:p>
            <a:r>
              <a:rPr lang="en-US" altLang="he-IL" sz="4000" smtClean="0">
                <a:solidFill>
                  <a:srgbClr val="FF3300"/>
                </a:solidFill>
                <a:latin typeface="Comic Sans MS" pitchFamily="66" charset="0"/>
              </a:rPr>
              <a:t>Oded Goldreich</a:t>
            </a:r>
          </a:p>
          <a:p>
            <a:r>
              <a:rPr lang="en-US" altLang="he-IL" smtClean="0">
                <a:solidFill>
                  <a:srgbClr val="006600"/>
                </a:solidFill>
                <a:latin typeface="Algerian" pitchFamily="82" charset="0"/>
              </a:rPr>
              <a:t>Weizmann Institute of Science</a:t>
            </a:r>
            <a:endParaRPr lang="en-US" altLang="he-IL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054100" y="1219200"/>
            <a:ext cx="7188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he-IL" sz="3600" b="0" kern="0" dirty="0" smtClean="0">
                <a:solidFill>
                  <a:schemeClr val="accent6"/>
                </a:solidFill>
                <a:latin typeface="Britannic Bold" pitchFamily="34" charset="0"/>
              </a:rPr>
              <a:t>On the communication complexity methodology for proving </a:t>
            </a:r>
            <a:br>
              <a:rPr lang="en-US" altLang="he-IL" sz="3600" b="0" kern="0" dirty="0" smtClean="0">
                <a:solidFill>
                  <a:schemeClr val="accent6"/>
                </a:solidFill>
                <a:latin typeface="Britannic Bold" pitchFamily="34" charset="0"/>
              </a:rPr>
            </a:br>
            <a:r>
              <a:rPr lang="en-US" altLang="he-IL" sz="3600" b="0" kern="0" dirty="0" smtClean="0">
                <a:solidFill>
                  <a:schemeClr val="accent6"/>
                </a:solidFill>
                <a:latin typeface="Britannic Bold" pitchFamily="34" charset="0"/>
              </a:rPr>
              <a:t>lower bounds on the query complexity of property testing</a:t>
            </a:r>
            <a:br>
              <a:rPr lang="en-US" altLang="he-IL" sz="3600" b="0" kern="0" dirty="0" smtClean="0">
                <a:solidFill>
                  <a:schemeClr val="accent6"/>
                </a:solidFill>
                <a:latin typeface="Britannic Bold" pitchFamily="34" charset="0"/>
              </a:rPr>
            </a:br>
            <a:endParaRPr lang="en-US" altLang="he-IL" sz="3600" kern="0" dirty="0" smtClean="0">
              <a:solidFill>
                <a:schemeClr val="accent6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62000"/>
          </a:xfrm>
        </p:spPr>
        <p:txBody>
          <a:bodyPr/>
          <a:lstStyle/>
          <a:p>
            <a:pPr algn="l"/>
            <a:r>
              <a:rPr lang="en-US" altLang="en-US" sz="2800" b="1" u="sng" smtClean="0">
                <a:solidFill>
                  <a:schemeClr val="tx1"/>
                </a:solidFill>
                <a:ea typeface="Arial Unicode MS" pitchFamily="34" charset="-128"/>
                <a:cs typeface="Times New Roman" pitchFamily="18" charset="0"/>
              </a:rPr>
              <a:t>Property Testing: the standard (one-sided error) def’n</a:t>
            </a:r>
            <a:endParaRPr lang="en-US" altLang="he-IL" sz="2800" b="1" smtClean="0">
              <a:solidFill>
                <a:schemeClr val="tx1"/>
              </a:solidFill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686800" cy="32321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property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= </a:t>
            </a:r>
            <a:r>
              <a:rPr lang="en-US" altLang="he-IL" sz="36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</a:t>
            </a:r>
            <a:r>
              <a:rPr lang="en-US" altLang="he-IL" sz="36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n</a:t>
            </a:r>
            <a:r>
              <a:rPr lang="en-US" altLang="he-IL" sz="36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 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where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is a set of functions with domain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The tester gets explicit input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and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 </a:t>
            </a:r>
          </a:p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and oracle access to a function with domain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he-IL" sz="2800" b="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If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then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Prob[T</a:t>
            </a:r>
            <a:r>
              <a:rPr lang="en-US" altLang="he-IL" sz="3200" baseline="30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 accepts]  =  1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 (or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&gt; 2/3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If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is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-far from </a:t>
            </a:r>
            <a:r>
              <a:rPr lang="en-US" altLang="he-IL" sz="2800">
                <a:latin typeface="Lucida Calligraphy" pitchFamily="66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en-US" altLang="he-IL" sz="32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then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Prob[T</a:t>
            </a:r>
            <a:r>
              <a:rPr lang="en-US" altLang="he-IL" sz="3200" baseline="30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 rejects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]  &gt;  2/3.</a:t>
            </a:r>
            <a:b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en-US" altLang="he-IL" sz="2800">
                <a:solidFill>
                  <a:srgbClr val="6600CC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(Distance is defined as fraction of disagreements.)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143000" y="4724400"/>
            <a:ext cx="6705600" cy="103505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Focus: </a:t>
            </a:r>
            <a:r>
              <a:rPr lang="en-US" altLang="he-IL" sz="2800">
                <a:solidFill>
                  <a:schemeClr val="accent2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query complexity</a:t>
            </a: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,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 </a:t>
            </a:r>
            <a:r>
              <a:rPr lang="en-US" altLang="he-IL" sz="32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|D</a:t>
            </a:r>
            <a:r>
              <a:rPr lang="en-US" altLang="he-IL" sz="2800" baseline="-250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|</a:t>
            </a:r>
            <a:endParaRPr lang="en-US" altLang="he-IL" sz="2800">
              <a:solidFill>
                <a:srgbClr val="FF0000"/>
              </a:solidFill>
              <a:latin typeface="Monotype Corsiva" pitchFamily="66" charset="0"/>
              <a:ea typeface="Arial Unicode MS" pitchFamily="34" charset="-128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Special  focus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: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q(n,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)=q(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</a:t>
            </a:r>
            <a:r>
              <a:rPr lang="en-US" altLang="he-IL" sz="24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 independent of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n</a:t>
            </a:r>
            <a:r>
              <a:rPr lang="en-US" altLang="he-IL" sz="28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43000" y="5867400"/>
            <a:ext cx="6705600" cy="54768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Freestyle Script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Freestyle Script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Freestyle Script" pitchFamily="66" charset="0"/>
              </a:defRPr>
            </a:lvl5pPr>
            <a:lvl6pPr marL="2514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6pPr>
            <a:lvl7pPr marL="29718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7pPr>
            <a:lvl8pPr marL="3429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8pPr>
            <a:lvl9pPr marL="3886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Freestyle Script" pitchFamily="66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Terminology: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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is called the  </a:t>
            </a:r>
            <a:r>
              <a:rPr lang="en-US" altLang="he-IL" sz="2800">
                <a:solidFill>
                  <a:srgbClr val="FF0000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proximity</a:t>
            </a:r>
            <a:r>
              <a:rPr lang="en-US" altLang="he-IL" sz="2800">
                <a:solidFill>
                  <a:srgbClr val="6600CC"/>
                </a:solidFill>
                <a:latin typeface="Monotype Corsiva" pitchFamily="66" charset="0"/>
                <a:ea typeface="Arial Unicode MS" pitchFamily="34" charset="-128"/>
                <a:cs typeface="Times New Roman" pitchFamily="18" charset="0"/>
              </a:rPr>
              <a:t>  parameter.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04800" y="5257800"/>
            <a:ext cx="762000" cy="0"/>
          </a:xfrm>
          <a:prstGeom prst="line">
            <a:avLst/>
          </a:prstGeom>
          <a:noFill/>
          <a:ln w="76200" cap="sq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04800" y="6172200"/>
            <a:ext cx="762000" cy="0"/>
          </a:xfrm>
          <a:prstGeom prst="line">
            <a:avLst/>
          </a:prstGeom>
          <a:noFill/>
          <a:ln w="76200" cap="sq">
            <a:solidFill>
              <a:schemeClr val="accent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7848600" cy="2971800"/>
          </a:xfrm>
        </p:spPr>
        <p:txBody>
          <a:bodyPr/>
          <a:lstStyle/>
          <a:p>
            <a:pPr algn="l"/>
            <a:r>
              <a:rPr lang="en-US" sz="2800" b="1" u="sng" dirty="0" smtClean="0"/>
              <a:t>The Methodology of </a:t>
            </a:r>
            <a:r>
              <a:rPr lang="en-US" sz="2800" b="1" u="sng" dirty="0" err="1" smtClean="0"/>
              <a:t>Blais</a:t>
            </a:r>
            <a:r>
              <a:rPr lang="en-US" sz="2800" b="1" u="sng" dirty="0" smtClean="0"/>
              <a:t>, Brody, and </a:t>
            </a:r>
            <a:r>
              <a:rPr lang="en-US" sz="2800" b="1" u="sng" dirty="0" err="1" smtClean="0"/>
              <a:t>Matulef</a:t>
            </a:r>
            <a:r>
              <a:rPr lang="en-US" sz="2800" b="1" u="sng" dirty="0" smtClean="0"/>
              <a:t> 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In order to derive a lower bound on testing the property </a:t>
            </a:r>
            <a:r>
              <a:rPr lang="en-US" sz="2400" b="1" dirty="0" smtClean="0">
                <a:sym typeface="Symbol" pitchFamily="18" charset="2"/>
              </a:rPr>
              <a:t>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reduce  a two-party communication problem </a:t>
            </a:r>
            <a:r>
              <a:rPr lang="en-US" sz="2400" b="1" dirty="0">
                <a:sym typeface="Symbol" pitchFamily="18" charset="2"/>
              </a:rPr>
              <a:t> </a:t>
            </a:r>
            <a:r>
              <a:rPr lang="en-US" sz="2400" dirty="0" smtClean="0">
                <a:solidFill>
                  <a:srgbClr val="FF0000"/>
                </a:solidFill>
              </a:rPr>
              <a:t>to</a:t>
            </a:r>
            <a:r>
              <a:rPr lang="en-US" sz="2400" dirty="0" smtClean="0"/>
              <a:t> </a:t>
            </a:r>
            <a:r>
              <a:rPr lang="en-US" sz="2400" b="1" dirty="0">
                <a:sym typeface="Symbol" pitchFamily="18" charset="2"/>
              </a:rPr>
              <a:t>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That is, present a mapping </a:t>
            </a:r>
            <a:r>
              <a:rPr lang="en-US" sz="2400" b="1" dirty="0" smtClean="0"/>
              <a:t>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of pairs of inputs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0,1</a:t>
            </a:r>
            <a:r>
              <a:rPr lang="en-US" sz="2400" b="1" baseline="30000" dirty="0" smtClean="0">
                <a:sym typeface="Symbol" pitchFamily="18" charset="2"/>
              </a:rPr>
              <a:t>n+n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/>
            </a:r>
            <a:br>
              <a:rPr lang="en-US" sz="2400" dirty="0" smtClean="0">
                <a:sym typeface="Symbol" pitchFamily="18" charset="2"/>
              </a:rPr>
            </a:br>
            <a:r>
              <a:rPr lang="en-US" sz="2400" dirty="0" smtClean="0">
                <a:solidFill>
                  <a:srgbClr val="0070C0"/>
                </a:solidFill>
              </a:rPr>
              <a:t>for the CC-problem </a:t>
            </a:r>
            <a:r>
              <a:rPr lang="en-US" sz="2400" b="1" dirty="0" smtClean="0">
                <a:sym typeface="Symbol" pitchFamily="18" charset="2"/>
              </a:rPr>
              <a:t>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/>
              <a:t>l</a:t>
            </a:r>
            <a:r>
              <a:rPr lang="en-US" sz="2400" b="1" dirty="0" smtClean="0"/>
              <a:t>(n)</a:t>
            </a:r>
            <a:r>
              <a:rPr lang="en-US" sz="2400" dirty="0" smtClean="0"/>
              <a:t>-</a:t>
            </a:r>
            <a:r>
              <a:rPr lang="en-US" sz="2400" dirty="0" smtClean="0">
                <a:solidFill>
                  <a:srgbClr val="0070C0"/>
                </a:solidFill>
              </a:rPr>
              <a:t>bit long inputs for testing </a:t>
            </a:r>
            <a:r>
              <a:rPr lang="en-US" sz="2400" b="1" dirty="0" smtClean="0">
                <a:sym typeface="Symbol" pitchFamily="18" charset="2"/>
              </a:rPr>
              <a:t>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such that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</a:t>
            </a:r>
            <a:r>
              <a:rPr lang="en-US" sz="2400" b="1" dirty="0" smtClean="0"/>
              <a:t>  </a:t>
            </a:r>
            <a:r>
              <a:rPr lang="en-US" sz="2400" dirty="0" smtClean="0">
                <a:solidFill>
                  <a:srgbClr val="0070C0"/>
                </a:solidFill>
              </a:rPr>
              <a:t>implies</a:t>
            </a:r>
            <a:r>
              <a:rPr lang="en-US" sz="2400" dirty="0" smtClean="0"/>
              <a:t> </a:t>
            </a:r>
            <a:r>
              <a:rPr lang="en-US" sz="2400" b="1" dirty="0" smtClean="0"/>
              <a:t>F(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 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and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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implies that </a:t>
            </a:r>
            <a:r>
              <a:rPr lang="en-US" sz="2400" b="1" dirty="0" smtClean="0"/>
              <a:t>F(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is far from </a:t>
            </a:r>
            <a:r>
              <a:rPr lang="en-US" sz="2400" b="1" dirty="0" smtClean="0">
                <a:sym typeface="Symbol" pitchFamily="18" charset="2"/>
              </a:rPr>
              <a:t> </a:t>
            </a:r>
            <a:r>
              <a:rPr lang="en-US" sz="2400" dirty="0" smtClean="0"/>
              <a:t>. </a:t>
            </a:r>
          </a:p>
          <a:p>
            <a:pPr algn="l"/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98500" y="5472907"/>
            <a:ext cx="7696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In [BBM],  </a:t>
            </a:r>
            <a:r>
              <a:rPr lang="en-US" sz="2400" b="0" i="1" dirty="0">
                <a:latin typeface="+mn-lt"/>
              </a:rPr>
              <a:t>l</a:t>
            </a:r>
            <a:r>
              <a:rPr lang="en-US" sz="2400" b="0" dirty="0">
                <a:latin typeface="+mn-lt"/>
              </a:rPr>
              <a:t>(n)=n and each f</a:t>
            </a:r>
            <a:r>
              <a:rPr lang="en-US" sz="2400" b="0" baseline="-2500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is a function of x</a:t>
            </a:r>
            <a:r>
              <a:rPr lang="en-US" sz="2400" b="0" baseline="-2500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and </a:t>
            </a:r>
            <a:r>
              <a:rPr lang="en-US" sz="2400" b="0" dirty="0" err="1">
                <a:latin typeface="+mn-lt"/>
              </a:rPr>
              <a:t>y</a:t>
            </a:r>
            <a:r>
              <a:rPr lang="en-US" sz="2400" b="0" baseline="-25000" dirty="0" err="1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only</a:t>
            </a:r>
            <a:r>
              <a:rPr lang="en-US" sz="2400" b="0" dirty="0" smtClean="0">
                <a:latin typeface="+mn-lt"/>
              </a:rPr>
              <a:t>.</a:t>
            </a:r>
            <a:r>
              <a:rPr lang="en-US" sz="2400" b="0" dirty="0">
                <a:latin typeface="+mn-lt"/>
              </a:rPr>
              <a:t/>
            </a:r>
            <a:br>
              <a:rPr lang="en-US" sz="2400" b="0" dirty="0">
                <a:latin typeface="+mn-lt"/>
              </a:rPr>
            </a:br>
            <a:r>
              <a:rPr lang="en-US" sz="2400" b="0" dirty="0" smtClean="0">
                <a:solidFill>
                  <a:srgbClr val="FF0000"/>
                </a:solidFill>
                <a:latin typeface="+mn-lt"/>
              </a:rPr>
              <a:t>This restriction complicates the use of the methodology. </a:t>
            </a: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457200" y="3276600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sz="2400" b="0" kern="0" dirty="0" smtClean="0"/>
              <a:t>Let </a:t>
            </a:r>
            <a:r>
              <a:rPr lang="en-US" sz="2400" b="1" kern="0" dirty="0" smtClean="0"/>
              <a:t>f</a:t>
            </a:r>
            <a:r>
              <a:rPr lang="en-US" sz="2400" b="1" kern="0" baseline="-25000" dirty="0" smtClean="0"/>
              <a:t>i</a:t>
            </a:r>
            <a:r>
              <a:rPr lang="en-US" sz="2400" b="1" kern="0" dirty="0" smtClean="0"/>
              <a:t>(</a:t>
            </a:r>
            <a:r>
              <a:rPr lang="en-US" sz="2400" b="1" kern="0" dirty="0" err="1" smtClean="0"/>
              <a:t>x,y</a:t>
            </a:r>
            <a:r>
              <a:rPr lang="en-US" sz="2400" b="1" kern="0" dirty="0" smtClean="0"/>
              <a:t>)</a:t>
            </a:r>
            <a:r>
              <a:rPr lang="en-US" sz="2400" b="0" kern="0" dirty="0" smtClean="0"/>
              <a:t> be the </a:t>
            </a:r>
            <a:r>
              <a:rPr lang="en-US" sz="2400" b="1" kern="0" dirty="0" err="1" smtClean="0"/>
              <a:t>i</a:t>
            </a:r>
            <a:r>
              <a:rPr lang="en-US" sz="2400" b="0" kern="0" dirty="0" err="1" smtClean="0"/>
              <a:t>-th</a:t>
            </a:r>
            <a:r>
              <a:rPr lang="en-US" sz="2400" b="0" kern="0" dirty="0" smtClean="0"/>
              <a:t> bit of </a:t>
            </a:r>
            <a:r>
              <a:rPr lang="en-US" sz="2400" b="1" kern="0" dirty="0" smtClean="0"/>
              <a:t>F(</a:t>
            </a:r>
            <a:r>
              <a:rPr lang="en-US" sz="2400" b="1" kern="0" dirty="0" err="1" smtClean="0"/>
              <a:t>x,y</a:t>
            </a:r>
            <a:r>
              <a:rPr lang="en-US" sz="2400" b="1" kern="0" dirty="0" smtClean="0"/>
              <a:t>)</a:t>
            </a:r>
            <a:r>
              <a:rPr lang="en-US" sz="2400" b="0" kern="0" dirty="0" smtClean="0"/>
              <a:t>, and suppose that </a:t>
            </a:r>
            <a:r>
              <a:rPr lang="en-US" sz="2400" b="1" kern="0" dirty="0" smtClean="0"/>
              <a:t>B</a:t>
            </a:r>
            <a:r>
              <a:rPr lang="en-US" sz="2400" b="0" kern="0" dirty="0" smtClean="0"/>
              <a:t> is an upper bound on the (deterministic) communication complexity of each </a:t>
            </a:r>
            <a:r>
              <a:rPr lang="en-US" sz="2400" b="1" kern="0" dirty="0" smtClean="0"/>
              <a:t>f</a:t>
            </a:r>
            <a:r>
              <a:rPr lang="en-US" sz="2400" b="1" kern="0" baseline="-25000" dirty="0" smtClean="0"/>
              <a:t>i</a:t>
            </a:r>
            <a:r>
              <a:rPr lang="en-US" sz="2400" b="0" kern="0" dirty="0" smtClean="0"/>
              <a:t> and that </a:t>
            </a:r>
            <a:r>
              <a:rPr lang="en-US" sz="2400" b="1" kern="0" dirty="0" smtClean="0"/>
              <a:t>C</a:t>
            </a:r>
            <a:r>
              <a:rPr lang="en-US" sz="2400" b="0" kern="0" dirty="0" smtClean="0"/>
              <a:t> is a lower bound on the randomized communication complexity of </a:t>
            </a:r>
            <a:r>
              <a:rPr lang="en-US" sz="2400" b="1" kern="0" dirty="0" smtClean="0">
                <a:sym typeface="Symbol" pitchFamily="18" charset="2"/>
              </a:rPr>
              <a:t></a:t>
            </a:r>
            <a:r>
              <a:rPr lang="en-US" sz="2400" b="0" kern="0" dirty="0" smtClean="0"/>
              <a:t>. </a:t>
            </a:r>
            <a:br>
              <a:rPr lang="en-US" sz="2400" b="0" kern="0" dirty="0" smtClean="0"/>
            </a:br>
            <a:r>
              <a:rPr lang="en-US" sz="2400" b="0" kern="0" dirty="0" smtClean="0">
                <a:solidFill>
                  <a:srgbClr val="FF0000"/>
                </a:solidFill>
              </a:rPr>
              <a:t>Then, testing </a:t>
            </a:r>
            <a:r>
              <a:rPr lang="en-US" sz="2400" b="1" kern="0" dirty="0" smtClean="0">
                <a:sym typeface="Symbol" pitchFamily="18" charset="2"/>
              </a:rPr>
              <a:t></a:t>
            </a:r>
            <a:r>
              <a:rPr lang="en-US" sz="2400" b="0" kern="0" dirty="0" smtClean="0">
                <a:sym typeface="Symbol" pitchFamily="18" charset="2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requires at least </a:t>
            </a:r>
            <a:r>
              <a:rPr lang="en-US" sz="2400" b="1" kern="0" dirty="0" smtClean="0"/>
              <a:t>C/B</a:t>
            </a:r>
            <a:r>
              <a:rPr lang="en-US" sz="2400" b="0" kern="0" dirty="0" smtClean="0"/>
              <a:t>  </a:t>
            </a:r>
            <a:r>
              <a:rPr lang="en-US" sz="2400" b="0" kern="0" dirty="0" smtClean="0">
                <a:solidFill>
                  <a:srgbClr val="FF0000"/>
                </a:solidFill>
              </a:rPr>
              <a:t>queries</a:t>
            </a:r>
            <a:r>
              <a:rPr lang="en-US" sz="2400" b="0" kern="0" dirty="0" smtClean="0"/>
              <a:t>.</a:t>
            </a:r>
          </a:p>
          <a:p>
            <a:pPr algn="l"/>
            <a:endParaRPr lang="en-US" sz="24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997602579"/>
      </p:ext>
    </p:extLst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7937500" cy="1371600"/>
          </a:xfrm>
        </p:spPr>
        <p:txBody>
          <a:bodyPr/>
          <a:lstStyle/>
          <a:p>
            <a:pPr algn="l"/>
            <a:r>
              <a:rPr lang="en-US" sz="2800" b="1" u="sng" dirty="0" smtClean="0"/>
              <a:t>Before </a:t>
            </a:r>
            <a:r>
              <a:rPr lang="en-US" sz="2800" b="1" u="sng" dirty="0" err="1" smtClean="0"/>
              <a:t>Blais</a:t>
            </a:r>
            <a:r>
              <a:rPr lang="en-US" sz="2800" b="1" u="sng" dirty="0" smtClean="0"/>
              <a:t>, Brody, and </a:t>
            </a:r>
            <a:r>
              <a:rPr lang="en-US" sz="2800" b="1" u="sng" dirty="0" err="1" smtClean="0"/>
              <a:t>Matulef</a:t>
            </a:r>
            <a:r>
              <a:rPr lang="en-US" sz="2800" b="1" u="sng" dirty="0" smtClean="0"/>
              <a:t> (2011) 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(In order to derive a lower bound on testing the property </a:t>
            </a:r>
            <a:r>
              <a:rPr lang="en-US" sz="2400" b="1" dirty="0" smtClean="0">
                <a:sym typeface="Symbol" pitchFamily="18" charset="2"/>
              </a:rPr>
              <a:t>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reduce  a two-party communication problem </a:t>
            </a:r>
            <a:r>
              <a:rPr lang="en-US" sz="2400" b="1" dirty="0">
                <a:sym typeface="Symbol" pitchFamily="18" charset="2"/>
              </a:rPr>
              <a:t> </a:t>
            </a:r>
            <a:r>
              <a:rPr lang="en-US" sz="2400" dirty="0" smtClean="0">
                <a:solidFill>
                  <a:srgbClr val="FF0000"/>
                </a:solidFill>
              </a:rPr>
              <a:t>to</a:t>
            </a:r>
            <a:r>
              <a:rPr lang="en-US" sz="2400" dirty="0" smtClean="0"/>
              <a:t> </a:t>
            </a:r>
            <a:r>
              <a:rPr lang="en-US" sz="2400" b="1" dirty="0">
                <a:sym typeface="Symbol" pitchFamily="18" charset="2"/>
              </a:rPr>
              <a:t></a:t>
            </a:r>
            <a:r>
              <a:rPr lang="en-US" sz="2400" dirty="0" smtClean="0">
                <a:solidFill>
                  <a:srgbClr val="FF0000"/>
                </a:solidFill>
              </a:rPr>
              <a:t>.)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400" y="2130455"/>
            <a:ext cx="3276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Communication Complexity</a:t>
            </a:r>
            <a:endParaRPr lang="he-IL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0" y="2133720"/>
            <a:ext cx="2133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+mn-lt"/>
              </a:rPr>
              <a:t>Property Testing</a:t>
            </a:r>
            <a:endParaRPr lang="he-IL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" y="2806700"/>
            <a:ext cx="45720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u="sng" dirty="0" smtClean="0">
                <a:latin typeface="+mn-lt"/>
              </a:rPr>
              <a:t>A</a:t>
            </a:r>
            <a:r>
              <a:rPr lang="en-US" sz="2400" u="sng" dirty="0" smtClean="0">
                <a:latin typeface="+mn-lt"/>
              </a:rPr>
              <a:t/>
            </a:r>
            <a:br>
              <a:rPr lang="en-US" sz="2400" u="sng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00400" y="2806699"/>
            <a:ext cx="457200" cy="8925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u="sng" dirty="0" smtClean="0">
                <a:latin typeface="+mn-lt"/>
              </a:rPr>
              <a:t>B</a:t>
            </a:r>
            <a:r>
              <a:rPr lang="en-US" sz="2400" u="sng" dirty="0" smtClean="0">
                <a:latin typeface="+mn-lt"/>
              </a:rPr>
              <a:t/>
            </a:r>
            <a:br>
              <a:rPr lang="en-US" sz="2400" u="sng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y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876300" y="3657600"/>
            <a:ext cx="2247900" cy="304800"/>
          </a:xfrm>
          <a:prstGeom prst="straightConnector1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876300" y="4343400"/>
            <a:ext cx="2247900" cy="228600"/>
          </a:xfrm>
          <a:prstGeom prst="straightConnector1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1104900" y="4114800"/>
            <a:ext cx="2247900" cy="76200"/>
          </a:xfrm>
          <a:prstGeom prst="straightConnector1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 flipH="1">
            <a:off x="1104900" y="4724400"/>
            <a:ext cx="2247900" cy="228600"/>
          </a:xfrm>
          <a:prstGeom prst="straightConnector1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876300" y="5029200"/>
            <a:ext cx="2247900" cy="228600"/>
          </a:xfrm>
          <a:prstGeom prst="straightConnector1">
            <a:avLst/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Rectangle 23"/>
          <p:cNvSpPr/>
          <p:nvPr/>
        </p:nvSpPr>
        <p:spPr bwMode="auto">
          <a:xfrm>
            <a:off x="5181600" y="2806699"/>
            <a:ext cx="2895600" cy="317501"/>
          </a:xfrm>
          <a:prstGeom prst="rect">
            <a:avLst/>
          </a:prstGeom>
          <a:noFill/>
          <a:ln w="19050" cap="sq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eestyle Script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9100" y="4284990"/>
            <a:ext cx="457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>
                <a:latin typeface="+mn-lt"/>
              </a:rPr>
              <a:t>T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734616"/>
            <a:ext cx="330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+mn-lt"/>
              </a:rPr>
              <a:t>z</a:t>
            </a:r>
          </a:p>
        </p:txBody>
      </p:sp>
      <p:cxnSp>
        <p:nvCxnSpPr>
          <p:cNvPr id="30" name="Elbow Connector 29"/>
          <p:cNvCxnSpPr/>
          <p:nvPr/>
        </p:nvCxnSpPr>
        <p:spPr bwMode="auto">
          <a:xfrm rot="5400000" flipH="1" flipV="1">
            <a:off x="5693405" y="3221995"/>
            <a:ext cx="1186190" cy="990600"/>
          </a:xfrm>
          <a:prstGeom prst="bentConnector3">
            <a:avLst>
              <a:gd name="adj1" fmla="val 50000"/>
            </a:avLst>
          </a:prstGeom>
          <a:noFill/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990600" y="5867400"/>
            <a:ext cx="6781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The models seem incompatible: </a:t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(1) no natural partition in PT, (2) no distance in CC.</a:t>
            </a:r>
            <a:endParaRPr lang="he-IL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7848600" cy="2971800"/>
          </a:xfrm>
        </p:spPr>
        <p:txBody>
          <a:bodyPr/>
          <a:lstStyle/>
          <a:p>
            <a:pPr algn="l"/>
            <a:r>
              <a:rPr lang="en-US" sz="2800" b="1" u="sng" dirty="0" smtClean="0"/>
              <a:t>The Methodology of </a:t>
            </a:r>
            <a:r>
              <a:rPr lang="en-US" sz="2800" b="1" u="sng" dirty="0" err="1" smtClean="0"/>
              <a:t>Blais</a:t>
            </a:r>
            <a:r>
              <a:rPr lang="en-US" sz="2800" b="1" u="sng" dirty="0" smtClean="0"/>
              <a:t>, Brody, and </a:t>
            </a:r>
            <a:r>
              <a:rPr lang="en-US" sz="2800" b="1" u="sng" dirty="0" err="1" smtClean="0"/>
              <a:t>Matulef</a:t>
            </a:r>
            <a:r>
              <a:rPr lang="en-US" sz="2800" b="1" u="sng" dirty="0" smtClean="0"/>
              <a:t> 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In order to derive a lower bound on testing the property </a:t>
            </a:r>
            <a:r>
              <a:rPr lang="en-US" sz="2400" b="1" dirty="0" smtClean="0">
                <a:sym typeface="Symbol" pitchFamily="18" charset="2"/>
              </a:rPr>
              <a:t></a:t>
            </a:r>
            <a:r>
              <a:rPr lang="en-US" sz="2400" dirty="0" smtClean="0"/>
              <a:t>,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reduce  a two-party communication problem </a:t>
            </a:r>
            <a:r>
              <a:rPr lang="en-US" sz="2400" b="1" dirty="0">
                <a:sym typeface="Symbol" pitchFamily="18" charset="2"/>
              </a:rPr>
              <a:t> </a:t>
            </a:r>
            <a:r>
              <a:rPr lang="en-US" sz="2400" dirty="0" smtClean="0">
                <a:solidFill>
                  <a:srgbClr val="FF0000"/>
                </a:solidFill>
              </a:rPr>
              <a:t>to</a:t>
            </a:r>
            <a:r>
              <a:rPr lang="en-US" sz="2400" dirty="0" smtClean="0"/>
              <a:t> </a:t>
            </a:r>
            <a:r>
              <a:rPr lang="en-US" sz="2400" b="1" dirty="0">
                <a:sym typeface="Symbol" pitchFamily="18" charset="2"/>
              </a:rPr>
              <a:t>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That is, present a mapping </a:t>
            </a:r>
            <a:r>
              <a:rPr lang="en-US" sz="2400" b="1" dirty="0" smtClean="0"/>
              <a:t>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of pairs of inputs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0,1</a:t>
            </a:r>
            <a:r>
              <a:rPr lang="en-US" sz="2400" b="1" baseline="30000" dirty="0" smtClean="0">
                <a:sym typeface="Symbol" pitchFamily="18" charset="2"/>
              </a:rPr>
              <a:t>n+n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/>
            </a:r>
            <a:br>
              <a:rPr lang="en-US" sz="2400" dirty="0" smtClean="0">
                <a:sym typeface="Symbol" pitchFamily="18" charset="2"/>
              </a:rPr>
            </a:br>
            <a:r>
              <a:rPr lang="en-US" sz="2400" dirty="0" smtClean="0">
                <a:solidFill>
                  <a:srgbClr val="0070C0"/>
                </a:solidFill>
              </a:rPr>
              <a:t>for the CC-problem </a:t>
            </a:r>
            <a:r>
              <a:rPr lang="en-US" sz="2400" b="1" dirty="0" smtClean="0">
                <a:sym typeface="Symbol" pitchFamily="18" charset="2"/>
              </a:rPr>
              <a:t>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70C0"/>
                </a:solidFill>
              </a:rPr>
              <a:t>to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/>
              <a:t>l</a:t>
            </a:r>
            <a:r>
              <a:rPr lang="en-US" sz="2400" b="1" dirty="0" smtClean="0"/>
              <a:t>(n)</a:t>
            </a:r>
            <a:r>
              <a:rPr lang="en-US" sz="2400" dirty="0" smtClean="0"/>
              <a:t>-</a:t>
            </a:r>
            <a:r>
              <a:rPr lang="en-US" sz="2400" dirty="0" smtClean="0">
                <a:solidFill>
                  <a:srgbClr val="0070C0"/>
                </a:solidFill>
              </a:rPr>
              <a:t>bit long inputs for testing </a:t>
            </a:r>
            <a:r>
              <a:rPr lang="en-US" sz="2400" b="1" dirty="0" smtClean="0">
                <a:sym typeface="Symbol" pitchFamily="18" charset="2"/>
              </a:rPr>
              <a:t>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such that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</a:t>
            </a:r>
            <a:r>
              <a:rPr lang="en-US" sz="2400" b="1" dirty="0" smtClean="0"/>
              <a:t>  </a:t>
            </a:r>
            <a:r>
              <a:rPr lang="en-US" sz="2400" dirty="0" smtClean="0">
                <a:solidFill>
                  <a:srgbClr val="0070C0"/>
                </a:solidFill>
              </a:rPr>
              <a:t>implies</a:t>
            </a:r>
            <a:r>
              <a:rPr lang="en-US" sz="2400" dirty="0" smtClean="0"/>
              <a:t> </a:t>
            </a:r>
            <a:r>
              <a:rPr lang="en-US" sz="2400" b="1" dirty="0" smtClean="0"/>
              <a:t>F(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 </a:t>
            </a:r>
            <a:r>
              <a:rPr lang="en-US" sz="2400" b="1" dirty="0" smtClean="0"/>
              <a:t> </a:t>
            </a:r>
            <a:br>
              <a:rPr lang="en-US" sz="2400" b="1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and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b="1" dirty="0" smtClean="0">
                <a:sym typeface="Symbol" pitchFamily="18" charset="2"/>
              </a:rPr>
              <a:t>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implies that </a:t>
            </a:r>
            <a:r>
              <a:rPr lang="en-US" sz="2400" b="1" dirty="0" smtClean="0"/>
              <a:t>F(</a:t>
            </a:r>
            <a:r>
              <a:rPr lang="en-US" sz="2400" b="1" dirty="0" err="1" smtClean="0"/>
              <a:t>x,y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is far from </a:t>
            </a:r>
            <a:r>
              <a:rPr lang="en-US" sz="2400" b="1" dirty="0" smtClean="0">
                <a:sym typeface="Symbol" pitchFamily="18" charset="2"/>
              </a:rPr>
              <a:t> </a:t>
            </a:r>
            <a:r>
              <a:rPr lang="en-US" sz="2400" dirty="0" smtClean="0"/>
              <a:t>. </a:t>
            </a:r>
          </a:p>
          <a:p>
            <a:pPr algn="l"/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98500" y="5472907"/>
            <a:ext cx="7696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In [BBM],  </a:t>
            </a:r>
            <a:r>
              <a:rPr lang="en-US" sz="2400" b="0" i="1" dirty="0">
                <a:latin typeface="+mn-lt"/>
              </a:rPr>
              <a:t>l</a:t>
            </a:r>
            <a:r>
              <a:rPr lang="en-US" sz="2400" b="0" dirty="0">
                <a:latin typeface="+mn-lt"/>
              </a:rPr>
              <a:t>(n)=n and each f</a:t>
            </a:r>
            <a:r>
              <a:rPr lang="en-US" sz="2400" b="0" baseline="-2500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is a function of x</a:t>
            </a:r>
            <a:r>
              <a:rPr lang="en-US" sz="2400" b="0" baseline="-25000" dirty="0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and </a:t>
            </a:r>
            <a:r>
              <a:rPr lang="en-US" sz="2400" b="0" dirty="0" err="1">
                <a:latin typeface="+mn-lt"/>
              </a:rPr>
              <a:t>y</a:t>
            </a:r>
            <a:r>
              <a:rPr lang="en-US" sz="2400" b="0" baseline="-25000" dirty="0" err="1">
                <a:latin typeface="+mn-lt"/>
              </a:rPr>
              <a:t>i</a:t>
            </a:r>
            <a:r>
              <a:rPr lang="en-US" sz="2400" b="0" dirty="0">
                <a:latin typeface="+mn-lt"/>
              </a:rPr>
              <a:t> only</a:t>
            </a:r>
            <a:r>
              <a:rPr lang="en-US" sz="2400" b="0" dirty="0" smtClean="0">
                <a:latin typeface="+mn-lt"/>
              </a:rPr>
              <a:t>.</a:t>
            </a:r>
            <a:r>
              <a:rPr lang="en-US" sz="2400" b="0" dirty="0">
                <a:latin typeface="+mn-lt"/>
              </a:rPr>
              <a:t/>
            </a:r>
            <a:br>
              <a:rPr lang="en-US" sz="2400" b="0" dirty="0">
                <a:latin typeface="+mn-lt"/>
              </a:rPr>
            </a:br>
            <a:r>
              <a:rPr lang="en-US" sz="2400" b="0" dirty="0" smtClean="0">
                <a:solidFill>
                  <a:srgbClr val="FF0000"/>
                </a:solidFill>
                <a:latin typeface="+mn-lt"/>
              </a:rPr>
              <a:t>This restriction complicates the use of the methodology. </a:t>
            </a:r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495300" y="3263503"/>
            <a:ext cx="8001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sz="2400" b="0" kern="0" dirty="0" smtClean="0"/>
              <a:t>Let </a:t>
            </a:r>
            <a:r>
              <a:rPr lang="en-US" sz="2400" b="1" kern="0" dirty="0" smtClean="0"/>
              <a:t>f</a:t>
            </a:r>
            <a:r>
              <a:rPr lang="en-US" sz="2400" b="1" kern="0" baseline="-25000" dirty="0" smtClean="0"/>
              <a:t>i</a:t>
            </a:r>
            <a:r>
              <a:rPr lang="en-US" sz="2400" b="1" kern="0" dirty="0" smtClean="0"/>
              <a:t>(</a:t>
            </a:r>
            <a:r>
              <a:rPr lang="en-US" sz="2400" b="1" kern="0" dirty="0" err="1" smtClean="0"/>
              <a:t>x,y</a:t>
            </a:r>
            <a:r>
              <a:rPr lang="en-US" sz="2400" b="1" kern="0" dirty="0" smtClean="0"/>
              <a:t>)</a:t>
            </a:r>
            <a:r>
              <a:rPr lang="en-US" sz="2400" b="0" kern="0" dirty="0" smtClean="0"/>
              <a:t> be the </a:t>
            </a:r>
            <a:r>
              <a:rPr lang="en-US" sz="2400" b="1" kern="0" dirty="0" err="1" smtClean="0"/>
              <a:t>i</a:t>
            </a:r>
            <a:r>
              <a:rPr lang="en-US" sz="2400" b="0" kern="0" dirty="0" err="1" smtClean="0"/>
              <a:t>-th</a:t>
            </a:r>
            <a:r>
              <a:rPr lang="en-US" sz="2400" b="0" kern="0" dirty="0" smtClean="0"/>
              <a:t> bit of </a:t>
            </a:r>
            <a:r>
              <a:rPr lang="en-US" sz="2400" b="1" kern="0" dirty="0" smtClean="0"/>
              <a:t>F(</a:t>
            </a:r>
            <a:r>
              <a:rPr lang="en-US" sz="2400" b="1" kern="0" dirty="0" err="1" smtClean="0"/>
              <a:t>x,y</a:t>
            </a:r>
            <a:r>
              <a:rPr lang="en-US" sz="2400" b="1" kern="0" dirty="0" smtClean="0"/>
              <a:t>)</a:t>
            </a:r>
            <a:r>
              <a:rPr lang="en-US" sz="2400" b="0" kern="0" dirty="0" smtClean="0"/>
              <a:t>, and suppose that </a:t>
            </a:r>
            <a:r>
              <a:rPr lang="en-US" sz="2400" b="1" kern="0" dirty="0" smtClean="0"/>
              <a:t>B</a:t>
            </a:r>
            <a:r>
              <a:rPr lang="en-US" sz="2400" b="0" kern="0" dirty="0" smtClean="0"/>
              <a:t> is an upper bound on the (deterministic) communication complexity of each </a:t>
            </a:r>
            <a:r>
              <a:rPr lang="en-US" sz="2400" b="1" kern="0" dirty="0" smtClean="0"/>
              <a:t>f</a:t>
            </a:r>
            <a:r>
              <a:rPr lang="en-US" sz="2400" b="1" kern="0" baseline="-25000" dirty="0" smtClean="0"/>
              <a:t>i</a:t>
            </a:r>
            <a:r>
              <a:rPr lang="en-US" sz="2400" b="0" kern="0" dirty="0" smtClean="0"/>
              <a:t> and that </a:t>
            </a:r>
            <a:r>
              <a:rPr lang="en-US" sz="2400" b="1" kern="0" dirty="0" smtClean="0"/>
              <a:t>C</a:t>
            </a:r>
            <a:r>
              <a:rPr lang="en-US" sz="2400" b="0" kern="0" dirty="0" smtClean="0"/>
              <a:t> is a lower bound on the randomized communication complexity of </a:t>
            </a:r>
            <a:r>
              <a:rPr lang="en-US" sz="2400" b="1" kern="0" dirty="0" smtClean="0">
                <a:sym typeface="Symbol" pitchFamily="18" charset="2"/>
              </a:rPr>
              <a:t></a:t>
            </a:r>
            <a:r>
              <a:rPr lang="en-US" sz="2400" b="0" kern="0" dirty="0" smtClean="0"/>
              <a:t>. </a:t>
            </a:r>
            <a:br>
              <a:rPr lang="en-US" sz="2400" b="0" kern="0" dirty="0" smtClean="0"/>
            </a:br>
            <a:r>
              <a:rPr lang="en-US" sz="2400" b="0" kern="0" dirty="0" smtClean="0">
                <a:solidFill>
                  <a:srgbClr val="FF0000"/>
                </a:solidFill>
              </a:rPr>
              <a:t>Then, testing </a:t>
            </a:r>
            <a:r>
              <a:rPr lang="en-US" sz="2400" b="1" kern="0" dirty="0" smtClean="0">
                <a:sym typeface="Symbol" pitchFamily="18" charset="2"/>
              </a:rPr>
              <a:t></a:t>
            </a:r>
            <a:r>
              <a:rPr lang="en-US" sz="2400" b="0" kern="0" dirty="0" smtClean="0">
                <a:sym typeface="Symbol" pitchFamily="18" charset="2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requires at least </a:t>
            </a:r>
            <a:r>
              <a:rPr lang="en-US" sz="2400" b="1" kern="0" dirty="0" smtClean="0"/>
              <a:t>C/B</a:t>
            </a:r>
            <a:r>
              <a:rPr lang="en-US" sz="2400" b="0" kern="0" dirty="0" smtClean="0"/>
              <a:t>  </a:t>
            </a:r>
            <a:r>
              <a:rPr lang="en-US" sz="2400" b="0" kern="0" dirty="0" smtClean="0">
                <a:solidFill>
                  <a:srgbClr val="FF0000"/>
                </a:solidFill>
              </a:rPr>
              <a:t>queries</a:t>
            </a:r>
            <a:r>
              <a:rPr lang="en-US" sz="2400" b="0" kern="0" dirty="0" smtClean="0"/>
              <a:t>.</a:t>
            </a:r>
          </a:p>
          <a:p>
            <a:pPr algn="l"/>
            <a:endParaRPr lang="en-US" sz="2400" b="0" kern="0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660400" y="3390900"/>
            <a:ext cx="7645400" cy="2082007"/>
            <a:chOff x="393700" y="3276600"/>
            <a:chExt cx="7645400" cy="2082007"/>
          </a:xfrm>
        </p:grpSpPr>
        <p:sp>
          <p:nvSpPr>
            <p:cNvPr id="2" name="Oval 1"/>
            <p:cNvSpPr/>
            <p:nvPr/>
          </p:nvSpPr>
          <p:spPr bwMode="auto">
            <a:xfrm>
              <a:off x="1600200" y="3276600"/>
              <a:ext cx="1524000" cy="1828800"/>
            </a:xfrm>
            <a:prstGeom prst="ellips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191000" y="3276600"/>
              <a:ext cx="1676400" cy="2082007"/>
            </a:xfrm>
            <a:prstGeom prst="ellips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Freestyle Script" pitchFamily="66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1638300" y="3975100"/>
              <a:ext cx="762000" cy="355203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638300" y="3975100"/>
              <a:ext cx="1524000" cy="457200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6" idx="6"/>
            </p:cNvCxnSpPr>
            <p:nvPr/>
          </p:nvCxnSpPr>
          <p:spPr bwMode="auto">
            <a:xfrm>
              <a:off x="4305300" y="3873103"/>
              <a:ext cx="1600200" cy="457201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229100" y="4330303"/>
              <a:ext cx="1600200" cy="457201"/>
            </a:xfrm>
            <a:prstGeom prst="line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2019300" y="3594100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(</a:t>
              </a:r>
              <a:r>
                <a:rPr lang="en-US" dirty="0" err="1" smtClean="0">
                  <a:latin typeface="+mn-lt"/>
                </a:rPr>
                <a:t>x,y</a:t>
              </a:r>
              <a:r>
                <a:rPr lang="en-US" dirty="0" smtClean="0">
                  <a:latin typeface="+mn-lt"/>
                </a:rPr>
                <a:t>)</a:t>
              </a:r>
              <a:endParaRPr lang="he-IL" dirty="0"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86300" y="3546246"/>
              <a:ext cx="9144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</a:rPr>
                <a:t>F(</a:t>
              </a:r>
              <a:r>
                <a:rPr lang="en-US" dirty="0" err="1" smtClean="0">
                  <a:latin typeface="+mn-lt"/>
                </a:rPr>
                <a:t>x,y</a:t>
              </a:r>
              <a:r>
                <a:rPr lang="en-US" dirty="0" smtClean="0">
                  <a:latin typeface="+mn-lt"/>
                </a:rPr>
                <a:t>)</a:t>
              </a:r>
              <a:endParaRPr lang="he-IL" dirty="0">
                <a:latin typeface="+mn-lt"/>
              </a:endParaRPr>
            </a:p>
          </p:txBody>
        </p:sp>
        <p:cxnSp>
          <p:nvCxnSpPr>
            <p:cNvPr id="25" name="Straight Arrow Connector 24"/>
            <p:cNvCxnSpPr>
              <a:endCxn id="18" idx="1"/>
            </p:cNvCxnSpPr>
            <p:nvPr/>
          </p:nvCxnSpPr>
          <p:spPr bwMode="auto">
            <a:xfrm flipV="1">
              <a:off x="2705100" y="3746301"/>
              <a:ext cx="1981200" cy="50404"/>
            </a:xfrm>
            <a:prstGeom prst="straightConnector1">
              <a:avLst/>
            </a:prstGeom>
            <a:noFill/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393700" y="3425140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ym typeface="Symbol"/>
                </a:rPr>
                <a:t></a:t>
              </a:r>
              <a:r>
                <a:rPr lang="en-US" dirty="0" smtClean="0">
                  <a:latin typeface="+mn-lt"/>
                  <a:sym typeface="Symbol"/>
                </a:rPr>
                <a:t>=1</a:t>
              </a:r>
              <a:endParaRPr lang="he-IL" dirty="0"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1800" y="4558903"/>
              <a:ext cx="6858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ym typeface="Symbol"/>
                </a:rPr>
                <a:t></a:t>
              </a:r>
              <a:r>
                <a:rPr lang="en-US" dirty="0" smtClean="0">
                  <a:latin typeface="+mn-lt"/>
                  <a:sym typeface="Symbol"/>
                </a:rPr>
                <a:t>=0</a:t>
              </a:r>
              <a:endParaRPr lang="he-IL" dirty="0">
                <a:latin typeface="+mn-lt"/>
              </a:endParaRPr>
            </a:p>
          </p:txBody>
        </p:sp>
        <p:cxnSp>
          <p:nvCxnSpPr>
            <p:cNvPr id="32" name="Straight Arrow Connector 31"/>
            <p:cNvCxnSpPr>
              <a:stCxn id="31" idx="3"/>
            </p:cNvCxnSpPr>
            <p:nvPr/>
          </p:nvCxnSpPr>
          <p:spPr bwMode="auto">
            <a:xfrm flipV="1">
              <a:off x="1117600" y="4558903"/>
              <a:ext cx="520700" cy="200055"/>
            </a:xfrm>
            <a:prstGeom prst="straightConnector1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1009650" y="3646274"/>
              <a:ext cx="552450" cy="125229"/>
            </a:xfrm>
            <a:prstGeom prst="straightConnector1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6438900" y="3371393"/>
              <a:ext cx="16002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  <a:sym typeface="Symbol"/>
                </a:rPr>
                <a:t>in</a:t>
              </a:r>
              <a:r>
                <a:rPr lang="he-IL" dirty="0" smtClean="0">
                  <a:latin typeface="+mn-lt"/>
                  <a:sym typeface="Symbol"/>
                </a:rPr>
                <a:t> </a:t>
              </a:r>
              <a:r>
                <a:rPr lang="he-IL" dirty="0" smtClean="0">
                  <a:sym typeface="Symbol"/>
                </a:rPr>
                <a:t> </a:t>
              </a:r>
              <a:endParaRPr lang="he-IL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86500" y="4758561"/>
              <a:ext cx="160020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+mn-lt"/>
                  <a:sym typeface="Symbol"/>
                </a:rPr>
                <a:t>far from</a:t>
              </a:r>
              <a:r>
                <a:rPr lang="he-IL" dirty="0" smtClean="0">
                  <a:latin typeface="+mn-lt"/>
                  <a:sym typeface="Symbol"/>
                </a:rPr>
                <a:t> </a:t>
              </a:r>
              <a:r>
                <a:rPr lang="he-IL" dirty="0" smtClean="0">
                  <a:sym typeface="Symbol"/>
                </a:rPr>
                <a:t> </a:t>
              </a:r>
              <a:endParaRPr lang="he-IL" dirty="0">
                <a:latin typeface="+mn-lt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2324100" y="4757966"/>
              <a:ext cx="2590800" cy="200650"/>
            </a:xfrm>
            <a:prstGeom prst="straightConnector1">
              <a:avLst/>
            </a:prstGeom>
            <a:noFill/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>
              <a:stCxn id="42" idx="1"/>
            </p:cNvCxnSpPr>
            <p:nvPr/>
          </p:nvCxnSpPr>
          <p:spPr bwMode="auto">
            <a:xfrm flipH="1">
              <a:off x="5829300" y="3571448"/>
              <a:ext cx="609600" cy="137440"/>
            </a:xfrm>
            <a:prstGeom prst="straightConnector1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Arrow Connector 49"/>
            <p:cNvCxnSpPr>
              <a:stCxn id="43" idx="1"/>
            </p:cNvCxnSpPr>
            <p:nvPr/>
          </p:nvCxnSpPr>
          <p:spPr bwMode="auto">
            <a:xfrm flipH="1">
              <a:off x="5676900" y="4958616"/>
              <a:ext cx="609600" cy="200055"/>
            </a:xfrm>
            <a:prstGeom prst="straightConnector1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3338154"/>
      </p:ext>
    </p:extLst>
  </p:cSld>
  <p:clrMapOvr>
    <a:masterClrMapping/>
  </p:clrMapOvr>
  <p:transition advTm="23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7810500" cy="609600"/>
          </a:xfrm>
        </p:spPr>
        <p:txBody>
          <a:bodyPr/>
          <a:lstStyle/>
          <a:p>
            <a:pPr algn="l"/>
            <a:r>
              <a:rPr lang="en-US" sz="3600" b="1" u="sng" smtClean="0"/>
              <a:t>Soundness of the Methodology 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5334000"/>
            <a:ext cx="8458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en-US" sz="2400" b="0" dirty="0">
                <a:latin typeface="+mn-lt"/>
              </a:rPr>
              <a:t>RCC = randomized CC (with error, say 1/3). </a:t>
            </a:r>
            <a:r>
              <a:rPr lang="en-US" sz="2400" u="sng" dirty="0">
                <a:solidFill>
                  <a:srgbClr val="FF0000"/>
                </a:solidFill>
                <a:latin typeface="+mn-lt"/>
              </a:rPr>
              <a:t>Shared randomness.</a:t>
            </a:r>
            <a:br>
              <a:rPr lang="en-US" sz="2400" u="sng" dirty="0">
                <a:solidFill>
                  <a:srgbClr val="FF0000"/>
                </a:solidFill>
                <a:latin typeface="+mn-lt"/>
              </a:rPr>
            </a:br>
            <a:r>
              <a:rPr lang="en-US" sz="2400" b="0" dirty="0">
                <a:latin typeface="+mn-lt"/>
              </a:rPr>
              <a:t>DCC = deterministic CC (or randomized with error 1/6n).</a:t>
            </a:r>
            <a:br>
              <a:rPr lang="en-US" sz="2400" b="0" dirty="0">
                <a:latin typeface="+mn-lt"/>
              </a:rPr>
            </a:br>
            <a:r>
              <a:rPr lang="en-US" sz="2400" b="0" dirty="0">
                <a:latin typeface="+mn-lt"/>
              </a:rPr>
              <a:t>PT = query complexity of testing (w.r.t distance as in “far”).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429000"/>
            <a:ext cx="7086600" cy="16303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Proof: </a:t>
            </a:r>
            <a:r>
              <a:rPr lang="en-US" b="0" dirty="0">
                <a:solidFill>
                  <a:schemeClr val="accent2"/>
                </a:solidFill>
                <a:latin typeface="+mn-lt"/>
              </a:rPr>
              <a:t>Each of the two parties invokes a local copy of the tester using the shared randomness. Each query (i.e.,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i</a:t>
            </a:r>
            <a:r>
              <a:rPr lang="en-US" b="0" dirty="0">
                <a:solidFill>
                  <a:schemeClr val="accent2"/>
                </a:solidFill>
                <a:latin typeface="+mn-lt"/>
              </a:rPr>
              <a:t>) made by the tester is answered by invoking the corresponding CC protocol (for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f</a:t>
            </a:r>
            <a:r>
              <a:rPr lang="en-US" baseline="-25000" dirty="0">
                <a:solidFill>
                  <a:schemeClr val="tx2"/>
                </a:solidFill>
                <a:latin typeface="+mn-lt"/>
              </a:rPr>
              <a:t>i</a:t>
            </a:r>
            <a:r>
              <a:rPr lang="en-US" b="0" dirty="0">
                <a:solidFill>
                  <a:schemeClr val="accent2"/>
                </a:solidFill>
                <a:latin typeface="+mn-lt"/>
              </a:rPr>
              <a:t>). </a:t>
            </a:r>
            <a:br>
              <a:rPr lang="en-US" b="0" dirty="0">
                <a:solidFill>
                  <a:schemeClr val="accent2"/>
                </a:solidFill>
                <a:latin typeface="+mn-lt"/>
              </a:rPr>
            </a:br>
            <a:r>
              <a:rPr lang="en-US" b="0" dirty="0">
                <a:solidFill>
                  <a:schemeClr val="accent2"/>
                </a:solidFill>
                <a:latin typeface="+mn-lt"/>
              </a:rPr>
              <a:t>Note that the two local executions are kept identical.</a:t>
            </a:r>
            <a:br>
              <a:rPr lang="en-US" b="0" dirty="0">
                <a:solidFill>
                  <a:schemeClr val="accent2"/>
                </a:solidFill>
                <a:latin typeface="+mn-lt"/>
              </a:rPr>
            </a:br>
            <a:r>
              <a:rPr lang="en-US" b="0" dirty="0">
                <a:solidFill>
                  <a:schemeClr val="accent2"/>
                </a:solidFill>
                <a:latin typeface="+mn-lt"/>
              </a:rPr>
              <a:t>The error probability of this protocol equals that of the tester. </a:t>
            </a:r>
            <a:r>
              <a:rPr lang="en-US" b="0" dirty="0">
                <a:solidFill>
                  <a:schemeClr val="tx2"/>
                </a:solidFill>
                <a:latin typeface="+mn-lt"/>
              </a:rPr>
              <a:t>■</a:t>
            </a:r>
            <a:endParaRPr lang="he-IL" b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444500" y="1371600"/>
            <a:ext cx="7924800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kern="0" dirty="0" smtClean="0">
                <a:solidFill>
                  <a:srgbClr val="FF0000"/>
                </a:solidFill>
              </a:rPr>
              <a:t>THM:</a:t>
            </a:r>
            <a:r>
              <a:rPr lang="en-US" sz="2400" b="0" kern="0" dirty="0" smtClean="0">
                <a:solidFill>
                  <a:srgbClr val="FF0000"/>
                </a:solidFill>
              </a:rPr>
              <a:t> Let </a:t>
            </a:r>
            <a:r>
              <a:rPr lang="en-US" sz="2400" b="0" kern="0" dirty="0" smtClean="0"/>
              <a:t>F: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n+n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sym typeface="Symbol" pitchFamily="18" charset="2"/>
              </a:rPr>
              <a:t>be </a:t>
            </a:r>
            <a:r>
              <a:rPr lang="en-US" sz="2400" b="0" kern="0" dirty="0" smtClean="0">
                <a:solidFill>
                  <a:srgbClr val="FF0000"/>
                </a:solidFill>
              </a:rPr>
              <a:t>such that </a:t>
            </a:r>
            <a:r>
              <a:rPr lang="en-US" sz="2400" kern="0" dirty="0" smtClean="0"/>
              <a:t>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kern="0" dirty="0" smtClean="0">
                <a:sym typeface="Symbol" pitchFamily="18" charset="2"/>
              </a:rPr>
              <a:t></a:t>
            </a:r>
            <a:r>
              <a:rPr lang="en-US" sz="2400" kern="0" dirty="0" smtClean="0"/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implies</a:t>
            </a:r>
            <a:r>
              <a:rPr lang="en-US" sz="2400" b="0" kern="0" dirty="0" smtClean="0"/>
              <a:t> </a:t>
            </a:r>
            <a:r>
              <a:rPr lang="en-US" sz="2400" kern="0" dirty="0" smtClean="0"/>
              <a:t>F(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kern="0" dirty="0" smtClean="0">
                <a:sym typeface="Symbol" pitchFamily="18" charset="2"/>
              </a:rPr>
              <a:t>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kern="0" dirty="0" smtClean="0"/>
              <a:t>  </a:t>
            </a:r>
            <a:r>
              <a:rPr lang="en-US" sz="2400" b="0" kern="0" dirty="0" smtClean="0">
                <a:solidFill>
                  <a:srgbClr val="FF0000"/>
                </a:solidFill>
              </a:rPr>
              <a:t>and</a:t>
            </a:r>
            <a:r>
              <a:rPr lang="en-US" sz="2400" b="0" kern="0" dirty="0" smtClean="0"/>
              <a:t> </a:t>
            </a:r>
            <a:r>
              <a:rPr lang="en-US" sz="2400" kern="0" dirty="0" smtClean="0"/>
              <a:t>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kern="0" dirty="0" smtClean="0">
                <a:sym typeface="Symbol" pitchFamily="18" charset="2"/>
              </a:rPr>
              <a:t></a:t>
            </a:r>
            <a:r>
              <a:rPr lang="en-US" sz="2400" kern="0" dirty="0" smtClean="0"/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implies that </a:t>
            </a:r>
            <a:r>
              <a:rPr lang="en-US" sz="2400" kern="0" dirty="0" smtClean="0"/>
              <a:t>F(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b="0" kern="0" dirty="0" smtClean="0"/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is far from </a:t>
            </a:r>
            <a:r>
              <a:rPr lang="en-US" sz="2400" kern="0" dirty="0" smtClean="0">
                <a:sym typeface="Symbol"/>
              </a:rPr>
              <a:t></a:t>
            </a:r>
            <a:r>
              <a:rPr lang="en-US" sz="2400" b="0" kern="0" dirty="0" smtClean="0"/>
              <a:t>. </a:t>
            </a:r>
          </a:p>
          <a:p>
            <a:pPr algn="l">
              <a:defRPr/>
            </a:pPr>
            <a:r>
              <a:rPr lang="en-US" sz="2400" b="0" kern="0" dirty="0" smtClean="0">
                <a:solidFill>
                  <a:srgbClr val="FF0000"/>
                </a:solidFill>
              </a:rPr>
              <a:t>Let</a:t>
            </a:r>
            <a:r>
              <a:rPr lang="en-US" sz="2400" b="0" kern="0" dirty="0" smtClean="0"/>
              <a:t> </a:t>
            </a:r>
            <a:r>
              <a:rPr lang="en-US" sz="2400" kern="0" dirty="0" smtClean="0"/>
              <a:t>f</a:t>
            </a:r>
            <a:r>
              <a:rPr lang="en-US" sz="2400" kern="0" baseline="-25000" dirty="0" smtClean="0"/>
              <a:t>i</a:t>
            </a:r>
            <a:r>
              <a:rPr lang="en-US" sz="2400" kern="0" dirty="0" smtClean="0"/>
              <a:t>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b="0" kern="0" dirty="0" smtClean="0"/>
              <a:t> </a:t>
            </a:r>
            <a:r>
              <a:rPr lang="en-US" sz="2400" b="0" kern="0" dirty="0" smtClean="0">
                <a:solidFill>
                  <a:srgbClr val="FF0000"/>
                </a:solidFill>
              </a:rPr>
              <a:t>be the </a:t>
            </a:r>
            <a:r>
              <a:rPr lang="en-US" sz="2400" kern="0" dirty="0" err="1" smtClean="0"/>
              <a:t>i</a:t>
            </a:r>
            <a:r>
              <a:rPr lang="en-US" sz="2400" b="0" kern="0" dirty="0" err="1" smtClean="0">
                <a:solidFill>
                  <a:srgbClr val="FF0000"/>
                </a:solidFill>
              </a:rPr>
              <a:t>-th</a:t>
            </a:r>
            <a:r>
              <a:rPr lang="en-US" sz="2400" b="0" kern="0" dirty="0" smtClean="0">
                <a:solidFill>
                  <a:srgbClr val="FF0000"/>
                </a:solidFill>
              </a:rPr>
              <a:t> bit of </a:t>
            </a:r>
            <a:r>
              <a:rPr lang="en-US" sz="2400" kern="0" dirty="0" smtClean="0"/>
              <a:t>F(</a:t>
            </a:r>
            <a:r>
              <a:rPr lang="en-US" sz="2400" kern="0" dirty="0" err="1" smtClean="0"/>
              <a:t>x,y</a:t>
            </a:r>
            <a:r>
              <a:rPr lang="en-US" sz="2400" kern="0" dirty="0" smtClean="0"/>
              <a:t>)</a:t>
            </a:r>
            <a:r>
              <a:rPr lang="en-US" sz="2400" b="0" kern="0" dirty="0" smtClean="0"/>
              <a:t>.</a:t>
            </a:r>
            <a:br>
              <a:rPr lang="en-US" sz="2400" b="0" kern="0" dirty="0" smtClean="0"/>
            </a:br>
            <a:r>
              <a:rPr lang="en-US" sz="2400" b="0" kern="0" dirty="0" smtClean="0">
                <a:solidFill>
                  <a:srgbClr val="FF0000"/>
                </a:solidFill>
              </a:rPr>
              <a:t>Then, </a:t>
            </a:r>
            <a:r>
              <a:rPr lang="en-US" sz="2400" kern="0" dirty="0" smtClean="0"/>
              <a:t>RCC(</a:t>
            </a:r>
            <a:r>
              <a:rPr lang="en-US" sz="2400" kern="0" dirty="0" smtClean="0">
                <a:sym typeface="Symbol" pitchFamily="18" charset="2"/>
              </a:rPr>
              <a:t></a:t>
            </a:r>
            <a:r>
              <a:rPr lang="en-US" sz="2400" kern="0" dirty="0" smtClean="0"/>
              <a:t>) ≤  max</a:t>
            </a:r>
            <a:r>
              <a:rPr lang="en-US" sz="2400" kern="0" baseline="-25000" dirty="0" smtClean="0"/>
              <a:t>i</a:t>
            </a:r>
            <a:r>
              <a:rPr lang="en-US" sz="2400" kern="0" dirty="0" smtClean="0"/>
              <a:t>{DCC(f</a:t>
            </a:r>
            <a:r>
              <a:rPr lang="en-US" sz="2400" kern="0" baseline="-25000" dirty="0" smtClean="0"/>
              <a:t>i</a:t>
            </a:r>
            <a:r>
              <a:rPr lang="en-US" sz="2400" kern="0" dirty="0" smtClean="0"/>
              <a:t>)} ∙ PT(</a:t>
            </a:r>
            <a:r>
              <a:rPr lang="en-US" sz="2400" kern="0" dirty="0">
                <a:sym typeface="Symbol"/>
              </a:rPr>
              <a:t></a:t>
            </a:r>
            <a:r>
              <a:rPr lang="en-US" sz="2400" kern="0" dirty="0" smtClean="0"/>
              <a:t>).</a:t>
            </a:r>
          </a:p>
          <a:p>
            <a:pPr algn="l">
              <a:defRPr/>
            </a:pPr>
            <a:endParaRPr lang="en-US" sz="2400" b="0" kern="0" dirty="0" smtClean="0"/>
          </a:p>
          <a:p>
            <a:pPr algn="l">
              <a:defRPr/>
            </a:pPr>
            <a:endParaRPr lang="en-US" sz="2400" b="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477000" y="2514600"/>
            <a:ext cx="23622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Extends to CC promise problems</a:t>
            </a:r>
            <a:endParaRPr lang="he-IL" dirty="0"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7810500" cy="609600"/>
          </a:xfrm>
        </p:spPr>
        <p:txBody>
          <a:bodyPr/>
          <a:lstStyle/>
          <a:p>
            <a:pPr algn="l"/>
            <a:r>
              <a:rPr lang="en-US" sz="3600" b="1" u="sng" smtClean="0"/>
              <a:t>Applying the Methodology 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066800" y="1117600"/>
            <a:ext cx="784860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1800" kern="0" dirty="0" smtClean="0">
                <a:solidFill>
                  <a:srgbClr val="FF0000"/>
                </a:solidFill>
              </a:rPr>
              <a:t>THM:</a:t>
            </a:r>
            <a:r>
              <a:rPr lang="en-US" sz="1800" b="0" kern="0" dirty="0" smtClean="0">
                <a:solidFill>
                  <a:srgbClr val="FF0000"/>
                </a:solidFill>
              </a:rPr>
              <a:t> Let </a:t>
            </a:r>
            <a:r>
              <a:rPr lang="en-US" sz="1800" b="0" kern="0" dirty="0" smtClean="0"/>
              <a:t>F: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n+n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1800" b="0" kern="0" dirty="0" smtClean="0">
                <a:solidFill>
                  <a:srgbClr val="FF0000"/>
                </a:solidFill>
                <a:sym typeface="Symbol" pitchFamily="18" charset="2"/>
              </a:rPr>
              <a:t>be </a:t>
            </a:r>
            <a:r>
              <a:rPr lang="en-US" sz="1800" b="0" kern="0" dirty="0" smtClean="0">
                <a:solidFill>
                  <a:srgbClr val="FF0000"/>
                </a:solidFill>
              </a:rPr>
              <a:t>such that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</a:t>
            </a:r>
            <a:r>
              <a:rPr lang="en-US" sz="1800" kern="0" dirty="0" smtClean="0">
                <a:sym typeface="Symbol"/>
              </a:rPr>
              <a:t></a:t>
            </a:r>
            <a:r>
              <a:rPr lang="en-US" sz="1800" kern="0" dirty="0" smtClean="0"/>
              <a:t>  </a:t>
            </a:r>
            <a:br>
              <a:rPr lang="en-US" sz="180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and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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 that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is far from 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b="0" kern="0" dirty="0" smtClean="0"/>
              <a:t>. </a:t>
            </a:r>
            <a:r>
              <a:rPr lang="en-US" sz="1800" b="0" kern="0" dirty="0" smtClean="0">
                <a:solidFill>
                  <a:srgbClr val="FF0000"/>
                </a:solidFill>
              </a:rPr>
              <a:t>Let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be the </a:t>
            </a:r>
            <a:r>
              <a:rPr lang="en-US" sz="1800" kern="0" dirty="0" err="1" smtClean="0">
                <a:solidFill>
                  <a:srgbClr val="FF0000"/>
                </a:solidFill>
              </a:rPr>
              <a:t>i</a:t>
            </a:r>
            <a:r>
              <a:rPr lang="en-US" sz="1800" b="0" kern="0" dirty="0" err="1" smtClean="0">
                <a:solidFill>
                  <a:srgbClr val="FF0000"/>
                </a:solidFill>
              </a:rPr>
              <a:t>-th</a:t>
            </a:r>
            <a:r>
              <a:rPr lang="en-US" sz="1800" b="0" kern="0" dirty="0" smtClean="0">
                <a:solidFill>
                  <a:srgbClr val="FF0000"/>
                </a:solidFill>
              </a:rPr>
              <a:t> bit of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.</a:t>
            </a:r>
            <a:br>
              <a:rPr lang="en-US" sz="1800" b="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Then, </a:t>
            </a:r>
            <a:r>
              <a:rPr lang="en-US" sz="1800" kern="0" dirty="0" smtClean="0"/>
              <a:t>RCC(</a:t>
            </a:r>
            <a:r>
              <a:rPr lang="en-US" sz="1800" kern="0" dirty="0" smtClean="0">
                <a:sym typeface="Symbol" pitchFamily="18" charset="2"/>
              </a:rPr>
              <a:t></a:t>
            </a:r>
            <a:r>
              <a:rPr lang="en-US" sz="1800" kern="0" dirty="0" smtClean="0"/>
              <a:t>) ≤  max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{DCC(f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)} ∙ PT(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olidFill>
                  <a:srgbClr val="FF0000"/>
                </a:solidFill>
              </a:rPr>
              <a:t>; i.e.,</a:t>
            </a:r>
            <a:r>
              <a:rPr lang="en-US" sz="1800" kern="0" dirty="0" smtClean="0"/>
              <a:t> </a:t>
            </a:r>
            <a:r>
              <a:rPr lang="en-US" sz="1800" kern="0" dirty="0"/>
              <a:t>PT(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kern="0" dirty="0" smtClean="0"/>
              <a:t>) ≥ </a:t>
            </a:r>
            <a:r>
              <a:rPr lang="en-US" sz="1800" kern="0" dirty="0"/>
              <a:t>RCC(</a:t>
            </a:r>
            <a:r>
              <a:rPr lang="en-US" sz="1800" kern="0" dirty="0">
                <a:sym typeface="Symbol" pitchFamily="18" charset="2"/>
              </a:rPr>
              <a:t></a:t>
            </a:r>
            <a:r>
              <a:rPr lang="en-US" sz="1800" kern="0" dirty="0" smtClean="0"/>
              <a:t>)/max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{DCC(f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)}. </a:t>
            </a:r>
          </a:p>
          <a:p>
            <a:pPr algn="l">
              <a:defRPr/>
            </a:pPr>
            <a:endParaRPr lang="en-US" sz="2400" b="0" kern="0" dirty="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571500" y="2514600"/>
            <a:ext cx="8026400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kern="0" dirty="0" smtClean="0"/>
              <a:t>THM:</a:t>
            </a:r>
            <a:r>
              <a:rPr lang="en-US" sz="2400" b="0" kern="0" dirty="0" smtClean="0">
                <a:solidFill>
                  <a:srgbClr val="FF0000"/>
                </a:solidFill>
              </a:rPr>
              <a:t> Let </a:t>
            </a:r>
            <a:r>
              <a:rPr lang="en-US" sz="2400" b="0" kern="0" dirty="0" smtClean="0"/>
              <a:t>C: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n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sym typeface="Symbol" pitchFamily="18" charset="2"/>
              </a:rPr>
              <a:t>be a linear code of constant relative distance, and </a:t>
            </a:r>
            <a:r>
              <a:rPr lang="en-US" sz="2400" b="0" kern="0" dirty="0" smtClean="0">
                <a:sym typeface="Symbol" pitchFamily="18" charset="2"/>
              </a:rPr>
              <a:t>k:N</a:t>
            </a:r>
            <a:r>
              <a:rPr lang="en-US" sz="2400" b="0" kern="0" dirty="0" smtClean="0">
                <a:sym typeface="Symbol"/>
              </a:rPr>
              <a:t>N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 Then, the query complexity of the set </a:t>
            </a:r>
            <a:r>
              <a:rPr lang="en-US" sz="2400" b="0" kern="0" dirty="0" smtClean="0">
                <a:sym typeface="Symbol"/>
              </a:rPr>
              <a:t>{C(x):x</a:t>
            </a:r>
            <a:r>
              <a:rPr lang="en-US" sz="2400" kern="0" dirty="0" smtClean="0">
                <a:sym typeface="Symbol" pitchFamily="18" charset="2"/>
              </a:rPr>
              <a:t></a:t>
            </a:r>
            <a:r>
              <a:rPr lang="en-US" sz="2400" kern="0" dirty="0">
                <a:sym typeface="Symbol" pitchFamily="18" charset="2"/>
              </a:rPr>
              <a:t>0,1</a:t>
            </a:r>
            <a:r>
              <a:rPr lang="en-US" sz="2400" kern="0" baseline="30000" dirty="0" smtClean="0">
                <a:sym typeface="Symbol" pitchFamily="18" charset="2"/>
              </a:rPr>
              <a:t>n </a:t>
            </a:r>
            <a:r>
              <a:rPr lang="en-US" sz="2400" b="0" kern="0" dirty="0" smtClean="0">
                <a:sym typeface="Symbol"/>
              </a:rPr>
              <a:t> &amp; </a:t>
            </a:r>
            <a:r>
              <a:rPr lang="en-US" sz="2400" b="0" kern="0" dirty="0" err="1" smtClean="0">
                <a:sym typeface="Symbol"/>
              </a:rPr>
              <a:t>wt</a:t>
            </a:r>
            <a:r>
              <a:rPr lang="en-US" sz="2400" b="0" kern="0" dirty="0" smtClean="0">
                <a:sym typeface="Symbol"/>
              </a:rPr>
              <a:t>(x)=k}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is </a:t>
            </a:r>
            <a:r>
              <a:rPr lang="en-US" sz="2400" b="0" kern="0" dirty="0" smtClean="0">
                <a:sym typeface="Symbol"/>
              </a:rPr>
              <a:t>(k)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b="0" kern="0" dirty="0" smtClean="0">
                <a:sym typeface="Symbol"/>
              </a:rPr>
              <a:t>PF: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Reduce from 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k-</a:t>
            </a:r>
            <a:r>
              <a:rPr lang="en-US" sz="2400" b="0" kern="0" dirty="0" err="1" smtClean="0">
                <a:solidFill>
                  <a:schemeClr val="tx2"/>
                </a:solidFill>
                <a:sym typeface="Symbol"/>
              </a:rPr>
              <a:t>DISJ</a:t>
            </a:r>
            <a:r>
              <a:rPr lang="en-US" sz="2400" b="0" kern="0" baseline="-25000" dirty="0" err="1" smtClean="0">
                <a:solidFill>
                  <a:schemeClr val="tx2"/>
                </a:solidFill>
                <a:sym typeface="Symbol"/>
              </a:rPr>
              <a:t>n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(</a:t>
            </a:r>
            <a:r>
              <a:rPr lang="en-US" sz="2400" b="0" kern="0" dirty="0" err="1" smtClean="0">
                <a:solidFill>
                  <a:schemeClr val="accent2"/>
                </a:solidFill>
                <a:sym typeface="Symbol"/>
              </a:rPr>
              <a:t>disjointness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for 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k/2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-subsets), </a:t>
            </a:r>
            <a:br>
              <a:rPr lang="en-US" sz="2400" b="0" kern="0" dirty="0" smtClean="0">
                <a:solidFill>
                  <a:schemeClr val="accent2"/>
                </a:solidFill>
                <a:sym typeface="Symbol"/>
              </a:rPr>
            </a:b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using 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F(</a:t>
            </a:r>
            <a:r>
              <a:rPr lang="en-US" sz="2400" b="0" kern="0" dirty="0" err="1" smtClean="0">
                <a:solidFill>
                  <a:schemeClr val="tx2"/>
                </a:solidFill>
                <a:sym typeface="Symbol"/>
              </a:rPr>
              <a:t>x,y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)=C(</a:t>
            </a:r>
            <a:r>
              <a:rPr lang="en-US" sz="2400" b="0" kern="0" dirty="0" err="1" smtClean="0">
                <a:solidFill>
                  <a:schemeClr val="tx2"/>
                </a:solidFill>
                <a:sym typeface="Symbol"/>
              </a:rPr>
              <a:t>x+y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)=C(x)+C(y)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 Note that each bit in 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F(</a:t>
            </a:r>
            <a:r>
              <a:rPr lang="en-US" sz="2400" b="0" kern="0" dirty="0" err="1" smtClean="0">
                <a:solidFill>
                  <a:schemeClr val="tx2"/>
                </a:solidFill>
                <a:sym typeface="Symbol"/>
              </a:rPr>
              <a:t>x,y</a:t>
            </a: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)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</a:t>
            </a:r>
            <a:br>
              <a:rPr lang="en-US" sz="2400" b="0" kern="0" dirty="0" smtClean="0">
                <a:solidFill>
                  <a:schemeClr val="accent2"/>
                </a:solidFill>
                <a:sym typeface="Symbol"/>
              </a:rPr>
            </a:b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has DCC=2 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(by exchanging the corresponding bits of </a:t>
            </a:r>
            <a:r>
              <a:rPr lang="en-US" sz="2000" b="0" kern="0" dirty="0" smtClean="0">
                <a:solidFill>
                  <a:schemeClr val="tx2"/>
                </a:solidFill>
                <a:sym typeface="Symbol"/>
              </a:rPr>
              <a:t>C(x)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and </a:t>
            </a:r>
            <a:r>
              <a:rPr lang="en-US" sz="2000" b="0" kern="0" dirty="0" smtClean="0">
                <a:solidFill>
                  <a:schemeClr val="tx2"/>
                </a:solidFill>
                <a:sym typeface="Symbol"/>
              </a:rPr>
              <a:t>C(y)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).</a:t>
            </a:r>
          </a:p>
          <a:p>
            <a:pPr algn="l">
              <a:defRPr/>
            </a:pPr>
            <a:r>
              <a:rPr lang="en-US" sz="2400" b="0" kern="0" dirty="0" smtClean="0">
                <a:solidFill>
                  <a:schemeClr val="tx2"/>
                </a:solidFill>
                <a:sym typeface="Symbol"/>
              </a:rPr>
              <a:t>COR: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 Testing </a:t>
            </a:r>
            <a:r>
              <a:rPr lang="en-US" sz="2000" b="0" kern="0" dirty="0" smtClean="0">
                <a:solidFill>
                  <a:schemeClr val="tx2"/>
                </a:solidFill>
                <a:sym typeface="Symbol"/>
              </a:rPr>
              <a:t>k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-linearity has query complexity </a:t>
            </a:r>
            <a:r>
              <a:rPr lang="en-US" sz="2000" b="0" kern="0" dirty="0" smtClean="0">
                <a:solidFill>
                  <a:schemeClr val="tx2"/>
                </a:solidFill>
                <a:sym typeface="Symbol"/>
              </a:rPr>
              <a:t>(k)</a:t>
            </a:r>
            <a:r>
              <a:rPr lang="en-US" sz="2000" b="0" kern="0" dirty="0" smtClean="0">
                <a:solidFill>
                  <a:schemeClr val="accent2"/>
                </a:solidFill>
                <a:sym typeface="Symbol"/>
              </a:rPr>
              <a:t>.    </a:t>
            </a:r>
            <a:r>
              <a:rPr lang="en-US" sz="2000" u="sng" kern="0" dirty="0" smtClean="0">
                <a:solidFill>
                  <a:schemeClr val="accent2"/>
                </a:solidFill>
                <a:sym typeface="Symbol"/>
              </a:rPr>
              <a:t>[</a:t>
            </a:r>
            <a:r>
              <a:rPr lang="en-US" sz="2000" u="sng" kern="0" dirty="0" smtClean="0">
                <a:solidFill>
                  <a:schemeClr val="tx2"/>
                </a:solidFill>
                <a:sym typeface="Symbol"/>
              </a:rPr>
              <a:t>C </a:t>
            </a:r>
            <a:r>
              <a:rPr lang="en-US" sz="2000" u="sng" kern="0" dirty="0" smtClean="0">
                <a:solidFill>
                  <a:schemeClr val="accent2"/>
                </a:solidFill>
                <a:sym typeface="Symbol"/>
              </a:rPr>
              <a:t>= </a:t>
            </a:r>
            <a:r>
              <a:rPr lang="en-US" sz="2000" u="sng" kern="0" dirty="0" err="1" smtClean="0">
                <a:solidFill>
                  <a:schemeClr val="accent2"/>
                </a:solidFill>
                <a:sym typeface="Symbol"/>
              </a:rPr>
              <a:t>Hadamard</a:t>
            </a:r>
            <a:r>
              <a:rPr lang="en-US" sz="2000" u="sng" kern="0" dirty="0" smtClean="0">
                <a:solidFill>
                  <a:schemeClr val="accent2"/>
                </a:solidFill>
                <a:sym typeface="Symbol"/>
              </a:rPr>
              <a:t>]</a:t>
            </a:r>
            <a:endParaRPr lang="en-US" sz="2000" u="sng" kern="0" dirty="0" smtClean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5638800"/>
            <a:ext cx="7226300" cy="101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Note: Typically, the </a:t>
            </a:r>
            <a:r>
              <a:rPr lang="en-US" dirty="0" err="1">
                <a:latin typeface="+mn-lt"/>
              </a:rPr>
              <a:t>i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-th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bit of </a:t>
            </a:r>
            <a:r>
              <a:rPr lang="en-US" dirty="0">
                <a:latin typeface="+mn-lt"/>
              </a:rPr>
              <a:t>F(</a:t>
            </a:r>
            <a:r>
              <a:rPr lang="en-US" dirty="0" err="1">
                <a:latin typeface="+mn-lt"/>
              </a:rPr>
              <a:t>x,y</a:t>
            </a:r>
            <a:r>
              <a:rPr lang="en-US" dirty="0">
                <a:latin typeface="+mn-lt"/>
              </a:rPr>
              <a:t>)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depends on a linear number of bits in </a:t>
            </a:r>
            <a:r>
              <a:rPr lang="en-US" dirty="0">
                <a:latin typeface="+mn-lt"/>
              </a:rPr>
              <a:t>x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and in </a:t>
            </a:r>
            <a:r>
              <a:rPr lang="en-US" dirty="0">
                <a:latin typeface="+mn-lt"/>
              </a:rPr>
              <a:t>y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. An alternative proof that uses the original BBM formulation needs to maneuver around this difficulty.</a:t>
            </a:r>
            <a:endParaRPr lang="he-IL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7810500" cy="609600"/>
          </a:xfrm>
        </p:spPr>
        <p:txBody>
          <a:bodyPr/>
          <a:lstStyle/>
          <a:p>
            <a:pPr algn="l"/>
            <a:r>
              <a:rPr lang="en-US" sz="3600" b="1" u="sng" smtClean="0"/>
              <a:t>Applying the Restricted Methodology 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155700" y="1117600"/>
            <a:ext cx="775970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1800" kern="0" dirty="0" smtClean="0">
                <a:solidFill>
                  <a:srgbClr val="FF0000"/>
                </a:solidFill>
              </a:rPr>
              <a:t>THM:</a:t>
            </a:r>
            <a:r>
              <a:rPr lang="en-US" sz="1800" b="0" kern="0" dirty="0" smtClean="0">
                <a:solidFill>
                  <a:srgbClr val="FF0000"/>
                </a:solidFill>
              </a:rPr>
              <a:t> Let </a:t>
            </a:r>
            <a:r>
              <a:rPr lang="en-US" sz="1800" b="0" kern="0" dirty="0" smtClean="0"/>
              <a:t>F: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n+n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1800" b="0" kern="0" dirty="0" smtClean="0">
                <a:solidFill>
                  <a:srgbClr val="FF0000"/>
                </a:solidFill>
                <a:sym typeface="Symbol" pitchFamily="18" charset="2"/>
              </a:rPr>
              <a:t>be </a:t>
            </a:r>
            <a:r>
              <a:rPr lang="en-US" sz="1800" b="0" kern="0" dirty="0" smtClean="0">
                <a:solidFill>
                  <a:srgbClr val="FF0000"/>
                </a:solidFill>
              </a:rPr>
              <a:t>such that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</a:t>
            </a:r>
            <a:r>
              <a:rPr lang="en-US" sz="1800" kern="0" dirty="0" smtClean="0">
                <a:sym typeface="Symbol"/>
              </a:rPr>
              <a:t></a:t>
            </a:r>
            <a:r>
              <a:rPr lang="en-US" sz="1800" kern="0" dirty="0" smtClean="0"/>
              <a:t>  </a:t>
            </a:r>
            <a:br>
              <a:rPr lang="en-US" sz="180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and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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 that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is far from </a:t>
            </a:r>
            <a:r>
              <a:rPr lang="en-US" sz="1800" kern="0" dirty="0" smtClean="0">
                <a:sym typeface="Symbol"/>
              </a:rPr>
              <a:t></a:t>
            </a:r>
            <a:r>
              <a:rPr lang="en-US" sz="1800" b="0" kern="0" dirty="0" smtClean="0"/>
              <a:t>. </a:t>
            </a:r>
            <a:r>
              <a:rPr lang="en-US" sz="1800" b="0" kern="0" dirty="0" smtClean="0">
                <a:solidFill>
                  <a:srgbClr val="FF0000"/>
                </a:solidFill>
              </a:rPr>
              <a:t>Let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be the </a:t>
            </a:r>
            <a:r>
              <a:rPr lang="en-US" sz="1800" kern="0" dirty="0" err="1" smtClean="0">
                <a:solidFill>
                  <a:srgbClr val="FF0000"/>
                </a:solidFill>
              </a:rPr>
              <a:t>i</a:t>
            </a:r>
            <a:r>
              <a:rPr lang="en-US" sz="1800" b="0" kern="0" dirty="0" err="1" smtClean="0">
                <a:solidFill>
                  <a:srgbClr val="FF0000"/>
                </a:solidFill>
              </a:rPr>
              <a:t>-th</a:t>
            </a:r>
            <a:r>
              <a:rPr lang="en-US" sz="1800" b="0" kern="0" dirty="0" smtClean="0">
                <a:solidFill>
                  <a:srgbClr val="FF0000"/>
                </a:solidFill>
              </a:rPr>
              <a:t> bit of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.</a:t>
            </a:r>
            <a:br>
              <a:rPr lang="en-US" sz="1800" b="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Then, </a:t>
            </a:r>
            <a:r>
              <a:rPr lang="en-US" sz="1800" kern="0" dirty="0"/>
              <a:t>PT(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kern="0" dirty="0"/>
              <a:t>) ≥ RCC(</a:t>
            </a:r>
            <a:r>
              <a:rPr lang="en-US" sz="1800" kern="0" dirty="0">
                <a:sym typeface="Symbol" pitchFamily="18" charset="2"/>
              </a:rPr>
              <a:t></a:t>
            </a:r>
            <a:r>
              <a:rPr lang="en-US" sz="1800" kern="0" dirty="0"/>
              <a:t>)/max</a:t>
            </a:r>
            <a:r>
              <a:rPr lang="en-US" sz="1800" kern="0" baseline="-25000" dirty="0"/>
              <a:t>i</a:t>
            </a:r>
            <a:r>
              <a:rPr lang="en-US" sz="1800" kern="0" dirty="0"/>
              <a:t>{DCC(f</a:t>
            </a:r>
            <a:r>
              <a:rPr lang="en-US" sz="1800" kern="0" baseline="-25000" dirty="0"/>
              <a:t>i</a:t>
            </a:r>
            <a:r>
              <a:rPr lang="en-US" sz="1800" kern="0" dirty="0" smtClean="0"/>
              <a:t>)}.   </a:t>
            </a:r>
            <a:r>
              <a:rPr lang="en-US" sz="1800" kern="0" dirty="0" smtClean="0">
                <a:solidFill>
                  <a:srgbClr val="FF0000"/>
                </a:solidFill>
              </a:rPr>
              <a:t>Restriction: </a:t>
            </a:r>
            <a:r>
              <a:rPr lang="en-US" sz="1800" kern="0" dirty="0" smtClean="0"/>
              <a:t>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)=</a:t>
            </a:r>
            <a:r>
              <a:rPr lang="en-US" sz="1800" kern="0" dirty="0" err="1" smtClean="0"/>
              <a:t>fnc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i,x</a:t>
            </a:r>
            <a:r>
              <a:rPr lang="en-US" sz="1800" kern="0" baseline="-25000" dirty="0" err="1" smtClean="0"/>
              <a:t>i</a:t>
            </a:r>
            <a:r>
              <a:rPr lang="en-US" sz="1800" kern="0" dirty="0" err="1" smtClean="0"/>
              <a:t>,y</a:t>
            </a:r>
            <a:r>
              <a:rPr lang="en-US" sz="1800" kern="0" baseline="-25000" dirty="0" err="1" smtClean="0"/>
              <a:t>i</a:t>
            </a:r>
            <a:r>
              <a:rPr lang="en-US" sz="1800" kern="0" dirty="0" smtClean="0"/>
              <a:t>).</a:t>
            </a:r>
          </a:p>
          <a:p>
            <a:pPr algn="l">
              <a:defRPr/>
            </a:pPr>
            <a:endParaRPr lang="en-US" sz="2400" b="0" kern="0" dirty="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571500" y="2514600"/>
            <a:ext cx="8343900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kern="0" dirty="0" smtClean="0"/>
              <a:t>THM:</a:t>
            </a:r>
            <a:r>
              <a:rPr lang="en-US" sz="2400" b="0" kern="0" dirty="0" smtClean="0">
                <a:solidFill>
                  <a:srgbClr val="FF0000"/>
                </a:solidFill>
              </a:rPr>
              <a:t> Let </a:t>
            </a:r>
            <a:r>
              <a:rPr lang="en-US" sz="2400" b="0" kern="0" dirty="0" smtClean="0"/>
              <a:t>C: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n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24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24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sym typeface="Symbol" pitchFamily="18" charset="2"/>
              </a:rPr>
              <a:t>be a linear code of constant relative distance, and </a:t>
            </a:r>
            <a:r>
              <a:rPr lang="en-US" sz="2400" b="0" kern="0" dirty="0" smtClean="0">
                <a:sym typeface="Symbol" pitchFamily="18" charset="2"/>
              </a:rPr>
              <a:t>k:N</a:t>
            </a:r>
            <a:r>
              <a:rPr lang="en-US" sz="2400" b="0" kern="0" dirty="0" smtClean="0">
                <a:sym typeface="Symbol"/>
              </a:rPr>
              <a:t>N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 Then, the query complexity of the set </a:t>
            </a:r>
            <a:r>
              <a:rPr lang="en-US" sz="2400" b="0" kern="0" dirty="0" smtClean="0">
                <a:sym typeface="Symbol"/>
              </a:rPr>
              <a:t>{C(x):x</a:t>
            </a:r>
            <a:r>
              <a:rPr lang="en-US" sz="2400" kern="0" dirty="0" smtClean="0">
                <a:sym typeface="Symbol" pitchFamily="18" charset="2"/>
              </a:rPr>
              <a:t></a:t>
            </a:r>
            <a:r>
              <a:rPr lang="en-US" sz="2400" kern="0" dirty="0">
                <a:sym typeface="Symbol" pitchFamily="18" charset="2"/>
              </a:rPr>
              <a:t>0,1</a:t>
            </a:r>
            <a:r>
              <a:rPr lang="en-US" sz="2400" kern="0" baseline="30000" dirty="0" smtClean="0">
                <a:sym typeface="Symbol" pitchFamily="18" charset="2"/>
              </a:rPr>
              <a:t>n </a:t>
            </a:r>
            <a:r>
              <a:rPr lang="en-US" sz="2400" b="0" kern="0" dirty="0" smtClean="0">
                <a:sym typeface="Symbol"/>
              </a:rPr>
              <a:t> &amp; </a:t>
            </a:r>
            <a:r>
              <a:rPr lang="en-US" sz="2400" b="0" kern="0" dirty="0" err="1" smtClean="0">
                <a:sym typeface="Symbol"/>
              </a:rPr>
              <a:t>wt</a:t>
            </a:r>
            <a:r>
              <a:rPr lang="en-US" sz="2400" b="0" kern="0" dirty="0" smtClean="0">
                <a:sym typeface="Symbol"/>
              </a:rPr>
              <a:t>(x)=k}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is </a:t>
            </a:r>
            <a:r>
              <a:rPr lang="en-US" sz="2400" b="0" kern="0" dirty="0" smtClean="0">
                <a:sym typeface="Symbol"/>
              </a:rPr>
              <a:t>(k)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pPr algn="l">
              <a:defRPr/>
            </a:pP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An alternative proof via the restricted methodology </a:t>
            </a:r>
            <a:r>
              <a:rPr lang="en-US" sz="2400" kern="0" dirty="0" smtClean="0">
                <a:solidFill>
                  <a:schemeClr val="accent2"/>
                </a:solidFill>
                <a:sym typeface="Symbol"/>
              </a:rPr>
              <a:t>introduces an auxiliary CC problem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 (“C-encoded k-DISJ”) </a:t>
            </a:r>
            <a:r>
              <a:rPr lang="en-US" sz="2400" b="0" kern="0" dirty="0" smtClean="0">
                <a:sym typeface="Symbol"/>
              </a:rPr>
              <a:t>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’ that consists of pairs</a:t>
            </a:r>
            <a:r>
              <a:rPr lang="en-US" sz="2400" b="0" kern="0" dirty="0" smtClean="0">
                <a:sym typeface="Symbol"/>
              </a:rPr>
              <a:t> (C(x),C(y))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s.t</a:t>
            </a:r>
            <a:r>
              <a:rPr lang="en-US" sz="2400" b="0" kern="0" dirty="0" smtClean="0">
                <a:sym typeface="Symbol"/>
              </a:rPr>
              <a:t> (</a:t>
            </a:r>
            <a:r>
              <a:rPr lang="en-US" sz="2400" b="0" kern="0" dirty="0" err="1" smtClean="0">
                <a:sym typeface="Symbol"/>
              </a:rPr>
              <a:t>x,y</a:t>
            </a:r>
            <a:r>
              <a:rPr lang="en-US" sz="2400" b="0" kern="0" dirty="0" smtClean="0">
                <a:sym typeface="Symbol"/>
              </a:rPr>
              <a:t>)k-</a:t>
            </a:r>
            <a:r>
              <a:rPr lang="en-US" sz="2400" b="0" kern="0" dirty="0" err="1" smtClean="0">
                <a:sym typeface="Symbol"/>
              </a:rPr>
              <a:t>DIST</a:t>
            </a:r>
            <a:r>
              <a:rPr lang="en-US" sz="2400" b="0" kern="0" baseline="-25000" dirty="0" err="1" smtClean="0">
                <a:sym typeface="Symbol"/>
              </a:rPr>
              <a:t>n</a:t>
            </a:r>
            <a:r>
              <a:rPr lang="en-US" sz="2400" b="0" kern="0" dirty="0" smtClean="0">
                <a:sym typeface="Symbol"/>
              </a:rPr>
              <a:t>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and reduces (in the CC world)</a:t>
            </a:r>
            <a:r>
              <a:rPr lang="en-US" sz="2400" b="0" kern="0" dirty="0" smtClean="0">
                <a:sym typeface="Symbol"/>
              </a:rPr>
              <a:t> k-DISJ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to</a:t>
            </a:r>
            <a:r>
              <a:rPr lang="en-US" sz="2400" b="0" kern="0" dirty="0" smtClean="0">
                <a:sym typeface="Symbol"/>
              </a:rPr>
              <a:t> ’ 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and then applies the restricted method to </a:t>
            </a:r>
            <a:r>
              <a:rPr lang="en-US" sz="2400" b="0" kern="0" dirty="0" smtClean="0">
                <a:sym typeface="Symbol"/>
              </a:rPr>
              <a:t>’</a:t>
            </a:r>
            <a:r>
              <a:rPr lang="en-US" sz="2400" b="0" kern="0" dirty="0" smtClean="0">
                <a:solidFill>
                  <a:schemeClr val="accent2"/>
                </a:solidFill>
                <a:sym typeface="Symbol"/>
              </a:rPr>
              <a:t>.</a:t>
            </a:r>
            <a:endParaRPr lang="en-US" sz="2000" b="0" kern="0" dirty="0" smtClean="0">
              <a:solidFill>
                <a:schemeClr val="accent2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4200" y="5486400"/>
            <a:ext cx="833120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The general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methodology frees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the prover/user from this type of acrobatics. 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Interestingly, this is only a matter of convenience; that is, it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does </a:t>
            </a:r>
            <a:r>
              <a:rPr lang="en-US" u="sng" dirty="0" smtClean="0">
                <a:solidFill>
                  <a:srgbClr val="FF0000"/>
                </a:solidFill>
                <a:latin typeface="+mn-lt"/>
              </a:rPr>
              <a:t>not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add power 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(i.e., “anything provable via general is essentially provable by restricted”).</a:t>
            </a:r>
            <a:endParaRPr lang="he-IL" sz="18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1"/>
          <p:cNvSpPr>
            <a:spLocks noGrp="1"/>
          </p:cNvSpPr>
          <p:nvPr>
            <p:ph type="subTitle" idx="1"/>
          </p:nvPr>
        </p:nvSpPr>
        <p:spPr>
          <a:xfrm>
            <a:off x="266700" y="304800"/>
            <a:ext cx="7810500" cy="609600"/>
          </a:xfrm>
        </p:spPr>
        <p:txBody>
          <a:bodyPr/>
          <a:lstStyle/>
          <a:p>
            <a:pPr algn="l"/>
            <a:r>
              <a:rPr lang="en-US" sz="3600" b="1" u="sng" smtClean="0"/>
              <a:t>Emulating the Restricted Methodology </a:t>
            </a:r>
          </a:p>
          <a:p>
            <a:pPr algn="l"/>
            <a:endParaRPr lang="en-US" sz="3600" smtClean="0"/>
          </a:p>
          <a:p>
            <a:pPr algn="l"/>
            <a:endParaRPr lang="en-US" sz="2400" smtClean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155700" y="1117600"/>
            <a:ext cx="7759700" cy="882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1800" kern="0" dirty="0" smtClean="0">
                <a:solidFill>
                  <a:srgbClr val="FF0000"/>
                </a:solidFill>
              </a:rPr>
              <a:t>THM:</a:t>
            </a:r>
            <a:r>
              <a:rPr lang="en-US" sz="1800" b="0" kern="0" dirty="0" smtClean="0">
                <a:solidFill>
                  <a:srgbClr val="FF0000"/>
                </a:solidFill>
              </a:rPr>
              <a:t> Let </a:t>
            </a:r>
            <a:r>
              <a:rPr lang="en-US" sz="1800" b="0" kern="0" dirty="0" smtClean="0"/>
              <a:t>F: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n+n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0,1</a:t>
            </a:r>
            <a:r>
              <a:rPr lang="en-US" sz="1800" kern="0" baseline="30000" dirty="0" smtClean="0">
                <a:solidFill>
                  <a:srgbClr val="000000"/>
                </a:solidFill>
                <a:sym typeface="Symbol" pitchFamily="18" charset="2"/>
              </a:rPr>
              <a:t>l(n) </a:t>
            </a:r>
            <a:r>
              <a:rPr lang="en-US" sz="1800" kern="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1800" b="0" kern="0" dirty="0" smtClean="0">
                <a:solidFill>
                  <a:srgbClr val="FF0000"/>
                </a:solidFill>
                <a:sym typeface="Symbol" pitchFamily="18" charset="2"/>
              </a:rPr>
              <a:t>be </a:t>
            </a:r>
            <a:r>
              <a:rPr lang="en-US" sz="1800" b="0" kern="0" dirty="0" smtClean="0">
                <a:solidFill>
                  <a:srgbClr val="FF0000"/>
                </a:solidFill>
              </a:rPr>
              <a:t>such that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</a:t>
            </a:r>
            <a:r>
              <a:rPr lang="en-US" sz="1800" kern="0" dirty="0" smtClean="0">
                <a:sym typeface="Symbol"/>
              </a:rPr>
              <a:t></a:t>
            </a:r>
            <a:r>
              <a:rPr lang="en-US" sz="1800" kern="0" dirty="0" smtClean="0"/>
              <a:t>  </a:t>
            </a:r>
            <a:br>
              <a:rPr lang="en-US" sz="180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and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kern="0" dirty="0" smtClean="0">
                <a:sym typeface="Symbol" pitchFamily="18" charset="2"/>
              </a:rPr>
              <a:t></a:t>
            </a:r>
            <a:r>
              <a:rPr lang="en-US" sz="180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implies that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is far from 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kern="0" dirty="0"/>
              <a:t> </a:t>
            </a:r>
            <a:r>
              <a:rPr lang="en-US" sz="1800" b="0" kern="0" dirty="0" smtClean="0"/>
              <a:t>. </a:t>
            </a:r>
            <a:r>
              <a:rPr lang="en-US" sz="1800" b="0" kern="0" dirty="0" smtClean="0">
                <a:solidFill>
                  <a:srgbClr val="FF0000"/>
                </a:solidFill>
              </a:rPr>
              <a:t>Let</a:t>
            </a:r>
            <a:r>
              <a:rPr lang="en-US" sz="1800" b="0" kern="0" dirty="0" smtClean="0"/>
              <a:t> </a:t>
            </a:r>
            <a:r>
              <a:rPr lang="en-US" sz="1800" kern="0" dirty="0" smtClean="0"/>
              <a:t>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olidFill>
                  <a:srgbClr val="FF0000"/>
                </a:solidFill>
              </a:rPr>
              <a:t>be the </a:t>
            </a:r>
            <a:r>
              <a:rPr lang="en-US" sz="1800" kern="0" dirty="0" err="1" smtClean="0">
                <a:solidFill>
                  <a:srgbClr val="FF0000"/>
                </a:solidFill>
              </a:rPr>
              <a:t>i</a:t>
            </a:r>
            <a:r>
              <a:rPr lang="en-US" sz="1800" b="0" kern="0" dirty="0" err="1" smtClean="0">
                <a:solidFill>
                  <a:srgbClr val="FF0000"/>
                </a:solidFill>
              </a:rPr>
              <a:t>-th</a:t>
            </a:r>
            <a:r>
              <a:rPr lang="en-US" sz="1800" b="0" kern="0" dirty="0" smtClean="0">
                <a:solidFill>
                  <a:srgbClr val="FF0000"/>
                </a:solidFill>
              </a:rPr>
              <a:t> bit of </a:t>
            </a:r>
            <a:r>
              <a:rPr lang="en-US" sz="1800" kern="0" dirty="0" smtClean="0"/>
              <a:t>F(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</a:t>
            </a:r>
            <a:r>
              <a:rPr lang="en-US" sz="1800" b="0" kern="0" dirty="0" smtClean="0"/>
              <a:t>.</a:t>
            </a:r>
            <a:br>
              <a:rPr lang="en-US" sz="1800" b="0" kern="0" dirty="0" smtClean="0"/>
            </a:br>
            <a:r>
              <a:rPr lang="en-US" sz="1800" b="0" kern="0" dirty="0" smtClean="0">
                <a:solidFill>
                  <a:srgbClr val="FF0000"/>
                </a:solidFill>
              </a:rPr>
              <a:t>Then, </a:t>
            </a:r>
            <a:r>
              <a:rPr lang="en-US" sz="1800" kern="0" dirty="0"/>
              <a:t>PT(</a:t>
            </a:r>
            <a:r>
              <a:rPr lang="en-US" sz="1800" kern="0" dirty="0">
                <a:sym typeface="Symbol"/>
              </a:rPr>
              <a:t></a:t>
            </a:r>
            <a:r>
              <a:rPr lang="en-US" sz="1800" kern="0" dirty="0"/>
              <a:t>) ≥ RCC(</a:t>
            </a:r>
            <a:r>
              <a:rPr lang="en-US" sz="1800" kern="0" dirty="0">
                <a:sym typeface="Symbol" pitchFamily="18" charset="2"/>
              </a:rPr>
              <a:t></a:t>
            </a:r>
            <a:r>
              <a:rPr lang="en-US" sz="1800" kern="0" dirty="0"/>
              <a:t>)/max</a:t>
            </a:r>
            <a:r>
              <a:rPr lang="en-US" sz="1800" kern="0" baseline="-25000" dirty="0"/>
              <a:t>i</a:t>
            </a:r>
            <a:r>
              <a:rPr lang="en-US" sz="1800" kern="0" dirty="0"/>
              <a:t>{DCC(f</a:t>
            </a:r>
            <a:r>
              <a:rPr lang="en-US" sz="1800" kern="0" baseline="-25000" dirty="0"/>
              <a:t>i</a:t>
            </a:r>
            <a:r>
              <a:rPr lang="en-US" sz="1800" kern="0" dirty="0" smtClean="0"/>
              <a:t>)}.   </a:t>
            </a:r>
            <a:r>
              <a:rPr lang="en-US" sz="1800" kern="0" dirty="0" smtClean="0">
                <a:solidFill>
                  <a:srgbClr val="FF0000"/>
                </a:solidFill>
              </a:rPr>
              <a:t>Restriction: </a:t>
            </a:r>
            <a:r>
              <a:rPr lang="en-US" sz="1800" kern="0" dirty="0" smtClean="0"/>
              <a:t>f</a:t>
            </a:r>
            <a:r>
              <a:rPr lang="en-US" sz="1800" kern="0" baseline="-25000" dirty="0" smtClean="0"/>
              <a:t>i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x,y</a:t>
            </a:r>
            <a:r>
              <a:rPr lang="en-US" sz="1800" kern="0" dirty="0" smtClean="0"/>
              <a:t>)=</a:t>
            </a:r>
            <a:r>
              <a:rPr lang="en-US" sz="1800" kern="0" dirty="0" err="1" smtClean="0"/>
              <a:t>fnc</a:t>
            </a:r>
            <a:r>
              <a:rPr lang="en-US" sz="1800" kern="0" dirty="0" smtClean="0"/>
              <a:t>(</a:t>
            </a:r>
            <a:r>
              <a:rPr lang="en-US" sz="1800" kern="0" dirty="0" err="1" smtClean="0"/>
              <a:t>i,x</a:t>
            </a:r>
            <a:r>
              <a:rPr lang="en-US" sz="1800" kern="0" baseline="-25000" dirty="0" err="1" smtClean="0"/>
              <a:t>i</a:t>
            </a:r>
            <a:r>
              <a:rPr lang="en-US" sz="1800" kern="0" dirty="0" err="1" smtClean="0"/>
              <a:t>,y</a:t>
            </a:r>
            <a:r>
              <a:rPr lang="en-US" sz="1800" kern="0" baseline="-25000" dirty="0" err="1" smtClean="0"/>
              <a:t>i</a:t>
            </a:r>
            <a:r>
              <a:rPr lang="en-US" sz="1800" kern="0" dirty="0" smtClean="0"/>
              <a:t>).</a:t>
            </a:r>
          </a:p>
          <a:p>
            <a:pPr algn="l">
              <a:defRPr/>
            </a:pPr>
            <a:endParaRPr lang="en-US" sz="2400" b="0" kern="0" dirty="0" smtClean="0"/>
          </a:p>
        </p:txBody>
      </p:sp>
      <p:sp>
        <p:nvSpPr>
          <p:cNvPr id="4" name="Subtitle 1"/>
          <p:cNvSpPr txBox="1">
            <a:spLocks/>
          </p:cNvSpPr>
          <p:nvPr/>
        </p:nvSpPr>
        <p:spPr bwMode="auto">
          <a:xfrm>
            <a:off x="571500" y="2514600"/>
            <a:ext cx="81153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defRPr/>
            </a:pPr>
            <a:r>
              <a:rPr lang="en-US" sz="2400" kern="0" dirty="0" smtClean="0"/>
              <a:t>THM (imprecise sketch):</a:t>
            </a:r>
            <a:r>
              <a:rPr lang="en-US" sz="2400" b="0" kern="0" dirty="0" smtClean="0">
                <a:solidFill>
                  <a:srgbClr val="FF0000"/>
                </a:solidFill>
              </a:rPr>
              <a:t> Suppose that </a:t>
            </a:r>
            <a:r>
              <a:rPr lang="en-US" sz="2400" b="0" kern="0" dirty="0" smtClean="0">
                <a:sym typeface="Symbol"/>
              </a:rPr>
              <a:t>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, </a:t>
            </a:r>
            <a:r>
              <a:rPr lang="en-US" sz="2400" b="0" kern="0" dirty="0" smtClean="0">
                <a:sym typeface="Symbol"/>
              </a:rPr>
              <a:t>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and </a:t>
            </a:r>
            <a:r>
              <a:rPr lang="en-US" sz="2400" b="0" kern="0" dirty="0" smtClean="0">
                <a:sym typeface="Symbol"/>
              </a:rPr>
              <a:t>F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satisfy the conditions of the general methodology with </a:t>
            </a:r>
            <a:r>
              <a:rPr lang="en-US" sz="2400" b="0" kern="0" dirty="0" smtClean="0">
                <a:sym typeface="Symbol"/>
              </a:rPr>
              <a:t>B=</a:t>
            </a:r>
            <a:r>
              <a:rPr lang="en-US" sz="2400" kern="0" dirty="0" smtClean="0"/>
              <a:t>max</a:t>
            </a:r>
            <a:r>
              <a:rPr lang="en-US" sz="2400" kern="0" baseline="-25000" dirty="0" smtClean="0"/>
              <a:t>i</a:t>
            </a:r>
            <a:r>
              <a:rPr lang="en-US" sz="2400" kern="0" dirty="0" smtClean="0"/>
              <a:t>{DCC(f</a:t>
            </a:r>
            <a:r>
              <a:rPr lang="en-US" sz="2400" kern="0" baseline="-25000" dirty="0" smtClean="0"/>
              <a:t>i</a:t>
            </a:r>
            <a:r>
              <a:rPr lang="en-US" sz="2400" kern="0" dirty="0"/>
              <a:t>)}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 Then, there exists </a:t>
            </a:r>
            <a:r>
              <a:rPr lang="en-US" sz="2400" b="0" kern="0" dirty="0" smtClean="0">
                <a:sym typeface="Symbol"/>
              </a:rPr>
              <a:t>’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2400" b="0" kern="0" dirty="0" smtClean="0">
                <a:sym typeface="Symbol"/>
              </a:rPr>
              <a:t>’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 and </a:t>
            </a:r>
            <a:r>
              <a:rPr lang="en-US" sz="2400" b="0" kern="0" dirty="0" smtClean="0">
                <a:sym typeface="Symbol"/>
              </a:rPr>
              <a:t>F’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that satisfy the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conditions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of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/>
            </a:r>
            <a:br>
              <a:rPr lang="en-US" sz="2400" b="0" kern="0" dirty="0" smtClean="0">
                <a:solidFill>
                  <a:srgbClr val="FF0000"/>
                </a:solidFill>
                <a:sym typeface="Symbol"/>
              </a:rPr>
            </a:b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the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restricted methodology while </a:t>
            </a:r>
            <a:r>
              <a:rPr lang="en-US" sz="2400" b="0" kern="0" dirty="0" smtClean="0">
                <a:sym typeface="Symbol"/>
              </a:rPr>
              <a:t>RCC(’)≥RCC()  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and </a:t>
            </a:r>
            <a:r>
              <a:rPr lang="en-US" sz="2400" b="0" kern="0" dirty="0" smtClean="0">
                <a:sym typeface="Symbol"/>
              </a:rPr>
              <a:t>PT()=(PT(’)/B)</a:t>
            </a:r>
            <a:r>
              <a:rPr lang="en-US" sz="2400" b="0" kern="0" dirty="0" smtClean="0">
                <a:solidFill>
                  <a:srgbClr val="FF0000"/>
                </a:solidFill>
                <a:sym typeface="Symbol"/>
              </a:rPr>
              <a:t>.</a:t>
            </a:r>
            <a:endParaRPr lang="en-US" sz="2400" b="0" kern="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0" y="5105400"/>
            <a:ext cx="5791200" cy="830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</a:rPr>
              <a:t>Still, the general methodology frees the prover/user from this type of acrobatics. </a:t>
            </a: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4343400"/>
            <a:ext cx="6934200" cy="1371600"/>
          </a:xfrm>
          <a:noFill/>
        </p:spPr>
        <p:txBody>
          <a:bodyPr/>
          <a:lstStyle/>
          <a:p>
            <a:r>
              <a:rPr lang="en-US" altLang="he-IL" sz="4000" smtClean="0">
                <a:solidFill>
                  <a:srgbClr val="FF3300"/>
                </a:solidFill>
                <a:latin typeface="Comic Sans MS" pitchFamily="66" charset="0"/>
              </a:rPr>
              <a:t>Oded Goldreich</a:t>
            </a:r>
          </a:p>
          <a:p>
            <a:r>
              <a:rPr lang="en-US" altLang="he-IL" smtClean="0">
                <a:solidFill>
                  <a:srgbClr val="006600"/>
                </a:solidFill>
                <a:latin typeface="Algerian" pitchFamily="82" charset="0"/>
              </a:rPr>
              <a:t>Weizmann Institute of Science</a:t>
            </a:r>
            <a:endParaRPr lang="en-US" altLang="he-IL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371600" y="2286000"/>
            <a:ext cx="6400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he-IL" sz="4000" b="0" kern="0" dirty="0" smtClean="0">
                <a:solidFill>
                  <a:schemeClr val="accent6"/>
                </a:solidFill>
                <a:latin typeface="Britannic Bold" pitchFamily="34" charset="0"/>
              </a:rPr>
              <a:t>On Multiple Input Problems in Property Testing</a:t>
            </a:r>
            <a:br>
              <a:rPr lang="en-US" altLang="he-IL" sz="4000" b="0" kern="0" dirty="0" smtClean="0">
                <a:solidFill>
                  <a:schemeClr val="accent6"/>
                </a:solidFill>
                <a:latin typeface="Britannic Bold" pitchFamily="34" charset="0"/>
              </a:rPr>
            </a:br>
            <a:endParaRPr lang="en-US" altLang="he-IL" sz="4000" kern="0" dirty="0" smtClean="0">
              <a:solidFill>
                <a:schemeClr val="accent6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ransition advTm="232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tyle Script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sq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eestyle Script" pitchFamily="66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11044</TotalTime>
  <Words>2580</Words>
  <Application>Microsoft Office PowerPoint</Application>
  <PresentationFormat>On-screen Show (4:3)</PresentationFormat>
  <Paragraphs>202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A Property Testing  Double-Feature of Short Talks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Property Testing:  an illustration</vt:lpstr>
      <vt:lpstr>Property Testing: informal definition</vt:lpstr>
      <vt:lpstr>Property Testing: the standard (one-sided error) def’n</vt:lpstr>
      <vt:lpstr>PowerPoint Presentation</vt:lpstr>
    </vt:vector>
  </TitlesOfParts>
  <Company>Tel Aviv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of Clustering</dc:title>
  <dc:creator>danaron</dc:creator>
  <cp:lastModifiedBy>Oded</cp:lastModifiedBy>
  <cp:revision>791</cp:revision>
  <cp:lastPrinted>2013-06-09T12:43:18Z</cp:lastPrinted>
  <dcterms:created xsi:type="dcterms:W3CDTF">2000-05-05T15:31:09Z</dcterms:created>
  <dcterms:modified xsi:type="dcterms:W3CDTF">2013-06-14T13:06:00Z</dcterms:modified>
</cp:coreProperties>
</file>