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EC70AB-1048-4D97-88BB-E4298CE941B5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A6EFFBA-37CD-4C6B-9BFE-4EDF737B7E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322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888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53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967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852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49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9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620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299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907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472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279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35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3820-4494-4045-A0C3-92AA8A4659FF}" type="datetimeFigureOut">
              <a:rPr lang="he-IL" smtClean="0"/>
              <a:t>ט"ו/כסלו/תשע"ו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223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</a:rPr>
              <a:t>מדדי איכות </a:t>
            </a:r>
            <a:r>
              <a:rPr lang="he-IL" b="1" dirty="0" err="1" smtClean="0">
                <a:solidFill>
                  <a:srgbClr val="7030A0"/>
                </a:solidFill>
              </a:rPr>
              <a:t>אדישי</a:t>
            </a:r>
            <a:r>
              <a:rPr lang="he-IL" b="1" dirty="0" smtClean="0">
                <a:solidFill>
                  <a:srgbClr val="7030A0"/>
                </a:solidFill>
              </a:rPr>
              <a:t>-תוכן </a:t>
            </a:r>
            <a:br>
              <a:rPr lang="he-IL" b="1" dirty="0" smtClean="0">
                <a:solidFill>
                  <a:srgbClr val="7030A0"/>
                </a:solidFill>
              </a:rPr>
            </a:br>
            <a:r>
              <a:rPr lang="he-IL" b="1" dirty="0" smtClean="0">
                <a:solidFill>
                  <a:srgbClr val="7030A0"/>
                </a:solidFill>
              </a:rPr>
              <a:t>ומשטור האקדמיה</a:t>
            </a:r>
            <a:endParaRPr lang="he-IL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4264978"/>
            <a:ext cx="9239250" cy="1861502"/>
          </a:xfrm>
        </p:spPr>
        <p:txBody>
          <a:bodyPr>
            <a:normAutofit/>
          </a:bodyPr>
          <a:lstStyle/>
          <a:p>
            <a:r>
              <a:rPr lang="he-IL" sz="3600" b="1" dirty="0" smtClean="0">
                <a:solidFill>
                  <a:srgbClr val="00B050"/>
                </a:solidFill>
              </a:rPr>
              <a:t>עודד </a:t>
            </a:r>
            <a:r>
              <a:rPr lang="he-IL" sz="3600" b="1" dirty="0" err="1" smtClean="0">
                <a:solidFill>
                  <a:srgbClr val="00B050"/>
                </a:solidFill>
              </a:rPr>
              <a:t>גולדרייך</a:t>
            </a:r>
            <a:endParaRPr lang="he-IL" sz="3600" b="1" dirty="0" smtClean="0">
              <a:solidFill>
                <a:srgbClr val="00B050"/>
              </a:solidFill>
            </a:endParaRPr>
          </a:p>
          <a:p>
            <a:r>
              <a:rPr lang="he-IL" sz="3600" b="1" dirty="0" smtClean="0">
                <a:solidFill>
                  <a:srgbClr val="00B050"/>
                </a:solidFill>
              </a:rPr>
              <a:t>הפקולטה למתמטיקה ומדעי המחשב</a:t>
            </a:r>
          </a:p>
          <a:p>
            <a:r>
              <a:rPr lang="he-IL" sz="3600" b="1" dirty="0" smtClean="0">
                <a:solidFill>
                  <a:srgbClr val="00B050"/>
                </a:solidFill>
              </a:rPr>
              <a:t>מכון וייצמן למדע</a:t>
            </a:r>
            <a:endParaRPr lang="he-IL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אובייקטיביות או שרירותיות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76" y="1430989"/>
            <a:ext cx="10515600" cy="217848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ה </a:t>
            </a:r>
            <a:r>
              <a:rPr lang="en-US" b="1" dirty="0" smtClean="0"/>
              <a:t>“h-index”</a:t>
            </a:r>
            <a:r>
              <a:rPr lang="he-IL" b="1" dirty="0" smtClean="0"/>
              <a:t> </a:t>
            </a:r>
            <a:r>
              <a:rPr lang="he-IL" dirty="0" smtClean="0"/>
              <a:t>הוא המספר</a:t>
            </a:r>
            <a:r>
              <a:rPr lang="en-US" b="1" dirty="0" smtClean="0"/>
              <a:t>h</a:t>
            </a:r>
            <a:r>
              <a:rPr lang="en-US" dirty="0" smtClean="0"/>
              <a:t> </a:t>
            </a:r>
            <a:r>
              <a:rPr lang="he-IL" dirty="0" smtClean="0"/>
              <a:t> הגדול ביותר כך שהחוקרת פרסמה לפחות </a:t>
            </a:r>
            <a:r>
              <a:rPr lang="en-US" b="1" dirty="0" smtClean="0"/>
              <a:t>h</a:t>
            </a:r>
            <a:r>
              <a:rPr lang="he-IL" dirty="0" smtClean="0"/>
              <a:t> פרסומים שכל אחד מהם צוטט לפחות </a:t>
            </a:r>
            <a:r>
              <a:rPr lang="en-US" b="1" dirty="0" smtClean="0"/>
              <a:t>h</a:t>
            </a:r>
            <a:r>
              <a:rPr lang="he-IL" dirty="0" smtClean="0"/>
              <a:t> פעמים.</a:t>
            </a:r>
          </a:p>
          <a:p>
            <a:pPr marL="0" indent="0">
              <a:buNone/>
            </a:pPr>
            <a:r>
              <a:rPr lang="he-IL" dirty="0" smtClean="0">
                <a:solidFill>
                  <a:srgbClr val="0070C0"/>
                </a:solidFill>
              </a:rPr>
              <a:t> </a:t>
            </a:r>
            <a:r>
              <a:rPr lang="he-IL" dirty="0"/>
              <a:t> </a:t>
            </a:r>
            <a:r>
              <a:rPr lang="he-IL" dirty="0" smtClean="0">
                <a:solidFill>
                  <a:srgbClr val="FF0000"/>
                </a:solidFill>
              </a:rPr>
              <a:t>מדוע לא להגדירו כמספר 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he-IL" dirty="0">
                <a:solidFill>
                  <a:srgbClr val="FF0000"/>
                </a:solidFill>
              </a:rPr>
              <a:t> הגדול ביותר כך שהחוקרת פרסמה לפחות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he-IL" dirty="0" smtClean="0">
                <a:solidFill>
                  <a:srgbClr val="FF0000"/>
                </a:solidFill>
              </a:rPr>
              <a:t>  פרסומים </a:t>
            </a:r>
            <a:r>
              <a:rPr lang="he-IL" dirty="0">
                <a:solidFill>
                  <a:srgbClr val="FF0000"/>
                </a:solidFill>
              </a:rPr>
              <a:t>שכל אחד מהם צוטט לפחות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he-IL" b="1" dirty="0" smtClean="0">
                <a:solidFill>
                  <a:srgbClr val="FF0000"/>
                </a:solidFill>
              </a:rPr>
              <a:t>2</a:t>
            </a:r>
            <a:r>
              <a:rPr lang="he-IL" dirty="0" smtClean="0">
                <a:solidFill>
                  <a:srgbClr val="FF0000"/>
                </a:solidFill>
              </a:rPr>
              <a:t> פעמים?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</a:t>
            </a:r>
            <a:r>
              <a:rPr lang="he-IL" dirty="0" smtClean="0">
                <a:solidFill>
                  <a:srgbClr val="0070C0"/>
                </a:solidFill>
              </a:rPr>
              <a:t>או </a:t>
            </a:r>
            <a:r>
              <a:rPr lang="en-US" b="1" dirty="0" smtClean="0">
                <a:solidFill>
                  <a:srgbClr val="0070C0"/>
                </a:solidFill>
              </a:rPr>
              <a:t>h/2</a:t>
            </a:r>
            <a:r>
              <a:rPr lang="he-IL" dirty="0" smtClean="0">
                <a:solidFill>
                  <a:srgbClr val="0070C0"/>
                </a:solidFill>
              </a:rPr>
              <a:t> פעמים?</a:t>
            </a:r>
            <a:endParaRPr lang="he-IL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94876" y="3533750"/>
            <a:ext cx="10515600" cy="142326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ה </a:t>
            </a:r>
            <a:r>
              <a:rPr lang="en-US" b="1" dirty="0" smtClean="0"/>
              <a:t>“Impact Factor (IF)”</a:t>
            </a:r>
            <a:r>
              <a:rPr lang="he-IL" dirty="0" smtClean="0"/>
              <a:t> של כתב עת מוגדר כיחס בין מספר הציטוטים ומספר הפרסומים בחלון זמן של שנתיים (</a:t>
            </a:r>
            <a:r>
              <a:rPr lang="he-IL" dirty="0" err="1"/>
              <a:t>ק</a:t>
            </a:r>
            <a:r>
              <a:rPr lang="he-IL" dirty="0" err="1" smtClean="0"/>
              <a:t>לנדריות</a:t>
            </a:r>
            <a:r>
              <a:rPr lang="he-IL" dirty="0" smtClean="0"/>
              <a:t>). </a:t>
            </a:r>
          </a:p>
          <a:p>
            <a:pPr marL="0" indent="0">
              <a:buNone/>
            </a:pPr>
            <a:r>
              <a:rPr lang="he-IL" dirty="0" smtClean="0">
                <a:solidFill>
                  <a:srgbClr val="0070C0"/>
                </a:solidFill>
              </a:rPr>
              <a:t>   </a:t>
            </a:r>
            <a:r>
              <a:rPr lang="he-IL" dirty="0" smtClean="0">
                <a:solidFill>
                  <a:srgbClr val="FF0000"/>
                </a:solidFill>
              </a:rPr>
              <a:t>מדוע שנתיים? מדוע </a:t>
            </a:r>
            <a:r>
              <a:rPr lang="he-IL" dirty="0" err="1" smtClean="0">
                <a:solidFill>
                  <a:srgbClr val="FF0000"/>
                </a:solidFill>
              </a:rPr>
              <a:t>קלנדריות</a:t>
            </a:r>
            <a:r>
              <a:rPr lang="he-IL" dirty="0" smtClean="0">
                <a:solidFill>
                  <a:srgbClr val="FF0000"/>
                </a:solidFill>
              </a:rPr>
              <a:t>?  </a:t>
            </a:r>
            <a:r>
              <a:rPr lang="he-IL" dirty="0" smtClean="0">
                <a:solidFill>
                  <a:srgbClr val="0070C0"/>
                </a:solidFill>
              </a:rPr>
              <a:t>האסטרטגיה של ההוצאה לאור...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79373" y="5145343"/>
            <a:ext cx="10515600" cy="120733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ספירות של </a:t>
            </a:r>
            <a:r>
              <a:rPr lang="en-US" b="1" dirty="0" smtClean="0"/>
              <a:t>google scholar</a:t>
            </a:r>
            <a:r>
              <a:rPr lang="he-IL" b="1" dirty="0" smtClean="0"/>
              <a:t> </a:t>
            </a:r>
            <a:r>
              <a:rPr lang="he-IL" dirty="0" smtClean="0"/>
              <a:t>לעומת </a:t>
            </a:r>
            <a:r>
              <a:rPr lang="en-US" b="1" dirty="0" smtClean="0"/>
              <a:t>Web of Science</a:t>
            </a:r>
            <a:r>
              <a:rPr lang="he-IL" dirty="0" smtClean="0"/>
              <a:t>: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 </a:t>
            </a:r>
            <a:r>
              <a:rPr lang="he-IL" dirty="0" smtClean="0">
                <a:solidFill>
                  <a:srgbClr val="FF0000"/>
                </a:solidFill>
              </a:rPr>
              <a:t>דוגמה מקרית מראה הבדל של פקטור 8..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71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מקצועיות או חובבנות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מהי מקצועיות בהקשר רווי/עשיר תוכן?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הבנה של התוכן מול הפעלה של כלים מכניים שמתעלמים מן התוכן.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התייחסות לתוכן הספציפי ולתרבות של התחום הספציפי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מול ההנחה הנבערת שניתן להתעלם מן השוני ולחייב סטנדרטיזציה. </a:t>
            </a:r>
          </a:p>
          <a:p>
            <a:r>
              <a:rPr lang="he-IL" b="1" dirty="0" smtClean="0"/>
              <a:t>מי מחליט האם להשתמש בכלים גנריים?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צריך להיות: המומחה בתחום אשר שוקל את התאמתם לשימוש המוצע. </a:t>
            </a:r>
          </a:p>
          <a:p>
            <a:r>
              <a:rPr lang="he-IL" dirty="0" smtClean="0"/>
              <a:t>מיהו מקצוען? החוקר בפועל או המנהלן האקדמי?</a:t>
            </a: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מהו הידע הרלוונטי? הבנת התוכן האקדמי או ידע גנרי של מנהל עסקים?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(אובדן היתרון המובנה של חוקרים בפועל אשר מבינים את התוכן.)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1525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נזקים ישירים ועקיפים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פיחות במשקל חוות הדעת המקצועיות וירידת איכותן.</a:t>
            </a:r>
          </a:p>
          <a:p>
            <a:r>
              <a:rPr lang="he-IL" dirty="0" smtClean="0"/>
              <a:t>דיכוי הדחף המחקרי וההוראתי והחלפתם בתעשייה של פרסומים ותארים.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במקום מחקרים המובילים לפרסומים (כאמצעי להפצת תוכנם),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הפרסום נהפך למטרה והמחקר אמצעי להשגת פרסום (ונגזר ממנו).</a:t>
            </a:r>
          </a:p>
          <a:p>
            <a:r>
              <a:rPr lang="he-IL" dirty="0" smtClean="0"/>
              <a:t>ובפרט, דיכוי של מחקר של תרבות מקומית, דיכוי של מחקר ביקורתי ו/או חדשני המערער על המקובל, דיכוי של מחקר אינטר-דיסציפלינרי ושל מחקר בתחומי ידע חדשים שעדיין לא התבססו. </a:t>
            </a:r>
          </a:p>
          <a:p>
            <a:r>
              <a:rPr lang="he-IL" dirty="0" smtClean="0"/>
              <a:t>משטור האקדמיה. מי מרוויח מכך?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שכבת המנהלים (אשר גדלה..) נהפכת לתת-מעמד שליט באקדמיה.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בעלי ההון והכוח אשר רותמים את האקדמיה לקידום האינטרסים שלהם.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9490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solidFill>
                  <a:srgbClr val="7030A0"/>
                </a:solidFill>
              </a:rPr>
              <a:t>השאלות של איריס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1560"/>
            <a:ext cx="10515600" cy="544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sz="2300" b="1" dirty="0"/>
              <a:t>נקודת המוצא</a:t>
            </a:r>
            <a:r>
              <a:rPr lang="he-IL" sz="2300" dirty="0"/>
              <a:t> לדיון היא שמערכות העוסקות בחשיבה ופיתוח מדעי/אינטלקטואלי/טכנולוגי במישורים </a:t>
            </a:r>
            <a:r>
              <a:rPr lang="he-IL" sz="2300" dirty="0" smtClean="0"/>
              <a:t>היישומיים </a:t>
            </a:r>
            <a:r>
              <a:rPr lang="he-IL" sz="2300" dirty="0"/>
              <a:t>והתיאורטיים של מחקר והוראה אקדמיים זקוקות להערכת איכות עבודתן ואף עוסקות בהערכה כזו כל הזמן. זהו מרכיב אינהרנטי של עבודת האקדמיה</a:t>
            </a:r>
            <a:r>
              <a:rPr lang="he-IL" sz="2300" dirty="0" smtClean="0"/>
              <a:t>. השאלות </a:t>
            </a:r>
            <a:r>
              <a:rPr lang="he-IL" sz="2300" dirty="0"/>
              <a:t>שיעסיקו אותנו, על כן, אינן </a:t>
            </a:r>
            <a:r>
              <a:rPr lang="he-IL" sz="2300" u="sng" dirty="0"/>
              <a:t>האם</a:t>
            </a:r>
            <a:r>
              <a:rPr lang="he-IL" sz="2300" dirty="0"/>
              <a:t> יש צורך בהערכת איכותם של פירות העיסוקים האקדמיים השונים, אלא </a:t>
            </a:r>
            <a:r>
              <a:rPr lang="he-IL" sz="2300" u="sng" dirty="0"/>
              <a:t>איך</a:t>
            </a:r>
            <a:r>
              <a:rPr lang="he-IL" sz="2300" dirty="0"/>
              <a:t> נעשית ההערכה הזו, </a:t>
            </a:r>
            <a:r>
              <a:rPr lang="he-IL" sz="2300" u="sng" dirty="0"/>
              <a:t>מדוע</a:t>
            </a:r>
            <a:r>
              <a:rPr lang="he-IL" sz="2300" dirty="0"/>
              <a:t> מועדפות שיטות מסוימות על פני אחרות, </a:t>
            </a:r>
            <a:r>
              <a:rPr lang="he-IL" sz="2300" u="sng" dirty="0"/>
              <a:t>מה השתנה</a:t>
            </a:r>
            <a:r>
              <a:rPr lang="he-IL" sz="2300" dirty="0"/>
              <a:t> בתחום הזה על ציר הזמן, </a:t>
            </a:r>
            <a:r>
              <a:rPr lang="he-IL" sz="2300" u="sng" dirty="0"/>
              <a:t>האם</a:t>
            </a:r>
            <a:r>
              <a:rPr lang="he-IL" sz="2300" dirty="0"/>
              <a:t> שיטות ההערכה הרווחות בזמננו מועילות (ולמי/למה הן מועילות), ו</a:t>
            </a:r>
            <a:r>
              <a:rPr lang="he-IL" sz="2300" u="sng" dirty="0"/>
              <a:t>מה</a:t>
            </a:r>
            <a:r>
              <a:rPr lang="he-IL" sz="2300" dirty="0"/>
              <a:t> רצוי לשנות בתחום זה</a:t>
            </a:r>
            <a:r>
              <a:rPr lang="he-IL" sz="2300" dirty="0" smtClean="0"/>
              <a:t>. בפרט:</a:t>
            </a:r>
            <a:r>
              <a:rPr lang="he-IL" sz="2300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600" dirty="0" smtClean="0"/>
              <a:t>האם </a:t>
            </a:r>
            <a:r>
              <a:rPr lang="he-IL" sz="2600" dirty="0"/>
              <a:t>איכויות מחקר והוראה אקדמיות ניתנות להערכה באמצעות מדידה כמותית בלבד, או בעיקר? האם ריבוי השימוש בשיטות מדידה כמותיות אכן תורם להערכה כזו?  </a:t>
            </a:r>
            <a:r>
              <a:rPr lang="he-IL" sz="2600" b="1" dirty="0" smtClean="0">
                <a:solidFill>
                  <a:srgbClr val="FF0000"/>
                </a:solidFill>
              </a:rPr>
              <a:t>לא!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600" dirty="0" smtClean="0"/>
              <a:t>האם </a:t>
            </a:r>
            <a:r>
              <a:rPr lang="he-IL" sz="2600" dirty="0"/>
              <a:t>הערכת איכויות מחקר והוראה יכולה להיות אפקטיבית כאשר היא נערכת ע"י גורמים שאינם מומחים לתחום הידע הספציפי המוערך, או באמצעות כלים ומדדים </a:t>
            </a:r>
            <a:r>
              <a:rPr lang="he-IL" sz="2600" dirty="0" err="1" smtClean="0"/>
              <a:t>אדישי</a:t>
            </a:r>
            <a:r>
              <a:rPr lang="he-IL" sz="2600" dirty="0" smtClean="0"/>
              <a:t>-תוכן? </a:t>
            </a:r>
            <a:r>
              <a:rPr lang="he-IL" sz="2600" b="1" dirty="0" smtClean="0">
                <a:solidFill>
                  <a:srgbClr val="FF0000"/>
                </a:solidFill>
              </a:rPr>
              <a:t>לא!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600" dirty="0" smtClean="0"/>
              <a:t>האם </a:t>
            </a:r>
            <a:r>
              <a:rPr lang="he-IL" sz="2600" dirty="0"/>
              <a:t>התשובות לשאלות הללו יכולות, או צריכות להינתן במנותק מתחום הידע הספציפי הנבדק? לחילופין, מה משקלם של ההבדלים בשיטות המחקר ושל השונות בתרבויות האקדמיות של תחומי הידע השונים בקביעת שיטות ההערכה </a:t>
            </a:r>
            <a:r>
              <a:rPr lang="he-IL" sz="2600" dirty="0" smtClean="0"/>
              <a:t>והמדידה? </a:t>
            </a:r>
            <a:r>
              <a:rPr lang="he-IL" sz="2600" b="1" dirty="0" smtClean="0">
                <a:solidFill>
                  <a:srgbClr val="FF0000"/>
                </a:solidFill>
              </a:rPr>
              <a:t>לא וכן. 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600" dirty="0" smtClean="0"/>
              <a:t>מה </a:t>
            </a:r>
            <a:r>
              <a:rPr lang="he-IL" sz="2600" dirty="0"/>
              <a:t>ידוע כבר ממחקרים וניסיון מצטברים על התועלת ועל הכשלים של שיטות ההערכה והמדידה הרווחות </a:t>
            </a:r>
            <a:r>
              <a:rPr lang="he-IL" sz="2600" dirty="0" smtClean="0"/>
              <a:t>במקומותינו? </a:t>
            </a:r>
            <a:r>
              <a:rPr lang="he-IL" sz="2600" b="1" dirty="0" smtClean="0">
                <a:solidFill>
                  <a:srgbClr val="FF0000"/>
                </a:solidFill>
              </a:rPr>
              <a:t>מניסיון: הדרדרות איכות ההערכה ודיכוי החוקרים.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600" dirty="0" smtClean="0"/>
              <a:t>מה </a:t>
            </a:r>
            <a:r>
              <a:rPr lang="he-IL" sz="2600" dirty="0"/>
              <a:t>המשמעות וההשלכות של </a:t>
            </a:r>
            <a:r>
              <a:rPr lang="he-IL" sz="2600" dirty="0" err="1"/>
              <a:t>הנטיה</a:t>
            </a:r>
            <a:r>
              <a:rPr lang="he-IL" sz="2600" dirty="0"/>
              <a:t> הרווחת להאחדת שיטות המדידה ואימוצן הגובר של שיטות מדידה כמותיות על איכויות המחקר וההוראה הנמדדים בתחומי הידע השונים? ומהן השלכות נטיות אלה על מעמד האקדמיה ותרומתה החברתית</a:t>
            </a:r>
            <a:r>
              <a:rPr lang="he-IL" sz="2600" dirty="0" smtClean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e-IL" sz="2600" b="1" dirty="0" smtClean="0">
                <a:solidFill>
                  <a:srgbClr val="FF0000"/>
                </a:solidFill>
              </a:rPr>
              <a:t>משטור האקדמיה ודיכויה אשר מובילות לירידה בתרומתה.</a:t>
            </a:r>
            <a:endParaRPr lang="he-IL" sz="2600" b="1" dirty="0" smtClean="0">
              <a:solidFill>
                <a:srgbClr val="FF0000"/>
              </a:solidFill>
              <a:effectLst/>
            </a:endParaRPr>
          </a:p>
          <a:p>
            <a:endParaRPr lang="he-IL" sz="2600" dirty="0"/>
          </a:p>
        </p:txBody>
      </p:sp>
    </p:spTree>
    <p:extLst>
      <p:ext uri="{BB962C8B-B14F-4D97-AF65-F5344CB8AC3E}">
        <p14:creationId xmlns:p14="http://schemas.microsoft.com/office/powerpoint/2010/main" val="168709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מה לעשות בנוגע למדדים </a:t>
            </a:r>
            <a:r>
              <a:rPr lang="he-IL" dirty="0" err="1" smtClean="0">
                <a:solidFill>
                  <a:srgbClr val="7030A0"/>
                </a:solidFill>
              </a:rPr>
              <a:t>אדישי</a:t>
            </a:r>
            <a:r>
              <a:rPr lang="he-IL" dirty="0" smtClean="0">
                <a:solidFill>
                  <a:srgbClr val="7030A0"/>
                </a:solidFill>
              </a:rPr>
              <a:t>-התוכן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/>
              <a:t>מלכים ב פרק </a:t>
            </a:r>
            <a:r>
              <a:rPr lang="he-IL" b="1" dirty="0" err="1"/>
              <a:t>יח</a:t>
            </a:r>
            <a:endParaRPr lang="he-IL" b="1" dirty="0"/>
          </a:p>
          <a:p>
            <a:pPr marL="0" indent="0">
              <a:buNone/>
            </a:pPr>
            <a:r>
              <a:rPr lang="he-IL" sz="2400" b="1" dirty="0"/>
              <a:t>א</a:t>
            </a:r>
            <a:r>
              <a:rPr lang="he-IL" sz="2400" dirty="0"/>
              <a:t> וַיְהִי בִּשְׁנַת שָׁלֹשׁ, לְהוֹשֵׁעַ בֶּן-אֵלָה מֶלֶךְ יִשְׂרָאֵל, מָלַךְ חִזְקִיָּה בֶן-אָחָז, מֶלֶךְ יְהוּדָה.  </a:t>
            </a:r>
            <a:r>
              <a:rPr lang="he-IL" sz="2400" b="1" dirty="0"/>
              <a:t>ב</a:t>
            </a:r>
            <a:r>
              <a:rPr lang="he-IL" sz="2400" dirty="0"/>
              <a:t> בֶּן-עֶשְׂרִים וְחָמֵשׁ שָׁנָה, הָיָה בְמָלְכוֹ, וְעֶשְׂרִים וָתֵשַׁע שָׁנָה, מָלַךְ בִּירוּשָׁלִָם; וְשֵׁם אִמּוֹ, אֲבִי בַּת-זְכַרְיָה.  </a:t>
            </a:r>
            <a:r>
              <a:rPr lang="he-IL" sz="2400" b="1" dirty="0"/>
              <a:t>ג</a:t>
            </a:r>
            <a:r>
              <a:rPr lang="he-IL" sz="2400" dirty="0"/>
              <a:t> וַיַּעַשׂ הַיָּשָׁר, בְּעֵינֵי יְהוָה, כְּכֹל אֲשֶׁר-עָשָׂה, דָּוִד אָבִיו.  </a:t>
            </a:r>
            <a:r>
              <a:rPr lang="he-IL" sz="2400" b="1" dirty="0"/>
              <a:t>ד</a:t>
            </a:r>
            <a:r>
              <a:rPr lang="he-IL" sz="2400" dirty="0"/>
              <a:t> הוּא הֵסִיר אֶת-הַבָּמוֹת, וְשִׁבַּר אֶת-הַמַּצֵּבֹת, וְכָרַת, אֶת-הָאֲשֵׁרָה;</a:t>
            </a:r>
            <a:r>
              <a:rPr lang="he-IL" dirty="0"/>
              <a:t> </a:t>
            </a:r>
            <a:r>
              <a:rPr lang="he-IL" b="1" dirty="0">
                <a:solidFill>
                  <a:srgbClr val="FF0000"/>
                </a:solidFill>
              </a:rPr>
              <a:t>וְכִתַּת נְחַשׁ </a:t>
            </a:r>
            <a:r>
              <a:rPr lang="he-IL" b="1" dirty="0" err="1">
                <a:solidFill>
                  <a:srgbClr val="FF0000"/>
                </a:solidFill>
              </a:rPr>
              <a:t>הַנְּחֹשֶׁת</a:t>
            </a:r>
            <a:r>
              <a:rPr lang="he-IL" b="1" dirty="0">
                <a:solidFill>
                  <a:srgbClr val="FF0000"/>
                </a:solidFill>
              </a:rPr>
              <a:t> אֲשֶׁר-עָשָׂה מֹשֶׁה, כִּי עַד-הַיָּמִים </a:t>
            </a:r>
            <a:r>
              <a:rPr lang="he-IL" b="1" dirty="0" err="1">
                <a:solidFill>
                  <a:srgbClr val="FF0000"/>
                </a:solidFill>
              </a:rPr>
              <a:t>הָהֵמָּה</a:t>
            </a:r>
            <a:r>
              <a:rPr lang="he-IL" b="1" dirty="0">
                <a:solidFill>
                  <a:srgbClr val="FF0000"/>
                </a:solidFill>
              </a:rPr>
              <a:t> הָיוּ בְנֵי-יִשְׂרָאֵל מְקַטְּרִים לוֹ, וַיִּקְרָא-לוֹ, </a:t>
            </a:r>
            <a:r>
              <a:rPr lang="he-IL" b="1" dirty="0" err="1">
                <a:solidFill>
                  <a:srgbClr val="FF0000"/>
                </a:solidFill>
              </a:rPr>
              <a:t>נְחֻשְׁתָּן</a:t>
            </a:r>
            <a:r>
              <a:rPr lang="he-IL" dirty="0"/>
              <a:t>. 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כאשר אובייקט קדוש הופך למוקד של עבודה זרה יש להשמידו.</a:t>
            </a:r>
          </a:p>
          <a:p>
            <a:pPr marL="0" indent="0">
              <a:buNone/>
            </a:pPr>
            <a:r>
              <a:rPr lang="he-IL" dirty="0" smtClean="0"/>
              <a:t>קל וחומר כאשר מדובר במדדים שתועלתם מפוקפקת מלכתחילה, ואשר השימוש בהם מזיק בעליל. 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5583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167</Words>
  <Application>Microsoft Office PowerPoint</Application>
  <PresentationFormat>Widescreen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מדדי איכות אדישי-תוכן  ומשטור האקדמיה</vt:lpstr>
      <vt:lpstr>אובייקטיביות או שרירותיות</vt:lpstr>
      <vt:lpstr>מקצועיות או חובבנות</vt:lpstr>
      <vt:lpstr>נזקים ישירים ועקיפים</vt:lpstr>
      <vt:lpstr>השאלות של איריס</vt:lpstr>
      <vt:lpstr>מה לעשות בנוגע למדדים אדישי-התוכן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מדדי איכות אדישי-תוכן  ומשטור האקדמיה</dc:title>
  <dc:creator>Oded</dc:creator>
  <cp:lastModifiedBy>Oded</cp:lastModifiedBy>
  <cp:revision>34</cp:revision>
  <dcterms:created xsi:type="dcterms:W3CDTF">2015-11-25T09:11:09Z</dcterms:created>
  <dcterms:modified xsi:type="dcterms:W3CDTF">2015-11-27T18:36:44Z</dcterms:modified>
</cp:coreProperties>
</file>