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6" r:id="rId2"/>
    <p:sldId id="351" r:id="rId3"/>
    <p:sldId id="261" r:id="rId4"/>
    <p:sldId id="337" r:id="rId5"/>
    <p:sldId id="297" r:id="rId6"/>
    <p:sldId id="340" r:id="rId7"/>
    <p:sldId id="341" r:id="rId8"/>
    <p:sldId id="343" r:id="rId9"/>
    <p:sldId id="35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af Rosin" initials="AR" lastIdx="4" clrIdx="0">
    <p:extLst>
      <p:ext uri="{19B8F6BF-5375-455C-9EA6-DF929625EA0E}">
        <p15:presenceInfo xmlns:p15="http://schemas.microsoft.com/office/powerpoint/2012/main" userId="Asaf Ros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88837" autoAdjust="0"/>
  </p:normalViewPr>
  <p:slideViewPr>
    <p:cSldViewPr snapToGrid="0">
      <p:cViewPr varScale="1">
        <p:scale>
          <a:sx n="85" d="100"/>
          <a:sy n="85" d="100"/>
        </p:scale>
        <p:origin x="72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F40DF-7325-48E0-BEEB-F945CD53F1C7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8B896-3390-46F4-992F-AADA987C2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35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7030A0"/>
                </a:solidFill>
              </a:rPr>
              <a:t>TODO: Mention WOLA</a:t>
            </a:r>
            <a:r>
              <a:rPr lang="he-IL" dirty="0">
                <a:solidFill>
                  <a:srgbClr val="7030A0"/>
                </a:solidFill>
              </a:rPr>
              <a:t>?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he-IL" dirty="0">
                <a:solidFill>
                  <a:srgbClr val="7030A0"/>
                </a:solidFill>
              </a:rPr>
              <a:t>/</a:t>
            </a:r>
            <a:r>
              <a:rPr lang="en-US" dirty="0">
                <a:solidFill>
                  <a:srgbClr val="7030A0"/>
                </a:solidFill>
              </a:rPr>
              <a:t>the second paper?</a:t>
            </a:r>
            <a:r>
              <a:rPr lang="he-IL" dirty="0">
                <a:solidFill>
                  <a:srgbClr val="7030A0"/>
                </a:solidFill>
              </a:rPr>
              <a:t> </a:t>
            </a:r>
            <a:endParaRPr lang="en-US" dirty="0">
              <a:solidFill>
                <a:srgbClr val="7030A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7030A0"/>
                </a:solidFill>
              </a:rPr>
              <a:t>/…and were presented at WOLA 2020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68B896-3390-46F4-992F-AADA987C25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20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68B896-3390-46F4-992F-AADA987C25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68B896-3390-46F4-992F-AADA987C25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07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Say: refer to the Q  in the previous slide. Can we do better / Is this tight? Etc. regarding general dist., 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Regarding the first questions, ....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is, there exist w and T such that… Actually, we show … this holds for every w</a:t>
            </a:r>
          </a:p>
          <a:p>
            <a:r>
              <a:rPr lang="en-US" dirty="0"/>
              <a:t>[(and not only for some worst-case choice of $w$)]</a:t>
            </a:r>
          </a:p>
          <a:p>
            <a:r>
              <a:rPr lang="en-US" dirty="0"/>
              <a:t>Green, Red?</a:t>
            </a:r>
          </a:p>
          <a:p>
            <a:r>
              <a:rPr lang="en-US" dirty="0"/>
              <a:t>Not necessary to elaborate regarding \eps in Thm2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68B896-3390-46F4-992F-AADA987C25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17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Say: refer to the Q  in the previous slide. Can we do better / Is this tight? Etc. regarding general dist., 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Regarding the first questions, ....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is, there exist w and T such that… Actually, we show … this holds for every w</a:t>
            </a:r>
          </a:p>
          <a:p>
            <a:r>
              <a:rPr lang="en-US" dirty="0"/>
              <a:t>[(and not only for some worst-case choice of $w$)]</a:t>
            </a:r>
          </a:p>
          <a:p>
            <a:r>
              <a:rPr lang="en-US" dirty="0"/>
              <a:t>Green, Red?</a:t>
            </a:r>
          </a:p>
          <a:p>
            <a:r>
              <a:rPr lang="en-US" dirty="0"/>
              <a:t>Not necessary to elaborate regarding \eps in Thm2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68B896-3390-46F4-992F-AADA987C25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93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Say: refer to the Q  in the previous slide. Can we do better / Is this tight? Etc. regarding general dist., 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Regarding the first questions, ....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is, there exist w and T such that… Actually, we show … this holds for every w</a:t>
            </a:r>
          </a:p>
          <a:p>
            <a:r>
              <a:rPr lang="en-US" dirty="0"/>
              <a:t>[(and not only for some worst-case choice of $w$)]</a:t>
            </a:r>
          </a:p>
          <a:p>
            <a:r>
              <a:rPr lang="en-US" dirty="0"/>
              <a:t>Green, Red?</a:t>
            </a:r>
          </a:p>
          <a:p>
            <a:r>
              <a:rPr lang="en-US" dirty="0"/>
              <a:t>Not necessary to elaborate regarding \eps in Thm2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68B896-3390-46F4-992F-AADA987C25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4055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Say: refer to the Q  in the previous slide. Can we do better / Is this tight? Etc. regarding general dist., 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Regarding the first questions, ....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is, there exist w and T such that… Actually, we show … this holds for every w</a:t>
            </a:r>
          </a:p>
          <a:p>
            <a:r>
              <a:rPr lang="en-US" dirty="0"/>
              <a:t>[(and not only for some worst-case choice of $w$)]</a:t>
            </a:r>
          </a:p>
          <a:p>
            <a:r>
              <a:rPr lang="en-US" dirty="0"/>
              <a:t>Green, Red?</a:t>
            </a:r>
          </a:p>
          <a:p>
            <a:r>
              <a:rPr lang="en-US" dirty="0"/>
              <a:t>Not necessary to elaborate regarding \eps in Thm2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68B896-3390-46F4-992F-AADA987C25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733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Say: refer to the Q  in the previous slide. Can we do better / Is this tight? Etc. regarding general dist., 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Regarding the first questions, ....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is, there exist w and T such that… Actually, we show … this holds for every w</a:t>
            </a:r>
          </a:p>
          <a:p>
            <a:r>
              <a:rPr lang="en-US" dirty="0"/>
              <a:t>[(and not only for some worst-case choice of $w$)]</a:t>
            </a:r>
          </a:p>
          <a:p>
            <a:r>
              <a:rPr lang="en-US" dirty="0"/>
              <a:t>Green, Red?</a:t>
            </a:r>
          </a:p>
          <a:p>
            <a:r>
              <a:rPr lang="en-US" dirty="0"/>
              <a:t>Not necessary to elaborate regarding \eps in Thm2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68B896-3390-46F4-992F-AADA987C25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80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12E781-4232-44AF-AF34-1A8E611EC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6F30C81-FF97-4622-B0F9-D3ECED1A68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C602FFC-F0F1-410B-BC9D-063AB01FB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529B-225C-477D-ADE4-70D5DDF6134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C0C7F9-A0B4-4965-8BAE-936D0E9C5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BDFF82-28EA-48DA-AA2E-FE631BA5D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D8C7-5DE7-4C30-A937-DF0F6D8C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36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AA00D9-D4D3-44B7-A713-E56D941EB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690CE1B-C0ED-4A58-9142-1FA2AD8CA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71AA7CA-B924-493B-BABA-897E49A8A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529B-225C-477D-ADE4-70D5DDF6134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292ABBF-59D4-4ACB-B75E-5DDC6823C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382BE3-7E7B-4FD6-BEC3-FF222D2C1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D8C7-5DE7-4C30-A937-DF0F6D8C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04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D7368E9-A0D0-42B9-9C19-ED3FF34F0C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D341A7D-31CA-4A43-9413-E64622ABC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634F2C9-2083-48D7-B3F8-B01A76BA5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529B-225C-477D-ADE4-70D5DDF6134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D75481F-66E8-4789-9B9A-0BC9B98AB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BA71EA-49CB-4E3E-8BE8-D395E2D07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D8C7-5DE7-4C30-A937-DF0F6D8C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567987-9D97-4226-A539-18F4C7995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D0D80A-2C5F-4F91-94FE-43D7FAB86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897E92-709F-4AB6-9C1B-8DB15F5C6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529B-225C-477D-ADE4-70D5DDF6134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AE7B74-D3CE-429C-B3DB-0D398AF5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157502-5E34-42B4-AFCB-D3A0A4EF4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D8C7-5DE7-4C30-A937-DF0F6D8C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70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AA52CB-E298-4679-9EC2-E0EA567E0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972B6C3-8B53-453F-9182-0AABCEA00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6EFDB9-6B3B-43A0-B7E9-9D1B7D7A3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529B-225C-477D-ADE4-70D5DDF6134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C2CEF83-29CB-4389-8C52-E285BF088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1F725E6-02EB-416A-B07B-9D805E623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D8C7-5DE7-4C30-A937-DF0F6D8C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4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40747E-B20F-490E-B1FA-85C5A95E3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E27E57-1700-455C-885E-571F7F3570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BCE6E5A-8FC7-48AD-B3E7-3F73F5576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F13A805-3B40-498F-8AC0-00AF67820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529B-225C-477D-ADE4-70D5DDF6134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607D2B8-9B94-44F9-AB43-2EE946807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B7BDAF2-061F-47DD-92D5-6F1F200F5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D8C7-5DE7-4C30-A937-DF0F6D8C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69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258E28-5CBB-4414-9ACC-12D848935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5AD1063-81D8-44D1-B972-398D64951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C35A7C4-B9F1-43FB-8A0F-25AF3BC878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C12D710-0F3F-468A-B8D1-A09443EE8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C6D3149-3DB5-49AD-9AAD-0E203084A3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B4A3048-BF95-43FB-BDF8-F80C7C6F6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529B-225C-477D-ADE4-70D5DDF6134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9E53AE6-0E92-4E1D-8BC7-CB5A184DE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DAE4652-A839-4102-9E18-D03149634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D8C7-5DE7-4C30-A937-DF0F6D8C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2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1C443B-5A6D-49A5-93FE-250F201C5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E8D52F3-A4F1-48F8-B318-A0276E130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529B-225C-477D-ADE4-70D5DDF6134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03378C9-FD3F-480B-A203-D794B5A00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3E8D3E3-CE8F-4A6C-B3F0-ED78EBE98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D8C7-5DE7-4C30-A937-DF0F6D8C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60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17F45B1-C42B-4CE6-BEAE-2214FA5DF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529B-225C-477D-ADE4-70D5DDF6134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A0B72C6-E419-4204-BEB7-28037875D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883BED0-9663-46FB-A8A0-C8ED121EF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D8C7-5DE7-4C30-A937-DF0F6D8C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17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F0205A-3F17-4855-9A1A-823823FE9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3449B3-B6D1-4350-B3E6-3335CFC9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1C5867B-F4CE-47E7-9FC1-205224A8D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E149EB6-01FF-4B63-88C5-446E9D333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529B-225C-477D-ADE4-70D5DDF6134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532A292-84DA-449E-885C-1116910F7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0948C21-8E12-49E0-9ADA-E9A68BCA6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D8C7-5DE7-4C30-A937-DF0F6D8C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84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132A7F-D290-4332-812E-50ABE0D8D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F0C77AE-A996-4DEB-8390-045F39A6C6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991A9CA-C533-44AF-AF01-5C44C385F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496894C-9B57-4CE0-B029-73F61C31F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529B-225C-477D-ADE4-70D5DDF6134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9D6B258-11F3-4869-BE10-18D9CD25B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14F6B5B-40C0-4E09-9024-26EF56A9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D8C7-5DE7-4C30-A937-DF0F6D8C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8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C6366CD-B096-4D3B-9C2A-C3C322841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D45BFB8-00C3-45C6-9FF1-E0300FAA2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E755896-829C-4793-880F-9411269ABB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C529B-225C-477D-ADE4-70D5DDF6134A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7FB37A-C8DE-438F-9B88-ECBDB74801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DF2572-2FA2-4078-B8B2-D4BD02AF4A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3D8C7-5DE7-4C30-A937-DF0F6D8C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6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6ACE1C-C0C2-4A0F-B922-C48897CCD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617" y="886691"/>
            <a:ext cx="11712558" cy="91090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+mn-lt"/>
              </a:rPr>
              <a:t>Testing Distributions of Huge Objects</a:t>
            </a:r>
            <a:endParaRPr lang="en-US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35D40AE-24B0-4FF6-BFDE-A189F870559F}"/>
              </a:ext>
            </a:extLst>
          </p:cNvPr>
          <p:cNvSpPr txBox="1"/>
          <p:nvPr/>
        </p:nvSpPr>
        <p:spPr>
          <a:xfrm>
            <a:off x="2076590" y="4566392"/>
            <a:ext cx="85729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8000"/>
                </a:solidFill>
              </a:rPr>
              <a:t>Dana Ron</a:t>
            </a:r>
            <a:br>
              <a:rPr lang="en-US" sz="4000" b="1" dirty="0" smtClean="0">
                <a:solidFill>
                  <a:srgbClr val="008000"/>
                </a:solidFill>
              </a:rPr>
            </a:b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</a:rPr>
              <a:t>Tel Aviv University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35D40AE-24B0-4FF6-BFDE-A189F870559F}"/>
              </a:ext>
            </a:extLst>
          </p:cNvPr>
          <p:cNvSpPr txBox="1"/>
          <p:nvPr/>
        </p:nvSpPr>
        <p:spPr>
          <a:xfrm>
            <a:off x="2076590" y="2875873"/>
            <a:ext cx="76770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8000"/>
                </a:solidFill>
              </a:rPr>
              <a:t>Oded Goldreich</a:t>
            </a:r>
            <a:br>
              <a:rPr lang="en-US" sz="4000" b="1" dirty="0" smtClean="0">
                <a:solidFill>
                  <a:srgbClr val="008000"/>
                </a:solidFill>
              </a:rPr>
            </a:b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</a:rPr>
              <a:t>Weizmann Institute of Science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6281" y="4269807"/>
            <a:ext cx="2474260" cy="2437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4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Preliminaries to Property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PT = super-fast approximate decision.</a:t>
            </a:r>
            <a:br>
              <a:rPr lang="en-US" dirty="0" smtClean="0"/>
            </a:br>
            <a:r>
              <a:rPr lang="en-US" dirty="0" smtClean="0"/>
              <a:t>* Super-fast = in particular, cannot afford to read the object.</a:t>
            </a:r>
            <a:br>
              <a:rPr lang="en-US" dirty="0" smtClean="0"/>
            </a:br>
            <a:r>
              <a:rPr lang="en-US" dirty="0" smtClean="0"/>
              <a:t>* Approximate decision = distinguish between being in a set </a:t>
            </a:r>
            <a:br>
              <a:rPr lang="en-US" dirty="0" smtClean="0"/>
            </a:br>
            <a:r>
              <a:rPr lang="en-US" dirty="0" smtClean="0"/>
              <a:t>   and being </a:t>
            </a:r>
            <a:r>
              <a:rPr lang="en-US" b="1" dirty="0" smtClean="0"/>
              <a:t>far</a:t>
            </a:r>
            <a:r>
              <a:rPr lang="en-US" dirty="0" smtClean="0"/>
              <a:t> from any object in the set.</a:t>
            </a:r>
          </a:p>
          <a:p>
            <a:r>
              <a:rPr lang="en-US" dirty="0" smtClean="0"/>
              <a:t>A model of PT specifies</a:t>
            </a:r>
            <a:br>
              <a:rPr lang="en-US" dirty="0" smtClean="0"/>
            </a:br>
            <a:r>
              <a:rPr lang="en-US" dirty="0" smtClean="0"/>
              <a:t>* The type of objects.</a:t>
            </a:r>
            <a:br>
              <a:rPr lang="en-US" dirty="0" smtClean="0"/>
            </a:br>
            <a:r>
              <a:rPr lang="en-US" dirty="0" smtClean="0"/>
              <a:t>* How the object is (partially) accessed (per “not reading it entirely”).</a:t>
            </a:r>
            <a:br>
              <a:rPr lang="en-US" dirty="0" smtClean="0"/>
            </a:br>
            <a:r>
              <a:rPr lang="en-US" dirty="0" smtClean="0"/>
              <a:t>* A distance measure (per “far”).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805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1A12BD4-AC40-4475-9E5B-67113D7BD29D}"/>
              </a:ext>
            </a:extLst>
          </p:cNvPr>
          <p:cNvSpPr/>
          <p:nvPr/>
        </p:nvSpPr>
        <p:spPr>
          <a:xfrm>
            <a:off x="129264" y="173113"/>
            <a:ext cx="53955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</a:rPr>
              <a:t>Testing </a:t>
            </a:r>
            <a:r>
              <a:rPr lang="en-US" sz="2800" b="1" dirty="0" smtClean="0">
                <a:solidFill>
                  <a:srgbClr val="7030A0"/>
                </a:solidFill>
              </a:rPr>
              <a:t>properties of strings</a:t>
            </a:r>
            <a:endParaRPr lang="en-US" sz="2800" b="1" dirty="0">
              <a:solidFill>
                <a:srgbClr val="7030A0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758637"/>
              </p:ext>
            </p:extLst>
          </p:nvPr>
        </p:nvGraphicFramePr>
        <p:xfrm>
          <a:off x="129264" y="1975536"/>
          <a:ext cx="5126235" cy="365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1749">
                  <a:extLst>
                    <a:ext uri="{9D8B030D-6E8A-4147-A177-3AD203B41FA5}">
                      <a16:colId xmlns:a16="http://schemas.microsoft.com/office/drawing/2014/main" xmlns="" val="1195605395"/>
                    </a:ext>
                  </a:extLst>
                </a:gridCol>
                <a:gridCol w="341749">
                  <a:extLst>
                    <a:ext uri="{9D8B030D-6E8A-4147-A177-3AD203B41FA5}">
                      <a16:colId xmlns:a16="http://schemas.microsoft.com/office/drawing/2014/main" xmlns="" val="972766844"/>
                    </a:ext>
                  </a:extLst>
                </a:gridCol>
                <a:gridCol w="341749">
                  <a:extLst>
                    <a:ext uri="{9D8B030D-6E8A-4147-A177-3AD203B41FA5}">
                      <a16:colId xmlns:a16="http://schemas.microsoft.com/office/drawing/2014/main" xmlns="" val="2741278230"/>
                    </a:ext>
                  </a:extLst>
                </a:gridCol>
                <a:gridCol w="341749">
                  <a:extLst>
                    <a:ext uri="{9D8B030D-6E8A-4147-A177-3AD203B41FA5}">
                      <a16:colId xmlns:a16="http://schemas.microsoft.com/office/drawing/2014/main" xmlns="" val="1480038300"/>
                    </a:ext>
                  </a:extLst>
                </a:gridCol>
                <a:gridCol w="341749">
                  <a:extLst>
                    <a:ext uri="{9D8B030D-6E8A-4147-A177-3AD203B41FA5}">
                      <a16:colId xmlns:a16="http://schemas.microsoft.com/office/drawing/2014/main" xmlns="" val="4133823878"/>
                    </a:ext>
                  </a:extLst>
                </a:gridCol>
                <a:gridCol w="341749">
                  <a:extLst>
                    <a:ext uri="{9D8B030D-6E8A-4147-A177-3AD203B41FA5}">
                      <a16:colId xmlns:a16="http://schemas.microsoft.com/office/drawing/2014/main" xmlns="" val="1501029076"/>
                    </a:ext>
                  </a:extLst>
                </a:gridCol>
                <a:gridCol w="341749">
                  <a:extLst>
                    <a:ext uri="{9D8B030D-6E8A-4147-A177-3AD203B41FA5}">
                      <a16:colId xmlns:a16="http://schemas.microsoft.com/office/drawing/2014/main" xmlns="" val="784155338"/>
                    </a:ext>
                  </a:extLst>
                </a:gridCol>
                <a:gridCol w="341749">
                  <a:extLst>
                    <a:ext uri="{9D8B030D-6E8A-4147-A177-3AD203B41FA5}">
                      <a16:colId xmlns:a16="http://schemas.microsoft.com/office/drawing/2014/main" xmlns="" val="2069415500"/>
                    </a:ext>
                  </a:extLst>
                </a:gridCol>
                <a:gridCol w="341749">
                  <a:extLst>
                    <a:ext uri="{9D8B030D-6E8A-4147-A177-3AD203B41FA5}">
                      <a16:colId xmlns:a16="http://schemas.microsoft.com/office/drawing/2014/main" xmlns="" val="3591588647"/>
                    </a:ext>
                  </a:extLst>
                </a:gridCol>
                <a:gridCol w="341749">
                  <a:extLst>
                    <a:ext uri="{9D8B030D-6E8A-4147-A177-3AD203B41FA5}">
                      <a16:colId xmlns:a16="http://schemas.microsoft.com/office/drawing/2014/main" xmlns="" val="3418944964"/>
                    </a:ext>
                  </a:extLst>
                </a:gridCol>
                <a:gridCol w="341749">
                  <a:extLst>
                    <a:ext uri="{9D8B030D-6E8A-4147-A177-3AD203B41FA5}">
                      <a16:colId xmlns:a16="http://schemas.microsoft.com/office/drawing/2014/main" xmlns="" val="1727863939"/>
                    </a:ext>
                  </a:extLst>
                </a:gridCol>
                <a:gridCol w="341749">
                  <a:extLst>
                    <a:ext uri="{9D8B030D-6E8A-4147-A177-3AD203B41FA5}">
                      <a16:colId xmlns:a16="http://schemas.microsoft.com/office/drawing/2014/main" xmlns="" val="1144300662"/>
                    </a:ext>
                  </a:extLst>
                </a:gridCol>
                <a:gridCol w="341749">
                  <a:extLst>
                    <a:ext uri="{9D8B030D-6E8A-4147-A177-3AD203B41FA5}">
                      <a16:colId xmlns:a16="http://schemas.microsoft.com/office/drawing/2014/main" xmlns="" val="1640665486"/>
                    </a:ext>
                  </a:extLst>
                </a:gridCol>
                <a:gridCol w="341749">
                  <a:extLst>
                    <a:ext uri="{9D8B030D-6E8A-4147-A177-3AD203B41FA5}">
                      <a16:colId xmlns:a16="http://schemas.microsoft.com/office/drawing/2014/main" xmlns="" val="3875256242"/>
                    </a:ext>
                  </a:extLst>
                </a:gridCol>
                <a:gridCol w="341749">
                  <a:extLst>
                    <a:ext uri="{9D8B030D-6E8A-4147-A177-3AD203B41FA5}">
                      <a16:colId xmlns:a16="http://schemas.microsoft.com/office/drawing/2014/main" xmlns="" val="1872419257"/>
                    </a:ext>
                  </a:extLst>
                </a:gridCol>
              </a:tblGrid>
              <a:tr h="32955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3372507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BDEF7946-F394-48BC-A894-F14447FAB1F7}"/>
              </a:ext>
            </a:extLst>
          </p:cNvPr>
          <p:cNvSpPr txBox="1"/>
          <p:nvPr/>
        </p:nvSpPr>
        <p:spPr>
          <a:xfrm>
            <a:off x="86523" y="2738939"/>
            <a:ext cx="58896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Algorithm can </a:t>
            </a:r>
            <a:r>
              <a:rPr lang="en-US" sz="2400" b="1" dirty="0" smtClean="0">
                <a:solidFill>
                  <a:srgbClr val="008000"/>
                </a:solidFill>
              </a:rPr>
              <a:t>query </a:t>
            </a:r>
            <a:r>
              <a:rPr lang="en-US" sz="2400" b="1" dirty="0" smtClean="0">
                <a:solidFill>
                  <a:srgbClr val="0070C0"/>
                </a:solidFill>
              </a:rPr>
              <a:t>x</a:t>
            </a:r>
            <a:r>
              <a:rPr lang="en-US" sz="2400" dirty="0" smtClean="0"/>
              <a:t> in any location </a:t>
            </a:r>
          </a:p>
          <a:p>
            <a:r>
              <a:rPr lang="en-US" sz="2400" dirty="0" smtClean="0"/>
              <a:t>and is given distance parameter </a:t>
            </a:r>
            <a:r>
              <a:rPr lang="x-none" sz="2400" b="1" dirty="0">
                <a:solidFill>
                  <a:srgbClr val="0070C0"/>
                </a:solidFill>
                <a:sym typeface="Symbol" panose="05050102010706020507" pitchFamily="18" charset="2"/>
              </a:rPr>
              <a:t></a:t>
            </a:r>
            <a:endParaRPr lang="en-US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2023575" y="2333392"/>
            <a:ext cx="13312" cy="2391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884197" y="2550700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895283" y="19755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id="{BDEF7946-F394-48BC-A894-F14447FAB1F7}"/>
                  </a:ext>
                </a:extLst>
              </p:cNvPr>
              <p:cNvSpPr txBox="1"/>
              <p:nvPr/>
            </p:nvSpPr>
            <p:spPr>
              <a:xfrm>
                <a:off x="86523" y="3569936"/>
                <a:ext cx="5524818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After asking </a:t>
                </a:r>
                <a:r>
                  <a:rPr lang="en-US" sz="2400" b="1" dirty="0" smtClean="0">
                    <a:solidFill>
                      <a:srgbClr val="008000"/>
                    </a:solidFill>
                  </a:rPr>
                  <a:t>small </a:t>
                </a:r>
                <a:r>
                  <a:rPr lang="en-US" sz="2400" dirty="0" smtClean="0"/>
                  <a:t>number of </a:t>
                </a:r>
                <a:r>
                  <a:rPr lang="en-US" sz="2400" b="1" dirty="0" smtClean="0">
                    <a:solidFill>
                      <a:srgbClr val="008000"/>
                    </a:solidFill>
                  </a:rPr>
                  <a:t>queries</a:t>
                </a:r>
                <a:r>
                  <a:rPr lang="en-US" sz="2400" dirty="0" smtClean="0"/>
                  <a:t>, should decide if </a:t>
                </a:r>
                <a:r>
                  <a:rPr lang="en-US" sz="2400" b="1" dirty="0" smtClean="0">
                    <a:solidFill>
                      <a:srgbClr val="0070C0"/>
                    </a:solidFill>
                  </a:rPr>
                  <a:t>x</a:t>
                </a:r>
                <a:r>
                  <a:rPr lang="en-US" sz="2400" dirty="0" smtClean="0"/>
                  <a:t> </a:t>
                </a:r>
                <a:r>
                  <a:rPr lang="x-none" sz="2400" b="1" dirty="0" smtClean="0">
                    <a:solidFill>
                      <a:srgbClr val="0070C0"/>
                    </a:solidFill>
                    <a:sym typeface="Symbol" panose="05050102010706020507" pitchFamily="18" charset="2"/>
                  </a:rPr>
                  <a:t></a:t>
                </a:r>
                <a:r>
                  <a:rPr lang="en-US" sz="2400" dirty="0" smtClean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x-none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</m:t>
                    </m:r>
                  </m:oMath>
                </a14:m>
                <a:r>
                  <a:rPr lang="en-US" sz="2400" dirty="0" smtClean="0"/>
                  <a:t> or is </a:t>
                </a:r>
                <a:r>
                  <a:rPr lang="x-none" sz="2400" b="1" dirty="0" smtClean="0">
                    <a:solidFill>
                      <a:srgbClr val="0070C0"/>
                    </a:solidFill>
                    <a:sym typeface="Symbol" panose="05050102010706020507" pitchFamily="18" charset="2"/>
                  </a:rPr>
                  <a:t></a:t>
                </a:r>
                <a:r>
                  <a:rPr lang="en-US" sz="2400" b="1" dirty="0" smtClean="0">
                    <a:sym typeface="Symbol" panose="05050102010706020507" pitchFamily="18" charset="2"/>
                  </a:rPr>
                  <a:t>-far </a:t>
                </a:r>
                <a:r>
                  <a:rPr lang="en-US" sz="2400" dirty="0" smtClean="0">
                    <a:sym typeface="Symbol" panose="05050102010706020507" pitchFamily="18" charset="2"/>
                  </a:rPr>
                  <a:t>from </a:t>
                </a:r>
                <a14:m>
                  <m:oMath xmlns:m="http://schemas.openxmlformats.org/officeDocument/2006/math">
                    <m:r>
                      <a:rPr lang="x-none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</m:t>
                    </m:r>
                  </m:oMath>
                </a14:m>
                <a:r>
                  <a:rPr lang="en-US" sz="2400" dirty="0" smtClean="0">
                    <a:sym typeface="Symbol" panose="05050102010706020507" pitchFamily="18" charset="2"/>
                  </a:rPr>
                  <a:t> </a:t>
                </a:r>
                <a:endParaRPr lang="en-US" sz="2400" dirty="0">
                  <a:sym typeface="Symbol" panose="05050102010706020507" pitchFamily="18" charset="2"/>
                </a:endParaRPr>
              </a:p>
              <a:p>
                <a:r>
                  <a:rPr lang="en-US" sz="2400" dirty="0" smtClean="0">
                    <a:sym typeface="Symbol" panose="05050102010706020507" pitchFamily="18" charset="2"/>
                  </a:rPr>
                  <a:t>(normalized </a:t>
                </a:r>
                <a:r>
                  <a:rPr lang="en-US" sz="2400" b="1" dirty="0" smtClean="0">
                    <a:solidFill>
                      <a:srgbClr val="008000"/>
                    </a:solidFill>
                    <a:sym typeface="Symbol" panose="05050102010706020507" pitchFamily="18" charset="2"/>
                  </a:rPr>
                  <a:t>Hamming</a:t>
                </a:r>
                <a:r>
                  <a:rPr lang="en-US" sz="2400" dirty="0" smtClean="0">
                    <a:sym typeface="Symbol" panose="05050102010706020507" pitchFamily="18" charset="2"/>
                  </a:rPr>
                  <a:t> distance </a:t>
                </a:r>
                <a:r>
                  <a:rPr lang="en-US" sz="2400" dirty="0" smtClean="0">
                    <a:solidFill>
                      <a:srgbClr val="0070C0"/>
                    </a:solidFill>
                    <a:sym typeface="Symbol" panose="05050102010706020507" pitchFamily="18" charset="2"/>
                  </a:rPr>
                  <a:t>&gt;</a:t>
                </a:r>
                <a:r>
                  <a:rPr lang="en-US" sz="2400" dirty="0" smtClean="0">
                    <a:sym typeface="Symbol" panose="05050102010706020507" pitchFamily="18" charset="2"/>
                  </a:rPr>
                  <a:t> </a:t>
                </a:r>
                <a:r>
                  <a:rPr lang="x-none" sz="2400" b="1" dirty="0" smtClean="0">
                    <a:solidFill>
                      <a:srgbClr val="0070C0"/>
                    </a:solidFill>
                    <a:sym typeface="Symbol" panose="05050102010706020507" pitchFamily="18" charset="2"/>
                  </a:rPr>
                  <a:t></a:t>
                </a:r>
                <a:r>
                  <a:rPr lang="en-US" sz="24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400" dirty="0" smtClean="0"/>
                  <a:t>from any </a:t>
                </a:r>
                <a:r>
                  <a:rPr lang="en-US" sz="2400" b="1" dirty="0" smtClean="0">
                    <a:solidFill>
                      <a:srgbClr val="0070C0"/>
                    </a:solidFill>
                  </a:rPr>
                  <a:t>y </a:t>
                </a:r>
                <a:r>
                  <a:rPr lang="x-none" sz="2400" b="1" dirty="0">
                    <a:solidFill>
                      <a:srgbClr val="0070C0"/>
                    </a:solidFill>
                    <a:sym typeface="Symbol" panose="05050102010706020507" pitchFamily="18" charset="2"/>
                  </a:rPr>
                  <a:t>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x-none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</m:t>
                    </m:r>
                  </m:oMath>
                </a14:m>
                <a:r>
                  <a:rPr lang="en-US" sz="2400" dirty="0" smtClean="0"/>
                  <a:t> :  </a:t>
                </a:r>
                <a:r>
                  <a:rPr lang="x-none" sz="2400" b="1" dirty="0" smtClean="0">
                    <a:solidFill>
                      <a:srgbClr val="0070C0"/>
                    </a:solidFill>
                    <a:sym typeface="Symbol" panose="05050102010706020507" pitchFamily="18" charset="2"/>
                  </a:rPr>
                  <a:t></a:t>
                </a:r>
                <a:r>
                  <a:rPr lang="en-US" sz="2400" b="1" baseline="-25000" dirty="0" smtClean="0">
                    <a:solidFill>
                      <a:srgbClr val="0070C0"/>
                    </a:solidFill>
                    <a:sym typeface="Symbol" panose="05050102010706020507" pitchFamily="18" charset="2"/>
                  </a:rPr>
                  <a:t>H</a:t>
                </a:r>
                <a:r>
                  <a:rPr lang="en-US" sz="2400" b="1" dirty="0" smtClean="0">
                    <a:solidFill>
                      <a:srgbClr val="0070C0"/>
                    </a:solidFill>
                    <a:sym typeface="Symbol" panose="05050102010706020507" pitchFamily="18" charset="2"/>
                  </a:rPr>
                  <a:t>(</a:t>
                </a:r>
                <a:r>
                  <a:rPr lang="en-US" sz="2400" b="1" dirty="0" err="1" smtClean="0">
                    <a:solidFill>
                      <a:srgbClr val="0070C0"/>
                    </a:solidFill>
                    <a:sym typeface="Symbol" panose="05050102010706020507" pitchFamily="18" charset="2"/>
                  </a:rPr>
                  <a:t>x,y</a:t>
                </a:r>
                <a:r>
                  <a:rPr lang="en-US" sz="2400" b="1" dirty="0" smtClean="0">
                    <a:solidFill>
                      <a:srgbClr val="0070C0"/>
                    </a:solidFill>
                    <a:sym typeface="Symbol" panose="05050102010706020507" pitchFamily="18" charset="2"/>
                  </a:rPr>
                  <a:t>) = |{i : </a:t>
                </a:r>
                <a:r>
                  <a:rPr lang="en-US" sz="2400" b="1" dirty="0">
                    <a:solidFill>
                      <a:srgbClr val="0070C0"/>
                    </a:solidFill>
                    <a:sym typeface="Symbol" panose="05050102010706020507" pitchFamily="18" charset="2"/>
                  </a:rPr>
                  <a:t>x</a:t>
                </a:r>
                <a:r>
                  <a:rPr lang="en-US" sz="2400" b="1" baseline="-25000" dirty="0" smtClean="0">
                    <a:solidFill>
                      <a:srgbClr val="0070C0"/>
                    </a:solidFill>
                    <a:sym typeface="Symbol" panose="05050102010706020507" pitchFamily="18" charset="2"/>
                  </a:rPr>
                  <a:t>i</a:t>
                </a:r>
                <a:r>
                  <a:rPr lang="x-none" sz="2400" b="1" dirty="0" smtClean="0">
                    <a:solidFill>
                      <a:srgbClr val="0070C0"/>
                    </a:solidFill>
                    <a:sym typeface="Symbol" panose="05050102010706020507" pitchFamily="18" charset="2"/>
                  </a:rPr>
                  <a:t></a:t>
                </a:r>
                <a:r>
                  <a:rPr lang="en-US" sz="2400" b="1" dirty="0" err="1" smtClean="0">
                    <a:solidFill>
                      <a:srgbClr val="0070C0"/>
                    </a:solidFill>
                    <a:sym typeface="Symbol" panose="05050102010706020507" pitchFamily="18" charset="2"/>
                  </a:rPr>
                  <a:t>y</a:t>
                </a:r>
                <a:r>
                  <a:rPr lang="en-US" sz="2400" b="1" baseline="-25000" dirty="0" err="1" smtClean="0">
                    <a:solidFill>
                      <a:srgbClr val="0070C0"/>
                    </a:solidFill>
                    <a:sym typeface="Symbol" panose="05050102010706020507" pitchFamily="18" charset="2"/>
                  </a:rPr>
                  <a:t>i</a:t>
                </a:r>
                <a:r>
                  <a:rPr lang="en-US" sz="2400" b="1" dirty="0" smtClean="0">
                    <a:solidFill>
                      <a:srgbClr val="0070C0"/>
                    </a:solidFill>
                    <a:sym typeface="Symbol" panose="05050102010706020507" pitchFamily="18" charset="2"/>
                  </a:rPr>
                  <a:t>}|/n </a:t>
                </a:r>
                <a:r>
                  <a:rPr lang="en-US" sz="2400" dirty="0" smtClean="0">
                    <a:sym typeface="Symbol" panose="05050102010706020507" pitchFamily="18" charset="2"/>
                  </a:rPr>
                  <a:t>)</a:t>
                </a: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DEF7946-F394-48BC-A894-F14447FAB1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23" y="3569936"/>
                <a:ext cx="5524818" cy="1569660"/>
              </a:xfrm>
              <a:prstGeom prst="rect">
                <a:avLst/>
              </a:prstGeom>
              <a:blipFill rotWithShape="0">
                <a:blip r:embed="rId3"/>
                <a:stretch>
                  <a:fillRect l="-1656" t="-3113" b="-81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B1A12BD4-AC40-4475-9E5B-67113D7BD29D}"/>
              </a:ext>
            </a:extLst>
          </p:cNvPr>
          <p:cNvSpPr/>
          <p:nvPr/>
        </p:nvSpPr>
        <p:spPr>
          <a:xfrm>
            <a:off x="6359189" y="173113"/>
            <a:ext cx="53894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</a:rPr>
              <a:t>Testing </a:t>
            </a:r>
            <a:r>
              <a:rPr lang="en-US" sz="2800" b="1" dirty="0" smtClean="0">
                <a:solidFill>
                  <a:srgbClr val="7030A0"/>
                </a:solidFill>
              </a:rPr>
              <a:t>properties of distributions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9914" y="1783569"/>
            <a:ext cx="1960443" cy="64186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243430" y="1881558"/>
            <a:ext cx="572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D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DEF7946-F394-48BC-A894-F14447FAB1F7}"/>
              </a:ext>
            </a:extLst>
          </p:cNvPr>
          <p:cNvSpPr txBox="1"/>
          <p:nvPr/>
        </p:nvSpPr>
        <p:spPr>
          <a:xfrm>
            <a:off x="6302301" y="2645514"/>
            <a:ext cx="58896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Algorithm gets samples </a:t>
            </a:r>
            <a:r>
              <a:rPr lang="en-US" sz="2400" b="1" dirty="0" smtClean="0">
                <a:solidFill>
                  <a:srgbClr val="0070C0"/>
                </a:solidFill>
              </a:rPr>
              <a:t>x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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D</a:t>
            </a:r>
          </a:p>
          <a:p>
            <a:r>
              <a:rPr lang="en-US" sz="2400" dirty="0"/>
              <a:t>and is given distance parameter 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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9633528" y="2104503"/>
            <a:ext cx="39716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0143862" y="1842978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x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BDEF7946-F394-48BC-A894-F14447FAB1F7}"/>
              </a:ext>
            </a:extLst>
          </p:cNvPr>
          <p:cNvSpPr txBox="1"/>
          <p:nvPr/>
        </p:nvSpPr>
        <p:spPr>
          <a:xfrm>
            <a:off x="6245203" y="3554315"/>
            <a:ext cx="5524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After obtaining </a:t>
            </a:r>
            <a:r>
              <a:rPr lang="en-US" sz="2400" b="1" dirty="0" smtClean="0">
                <a:solidFill>
                  <a:srgbClr val="008000"/>
                </a:solidFill>
              </a:rPr>
              <a:t>small</a:t>
            </a:r>
            <a:r>
              <a:rPr lang="en-US" sz="2400" dirty="0" smtClean="0"/>
              <a:t> number of </a:t>
            </a:r>
            <a:r>
              <a:rPr lang="en-US" sz="2400" b="1" dirty="0" smtClean="0">
                <a:solidFill>
                  <a:srgbClr val="008000"/>
                </a:solidFill>
              </a:rPr>
              <a:t>samples</a:t>
            </a:r>
            <a:r>
              <a:rPr lang="en-US" sz="2400" dirty="0" smtClean="0"/>
              <a:t>, should decide if </a:t>
            </a:r>
            <a:r>
              <a:rPr lang="en-US" sz="2400" b="1" dirty="0" smtClean="0">
                <a:solidFill>
                  <a:srgbClr val="0070C0"/>
                </a:solidFill>
              </a:rPr>
              <a:t>D</a:t>
            </a:r>
            <a:r>
              <a:rPr lang="en-US" sz="2400" dirty="0" smtClean="0"/>
              <a:t> 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</a:t>
            </a:r>
            <a:r>
              <a:rPr lang="en-US" sz="2400" dirty="0" smtClean="0">
                <a:sym typeface="Symbol" panose="05050102010706020507" pitchFamily="18" charset="2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P</a:t>
            </a:r>
            <a:r>
              <a:rPr lang="en-US" sz="2400" dirty="0" smtClean="0"/>
              <a:t> or is 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</a:t>
            </a:r>
            <a:r>
              <a:rPr lang="en-US" sz="2400" b="1" dirty="0" smtClean="0">
                <a:sym typeface="Symbol" panose="05050102010706020507" pitchFamily="18" charset="2"/>
              </a:rPr>
              <a:t>-far </a:t>
            </a:r>
            <a:r>
              <a:rPr lang="en-US" sz="2400" dirty="0" smtClean="0">
                <a:sym typeface="Symbol" panose="05050102010706020507" pitchFamily="18" charset="2"/>
              </a:rPr>
              <a:t>from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P</a:t>
            </a:r>
            <a:r>
              <a:rPr lang="en-US" sz="2400" dirty="0" smtClean="0">
                <a:sym typeface="Symbol" panose="05050102010706020507" pitchFamily="18" charset="2"/>
              </a:rPr>
              <a:t> 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(</a:t>
            </a:r>
            <a:r>
              <a:rPr lang="en-US" sz="2400" b="1" dirty="0" smtClean="0">
                <a:solidFill>
                  <a:srgbClr val="008000"/>
                </a:solidFill>
                <a:sym typeface="Symbol" panose="05050102010706020507" pitchFamily="18" charset="2"/>
              </a:rPr>
              <a:t>Total Variation </a:t>
            </a:r>
            <a:r>
              <a:rPr lang="en-US" sz="2400" dirty="0" smtClean="0">
                <a:sym typeface="Symbol" panose="05050102010706020507" pitchFamily="18" charset="2"/>
              </a:rPr>
              <a:t>distance)</a:t>
            </a:r>
            <a:endParaRPr lang="en-US" sz="2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BDEF7946-F394-48BC-A894-F14447FAB1F7}"/>
              </a:ext>
            </a:extLst>
          </p:cNvPr>
          <p:cNvSpPr txBox="1"/>
          <p:nvPr/>
        </p:nvSpPr>
        <p:spPr>
          <a:xfrm>
            <a:off x="64632" y="5150877"/>
            <a:ext cx="5524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Length, </a:t>
            </a:r>
            <a:r>
              <a:rPr lang="en-US" sz="2400" b="1" dirty="0" smtClean="0">
                <a:solidFill>
                  <a:srgbClr val="0070C0"/>
                </a:solidFill>
              </a:rPr>
              <a:t>n</a:t>
            </a:r>
            <a:r>
              <a:rPr lang="en-US" sz="2400" dirty="0" smtClean="0"/>
              <a:t>, of strings is </a:t>
            </a:r>
            <a:r>
              <a:rPr lang="en-US" sz="2400" b="1" dirty="0" smtClean="0">
                <a:solidFill>
                  <a:srgbClr val="FF0000"/>
                </a:solidFill>
              </a:rPr>
              <a:t>LARGE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BDEF7946-F394-48BC-A894-F14447FAB1F7}"/>
              </a:ext>
            </a:extLst>
          </p:cNvPr>
          <p:cNvSpPr txBox="1"/>
          <p:nvPr/>
        </p:nvSpPr>
        <p:spPr>
          <a:xfrm>
            <a:off x="6131216" y="5197044"/>
            <a:ext cx="5935277" cy="857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Number of domain elements </a:t>
            </a:r>
            <a:r>
              <a:rPr lang="en-US" sz="2400" dirty="0" smtClean="0"/>
              <a:t>(|</a:t>
            </a:r>
            <a:r>
              <a:rPr lang="en-US" sz="2400" dirty="0" smtClean="0">
                <a:sym typeface="Symbol" panose="05050102010706020507" pitchFamily="18" charset="2"/>
              </a:rPr>
              <a:t>|</a:t>
            </a:r>
            <a:r>
              <a:rPr lang="en-US" sz="2400" dirty="0" smtClean="0"/>
              <a:t>) is </a:t>
            </a:r>
            <a:r>
              <a:rPr lang="en-US" sz="2400" b="1" dirty="0" smtClean="0">
                <a:solidFill>
                  <a:srgbClr val="FF0000"/>
                </a:solidFill>
              </a:rPr>
              <a:t>LARGE</a:t>
            </a:r>
            <a:endParaRPr lang="en-US" sz="2400" dirty="0"/>
          </a:p>
          <a:p>
            <a:r>
              <a:rPr lang="en-US" sz="2400" dirty="0"/>
              <a:t>b</a:t>
            </a:r>
            <a:r>
              <a:rPr lang="en-US" sz="2400" dirty="0" smtClean="0"/>
              <a:t>ut each element read at </a:t>
            </a:r>
            <a:r>
              <a:rPr lang="en-US" sz="2400" b="1" dirty="0" smtClean="0">
                <a:solidFill>
                  <a:srgbClr val="008000"/>
                </a:solidFill>
              </a:rPr>
              <a:t>unit cost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BDEF7946-F394-48BC-A894-F14447FAB1F7}"/>
              </a:ext>
            </a:extLst>
          </p:cNvPr>
          <p:cNvSpPr txBox="1"/>
          <p:nvPr/>
        </p:nvSpPr>
        <p:spPr>
          <a:xfrm>
            <a:off x="2848932" y="6054941"/>
            <a:ext cx="5524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Allowed small constant </a:t>
            </a:r>
            <a:r>
              <a:rPr lang="en-US" sz="2400" b="1" dirty="0" smtClean="0">
                <a:solidFill>
                  <a:srgbClr val="008000"/>
                </a:solidFill>
              </a:rPr>
              <a:t>failure </a:t>
            </a:r>
            <a:r>
              <a:rPr lang="en-US" sz="2400" dirty="0" smtClean="0"/>
              <a:t>probability</a:t>
            </a:r>
            <a:endParaRPr lang="en-US" sz="24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BDEF7946-F394-48BC-A894-F14447FAB1F7}"/>
                  </a:ext>
                </a:extLst>
              </p:cNvPr>
              <p:cNvSpPr txBox="1"/>
              <p:nvPr/>
            </p:nvSpPr>
            <p:spPr>
              <a:xfrm>
                <a:off x="6359189" y="769636"/>
                <a:ext cx="45304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b="1" i="0" dirty="0" smtClean="0">
                        <a:solidFill>
                          <a:srgbClr val="0070C0"/>
                        </a:solidFill>
                      </a:rPr>
                      <m:t>P</m:t>
                    </m:r>
                    <m:r>
                      <m:rPr>
                        <m:nor/>
                      </m:rPr>
                      <a:rPr lang="en-US" sz="2400" b="1" i="0" dirty="0" smtClean="0">
                        <a:solidFill>
                          <a:srgbClr val="0070C0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US" sz="2400" b="0" i="0" dirty="0" smtClean="0"/>
                      <m:t>is</m:t>
                    </m:r>
                    <m:r>
                      <m:rPr>
                        <m:nor/>
                      </m:rPr>
                      <a:rPr lang="en-US" sz="2400" b="0" i="0" dirty="0" smtClean="0"/>
                      <m:t> </m:t>
                    </m:r>
                    <m:r>
                      <m:rPr>
                        <m:nor/>
                      </m:rPr>
                      <a:rPr lang="en-US" sz="2400" b="0" i="0" dirty="0" smtClean="0"/>
                      <m:t>property</m:t>
                    </m:r>
                    <m:r>
                      <m:rPr>
                        <m:nor/>
                      </m:rPr>
                      <a:rPr lang="en-US" sz="2400" b="0" i="0" dirty="0" smtClean="0"/>
                      <m:t> </m:t>
                    </m:r>
                    <m:r>
                      <m:rPr>
                        <m:nor/>
                      </m:rPr>
                      <a:rPr lang="en-US" sz="2400" b="0" i="0" dirty="0" smtClean="0"/>
                      <m:t>of</m:t>
                    </m:r>
                  </m:oMath>
                </a14:m>
                <a:r>
                  <a:rPr lang="en-US" sz="2400" dirty="0" smtClean="0"/>
                  <a:t> distributions</a:t>
                </a:r>
                <a:endParaRPr lang="en-US" sz="24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DEF7946-F394-48BC-A894-F14447FAB1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9189" y="769636"/>
                <a:ext cx="4530484" cy="461665"/>
              </a:xfrm>
              <a:prstGeom prst="rect">
                <a:avLst/>
              </a:prstGeom>
              <a:blipFill>
                <a:blip r:embed="rId5"/>
                <a:stretch>
                  <a:fillRect l="-269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id="{BDEF7946-F394-48BC-A894-F14447FAB1F7}"/>
                  </a:ext>
                </a:extLst>
              </p:cNvPr>
              <p:cNvSpPr txBox="1"/>
              <p:nvPr/>
            </p:nvSpPr>
            <p:spPr>
              <a:xfrm>
                <a:off x="129262" y="734579"/>
                <a:ext cx="45304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x-none" sz="24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</m:t>
                    </m:r>
                    <m:r>
                      <m:rPr>
                        <m:nor/>
                      </m:rPr>
                      <a:rPr lang="en-US" sz="2400" b="1" i="0" dirty="0" smtClean="0">
                        <a:solidFill>
                          <a:srgbClr val="0070C0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US" sz="2400" b="0" i="0" dirty="0" smtClean="0"/>
                      <m:t>is</m:t>
                    </m:r>
                    <m:r>
                      <m:rPr>
                        <m:nor/>
                      </m:rPr>
                      <a:rPr lang="en-US" sz="2400" b="0" i="0" dirty="0" smtClean="0"/>
                      <m:t> </m:t>
                    </m:r>
                    <m:r>
                      <m:rPr>
                        <m:nor/>
                      </m:rPr>
                      <a:rPr lang="en-US" sz="2400" b="0" i="0" dirty="0" smtClean="0"/>
                      <m:t>property</m:t>
                    </m:r>
                    <m:r>
                      <m:rPr>
                        <m:nor/>
                      </m:rPr>
                      <a:rPr lang="en-US" sz="2400" b="0" i="0" dirty="0" smtClean="0"/>
                      <m:t> </m:t>
                    </m:r>
                    <m:r>
                      <m:rPr>
                        <m:nor/>
                      </m:rPr>
                      <a:rPr lang="en-US" sz="2400" b="0" i="0" dirty="0" smtClean="0"/>
                      <m:t>of</m:t>
                    </m:r>
                  </m:oMath>
                </a14:m>
                <a:r>
                  <a:rPr lang="en-US" sz="2400" dirty="0" smtClean="0"/>
                  <a:t> strings</a:t>
                </a:r>
                <a:endParaRPr lang="en-US" sz="24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DEF7946-F394-48BC-A894-F14447FAB1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262" y="734579"/>
                <a:ext cx="4530484" cy="461665"/>
              </a:xfrm>
              <a:prstGeom prst="rect">
                <a:avLst/>
              </a:prstGeom>
              <a:blipFill>
                <a:blip r:embed="rId6"/>
                <a:stretch>
                  <a:fillRect l="-269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BDEF7946-F394-48BC-A894-F14447FAB1F7}"/>
              </a:ext>
            </a:extLst>
          </p:cNvPr>
          <p:cNvSpPr txBox="1"/>
          <p:nvPr/>
        </p:nvSpPr>
        <p:spPr>
          <a:xfrm>
            <a:off x="6359189" y="1195138"/>
            <a:ext cx="5296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Tested object is a distribution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D </a:t>
            </a:r>
            <a:r>
              <a:rPr lang="en-US" sz="2400" dirty="0" smtClean="0"/>
              <a:t>(over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</a:t>
            </a:r>
            <a:r>
              <a:rPr lang="en-US" sz="2400" dirty="0" smtClean="0">
                <a:sym typeface="Symbol" panose="05050102010706020507" pitchFamily="18" charset="2"/>
              </a:rPr>
              <a:t>)</a:t>
            </a:r>
            <a:endParaRPr lang="en-US" sz="24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BDEF7946-F394-48BC-A894-F14447FAB1F7}"/>
              </a:ext>
            </a:extLst>
          </p:cNvPr>
          <p:cNvSpPr txBox="1"/>
          <p:nvPr/>
        </p:nvSpPr>
        <p:spPr>
          <a:xfrm>
            <a:off x="94186" y="1193578"/>
            <a:ext cx="5430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Tested object is a string</a:t>
            </a:r>
            <a:r>
              <a:rPr lang="en-US" sz="2400" b="1" dirty="0" smtClean="0">
                <a:solidFill>
                  <a:srgbClr val="0070C0"/>
                </a:solidFill>
              </a:rPr>
              <a:t> x </a:t>
            </a:r>
            <a:r>
              <a:rPr lang="en-US" sz="2400" dirty="0" smtClean="0"/>
              <a:t>(of length </a:t>
            </a:r>
            <a:r>
              <a:rPr lang="en-US" sz="2400" b="1" dirty="0" smtClean="0">
                <a:solidFill>
                  <a:srgbClr val="0070C0"/>
                </a:solidFill>
              </a:rPr>
              <a:t>n</a:t>
            </a:r>
            <a:r>
              <a:rPr lang="en-US" sz="2400" dirty="0" smtClean="0"/>
              <a:t>)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3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21" grpId="0"/>
      <p:bldP spid="25" grpId="0"/>
      <p:bldP spid="3" grpId="0" animBg="1"/>
      <p:bldP spid="4" grpId="0"/>
      <p:bldP spid="24" grpId="0"/>
      <p:bldP spid="31" grpId="0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798600"/>
              </p:ext>
            </p:extLst>
          </p:nvPr>
        </p:nvGraphicFramePr>
        <p:xfrm>
          <a:off x="3615563" y="1762806"/>
          <a:ext cx="4843470" cy="365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2898">
                  <a:extLst>
                    <a:ext uri="{9D8B030D-6E8A-4147-A177-3AD203B41FA5}">
                      <a16:colId xmlns:a16="http://schemas.microsoft.com/office/drawing/2014/main" xmlns="" val="1195605395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972766844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2741278230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480038300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4133823878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501029076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784155338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2069415500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3591588647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3418944964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727863939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144300662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640665486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3875256242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872419257"/>
                    </a:ext>
                  </a:extLst>
                </a:gridCol>
              </a:tblGrid>
              <a:tr h="325164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3372507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BDEF7946-F394-48BC-A894-F14447FAB1F7}"/>
              </a:ext>
            </a:extLst>
          </p:cNvPr>
          <p:cNvSpPr txBox="1"/>
          <p:nvPr/>
        </p:nvSpPr>
        <p:spPr>
          <a:xfrm>
            <a:off x="4116825" y="2552605"/>
            <a:ext cx="5889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Algorithm can </a:t>
            </a:r>
            <a:r>
              <a:rPr lang="en-US" sz="2400" b="1" dirty="0" smtClean="0">
                <a:solidFill>
                  <a:srgbClr val="008000"/>
                </a:solidFill>
              </a:rPr>
              <a:t>query </a:t>
            </a:r>
            <a:r>
              <a:rPr lang="en-US" sz="2400" b="1" dirty="0" smtClean="0">
                <a:solidFill>
                  <a:srgbClr val="0070C0"/>
                </a:solidFill>
              </a:rPr>
              <a:t>x</a:t>
            </a:r>
            <a:r>
              <a:rPr lang="en-US" sz="2400" dirty="0" smtClean="0"/>
              <a:t> in any location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6027546" y="2142646"/>
            <a:ext cx="13312" cy="2391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886455" y="17683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BDEF7946-F394-48BC-A894-F14447FAB1F7}"/>
              </a:ext>
            </a:extLst>
          </p:cNvPr>
          <p:cNvSpPr txBox="1"/>
          <p:nvPr/>
        </p:nvSpPr>
        <p:spPr>
          <a:xfrm>
            <a:off x="216056" y="4187830"/>
            <a:ext cx="10861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Distance measure: </a:t>
            </a:r>
            <a:r>
              <a:rPr lang="en-US" sz="2400" b="1" dirty="0" smtClean="0">
                <a:solidFill>
                  <a:srgbClr val="008000"/>
                </a:solidFill>
              </a:rPr>
              <a:t>Earth mover’s </a:t>
            </a:r>
            <a:r>
              <a:rPr lang="en-US" sz="2400" dirty="0" smtClean="0"/>
              <a:t>under (normalized) </a:t>
            </a:r>
            <a:r>
              <a:rPr lang="en-US" sz="2400" b="1" dirty="0" smtClean="0">
                <a:solidFill>
                  <a:srgbClr val="008000"/>
                </a:solidFill>
              </a:rPr>
              <a:t>Hamming</a:t>
            </a:r>
            <a:endParaRPr lang="en-US" sz="2400" b="1" dirty="0" smtClean="0">
              <a:solidFill>
                <a:srgbClr val="008000"/>
              </a:solidFill>
              <a:sym typeface="Symbol" panose="05050102010706020507" pitchFamily="18" charset="2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B1A12BD4-AC40-4475-9E5B-67113D7BD29D}"/>
              </a:ext>
            </a:extLst>
          </p:cNvPr>
          <p:cNvSpPr/>
          <p:nvPr/>
        </p:nvSpPr>
        <p:spPr>
          <a:xfrm>
            <a:off x="1711665" y="224260"/>
            <a:ext cx="81642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</a:rPr>
              <a:t>Testing </a:t>
            </a:r>
            <a:r>
              <a:rPr lang="en-US" sz="2800" b="1" dirty="0" smtClean="0">
                <a:solidFill>
                  <a:srgbClr val="7030A0"/>
                </a:solidFill>
              </a:rPr>
              <a:t>properties of distributions over (large) strings</a:t>
            </a:r>
            <a:endParaRPr lang="en-US" sz="2800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BDEF7946-F394-48BC-A894-F14447FAB1F7}"/>
                  </a:ext>
                </a:extLst>
              </p:cNvPr>
              <p:cNvSpPr txBox="1"/>
              <p:nvPr/>
            </p:nvSpPr>
            <p:spPr>
              <a:xfrm>
                <a:off x="363281" y="687455"/>
                <a:ext cx="63869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b="1" i="0" dirty="0" smtClean="0">
                        <a:solidFill>
                          <a:srgbClr val="0070C0"/>
                        </a:solidFill>
                      </a:rPr>
                      <m:t>P</m:t>
                    </m:r>
                    <m:r>
                      <m:rPr>
                        <m:nor/>
                      </m:rPr>
                      <a:rPr lang="en-US" sz="2400" b="1" i="0" dirty="0" smtClean="0">
                        <a:solidFill>
                          <a:srgbClr val="0070C0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US" sz="2400" b="0" i="0" dirty="0" smtClean="0"/>
                      <m:t>is</m:t>
                    </m:r>
                    <m:r>
                      <m:rPr>
                        <m:nor/>
                      </m:rPr>
                      <a:rPr lang="en-US" sz="2400" b="0" i="0" dirty="0" smtClean="0"/>
                      <m:t> </m:t>
                    </m:r>
                    <m:r>
                      <m:rPr>
                        <m:nor/>
                      </m:rPr>
                      <a:rPr lang="en-US" sz="2400" b="0" i="0" dirty="0" smtClean="0"/>
                      <m:t>property</m:t>
                    </m:r>
                    <m:r>
                      <m:rPr>
                        <m:nor/>
                      </m:rPr>
                      <a:rPr lang="en-US" sz="2400" b="0" i="0" dirty="0" smtClean="0"/>
                      <m:t> </m:t>
                    </m:r>
                    <m:r>
                      <m:rPr>
                        <m:nor/>
                      </m:rPr>
                      <a:rPr lang="en-US" sz="2400" b="0" i="0" dirty="0" smtClean="0"/>
                      <m:t>of</m:t>
                    </m:r>
                  </m:oMath>
                </a14:m>
                <a:r>
                  <a:rPr lang="en-US" sz="2400" dirty="0" smtClean="0"/>
                  <a:t> distributions</a:t>
                </a:r>
                <a:endParaRPr lang="en-US" sz="24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DEF7946-F394-48BC-A894-F14447FAB1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281" y="687455"/>
                <a:ext cx="6386992" cy="461665"/>
              </a:xfrm>
              <a:prstGeom prst="rect">
                <a:avLst/>
              </a:prstGeom>
              <a:blipFill>
                <a:blip r:embed="rId3"/>
                <a:stretch>
                  <a:fillRect l="-191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DEF7946-F394-48BC-A894-F14447FAB1F7}"/>
              </a:ext>
            </a:extLst>
          </p:cNvPr>
          <p:cNvSpPr txBox="1"/>
          <p:nvPr/>
        </p:nvSpPr>
        <p:spPr>
          <a:xfrm>
            <a:off x="347998" y="1074301"/>
            <a:ext cx="1054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Tested object is a distribution </a:t>
            </a:r>
            <a:r>
              <a:rPr lang="en-US" sz="2400" b="1" dirty="0" smtClean="0">
                <a:solidFill>
                  <a:srgbClr val="0070C0"/>
                </a:solidFill>
              </a:rPr>
              <a:t>D </a:t>
            </a:r>
            <a:r>
              <a:rPr lang="en-US" sz="2400" dirty="0" smtClean="0"/>
              <a:t>over strings (of length </a:t>
            </a:r>
            <a:r>
              <a:rPr lang="en-US" sz="2400" b="1" dirty="0" smtClean="0">
                <a:solidFill>
                  <a:srgbClr val="0070C0"/>
                </a:solidFill>
              </a:rPr>
              <a:t>n</a:t>
            </a:r>
            <a:r>
              <a:rPr lang="en-US" sz="2400" dirty="0" smtClean="0"/>
              <a:t>, e.g. over 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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 =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{0,1}</a:t>
            </a:r>
            <a:r>
              <a:rPr lang="en-US" sz="2400" b="1" baseline="30000" dirty="0" smtClean="0">
                <a:solidFill>
                  <a:srgbClr val="0070C0"/>
                </a:solidFill>
              </a:rPr>
              <a:t>n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or 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</a:t>
            </a:r>
            <a:r>
              <a:rPr lang="en-US" sz="2400" b="1" baseline="30000" dirty="0" smtClean="0">
                <a:solidFill>
                  <a:srgbClr val="0070C0"/>
                </a:solidFill>
                <a:sym typeface="Symbol" panose="05050102010706020507" pitchFamily="18" charset="2"/>
              </a:rPr>
              <a:t>n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408640" y="1594120"/>
            <a:ext cx="2353034" cy="86715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81053" y="1726536"/>
            <a:ext cx="572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D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DEF7946-F394-48BC-A894-F14447FAB1F7}"/>
              </a:ext>
            </a:extLst>
          </p:cNvPr>
          <p:cNvSpPr txBox="1"/>
          <p:nvPr/>
        </p:nvSpPr>
        <p:spPr>
          <a:xfrm>
            <a:off x="301063" y="2538525"/>
            <a:ext cx="36798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Algorithm has access to samples </a:t>
            </a:r>
            <a:r>
              <a:rPr lang="en-US" sz="2400" b="1" dirty="0" smtClean="0">
                <a:solidFill>
                  <a:srgbClr val="0070C0"/>
                </a:solidFill>
              </a:rPr>
              <a:t>x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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D </a:t>
            </a:r>
            <a:r>
              <a:rPr lang="en-US" sz="2400" dirty="0" smtClean="0"/>
              <a:t>and is given 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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909972" y="1915040"/>
            <a:ext cx="39716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307135" y="1670026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x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BDEF7946-F394-48BC-A894-F14447FAB1F7}"/>
              </a:ext>
            </a:extLst>
          </p:cNvPr>
          <p:cNvSpPr txBox="1"/>
          <p:nvPr/>
        </p:nvSpPr>
        <p:spPr>
          <a:xfrm>
            <a:off x="256760" y="3387673"/>
            <a:ext cx="109497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After asking </a:t>
            </a:r>
            <a:r>
              <a:rPr lang="en-US" sz="2400" b="1" dirty="0" smtClean="0">
                <a:solidFill>
                  <a:srgbClr val="008000"/>
                </a:solidFill>
              </a:rPr>
              <a:t>small </a:t>
            </a:r>
            <a:r>
              <a:rPr lang="en-US" sz="2400" dirty="0" smtClean="0"/>
              <a:t>number of </a:t>
            </a:r>
            <a:r>
              <a:rPr lang="en-US" sz="2400" b="1" dirty="0" smtClean="0">
                <a:solidFill>
                  <a:srgbClr val="008000"/>
                </a:solidFill>
              </a:rPr>
              <a:t>queries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in total, </a:t>
            </a:r>
            <a:r>
              <a:rPr lang="en-US" sz="2400" dirty="0" smtClean="0"/>
              <a:t>should decide if </a:t>
            </a:r>
            <a:r>
              <a:rPr lang="en-US" sz="2400" b="1" dirty="0" smtClean="0">
                <a:solidFill>
                  <a:srgbClr val="0070C0"/>
                </a:solidFill>
              </a:rPr>
              <a:t>D</a:t>
            </a:r>
            <a:r>
              <a:rPr lang="en-US" sz="2400" dirty="0" smtClean="0"/>
              <a:t> 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</a:t>
            </a:r>
            <a:r>
              <a:rPr lang="en-US" sz="2400" dirty="0" smtClean="0">
                <a:sym typeface="Symbol" panose="05050102010706020507" pitchFamily="18" charset="2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P</a:t>
            </a:r>
            <a:r>
              <a:rPr lang="en-US" sz="2400" dirty="0" smtClean="0"/>
              <a:t> or is 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</a:t>
            </a:r>
            <a:r>
              <a:rPr lang="en-US" sz="2400" dirty="0" smtClean="0">
                <a:sym typeface="Symbol" panose="05050102010706020507" pitchFamily="18" charset="2"/>
              </a:rPr>
              <a:t>-far from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P</a:t>
            </a:r>
            <a:b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</a:br>
            <a:r>
              <a:rPr lang="en-US" sz="2400" dirty="0" smtClean="0">
                <a:sym typeface="Symbol" panose="05050102010706020507" pitchFamily="18" charset="2"/>
              </a:rPr>
              <a:t>(allowed small constant failure probability). </a:t>
            </a:r>
          </a:p>
        </p:txBody>
      </p:sp>
      <p:sp>
        <p:nvSpPr>
          <p:cNvPr id="5" name="Rectangle 4"/>
          <p:cNvSpPr/>
          <p:nvPr/>
        </p:nvSpPr>
        <p:spPr>
          <a:xfrm>
            <a:off x="6513492" y="4722858"/>
            <a:ext cx="5064848" cy="400110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en-US" sz="2000" dirty="0">
                <a:sym typeface="Symbol" panose="05050102010706020507" pitchFamily="18" charset="2"/>
              </a:rPr>
              <a:t>Normalized Hamming</a:t>
            </a:r>
            <a:r>
              <a:rPr lang="en-US" sz="2000" dirty="0" smtClean="0">
                <a:sym typeface="Symbol" panose="05050102010706020507" pitchFamily="18" charset="2"/>
              </a:rPr>
              <a:t>: </a:t>
            </a:r>
            <a:r>
              <a:rPr lang="x-none" sz="20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</a:t>
            </a:r>
            <a:r>
              <a:rPr lang="en-US" sz="2000" b="1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H</a:t>
            </a:r>
            <a:r>
              <a:rPr lang="en-US" sz="20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(</a:t>
            </a:r>
            <a:r>
              <a:rPr lang="en-US" sz="2000" b="1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x,y</a:t>
            </a:r>
            <a:r>
              <a:rPr lang="en-US" sz="20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) = |{i : x</a:t>
            </a:r>
            <a:r>
              <a:rPr lang="en-US" sz="2000" b="1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i</a:t>
            </a:r>
            <a:r>
              <a:rPr lang="x-none" sz="20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</a:t>
            </a:r>
            <a:r>
              <a:rPr lang="en-US" sz="2000" b="1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y</a:t>
            </a:r>
            <a:r>
              <a:rPr lang="en-US" sz="2000" b="1" baseline="-25000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i</a:t>
            </a:r>
            <a:r>
              <a:rPr lang="en-US" sz="20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}|/n</a:t>
            </a:r>
            <a:endParaRPr lang="en-US" sz="2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BDEF7946-F394-48BC-A894-F14447FAB1F7}"/>
              </a:ext>
            </a:extLst>
          </p:cNvPr>
          <p:cNvSpPr txBox="1"/>
          <p:nvPr/>
        </p:nvSpPr>
        <p:spPr>
          <a:xfrm>
            <a:off x="256760" y="4660540"/>
            <a:ext cx="6144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</a:t>
            </a:r>
            <a:r>
              <a:rPr lang="en-US" sz="2400" b="1" dirty="0" smtClean="0">
                <a:solidFill>
                  <a:srgbClr val="0070C0"/>
                </a:solidFill>
              </a:rPr>
              <a:t>D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2400" b="1" dirty="0" smtClean="0">
                <a:solidFill>
                  <a:srgbClr val="0070C0"/>
                </a:solidFill>
              </a:rPr>
              <a:t> , D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over 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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:</a:t>
            </a:r>
            <a:r>
              <a:rPr lang="en-US" sz="2400" dirty="0" smtClean="0"/>
              <a:t>  min  </a:t>
            </a:r>
            <a:r>
              <a:rPr lang="x-none" sz="2400" b="1" dirty="0">
                <a:solidFill>
                  <a:srgbClr val="0070C0"/>
                </a:solidFill>
                <a:sym typeface="Symbol" panose="05050102010706020507" pitchFamily="18" charset="2"/>
              </a:rPr>
              <a:t></a:t>
            </a:r>
            <a:r>
              <a:rPr lang="en-US" sz="2400" b="1" baseline="-25000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x,y</a:t>
            </a:r>
            <a:r>
              <a:rPr lang="x-none" sz="2400" b="1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 </a:t>
            </a:r>
            <a:r>
              <a:rPr lang="en-US" sz="2400" b="1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w</a:t>
            </a:r>
            <a:r>
              <a:rPr lang="en-US" sz="2400" b="1" baseline="-25000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x,y</a:t>
            </a:r>
            <a:r>
              <a:rPr lang="x-none" sz="2400" b="1" dirty="0">
                <a:solidFill>
                  <a:srgbClr val="0070C0"/>
                </a:solidFill>
                <a:sym typeface="Symbol" panose="05050102010706020507" pitchFamily="18" charset="2"/>
              </a:rPr>
              <a:t></a:t>
            </a:r>
            <a:r>
              <a:rPr lang="en-US" sz="2400" b="1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x-none" sz="2400" b="1" dirty="0">
                <a:solidFill>
                  <a:srgbClr val="0070C0"/>
                </a:solidFill>
                <a:sym typeface="Symbol" panose="05050102010706020507" pitchFamily="18" charset="2"/>
              </a:rPr>
              <a:t></a:t>
            </a:r>
            <a:r>
              <a:rPr lang="en-US" sz="2400" b="1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H</a:t>
            </a:r>
            <a:r>
              <a:rPr lang="en-US" sz="2400" b="1" dirty="0">
                <a:solidFill>
                  <a:srgbClr val="0070C0"/>
                </a:solidFill>
                <a:sym typeface="Symbol" panose="05050102010706020507" pitchFamily="18" charset="2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sym typeface="Symbol" panose="05050102010706020507" pitchFamily="18" charset="2"/>
              </a:rPr>
              <a:t>x,y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)</a:t>
            </a:r>
            <a:endParaRPr lang="en-US" sz="2400" dirty="0" smtClean="0"/>
          </a:p>
          <a:p>
            <a:r>
              <a:rPr lang="en-US" sz="2400" dirty="0" err="1" smtClean="0">
                <a:sym typeface="Symbol" panose="05050102010706020507" pitchFamily="18" charset="2"/>
              </a:rPr>
              <a:t>s.t.</a:t>
            </a:r>
            <a:r>
              <a:rPr lang="en-US" sz="2400" dirty="0" smtClean="0">
                <a:sym typeface="Symbol" panose="05050102010706020507" pitchFamily="18" charset="2"/>
              </a:rPr>
              <a:t> 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</a:t>
            </a:r>
            <a:r>
              <a:rPr lang="en-US" sz="2400" b="1" baseline="-25000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y</a:t>
            </a:r>
            <a:r>
              <a:rPr lang="en-US" sz="2400" b="1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w</a:t>
            </a:r>
            <a:r>
              <a:rPr lang="en-US" sz="2400" b="1" baseline="-25000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x,y</a:t>
            </a:r>
            <a:r>
              <a:rPr lang="en-US" sz="2400" b="1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= D</a:t>
            </a:r>
            <a:r>
              <a:rPr lang="en-US" sz="2400" b="1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(x),  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</a:t>
            </a:r>
            <a:r>
              <a:rPr lang="en-US" sz="2400" b="1" baseline="-25000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x</a:t>
            </a:r>
            <a:r>
              <a:rPr lang="en-US" sz="2400" b="1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w</a:t>
            </a:r>
            <a:r>
              <a:rPr lang="en-US" sz="2400" b="1" baseline="-25000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x,y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= D</a:t>
            </a:r>
            <a:r>
              <a:rPr lang="en-US" sz="2400" b="1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(y),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BDEF7946-F394-48BC-A894-F14447FAB1F7}"/>
              </a:ext>
            </a:extLst>
          </p:cNvPr>
          <p:cNvSpPr txBox="1"/>
          <p:nvPr/>
        </p:nvSpPr>
        <p:spPr>
          <a:xfrm>
            <a:off x="256760" y="5553855"/>
            <a:ext cx="4696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Example: </a:t>
            </a:r>
            <a:r>
              <a:rPr lang="en-US" sz="2400" b="1" dirty="0" smtClean="0">
                <a:solidFill>
                  <a:srgbClr val="0070C0"/>
                </a:solidFill>
              </a:rPr>
              <a:t>D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2400" dirty="0" smtClean="0"/>
              <a:t> uniform over </a:t>
            </a:r>
            <a:r>
              <a:rPr lang="en-US" sz="2400" b="1" dirty="0" smtClean="0">
                <a:solidFill>
                  <a:srgbClr val="0070C0"/>
                </a:solidFill>
              </a:rPr>
              <a:t>0{0,1}</a:t>
            </a:r>
            <a:r>
              <a:rPr lang="en-US" sz="2400" b="1" baseline="30000" dirty="0" smtClean="0">
                <a:solidFill>
                  <a:srgbClr val="0070C0"/>
                </a:solidFill>
              </a:rPr>
              <a:t>n-1</a:t>
            </a:r>
            <a:r>
              <a:rPr lang="en-US" sz="2400" dirty="0" smtClean="0"/>
              <a:t>  </a:t>
            </a:r>
            <a:br>
              <a:rPr lang="en-US" sz="2400" dirty="0" smtClean="0"/>
            </a:br>
            <a:r>
              <a:rPr lang="en-US" sz="2400" dirty="0" smtClean="0"/>
              <a:t>                 </a:t>
            </a:r>
            <a:r>
              <a:rPr lang="en-US" sz="2400" b="1" dirty="0" smtClean="0">
                <a:solidFill>
                  <a:srgbClr val="0070C0"/>
                </a:solidFill>
              </a:rPr>
              <a:t>D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uniform over </a:t>
            </a:r>
            <a:r>
              <a:rPr lang="en-US" sz="2400" b="1" dirty="0" smtClean="0">
                <a:solidFill>
                  <a:srgbClr val="0070C0"/>
                </a:solidFill>
              </a:rPr>
              <a:t>1{0,1}</a:t>
            </a:r>
            <a:r>
              <a:rPr lang="en-US" sz="2400" b="1" baseline="30000" dirty="0" smtClean="0">
                <a:solidFill>
                  <a:srgbClr val="0070C0"/>
                </a:solidFill>
              </a:rPr>
              <a:t>n-1</a:t>
            </a:r>
            <a:endParaRPr lang="en-US" sz="2400" b="1" dirty="0" smtClean="0">
              <a:solidFill>
                <a:srgbClr val="0070C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886581" y="5502582"/>
            <a:ext cx="63199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sz="2400" dirty="0" smtClean="0">
                <a:sym typeface="Symbol" panose="05050102010706020507" pitchFamily="18" charset="2"/>
              </a:rPr>
              <a:t>Distance (</a:t>
            </a:r>
            <a:r>
              <a:rPr lang="en-US" sz="2400" b="1" dirty="0" smtClean="0">
                <a:solidFill>
                  <a:srgbClr val="008000"/>
                </a:solidFill>
                <a:sym typeface="Symbol" panose="05050102010706020507" pitchFamily="18" charset="2"/>
              </a:rPr>
              <a:t>earth mover’s under Hamming</a:t>
            </a:r>
            <a:r>
              <a:rPr lang="en-US" sz="2400" dirty="0" smtClean="0">
                <a:sym typeface="Symbol" panose="05050102010706020507" pitchFamily="18" charset="2"/>
              </a:rPr>
              <a:t>) </a:t>
            </a:r>
            <a:r>
              <a:rPr lang="en-US" sz="2400" dirty="0">
                <a:sym typeface="Symbol" panose="05050102010706020507" pitchFamily="18" charset="2"/>
              </a:rPr>
              <a:t>is  </a:t>
            </a:r>
            <a:r>
              <a:rPr lang="en-US" sz="2400" b="1" dirty="0">
                <a:solidFill>
                  <a:srgbClr val="0070C0"/>
                </a:solidFill>
                <a:sym typeface="Symbol" panose="05050102010706020507" pitchFamily="18" charset="2"/>
              </a:rPr>
              <a:t>1/n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BDEF7946-F394-48BC-A894-F14447FAB1F7}"/>
              </a:ext>
            </a:extLst>
          </p:cNvPr>
          <p:cNvSpPr txBox="1"/>
          <p:nvPr/>
        </p:nvSpPr>
        <p:spPr>
          <a:xfrm>
            <a:off x="9306730" y="1498201"/>
            <a:ext cx="26647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Refer to model as:</a:t>
            </a:r>
          </a:p>
          <a:p>
            <a:r>
              <a:rPr lang="en-US" sz="2400" b="1" dirty="0" smtClean="0">
                <a:solidFill>
                  <a:srgbClr val="FF33CC"/>
                </a:solidFill>
              </a:rPr>
              <a:t>D</a:t>
            </a:r>
            <a:r>
              <a:rPr lang="en-US" sz="2400" dirty="0" smtClean="0"/>
              <a:t>istributions </a:t>
            </a:r>
            <a:br>
              <a:rPr lang="en-US" sz="2400" dirty="0" smtClean="0"/>
            </a:br>
            <a:r>
              <a:rPr lang="en-US" sz="2400" b="1" dirty="0" smtClean="0">
                <a:solidFill>
                  <a:srgbClr val="FF33CC"/>
                </a:solidFill>
              </a:rPr>
              <a:t>o</a:t>
            </a:r>
            <a:r>
              <a:rPr lang="en-US" sz="2400" dirty="0" smtClean="0"/>
              <a:t>ver </a:t>
            </a:r>
            <a:br>
              <a:rPr lang="en-US" sz="2400" dirty="0" smtClean="0"/>
            </a:br>
            <a:r>
              <a:rPr lang="en-US" sz="2400" b="1" dirty="0" smtClean="0">
                <a:solidFill>
                  <a:srgbClr val="FF33CC"/>
                </a:solidFill>
              </a:rPr>
              <a:t>H</a:t>
            </a:r>
            <a:r>
              <a:rPr lang="en-US" sz="2400" dirty="0" smtClean="0"/>
              <a:t>uge </a:t>
            </a:r>
            <a:br>
              <a:rPr lang="en-US" sz="2400" dirty="0" smtClean="0"/>
            </a:br>
            <a:r>
              <a:rPr lang="en-US" sz="2400" b="1" dirty="0" smtClean="0">
                <a:solidFill>
                  <a:srgbClr val="FF33CC"/>
                </a:solidFill>
              </a:rPr>
              <a:t>O</a:t>
            </a:r>
            <a:r>
              <a:rPr lang="en-US" sz="2400" dirty="0" smtClean="0"/>
              <a:t>bjects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881512" y="2343629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BDEF7946-F394-48BC-A894-F14447FAB1F7}"/>
              </a:ext>
            </a:extLst>
          </p:cNvPr>
          <p:cNvSpPr txBox="1"/>
          <p:nvPr/>
        </p:nvSpPr>
        <p:spPr>
          <a:xfrm>
            <a:off x="4952913" y="5947302"/>
            <a:ext cx="6144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</a:t>
            </a:r>
            <a:r>
              <a:rPr lang="en-US" sz="2400" b="1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H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(0z, 1z)=1/n </a:t>
            </a:r>
            <a:r>
              <a:rPr lang="en-US" sz="2400" dirty="0" smtClean="0"/>
              <a:t>for every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z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</a:t>
            </a:r>
            <a:r>
              <a:rPr lang="en-US" sz="2400" b="1" dirty="0" smtClean="0">
                <a:solidFill>
                  <a:srgbClr val="0070C0"/>
                </a:solidFill>
              </a:rPr>
              <a:t>{0,1}</a:t>
            </a:r>
            <a:r>
              <a:rPr lang="en-US" sz="2400" b="1" baseline="30000" dirty="0" smtClean="0">
                <a:solidFill>
                  <a:srgbClr val="0070C0"/>
                </a:solidFill>
              </a:rPr>
              <a:t>n-1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Take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w</a:t>
            </a:r>
            <a:r>
              <a:rPr lang="en-US" sz="2400" b="1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0z,1z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 = D</a:t>
            </a:r>
            <a:r>
              <a:rPr lang="en-US" sz="2400" b="1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(0z) = D</a:t>
            </a:r>
            <a:r>
              <a:rPr lang="en-US" sz="2400" b="1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(1z)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8063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/>
      <p:bldP spid="13" grpId="0"/>
      <p:bldP spid="3" grpId="0" animBg="1"/>
      <p:bldP spid="4" grpId="0"/>
      <p:bldP spid="24" grpId="0"/>
      <p:bldP spid="5" grpId="0" animBg="1"/>
      <p:bldP spid="55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1A12BD4-AC40-4475-9E5B-67113D7BD29D}"/>
              </a:ext>
            </a:extLst>
          </p:cNvPr>
          <p:cNvSpPr/>
          <p:nvPr/>
        </p:nvSpPr>
        <p:spPr>
          <a:xfrm>
            <a:off x="1786071" y="231855"/>
            <a:ext cx="81026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Some observations for </a:t>
            </a:r>
            <a:r>
              <a:rPr lang="en-US" sz="2800" b="1" dirty="0" err="1" smtClean="0">
                <a:solidFill>
                  <a:srgbClr val="7030A0"/>
                </a:solidFill>
              </a:rPr>
              <a:t>DoHO</a:t>
            </a:r>
            <a:r>
              <a:rPr lang="en-US" sz="2800" b="1" dirty="0" smtClean="0">
                <a:solidFill>
                  <a:srgbClr val="7030A0"/>
                </a:solidFill>
              </a:rPr>
              <a:t> model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99F4770-1511-4BF5-BDEB-AB87FA42D997}"/>
              </a:ext>
            </a:extLst>
          </p:cNvPr>
          <p:cNvSpPr/>
          <p:nvPr/>
        </p:nvSpPr>
        <p:spPr>
          <a:xfrm>
            <a:off x="143680" y="978948"/>
            <a:ext cx="116747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b="1" dirty="0" smtClean="0">
                <a:solidFill>
                  <a:srgbClr val="00B0F0"/>
                </a:solidFill>
              </a:rPr>
              <a:t>Observation 1:</a:t>
            </a:r>
            <a:r>
              <a:rPr lang="en-US" sz="2400" dirty="0" smtClean="0"/>
              <a:t> Testing properties of strings, and testing properties of distributions (“</a:t>
            </a:r>
            <a:r>
              <a:rPr lang="en-US" sz="2400" b="1" dirty="0" smtClean="0">
                <a:solidFill>
                  <a:srgbClr val="008000"/>
                </a:solidFill>
              </a:rPr>
              <a:t>standard</a:t>
            </a:r>
            <a:r>
              <a:rPr lang="en-US" sz="2400" dirty="0" smtClean="0"/>
              <a:t>” model, as defined earlier) are </a:t>
            </a:r>
            <a:r>
              <a:rPr lang="en-US" sz="2400" b="1" dirty="0" smtClean="0">
                <a:solidFill>
                  <a:srgbClr val="008000"/>
                </a:solidFill>
              </a:rPr>
              <a:t>special cases of </a:t>
            </a:r>
            <a:r>
              <a:rPr lang="en-US" sz="2400" b="1" dirty="0" err="1" smtClean="0">
                <a:solidFill>
                  <a:srgbClr val="008000"/>
                </a:solidFill>
              </a:rPr>
              <a:t>DoHO</a:t>
            </a:r>
            <a:r>
              <a:rPr lang="en-US" sz="2400" dirty="0" smtClean="0"/>
              <a:t>. </a:t>
            </a:r>
            <a:endParaRPr lang="en-US" sz="2400" b="1" dirty="0">
              <a:solidFill>
                <a:srgbClr val="0070C0"/>
              </a:solidFill>
              <a:sym typeface="Symbol" panose="05050102010706020507" pitchFamily="18" charset="2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99F4770-1511-4BF5-BDEB-AB87FA42D997}"/>
              </a:ext>
            </a:extLst>
          </p:cNvPr>
          <p:cNvSpPr/>
          <p:nvPr/>
        </p:nvSpPr>
        <p:spPr>
          <a:xfrm>
            <a:off x="143680" y="2135619"/>
            <a:ext cx="116747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b="1" dirty="0" smtClean="0">
                <a:solidFill>
                  <a:srgbClr val="00B0F0"/>
                </a:solidFill>
              </a:rPr>
              <a:t>Observation 2:</a:t>
            </a:r>
            <a:r>
              <a:rPr lang="en-US" sz="2400" dirty="0" smtClean="0"/>
              <a:t>  </a:t>
            </a:r>
            <a:r>
              <a:rPr lang="en-US" sz="2400" b="1" dirty="0" smtClean="0">
                <a:solidFill>
                  <a:srgbClr val="008000"/>
                </a:solidFill>
              </a:rPr>
              <a:t>Sample</a:t>
            </a:r>
            <a:r>
              <a:rPr lang="en-US" sz="2400" dirty="0" smtClean="0"/>
              <a:t> complexity of testing </a:t>
            </a:r>
            <a:r>
              <a:rPr lang="en-US" sz="2400" b="1" dirty="0" smtClean="0">
                <a:solidFill>
                  <a:srgbClr val="0070C0"/>
                </a:solidFill>
              </a:rPr>
              <a:t>P</a:t>
            </a:r>
            <a:r>
              <a:rPr lang="en-US" sz="2400" dirty="0" smtClean="0"/>
              <a:t> in </a:t>
            </a:r>
            <a:r>
              <a:rPr lang="en-US" sz="2400" b="1" dirty="0" err="1" smtClean="0">
                <a:solidFill>
                  <a:srgbClr val="008000"/>
                </a:solidFill>
              </a:rPr>
              <a:t>DoHO</a:t>
            </a:r>
            <a:r>
              <a:rPr lang="en-US" sz="2400" dirty="0" smtClean="0"/>
              <a:t> model 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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</a:p>
          <a:p>
            <a:r>
              <a:rPr lang="en-US" sz="2400" b="1" dirty="0">
                <a:solidFill>
                  <a:srgbClr val="008000"/>
                </a:solidFill>
                <a:sym typeface="Symbol" panose="05050102010706020507" pitchFamily="18" charset="2"/>
              </a:rPr>
              <a:t> </a:t>
            </a:r>
            <a:r>
              <a:rPr lang="en-US" sz="2400" b="1" dirty="0" smtClean="0">
                <a:solidFill>
                  <a:srgbClr val="008000"/>
                </a:solidFill>
                <a:sym typeface="Symbol" panose="05050102010706020507" pitchFamily="18" charset="2"/>
              </a:rPr>
              <a:t>    Sample </a:t>
            </a:r>
            <a:r>
              <a:rPr lang="en-US" sz="2400" dirty="0" smtClean="0">
                <a:sym typeface="Symbol" panose="05050102010706020507" pitchFamily="18" charset="2"/>
              </a:rPr>
              <a:t>complexity </a:t>
            </a:r>
            <a:r>
              <a:rPr lang="en-US" sz="2400" dirty="0" smtClean="0"/>
              <a:t>of </a:t>
            </a:r>
            <a:r>
              <a:rPr lang="en-US" sz="2400" dirty="0"/>
              <a:t>testing </a:t>
            </a:r>
            <a:r>
              <a:rPr lang="en-US" sz="2400" b="1" dirty="0">
                <a:solidFill>
                  <a:srgbClr val="0070C0"/>
                </a:solidFill>
              </a:rPr>
              <a:t>P</a:t>
            </a:r>
            <a:r>
              <a:rPr lang="en-US" sz="2400" dirty="0"/>
              <a:t> </a:t>
            </a:r>
            <a:r>
              <a:rPr lang="en-US" sz="2400" dirty="0" smtClean="0"/>
              <a:t>in </a:t>
            </a:r>
            <a:r>
              <a:rPr lang="en-US" sz="2400" b="1" dirty="0" smtClean="0">
                <a:solidFill>
                  <a:srgbClr val="008000"/>
                </a:solidFill>
              </a:rPr>
              <a:t>standard </a:t>
            </a:r>
            <a:r>
              <a:rPr lang="en-US" sz="2400" dirty="0" smtClean="0"/>
              <a:t>distribution testing model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/>
              <a:t>(but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may be smaller due to different distance measure)</a:t>
            </a:r>
            <a:endParaRPr lang="en-US" sz="2400" b="1" dirty="0">
              <a:solidFill>
                <a:srgbClr val="0070C0"/>
              </a:solidFill>
              <a:sym typeface="Symbol" panose="05050102010706020507" pitchFamily="18" charset="2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499F4770-1511-4BF5-BDEB-AB87FA42D997}"/>
              </a:ext>
            </a:extLst>
          </p:cNvPr>
          <p:cNvSpPr/>
          <p:nvPr/>
        </p:nvSpPr>
        <p:spPr>
          <a:xfrm>
            <a:off x="143681" y="3576224"/>
            <a:ext cx="116747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b="1" dirty="0" smtClean="0">
                <a:solidFill>
                  <a:srgbClr val="00B0F0"/>
                </a:solidFill>
              </a:rPr>
              <a:t>Observation 3:</a:t>
            </a:r>
            <a:r>
              <a:rPr lang="en-US" sz="2400" dirty="0" smtClean="0"/>
              <a:t>  </a:t>
            </a:r>
            <a:r>
              <a:rPr lang="en-US" sz="2400" b="1" dirty="0" smtClean="0">
                <a:solidFill>
                  <a:srgbClr val="008000"/>
                </a:solidFill>
              </a:rPr>
              <a:t>Query</a:t>
            </a:r>
            <a:r>
              <a:rPr lang="en-US" sz="2400" dirty="0" smtClean="0"/>
              <a:t> </a:t>
            </a:r>
            <a:r>
              <a:rPr lang="en-US" sz="2400" dirty="0"/>
              <a:t>complexity of testing </a:t>
            </a:r>
            <a:r>
              <a:rPr lang="en-US" sz="2400" b="1" dirty="0">
                <a:solidFill>
                  <a:srgbClr val="0070C0"/>
                </a:solidFill>
              </a:rPr>
              <a:t>P</a:t>
            </a:r>
            <a:r>
              <a:rPr lang="en-US" sz="2400" dirty="0"/>
              <a:t> in </a:t>
            </a:r>
            <a:r>
              <a:rPr lang="en-US" sz="2400" b="1" dirty="0" err="1" smtClean="0">
                <a:solidFill>
                  <a:srgbClr val="008000"/>
                </a:solidFill>
              </a:rPr>
              <a:t>DoHO</a:t>
            </a:r>
            <a:r>
              <a:rPr lang="en-US" sz="2400" dirty="0" smtClean="0"/>
              <a:t> </a:t>
            </a:r>
            <a:r>
              <a:rPr lang="en-US" sz="2400" dirty="0"/>
              <a:t>model </a:t>
            </a:r>
            <a:r>
              <a:rPr lang="x-none" sz="2400" b="1" dirty="0">
                <a:solidFill>
                  <a:srgbClr val="0070C0"/>
                </a:solidFill>
                <a:sym typeface="Symbol" panose="05050102010706020507" pitchFamily="18" charset="2"/>
              </a:rPr>
              <a:t></a:t>
            </a:r>
            <a:r>
              <a:rPr lang="en-US" sz="2400" b="1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endParaRPr lang="en-US" sz="2400" b="1" dirty="0" smtClean="0">
              <a:solidFill>
                <a:srgbClr val="0070C0"/>
              </a:solidFill>
              <a:sym typeface="Symbol" panose="05050102010706020507" pitchFamily="18" charset="2"/>
            </a:endParaRPr>
          </a:p>
          <a:p>
            <a:r>
              <a:rPr lang="en-US" sz="2400" b="1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    </a:t>
            </a:r>
            <a:r>
              <a:rPr lang="en-US" sz="2400" b="1" dirty="0" smtClean="0">
                <a:solidFill>
                  <a:srgbClr val="008000"/>
                </a:solidFill>
              </a:rPr>
              <a:t>Sample</a:t>
            </a:r>
            <a:r>
              <a:rPr lang="en-US" sz="2400" dirty="0" smtClean="0"/>
              <a:t> </a:t>
            </a:r>
            <a:r>
              <a:rPr lang="en-US" sz="2400" dirty="0"/>
              <a:t>complexity of testing </a:t>
            </a:r>
            <a:r>
              <a:rPr lang="en-US" sz="2400" b="1" dirty="0">
                <a:solidFill>
                  <a:srgbClr val="0070C0"/>
                </a:solidFill>
              </a:rPr>
              <a:t>P</a:t>
            </a:r>
            <a:r>
              <a:rPr lang="en-US" sz="2400" dirty="0"/>
              <a:t> in </a:t>
            </a:r>
            <a:r>
              <a:rPr lang="en-US" sz="2400" b="1" dirty="0" err="1">
                <a:solidFill>
                  <a:srgbClr val="008000"/>
                </a:solidFill>
              </a:rPr>
              <a:t>DoHO</a:t>
            </a:r>
            <a:r>
              <a:rPr lang="en-US" sz="2400" dirty="0"/>
              <a:t> </a:t>
            </a:r>
            <a:r>
              <a:rPr lang="en-US" sz="2400" dirty="0" smtClean="0"/>
              <a:t>model 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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 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499F4770-1511-4BF5-BDEB-AB87FA42D997}"/>
              </a:ext>
            </a:extLst>
          </p:cNvPr>
          <p:cNvSpPr/>
          <p:nvPr/>
        </p:nvSpPr>
        <p:spPr>
          <a:xfrm>
            <a:off x="143680" y="4705203"/>
            <a:ext cx="93015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b="1" dirty="0" smtClean="0">
                <a:solidFill>
                  <a:srgbClr val="00B0F0"/>
                </a:solidFill>
              </a:rPr>
              <a:t>Observation 2+3:</a:t>
            </a:r>
            <a:r>
              <a:rPr lang="en-US" sz="2400" dirty="0" smtClean="0"/>
              <a:t>  </a:t>
            </a:r>
            <a:r>
              <a:rPr lang="en-US" sz="2400" b="1" dirty="0" smtClean="0">
                <a:solidFill>
                  <a:srgbClr val="008000"/>
                </a:solidFill>
              </a:rPr>
              <a:t>Query</a:t>
            </a:r>
            <a:r>
              <a:rPr lang="en-US" sz="2400" dirty="0" smtClean="0"/>
              <a:t> </a:t>
            </a:r>
            <a:r>
              <a:rPr lang="en-US" sz="2400" dirty="0"/>
              <a:t>complexity of testing </a:t>
            </a:r>
            <a:r>
              <a:rPr lang="en-US" sz="2400" b="1" dirty="0">
                <a:solidFill>
                  <a:srgbClr val="0070C0"/>
                </a:solidFill>
              </a:rPr>
              <a:t>P</a:t>
            </a:r>
            <a:r>
              <a:rPr lang="en-US" sz="2400" dirty="0"/>
              <a:t> in </a:t>
            </a:r>
            <a:r>
              <a:rPr lang="en-US" sz="2400" b="1" dirty="0" err="1" smtClean="0">
                <a:solidFill>
                  <a:srgbClr val="008000"/>
                </a:solidFill>
              </a:rPr>
              <a:t>DoHO</a:t>
            </a:r>
            <a:r>
              <a:rPr lang="en-US" sz="2400" dirty="0" smtClean="0"/>
              <a:t> </a:t>
            </a:r>
            <a:r>
              <a:rPr lang="en-US" sz="2400" dirty="0"/>
              <a:t>model </a:t>
            </a:r>
            <a:r>
              <a:rPr lang="x-none" sz="2400" b="1" dirty="0">
                <a:solidFill>
                  <a:srgbClr val="0070C0"/>
                </a:solidFill>
                <a:sym typeface="Symbol" panose="05050102010706020507" pitchFamily="18" charset="2"/>
              </a:rPr>
              <a:t></a:t>
            </a:r>
            <a:r>
              <a:rPr lang="en-US" sz="2400" b="1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endParaRPr lang="en-US" sz="2400" b="1" dirty="0" smtClean="0">
              <a:solidFill>
                <a:srgbClr val="0070C0"/>
              </a:solidFill>
              <a:sym typeface="Symbol" panose="05050102010706020507" pitchFamily="18" charset="2"/>
            </a:endParaRPr>
          </a:p>
          <a:p>
            <a:r>
              <a:rPr lang="en-US" sz="2400" b="1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    </a:t>
            </a:r>
            <a:r>
              <a:rPr lang="en-US" sz="2400" b="1" dirty="0" smtClean="0">
                <a:solidFill>
                  <a:srgbClr val="008000"/>
                </a:solidFill>
              </a:rPr>
              <a:t>Sample</a:t>
            </a:r>
            <a:r>
              <a:rPr lang="en-US" sz="2400" dirty="0" smtClean="0"/>
              <a:t> </a:t>
            </a:r>
            <a:r>
              <a:rPr lang="en-US" sz="2400" dirty="0"/>
              <a:t>complexity of testing </a:t>
            </a:r>
            <a:r>
              <a:rPr lang="en-US" sz="2400" b="1" dirty="0">
                <a:solidFill>
                  <a:srgbClr val="0070C0"/>
                </a:solidFill>
              </a:rPr>
              <a:t>P</a:t>
            </a:r>
            <a:r>
              <a:rPr lang="en-US" sz="2400" dirty="0"/>
              <a:t> in </a:t>
            </a:r>
            <a:r>
              <a:rPr lang="en-US" sz="2400" b="1" dirty="0" smtClean="0">
                <a:solidFill>
                  <a:srgbClr val="008000"/>
                </a:solidFill>
              </a:rPr>
              <a:t>standard</a:t>
            </a:r>
            <a:r>
              <a:rPr lang="en-US" sz="2400" dirty="0" smtClean="0"/>
              <a:t> model 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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 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499F4770-1511-4BF5-BDEB-AB87FA42D997}"/>
              </a:ext>
            </a:extLst>
          </p:cNvPr>
          <p:cNvSpPr/>
          <p:nvPr/>
        </p:nvSpPr>
        <p:spPr>
          <a:xfrm>
            <a:off x="509583" y="5603349"/>
            <a:ext cx="65469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Our focus: </a:t>
            </a:r>
            <a:r>
              <a:rPr lang="en-US" sz="2400" dirty="0" smtClean="0"/>
              <a:t>getting (much</a:t>
            </a:r>
            <a:r>
              <a:rPr lang="en-US" sz="2400" dirty="0"/>
              <a:t>) </a:t>
            </a:r>
            <a:r>
              <a:rPr lang="en-US" sz="2400" dirty="0" smtClean="0"/>
              <a:t>lower query complexity</a:t>
            </a:r>
          </a:p>
        </p:txBody>
      </p:sp>
    </p:spTree>
    <p:extLst>
      <p:ext uri="{BB962C8B-B14F-4D97-AF65-F5344CB8AC3E}">
        <p14:creationId xmlns:p14="http://schemas.microsoft.com/office/powerpoint/2010/main" val="212327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1A12BD4-AC40-4475-9E5B-67113D7BD29D}"/>
              </a:ext>
            </a:extLst>
          </p:cNvPr>
          <p:cNvSpPr/>
          <p:nvPr/>
        </p:nvSpPr>
        <p:spPr>
          <a:xfrm>
            <a:off x="1356743" y="162434"/>
            <a:ext cx="94603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A general bound on query complexity in </a:t>
            </a:r>
            <a:r>
              <a:rPr lang="en-US" sz="2800" b="1" dirty="0" err="1" smtClean="0">
                <a:solidFill>
                  <a:srgbClr val="7030A0"/>
                </a:solidFill>
              </a:rPr>
              <a:t>DoHO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99F4770-1511-4BF5-BDEB-AB87FA42D997}"/>
              </a:ext>
            </a:extLst>
          </p:cNvPr>
          <p:cNvSpPr/>
          <p:nvPr/>
        </p:nvSpPr>
        <p:spPr>
          <a:xfrm>
            <a:off x="95330" y="2398673"/>
            <a:ext cx="114009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Say that </a:t>
            </a:r>
            <a:r>
              <a:rPr lang="en-US" sz="2400" dirty="0" smtClean="0">
                <a:sym typeface="Symbol" panose="05050102010706020507" pitchFamily="18" charset="2"/>
              </a:rPr>
              <a:t>property of distributions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P</a:t>
            </a:r>
            <a:r>
              <a:rPr lang="en-US" sz="2400" dirty="0" smtClean="0">
                <a:sym typeface="Symbol" panose="05050102010706020507" pitchFamily="18" charset="2"/>
              </a:rPr>
              <a:t> over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{0,1}</a:t>
            </a:r>
            <a:r>
              <a:rPr lang="en-US" sz="2400" b="1" baseline="30000" dirty="0" smtClean="0">
                <a:solidFill>
                  <a:srgbClr val="0070C0"/>
                </a:solidFill>
                <a:sym typeface="Symbol" panose="05050102010706020507" pitchFamily="18" charset="2"/>
              </a:rPr>
              <a:t>n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en-US" sz="2400" dirty="0" smtClean="0">
                <a:sym typeface="Symbol" panose="05050102010706020507" pitchFamily="18" charset="2"/>
              </a:rPr>
              <a:t>is </a:t>
            </a:r>
            <a:r>
              <a:rPr lang="en-US" sz="2400" b="1" dirty="0" smtClean="0">
                <a:solidFill>
                  <a:srgbClr val="008000"/>
                </a:solidFill>
                <a:sym typeface="Symbol" panose="05050102010706020507" pitchFamily="18" charset="2"/>
              </a:rPr>
              <a:t>closed under mapping </a:t>
            </a:r>
            <a:r>
              <a:rPr lang="en-US" sz="2400" dirty="0" smtClean="0">
                <a:sym typeface="Symbol" panose="05050102010706020507" pitchFamily="18" charset="2"/>
              </a:rPr>
              <a:t>if for every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D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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P</a:t>
            </a:r>
            <a:r>
              <a:rPr lang="en-US" sz="2400" dirty="0" smtClean="0">
                <a:sym typeface="Symbol" panose="05050102010706020507" pitchFamily="18" charset="2"/>
              </a:rPr>
              <a:t> and </a:t>
            </a:r>
            <a:r>
              <a:rPr lang="en-US" sz="2400" b="1" dirty="0" smtClean="0">
                <a:solidFill>
                  <a:srgbClr val="008000"/>
                </a:solidFill>
                <a:sym typeface="Symbol" panose="05050102010706020507" pitchFamily="18" charset="2"/>
              </a:rPr>
              <a:t>every</a:t>
            </a:r>
            <a:r>
              <a:rPr lang="en-US" sz="2400" dirty="0" smtClean="0">
                <a:sym typeface="Symbol" panose="05050102010706020507" pitchFamily="18" charset="2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f : {0,1}</a:t>
            </a:r>
            <a:r>
              <a:rPr lang="en-US" sz="2400" b="1" baseline="30000" dirty="0" smtClean="0">
                <a:solidFill>
                  <a:srgbClr val="0070C0"/>
                </a:solidFill>
                <a:sym typeface="Symbol" panose="05050102010706020507" pitchFamily="18" charset="2"/>
              </a:rPr>
              <a:t>n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</a:t>
            </a:r>
            <a:r>
              <a:rPr lang="en-US" sz="2400" b="1" dirty="0">
                <a:solidFill>
                  <a:srgbClr val="0070C0"/>
                </a:solidFill>
                <a:sym typeface="Symbol" panose="05050102010706020507" pitchFamily="18" charset="2"/>
              </a:rPr>
              <a:t> {0,1}</a:t>
            </a:r>
            <a:r>
              <a:rPr lang="en-US" sz="2400" b="1" baseline="30000" dirty="0">
                <a:solidFill>
                  <a:srgbClr val="0070C0"/>
                </a:solidFill>
                <a:sym typeface="Symbol" panose="05050102010706020507" pitchFamily="18" charset="2"/>
              </a:rPr>
              <a:t>n</a:t>
            </a:r>
            <a:r>
              <a:rPr lang="en-US" sz="2400" b="1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en-US" sz="2400" dirty="0" smtClean="0">
                <a:sym typeface="Symbol" panose="05050102010706020507" pitchFamily="18" charset="2"/>
              </a:rPr>
              <a:t>, we have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f(D)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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P</a:t>
            </a:r>
            <a:r>
              <a:rPr lang="en-US" sz="2400" dirty="0" smtClean="0">
                <a:sym typeface="Symbol" panose="05050102010706020507" pitchFamily="18" charset="2"/>
              </a:rPr>
              <a:t> where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D’=f(D) </a:t>
            </a:r>
            <a:r>
              <a:rPr lang="en-US" sz="2400" dirty="0" smtClean="0">
                <a:sym typeface="Symbol" panose="05050102010706020507" pitchFamily="18" charset="2"/>
              </a:rPr>
              <a:t>satisfies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D’(y)=D(f</a:t>
            </a:r>
            <a:r>
              <a:rPr lang="en-US" sz="2400" b="1" baseline="30000" dirty="0" smtClean="0">
                <a:solidFill>
                  <a:srgbClr val="0070C0"/>
                </a:solidFill>
                <a:sym typeface="Symbol" panose="05050102010706020507" pitchFamily="18" charset="2"/>
              </a:rPr>
              <a:t>-1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(y)).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499F4770-1511-4BF5-BDEB-AB87FA42D997}"/>
              </a:ext>
            </a:extLst>
          </p:cNvPr>
          <p:cNvSpPr/>
          <p:nvPr/>
        </p:nvSpPr>
        <p:spPr>
          <a:xfrm>
            <a:off x="267457" y="4622973"/>
            <a:ext cx="91387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00B0F0"/>
                </a:solidFill>
              </a:rPr>
              <a:t>Thm</a:t>
            </a:r>
            <a:r>
              <a:rPr lang="en-US" sz="2400" b="1" dirty="0" smtClean="0">
                <a:solidFill>
                  <a:srgbClr val="00B0F0"/>
                </a:solidFill>
              </a:rPr>
              <a:t> 1: </a:t>
            </a:r>
            <a:r>
              <a:rPr lang="en-US" sz="2400" dirty="0" smtClean="0"/>
              <a:t>If </a:t>
            </a:r>
            <a:r>
              <a:rPr lang="en-US" sz="2400" b="1" dirty="0" smtClean="0">
                <a:solidFill>
                  <a:srgbClr val="0070C0"/>
                </a:solidFill>
              </a:rPr>
              <a:t>P</a:t>
            </a:r>
            <a:r>
              <a:rPr lang="en-US" sz="2400" dirty="0" smtClean="0"/>
              <a:t> is closed under mapping, then </a:t>
            </a:r>
            <a:r>
              <a:rPr lang="en-US" sz="2400" b="1" dirty="0" err="1" smtClean="0">
                <a:solidFill>
                  <a:srgbClr val="0070C0"/>
                </a:solidFill>
              </a:rPr>
              <a:t>q</a:t>
            </a:r>
            <a:r>
              <a:rPr lang="en-US" sz="2400" b="1" baseline="-25000" dirty="0" err="1" smtClean="0">
                <a:solidFill>
                  <a:srgbClr val="0070C0"/>
                </a:solidFill>
              </a:rPr>
              <a:t>P</a:t>
            </a:r>
            <a:r>
              <a:rPr lang="en-US" sz="2400" b="1" dirty="0" smtClean="0">
                <a:solidFill>
                  <a:srgbClr val="0070C0"/>
                </a:solidFill>
              </a:rPr>
              <a:t>(n,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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)</a:t>
            </a:r>
            <a:r>
              <a:rPr lang="en-US" sz="2400" dirty="0" smtClean="0">
                <a:sym typeface="Symbol" panose="05050102010706020507" pitchFamily="18" charset="2"/>
              </a:rPr>
              <a:t> =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O(</a:t>
            </a:r>
            <a:r>
              <a:rPr lang="en-US" sz="2400" b="1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s</a:t>
            </a:r>
            <a:r>
              <a:rPr lang="en-US" sz="2400" b="1" baseline="-25000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P,std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(n,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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/2)/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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6638911" y="4534816"/>
            <a:ext cx="424959" cy="375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b="1" dirty="0">
                <a:solidFill>
                  <a:srgbClr val="0070C0"/>
                </a:solidFill>
                <a:sym typeface="Symbol" panose="05050102010706020507" pitchFamily="18" charset="2"/>
              </a:rPr>
              <a:t>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499F4770-1511-4BF5-BDEB-AB87FA42D997}"/>
              </a:ext>
            </a:extLst>
          </p:cNvPr>
          <p:cNvSpPr/>
          <p:nvPr/>
        </p:nvSpPr>
        <p:spPr>
          <a:xfrm>
            <a:off x="95330" y="1017796"/>
            <a:ext cx="119831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Obs2+3:</a:t>
            </a:r>
            <a:r>
              <a:rPr lang="en-US" sz="2400" dirty="0" smtClean="0"/>
              <a:t> query complexity </a:t>
            </a:r>
            <a:r>
              <a:rPr lang="en-US" sz="2400" b="1" dirty="0" err="1" smtClean="0">
                <a:solidFill>
                  <a:srgbClr val="0070C0"/>
                </a:solidFill>
              </a:rPr>
              <a:t>q</a:t>
            </a:r>
            <a:r>
              <a:rPr lang="en-US" sz="2400" b="1" baseline="-25000" dirty="0" err="1" smtClean="0">
                <a:solidFill>
                  <a:srgbClr val="0070C0"/>
                </a:solidFill>
              </a:rPr>
              <a:t>P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(n</a:t>
            </a:r>
            <a:r>
              <a:rPr lang="en-US" sz="2400" b="1" dirty="0">
                <a:solidFill>
                  <a:srgbClr val="0070C0"/>
                </a:solidFill>
                <a:sym typeface="Symbol" panose="05050102010706020507" pitchFamily="18" charset="2"/>
              </a:rPr>
              <a:t>,</a:t>
            </a:r>
            <a:r>
              <a:rPr lang="x-none" sz="2400" b="1" dirty="0">
                <a:solidFill>
                  <a:srgbClr val="0070C0"/>
                </a:solidFill>
                <a:sym typeface="Symbol" panose="05050102010706020507" pitchFamily="18" charset="2"/>
              </a:rPr>
              <a:t></a:t>
            </a:r>
            <a:r>
              <a:rPr lang="en-US" sz="2400" b="1" dirty="0" smtClean="0">
                <a:solidFill>
                  <a:schemeClr val="accent1"/>
                </a:solidFill>
                <a:sym typeface="Symbol" panose="05050102010706020507" pitchFamily="18" charset="2"/>
              </a:rPr>
              <a:t>)</a:t>
            </a:r>
            <a:r>
              <a:rPr lang="en-US" sz="2400" dirty="0" smtClean="0">
                <a:sym typeface="Symbol" panose="05050102010706020507" pitchFamily="18" charset="2"/>
              </a:rPr>
              <a:t> in </a:t>
            </a:r>
            <a:r>
              <a:rPr lang="en-US" sz="2400" b="1" dirty="0" err="1" smtClean="0">
                <a:solidFill>
                  <a:srgbClr val="008000"/>
                </a:solidFill>
                <a:sym typeface="Symbol" panose="05050102010706020507" pitchFamily="18" charset="2"/>
              </a:rPr>
              <a:t>DoHO</a:t>
            </a:r>
            <a:r>
              <a:rPr lang="en-US" sz="2400" dirty="0" smtClean="0">
                <a:sym typeface="Symbol" panose="05050102010706020507" pitchFamily="18" charset="2"/>
              </a:rPr>
              <a:t>  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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en-US" sz="2400" dirty="0" smtClean="0">
                <a:sym typeface="Symbol" panose="05050102010706020507" pitchFamily="18" charset="2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n </a:t>
            </a:r>
            <a:r>
              <a:rPr lang="en-US" sz="2400" dirty="0" smtClean="0">
                <a:sym typeface="Symbol" panose="05050102010706020507" pitchFamily="18" charset="2"/>
              </a:rPr>
              <a:t>times sample complexity </a:t>
            </a:r>
            <a:r>
              <a:rPr lang="en-US" sz="2400" b="1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s</a:t>
            </a:r>
            <a:r>
              <a:rPr lang="en-US" sz="2400" b="1" baseline="-25000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P,std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(n</a:t>
            </a:r>
            <a:r>
              <a:rPr lang="en-US" sz="2400" b="1" dirty="0">
                <a:solidFill>
                  <a:srgbClr val="0070C0"/>
                </a:solidFill>
                <a:sym typeface="Symbol" panose="05050102010706020507" pitchFamily="18" charset="2"/>
              </a:rPr>
              <a:t>,</a:t>
            </a:r>
            <a:r>
              <a:rPr lang="x-none" sz="2400" b="1" dirty="0">
                <a:solidFill>
                  <a:srgbClr val="0070C0"/>
                </a:solidFill>
                <a:sym typeface="Symbol" panose="05050102010706020507" pitchFamily="18" charset="2"/>
              </a:rPr>
              <a:t></a:t>
            </a:r>
            <a:r>
              <a:rPr lang="en-US" sz="2400" b="1" dirty="0">
                <a:solidFill>
                  <a:srgbClr val="0070C0"/>
                </a:solidFill>
                <a:sym typeface="Symbol" panose="05050102010706020507" pitchFamily="18" charset="2"/>
              </a:rPr>
              <a:t>) </a:t>
            </a:r>
            <a:r>
              <a:rPr lang="en-US" sz="2400" dirty="0" smtClean="0">
                <a:sym typeface="Symbol" panose="05050102010706020507" pitchFamily="18" charset="2"/>
              </a:rPr>
              <a:t>in </a:t>
            </a:r>
            <a:r>
              <a:rPr lang="en-US" sz="2400" b="1" dirty="0" smtClean="0">
                <a:solidFill>
                  <a:srgbClr val="008000"/>
                </a:solidFill>
                <a:sym typeface="Symbol" panose="05050102010706020507" pitchFamily="18" charset="2"/>
              </a:rPr>
              <a:t>standard</a:t>
            </a:r>
            <a:r>
              <a:rPr lang="en-US" sz="2400" dirty="0" smtClean="0">
                <a:sym typeface="Symbol" panose="05050102010706020507" pitchFamily="18" charset="2"/>
              </a:rPr>
              <a:t>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87466" y="3702890"/>
            <a:ext cx="3210239" cy="668657"/>
            <a:chOff x="817519" y="2781478"/>
            <a:chExt cx="3210239" cy="668657"/>
          </a:xfrm>
        </p:grpSpPr>
        <p:grpSp>
          <p:nvGrpSpPr>
            <p:cNvPr id="33" name="Group 32"/>
            <p:cNvGrpSpPr/>
            <p:nvPr/>
          </p:nvGrpSpPr>
          <p:grpSpPr>
            <a:xfrm>
              <a:off x="820353" y="2781478"/>
              <a:ext cx="3193959" cy="376873"/>
              <a:chOff x="1304150" y="2278345"/>
              <a:chExt cx="3193959" cy="376873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 flipV="1">
                <a:off x="1304150" y="2641600"/>
                <a:ext cx="3193959" cy="136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/>
              <p:cNvSpPr/>
              <p:nvPr/>
            </p:nvSpPr>
            <p:spPr>
              <a:xfrm>
                <a:off x="1304150" y="2494766"/>
                <a:ext cx="327823" cy="15327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715169" y="2278345"/>
                <a:ext cx="316832" cy="36932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2124503" y="2428025"/>
                <a:ext cx="313897" cy="2196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530902" y="2539999"/>
                <a:ext cx="313898" cy="11448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930929" y="2399031"/>
                <a:ext cx="327823" cy="25193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3766497" y="2475312"/>
                <a:ext cx="313897" cy="17176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335222" y="2558666"/>
                <a:ext cx="341751" cy="9581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169918" y="2533188"/>
                <a:ext cx="313898" cy="11448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817519" y="3075732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238484" y="3080456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77254" y="3080803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469362" y="306338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864479" y="3072116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667380" y="3065305"/>
              <a:ext cx="282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721264" y="3073878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273635" y="3061120"/>
              <a:ext cx="29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</a:t>
              </a:r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976801" y="3569540"/>
            <a:ext cx="3534124" cy="825984"/>
            <a:chOff x="4578773" y="2567495"/>
            <a:chExt cx="3534124" cy="825984"/>
          </a:xfrm>
        </p:grpSpPr>
        <p:cxnSp>
          <p:nvCxnSpPr>
            <p:cNvPr id="44" name="Straight Connector 43"/>
            <p:cNvCxnSpPr/>
            <p:nvPr/>
          </p:nvCxnSpPr>
          <p:spPr>
            <a:xfrm flipV="1">
              <a:off x="4699355" y="3080508"/>
              <a:ext cx="3193959" cy="136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5917493" y="2938873"/>
              <a:ext cx="327823" cy="15327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926986" y="2688283"/>
              <a:ext cx="313897" cy="2196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928078" y="2567495"/>
              <a:ext cx="312805" cy="898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732324" y="2708933"/>
              <a:ext cx="316832" cy="36932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578773" y="302414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r>
                <a:rPr lang="x-none" sz="1100" dirty="0" smtClean="0">
                  <a:sym typeface="Symbol" panose="05050102010706020507" pitchFamily="18" charset="2"/>
                </a:rPr>
                <a:t></a:t>
              </a:r>
              <a:r>
                <a:rPr lang="en-US" dirty="0" smtClean="0">
                  <a:sym typeface="Symbol" panose="05050102010706020507" pitchFamily="18" charset="2"/>
                </a:rPr>
                <a:t>a</a:t>
              </a:r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563328" y="3021432"/>
              <a:ext cx="8723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a,c,f</a:t>
              </a:r>
              <a:r>
                <a:rPr lang="x-none" sz="1100" dirty="0">
                  <a:solidFill>
                    <a:prstClr val="black"/>
                  </a:solidFill>
                  <a:sym typeface="Symbol" panose="05050102010706020507" pitchFamily="18" charset="2"/>
                </a:rPr>
                <a:t> </a:t>
              </a:r>
              <a:r>
                <a:rPr lang="x-none" sz="1100" dirty="0" smtClean="0">
                  <a:solidFill>
                    <a:prstClr val="black"/>
                  </a:solidFill>
                  <a:sym typeface="Symbol" panose="05050102010706020507" pitchFamily="18" charset="2"/>
                </a:rPr>
                <a:t></a:t>
              </a:r>
              <a:r>
                <a:rPr lang="en-US" dirty="0" smtClean="0">
                  <a:solidFill>
                    <a:prstClr val="black"/>
                  </a:solidFill>
                  <a:sym typeface="Symbol" panose="05050102010706020507" pitchFamily="18" charset="2"/>
                </a:rPr>
                <a:t>d</a:t>
              </a:r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657653" y="2958267"/>
              <a:ext cx="313898" cy="11448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657654" y="2754872"/>
              <a:ext cx="313897" cy="1717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400247" y="3023199"/>
              <a:ext cx="7152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d,g</a:t>
              </a:r>
              <a:r>
                <a:rPr lang="x-none" sz="1100" dirty="0">
                  <a:solidFill>
                    <a:prstClr val="black"/>
                  </a:solidFill>
                  <a:sym typeface="Symbol" panose="05050102010706020507" pitchFamily="18" charset="2"/>
                </a:rPr>
                <a:t> </a:t>
              </a:r>
              <a:r>
                <a:rPr lang="x-none" sz="1100" dirty="0" smtClean="0">
                  <a:solidFill>
                    <a:prstClr val="black"/>
                  </a:solidFill>
                  <a:sym typeface="Symbol" panose="05050102010706020507" pitchFamily="18" charset="2"/>
                </a:rPr>
                <a:t></a:t>
              </a:r>
              <a:r>
                <a:rPr lang="en-US" dirty="0" smtClean="0">
                  <a:solidFill>
                    <a:prstClr val="black"/>
                  </a:solidFill>
                  <a:sym typeface="Symbol" panose="05050102010706020507" pitchFamily="18" charset="2"/>
                </a:rPr>
                <a:t>f</a:t>
              </a:r>
              <a:endParaRPr lang="en-US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7533428" y="2817469"/>
              <a:ext cx="327823" cy="2519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7533428" y="2665658"/>
              <a:ext cx="313898" cy="11448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7339928" y="3010971"/>
              <a:ext cx="7729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e,h</a:t>
              </a:r>
              <a:r>
                <a:rPr lang="x-none" sz="1100" dirty="0">
                  <a:solidFill>
                    <a:prstClr val="black"/>
                  </a:solidFill>
                  <a:sym typeface="Symbol" panose="05050102010706020507" pitchFamily="18" charset="2"/>
                </a:rPr>
                <a:t> </a:t>
              </a:r>
              <a:r>
                <a:rPr lang="x-none" sz="1100" dirty="0" smtClean="0">
                  <a:solidFill>
                    <a:prstClr val="black"/>
                  </a:solidFill>
                  <a:sym typeface="Symbol" panose="05050102010706020507" pitchFamily="18" charset="2"/>
                </a:rPr>
                <a:t></a:t>
              </a:r>
              <a:r>
                <a:rPr lang="en-US" dirty="0" smtClean="0">
                  <a:solidFill>
                    <a:prstClr val="black"/>
                  </a:solidFill>
                  <a:sym typeface="Symbol" panose="05050102010706020507" pitchFamily="18" charset="2"/>
                </a:rPr>
                <a:t>h</a:t>
              </a:r>
              <a:endParaRPr lang="en-US" dirty="0"/>
            </a:p>
          </p:txBody>
        </p:sp>
      </p:grpSp>
      <p:sp>
        <p:nvSpPr>
          <p:cNvPr id="113" name="Rectangle 112">
            <a:extLst>
              <a:ext uri="{FF2B5EF4-FFF2-40B4-BE49-F238E27FC236}">
                <a16:creationId xmlns:a16="http://schemas.microsoft.com/office/drawing/2014/main" xmlns="" id="{499F4770-1511-4BF5-BDEB-AB87FA42D997}"/>
              </a:ext>
            </a:extLst>
          </p:cNvPr>
          <p:cNvSpPr/>
          <p:nvPr/>
        </p:nvSpPr>
        <p:spPr>
          <a:xfrm>
            <a:off x="87895" y="1696383"/>
            <a:ext cx="80365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ym typeface="Symbol" panose="05050102010706020507" pitchFamily="18" charset="2"/>
              </a:rPr>
              <a:t>Are there conditions under which we can do (much) </a:t>
            </a:r>
            <a:r>
              <a:rPr lang="en-US" sz="2400" b="1" dirty="0" smtClean="0">
                <a:solidFill>
                  <a:srgbClr val="008000"/>
                </a:solidFill>
                <a:sym typeface="Symbol" panose="05050102010706020507" pitchFamily="18" charset="2"/>
              </a:rPr>
              <a:t>better</a:t>
            </a:r>
            <a:r>
              <a:rPr lang="en-US" sz="2400" dirty="0" smtClean="0">
                <a:sym typeface="Symbol" panose="05050102010706020507" pitchFamily="18" charset="2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6258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1A12BD4-AC40-4475-9E5B-67113D7BD29D}"/>
              </a:ext>
            </a:extLst>
          </p:cNvPr>
          <p:cNvSpPr/>
          <p:nvPr/>
        </p:nvSpPr>
        <p:spPr>
          <a:xfrm>
            <a:off x="402779" y="325714"/>
            <a:ext cx="116691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Testing (in </a:t>
            </a:r>
            <a:r>
              <a:rPr lang="en-US" sz="2800" b="1" dirty="0" err="1" smtClean="0">
                <a:solidFill>
                  <a:srgbClr val="7030A0"/>
                </a:solidFill>
              </a:rPr>
              <a:t>DoHO</a:t>
            </a:r>
            <a:r>
              <a:rPr lang="en-US" sz="2800" b="1" dirty="0" smtClean="0">
                <a:solidFill>
                  <a:srgbClr val="7030A0"/>
                </a:solidFill>
              </a:rPr>
              <a:t>) previously studied properties of distributions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99F4770-1511-4BF5-BDEB-AB87FA42D997}"/>
              </a:ext>
            </a:extLst>
          </p:cNvPr>
          <p:cNvSpPr/>
          <p:nvPr/>
        </p:nvSpPr>
        <p:spPr>
          <a:xfrm>
            <a:off x="362653" y="1042742"/>
            <a:ext cx="109766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00B0F0"/>
                </a:solidFill>
              </a:rPr>
              <a:t>Thm</a:t>
            </a:r>
            <a:r>
              <a:rPr lang="en-US" sz="2400" b="1" dirty="0" smtClean="0">
                <a:solidFill>
                  <a:srgbClr val="00B0F0"/>
                </a:solidFill>
              </a:rPr>
              <a:t> 2: </a:t>
            </a:r>
            <a:r>
              <a:rPr lang="en-US" sz="2400" dirty="0" smtClean="0"/>
              <a:t>Consider the following properties (parameterized by </a:t>
            </a:r>
            <a:r>
              <a:rPr lang="en-US" sz="2400" b="1" dirty="0" smtClean="0">
                <a:solidFill>
                  <a:srgbClr val="0070C0"/>
                </a:solidFill>
              </a:rPr>
              <a:t>m</a:t>
            </a:r>
            <a:r>
              <a:rPr lang="en-US" sz="2400" dirty="0" smtClean="0"/>
              <a:t>) </a:t>
            </a:r>
          </a:p>
          <a:p>
            <a:r>
              <a:rPr lang="en-US" sz="2400" dirty="0" smtClean="0"/>
              <a:t>-    The </a:t>
            </a:r>
            <a:r>
              <a:rPr lang="en-US" sz="2400" dirty="0"/>
              <a:t>set of distributions with </a:t>
            </a:r>
            <a:r>
              <a:rPr lang="en-US" sz="2400" b="1" dirty="0">
                <a:solidFill>
                  <a:srgbClr val="008000"/>
                </a:solidFill>
              </a:rPr>
              <a:t>support size </a:t>
            </a:r>
            <a:r>
              <a:rPr lang="en-US" sz="2400" dirty="0"/>
              <a:t>at most </a:t>
            </a:r>
            <a:r>
              <a:rPr lang="en-US" sz="2400" b="1" dirty="0" smtClean="0">
                <a:solidFill>
                  <a:srgbClr val="0070C0"/>
                </a:solidFill>
              </a:rPr>
              <a:t>m</a:t>
            </a:r>
            <a:r>
              <a:rPr lang="en-US" sz="2400" dirty="0" smtClean="0"/>
              <a:t>,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denoted </a:t>
            </a:r>
            <a:r>
              <a:rPr lang="en-US" sz="2400" b="1" dirty="0">
                <a:solidFill>
                  <a:srgbClr val="0070C0"/>
                </a:solidFill>
              </a:rPr>
              <a:t>P</a:t>
            </a:r>
            <a:r>
              <a:rPr lang="x-none" sz="2400" b="1" baseline="30000" dirty="0">
                <a:solidFill>
                  <a:srgbClr val="0070C0"/>
                </a:solidFill>
                <a:sym typeface="Symbol" panose="05050102010706020507" pitchFamily="18" charset="2"/>
              </a:rPr>
              <a:t></a:t>
            </a:r>
            <a:r>
              <a:rPr lang="en-US" sz="2400" b="1" baseline="30000" dirty="0">
                <a:solidFill>
                  <a:srgbClr val="0070C0"/>
                </a:solidFill>
                <a:sym typeface="Symbol" panose="05050102010706020507" pitchFamily="18" charset="2"/>
              </a:rPr>
              <a:t>m</a:t>
            </a:r>
            <a:r>
              <a:rPr lang="en-US" sz="2400" dirty="0" smtClean="0"/>
              <a:t>.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The set </a:t>
            </a:r>
            <a:r>
              <a:rPr lang="en-US" sz="2400" dirty="0"/>
              <a:t>of distributions that are </a:t>
            </a:r>
            <a:r>
              <a:rPr lang="en-US" sz="2400" b="1" dirty="0">
                <a:solidFill>
                  <a:srgbClr val="0070C0"/>
                </a:solidFill>
              </a:rPr>
              <a:t>m</a:t>
            </a:r>
            <a:r>
              <a:rPr lang="en-US" sz="2400" b="1" dirty="0">
                <a:solidFill>
                  <a:srgbClr val="008000"/>
                </a:solidFill>
              </a:rPr>
              <a:t>-grained </a:t>
            </a:r>
            <a:r>
              <a:rPr lang="en-US" sz="2400" dirty="0"/>
              <a:t>(</a:t>
            </a:r>
            <a:r>
              <a:rPr lang="en-US" sz="2400" b="1" dirty="0">
                <a:solidFill>
                  <a:srgbClr val="0070C0"/>
                </a:solidFill>
              </a:rPr>
              <a:t>D(x)=m</a:t>
            </a:r>
            <a:r>
              <a:rPr lang="en-US" sz="2400" b="1" baseline="-25000" dirty="0">
                <a:solidFill>
                  <a:srgbClr val="0070C0"/>
                </a:solidFill>
              </a:rPr>
              <a:t>x</a:t>
            </a:r>
            <a:r>
              <a:rPr lang="en-US" sz="2400" b="1" dirty="0">
                <a:solidFill>
                  <a:srgbClr val="0070C0"/>
                </a:solidFill>
              </a:rPr>
              <a:t>/m </a:t>
            </a:r>
            <a:r>
              <a:rPr lang="en-US" sz="2400" dirty="0"/>
              <a:t>for integer </a:t>
            </a:r>
            <a:r>
              <a:rPr lang="en-US" sz="2400" b="1" dirty="0">
                <a:solidFill>
                  <a:srgbClr val="0070C0"/>
                </a:solidFill>
              </a:rPr>
              <a:t>m</a:t>
            </a:r>
            <a:r>
              <a:rPr lang="en-US" sz="2400" b="1" baseline="-25000" dirty="0">
                <a:solidFill>
                  <a:srgbClr val="0070C0"/>
                </a:solidFill>
              </a:rPr>
              <a:t>x</a:t>
            </a:r>
            <a:r>
              <a:rPr lang="en-US" sz="2400" dirty="0"/>
              <a:t>).</a:t>
            </a:r>
          </a:p>
          <a:p>
            <a:pPr marL="342900" indent="-342900">
              <a:buFontTx/>
              <a:buChar char="-"/>
            </a:pPr>
            <a:r>
              <a:rPr lang="en-US" sz="2400" dirty="0"/>
              <a:t>The set of distributions that </a:t>
            </a:r>
            <a:r>
              <a:rPr lang="en-US" sz="2400" dirty="0" smtClean="0"/>
              <a:t>are </a:t>
            </a:r>
            <a:r>
              <a:rPr lang="en-US" sz="2400" b="1" dirty="0">
                <a:solidFill>
                  <a:srgbClr val="008000"/>
                </a:solidFill>
              </a:rPr>
              <a:t>uniform </a:t>
            </a:r>
            <a:r>
              <a:rPr lang="en-US" sz="2400" dirty="0"/>
              <a:t>over some </a:t>
            </a:r>
            <a:r>
              <a:rPr lang="en-US" sz="2400" dirty="0" smtClean="0"/>
              <a:t>subset </a:t>
            </a:r>
            <a:r>
              <a:rPr lang="en-US" sz="2400" dirty="0"/>
              <a:t>of size </a:t>
            </a:r>
            <a:r>
              <a:rPr lang="en-US" sz="2400" b="1" dirty="0" smtClean="0">
                <a:solidFill>
                  <a:srgbClr val="0070C0"/>
                </a:solidFill>
              </a:rPr>
              <a:t>m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These properties have </a:t>
            </a:r>
            <a:r>
              <a:rPr lang="en-US" sz="2400" b="1" dirty="0">
                <a:solidFill>
                  <a:srgbClr val="008000"/>
                </a:solidFill>
              </a:rPr>
              <a:t>query</a:t>
            </a:r>
            <a:r>
              <a:rPr lang="en-US" sz="2400" b="1" dirty="0">
                <a:solidFill>
                  <a:srgbClr val="00B0F0"/>
                </a:solidFill>
              </a:rPr>
              <a:t> </a:t>
            </a:r>
            <a:r>
              <a:rPr lang="en-US" sz="2400" dirty="0"/>
              <a:t>complexity </a:t>
            </a:r>
            <a:r>
              <a:rPr lang="en-US" sz="2400" b="1" dirty="0">
                <a:solidFill>
                  <a:srgbClr val="0070C0"/>
                </a:solidFill>
              </a:rPr>
              <a:t>poly(1/</a:t>
            </a:r>
            <a:r>
              <a:rPr lang="x-none" sz="2400" b="1" dirty="0">
                <a:solidFill>
                  <a:srgbClr val="0070C0"/>
                </a:solidFill>
                <a:sym typeface="Symbol" panose="05050102010706020507" pitchFamily="18" charset="2"/>
              </a:rPr>
              <a:t></a:t>
            </a:r>
            <a:r>
              <a:rPr lang="en-US" sz="2400" b="1" dirty="0">
                <a:solidFill>
                  <a:srgbClr val="0070C0"/>
                </a:solidFill>
                <a:sym typeface="Symbol" panose="05050102010706020507" pitchFamily="18" charset="2"/>
              </a:rPr>
              <a:t>)</a:t>
            </a:r>
            <a:r>
              <a:rPr lang="x-none" sz="2400" b="1" dirty="0">
                <a:solidFill>
                  <a:srgbClr val="0070C0"/>
                </a:solidFill>
                <a:sym typeface="Symbol" panose="05050102010706020507" pitchFamily="18" charset="2"/>
              </a:rPr>
              <a:t></a:t>
            </a:r>
            <a:r>
              <a:rPr lang="en-US" sz="2400" b="1" dirty="0">
                <a:solidFill>
                  <a:srgbClr val="0070C0"/>
                </a:solidFill>
              </a:rPr>
              <a:t> O(m</a:t>
            </a:r>
            <a:r>
              <a:rPr lang="en-US" sz="2400" b="1" dirty="0" smtClean="0">
                <a:solidFill>
                  <a:srgbClr val="0070C0"/>
                </a:solidFill>
              </a:rPr>
              <a:t>).</a:t>
            </a:r>
            <a:endParaRPr lang="en-US" sz="2400" b="1" dirty="0">
              <a:solidFill>
                <a:srgbClr val="0070C0"/>
              </a:solidFill>
              <a:sym typeface="Symbol" panose="05050102010706020507" pitchFamily="18" charset="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15824" y="4665744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x-none" b="1" dirty="0">
                <a:solidFill>
                  <a:srgbClr val="0070C0"/>
                </a:solidFill>
                <a:sym typeface="Symbol" panose="05050102010706020507" pitchFamily="18" charset="2"/>
              </a:rPr>
              <a:t>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99F4770-1511-4BF5-BDEB-AB87FA42D997}"/>
              </a:ext>
            </a:extLst>
          </p:cNvPr>
          <p:cNvSpPr/>
          <p:nvPr/>
        </p:nvSpPr>
        <p:spPr>
          <a:xfrm>
            <a:off x="371921" y="3096561"/>
            <a:ext cx="108402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00B0F0"/>
                </a:solidFill>
              </a:rPr>
              <a:t>Thm</a:t>
            </a:r>
            <a:r>
              <a:rPr lang="en-US" sz="2400" b="1" dirty="0" smtClean="0">
                <a:solidFill>
                  <a:srgbClr val="00B0F0"/>
                </a:solidFill>
              </a:rPr>
              <a:t> 3: </a:t>
            </a:r>
            <a:r>
              <a:rPr lang="en-US" sz="2400" dirty="0" smtClean="0"/>
              <a:t>For all three properties in </a:t>
            </a:r>
            <a:r>
              <a:rPr lang="en-US" sz="2400" dirty="0" err="1" smtClean="0">
                <a:solidFill>
                  <a:srgbClr val="00B0F0"/>
                </a:solidFill>
              </a:rPr>
              <a:t>Thm</a:t>
            </a:r>
            <a:r>
              <a:rPr lang="en-US" sz="2400" dirty="0" smtClean="0">
                <a:solidFill>
                  <a:srgbClr val="00B0F0"/>
                </a:solidFill>
              </a:rPr>
              <a:t> 2</a:t>
            </a:r>
            <a:r>
              <a:rPr lang="en-US" sz="2400" dirty="0" smtClean="0"/>
              <a:t> have a </a:t>
            </a:r>
            <a:r>
              <a:rPr lang="en-US" sz="2400" b="1" dirty="0" smtClean="0">
                <a:solidFill>
                  <a:srgbClr val="008000"/>
                </a:solidFill>
              </a:rPr>
              <a:t>lower bound </a:t>
            </a:r>
            <a:r>
              <a:rPr lang="en-US" sz="2400" dirty="0" smtClean="0"/>
              <a:t>on </a:t>
            </a:r>
            <a:r>
              <a:rPr lang="en-US" sz="2400" b="1" dirty="0" smtClean="0">
                <a:solidFill>
                  <a:srgbClr val="008000"/>
                </a:solidFill>
              </a:rPr>
              <a:t>query</a:t>
            </a:r>
            <a:r>
              <a:rPr lang="en-US" sz="2400" dirty="0" smtClean="0"/>
              <a:t> complexity that is almost linear in </a:t>
            </a:r>
            <a:r>
              <a:rPr lang="en-US" sz="2400" b="1" dirty="0" smtClean="0">
                <a:solidFill>
                  <a:srgbClr val="0070C0"/>
                </a:solidFill>
              </a:rPr>
              <a:t>m</a:t>
            </a:r>
            <a:r>
              <a:rPr lang="en-US" sz="2400" dirty="0" smtClean="0"/>
              <a:t> (for constant 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</a:t>
            </a:r>
            <a:r>
              <a:rPr lang="en-US" sz="2400" dirty="0" smtClean="0">
                <a:sym typeface="Symbol" panose="05050102010706020507" pitchFamily="18" charset="2"/>
              </a:rPr>
              <a:t>).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Furthermore, for first two it is on </a:t>
            </a:r>
            <a:r>
              <a:rPr lang="en-US" sz="2400" b="1" dirty="0" smtClean="0">
                <a:solidFill>
                  <a:srgbClr val="008000"/>
                </a:solidFill>
                <a:sym typeface="Symbol" panose="05050102010706020507" pitchFamily="18" charset="2"/>
              </a:rPr>
              <a:t>sample </a:t>
            </a:r>
            <a:r>
              <a:rPr lang="en-US" sz="2400" dirty="0" smtClean="0">
                <a:sym typeface="Symbol" panose="05050102010706020507" pitchFamily="18" charset="2"/>
              </a:rPr>
              <a:t>complexity.</a:t>
            </a:r>
          </a:p>
        </p:txBody>
      </p:sp>
      <p:sp>
        <p:nvSpPr>
          <p:cNvPr id="10" name="Rectangle 9"/>
          <p:cNvSpPr/>
          <p:nvPr/>
        </p:nvSpPr>
        <p:spPr>
          <a:xfrm>
            <a:off x="6728902" y="2380383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x-none" b="1" dirty="0">
                <a:solidFill>
                  <a:srgbClr val="0070C0"/>
                </a:solidFill>
                <a:sym typeface="Symbol" panose="05050102010706020507" pitchFamily="18" charset="2"/>
              </a:rPr>
              <a:t>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99F4770-1511-4BF5-BDEB-AB87FA42D997}"/>
              </a:ext>
            </a:extLst>
          </p:cNvPr>
          <p:cNvSpPr/>
          <p:nvPr/>
        </p:nvSpPr>
        <p:spPr>
          <a:xfrm>
            <a:off x="300894" y="4725812"/>
            <a:ext cx="8095968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UBs build on </a:t>
            </a:r>
            <a:r>
              <a:rPr lang="en-US" sz="2400" b="1" dirty="0" err="1" smtClean="0">
                <a:solidFill>
                  <a:srgbClr val="00B0F0"/>
                </a:solidFill>
              </a:rPr>
              <a:t>Thm</a:t>
            </a:r>
            <a:r>
              <a:rPr lang="en-US" sz="2400" b="1" dirty="0" smtClean="0">
                <a:solidFill>
                  <a:srgbClr val="00B0F0"/>
                </a:solidFill>
              </a:rPr>
              <a:t> 1</a:t>
            </a:r>
            <a:endParaRPr lang="en-US" sz="2400" b="1" dirty="0" smtClean="0">
              <a:solidFill>
                <a:srgbClr val="008000"/>
              </a:solidFill>
              <a:sym typeface="Symbol" panose="05050102010706020507" pitchFamily="18" charset="2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499F4770-1511-4BF5-BDEB-AB87FA42D997}"/>
              </a:ext>
            </a:extLst>
          </p:cNvPr>
          <p:cNvSpPr/>
          <p:nvPr/>
        </p:nvSpPr>
        <p:spPr>
          <a:xfrm>
            <a:off x="300894" y="5616399"/>
            <a:ext cx="11032325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LBs build on “transporting” LBs from standard model </a:t>
            </a:r>
            <a:r>
              <a:rPr lang="en-US" sz="2400" dirty="0" smtClean="0">
                <a:solidFill>
                  <a:schemeClr val="accent3"/>
                </a:solidFill>
              </a:rPr>
              <a:t>[</a:t>
            </a:r>
            <a:r>
              <a:rPr lang="en-US" sz="2400" dirty="0" err="1" smtClean="0">
                <a:solidFill>
                  <a:schemeClr val="accent3"/>
                </a:solidFill>
              </a:rPr>
              <a:t>Valiant&amp;Valiant</a:t>
            </a:r>
            <a:r>
              <a:rPr lang="en-US" sz="2400" dirty="0" smtClean="0">
                <a:solidFill>
                  <a:schemeClr val="accent3"/>
                </a:solidFill>
              </a:rPr>
              <a:t>], [GR]</a:t>
            </a:r>
            <a:endParaRPr lang="en-US" sz="2400" dirty="0" smtClean="0">
              <a:solidFill>
                <a:schemeClr val="accent3"/>
              </a:solidFill>
              <a:sym typeface="Symbol" panose="05050102010706020507" pitchFamily="18" charset="2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499F4770-1511-4BF5-BDEB-AB87FA42D997}"/>
              </a:ext>
            </a:extLst>
          </p:cNvPr>
          <p:cNvSpPr/>
          <p:nvPr/>
        </p:nvSpPr>
        <p:spPr>
          <a:xfrm>
            <a:off x="6486525" y="4421010"/>
            <a:ext cx="4931641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00B0F0"/>
                </a:solidFill>
              </a:rPr>
              <a:t>Thm</a:t>
            </a:r>
            <a:r>
              <a:rPr lang="en-US" sz="2400" b="1" dirty="0" smtClean="0">
                <a:solidFill>
                  <a:srgbClr val="00B0F0"/>
                </a:solidFill>
              </a:rPr>
              <a:t> 1:</a:t>
            </a:r>
            <a:r>
              <a:rPr lang="en-US" sz="2400" b="1" dirty="0" smtClean="0">
                <a:solidFill>
                  <a:srgbClr val="008000"/>
                </a:solidFill>
              </a:rPr>
              <a:t> </a:t>
            </a:r>
            <a:r>
              <a:rPr lang="en-US" sz="2400" dirty="0" smtClean="0"/>
              <a:t>If </a:t>
            </a:r>
            <a:r>
              <a:rPr lang="en-US" sz="2400" b="1" dirty="0" smtClean="0">
                <a:solidFill>
                  <a:srgbClr val="0070C0"/>
                </a:solidFill>
              </a:rPr>
              <a:t>P</a:t>
            </a:r>
            <a:r>
              <a:rPr lang="en-US" sz="2400" dirty="0" smtClean="0"/>
              <a:t> is closed under mapping, then </a:t>
            </a:r>
            <a:r>
              <a:rPr lang="en-US" sz="2400" b="1" dirty="0" err="1" smtClean="0">
                <a:solidFill>
                  <a:srgbClr val="0070C0"/>
                </a:solidFill>
              </a:rPr>
              <a:t>q</a:t>
            </a:r>
            <a:r>
              <a:rPr lang="en-US" sz="2400" b="1" baseline="-25000" dirty="0" err="1" smtClean="0">
                <a:solidFill>
                  <a:srgbClr val="0070C0"/>
                </a:solidFill>
              </a:rPr>
              <a:t>P</a:t>
            </a:r>
            <a:r>
              <a:rPr lang="en-US" sz="2400" b="1" dirty="0" smtClean="0">
                <a:solidFill>
                  <a:srgbClr val="0070C0"/>
                </a:solidFill>
              </a:rPr>
              <a:t>(n,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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)</a:t>
            </a:r>
            <a:r>
              <a:rPr lang="en-US" sz="2400" dirty="0" smtClean="0">
                <a:sym typeface="Symbol" panose="05050102010706020507" pitchFamily="18" charset="2"/>
              </a:rPr>
              <a:t> =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O(</a:t>
            </a:r>
            <a:r>
              <a:rPr lang="en-US" sz="2400" b="1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s</a:t>
            </a:r>
            <a:r>
              <a:rPr lang="en-US" sz="2400" b="1" baseline="-25000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P,std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(n,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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/2)/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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8387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1A12BD4-AC40-4475-9E5B-67113D7BD29D}"/>
              </a:ext>
            </a:extLst>
          </p:cNvPr>
          <p:cNvSpPr/>
          <p:nvPr/>
        </p:nvSpPr>
        <p:spPr>
          <a:xfrm>
            <a:off x="551362" y="341692"/>
            <a:ext cx="107534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</a:rPr>
              <a:t>Testing (in </a:t>
            </a:r>
            <a:r>
              <a:rPr lang="en-US" sz="2800" b="1" dirty="0" err="1">
                <a:solidFill>
                  <a:srgbClr val="7030A0"/>
                </a:solidFill>
              </a:rPr>
              <a:t>DoHO</a:t>
            </a:r>
            <a:r>
              <a:rPr lang="en-US" sz="2800" b="1" dirty="0">
                <a:solidFill>
                  <a:srgbClr val="7030A0"/>
                </a:solidFill>
              </a:rPr>
              <a:t>) previously studied properties of </a:t>
            </a:r>
            <a:r>
              <a:rPr lang="en-US" sz="2800" b="1" dirty="0" smtClean="0">
                <a:solidFill>
                  <a:srgbClr val="7030A0"/>
                </a:solidFill>
              </a:rPr>
              <a:t>distributions (</a:t>
            </a:r>
            <a:r>
              <a:rPr lang="en-US" sz="2800" b="1" dirty="0" err="1" smtClean="0">
                <a:solidFill>
                  <a:srgbClr val="7030A0"/>
                </a:solidFill>
              </a:rPr>
              <a:t>cont</a:t>
            </a:r>
            <a:r>
              <a:rPr lang="en-US" sz="2800" b="1" dirty="0" smtClean="0">
                <a:solidFill>
                  <a:srgbClr val="7030A0"/>
                </a:solidFill>
              </a:rPr>
              <a:t>’)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99F4770-1511-4BF5-BDEB-AB87FA42D997}"/>
              </a:ext>
            </a:extLst>
          </p:cNvPr>
          <p:cNvSpPr/>
          <p:nvPr/>
        </p:nvSpPr>
        <p:spPr>
          <a:xfrm>
            <a:off x="227602" y="1001241"/>
            <a:ext cx="1140097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00B0F0"/>
                </a:solidFill>
              </a:rPr>
              <a:t>Thm</a:t>
            </a:r>
            <a:r>
              <a:rPr lang="en-US" sz="2400" b="1" dirty="0" smtClean="0">
                <a:solidFill>
                  <a:srgbClr val="00B0F0"/>
                </a:solidFill>
              </a:rPr>
              <a:t> 5:</a:t>
            </a:r>
            <a:r>
              <a:rPr lang="en-US" sz="2400" b="1" dirty="0" smtClean="0">
                <a:solidFill>
                  <a:srgbClr val="008000"/>
                </a:solidFill>
              </a:rPr>
              <a:t> </a:t>
            </a:r>
            <a:r>
              <a:rPr lang="en-US" sz="2400" dirty="0" smtClean="0"/>
              <a:t>Let </a:t>
            </a:r>
            <a:r>
              <a:rPr lang="en-US" sz="2400" b="1" dirty="0" smtClean="0">
                <a:solidFill>
                  <a:srgbClr val="0070C0"/>
                </a:solidFill>
              </a:rPr>
              <a:t>D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and </a:t>
            </a:r>
            <a:r>
              <a:rPr lang="en-US" sz="2400" b="1" dirty="0" smtClean="0">
                <a:solidFill>
                  <a:srgbClr val="0070C0"/>
                </a:solidFill>
              </a:rPr>
              <a:t>D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400" dirty="0" smtClean="0"/>
              <a:t> be two distributions over strings of length </a:t>
            </a:r>
            <a:r>
              <a:rPr lang="en-US" sz="2400" b="1" dirty="0" smtClean="0">
                <a:solidFill>
                  <a:srgbClr val="0070C0"/>
                </a:solidFill>
              </a:rPr>
              <a:t>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Algorithms is given </a:t>
            </a:r>
            <a:r>
              <a:rPr lang="en-US" sz="2400" b="1" dirty="0">
                <a:solidFill>
                  <a:srgbClr val="008000"/>
                </a:solidFill>
              </a:rPr>
              <a:t>sample</a:t>
            </a:r>
            <a:r>
              <a:rPr lang="en-US" sz="2400" dirty="0"/>
              <a:t> access to both and </a:t>
            </a:r>
            <a:r>
              <a:rPr lang="en-US" sz="2400" b="1" dirty="0">
                <a:solidFill>
                  <a:srgbClr val="008000"/>
                </a:solidFill>
              </a:rPr>
              <a:t>query</a:t>
            </a:r>
            <a:r>
              <a:rPr lang="en-US" sz="2400" dirty="0"/>
              <a:t> access to </a:t>
            </a:r>
            <a:r>
              <a:rPr lang="en-US" sz="2400" dirty="0" smtClean="0"/>
              <a:t>samples.</a:t>
            </a:r>
            <a:endParaRPr lang="en-US" sz="2400" b="1" dirty="0" smtClean="0">
              <a:solidFill>
                <a:srgbClr val="008000"/>
              </a:solidFill>
            </a:endParaRPr>
          </a:p>
          <a:p>
            <a:r>
              <a:rPr lang="en-US" sz="2400" b="1" dirty="0" smtClean="0">
                <a:solidFill>
                  <a:srgbClr val="008000"/>
                </a:solidFill>
              </a:rPr>
              <a:t>Query</a:t>
            </a:r>
            <a:r>
              <a:rPr lang="en-US" sz="2400" dirty="0" smtClean="0"/>
              <a:t> </a:t>
            </a:r>
            <a:r>
              <a:rPr lang="en-US" sz="2400" dirty="0"/>
              <a:t>complexity of testing </a:t>
            </a:r>
            <a:r>
              <a:rPr lang="en-US" sz="2400" dirty="0" smtClean="0"/>
              <a:t>whether are </a:t>
            </a:r>
            <a:r>
              <a:rPr lang="en-US" sz="2400" b="1" dirty="0" smtClean="0">
                <a:solidFill>
                  <a:srgbClr val="008000"/>
                </a:solidFill>
              </a:rPr>
              <a:t>identical </a:t>
            </a:r>
            <a:r>
              <a:rPr lang="en-US" sz="2400" dirty="0" smtClean="0"/>
              <a:t>(or </a:t>
            </a:r>
            <a:r>
              <a:rPr lang="x-none" sz="2400" b="1" dirty="0" smtClean="0">
                <a:solidFill>
                  <a:schemeClr val="accent1"/>
                </a:solidFill>
                <a:sym typeface="Symbol" panose="05050102010706020507" pitchFamily="18" charset="2"/>
              </a:rPr>
              <a:t></a:t>
            </a:r>
            <a:r>
              <a:rPr lang="en-US" sz="2400" dirty="0" smtClean="0">
                <a:sym typeface="Symbol" panose="05050102010706020507" pitchFamily="18" charset="2"/>
              </a:rPr>
              <a:t>-far, in </a:t>
            </a:r>
            <a:r>
              <a:rPr lang="en-US" sz="2400" dirty="0" err="1" smtClean="0">
                <a:sym typeface="Symbol" panose="05050102010706020507" pitchFamily="18" charset="2"/>
              </a:rPr>
              <a:t>DoHO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smtClean="0">
                <a:sym typeface="Symbol" panose="05050102010706020507" pitchFamily="18" charset="2"/>
              </a:rPr>
              <a:t>model) </a:t>
            </a:r>
          </a:p>
          <a:p>
            <a:r>
              <a:rPr lang="en-US" sz="2400" dirty="0" smtClean="0"/>
              <a:t>is  </a:t>
            </a:r>
            <a:r>
              <a:rPr lang="en-US" sz="2400" b="1" dirty="0">
                <a:solidFill>
                  <a:srgbClr val="0070C0"/>
                </a:solidFill>
              </a:rPr>
              <a:t>poly(1/</a:t>
            </a:r>
            <a:r>
              <a:rPr lang="x-none" sz="2400" b="1" dirty="0">
                <a:solidFill>
                  <a:srgbClr val="0070C0"/>
                </a:solidFill>
                <a:sym typeface="Symbol" panose="05050102010706020507" pitchFamily="18" charset="2"/>
              </a:rPr>
              <a:t></a:t>
            </a:r>
            <a:r>
              <a:rPr lang="en-US" sz="2400" b="1" dirty="0">
                <a:solidFill>
                  <a:srgbClr val="0070C0"/>
                </a:solidFill>
                <a:sym typeface="Symbol" panose="05050102010706020507" pitchFamily="18" charset="2"/>
              </a:rPr>
              <a:t>)</a:t>
            </a:r>
            <a:r>
              <a:rPr lang="x-none" sz="2400" b="1" dirty="0">
                <a:solidFill>
                  <a:srgbClr val="0070C0"/>
                </a:solidFill>
                <a:sym typeface="Symbol" panose="05050102010706020507" pitchFamily="18" charset="2"/>
              </a:rPr>
              <a:t> </a:t>
            </a:r>
            <a:r>
              <a:rPr lang="en-US" sz="2400" b="1" dirty="0" smtClean="0">
                <a:solidFill>
                  <a:srgbClr val="0070C0"/>
                </a:solidFill>
              </a:rPr>
              <a:t>O(m</a:t>
            </a:r>
            <a:r>
              <a:rPr lang="en-US" sz="2400" b="1" baseline="30000" dirty="0" smtClean="0">
                <a:solidFill>
                  <a:srgbClr val="0070C0"/>
                </a:solidFill>
              </a:rPr>
              <a:t>2/3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) </a:t>
            </a:r>
            <a:r>
              <a:rPr lang="en-US" sz="2400" dirty="0" smtClean="0"/>
              <a:t>where </a:t>
            </a:r>
            <a:r>
              <a:rPr lang="en-US" sz="2400" b="1" dirty="0" smtClean="0">
                <a:solidFill>
                  <a:srgbClr val="0070C0"/>
                </a:solidFill>
              </a:rPr>
              <a:t>m </a:t>
            </a:r>
            <a:r>
              <a:rPr lang="en-US" sz="2400" dirty="0" smtClean="0"/>
              <a:t>is support size.</a:t>
            </a:r>
            <a:endParaRPr lang="en-US" sz="2400" b="1" dirty="0" smtClean="0">
              <a:solidFill>
                <a:srgbClr val="0070C0"/>
              </a:solidFill>
              <a:sym typeface="Symbol" panose="05050102010706020507" pitchFamily="18" charset="2"/>
            </a:endParaRPr>
          </a:p>
          <a:p>
            <a:r>
              <a:rPr lang="en-US" sz="2400" b="1" dirty="0" smtClean="0">
                <a:solidFill>
                  <a:srgbClr val="008000"/>
                </a:solidFill>
              </a:rPr>
              <a:t>Sample</a:t>
            </a:r>
            <a:r>
              <a:rPr lang="en-US" sz="2400" dirty="0" smtClean="0"/>
              <a:t> complexity </a:t>
            </a:r>
            <a:r>
              <a:rPr lang="en-US" sz="2400" dirty="0"/>
              <a:t>is </a:t>
            </a:r>
            <a:r>
              <a:rPr lang="x-none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</a:t>
            </a:r>
            <a:r>
              <a:rPr lang="en-US" sz="2400" b="1" dirty="0" smtClean="0">
                <a:solidFill>
                  <a:srgbClr val="0070C0"/>
                </a:solidFill>
              </a:rPr>
              <a:t>(</a:t>
            </a:r>
            <a:r>
              <a:rPr lang="en-US" sz="2400" b="1" dirty="0">
                <a:solidFill>
                  <a:srgbClr val="0070C0"/>
                </a:solidFill>
              </a:rPr>
              <a:t>m</a:t>
            </a:r>
            <a:r>
              <a:rPr lang="en-US" sz="2400" b="1" baseline="30000" dirty="0">
                <a:solidFill>
                  <a:srgbClr val="0070C0"/>
                </a:solidFill>
              </a:rPr>
              <a:t>2/3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).</a:t>
            </a:r>
            <a:endParaRPr lang="en-US" sz="2400" dirty="0" smtClean="0">
              <a:sym typeface="Symbol" panose="05050102010706020507" pitchFamily="18" charset="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85584" y="1980784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x-none" b="1" dirty="0">
                <a:solidFill>
                  <a:srgbClr val="0070C0"/>
                </a:solidFill>
                <a:sym typeface="Symbol" panose="05050102010706020507" pitchFamily="18" charset="2"/>
              </a:rPr>
              <a:t>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99F4770-1511-4BF5-BDEB-AB87FA42D997}"/>
              </a:ext>
            </a:extLst>
          </p:cNvPr>
          <p:cNvSpPr/>
          <p:nvPr/>
        </p:nvSpPr>
        <p:spPr>
          <a:xfrm>
            <a:off x="227601" y="5210809"/>
            <a:ext cx="11077218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UB based on </a:t>
            </a:r>
            <a:r>
              <a:rPr lang="en-US" sz="2400" b="1" dirty="0" smtClean="0">
                <a:solidFill>
                  <a:srgbClr val="008000"/>
                </a:solidFill>
              </a:rPr>
              <a:t>random restrictions </a:t>
            </a:r>
            <a:r>
              <a:rPr lang="en-US" sz="2400" dirty="0" smtClean="0"/>
              <a:t>(an idea that also appears in proof of </a:t>
            </a:r>
            <a:r>
              <a:rPr lang="en-US" sz="2400" b="1" dirty="0" err="1" smtClean="0">
                <a:solidFill>
                  <a:srgbClr val="00B0F0"/>
                </a:solidFill>
              </a:rPr>
              <a:t>Thm</a:t>
            </a:r>
            <a:r>
              <a:rPr lang="en-US" sz="2400" b="1" dirty="0" smtClean="0">
                <a:solidFill>
                  <a:srgbClr val="00B0F0"/>
                </a:solidFill>
              </a:rPr>
              <a:t> 1</a:t>
            </a:r>
            <a:r>
              <a:rPr lang="en-US" sz="2400" dirty="0" smtClean="0"/>
              <a:t>)</a:t>
            </a:r>
            <a:endParaRPr lang="en-US" sz="2400" b="1" dirty="0" smtClean="0">
              <a:solidFill>
                <a:srgbClr val="008000"/>
              </a:solidFill>
              <a:sym typeface="Symbol" panose="05050102010706020507" pitchFamily="18" charset="2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99F4770-1511-4BF5-BDEB-AB87FA42D997}"/>
              </a:ext>
            </a:extLst>
          </p:cNvPr>
          <p:cNvSpPr/>
          <p:nvPr/>
        </p:nvSpPr>
        <p:spPr>
          <a:xfrm>
            <a:off x="227601" y="5778112"/>
            <a:ext cx="4723089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LB adaptation of </a:t>
            </a:r>
            <a:r>
              <a:rPr lang="en-US" sz="2400" dirty="0" smtClean="0">
                <a:solidFill>
                  <a:schemeClr val="accent3"/>
                </a:solidFill>
                <a:sym typeface="Symbol" panose="05050102010706020507" pitchFamily="18" charset="2"/>
              </a:rPr>
              <a:t>[Valiant]</a:t>
            </a:r>
            <a:endParaRPr lang="en-US" sz="2400" b="1" dirty="0" smtClean="0">
              <a:solidFill>
                <a:srgbClr val="008000"/>
              </a:solidFill>
              <a:sym typeface="Symbol" panose="05050102010706020507" pitchFamily="18" charset="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24131" y="2963773"/>
            <a:ext cx="2353034" cy="86715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14320" y="3112200"/>
            <a:ext cx="572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D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1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24130" y="3967257"/>
            <a:ext cx="2353034" cy="86715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014320" y="4068714"/>
            <a:ext cx="572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D</a:t>
            </a:r>
            <a:r>
              <a:rPr lang="en-US" sz="2800" b="1" baseline="-25000" dirty="0">
                <a:solidFill>
                  <a:srgbClr val="0070C0"/>
                </a:solidFill>
              </a:rPr>
              <a:t>2</a:t>
            </a:r>
            <a:endParaRPr lang="en-US" sz="2800" b="1" dirty="0">
              <a:solidFill>
                <a:srgbClr val="0070C0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479018"/>
              </p:ext>
            </p:extLst>
          </p:nvPr>
        </p:nvGraphicFramePr>
        <p:xfrm>
          <a:off x="6393556" y="3270865"/>
          <a:ext cx="4843470" cy="365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2898">
                  <a:extLst>
                    <a:ext uri="{9D8B030D-6E8A-4147-A177-3AD203B41FA5}">
                      <a16:colId xmlns:a16="http://schemas.microsoft.com/office/drawing/2014/main" xmlns="" val="1195605395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972766844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2741278230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480038300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4133823878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501029076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784155338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2069415500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3591588647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3418944964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727863939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144300662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640665486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3875256242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872419257"/>
                    </a:ext>
                  </a:extLst>
                </a:gridCol>
              </a:tblGrid>
              <a:tr h="325164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3372507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5599230" y="3404699"/>
            <a:ext cx="39716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996393" y="3160230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x</a:t>
            </a:r>
            <a:endParaRPr lang="en-US" sz="2400" b="1" dirty="0">
              <a:solidFill>
                <a:srgbClr val="0070C0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618055"/>
              </p:ext>
            </p:extLst>
          </p:nvPr>
        </p:nvGraphicFramePr>
        <p:xfrm>
          <a:off x="6393556" y="4265906"/>
          <a:ext cx="4843470" cy="365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2898">
                  <a:extLst>
                    <a:ext uri="{9D8B030D-6E8A-4147-A177-3AD203B41FA5}">
                      <a16:colId xmlns:a16="http://schemas.microsoft.com/office/drawing/2014/main" xmlns="" val="1195605395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972766844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2741278230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480038300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4133823878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501029076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784155338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2069415500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3591588647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3418944964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727863939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144300662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640665486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3875256242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872419257"/>
                    </a:ext>
                  </a:extLst>
                </a:gridCol>
              </a:tblGrid>
              <a:tr h="325164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3372507"/>
                  </a:ext>
                </a:extLst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>
          <a:xfrm>
            <a:off x="5599230" y="4400834"/>
            <a:ext cx="39716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03455" y="4170001"/>
            <a:ext cx="330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y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54704" y="3860997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675374" y="4856060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0"/>
          </p:cNvCxnSpPr>
          <p:nvPr/>
        </p:nvCxnSpPr>
        <p:spPr>
          <a:xfrm flipH="1" flipV="1">
            <a:off x="7494082" y="3621895"/>
            <a:ext cx="6656" cy="2391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0" idx="0"/>
          </p:cNvCxnSpPr>
          <p:nvPr/>
        </p:nvCxnSpPr>
        <p:spPr>
          <a:xfrm flipH="1" flipV="1">
            <a:off x="7808096" y="4626098"/>
            <a:ext cx="13312" cy="2299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49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0" grpId="0"/>
      <p:bldP spid="11" grpId="0" animBg="1"/>
      <p:bldP spid="12" grpId="0"/>
      <p:bldP spid="15" grpId="0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1A12BD4-AC40-4475-9E5B-67113D7BD29D}"/>
              </a:ext>
            </a:extLst>
          </p:cNvPr>
          <p:cNvSpPr/>
          <p:nvPr/>
        </p:nvSpPr>
        <p:spPr>
          <a:xfrm>
            <a:off x="5299343" y="374783"/>
            <a:ext cx="13681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Recap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99F4770-1511-4BF5-BDEB-AB87FA42D997}"/>
              </a:ext>
            </a:extLst>
          </p:cNvPr>
          <p:cNvSpPr/>
          <p:nvPr/>
        </p:nvSpPr>
        <p:spPr>
          <a:xfrm>
            <a:off x="391324" y="971022"/>
            <a:ext cx="114009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Define </a:t>
            </a:r>
            <a:r>
              <a:rPr lang="en-US" sz="2400" b="1" dirty="0" smtClean="0">
                <a:solidFill>
                  <a:srgbClr val="008000"/>
                </a:solidFill>
              </a:rPr>
              <a:t>new </a:t>
            </a:r>
            <a:r>
              <a:rPr lang="en-US" sz="2400" dirty="0" smtClean="0"/>
              <a:t>model (</a:t>
            </a:r>
            <a:r>
              <a:rPr lang="en-US" sz="2400" b="1" dirty="0" err="1" smtClean="0">
                <a:solidFill>
                  <a:srgbClr val="008000"/>
                </a:solidFill>
              </a:rPr>
              <a:t>DoHO</a:t>
            </a:r>
            <a:r>
              <a:rPr lang="en-US" sz="2400" dirty="0" smtClean="0"/>
              <a:t>) for property testing of </a:t>
            </a:r>
            <a:r>
              <a:rPr lang="en-US" sz="2400" b="1" dirty="0" smtClean="0">
                <a:solidFill>
                  <a:srgbClr val="008000"/>
                </a:solidFill>
              </a:rPr>
              <a:t>distributions</a:t>
            </a:r>
            <a:r>
              <a:rPr lang="en-US" sz="2400" dirty="0" smtClean="0"/>
              <a:t> over </a:t>
            </a:r>
            <a:r>
              <a:rPr lang="en-US" sz="2400" b="1" dirty="0" smtClean="0">
                <a:solidFill>
                  <a:srgbClr val="008000"/>
                </a:solidFill>
              </a:rPr>
              <a:t>long strings</a:t>
            </a:r>
            <a:r>
              <a:rPr lang="en-US" sz="2400" dirty="0" smtClean="0"/>
              <a:t>, </a:t>
            </a:r>
          </a:p>
          <a:p>
            <a:r>
              <a:rPr lang="en-US" sz="2400" dirty="0" smtClean="0"/>
              <a:t>where algorithm gets </a:t>
            </a:r>
            <a:r>
              <a:rPr lang="en-US" sz="2400" b="1" dirty="0" smtClean="0">
                <a:solidFill>
                  <a:srgbClr val="008000"/>
                </a:solidFill>
              </a:rPr>
              <a:t>query </a:t>
            </a:r>
            <a:r>
              <a:rPr lang="en-US" sz="2400" dirty="0" smtClean="0"/>
              <a:t>access to </a:t>
            </a:r>
            <a:r>
              <a:rPr lang="en-US" sz="2400" b="1" dirty="0" smtClean="0">
                <a:solidFill>
                  <a:srgbClr val="008000"/>
                </a:solidFill>
              </a:rPr>
              <a:t>sampled</a:t>
            </a:r>
            <a:r>
              <a:rPr lang="en-US" sz="2400" dirty="0" smtClean="0"/>
              <a:t> strings.</a:t>
            </a:r>
            <a:endParaRPr lang="en-US" sz="2400" b="1" dirty="0">
              <a:solidFill>
                <a:srgbClr val="008000"/>
              </a:solidFill>
              <a:sym typeface="Symbol" panose="05050102010706020507" pitchFamily="18" charset="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425504"/>
              </p:ext>
            </p:extLst>
          </p:nvPr>
        </p:nvGraphicFramePr>
        <p:xfrm>
          <a:off x="3729863" y="2115231"/>
          <a:ext cx="4843470" cy="365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2898">
                  <a:extLst>
                    <a:ext uri="{9D8B030D-6E8A-4147-A177-3AD203B41FA5}">
                      <a16:colId xmlns:a16="http://schemas.microsoft.com/office/drawing/2014/main" xmlns="" val="1195605395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972766844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2741278230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480038300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4133823878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501029076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784155338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2069415500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3591588647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3418944964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727863939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144300662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640665486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3875256242"/>
                    </a:ext>
                  </a:extLst>
                </a:gridCol>
                <a:gridCol w="322898">
                  <a:extLst>
                    <a:ext uri="{9D8B030D-6E8A-4147-A177-3AD203B41FA5}">
                      <a16:colId xmlns:a16="http://schemas.microsoft.com/office/drawing/2014/main" xmlns="" val="1872419257"/>
                    </a:ext>
                  </a:extLst>
                </a:gridCol>
              </a:tblGrid>
              <a:tr h="325164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337250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22940" y="1946545"/>
            <a:ext cx="2353034" cy="86715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95353" y="2078961"/>
            <a:ext cx="572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D</a:t>
            </a:r>
            <a:endParaRPr lang="en-US" sz="2800" b="1" dirty="0">
              <a:solidFill>
                <a:srgbClr val="0070C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24272" y="2267465"/>
            <a:ext cx="39716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21435" y="2022451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x</a:t>
            </a:r>
            <a:endParaRPr lang="en-US" sz="2400" b="1" dirty="0">
              <a:solidFill>
                <a:srgbClr val="0070C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5846339" y="2507207"/>
            <a:ext cx="13312" cy="2391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05248" y="21329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24391" y="2662440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99F4770-1511-4BF5-BDEB-AB87FA42D997}"/>
              </a:ext>
            </a:extLst>
          </p:cNvPr>
          <p:cNvSpPr/>
          <p:nvPr/>
        </p:nvSpPr>
        <p:spPr>
          <a:xfrm>
            <a:off x="230421" y="3087408"/>
            <a:ext cx="115720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Present some </a:t>
            </a:r>
            <a:r>
              <a:rPr lang="en-US" sz="2400" b="1" dirty="0" smtClean="0">
                <a:solidFill>
                  <a:srgbClr val="008000"/>
                </a:solidFill>
              </a:rPr>
              <a:t>general </a:t>
            </a:r>
            <a:r>
              <a:rPr lang="en-US" sz="2400" dirty="0" smtClean="0"/>
              <a:t>results bounding </a:t>
            </a:r>
            <a:r>
              <a:rPr lang="en-US" sz="2400" b="1" dirty="0" smtClean="0">
                <a:solidFill>
                  <a:srgbClr val="008000"/>
                </a:solidFill>
              </a:rPr>
              <a:t>query complexity </a:t>
            </a:r>
            <a:r>
              <a:rPr lang="en-US" sz="2400" dirty="0" smtClean="0"/>
              <a:t>(total </a:t>
            </a:r>
            <a:r>
              <a:rPr lang="en-US" sz="2400" dirty="0" err="1" smtClean="0"/>
              <a:t>num</a:t>
            </a:r>
            <a:r>
              <a:rPr lang="en-US" sz="2400" dirty="0" smtClean="0"/>
              <a:t> of queries performed)</a:t>
            </a:r>
            <a:endParaRPr lang="en-US" sz="2400" b="1" dirty="0">
              <a:solidFill>
                <a:srgbClr val="008000"/>
              </a:solidFill>
              <a:sym typeface="Symbol" panose="05050102010706020507" pitchFamily="18" charset="2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99F4770-1511-4BF5-BDEB-AB87FA42D997}"/>
              </a:ext>
            </a:extLst>
          </p:cNvPr>
          <p:cNvSpPr/>
          <p:nvPr/>
        </p:nvSpPr>
        <p:spPr>
          <a:xfrm>
            <a:off x="251260" y="3602332"/>
            <a:ext cx="118264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Give some (almost) </a:t>
            </a:r>
            <a:r>
              <a:rPr lang="en-US" sz="2400" b="1" dirty="0" smtClean="0">
                <a:solidFill>
                  <a:srgbClr val="008000"/>
                </a:solidFill>
              </a:rPr>
              <a:t>tight </a:t>
            </a:r>
            <a:r>
              <a:rPr lang="en-US" sz="2400" dirty="0" smtClean="0"/>
              <a:t>results for specific properties of interest </a:t>
            </a:r>
            <a:r>
              <a:rPr lang="en-US" sz="2400" b="1" dirty="0" smtClean="0">
                <a:solidFill>
                  <a:srgbClr val="008000"/>
                </a:solidFill>
              </a:rPr>
              <a:t>previously</a:t>
            </a:r>
            <a:r>
              <a:rPr lang="en-US" sz="2400" dirty="0" smtClean="0"/>
              <a:t> studied in standard distribution-testing model</a:t>
            </a:r>
            <a:endParaRPr lang="en-US" sz="2400" b="1" dirty="0">
              <a:solidFill>
                <a:srgbClr val="008000"/>
              </a:solidFill>
              <a:sym typeface="Symbol" panose="05050102010706020507" pitchFamily="18" charset="2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499F4770-1511-4BF5-BDEB-AB87FA42D997}"/>
              </a:ext>
            </a:extLst>
          </p:cNvPr>
          <p:cNvSpPr/>
          <p:nvPr/>
        </p:nvSpPr>
        <p:spPr>
          <a:xfrm>
            <a:off x="230421" y="4433329"/>
            <a:ext cx="11826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Introduce </a:t>
            </a:r>
            <a:r>
              <a:rPr lang="en-US" sz="2400" b="1" dirty="0" smtClean="0">
                <a:solidFill>
                  <a:srgbClr val="008000"/>
                </a:solidFill>
              </a:rPr>
              <a:t>new</a:t>
            </a:r>
            <a:r>
              <a:rPr lang="en-US" sz="2400" dirty="0" smtClean="0"/>
              <a:t> properties that arise naturally in </a:t>
            </a:r>
            <a:r>
              <a:rPr lang="en-US" sz="2400" dirty="0" err="1" smtClean="0"/>
              <a:t>DoHO</a:t>
            </a:r>
            <a:r>
              <a:rPr lang="en-US" sz="2400" dirty="0" smtClean="0"/>
              <a:t> model and study them</a:t>
            </a:r>
            <a:endParaRPr lang="en-US" sz="2400" b="1" dirty="0">
              <a:solidFill>
                <a:srgbClr val="008000"/>
              </a:solidFill>
              <a:sym typeface="Symbol" panose="05050102010706020507" pitchFamily="18" charset="2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499F4770-1511-4BF5-BDEB-AB87FA42D997}"/>
              </a:ext>
            </a:extLst>
          </p:cNvPr>
          <p:cNvSpPr/>
          <p:nvPr/>
        </p:nvSpPr>
        <p:spPr>
          <a:xfrm>
            <a:off x="4532364" y="5217322"/>
            <a:ext cx="2135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lgerian" panose="04020705040A02060702" pitchFamily="82" charset="0"/>
              </a:rPr>
              <a:t>Thanks</a:t>
            </a:r>
            <a:endParaRPr lang="en-US" sz="3600" b="1" dirty="0">
              <a:solidFill>
                <a:srgbClr val="7030A0"/>
              </a:solidFill>
              <a:latin typeface="Algerian" panose="04020705040A02060702" pitchFamily="82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2058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9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43367</TotalTime>
  <Words>1393</Words>
  <Application>Microsoft Office PowerPoint</Application>
  <PresentationFormat>Widescreen</PresentationFormat>
  <Paragraphs>157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Algerian</vt:lpstr>
      <vt:lpstr>Arial</vt:lpstr>
      <vt:lpstr>Calibri</vt:lpstr>
      <vt:lpstr>Calibri Light</vt:lpstr>
      <vt:lpstr>Cambria Math</vt:lpstr>
      <vt:lpstr>Symbol</vt:lpstr>
      <vt:lpstr>Office Theme</vt:lpstr>
      <vt:lpstr>Testing Distributions of Huge Objects</vt:lpstr>
      <vt:lpstr>Preliminaries to Property Testing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Asaf Rosin</dc:creator>
  <cp:lastModifiedBy>Oded</cp:lastModifiedBy>
  <cp:revision>1251</cp:revision>
  <dcterms:created xsi:type="dcterms:W3CDTF">2020-06-25T16:25:05Z</dcterms:created>
  <dcterms:modified xsi:type="dcterms:W3CDTF">2022-03-07T11:07:27Z</dcterms:modified>
</cp:coreProperties>
</file>