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03" r:id="rId2"/>
    <p:sldId id="388" r:id="rId3"/>
    <p:sldId id="386" r:id="rId4"/>
    <p:sldId id="412" r:id="rId5"/>
    <p:sldId id="413" r:id="rId6"/>
    <p:sldId id="414" r:id="rId7"/>
    <p:sldId id="415" r:id="rId8"/>
    <p:sldId id="419" r:id="rId9"/>
    <p:sldId id="416" r:id="rId10"/>
    <p:sldId id="417" r:id="rId11"/>
    <p:sldId id="401" r:id="rId12"/>
    <p:sldId id="387" r:id="rId13"/>
  </p:sldIdLst>
  <p:sldSz cx="9144000" cy="6858000" type="screen4x3"/>
  <p:notesSz cx="6864350" cy="9996488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5pPr>
    <a:lvl6pPr marL="2286000" algn="r" defTabSz="914400" rtl="1" eaLnBrk="1" latinLnBrk="0" hangingPunct="1"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6pPr>
    <a:lvl7pPr marL="2743200" algn="r" defTabSz="914400" rtl="1" eaLnBrk="1" latinLnBrk="0" hangingPunct="1"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7pPr>
    <a:lvl8pPr marL="3200400" algn="r" defTabSz="914400" rtl="1" eaLnBrk="1" latinLnBrk="0" hangingPunct="1"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8pPr>
    <a:lvl9pPr marL="3657600" algn="r" defTabSz="914400" rtl="1" eaLnBrk="1" latinLnBrk="0" hangingPunct="1"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888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FF3300"/>
    <a:srgbClr val="FF0000"/>
    <a:srgbClr val="006600"/>
    <a:srgbClr val="66CCFF"/>
    <a:srgbClr val="CCFFFF"/>
    <a:srgbClr val="B2B2B2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728" autoAdjust="0"/>
  </p:normalViewPr>
  <p:slideViewPr>
    <p:cSldViewPr>
      <p:cViewPr>
        <p:scale>
          <a:sx n="77" d="100"/>
          <a:sy n="77" d="100"/>
        </p:scale>
        <p:origin x="-1170" y="-42"/>
      </p:cViewPr>
      <p:guideLst>
        <p:guide orient="horz" pos="3888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9375" y="0"/>
            <a:ext cx="2974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6425"/>
            <a:ext cx="2974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9375" y="9496425"/>
            <a:ext cx="2974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3CEC6286-E4DE-4937-9300-5980921CC8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685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74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50888"/>
            <a:ext cx="4994275" cy="3746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748213"/>
            <a:ext cx="5032375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noProof="0" smtClean="0"/>
              <a:t>Click to edit Master text styles</a:t>
            </a:r>
          </a:p>
          <a:p>
            <a:pPr lvl="1"/>
            <a:r>
              <a:rPr lang="en-US" altLang="he-IL" noProof="0" smtClean="0"/>
              <a:t>Second level</a:t>
            </a:r>
          </a:p>
          <a:p>
            <a:pPr lvl="2"/>
            <a:r>
              <a:rPr lang="en-US" altLang="he-IL" noProof="0" smtClean="0"/>
              <a:t>Third level</a:t>
            </a:r>
          </a:p>
          <a:p>
            <a:pPr lvl="3"/>
            <a:r>
              <a:rPr lang="en-US" altLang="he-IL" noProof="0" smtClean="0"/>
              <a:t>Fourth level</a:t>
            </a:r>
          </a:p>
          <a:p>
            <a:pPr lvl="4"/>
            <a:r>
              <a:rPr lang="en-US" altLang="he-IL" noProof="0" smtClean="0"/>
              <a:t>Fifth level</a:t>
            </a:r>
            <a:endParaRPr lang="en-US" altLang="en-US" noProof="0" smtClean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6425"/>
            <a:ext cx="2974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9496425"/>
            <a:ext cx="2974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65E44B22-439D-4594-9AD9-8D0D350D15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4783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BD0D4E64-B5BD-41FE-A4CD-8CD59ACA448C}" type="slidenum">
              <a:rPr lang="en-US" altLang="en-US" sz="1200" b="0" smtClean="0">
                <a:latin typeface="Times New Roman" pitchFamily="18" charset="0"/>
              </a:rPr>
              <a:pPr/>
              <a:t>1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For</a:t>
            </a:r>
            <a:r>
              <a:rPr lang="en-US" baseline="0" dirty="0" smtClean="0"/>
              <a:t> RANDOM’14, Sept 4-6.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20768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E23D3988-6D0C-48E0-B799-35EFE8742269}" type="slidenum">
              <a:rPr lang="en-US" altLang="en-US" sz="1200" b="0" smtClean="0">
                <a:latin typeface="Times New Roman" pitchFamily="18" charset="0"/>
              </a:rPr>
              <a:pPr/>
              <a:t>10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Thus, complexity of m-DP is related to $O(j 2^{-j} m)$-DS for j=1,…,log m$.</a:t>
            </a:r>
          </a:p>
        </p:txBody>
      </p:sp>
    </p:spTree>
    <p:extLst>
      <p:ext uri="{BB962C8B-B14F-4D97-AF65-F5344CB8AC3E}">
        <p14:creationId xmlns:p14="http://schemas.microsoft.com/office/powerpoint/2010/main" val="2547252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E2908AFA-3F96-4C21-9396-D960EB3A3364}" type="slidenum">
              <a:rPr lang="en-US" altLang="en-US" sz="1200" b="0" smtClean="0">
                <a:latin typeface="Times New Roman" pitchFamily="18" charset="0"/>
              </a:rPr>
              <a:pPr/>
              <a:t>11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50888"/>
            <a:ext cx="4997450" cy="3748087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748213"/>
            <a:ext cx="5489575" cy="4497387"/>
          </a:xfrm>
          <a:noFill/>
        </p:spPr>
        <p:txBody>
          <a:bodyPr/>
          <a:lstStyle/>
          <a:p>
            <a:r>
              <a:rPr lang="en-US" smtClean="0"/>
              <a:t> </a:t>
            </a: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4448135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DA4AAD17-ED96-4F7B-9A8C-0AE4A2A50931}" type="slidenum">
              <a:rPr lang="en-US" altLang="en-US" sz="1200" b="0" smtClean="0">
                <a:latin typeface="Times New Roman" pitchFamily="18" charset="0"/>
              </a:rPr>
              <a:pPr/>
              <a:t>12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Compare to learning which cathedral this is…</a:t>
            </a:r>
          </a:p>
        </p:txBody>
      </p:sp>
    </p:spTree>
    <p:extLst>
      <p:ext uri="{BB962C8B-B14F-4D97-AF65-F5344CB8AC3E}">
        <p14:creationId xmlns:p14="http://schemas.microsoft.com/office/powerpoint/2010/main" val="2163325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F2583888-8124-41BD-8650-03C6A4C84999}" type="slidenum">
              <a:rPr lang="en-US" altLang="en-US" sz="1200" b="0" smtClean="0">
                <a:latin typeface="Times New Roman" pitchFamily="18" charset="0"/>
              </a:rPr>
              <a:pPr/>
              <a:t>2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Objects viewed as functions, inspecting == querying the function/orcale</a:t>
            </a:r>
          </a:p>
        </p:txBody>
      </p:sp>
    </p:spTree>
    <p:extLst>
      <p:ext uri="{BB962C8B-B14F-4D97-AF65-F5344CB8AC3E}">
        <p14:creationId xmlns:p14="http://schemas.microsoft.com/office/powerpoint/2010/main" val="2699753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24506269-8E04-485C-AF00-9530D3B5A6EA}" type="slidenum">
              <a:rPr lang="en-US" altLang="en-US" sz="1200" b="0" smtClean="0">
                <a:latin typeface="Times New Roman" pitchFamily="18" charset="0"/>
              </a:rPr>
              <a:pPr/>
              <a:t>3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N.B.: special (but not exclusive) focus on testability within complexity independent of the domain size.</a:t>
            </a:r>
          </a:p>
        </p:txBody>
      </p:sp>
    </p:spTree>
    <p:extLst>
      <p:ext uri="{BB962C8B-B14F-4D97-AF65-F5344CB8AC3E}">
        <p14:creationId xmlns:p14="http://schemas.microsoft.com/office/powerpoint/2010/main" val="2470636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5549CA81-323A-454F-81F1-B74470B3F970}" type="slidenum">
              <a:rPr lang="en-US" altLang="en-US" sz="1200" b="0" smtClean="0">
                <a:latin typeface="Times New Roman" pitchFamily="18" charset="0"/>
              </a:rPr>
              <a:pPr/>
              <a:t>4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e-IL" smtClean="0"/>
          </a:p>
        </p:txBody>
      </p:sp>
    </p:spTree>
    <p:extLst>
      <p:ext uri="{BB962C8B-B14F-4D97-AF65-F5344CB8AC3E}">
        <p14:creationId xmlns:p14="http://schemas.microsoft.com/office/powerpoint/2010/main" val="3251155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5288CB69-F711-4232-8575-D319AF7E242B}" type="slidenum">
              <a:rPr lang="en-US" altLang="en-US" sz="1200" b="0" smtClean="0">
                <a:latin typeface="Times New Roman" pitchFamily="18" charset="0"/>
              </a:rPr>
              <a:pPr/>
              <a:t>5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e-IL" smtClean="0"/>
          </a:p>
        </p:txBody>
      </p:sp>
    </p:spTree>
    <p:extLst>
      <p:ext uri="{BB962C8B-B14F-4D97-AF65-F5344CB8AC3E}">
        <p14:creationId xmlns:p14="http://schemas.microsoft.com/office/powerpoint/2010/main" val="577080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D31AADF7-6A84-4926-86C3-BFA571E4B113}" type="slidenum">
              <a:rPr lang="en-US" altLang="en-US" sz="1200" b="0" smtClean="0">
                <a:latin typeface="Times New Roman" pitchFamily="18" charset="0"/>
              </a:rPr>
              <a:pPr/>
              <a:t>6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e-IL" smtClean="0"/>
          </a:p>
        </p:txBody>
      </p:sp>
    </p:spTree>
    <p:extLst>
      <p:ext uri="{BB962C8B-B14F-4D97-AF65-F5344CB8AC3E}">
        <p14:creationId xmlns:p14="http://schemas.microsoft.com/office/powerpoint/2010/main" val="4165269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E23D3988-6D0C-48E0-B799-35EFE8742269}" type="slidenum">
              <a:rPr lang="en-US" altLang="en-US" sz="1200" b="0" smtClean="0">
                <a:latin typeface="Times New Roman" pitchFamily="18" charset="0"/>
              </a:rPr>
              <a:pPr/>
              <a:t>7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Thus, complexity of m-DP is related to $O(j 2^{-j} m)$-DS for j=1,…,log m$.</a:t>
            </a:r>
          </a:p>
        </p:txBody>
      </p:sp>
    </p:spTree>
    <p:extLst>
      <p:ext uri="{BB962C8B-B14F-4D97-AF65-F5344CB8AC3E}">
        <p14:creationId xmlns:p14="http://schemas.microsoft.com/office/powerpoint/2010/main" val="3019718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E23D3988-6D0C-48E0-B799-35EFE8742269}" type="slidenum">
              <a:rPr lang="en-US" altLang="en-US" sz="1200" b="0" smtClean="0">
                <a:latin typeface="Times New Roman" pitchFamily="18" charset="0"/>
              </a:rPr>
              <a:pPr/>
              <a:t>8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Thus, complexity of m-DP is related to $O(j 2^{-j} m)$-DS for j=1,…,log m$.</a:t>
            </a:r>
          </a:p>
        </p:txBody>
      </p:sp>
    </p:spTree>
    <p:extLst>
      <p:ext uri="{BB962C8B-B14F-4D97-AF65-F5344CB8AC3E}">
        <p14:creationId xmlns:p14="http://schemas.microsoft.com/office/powerpoint/2010/main" val="2454013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E2DD8D37-822D-413A-A4A2-8024821B8460}" type="slidenum">
              <a:rPr lang="en-US" altLang="en-US" sz="1200" b="0" smtClean="0">
                <a:latin typeface="Times New Roman" pitchFamily="18" charset="0"/>
              </a:rPr>
              <a:pPr/>
              <a:t>9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Levin’s paper on “OWF and PRG” (STOC’85), followed by [GL’89], reviewed in FOC, V1, Clm 2.5.4.1.</a:t>
            </a:r>
          </a:p>
          <a:p>
            <a:r>
              <a:rPr lang="en-US" smtClean="0"/>
              <a:t>In PT:  Used first in [GR:bdg] (see STOC’97 Lem 3.3, and ALG’02 Lem 3.6).</a:t>
            </a:r>
          </a:p>
        </p:txBody>
      </p:sp>
    </p:spTree>
    <p:extLst>
      <p:ext uri="{BB962C8B-B14F-4D97-AF65-F5344CB8AC3E}">
        <p14:creationId xmlns:p14="http://schemas.microsoft.com/office/powerpoint/2010/main" val="906915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56214-0C51-40EE-9004-B7B0601C65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316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2ED67-749E-491F-B8E1-3E26C63360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354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25BA-A85B-4B18-ADA2-76CCBB3CB9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72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2D5BF-3375-4D21-89B3-9CE919A118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60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0E4CB-C968-451B-A93F-431E4B2498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306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73B9C-C1CD-49EC-A3FC-0DE808A074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67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9E6B6-EC79-4072-8D15-55692454E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21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A614D-6748-4825-A43B-DFEB79BB73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4693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9BF07-61DA-48D5-9361-DDF5E7ACF8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627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727B2-110E-411D-90F0-53B3D88D2E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644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DC810-E030-4260-886C-1C58B94B7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29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smtClean="0"/>
              <a:t>Click to edit Master text styles</a:t>
            </a:r>
          </a:p>
          <a:p>
            <a:pPr lvl="1"/>
            <a:r>
              <a:rPr lang="en-US" altLang="he-IL" smtClean="0"/>
              <a:t>Second level</a:t>
            </a:r>
          </a:p>
          <a:p>
            <a:pPr lvl="2"/>
            <a:r>
              <a:rPr lang="en-US" altLang="he-IL" smtClean="0"/>
              <a:t>Third level</a:t>
            </a:r>
          </a:p>
          <a:p>
            <a:pPr lvl="3"/>
            <a:r>
              <a:rPr lang="en-US" altLang="he-IL" smtClean="0"/>
              <a:t>Fourth level</a:t>
            </a:r>
          </a:p>
          <a:p>
            <a:pPr lvl="4"/>
            <a:r>
              <a:rPr lang="en-US" altLang="he-IL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fld id="{6CCE5C5D-39DC-47C3-8F25-7670DE132B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wmf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4343400"/>
            <a:ext cx="6934200" cy="1371600"/>
          </a:xfrm>
          <a:noFill/>
        </p:spPr>
        <p:txBody>
          <a:bodyPr/>
          <a:lstStyle/>
          <a:p>
            <a:r>
              <a:rPr lang="en-US" altLang="he-IL" sz="4000" smtClean="0">
                <a:solidFill>
                  <a:srgbClr val="FF3300"/>
                </a:solidFill>
                <a:latin typeface="Comic Sans MS" pitchFamily="66" charset="0"/>
              </a:rPr>
              <a:t>Oded Goldreich</a:t>
            </a:r>
          </a:p>
          <a:p>
            <a:r>
              <a:rPr lang="en-US" altLang="he-IL" smtClean="0">
                <a:solidFill>
                  <a:srgbClr val="006600"/>
                </a:solidFill>
                <a:latin typeface="Algerian" pitchFamily="82" charset="0"/>
              </a:rPr>
              <a:t>Weizmann Institute of Science</a:t>
            </a:r>
            <a:endParaRPr lang="en-US" altLang="he-IL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1371600" y="2286000"/>
            <a:ext cx="64008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he-IL" sz="4000" b="0" kern="0" dirty="0" smtClean="0">
                <a:solidFill>
                  <a:schemeClr val="accent6"/>
                </a:solidFill>
                <a:latin typeface="Britannic Bold" pitchFamily="34" charset="0"/>
              </a:rPr>
              <a:t>On Multiple Input Problems in Property Testing</a:t>
            </a:r>
            <a:br>
              <a:rPr lang="en-US" altLang="he-IL" sz="4000" b="0" kern="0" dirty="0" smtClean="0">
                <a:solidFill>
                  <a:schemeClr val="accent6"/>
                </a:solidFill>
                <a:latin typeface="Britannic Bold" pitchFamily="34" charset="0"/>
              </a:rPr>
            </a:br>
            <a:endParaRPr lang="en-US" altLang="he-IL" sz="4000" kern="0" dirty="0" smtClean="0">
              <a:solidFill>
                <a:schemeClr val="accent6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1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7200900" cy="609600"/>
          </a:xfrm>
        </p:spPr>
        <p:txBody>
          <a:bodyPr/>
          <a:lstStyle/>
          <a:p>
            <a:pPr algn="l"/>
            <a:r>
              <a:rPr lang="en-US" sz="3600" b="1" u="sng" dirty="0" smtClean="0"/>
              <a:t>Additional results and comments</a:t>
            </a:r>
          </a:p>
          <a:p>
            <a:pPr algn="l"/>
            <a:endParaRPr lang="en-US" sz="3600" dirty="0" smtClean="0"/>
          </a:p>
          <a:p>
            <a:pPr algn="l"/>
            <a:endParaRPr lang="en-US" sz="2400" dirty="0" smtClean="0"/>
          </a:p>
        </p:txBody>
      </p:sp>
      <p:sp>
        <p:nvSpPr>
          <p:cNvPr id="7" name="Subtitle 1"/>
          <p:cNvSpPr txBox="1">
            <a:spLocks/>
          </p:cNvSpPr>
          <p:nvPr/>
        </p:nvSpPr>
        <p:spPr bwMode="auto">
          <a:xfrm>
            <a:off x="381000" y="1066800"/>
            <a:ext cx="83058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Non-adaptive and/or one-sided error testers</a:t>
            </a:r>
          </a:p>
          <a:p>
            <a:pPr algn="l">
              <a:defRPr/>
            </a:pPr>
            <a:r>
              <a:rPr lang="en-US" sz="2400" b="0" kern="0" dirty="0" smtClean="0">
                <a:sym typeface="Symbol"/>
              </a:rPr>
              <a:t>The only deviation from the general case is for the one-sided error version of DP: Its complexity is (</a:t>
            </a:r>
            <a:r>
              <a:rPr lang="en-US" sz="2400" b="0" kern="0" dirty="0" err="1" smtClean="0">
                <a:sym typeface="Symbol"/>
              </a:rPr>
              <a:t>m∙PT</a:t>
            </a:r>
            <a:r>
              <a:rPr lang="en-US" sz="2400" b="0" kern="0" dirty="0" smtClean="0">
                <a:sym typeface="Symbol"/>
              </a:rPr>
              <a:t>()+</a:t>
            </a:r>
            <a:r>
              <a:rPr lang="en-US" sz="2400" b="0" kern="0" dirty="0" err="1" smtClean="0">
                <a:sym typeface="Symbol"/>
              </a:rPr>
              <a:t>PT</a:t>
            </a:r>
            <a:r>
              <a:rPr lang="en-US" sz="2400" b="0" kern="0" baseline="30000" dirty="0" err="1" smtClean="0">
                <a:sym typeface="Symbol"/>
              </a:rPr>
              <a:t>ose</a:t>
            </a:r>
            <a:r>
              <a:rPr lang="en-US" sz="2400" b="0" kern="0" dirty="0" smtClean="0">
                <a:sym typeface="Symbol"/>
              </a:rPr>
              <a:t>())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(</a:t>
            </a:r>
            <a:r>
              <a:rPr lang="en-US" sz="2000" kern="0" dirty="0" smtClean="0">
                <a:sym typeface="Symbol"/>
              </a:rPr>
              <a:t>m-DP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=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given 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a sequence of </a:t>
            </a:r>
            <a:r>
              <a:rPr lang="en-US" sz="2000" b="0" kern="0" dirty="0">
                <a:sym typeface="Symbol"/>
              </a:rPr>
              <a:t>m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inputs, output 1 </a:t>
            </a:r>
            <a:r>
              <a:rPr lang="en-US" sz="2000" b="0" kern="0" dirty="0" err="1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. ≥2/3  if all inputs are  in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, and 0 w.p.≥2/3 if some input is </a:t>
            </a:r>
            <a:r>
              <a:rPr lang="en-US" sz="2000" b="0" kern="0" dirty="0">
                <a:sym typeface="Symbol"/>
              </a:rPr>
              <a:t>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-far from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.</a:t>
            </a:r>
            <a:r>
              <a:rPr lang="en-US" sz="2000" b="0" kern="0" dirty="0" smtClean="0">
                <a:solidFill>
                  <a:srgbClr val="00B0F0"/>
                </a:solidFill>
                <a:sym typeface="Symbol"/>
              </a:rPr>
              <a:t>) 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(OSE is the adaptive version)</a:t>
            </a: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3000" y="4876066"/>
            <a:ext cx="75311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70C0"/>
                </a:solidFill>
                <a:latin typeface="+mn-lt"/>
              </a:rPr>
              <a:t>i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t selects a random </a:t>
            </a:r>
            <a:r>
              <a:rPr lang="en-US" sz="2400" dirty="0" err="1" smtClean="0">
                <a:latin typeface="+mn-lt"/>
              </a:rPr>
              <a:t>i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in </a:t>
            </a:r>
            <a:r>
              <a:rPr lang="en-US" sz="2400" dirty="0">
                <a:latin typeface="+mn-lt"/>
              </a:rPr>
              <a:t>I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, 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and invokes the one-sided error tester on the </a:t>
            </a:r>
            <a:r>
              <a:rPr lang="en-US" sz="2400" dirty="0" err="1" smtClean="0">
                <a:latin typeface="+mn-lt"/>
              </a:rPr>
              <a:t>i</a:t>
            </a:r>
            <a:r>
              <a:rPr lang="en-US" sz="2400" baseline="30000" dirty="0" err="1" smtClean="0">
                <a:solidFill>
                  <a:srgbClr val="0070C0"/>
                </a:solidFill>
                <a:latin typeface="+mn-lt"/>
              </a:rPr>
              <a:t>th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 instance, and decides accordingly.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/>
            </a:r>
            <a:br>
              <a:rPr lang="en-US" sz="2400" dirty="0">
                <a:solidFill>
                  <a:srgbClr val="0070C0"/>
                </a:solidFill>
                <a:latin typeface="+mn-lt"/>
              </a:rPr>
            </a:b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In contrast, in the invocations of the reduction procedure, we use the two-sided error tester.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</a:t>
            </a:r>
            <a:endParaRPr lang="he-IL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244850"/>
            <a:ext cx="829310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Re the upper bound: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We adapt the procedure presented in the proof of the efficient reduction of DP to DS  (cf., Lemma for THM2). </a:t>
            </a:r>
            <a:br>
              <a:rPr lang="en-US" dirty="0" smtClean="0">
                <a:solidFill>
                  <a:srgbClr val="0070C0"/>
                </a:solidFill>
                <a:latin typeface="+mn-lt"/>
              </a:rPr>
            </a:br>
            <a:r>
              <a:rPr lang="en-US" dirty="0" smtClean="0">
                <a:solidFill>
                  <a:srgbClr val="0070C0"/>
                </a:solidFill>
                <a:latin typeface="+mn-lt"/>
              </a:rPr>
              <a:t>Recall that this procedure proceeds in iterations halting with output 1 if </a:t>
            </a:r>
            <a:r>
              <a:rPr lang="en-US" dirty="0" smtClean="0">
                <a:latin typeface="+mn-lt"/>
              </a:rPr>
              <a:t>I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(the set of “far”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suspects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)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becomes empty and outputting 0 if </a:t>
            </a:r>
            <a:r>
              <a:rPr lang="en-US" dirty="0" smtClean="0">
                <a:latin typeface="+mn-lt"/>
              </a:rPr>
              <a:t>I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is ever too big. We modify the procedure such that in the latter case</a:t>
            </a:r>
            <a:endParaRPr lang="he-IL" sz="2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6243278"/>
      </p:ext>
    </p:extLst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81075"/>
            <a:ext cx="7772400" cy="1143000"/>
          </a:xfrm>
        </p:spPr>
        <p:txBody>
          <a:bodyPr/>
          <a:lstStyle/>
          <a:p>
            <a:r>
              <a:rPr lang="en-US" altLang="zh-CN" sz="8000" smtClean="0">
                <a:solidFill>
                  <a:srgbClr val="FF3300"/>
                </a:solidFill>
                <a:latin typeface="Algerian" pitchFamily="82" charset="0"/>
                <a:ea typeface="SimSun" pitchFamily="2" charset="-122"/>
              </a:rPr>
              <a:t>End</a:t>
            </a:r>
            <a:endParaRPr lang="en-GB" sz="8000" smtClean="0">
              <a:solidFill>
                <a:srgbClr val="FF3300"/>
              </a:solidFill>
              <a:latin typeface="Algerian" pitchFamily="82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276600"/>
            <a:ext cx="8839200" cy="2590800"/>
          </a:xfrm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sz="2800" b="1" dirty="0" smtClean="0">
                <a:ea typeface="SimSun" pitchFamily="2" charset="-122"/>
              </a:rPr>
              <a:t>The slides of this talk are available at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 b="1" dirty="0" smtClean="0"/>
              <a:t>http://www.wisdom.weizmann.ac.il/~oded/T/mi-pt.pptx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CN" sz="2800" dirty="0" smtClean="0">
              <a:ea typeface="SimSun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800" dirty="0" smtClean="0">
                <a:solidFill>
                  <a:srgbClr val="6600CC"/>
                </a:solidFill>
                <a:ea typeface="SimSun" pitchFamily="2" charset="-122"/>
              </a:rPr>
              <a:t>The paper is available at </a:t>
            </a:r>
            <a:r>
              <a:rPr lang="en-GB" sz="2800" dirty="0" smtClean="0">
                <a:solidFill>
                  <a:srgbClr val="6600CC"/>
                </a:solidFill>
              </a:rPr>
              <a:t>http://www.wisdom.weizmann.ac.il/~oded/p_mi-pt.html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800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ANALYZE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0" y="3889375"/>
            <a:ext cx="512763" cy="538163"/>
          </a:xfrm>
          <a:noFill/>
        </p:spPr>
      </p:pic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3660775" y="3956050"/>
            <a:ext cx="3381375" cy="7461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3592513" y="4157663"/>
            <a:ext cx="749300" cy="6064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660775" y="4090988"/>
            <a:ext cx="1905000" cy="87471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3729038" y="4090988"/>
            <a:ext cx="2992437" cy="8302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V="1">
            <a:off x="3635375" y="3521075"/>
            <a:ext cx="2249488" cy="3651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3635375" y="2630488"/>
            <a:ext cx="2884488" cy="11461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3506788" y="2884488"/>
            <a:ext cx="1212850" cy="8286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>
            <a:off x="990600" y="1803400"/>
            <a:ext cx="2636838" cy="1081088"/>
          </a:xfrm>
          <a:prstGeom prst="cloudCallout">
            <a:avLst>
              <a:gd name="adj1" fmla="val 33602"/>
              <a:gd name="adj2" fmla="val 12807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rtl="1" eaLnBrk="1" hangingPunct="1">
              <a:spcBef>
                <a:spcPct val="0"/>
              </a:spcBef>
            </a:pPr>
            <a:r>
              <a:rPr lang="en-US" b="0">
                <a:latin typeface="Algerian" pitchFamily="82" charset="0"/>
                <a:cs typeface="Arial" pitchFamily="34" charset="0"/>
              </a:rPr>
              <a:t>Gothic cathedral ?</a:t>
            </a:r>
            <a:endParaRPr lang="en-GB" b="0">
              <a:latin typeface="Algerian" pitchFamily="82" charset="0"/>
              <a:cs typeface="Arial" pitchFamily="34" charset="0"/>
            </a:endParaRPr>
          </a:p>
        </p:txBody>
      </p:sp>
      <p:pic>
        <p:nvPicPr>
          <p:cNvPr id="16395" name="Picture 11" descr="c01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950" y="4794250"/>
            <a:ext cx="1093788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6" name="Picture 12" descr="c02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463" y="1676400"/>
            <a:ext cx="1174750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7" name="Picture 13" descr="c07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863" y="1676400"/>
            <a:ext cx="1135062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8" name="Picture 14" descr="c04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338" y="2949575"/>
            <a:ext cx="10287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9" name="Picture 15" descr="c03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13" y="3584575"/>
            <a:ext cx="1028700" cy="10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0" name="Picture 16" descr="c06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4984750"/>
            <a:ext cx="106045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1" name="Picture 17" descr="c08s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8" y="4794250"/>
            <a:ext cx="1220787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2" name="Rectangle 18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620000" cy="762000"/>
          </a:xfrm>
          <a:noFill/>
        </p:spPr>
        <p:txBody>
          <a:bodyPr/>
          <a:lstStyle/>
          <a:p>
            <a:pPr algn="l"/>
            <a:r>
              <a:rPr lang="en-US" altLang="en-US" sz="3600" b="1" u="sng" smtClean="0">
                <a:solidFill>
                  <a:schemeClr val="tx1"/>
                </a:solidFill>
                <a:ea typeface="Arial Unicode MS" pitchFamily="34" charset="-128"/>
                <a:cs typeface="Times New Roman" pitchFamily="18" charset="0"/>
              </a:rPr>
              <a:t>Property Testing:  an illustration</a:t>
            </a:r>
            <a:endParaRPr lang="en-US" altLang="he-IL" sz="3600" b="1" u="sng" smtClean="0">
              <a:solidFill>
                <a:schemeClr val="tx1"/>
              </a:solidFill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620000" cy="762000"/>
          </a:xfrm>
        </p:spPr>
        <p:txBody>
          <a:bodyPr/>
          <a:lstStyle/>
          <a:p>
            <a:pPr algn="l"/>
            <a:r>
              <a:rPr lang="en-US" altLang="en-US" sz="2800" b="1" u="sng" smtClean="0">
                <a:solidFill>
                  <a:schemeClr val="tx1"/>
                </a:solidFill>
                <a:ea typeface="Arial Unicode MS" pitchFamily="34" charset="-128"/>
                <a:cs typeface="Times New Roman" pitchFamily="18" charset="0"/>
              </a:rPr>
              <a:t>Property Testing: informal definition</a:t>
            </a:r>
            <a:endParaRPr lang="en-US" altLang="he-IL" sz="2800" b="1" smtClean="0">
              <a:solidFill>
                <a:schemeClr val="tx1"/>
              </a:solidFill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6172200" cy="2255838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he-IL" sz="2800" dirty="0">
                <a:solidFill>
                  <a:srgbClr val="FF3300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A relaxation of a decision problem:</a:t>
            </a:r>
          </a:p>
          <a:p>
            <a:pPr>
              <a:spcBef>
                <a:spcPct val="0"/>
              </a:spcBef>
            </a:pPr>
            <a:r>
              <a:rPr lang="en-US" altLang="he-IL" sz="2800" b="0" dirty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For a fixed property </a:t>
            </a:r>
            <a:r>
              <a:rPr lang="en-US" altLang="he-IL" sz="2800" dirty="0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en-US" altLang="he-IL" sz="2800" b="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and any object 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,</a:t>
            </a:r>
          </a:p>
          <a:p>
            <a:pPr>
              <a:spcBef>
                <a:spcPct val="0"/>
              </a:spcBef>
            </a:pPr>
            <a:r>
              <a:rPr lang="en-US" altLang="he-IL" sz="2800" b="0" dirty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determine whether  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 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has property </a:t>
            </a:r>
            <a:r>
              <a:rPr lang="en-US" altLang="he-IL" sz="2800" dirty="0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endParaRPr lang="en-US" altLang="he-IL" sz="2800" b="0" dirty="0">
              <a:solidFill>
                <a:srgbClr val="6600CC"/>
              </a:solidFill>
              <a:latin typeface="Monotype Corsiva" pitchFamily="66" charset="0"/>
              <a:ea typeface="Arial Unicode MS" pitchFamily="34" charset="-128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he-IL" sz="2800" b="0" dirty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or is far from having property </a:t>
            </a:r>
            <a:r>
              <a:rPr lang="en-US" altLang="he-IL" sz="2800" dirty="0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 </a:t>
            </a:r>
            <a:br>
              <a:rPr lang="en-US" altLang="he-IL" sz="2800" b="0" dirty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</a:br>
            <a:r>
              <a:rPr lang="en-US" altLang="he-IL" sz="2800" b="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i.e., 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 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is far from </a:t>
            </a:r>
            <a:r>
              <a:rPr lang="en-US" altLang="he-IL" sz="2800" b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any </a:t>
            </a:r>
            <a:r>
              <a:rPr lang="en-US" altLang="he-IL" sz="2800" b="0" smtClean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object 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having </a:t>
            </a:r>
            <a:r>
              <a:rPr lang="en-US" altLang="he-IL" sz="2800" dirty="0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en-US" altLang="he-IL" sz="2800" b="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).</a:t>
            </a:r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2438400" y="3886200"/>
            <a:ext cx="5029200" cy="1765300"/>
          </a:xfrm>
          <a:custGeom>
            <a:avLst/>
            <a:gdLst>
              <a:gd name="T0" fmla="*/ 2147483647 w 3168"/>
              <a:gd name="T1" fmla="*/ 2147483647 h 1112"/>
              <a:gd name="T2" fmla="*/ 2147483647 w 3168"/>
              <a:gd name="T3" fmla="*/ 2147483647 h 1112"/>
              <a:gd name="T4" fmla="*/ 2147483647 w 3168"/>
              <a:gd name="T5" fmla="*/ 2147483647 h 1112"/>
              <a:gd name="T6" fmla="*/ 2147483647 w 3168"/>
              <a:gd name="T7" fmla="*/ 2147483647 h 1112"/>
              <a:gd name="T8" fmla="*/ 2147483647 w 3168"/>
              <a:gd name="T9" fmla="*/ 2147483647 h 1112"/>
              <a:gd name="T10" fmla="*/ 2147483647 w 3168"/>
              <a:gd name="T11" fmla="*/ 2147483647 h 1112"/>
              <a:gd name="T12" fmla="*/ 2147483647 w 3168"/>
              <a:gd name="T13" fmla="*/ 2147483647 h 1112"/>
              <a:gd name="T14" fmla="*/ 2147483647 w 3168"/>
              <a:gd name="T15" fmla="*/ 2147483647 h 1112"/>
              <a:gd name="T16" fmla="*/ 2147483647 w 3168"/>
              <a:gd name="T17" fmla="*/ 2147483647 h 1112"/>
              <a:gd name="T18" fmla="*/ 2147483647 w 3168"/>
              <a:gd name="T19" fmla="*/ 2147483647 h 1112"/>
              <a:gd name="T20" fmla="*/ 2147483647 w 3168"/>
              <a:gd name="T21" fmla="*/ 2147483647 h 1112"/>
              <a:gd name="T22" fmla="*/ 2147483647 w 3168"/>
              <a:gd name="T23" fmla="*/ 2147483647 h 1112"/>
              <a:gd name="T24" fmla="*/ 2147483647 w 3168"/>
              <a:gd name="T25" fmla="*/ 2147483647 h 1112"/>
              <a:gd name="T26" fmla="*/ 2147483647 w 3168"/>
              <a:gd name="T27" fmla="*/ 2147483647 h 11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168" h="1112">
                <a:moveTo>
                  <a:pt x="392" y="424"/>
                </a:moveTo>
                <a:cubicBezTo>
                  <a:pt x="472" y="400"/>
                  <a:pt x="520" y="152"/>
                  <a:pt x="728" y="88"/>
                </a:cubicBezTo>
                <a:cubicBezTo>
                  <a:pt x="936" y="24"/>
                  <a:pt x="1360" y="0"/>
                  <a:pt x="1640" y="40"/>
                </a:cubicBezTo>
                <a:cubicBezTo>
                  <a:pt x="1920" y="80"/>
                  <a:pt x="2200" y="272"/>
                  <a:pt x="2408" y="328"/>
                </a:cubicBezTo>
                <a:cubicBezTo>
                  <a:pt x="2616" y="384"/>
                  <a:pt x="2768" y="304"/>
                  <a:pt x="2888" y="376"/>
                </a:cubicBezTo>
                <a:cubicBezTo>
                  <a:pt x="3008" y="448"/>
                  <a:pt x="3168" y="656"/>
                  <a:pt x="3128" y="760"/>
                </a:cubicBezTo>
                <a:cubicBezTo>
                  <a:pt x="3088" y="864"/>
                  <a:pt x="2888" y="968"/>
                  <a:pt x="2648" y="1000"/>
                </a:cubicBezTo>
                <a:cubicBezTo>
                  <a:pt x="2408" y="1032"/>
                  <a:pt x="1944" y="936"/>
                  <a:pt x="1688" y="952"/>
                </a:cubicBezTo>
                <a:cubicBezTo>
                  <a:pt x="1432" y="968"/>
                  <a:pt x="1264" y="1112"/>
                  <a:pt x="1112" y="1096"/>
                </a:cubicBezTo>
                <a:cubicBezTo>
                  <a:pt x="960" y="1080"/>
                  <a:pt x="912" y="872"/>
                  <a:pt x="776" y="856"/>
                </a:cubicBezTo>
                <a:cubicBezTo>
                  <a:pt x="640" y="840"/>
                  <a:pt x="424" y="1064"/>
                  <a:pt x="296" y="1000"/>
                </a:cubicBezTo>
                <a:cubicBezTo>
                  <a:pt x="168" y="936"/>
                  <a:pt x="16" y="600"/>
                  <a:pt x="8" y="472"/>
                </a:cubicBezTo>
                <a:cubicBezTo>
                  <a:pt x="0" y="344"/>
                  <a:pt x="184" y="240"/>
                  <a:pt x="248" y="232"/>
                </a:cubicBezTo>
                <a:cubicBezTo>
                  <a:pt x="312" y="224"/>
                  <a:pt x="312" y="448"/>
                  <a:pt x="392" y="424"/>
                </a:cubicBezTo>
                <a:close/>
              </a:path>
            </a:pathLst>
          </a:cu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grpSp>
        <p:nvGrpSpPr>
          <p:cNvPr id="17413" name="Group 5"/>
          <p:cNvGrpSpPr>
            <a:grpSpLocks/>
          </p:cNvGrpSpPr>
          <p:nvPr/>
        </p:nvGrpSpPr>
        <p:grpSpPr bwMode="auto">
          <a:xfrm>
            <a:off x="1447800" y="3733800"/>
            <a:ext cx="7239000" cy="2851150"/>
            <a:chOff x="864" y="2256"/>
            <a:chExt cx="4560" cy="1796"/>
          </a:xfrm>
        </p:grpSpPr>
        <p:grpSp>
          <p:nvGrpSpPr>
            <p:cNvPr id="17415" name="Group 6"/>
            <p:cNvGrpSpPr>
              <a:grpSpLocks/>
            </p:cNvGrpSpPr>
            <p:nvPr/>
          </p:nvGrpSpPr>
          <p:grpSpPr bwMode="auto">
            <a:xfrm>
              <a:off x="960" y="2448"/>
              <a:ext cx="4464" cy="1604"/>
              <a:chOff x="528" y="2448"/>
              <a:chExt cx="4464" cy="1604"/>
            </a:xfrm>
          </p:grpSpPr>
          <p:sp>
            <p:nvSpPr>
              <p:cNvPr id="17422" name="Text Box 7"/>
              <p:cNvSpPr txBox="1">
                <a:spLocks noChangeArrowheads="1"/>
              </p:cNvSpPr>
              <p:nvPr/>
            </p:nvSpPr>
            <p:spPr bwMode="auto">
              <a:xfrm>
                <a:off x="528" y="3456"/>
                <a:ext cx="4464" cy="5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5pPr>
                <a:lvl6pPr marL="25146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6pPr>
                <a:lvl7pPr marL="29718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7pPr>
                <a:lvl8pPr marL="34290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8pPr>
                <a:lvl9pPr marL="38862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9pPr>
              </a:lstStyle>
              <a:p>
                <a:r>
                  <a:rPr lang="en-US" altLang="he-IL" sz="2800">
                    <a:solidFill>
                      <a:srgbClr val="FF0000"/>
                    </a:solidFill>
                    <a:latin typeface="Monotype Corsiva" pitchFamily="66" charset="0"/>
                    <a:cs typeface="Times New Roman" pitchFamily="18" charset="0"/>
                  </a:rPr>
                  <a:t>Focus:</a:t>
                </a:r>
                <a:r>
                  <a:rPr lang="en-US" altLang="he-IL" sz="2800" b="0">
                    <a:solidFill>
                      <a:srgbClr val="6600CC"/>
                    </a:solidFill>
                    <a:latin typeface="Monotype Corsiva" pitchFamily="66" charset="0"/>
                    <a:cs typeface="Times New Roman" pitchFamily="18" charset="0"/>
                  </a:rPr>
                  <a:t> sub-linear time algorithms – performing the task by </a:t>
                </a:r>
                <a:r>
                  <a:rPr lang="en-US" altLang="he-IL" sz="2800">
                    <a:solidFill>
                      <a:srgbClr val="6600CC"/>
                    </a:solidFill>
                    <a:latin typeface="Monotype Corsiva" pitchFamily="66" charset="0"/>
                    <a:cs typeface="Times New Roman" pitchFamily="18" charset="0"/>
                  </a:rPr>
                  <a:t>inspecting the object at  few locations.</a:t>
                </a:r>
              </a:p>
            </p:txBody>
          </p:sp>
          <p:sp>
            <p:nvSpPr>
              <p:cNvPr id="17423" name="Text Box 8"/>
              <p:cNvSpPr txBox="1">
                <a:spLocks noChangeArrowheads="1"/>
              </p:cNvSpPr>
              <p:nvPr/>
            </p:nvSpPr>
            <p:spPr bwMode="auto">
              <a:xfrm>
                <a:off x="1344" y="2784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5pPr>
                <a:lvl6pPr marL="25146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6pPr>
                <a:lvl7pPr marL="29718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7pPr>
                <a:lvl8pPr marL="34290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8pPr>
                <a:lvl9pPr marL="38862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9pPr>
              </a:lstStyle>
              <a:p>
                <a:r>
                  <a:rPr lang="en-US" altLang="en-US" sz="2400" b="0">
                    <a:latin typeface="Times New Roman (Hebrew)" pitchFamily="18" charset="0"/>
                  </a:rPr>
                  <a:t>?</a:t>
                </a:r>
              </a:p>
            </p:txBody>
          </p:sp>
          <p:sp>
            <p:nvSpPr>
              <p:cNvPr id="17424" name="Text Box 9"/>
              <p:cNvSpPr txBox="1">
                <a:spLocks noChangeArrowheads="1"/>
              </p:cNvSpPr>
              <p:nvPr/>
            </p:nvSpPr>
            <p:spPr bwMode="auto">
              <a:xfrm>
                <a:off x="3072" y="2784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5pPr>
                <a:lvl6pPr marL="25146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6pPr>
                <a:lvl7pPr marL="29718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7pPr>
                <a:lvl8pPr marL="34290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8pPr>
                <a:lvl9pPr marL="38862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9pPr>
              </a:lstStyle>
              <a:p>
                <a:r>
                  <a:rPr lang="en-US" altLang="en-US" sz="2400" b="0">
                    <a:latin typeface="Times New Roman (Hebrew)" pitchFamily="18" charset="0"/>
                  </a:rPr>
                  <a:t>?</a:t>
                </a:r>
              </a:p>
            </p:txBody>
          </p:sp>
          <p:sp>
            <p:nvSpPr>
              <p:cNvPr id="17425" name="Text Box 10"/>
              <p:cNvSpPr txBox="1">
                <a:spLocks noChangeArrowheads="1"/>
              </p:cNvSpPr>
              <p:nvPr/>
            </p:nvSpPr>
            <p:spPr bwMode="auto">
              <a:xfrm>
                <a:off x="2544" y="2448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5pPr>
                <a:lvl6pPr marL="25146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6pPr>
                <a:lvl7pPr marL="29718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7pPr>
                <a:lvl8pPr marL="34290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8pPr>
                <a:lvl9pPr marL="38862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9pPr>
              </a:lstStyle>
              <a:p>
                <a:r>
                  <a:rPr lang="en-US" altLang="en-US" sz="2400" b="0">
                    <a:latin typeface="Times New Roman (Hebrew)" pitchFamily="18" charset="0"/>
                  </a:rPr>
                  <a:t>?</a:t>
                </a:r>
              </a:p>
            </p:txBody>
          </p:sp>
          <p:sp>
            <p:nvSpPr>
              <p:cNvPr id="17426" name="Text Box 11"/>
              <p:cNvSpPr txBox="1">
                <a:spLocks noChangeArrowheads="1"/>
              </p:cNvSpPr>
              <p:nvPr/>
            </p:nvSpPr>
            <p:spPr bwMode="auto">
              <a:xfrm>
                <a:off x="2208" y="2976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5pPr>
                <a:lvl6pPr marL="25146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6pPr>
                <a:lvl7pPr marL="29718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7pPr>
                <a:lvl8pPr marL="34290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8pPr>
                <a:lvl9pPr marL="38862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9pPr>
              </a:lstStyle>
              <a:p>
                <a:r>
                  <a:rPr lang="en-US" altLang="en-US" sz="2400" b="0">
                    <a:latin typeface="Times New Roman (Hebrew)" pitchFamily="18" charset="0"/>
                  </a:rPr>
                  <a:t>?</a:t>
                </a:r>
              </a:p>
            </p:txBody>
          </p:sp>
          <p:sp>
            <p:nvSpPr>
              <p:cNvPr id="17427" name="Text Box 12"/>
              <p:cNvSpPr txBox="1">
                <a:spLocks noChangeArrowheads="1"/>
              </p:cNvSpPr>
              <p:nvPr/>
            </p:nvSpPr>
            <p:spPr bwMode="auto">
              <a:xfrm>
                <a:off x="3792" y="2784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5pPr>
                <a:lvl6pPr marL="25146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6pPr>
                <a:lvl7pPr marL="29718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7pPr>
                <a:lvl8pPr marL="34290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8pPr>
                <a:lvl9pPr marL="38862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9pPr>
              </a:lstStyle>
              <a:p>
                <a:r>
                  <a:rPr lang="en-US" altLang="en-US" sz="2400" b="0">
                    <a:latin typeface="Times New Roman (Hebrew)" pitchFamily="18" charset="0"/>
                  </a:rPr>
                  <a:t>?</a:t>
                </a:r>
              </a:p>
            </p:txBody>
          </p:sp>
        </p:grpSp>
        <p:pic>
          <p:nvPicPr>
            <p:cNvPr id="17416" name="Picture 13" descr="ANALYZ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2256"/>
              <a:ext cx="361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7417" name="Line 14"/>
            <p:cNvSpPr>
              <a:spLocks noChangeShapeType="1"/>
            </p:cNvSpPr>
            <p:nvPr/>
          </p:nvSpPr>
          <p:spPr bwMode="auto">
            <a:xfrm>
              <a:off x="1296" y="2304"/>
              <a:ext cx="168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7418" name="Line 15"/>
            <p:cNvSpPr>
              <a:spLocks noChangeShapeType="1"/>
            </p:cNvSpPr>
            <p:nvPr/>
          </p:nvSpPr>
          <p:spPr bwMode="auto">
            <a:xfrm>
              <a:off x="1248" y="2448"/>
              <a:ext cx="528" cy="43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7419" name="Line 16"/>
            <p:cNvSpPr>
              <a:spLocks noChangeShapeType="1"/>
            </p:cNvSpPr>
            <p:nvPr/>
          </p:nvSpPr>
          <p:spPr bwMode="auto">
            <a:xfrm>
              <a:off x="1296" y="2400"/>
              <a:ext cx="1344" cy="62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7420" name="Line 17"/>
            <p:cNvSpPr>
              <a:spLocks noChangeShapeType="1"/>
            </p:cNvSpPr>
            <p:nvPr/>
          </p:nvSpPr>
          <p:spPr bwMode="auto">
            <a:xfrm>
              <a:off x="1296" y="2352"/>
              <a:ext cx="2880" cy="52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7421" name="Line 18"/>
            <p:cNvSpPr>
              <a:spLocks noChangeShapeType="1"/>
            </p:cNvSpPr>
            <p:nvPr/>
          </p:nvSpPr>
          <p:spPr bwMode="auto">
            <a:xfrm>
              <a:off x="1344" y="2400"/>
              <a:ext cx="2112" cy="48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he-IL"/>
            </a:p>
          </p:txBody>
        </p:sp>
      </p:grpSp>
      <p:sp>
        <p:nvSpPr>
          <p:cNvPr id="17414" name="Text Box 19"/>
          <p:cNvSpPr txBox="1">
            <a:spLocks noChangeArrowheads="1"/>
          </p:cNvSpPr>
          <p:nvPr/>
        </p:nvSpPr>
        <p:spPr bwMode="auto">
          <a:xfrm>
            <a:off x="6705600" y="2286000"/>
            <a:ext cx="2133600" cy="178117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Objects viewed as functions.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Inspecting = querying the function/oracle.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762000"/>
          </a:xfrm>
        </p:spPr>
        <p:txBody>
          <a:bodyPr/>
          <a:lstStyle/>
          <a:p>
            <a:pPr algn="l"/>
            <a:r>
              <a:rPr lang="en-US" altLang="en-US" sz="2800" b="1" u="sng" dirty="0" smtClean="0">
                <a:solidFill>
                  <a:schemeClr val="tx1"/>
                </a:solidFill>
                <a:ea typeface="Arial Unicode MS" pitchFamily="34" charset="-128"/>
                <a:cs typeface="Times New Roman" pitchFamily="18" charset="0"/>
              </a:rPr>
              <a:t>Property Testing: the standard (two-sided error) </a:t>
            </a:r>
            <a:r>
              <a:rPr lang="en-US" altLang="en-US" sz="2800" b="1" u="sng" dirty="0" err="1" smtClean="0">
                <a:solidFill>
                  <a:schemeClr val="tx1"/>
                </a:solidFill>
                <a:ea typeface="Arial Unicode MS" pitchFamily="34" charset="-128"/>
                <a:cs typeface="Times New Roman" pitchFamily="18" charset="0"/>
              </a:rPr>
              <a:t>def’n</a:t>
            </a:r>
            <a:endParaRPr lang="en-US" altLang="he-IL" sz="2800" b="1" dirty="0" smtClean="0">
              <a:solidFill>
                <a:schemeClr val="tx1"/>
              </a:solidFill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686800" cy="323215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 property </a:t>
            </a:r>
            <a:r>
              <a:rPr lang="en-US" altLang="he-IL" sz="2800" dirty="0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= </a:t>
            </a:r>
            <a:r>
              <a:rPr lang="en-US" altLang="he-IL" sz="36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</a:t>
            </a:r>
            <a:r>
              <a:rPr lang="en-US" altLang="he-IL" sz="3600" baseline="-250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n</a:t>
            </a:r>
            <a:r>
              <a:rPr lang="en-US" altLang="he-IL" sz="36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he-IL" sz="2800" dirty="0" err="1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en-US" altLang="he-IL" sz="3200" baseline="-250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en-US" altLang="he-IL" sz="3200" baseline="-250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where </a:t>
            </a:r>
            <a:r>
              <a:rPr lang="en-US" altLang="he-IL" sz="2800" dirty="0" err="1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en-US" altLang="he-IL" sz="3200" baseline="-250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is a set of functions with domain 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</a:t>
            </a:r>
            <a:r>
              <a:rPr lang="en-US" altLang="he-IL" sz="3200" baseline="-250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  <a:p>
            <a:pPr>
              <a:spcBef>
                <a:spcPct val="0"/>
              </a:spcBef>
            </a:pP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The tester gets explicit input 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and 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 </a:t>
            </a:r>
          </a:p>
          <a:p>
            <a:pPr>
              <a:spcBef>
                <a:spcPct val="0"/>
              </a:spcBef>
            </a:pP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and oracle access to a function with domain 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</a:t>
            </a:r>
            <a:r>
              <a:rPr lang="en-US" altLang="he-IL" sz="3200" baseline="-250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he-IL" sz="2800" b="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If 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</a:t>
            </a: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 </a:t>
            </a:r>
            <a:r>
              <a:rPr lang="en-US" altLang="he-IL" sz="2800" dirty="0" err="1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en-US" altLang="he-IL" sz="3200" baseline="-250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then </a:t>
            </a:r>
            <a:r>
              <a:rPr lang="en-US" altLang="he-IL" sz="28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Prob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lang="en-US" altLang="he-IL" sz="28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</a:t>
            </a:r>
            <a:r>
              <a:rPr lang="en-US" altLang="he-IL" sz="3200" baseline="300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(n,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  accepts]  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&gt; </a:t>
            </a:r>
            <a:r>
              <a:rPr lang="en-US" altLang="he-IL" sz="28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2/3    </a:t>
            </a:r>
            <a:r>
              <a:rPr lang="en-US" altLang="he-IL" sz="2800" dirty="0" smtClean="0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(or</a:t>
            </a:r>
            <a:r>
              <a:rPr lang="en-US" altLang="he-IL" sz="28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=1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).</a:t>
            </a:r>
            <a:endParaRPr lang="en-US" altLang="he-IL" sz="2800" dirty="0">
              <a:solidFill>
                <a:srgbClr val="6600CC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If 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</a:t>
            </a: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is 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-far from </a:t>
            </a:r>
            <a:r>
              <a:rPr lang="en-US" altLang="he-IL" sz="2800" dirty="0" err="1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en-US" altLang="he-IL" sz="3200" baseline="-250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then </a:t>
            </a:r>
            <a:r>
              <a:rPr lang="en-US" altLang="he-IL" sz="28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Prob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[</a:t>
            </a:r>
            <a:r>
              <a:rPr lang="en-US" altLang="he-IL" sz="28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</a:t>
            </a:r>
            <a:r>
              <a:rPr lang="en-US" altLang="he-IL" sz="3200" baseline="300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(n,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 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 rejects</a:t>
            </a: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  &gt;  2/3.</a:t>
            </a:r>
            <a:b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en-US" altLang="he-IL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</a:t>
            </a:r>
            <a:r>
              <a:rPr lang="en-US" altLang="he-IL" sz="2800" dirty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(Distance is defined as fraction of disagreements.)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143000" y="4724400"/>
            <a:ext cx="6705600" cy="103505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he-IL" sz="2800">
                <a:solidFill>
                  <a:srgbClr val="FF0000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Focus: </a:t>
            </a:r>
            <a:r>
              <a:rPr lang="en-US" altLang="he-IL" sz="2800">
                <a:solidFill>
                  <a:schemeClr val="accent2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query complexity</a:t>
            </a:r>
            <a:r>
              <a:rPr lang="en-US" altLang="he-IL" sz="2800">
                <a:solidFill>
                  <a:srgbClr val="FF0000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, 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q(n,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  </a:t>
            </a:r>
            <a:r>
              <a:rPr lang="en-US" altLang="he-IL" sz="32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«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|D</a:t>
            </a:r>
            <a:r>
              <a:rPr lang="en-US" altLang="he-IL" sz="2800" baseline="-250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|</a:t>
            </a:r>
            <a:endParaRPr lang="en-US" altLang="he-IL" sz="2800">
              <a:solidFill>
                <a:srgbClr val="FF0000"/>
              </a:solidFill>
              <a:latin typeface="Monotype Corsiva" pitchFamily="66" charset="0"/>
              <a:ea typeface="Arial Unicode MS" pitchFamily="34" charset="-128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he-IL" sz="2800">
                <a:solidFill>
                  <a:srgbClr val="FF0000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Special  focus</a:t>
            </a:r>
            <a:r>
              <a:rPr lang="en-US" altLang="he-IL" sz="280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: 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q(n,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)=q(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lang="en-US" altLang="he-IL" sz="2400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 independent of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n</a:t>
            </a:r>
            <a:r>
              <a:rPr lang="en-US" altLang="he-IL" sz="2800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143000" y="5867400"/>
            <a:ext cx="6705600" cy="547688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he-IL" sz="2800">
                <a:solidFill>
                  <a:srgbClr val="FF0000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Terminology:</a:t>
            </a:r>
            <a:r>
              <a:rPr lang="en-US" altLang="he-IL" sz="280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 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he-IL" sz="280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altLang="he-IL" sz="280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is called the  </a:t>
            </a:r>
            <a:r>
              <a:rPr lang="en-US" altLang="he-IL" sz="2800">
                <a:solidFill>
                  <a:srgbClr val="FF0000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proximity</a:t>
            </a:r>
            <a:r>
              <a:rPr lang="en-US" altLang="he-IL" sz="280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  parameter.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304800" y="5257800"/>
            <a:ext cx="762000" cy="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304800" y="6172200"/>
            <a:ext cx="762000" cy="0"/>
          </a:xfrm>
          <a:prstGeom prst="line">
            <a:avLst/>
          </a:prstGeom>
          <a:noFill/>
          <a:ln w="76200" cap="sq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title 1"/>
          <p:cNvSpPr>
            <a:spLocks noGrp="1"/>
          </p:cNvSpPr>
          <p:nvPr>
            <p:ph type="subTitle" idx="1"/>
          </p:nvPr>
        </p:nvSpPr>
        <p:spPr>
          <a:xfrm>
            <a:off x="266700" y="304800"/>
            <a:ext cx="8420100" cy="609600"/>
          </a:xfrm>
        </p:spPr>
        <p:txBody>
          <a:bodyPr/>
          <a:lstStyle/>
          <a:p>
            <a:pPr algn="l"/>
            <a:r>
              <a:rPr lang="en-US" sz="3600" b="1" u="sng" smtClean="0"/>
              <a:t>Three types of multiple input problems</a:t>
            </a:r>
          </a:p>
          <a:p>
            <a:pPr algn="l"/>
            <a:endParaRPr lang="en-US" sz="3600" smtClean="0"/>
          </a:p>
          <a:p>
            <a:pPr algn="l"/>
            <a:endParaRPr lang="en-US" sz="2400" smtClean="0"/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381000" y="1143000"/>
            <a:ext cx="8229600" cy="434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400" b="0" kern="0" dirty="0" smtClean="0">
                <a:solidFill>
                  <a:srgbClr val="FF0000"/>
                </a:solidFill>
              </a:rPr>
              <a:t>For any fixed property </a:t>
            </a:r>
            <a:r>
              <a:rPr lang="en-US" sz="2400" b="0" kern="0" dirty="0" smtClean="0">
                <a:sym typeface="Symbol"/>
              </a:rPr>
              <a:t>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and proximity parameter </a:t>
            </a:r>
            <a:r>
              <a:rPr lang="en-US" sz="2400" b="0" kern="0" dirty="0" smtClean="0">
                <a:sym typeface="Symbol"/>
              </a:rPr>
              <a:t>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Direct </a:t>
            </a:r>
            <a:r>
              <a:rPr lang="en-US" sz="2400" u="sng" kern="0" dirty="0" smtClean="0">
                <a:sym typeface="Symbol"/>
              </a:rPr>
              <a:t>m</a:t>
            </a: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-Sum Problem</a:t>
            </a:r>
            <a:r>
              <a:rPr lang="en-US" sz="2400" b="0" u="sng" kern="0" dirty="0" smtClean="0">
                <a:solidFill>
                  <a:srgbClr val="FF0000"/>
                </a:solidFill>
                <a:sym typeface="Symbol"/>
              </a:rPr>
              <a:t>: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Given a sequence of </a:t>
            </a:r>
            <a:r>
              <a:rPr lang="en-US" sz="2400" kern="0" dirty="0" smtClean="0">
                <a:sym typeface="Symbol"/>
              </a:rPr>
              <a:t>m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 inputs, output a sequence of </a:t>
            </a:r>
            <a:r>
              <a:rPr lang="en-US" sz="2400" kern="0" dirty="0" smtClean="0">
                <a:sym typeface="Symbol"/>
              </a:rPr>
              <a:t>m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 outputs that each satisfy the testing requirements;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that is, for every </a:t>
            </a:r>
            <a:r>
              <a:rPr lang="en-US" sz="2000" kern="0" dirty="0" err="1" smtClean="0">
                <a:sym typeface="Symbol"/>
              </a:rPr>
              <a:t>i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, if the </a:t>
            </a:r>
            <a:r>
              <a:rPr lang="en-US" sz="2000" kern="0" dirty="0" err="1" smtClean="0">
                <a:sym typeface="Symbol"/>
              </a:rPr>
              <a:t>i</a:t>
            </a:r>
            <a:r>
              <a:rPr lang="en-US" sz="2000" b="0" kern="0" baseline="30000" dirty="0" err="1" smtClean="0">
                <a:solidFill>
                  <a:schemeClr val="accent2"/>
                </a:solidFill>
                <a:sym typeface="Symbol"/>
              </a:rPr>
              <a:t>th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input is in </a:t>
            </a:r>
            <a:r>
              <a:rPr lang="en-US" sz="2000" kern="0" dirty="0" smtClean="0">
                <a:sym typeface="Symbol"/>
              </a:rPr>
              <a:t>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then the </a:t>
            </a:r>
            <a:r>
              <a:rPr lang="en-US" sz="2000" kern="0" dirty="0" err="1" smtClean="0">
                <a:sym typeface="Symbol"/>
              </a:rPr>
              <a:t>i</a:t>
            </a:r>
            <a:r>
              <a:rPr lang="en-US" sz="2000" b="0" kern="0" baseline="30000" dirty="0" err="1" smtClean="0">
                <a:solidFill>
                  <a:schemeClr val="accent2"/>
                </a:solidFill>
                <a:sym typeface="Symbol"/>
              </a:rPr>
              <a:t>th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output is 1 w.p.≥2/3, whereas if the input is </a:t>
            </a:r>
            <a:r>
              <a:rPr lang="en-US" sz="2000" kern="0" dirty="0" smtClean="0">
                <a:sym typeface="Symbol"/>
              </a:rPr>
              <a:t>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-far from </a:t>
            </a:r>
            <a:r>
              <a:rPr lang="en-US" sz="2000" kern="0" dirty="0" smtClean="0">
                <a:sym typeface="Symbol"/>
              </a:rPr>
              <a:t>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then the output is 1 </a:t>
            </a:r>
            <a:r>
              <a:rPr lang="en-US" sz="2000" b="0" kern="0" dirty="0" err="1" smtClean="0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. ≥ 2/3.</a:t>
            </a:r>
          </a:p>
          <a:p>
            <a:pPr algn="l">
              <a:defRPr/>
            </a:pP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Direct </a:t>
            </a:r>
            <a:r>
              <a:rPr lang="en-US" sz="2400" u="sng" kern="0" dirty="0" smtClean="0">
                <a:sym typeface="Symbol"/>
              </a:rPr>
              <a:t>m</a:t>
            </a: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-Product Problem</a:t>
            </a:r>
            <a:r>
              <a:rPr lang="en-US" sz="2400" b="0" u="sng" kern="0" dirty="0" smtClean="0">
                <a:solidFill>
                  <a:srgbClr val="FF0000"/>
                </a:solidFill>
                <a:sym typeface="Symbol"/>
              </a:rPr>
              <a:t>: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Given a sequence of </a:t>
            </a:r>
            <a:r>
              <a:rPr lang="en-US" sz="2400" kern="0" dirty="0" smtClean="0">
                <a:sym typeface="Symbol"/>
              </a:rPr>
              <a:t>m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 inputs, output 1 </a:t>
            </a:r>
            <a:r>
              <a:rPr lang="en-US" sz="2400" b="0" kern="0" dirty="0" err="1" smtClean="0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. ≥2/3  if all inputs are  in </a:t>
            </a:r>
            <a:r>
              <a:rPr lang="en-US" sz="2400" kern="0" dirty="0" smtClean="0">
                <a:sym typeface="Symbol"/>
              </a:rPr>
              <a:t>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, and 0 w.p.≥2/3 if some input is </a:t>
            </a:r>
            <a:r>
              <a:rPr lang="en-US" sz="2400" kern="0" dirty="0" smtClean="0">
                <a:sym typeface="Symbol"/>
              </a:rPr>
              <a:t>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-far from </a:t>
            </a:r>
            <a:r>
              <a:rPr lang="en-US" sz="2400" kern="0" dirty="0" smtClean="0">
                <a:sym typeface="Symbol"/>
              </a:rPr>
              <a:t>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400" u="sng" kern="0" dirty="0" smtClean="0">
                <a:sym typeface="Symbol"/>
              </a:rPr>
              <a:t>m</a:t>
            </a: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-Concatenation </a:t>
            </a:r>
            <a:r>
              <a:rPr lang="en-US" sz="2400" u="sng" kern="0" dirty="0">
                <a:solidFill>
                  <a:srgbClr val="FF0000"/>
                </a:solidFill>
                <a:sym typeface="Symbol"/>
              </a:rPr>
              <a:t>Problem</a:t>
            </a:r>
            <a:r>
              <a:rPr lang="en-US" sz="2400" b="0" u="sng" kern="0" dirty="0">
                <a:solidFill>
                  <a:srgbClr val="FF0000"/>
                </a:solidFill>
                <a:sym typeface="Symbol"/>
              </a:rPr>
              <a:t>:</a:t>
            </a:r>
            <a:r>
              <a:rPr lang="en-US" sz="2400" b="0" kern="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0" kern="0" dirty="0">
                <a:solidFill>
                  <a:schemeClr val="accent2"/>
                </a:solidFill>
                <a:sym typeface="Symbol"/>
              </a:rPr>
              <a:t>Given a sequence of </a:t>
            </a:r>
            <a:r>
              <a:rPr lang="en-US" sz="2400" kern="0" dirty="0">
                <a:sym typeface="Symbol"/>
              </a:rPr>
              <a:t>m</a:t>
            </a:r>
            <a:r>
              <a:rPr lang="en-US" sz="2400" b="0" kern="0" dirty="0">
                <a:solidFill>
                  <a:schemeClr val="accent2"/>
                </a:solidFill>
                <a:sym typeface="Symbol"/>
              </a:rPr>
              <a:t> inputs, output 1 </a:t>
            </a:r>
            <a:r>
              <a:rPr lang="en-US" sz="2400" b="0" kern="0" dirty="0" err="1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400" b="0" kern="0" dirty="0">
                <a:solidFill>
                  <a:schemeClr val="accent2"/>
                </a:solidFill>
                <a:sym typeface="Symbol"/>
              </a:rPr>
              <a:t>. ≥2/3  if all inputs are  in </a:t>
            </a:r>
            <a:r>
              <a:rPr lang="en-US" sz="2400" kern="0" dirty="0">
                <a:sym typeface="Symbol"/>
              </a:rPr>
              <a:t></a:t>
            </a:r>
            <a:r>
              <a:rPr lang="en-US" sz="2400" b="0" kern="0" dirty="0">
                <a:solidFill>
                  <a:schemeClr val="accent2"/>
                </a:solidFill>
                <a:sym typeface="Symbol"/>
              </a:rPr>
              <a:t>, and 0 w.p.≥2/3 if 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the average distance of the inputs from </a:t>
            </a:r>
            <a:r>
              <a:rPr lang="en-US" sz="2400" kern="0" dirty="0" smtClean="0">
                <a:sym typeface="Symbol"/>
              </a:rPr>
              <a:t>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 is at least </a:t>
            </a:r>
            <a:r>
              <a:rPr lang="en-US" sz="2400" kern="0" dirty="0" smtClean="0">
                <a:sym typeface="Symbol"/>
              </a:rPr>
              <a:t></a:t>
            </a:r>
            <a:r>
              <a:rPr lang="en-US" sz="2400" b="0" kern="0" dirty="0" smtClean="0">
                <a:sym typeface="Symbol"/>
              </a:rPr>
              <a:t>.</a:t>
            </a:r>
            <a:endParaRPr lang="en-US" sz="2400" b="0" kern="0" dirty="0">
              <a:solidFill>
                <a:srgbClr val="FF0000"/>
              </a:solidFill>
              <a:sym typeface="Symbol"/>
            </a:endParaRPr>
          </a:p>
          <a:p>
            <a:pPr algn="l">
              <a:defRPr/>
            </a:pPr>
            <a:endParaRPr lang="en-US" sz="2400" b="0" kern="0" dirty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3700" y="5743575"/>
            <a:ext cx="82296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The results at a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glance: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For DS and DP the query complexity is </a:t>
            </a:r>
            <a:r>
              <a:rPr lang="en-US" dirty="0">
                <a:latin typeface="+mn-lt"/>
              </a:rPr>
              <a:t>m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times the query complexity of  </a:t>
            </a:r>
            <a:r>
              <a:rPr lang="en-US" dirty="0">
                <a:latin typeface="+mn-lt"/>
                <a:sym typeface="Symbol"/>
              </a:rPr>
              <a:t></a:t>
            </a:r>
            <a:r>
              <a:rPr lang="en-US" dirty="0">
                <a:solidFill>
                  <a:srgbClr val="FF0000"/>
                </a:solidFill>
                <a:latin typeface="+mn-lt"/>
                <a:sym typeface="Symbol"/>
              </a:rPr>
              <a:t>, for CP it is about the same as for </a:t>
            </a:r>
            <a:r>
              <a:rPr lang="en-US" dirty="0">
                <a:latin typeface="+mn-lt"/>
                <a:sym typeface="Symbol"/>
              </a:rPr>
              <a:t></a:t>
            </a:r>
            <a:r>
              <a:rPr lang="en-US" dirty="0">
                <a:solidFill>
                  <a:srgbClr val="FF0000"/>
                </a:solidFill>
                <a:latin typeface="+mn-lt"/>
                <a:sym typeface="Symbol"/>
              </a:rPr>
              <a:t>.</a:t>
            </a:r>
            <a:endParaRPr 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ubtitle 1"/>
          <p:cNvSpPr>
            <a:spLocks noGrp="1"/>
          </p:cNvSpPr>
          <p:nvPr>
            <p:ph type="subTitle" idx="1"/>
          </p:nvPr>
        </p:nvSpPr>
        <p:spPr>
          <a:xfrm>
            <a:off x="266700" y="304800"/>
            <a:ext cx="8420100" cy="609600"/>
          </a:xfrm>
        </p:spPr>
        <p:txBody>
          <a:bodyPr/>
          <a:lstStyle/>
          <a:p>
            <a:pPr algn="l"/>
            <a:r>
              <a:rPr lang="en-US" sz="3600" b="1" u="sng" smtClean="0"/>
              <a:t>The main results</a:t>
            </a:r>
          </a:p>
          <a:p>
            <a:pPr algn="l"/>
            <a:endParaRPr lang="en-US" sz="3600" smtClean="0"/>
          </a:p>
          <a:p>
            <a:pPr algn="l"/>
            <a:endParaRPr lang="en-US" sz="2400" smtClean="0"/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342900" y="4038600"/>
            <a:ext cx="83566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000" u="sng" kern="0" dirty="0" smtClean="0">
                <a:sym typeface="Symbol"/>
              </a:rPr>
              <a:t>m</a:t>
            </a:r>
            <a:r>
              <a:rPr lang="en-US" sz="2000" u="sng" kern="0" dirty="0" smtClean="0">
                <a:solidFill>
                  <a:srgbClr val="FF0000"/>
                </a:solidFill>
                <a:sym typeface="Symbol"/>
              </a:rPr>
              <a:t>-DS</a:t>
            </a:r>
            <a:r>
              <a:rPr lang="en-US" sz="2000" b="0" u="sng" kern="0" dirty="0" smtClean="0">
                <a:solidFill>
                  <a:srgbClr val="FF0000"/>
                </a:solidFill>
                <a:sym typeface="Symbol"/>
              </a:rPr>
              <a:t>: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Given a sequence of </a:t>
            </a:r>
            <a:r>
              <a:rPr lang="en-US" sz="2000" b="0" kern="0" dirty="0" smtClean="0">
                <a:sym typeface="Symbol"/>
              </a:rPr>
              <a:t>m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inputs, output a sequence of m outputs such that, for every </a:t>
            </a:r>
            <a:r>
              <a:rPr lang="en-US" sz="2000" b="0" kern="0" dirty="0" err="1" smtClean="0">
                <a:sym typeface="Symbol"/>
              </a:rPr>
              <a:t>i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, if the </a:t>
            </a:r>
            <a:r>
              <a:rPr lang="en-US" sz="2000" b="0" kern="0" dirty="0" err="1" smtClean="0">
                <a:sym typeface="Symbol"/>
              </a:rPr>
              <a:t>i</a:t>
            </a:r>
            <a:r>
              <a:rPr lang="en-US" sz="2000" b="0" kern="0" baseline="30000" dirty="0" err="1" smtClean="0">
                <a:solidFill>
                  <a:schemeClr val="accent2"/>
                </a:solidFill>
                <a:sym typeface="Symbol"/>
              </a:rPr>
              <a:t>th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input is in </a:t>
            </a:r>
            <a:r>
              <a:rPr lang="en-US" sz="2000" b="0" kern="0" dirty="0" smtClean="0">
                <a:sym typeface="Symbol"/>
              </a:rPr>
              <a:t>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then the </a:t>
            </a:r>
            <a:r>
              <a:rPr lang="en-US" sz="2000" b="0" kern="0" dirty="0" err="1" smtClean="0">
                <a:sym typeface="Symbol"/>
              </a:rPr>
              <a:t>i</a:t>
            </a:r>
            <a:r>
              <a:rPr lang="en-US" sz="2000" b="0" kern="0" baseline="30000" dirty="0" err="1" smtClean="0">
                <a:solidFill>
                  <a:schemeClr val="accent2"/>
                </a:solidFill>
                <a:sym typeface="Symbol"/>
              </a:rPr>
              <a:t>th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output is 1 w.p.≥2/3, whereas if the input is </a:t>
            </a:r>
            <a:r>
              <a:rPr lang="en-US" sz="2000" b="0" kern="0" dirty="0" smtClean="0">
                <a:sym typeface="Symbol"/>
              </a:rPr>
              <a:t>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-far from </a:t>
            </a:r>
            <a:r>
              <a:rPr lang="en-US" sz="2000" b="0" kern="0" dirty="0" smtClean="0">
                <a:sym typeface="Symbol"/>
              </a:rPr>
              <a:t>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then the output is 1 </a:t>
            </a:r>
            <a:r>
              <a:rPr lang="en-US" sz="2000" b="0" kern="0" dirty="0" err="1" smtClean="0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. ≥ 2/3.</a:t>
            </a:r>
          </a:p>
          <a:p>
            <a:pPr algn="l">
              <a:defRPr/>
            </a:pPr>
            <a:r>
              <a:rPr lang="en-US" sz="2000" u="sng" kern="0" dirty="0" smtClean="0">
                <a:sym typeface="Symbol"/>
              </a:rPr>
              <a:t>m</a:t>
            </a:r>
            <a:r>
              <a:rPr lang="en-US" sz="2000" u="sng" kern="0" dirty="0" smtClean="0">
                <a:solidFill>
                  <a:srgbClr val="FF0000"/>
                </a:solidFill>
                <a:sym typeface="Symbol"/>
              </a:rPr>
              <a:t>-DP</a:t>
            </a:r>
            <a:r>
              <a:rPr lang="en-US" sz="2000" b="0" u="sng" kern="0" dirty="0" smtClean="0">
                <a:solidFill>
                  <a:srgbClr val="FF0000"/>
                </a:solidFill>
                <a:sym typeface="Symbol"/>
              </a:rPr>
              <a:t>: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Given a sequence of </a:t>
            </a:r>
            <a:r>
              <a:rPr lang="en-US" sz="2000" b="0" kern="0" dirty="0" smtClean="0">
                <a:sym typeface="Symbol"/>
              </a:rPr>
              <a:t>m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inputs, output 1 </a:t>
            </a:r>
            <a:r>
              <a:rPr lang="en-US" sz="2000" b="0" kern="0" dirty="0" err="1" smtClean="0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. ≥2/3  if all inputs are  in </a:t>
            </a:r>
            <a:r>
              <a:rPr lang="en-US" sz="2000" b="0" kern="0" dirty="0" smtClean="0">
                <a:sym typeface="Symbol"/>
              </a:rPr>
              <a:t>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, and 0 w.p.≥2/3 if some input is </a:t>
            </a:r>
            <a:r>
              <a:rPr lang="en-US" sz="2000" b="0" kern="0" dirty="0" smtClean="0">
                <a:sym typeface="Symbol"/>
              </a:rPr>
              <a:t>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-far from </a:t>
            </a:r>
            <a:r>
              <a:rPr lang="en-US" sz="2000" b="0" kern="0" dirty="0" smtClean="0">
                <a:sym typeface="Symbol"/>
              </a:rPr>
              <a:t>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000" u="sng" kern="0" dirty="0" smtClean="0">
                <a:sym typeface="Symbol"/>
              </a:rPr>
              <a:t>m</a:t>
            </a:r>
            <a:r>
              <a:rPr lang="en-US" sz="2000" u="sng" kern="0" dirty="0" smtClean="0">
                <a:solidFill>
                  <a:srgbClr val="FF0000"/>
                </a:solidFill>
                <a:sym typeface="Symbol"/>
              </a:rPr>
              <a:t>-CP</a:t>
            </a:r>
            <a:r>
              <a:rPr lang="en-US" sz="2000" b="0" u="sng" kern="0" dirty="0" smtClean="0">
                <a:solidFill>
                  <a:srgbClr val="FF0000"/>
                </a:solidFill>
                <a:sym typeface="Symbol"/>
              </a:rPr>
              <a:t>: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Given a sequence of </a:t>
            </a:r>
            <a:r>
              <a:rPr lang="en-US" sz="2000" b="0" kern="0" dirty="0">
                <a:sym typeface="Symbol"/>
              </a:rPr>
              <a:t>m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inputs, output 1 </a:t>
            </a:r>
            <a:r>
              <a:rPr lang="en-US" sz="2000" b="0" kern="0" dirty="0" err="1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. ≥2/3  if all inputs are  in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, and 0 w.p.≥2/3 if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the average distance of the inputs from </a:t>
            </a:r>
            <a:r>
              <a:rPr lang="en-US" sz="2000" b="0" kern="0" dirty="0" smtClean="0">
                <a:sym typeface="Symbol"/>
              </a:rPr>
              <a:t>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is at least </a:t>
            </a:r>
            <a:r>
              <a:rPr lang="en-US" sz="2000" b="0" kern="0" dirty="0" smtClean="0">
                <a:sym typeface="Symbol"/>
              </a:rPr>
              <a:t>.</a:t>
            </a:r>
          </a:p>
        </p:txBody>
      </p:sp>
      <p:sp>
        <p:nvSpPr>
          <p:cNvPr id="7" name="Subtitle 1"/>
          <p:cNvSpPr txBox="1">
            <a:spLocks/>
          </p:cNvSpPr>
          <p:nvPr/>
        </p:nvSpPr>
        <p:spPr bwMode="auto">
          <a:xfrm>
            <a:off x="1130300" y="1219200"/>
            <a:ext cx="67818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400" b="0" kern="0" dirty="0" smtClean="0">
                <a:solidFill>
                  <a:srgbClr val="FF0000"/>
                </a:solidFill>
              </a:rPr>
              <a:t>For any </a:t>
            </a:r>
            <a:r>
              <a:rPr lang="en-US" sz="2400" b="0" kern="0" dirty="0" smtClean="0">
                <a:sym typeface="Symbol"/>
              </a:rPr>
              <a:t>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and </a:t>
            </a:r>
            <a:r>
              <a:rPr lang="en-US" sz="2400" b="0" kern="0" dirty="0" smtClean="0">
                <a:sym typeface="Symbol"/>
              </a:rPr>
              <a:t>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en-US" sz="2400" b="0" kern="0" dirty="0">
                <a:solidFill>
                  <a:srgbClr val="FF0000"/>
                </a:solidFill>
                <a:sym typeface="Symbol"/>
              </a:rPr>
              <a:t>w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.r.t. error probability at most 1/3.</a:t>
            </a:r>
          </a:p>
          <a:p>
            <a:pPr algn="l">
              <a:defRPr/>
            </a:pP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THM 1: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0" kern="0" dirty="0" smtClean="0">
                <a:sym typeface="Symbol"/>
              </a:rPr>
              <a:t>m-DS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 smtClean="0">
                <a:sym typeface="Symbol"/>
              </a:rPr>
              <a:t>() = (</a:t>
            </a:r>
            <a:r>
              <a:rPr lang="en-US" sz="2400" b="0" kern="0" dirty="0" err="1" smtClean="0">
                <a:sym typeface="Symbol"/>
              </a:rPr>
              <a:t>m∙PT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 smtClean="0">
                <a:sym typeface="Symbol"/>
              </a:rPr>
              <a:t>())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400" u="sng" kern="0" dirty="0">
                <a:solidFill>
                  <a:srgbClr val="FF0000"/>
                </a:solidFill>
                <a:sym typeface="Symbol"/>
              </a:rPr>
              <a:t>THM </a:t>
            </a: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2: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0" kern="0" dirty="0">
                <a:sym typeface="Symbol"/>
              </a:rPr>
              <a:t>m-DP</a:t>
            </a:r>
            <a:r>
              <a:rPr lang="en-US" sz="2400" b="0" kern="0" baseline="-25000" dirty="0">
                <a:sym typeface="Symbol"/>
              </a:rPr>
              <a:t></a:t>
            </a:r>
            <a:r>
              <a:rPr lang="en-US" sz="2400" b="0" kern="0" dirty="0">
                <a:sym typeface="Symbol"/>
              </a:rPr>
              <a:t>() = </a:t>
            </a:r>
            <a:r>
              <a:rPr lang="en-US" sz="2400" b="0" kern="0" dirty="0" smtClean="0">
                <a:sym typeface="Symbol"/>
              </a:rPr>
              <a:t>(</a:t>
            </a:r>
            <a:r>
              <a:rPr lang="en-US" sz="2400" b="0" kern="0" dirty="0" err="1" smtClean="0">
                <a:sym typeface="Symbol"/>
              </a:rPr>
              <a:t>m∙PT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>
                <a:sym typeface="Symbol"/>
              </a:rPr>
              <a:t>())</a:t>
            </a:r>
            <a:r>
              <a:rPr lang="en-US" sz="2400" b="0" kern="0" dirty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400" u="sng" kern="0" dirty="0">
                <a:solidFill>
                  <a:srgbClr val="FF0000"/>
                </a:solidFill>
                <a:sym typeface="Symbol"/>
              </a:rPr>
              <a:t>THM </a:t>
            </a: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3: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Typically</a:t>
            </a:r>
            <a:r>
              <a:rPr lang="en-US" sz="2400" b="0" kern="0" baseline="30000" dirty="0" smtClean="0">
                <a:solidFill>
                  <a:srgbClr val="FF0000"/>
                </a:solidFill>
                <a:sym typeface="Symbol"/>
              </a:rPr>
              <a:t>(*)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en-US" sz="2400" b="0" kern="0" dirty="0" smtClean="0">
                <a:sym typeface="Symbol"/>
              </a:rPr>
              <a:t>m-CP</a:t>
            </a:r>
            <a:r>
              <a:rPr lang="en-US" sz="2400" b="0" kern="0" baseline="-25000" dirty="0">
                <a:sym typeface="Symbol"/>
              </a:rPr>
              <a:t></a:t>
            </a:r>
            <a:r>
              <a:rPr lang="en-US" sz="2400" b="0" kern="0" dirty="0">
                <a:sym typeface="Symbol"/>
              </a:rPr>
              <a:t>() = </a:t>
            </a:r>
            <a:r>
              <a:rPr lang="en-US" sz="2400" b="0" kern="0" dirty="0" smtClean="0">
                <a:sym typeface="Symbol"/>
              </a:rPr>
              <a:t>Õ(PT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>
                <a:sym typeface="Symbol"/>
              </a:rPr>
              <a:t>())</a:t>
            </a:r>
            <a:r>
              <a:rPr lang="en-US" sz="2400" b="0" kern="0" dirty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5" name="Subtitle 1"/>
          <p:cNvSpPr txBox="1">
            <a:spLocks/>
          </p:cNvSpPr>
          <p:nvPr/>
        </p:nvSpPr>
        <p:spPr bwMode="auto">
          <a:xfrm>
            <a:off x="1155700" y="3200400"/>
            <a:ext cx="6756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*) “Typically”  = 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if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 </a:t>
            </a:r>
            <a:r>
              <a:rPr lang="en-US" sz="2000" b="0" kern="0" dirty="0" smtClean="0">
                <a:sym typeface="Symbol"/>
              </a:rPr>
              <a:t>PT</a:t>
            </a:r>
            <a:r>
              <a:rPr lang="en-US" sz="2000" b="0" kern="0" baseline="-25000" dirty="0" smtClean="0">
                <a:sym typeface="Symbol"/>
              </a:rPr>
              <a:t></a:t>
            </a:r>
            <a:r>
              <a:rPr lang="en-US" sz="2000" b="0" kern="0" dirty="0">
                <a:sym typeface="Symbol"/>
              </a:rPr>
              <a:t>(</a:t>
            </a:r>
            <a:r>
              <a:rPr lang="en-US" sz="2000" b="0" kern="0" dirty="0" smtClean="0">
                <a:sym typeface="Symbol"/>
              </a:rPr>
              <a:t>)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increases at least linearly with </a:t>
            </a:r>
            <a:r>
              <a:rPr lang="en-US" sz="2000" b="0" kern="0" dirty="0" smtClean="0">
                <a:sym typeface="Symbol"/>
              </a:rPr>
              <a:t>1/</a:t>
            </a:r>
            <a:endParaRPr lang="en-US" sz="2000" b="0" kern="0" dirty="0">
              <a:solidFill>
                <a:srgbClr val="FF0000"/>
              </a:solidFill>
              <a:sym typeface="Symbol"/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ubtitle 1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7200900" cy="609600"/>
          </a:xfrm>
        </p:spPr>
        <p:txBody>
          <a:bodyPr/>
          <a:lstStyle/>
          <a:p>
            <a:pPr algn="l"/>
            <a:r>
              <a:rPr lang="en-US" sz="3600" b="1" u="sng" smtClean="0"/>
              <a:t>Comments re the proof of THM1</a:t>
            </a:r>
          </a:p>
          <a:p>
            <a:pPr algn="l"/>
            <a:endParaRPr lang="en-US" sz="3600" smtClean="0"/>
          </a:p>
          <a:p>
            <a:pPr algn="l"/>
            <a:endParaRPr lang="en-US" sz="2400" smtClean="0"/>
          </a:p>
        </p:txBody>
      </p:sp>
      <p:sp>
        <p:nvSpPr>
          <p:cNvPr id="7" name="Subtitle 1"/>
          <p:cNvSpPr txBox="1">
            <a:spLocks/>
          </p:cNvSpPr>
          <p:nvPr/>
        </p:nvSpPr>
        <p:spPr bwMode="auto">
          <a:xfrm>
            <a:off x="914400" y="1066800"/>
            <a:ext cx="7620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THM 1: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0" kern="0" dirty="0" smtClean="0">
                <a:sym typeface="Symbol"/>
              </a:rPr>
              <a:t>m-DS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 smtClean="0">
                <a:sym typeface="Symbol"/>
              </a:rPr>
              <a:t>() = (</a:t>
            </a:r>
            <a:r>
              <a:rPr lang="en-US" sz="2400" b="0" kern="0" dirty="0" err="1" smtClean="0">
                <a:sym typeface="Symbol"/>
              </a:rPr>
              <a:t>m∙PT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 smtClean="0">
                <a:sym typeface="Symbol"/>
              </a:rPr>
              <a:t>())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(</a:t>
            </a:r>
            <a:r>
              <a:rPr lang="en-US" sz="2000" kern="0" dirty="0" smtClean="0">
                <a:sym typeface="Symbol"/>
              </a:rPr>
              <a:t>m-DS</a:t>
            </a:r>
            <a:r>
              <a:rPr lang="en-US" sz="2000" kern="0" baseline="-25000" dirty="0" smtClean="0">
                <a:sym typeface="Symbol"/>
              </a:rPr>
              <a:t>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=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given 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a sequence of </a:t>
            </a:r>
            <a:r>
              <a:rPr lang="en-US" sz="2000" b="0" kern="0" dirty="0">
                <a:sym typeface="Symbol"/>
              </a:rPr>
              <a:t>m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inputs, output a sequence of </a:t>
            </a:r>
            <a:r>
              <a:rPr lang="en-US" sz="2000" b="0" kern="0" dirty="0">
                <a:sym typeface="Symbol"/>
              </a:rPr>
              <a:t>m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outputs such that, for every </a:t>
            </a:r>
            <a:r>
              <a:rPr lang="en-US" sz="2000" b="0" kern="0" dirty="0" err="1">
                <a:sym typeface="Symbol"/>
              </a:rPr>
              <a:t>i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, if the </a:t>
            </a:r>
            <a:r>
              <a:rPr lang="en-US" sz="2000" b="0" kern="0" dirty="0" err="1">
                <a:sym typeface="Symbol"/>
              </a:rPr>
              <a:t>i</a:t>
            </a:r>
            <a:r>
              <a:rPr lang="en-US" sz="2000" b="0" kern="0" baseline="30000" dirty="0" err="1">
                <a:solidFill>
                  <a:schemeClr val="accent2"/>
                </a:solidFill>
                <a:sym typeface="Symbol"/>
              </a:rPr>
              <a:t>th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input is in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the </a:t>
            </a:r>
            <a:r>
              <a:rPr lang="en-US" sz="2000" b="0" kern="0" dirty="0" err="1">
                <a:sym typeface="Symbol"/>
              </a:rPr>
              <a:t>i</a:t>
            </a:r>
            <a:r>
              <a:rPr lang="en-US" sz="2000" b="0" kern="0" baseline="30000" dirty="0" err="1">
                <a:solidFill>
                  <a:schemeClr val="accent2"/>
                </a:solidFill>
                <a:sym typeface="Symbol"/>
              </a:rPr>
              <a:t>th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output is 1 w.p.≥2/3, whereas if the input is </a:t>
            </a:r>
            <a:r>
              <a:rPr lang="en-US" sz="2000" b="0" kern="0" dirty="0">
                <a:sym typeface="Symbol"/>
              </a:rPr>
              <a:t>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-far from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then the output is 1 </a:t>
            </a:r>
            <a:r>
              <a:rPr lang="en-US" sz="2000" b="0" kern="0" dirty="0" err="1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. ≥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2/3.)</a:t>
            </a:r>
            <a:endParaRPr lang="en-US" sz="2000" b="0" kern="0" dirty="0">
              <a:solidFill>
                <a:schemeClr val="accent2"/>
              </a:solidFill>
              <a:sym typeface="Symbol"/>
            </a:endParaRP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2971800"/>
            <a:ext cx="8229600" cy="347787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Re the lower bound: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In the model of query complexity, it is easy to decouple the execution of the multiple-instance procedure into a sequence of single-instance executions, and the only issue at hand is the possibly </a:t>
            </a:r>
            <a:r>
              <a:rPr lang="en-US" u="sng" dirty="0">
                <a:solidFill>
                  <a:srgbClr val="0070C0"/>
                </a:solidFill>
                <a:latin typeface="+mn-lt"/>
              </a:rPr>
              <a:t>uneven and adaptive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allocation of resources among the executions.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  <a:latin typeface="+mn-lt"/>
              </a:rPr>
              <a:t>We need to consider the allocation of resources w.r.t some distribution </a:t>
            </a:r>
            <a:br>
              <a:rPr lang="en-US" dirty="0">
                <a:solidFill>
                  <a:srgbClr val="0070C0"/>
                </a:solidFill>
                <a:latin typeface="+mn-lt"/>
              </a:rPr>
            </a:br>
            <a:r>
              <a:rPr lang="en-US" dirty="0">
                <a:solidFill>
                  <a:srgbClr val="0070C0"/>
                </a:solidFill>
                <a:latin typeface="+mn-lt"/>
              </a:rPr>
              <a:t>on instances; which one?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The one provided by the MiniMax Principle!</a:t>
            </a: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The real contents of the MMP is </a:t>
            </a:r>
            <a:r>
              <a:rPr lang="en-US" u="sng" dirty="0">
                <a:solidFill>
                  <a:srgbClr val="FF0000"/>
                </a:solidFill>
                <a:latin typeface="+mn-lt"/>
              </a:rPr>
              <a:t>not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that the worst-case performance </a:t>
            </a:r>
            <a:br>
              <a:rPr lang="en-US" dirty="0">
                <a:solidFill>
                  <a:srgbClr val="FF0000"/>
                </a:solidFill>
                <a:latin typeface="+mn-lt"/>
              </a:rPr>
            </a:br>
            <a:r>
              <a:rPr lang="en-US" dirty="0" smtClean="0">
                <a:solidFill>
                  <a:srgbClr val="FF0000"/>
                </a:solidFill>
                <a:latin typeface="+mn-lt"/>
              </a:rPr>
              <a:t>of each randomized algorithm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is bounded by the average-case 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performance (of all deter’ algorithms) w.r.t some fixed input distribution, </a:t>
            </a:r>
            <a:br>
              <a:rPr lang="en-US" dirty="0" smtClean="0">
                <a:solidFill>
                  <a:srgbClr val="FF0000"/>
                </a:solidFill>
                <a:latin typeface="+mn-lt"/>
              </a:rPr>
            </a:br>
            <a:r>
              <a:rPr lang="en-US" dirty="0" smtClean="0">
                <a:solidFill>
                  <a:srgbClr val="FF0000"/>
                </a:solidFill>
                <a:latin typeface="+mn-lt"/>
              </a:rPr>
              <a:t>but </a:t>
            </a:r>
            <a:r>
              <a:rPr lang="en-US" u="sng" dirty="0">
                <a:solidFill>
                  <a:srgbClr val="FF0000"/>
                </a:solidFill>
                <a:latin typeface="+mn-lt"/>
              </a:rPr>
              <a:t>rather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that this bound is tight!   </a:t>
            </a:r>
            <a:endParaRPr lang="he-IL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1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7200900" cy="609600"/>
          </a:xfrm>
        </p:spPr>
        <p:txBody>
          <a:bodyPr/>
          <a:lstStyle/>
          <a:p>
            <a:pPr algn="l"/>
            <a:r>
              <a:rPr lang="en-US" sz="3600" b="1" u="sng" smtClean="0"/>
              <a:t>Comments re the proof of THM2</a:t>
            </a:r>
          </a:p>
          <a:p>
            <a:pPr algn="l"/>
            <a:endParaRPr lang="en-US" sz="3600" smtClean="0"/>
          </a:p>
          <a:p>
            <a:pPr algn="l"/>
            <a:endParaRPr lang="en-US" sz="2400" smtClean="0"/>
          </a:p>
        </p:txBody>
      </p:sp>
      <p:sp>
        <p:nvSpPr>
          <p:cNvPr id="7" name="Subtitle 1"/>
          <p:cNvSpPr txBox="1">
            <a:spLocks/>
          </p:cNvSpPr>
          <p:nvPr/>
        </p:nvSpPr>
        <p:spPr bwMode="auto">
          <a:xfrm>
            <a:off x="1524000" y="1066800"/>
            <a:ext cx="7010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THM 2: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0" kern="0" dirty="0" smtClean="0">
                <a:sym typeface="Symbol"/>
              </a:rPr>
              <a:t>m-DP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 smtClean="0">
                <a:sym typeface="Symbol"/>
              </a:rPr>
              <a:t>() = (</a:t>
            </a:r>
            <a:r>
              <a:rPr lang="en-US" sz="2400" b="0" kern="0" dirty="0" err="1" smtClean="0">
                <a:sym typeface="Symbol"/>
              </a:rPr>
              <a:t>m∙PT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 smtClean="0">
                <a:sym typeface="Symbol"/>
              </a:rPr>
              <a:t>())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(</a:t>
            </a:r>
            <a:r>
              <a:rPr lang="en-US" sz="2000" kern="0" dirty="0" smtClean="0">
                <a:sym typeface="Symbol"/>
              </a:rPr>
              <a:t>m-DP</a:t>
            </a:r>
            <a:r>
              <a:rPr lang="en-US" sz="2000" kern="0" baseline="-25000" dirty="0" smtClean="0">
                <a:sym typeface="Symbol"/>
              </a:rPr>
              <a:t>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=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given 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a sequence of </a:t>
            </a:r>
            <a:r>
              <a:rPr lang="en-US" sz="2000" b="0" kern="0" dirty="0">
                <a:sym typeface="Symbol"/>
              </a:rPr>
              <a:t>m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inputs, output 1 </a:t>
            </a:r>
            <a:r>
              <a:rPr lang="en-US" sz="2000" b="0" kern="0" dirty="0" err="1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. ≥2/3  if all inputs are  in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, and 0 w.p.≥2/3 if some input is </a:t>
            </a:r>
            <a:r>
              <a:rPr lang="en-US" sz="2000" b="0" kern="0" dirty="0">
                <a:sym typeface="Symbol"/>
              </a:rPr>
              <a:t>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-far from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.)</a:t>
            </a: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6300" y="4496454"/>
            <a:ext cx="7239000" cy="193833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70C0"/>
                </a:solidFill>
                <a:latin typeface="+mn-lt"/>
              </a:rPr>
              <a:t>In iteration </a:t>
            </a:r>
            <a:r>
              <a:rPr lang="en-US" sz="2400" dirty="0">
                <a:latin typeface="+mn-lt"/>
              </a:rPr>
              <a:t>j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, run DS on the instances with index in </a:t>
            </a:r>
            <a:r>
              <a:rPr lang="en-US" sz="2400" dirty="0">
                <a:latin typeface="+mn-lt"/>
              </a:rPr>
              <a:t>I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, </a:t>
            </a:r>
            <a:br>
              <a:rPr lang="en-US" sz="2400" dirty="0">
                <a:solidFill>
                  <a:srgbClr val="0070C0"/>
                </a:solidFill>
                <a:latin typeface="+mn-lt"/>
              </a:rPr>
            </a:br>
            <a:r>
              <a:rPr lang="en-US" sz="2400" dirty="0">
                <a:solidFill>
                  <a:srgbClr val="0070C0"/>
                </a:solidFill>
                <a:latin typeface="+mn-lt"/>
              </a:rPr>
              <a:t>with error parameter </a:t>
            </a:r>
            <a:r>
              <a:rPr lang="en-US" sz="2400" dirty="0" err="1">
                <a:latin typeface="+mn-lt"/>
              </a:rPr>
              <a:t>exp</a:t>
            </a:r>
            <a:r>
              <a:rPr lang="en-US" sz="2400" dirty="0">
                <a:latin typeface="+mn-lt"/>
              </a:rPr>
              <a:t>(-j)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, </a:t>
            </a:r>
            <a:br>
              <a:rPr lang="en-US" sz="2400" dirty="0">
                <a:solidFill>
                  <a:srgbClr val="0070C0"/>
                </a:solidFill>
                <a:latin typeface="+mn-lt"/>
              </a:rPr>
            </a:br>
            <a:r>
              <a:rPr lang="en-US" sz="2400" dirty="0">
                <a:solidFill>
                  <a:srgbClr val="0070C0"/>
                </a:solidFill>
                <a:latin typeface="+mn-lt"/>
              </a:rPr>
              <a:t>and reset </a:t>
            </a:r>
            <a:r>
              <a:rPr lang="en-US" sz="2400" dirty="0">
                <a:latin typeface="+mn-lt"/>
              </a:rPr>
              <a:t>I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 to be the set of indices with output 0. </a:t>
            </a:r>
            <a:br>
              <a:rPr lang="en-US" sz="2400" dirty="0">
                <a:solidFill>
                  <a:srgbClr val="0070C0"/>
                </a:solidFill>
                <a:latin typeface="+mn-lt"/>
              </a:rPr>
            </a:br>
            <a:r>
              <a:rPr lang="en-US" sz="2400" dirty="0">
                <a:solidFill>
                  <a:srgbClr val="0070C0"/>
                </a:solidFill>
                <a:latin typeface="+mn-lt"/>
              </a:rPr>
              <a:t>If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>
                <a:latin typeface="Times New Roman"/>
              </a:rPr>
              <a:t>|I|&gt;m/2</a:t>
            </a:r>
            <a:r>
              <a:rPr lang="en-US" sz="2400" baseline="30000" dirty="0">
                <a:latin typeface="Times New Roman"/>
              </a:rPr>
              <a:t>j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, then halt with output 0. </a:t>
            </a:r>
            <a:br>
              <a:rPr lang="en-US" sz="2400" dirty="0">
                <a:solidFill>
                  <a:srgbClr val="0070C0"/>
                </a:solidFill>
                <a:latin typeface="+mn-lt"/>
              </a:rPr>
            </a:br>
            <a:r>
              <a:rPr lang="en-US" sz="2400" dirty="0">
                <a:solidFill>
                  <a:srgbClr val="0070C0"/>
                </a:solidFill>
                <a:latin typeface="+mn-lt"/>
              </a:rPr>
              <a:t>If </a:t>
            </a:r>
            <a:r>
              <a:rPr lang="en-US" sz="2400" dirty="0">
                <a:latin typeface="+mn-lt"/>
              </a:rPr>
              <a:t>I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 is empty, halt with output 1.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 </a:t>
            </a:r>
            <a:endParaRPr lang="he-IL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667000"/>
            <a:ext cx="8534400" cy="193899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Re the upper bound: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A straightforward reduction of DP to DS </a:t>
            </a:r>
            <a:br>
              <a:rPr lang="en-US" dirty="0">
                <a:solidFill>
                  <a:srgbClr val="0070C0"/>
                </a:solidFill>
                <a:latin typeface="+mn-lt"/>
              </a:rPr>
            </a:br>
            <a:r>
              <a:rPr lang="en-US" dirty="0">
                <a:solidFill>
                  <a:srgbClr val="0070C0"/>
                </a:solidFill>
                <a:latin typeface="+mn-lt"/>
              </a:rPr>
              <a:t>will require error reduction (and so we would lose a </a:t>
            </a:r>
            <a:r>
              <a:rPr lang="en-US" dirty="0">
                <a:latin typeface="+mn-lt"/>
                <a:sym typeface="Symbol"/>
              </a:rPr>
              <a:t>(log m) 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factor).</a:t>
            </a:r>
            <a:endParaRPr lang="en-US" dirty="0">
              <a:solidFill>
                <a:srgbClr val="0070C0"/>
              </a:solidFill>
              <a:latin typeface="+mn-lt"/>
            </a:endParaRPr>
          </a:p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LEM [FPRU’94]: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>
                <a:latin typeface="+mn-lt"/>
              </a:rPr>
              <a:t>m-DP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can be reduced to </a:t>
            </a:r>
            <a:r>
              <a:rPr lang="en-US" dirty="0">
                <a:latin typeface="+mn-lt"/>
              </a:rPr>
              <a:t>O(j)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instances of </a:t>
            </a:r>
            <a:r>
              <a:rPr lang="en-US" dirty="0">
                <a:latin typeface="+mn-lt"/>
              </a:rPr>
              <a:t>2</a:t>
            </a:r>
            <a:r>
              <a:rPr lang="en-US" baseline="30000" dirty="0">
                <a:latin typeface="+mn-lt"/>
              </a:rPr>
              <a:t>-(j-1)</a:t>
            </a:r>
            <a:r>
              <a:rPr lang="en-US" dirty="0">
                <a:latin typeface="+mn-lt"/>
              </a:rPr>
              <a:t>m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-DS</a:t>
            </a:r>
            <a:r>
              <a:rPr lang="en-US">
                <a:solidFill>
                  <a:srgbClr val="0070C0"/>
                </a:solidFill>
                <a:latin typeface="+mn-lt"/>
              </a:rPr>
              <a:t>, </a:t>
            </a:r>
            <a:r>
              <a:rPr lang="en-US" smtClean="0">
                <a:solidFill>
                  <a:srgbClr val="0070C0"/>
                </a:solidFill>
                <a:latin typeface="+mn-lt"/>
              </a:rPr>
              <a:t/>
            </a:r>
            <a:br>
              <a:rPr lang="en-US" smtClean="0">
                <a:solidFill>
                  <a:srgbClr val="0070C0"/>
                </a:solidFill>
                <a:latin typeface="+mn-lt"/>
              </a:rPr>
            </a:br>
            <a:r>
              <a:rPr lang="en-US" smtClean="0">
                <a:solidFill>
                  <a:srgbClr val="0070C0"/>
                </a:solidFill>
                <a:latin typeface="+mn-lt"/>
              </a:rPr>
              <a:t>for </a:t>
            </a:r>
            <a:r>
              <a:rPr lang="en-US" dirty="0">
                <a:latin typeface="+mn-lt"/>
              </a:rPr>
              <a:t>j=1,…,log m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.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  <a:latin typeface="+mn-lt"/>
              </a:rPr>
              <a:t>Idea: Proceed in iterations, initializing </a:t>
            </a:r>
            <a:r>
              <a:rPr lang="en-US" dirty="0">
                <a:latin typeface="+mn-lt"/>
              </a:rPr>
              <a:t>I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(the set of “far”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suspects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) to </a:t>
            </a:r>
            <a:r>
              <a:rPr lang="en-US" dirty="0">
                <a:latin typeface="+mn-lt"/>
              </a:rPr>
              <a:t>[m]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. </a:t>
            </a:r>
            <a:endParaRPr lang="he-IL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11900" y="5695890"/>
            <a:ext cx="25146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Re the lower bound: </a:t>
            </a:r>
            <a:r>
              <a:rPr lang="en-US" dirty="0" smtClean="0">
                <a:solidFill>
                  <a:schemeClr val="accent2"/>
                </a:solidFill>
                <a:latin typeface="+mn-lt"/>
              </a:rPr>
              <a:t>Via an adaptation of the proof of THM1.</a:t>
            </a:r>
            <a:endParaRPr lang="he-IL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1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7200900" cy="609600"/>
          </a:xfrm>
        </p:spPr>
        <p:txBody>
          <a:bodyPr/>
          <a:lstStyle/>
          <a:p>
            <a:pPr algn="l"/>
            <a:r>
              <a:rPr lang="en-US" sz="3600" b="1" u="sng" dirty="0" smtClean="0"/>
              <a:t>Illustration for the proof of LEM</a:t>
            </a:r>
          </a:p>
          <a:p>
            <a:pPr algn="l"/>
            <a:endParaRPr lang="en-US" sz="3600" dirty="0" smtClean="0"/>
          </a:p>
          <a:p>
            <a:pPr algn="l"/>
            <a:endParaRPr lang="en-US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66700" y="5435263"/>
            <a:ext cx="85344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  <a:latin typeface="+mn-lt"/>
              </a:rPr>
              <a:t>In iteration </a:t>
            </a:r>
            <a:r>
              <a:rPr lang="en-US" dirty="0">
                <a:latin typeface="+mn-lt"/>
              </a:rPr>
              <a:t>j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, run DS on the instances with index in </a:t>
            </a:r>
            <a:r>
              <a:rPr lang="en-US" dirty="0">
                <a:latin typeface="+mn-lt"/>
              </a:rPr>
              <a:t>I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,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with 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error parameter </a:t>
            </a:r>
            <a:r>
              <a:rPr lang="en-US" dirty="0" err="1">
                <a:latin typeface="+mn-lt"/>
              </a:rPr>
              <a:t>exp</a:t>
            </a:r>
            <a:r>
              <a:rPr lang="en-US" dirty="0">
                <a:latin typeface="+mn-lt"/>
              </a:rPr>
              <a:t>(-j)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,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and 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reset </a:t>
            </a:r>
            <a:r>
              <a:rPr lang="en-US" dirty="0">
                <a:latin typeface="+mn-lt"/>
              </a:rPr>
              <a:t>I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to be the set of indices with output 0.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If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Times New Roman"/>
              </a:rPr>
              <a:t>|I|&gt;m/2</a:t>
            </a:r>
            <a:r>
              <a:rPr lang="en-US" baseline="30000" dirty="0">
                <a:latin typeface="Times New Roman"/>
              </a:rPr>
              <a:t>j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, then halt with output 0.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If </a:t>
            </a:r>
            <a:r>
              <a:rPr lang="en-US" dirty="0">
                <a:latin typeface="+mn-lt"/>
              </a:rPr>
              <a:t>I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is empty, halt with output 1.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endParaRPr lang="he-IL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" y="1060450"/>
            <a:ext cx="8534400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LEM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: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>
                <a:latin typeface="+mn-lt"/>
              </a:rPr>
              <a:t>m-DP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can be reduced to </a:t>
            </a:r>
            <a:r>
              <a:rPr lang="en-US" dirty="0">
                <a:latin typeface="+mn-lt"/>
              </a:rPr>
              <a:t>O(j)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instances of </a:t>
            </a:r>
            <a:r>
              <a:rPr lang="en-US" dirty="0">
                <a:latin typeface="+mn-lt"/>
              </a:rPr>
              <a:t>2</a:t>
            </a:r>
            <a:r>
              <a:rPr lang="en-US" baseline="30000" dirty="0">
                <a:latin typeface="+mn-lt"/>
              </a:rPr>
              <a:t>-(j-1)</a:t>
            </a:r>
            <a:r>
              <a:rPr lang="en-US" dirty="0">
                <a:latin typeface="+mn-lt"/>
              </a:rPr>
              <a:t>m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-DS, for </a:t>
            </a:r>
            <a:r>
              <a:rPr lang="en-US" dirty="0">
                <a:latin typeface="+mn-lt"/>
              </a:rPr>
              <a:t>j=1,…,log m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.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  <a:latin typeface="+mn-lt"/>
              </a:rPr>
              <a:t>Idea: Proceed in iterations, initializing </a:t>
            </a:r>
            <a:r>
              <a:rPr lang="en-US" dirty="0">
                <a:latin typeface="+mn-lt"/>
              </a:rPr>
              <a:t>I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(the set of “far”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suspects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) to </a:t>
            </a:r>
            <a:r>
              <a:rPr lang="en-US" dirty="0">
                <a:latin typeface="+mn-lt"/>
              </a:rPr>
              <a:t>[m]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. </a:t>
            </a:r>
            <a:endParaRPr lang="he-IL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2416145"/>
            <a:ext cx="24384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u="sng" dirty="0" smtClean="0">
                <a:latin typeface="+mn-lt"/>
              </a:rPr>
              <a:t>Case: All inputs in </a:t>
            </a:r>
            <a:r>
              <a:rPr lang="en-US" u="sng" dirty="0" smtClean="0">
                <a:sym typeface="Symbol"/>
              </a:rPr>
              <a:t></a:t>
            </a:r>
            <a:endParaRPr lang="he-IL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5105400" y="2416145"/>
            <a:ext cx="32766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u="sng" dirty="0" smtClean="0">
                <a:latin typeface="+mn-lt"/>
              </a:rPr>
              <a:t>Case: </a:t>
            </a:r>
            <a:r>
              <a:rPr lang="en-US" u="sng" dirty="0" smtClean="0">
                <a:latin typeface="+mn-lt"/>
                <a:sym typeface="Symbol"/>
              </a:rPr>
              <a:t></a:t>
            </a:r>
            <a:r>
              <a:rPr lang="en-US" u="sng" dirty="0" smtClean="0">
                <a:latin typeface="+mn-lt"/>
              </a:rPr>
              <a:t> an input far from </a:t>
            </a:r>
            <a:r>
              <a:rPr lang="en-US" u="sng" dirty="0" smtClean="0">
                <a:sym typeface="Symbol"/>
              </a:rPr>
              <a:t></a:t>
            </a:r>
            <a:endParaRPr lang="he-IL" u="sng" dirty="0"/>
          </a:p>
        </p:txBody>
      </p:sp>
      <p:sp>
        <p:nvSpPr>
          <p:cNvPr id="4" name="Rectangle 3"/>
          <p:cNvSpPr/>
          <p:nvPr/>
        </p:nvSpPr>
        <p:spPr bwMode="auto">
          <a:xfrm>
            <a:off x="838200" y="3200400"/>
            <a:ext cx="2743200" cy="3048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Freestyle Script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1430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14478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17526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20701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23622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6670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29718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32766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26670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0</a:t>
            </a:r>
            <a:endParaRPr lang="he-IL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526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622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478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0</a:t>
            </a:r>
            <a:endParaRPr lang="he-IL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82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430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701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718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766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105400" y="3200400"/>
            <a:ext cx="2743200" cy="3048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Freestyle Script" pitchFamily="66" charset="0"/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54102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57150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60198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63373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>
            <a:off x="66294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69342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72390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>
            <a:off x="75438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Box 41"/>
          <p:cNvSpPr txBox="1"/>
          <p:nvPr/>
        </p:nvSpPr>
        <p:spPr>
          <a:xfrm>
            <a:off x="69342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0</a:t>
            </a:r>
            <a:endParaRPr lang="he-IL" dirty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198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6294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0</a:t>
            </a:r>
            <a:endParaRPr lang="he-IL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7150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0</a:t>
            </a:r>
            <a:endParaRPr lang="he-IL" dirty="0"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054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102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373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2390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5438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850900" y="3899020"/>
            <a:ext cx="2743200" cy="400110"/>
            <a:chOff x="838200" y="3870355"/>
            <a:chExt cx="2743200" cy="400110"/>
          </a:xfrm>
        </p:grpSpPr>
        <p:sp>
          <p:nvSpPr>
            <p:cNvPr id="52" name="Rectangle 51"/>
            <p:cNvSpPr/>
            <p:nvPr/>
          </p:nvSpPr>
          <p:spPr bwMode="auto">
            <a:xfrm>
              <a:off x="838200" y="3918010"/>
              <a:ext cx="27432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eestyle Script" pitchFamily="66" charset="0"/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 bwMode="auto">
            <a:xfrm>
              <a:off x="1143000" y="3918010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1447800" y="3918010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1752600" y="3918010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2070100" y="3918010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2362200" y="3918010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2667000" y="3918010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2971800" y="3918010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3276600" y="3918010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" name="TextBox 60"/>
            <p:cNvSpPr txBox="1"/>
            <p:nvPr/>
          </p:nvSpPr>
          <p:spPr>
            <a:xfrm>
              <a:off x="2667000" y="3870355"/>
              <a:ext cx="304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+mn-lt"/>
                </a:rPr>
                <a:t>1</a:t>
              </a:r>
              <a:endParaRPr lang="he-IL" dirty="0">
                <a:latin typeface="+mn-lt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447800" y="3870355"/>
              <a:ext cx="304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+mn-lt"/>
                </a:rPr>
                <a:t>1</a:t>
              </a:r>
              <a:endParaRPr lang="he-IL" dirty="0">
                <a:latin typeface="+mn-lt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6642100" y="2952690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latin typeface="+mn-lt"/>
              </a:rPr>
              <a:t>*</a:t>
            </a:r>
            <a:endParaRPr lang="he-IL" dirty="0">
              <a:latin typeface="+mn-lt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5105400" y="3899020"/>
            <a:ext cx="2743200" cy="400110"/>
            <a:chOff x="5105400" y="4051420"/>
            <a:chExt cx="2743200" cy="400110"/>
          </a:xfrm>
        </p:grpSpPr>
        <p:sp>
          <p:nvSpPr>
            <p:cNvPr id="73" name="Rectangle 72"/>
            <p:cNvSpPr/>
            <p:nvPr/>
          </p:nvSpPr>
          <p:spPr bwMode="auto">
            <a:xfrm>
              <a:off x="5105400" y="4099075"/>
              <a:ext cx="27432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eestyle Script" pitchFamily="66" charset="0"/>
              </a:endParaRPr>
            </a:p>
          </p:txBody>
        </p:sp>
        <p:cxnSp>
          <p:nvCxnSpPr>
            <p:cNvPr id="74" name="Straight Connector 73"/>
            <p:cNvCxnSpPr/>
            <p:nvPr/>
          </p:nvCxnSpPr>
          <p:spPr bwMode="auto">
            <a:xfrm>
              <a:off x="5410200" y="409907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Straight Connector 74"/>
            <p:cNvCxnSpPr/>
            <p:nvPr/>
          </p:nvCxnSpPr>
          <p:spPr bwMode="auto">
            <a:xfrm>
              <a:off x="5715000" y="409907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Connector 75"/>
            <p:cNvCxnSpPr/>
            <p:nvPr/>
          </p:nvCxnSpPr>
          <p:spPr bwMode="auto">
            <a:xfrm>
              <a:off x="6019800" y="409907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/>
            <p:nvPr/>
          </p:nvCxnSpPr>
          <p:spPr bwMode="auto">
            <a:xfrm>
              <a:off x="6337300" y="409907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Connector 77"/>
            <p:cNvCxnSpPr/>
            <p:nvPr/>
          </p:nvCxnSpPr>
          <p:spPr bwMode="auto">
            <a:xfrm>
              <a:off x="6629400" y="409907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6934200" y="409907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7239000" y="409907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Straight Connector 80"/>
            <p:cNvCxnSpPr/>
            <p:nvPr/>
          </p:nvCxnSpPr>
          <p:spPr bwMode="auto">
            <a:xfrm>
              <a:off x="7543800" y="409907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TextBox 81"/>
            <p:cNvSpPr txBox="1"/>
            <p:nvPr/>
          </p:nvSpPr>
          <p:spPr>
            <a:xfrm>
              <a:off x="6934200" y="4051420"/>
              <a:ext cx="304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+mn-lt"/>
                </a:rPr>
                <a:t>1</a:t>
              </a:r>
              <a:endParaRPr lang="he-IL" dirty="0">
                <a:latin typeface="+mn-lt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715000" y="4051420"/>
              <a:ext cx="304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+mn-lt"/>
                </a:rPr>
                <a:t>1</a:t>
              </a:r>
              <a:endParaRPr lang="he-IL" dirty="0">
                <a:latin typeface="+mn-lt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642100" y="4051420"/>
              <a:ext cx="304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he-IL" dirty="0">
                <a:latin typeface="+mn-lt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5118100" y="4648200"/>
            <a:ext cx="2743200" cy="400110"/>
            <a:chOff x="5105400" y="4800600"/>
            <a:chExt cx="2743200" cy="400110"/>
          </a:xfrm>
        </p:grpSpPr>
        <p:sp>
          <p:nvSpPr>
            <p:cNvPr id="87" name="Rectangle 86"/>
            <p:cNvSpPr/>
            <p:nvPr/>
          </p:nvSpPr>
          <p:spPr bwMode="auto">
            <a:xfrm>
              <a:off x="5105400" y="4848255"/>
              <a:ext cx="27432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eestyle Script" pitchFamily="66" charset="0"/>
              </a:endParaRPr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5410200" y="484825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5715000" y="484825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Straight Connector 89"/>
            <p:cNvCxnSpPr/>
            <p:nvPr/>
          </p:nvCxnSpPr>
          <p:spPr bwMode="auto">
            <a:xfrm>
              <a:off x="6019800" y="484825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6337300" y="484825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6629400" y="484825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Straight Connector 92"/>
            <p:cNvCxnSpPr/>
            <p:nvPr/>
          </p:nvCxnSpPr>
          <p:spPr bwMode="auto">
            <a:xfrm>
              <a:off x="6934200" y="484825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Straight Connector 93"/>
            <p:cNvCxnSpPr/>
            <p:nvPr/>
          </p:nvCxnSpPr>
          <p:spPr bwMode="auto">
            <a:xfrm>
              <a:off x="7239000" y="484825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7543800" y="484825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8" name="TextBox 97"/>
            <p:cNvSpPr txBox="1"/>
            <p:nvPr/>
          </p:nvSpPr>
          <p:spPr>
            <a:xfrm>
              <a:off x="6642100" y="4800600"/>
              <a:ext cx="304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he-IL" dirty="0">
                <a:latin typeface="+mn-lt"/>
              </a:endParaRPr>
            </a:p>
          </p:txBody>
        </p:sp>
      </p:grpSp>
      <p:sp>
        <p:nvSpPr>
          <p:cNvPr id="102" name="Rectangle 101"/>
          <p:cNvSpPr/>
          <p:nvPr/>
        </p:nvSpPr>
        <p:spPr bwMode="auto">
          <a:xfrm>
            <a:off x="825500" y="4695855"/>
            <a:ext cx="2743200" cy="3048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Freestyle Script" pitchFamily="66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1130300" y="4695855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>
            <a:off x="1435100" y="4695855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>
            <a:off x="1739900" y="4695855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>
            <a:off x="2057400" y="4695855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>
            <a:off x="2349500" y="4695855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2654300" y="4695855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2959100" y="4695855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3263900" y="4695855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51022754"/>
      </p:ext>
    </p:extLst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1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7200900" cy="609600"/>
          </a:xfrm>
        </p:spPr>
        <p:txBody>
          <a:bodyPr/>
          <a:lstStyle/>
          <a:p>
            <a:pPr algn="l"/>
            <a:r>
              <a:rPr lang="en-US" sz="3600" b="1" u="sng" smtClean="0"/>
              <a:t>Comments re the proof of THM3</a:t>
            </a:r>
          </a:p>
          <a:p>
            <a:pPr algn="l"/>
            <a:endParaRPr lang="en-US" sz="3600" smtClean="0"/>
          </a:p>
          <a:p>
            <a:pPr algn="l"/>
            <a:endParaRPr lang="en-US" sz="2400" smtClean="0"/>
          </a:p>
        </p:txBody>
      </p:sp>
      <p:sp>
        <p:nvSpPr>
          <p:cNvPr id="7" name="Subtitle 1"/>
          <p:cNvSpPr txBox="1">
            <a:spLocks/>
          </p:cNvSpPr>
          <p:nvPr/>
        </p:nvSpPr>
        <p:spPr bwMode="auto">
          <a:xfrm>
            <a:off x="1524000" y="1066800"/>
            <a:ext cx="7162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THM </a:t>
            </a:r>
            <a:r>
              <a:rPr lang="en-US" sz="2400" u="sng" kern="0" dirty="0">
                <a:solidFill>
                  <a:srgbClr val="FF0000"/>
                </a:solidFill>
                <a:sym typeface="Symbol"/>
              </a:rPr>
              <a:t>3:</a:t>
            </a:r>
            <a:r>
              <a:rPr lang="en-US" sz="2400" b="0" kern="0" dirty="0">
                <a:solidFill>
                  <a:srgbClr val="FF0000"/>
                </a:solidFill>
                <a:sym typeface="Symbol"/>
              </a:rPr>
              <a:t> Typically</a:t>
            </a:r>
            <a:r>
              <a:rPr lang="en-US" sz="2400" b="0" kern="0" baseline="30000">
                <a:solidFill>
                  <a:srgbClr val="FF0000"/>
                </a:solidFill>
                <a:sym typeface="Symbol"/>
              </a:rPr>
              <a:t>(*)</a:t>
            </a:r>
            <a:r>
              <a:rPr lang="en-US" sz="2400" b="0" kern="0">
                <a:solidFill>
                  <a:srgbClr val="FF0000"/>
                </a:solidFill>
                <a:sym typeface="Symbol"/>
              </a:rPr>
              <a:t>, </a:t>
            </a:r>
            <a:r>
              <a:rPr lang="en-US" sz="2400" b="0" kern="0" smtClean="0">
                <a:sym typeface="Symbol"/>
              </a:rPr>
              <a:t>m-CP</a:t>
            </a:r>
            <a:r>
              <a:rPr lang="en-US" sz="2400" b="0" kern="0" baseline="-25000" dirty="0">
                <a:sym typeface="Symbol"/>
              </a:rPr>
              <a:t></a:t>
            </a:r>
            <a:r>
              <a:rPr lang="en-US" sz="2400" b="0" kern="0" dirty="0">
                <a:sym typeface="Symbol"/>
              </a:rPr>
              <a:t>() = </a:t>
            </a:r>
            <a:r>
              <a:rPr lang="en-US" sz="2400" b="0" kern="0" dirty="0" smtClean="0">
                <a:sym typeface="Symbol"/>
              </a:rPr>
              <a:t>Õ(PT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>
                <a:sym typeface="Symbol"/>
              </a:rPr>
              <a:t>())</a:t>
            </a:r>
            <a:r>
              <a:rPr lang="en-US" sz="2400" b="0" kern="0" dirty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(</a:t>
            </a:r>
            <a:r>
              <a:rPr lang="en-US" sz="2000" kern="0" dirty="0" smtClean="0">
                <a:sym typeface="Symbol"/>
              </a:rPr>
              <a:t>m-CP</a:t>
            </a:r>
            <a:r>
              <a:rPr lang="en-US" sz="2000" kern="0" baseline="-25000" dirty="0" smtClean="0">
                <a:sym typeface="Symbol"/>
              </a:rPr>
              <a:t>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=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given 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a sequence of </a:t>
            </a:r>
            <a:r>
              <a:rPr lang="en-US" sz="2000" b="0" kern="0" dirty="0">
                <a:sym typeface="Symbol"/>
              </a:rPr>
              <a:t>m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inputs,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output 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1 </a:t>
            </a:r>
            <a:r>
              <a:rPr lang="en-US" sz="2000" b="0" kern="0" dirty="0" err="1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. ≥2/3  if all inputs are  in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, and 0 w.p.≥2/3 if the average distance of the inputs from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is at least </a:t>
            </a:r>
            <a:r>
              <a:rPr lang="en-US" sz="2000" b="0" kern="0" dirty="0">
                <a:sym typeface="Symbol"/>
              </a:rPr>
              <a:t></a:t>
            </a:r>
            <a:r>
              <a:rPr lang="en-US" sz="2000" b="0" kern="0" dirty="0" smtClean="0">
                <a:sym typeface="Symbol"/>
              </a:rPr>
              <a:t>.)</a:t>
            </a:r>
            <a:endParaRPr lang="en-US" sz="2000" b="0" kern="0" dirty="0">
              <a:sym typeface="Symbol"/>
            </a:endParaRPr>
          </a:p>
          <a:p>
            <a:pPr algn="l">
              <a:defRPr/>
            </a:pPr>
            <a:r>
              <a:rPr lang="en-US" sz="2000" b="0" kern="0" dirty="0">
                <a:solidFill>
                  <a:srgbClr val="FF0000"/>
                </a:solidFill>
                <a:sym typeface="Symbol"/>
              </a:rPr>
              <a:t>*) “Typically” 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= 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if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 </a:t>
            </a:r>
            <a:r>
              <a:rPr lang="en-US" sz="2000" b="0" kern="0" dirty="0" smtClean="0">
                <a:sym typeface="Symbol"/>
              </a:rPr>
              <a:t>PT</a:t>
            </a:r>
            <a:r>
              <a:rPr lang="en-US" sz="2000" b="0" kern="0" baseline="-25000" dirty="0" smtClean="0">
                <a:sym typeface="Symbol"/>
              </a:rPr>
              <a:t></a:t>
            </a:r>
            <a:r>
              <a:rPr lang="en-US" sz="2000" b="0" kern="0" dirty="0">
                <a:sym typeface="Symbol"/>
              </a:rPr>
              <a:t>() 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increases at least linearly with </a:t>
            </a:r>
            <a:r>
              <a:rPr lang="en-US" sz="2000" b="0" kern="0" dirty="0">
                <a:sym typeface="Symbol"/>
              </a:rPr>
              <a:t>1/</a:t>
            </a:r>
            <a:endParaRPr lang="en-US" sz="2000" b="0" kern="0" dirty="0">
              <a:solidFill>
                <a:srgbClr val="FF0000"/>
              </a:solidFill>
              <a:sym typeface="Symbol"/>
            </a:endParaRP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35100" y="5165725"/>
            <a:ext cx="7239000" cy="11382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70C0"/>
                </a:solidFill>
                <a:latin typeface="+mn-lt"/>
              </a:rPr>
              <a:t>Suppose </a:t>
            </a:r>
            <a:r>
              <a:rPr lang="en-US" sz="2400" dirty="0" err="1">
                <a:latin typeface="+mn-lt"/>
              </a:rPr>
              <a:t>E</a:t>
            </a:r>
            <a:r>
              <a:rPr lang="en-US" sz="2400" baseline="-25000" dirty="0" err="1">
                <a:latin typeface="+mn-lt"/>
              </a:rPr>
              <a:t>s</a:t>
            </a:r>
            <a:r>
              <a:rPr lang="en-US" sz="2400" dirty="0">
                <a:latin typeface="+mn-lt"/>
              </a:rPr>
              <a:t>[q(s)] &gt; </a:t>
            </a:r>
            <a:r>
              <a:rPr lang="en-US" sz="2400" dirty="0">
                <a:latin typeface="+mn-lt"/>
                <a:sym typeface="Symbol"/>
              </a:rPr>
              <a:t></a:t>
            </a:r>
            <a:r>
              <a:rPr lang="en-US" sz="2400" dirty="0">
                <a:solidFill>
                  <a:srgbClr val="0070C0"/>
                </a:solidFill>
                <a:latin typeface="+mn-lt"/>
                <a:sym typeface="Symbol"/>
              </a:rPr>
              <a:t>, for </a:t>
            </a:r>
            <a:r>
              <a:rPr lang="en-US" sz="2400" dirty="0">
                <a:latin typeface="+mn-lt"/>
                <a:sym typeface="Symbol"/>
              </a:rPr>
              <a:t>q:[N][0,1]</a:t>
            </a:r>
            <a:r>
              <a:rPr lang="en-US" sz="2400" dirty="0">
                <a:solidFill>
                  <a:srgbClr val="0070C0"/>
                </a:solidFill>
                <a:latin typeface="+mn-lt"/>
                <a:sym typeface="Symbol"/>
              </a:rPr>
              <a:t>.</a:t>
            </a:r>
            <a:br>
              <a:rPr lang="en-US" sz="2400" dirty="0">
                <a:solidFill>
                  <a:srgbClr val="0070C0"/>
                </a:solidFill>
                <a:latin typeface="+mn-lt"/>
                <a:sym typeface="Symbol"/>
              </a:rPr>
            </a:b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(Invested work is proportional to </a:t>
            </a:r>
            <a:r>
              <a:rPr lang="en-US" dirty="0">
                <a:latin typeface="+mn-lt"/>
                <a:sym typeface="Symbol"/>
              </a:rPr>
              <a:t>1/q(s)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, unknown a priori.)</a:t>
            </a:r>
            <a:br>
              <a:rPr lang="en-US" dirty="0">
                <a:solidFill>
                  <a:srgbClr val="0070C0"/>
                </a:solidFill>
                <a:latin typeface="+mn-lt"/>
                <a:sym typeface="Symbol"/>
              </a:rPr>
            </a:br>
            <a:r>
              <a:rPr lang="en-US" sz="2400" dirty="0">
                <a:solidFill>
                  <a:srgbClr val="0070C0"/>
                </a:solidFill>
                <a:latin typeface="+mn-lt"/>
                <a:sym typeface="Symbol"/>
              </a:rPr>
              <a:t>Then, exists </a:t>
            </a:r>
            <a:r>
              <a:rPr lang="en-US" sz="2400" dirty="0">
                <a:latin typeface="+mn-lt"/>
                <a:sym typeface="Symbol"/>
              </a:rPr>
              <a:t>j[</a:t>
            </a:r>
            <a:r>
              <a:rPr lang="en-US" sz="2400" i="1" dirty="0">
                <a:latin typeface="+mn-lt"/>
                <a:sym typeface="Symbol"/>
              </a:rPr>
              <a:t>l</a:t>
            </a:r>
            <a:r>
              <a:rPr lang="en-US" sz="2400" dirty="0">
                <a:latin typeface="+mn-lt"/>
                <a:sym typeface="Symbol"/>
              </a:rPr>
              <a:t>]</a:t>
            </a:r>
            <a:r>
              <a:rPr lang="en-US" sz="2400" dirty="0">
                <a:solidFill>
                  <a:srgbClr val="0070C0"/>
                </a:solidFill>
                <a:latin typeface="+mn-lt"/>
                <a:sym typeface="Symbol"/>
              </a:rPr>
              <a:t> such that </a:t>
            </a:r>
            <a:r>
              <a:rPr lang="en-US" sz="2400" dirty="0" err="1">
                <a:latin typeface="+mn-lt"/>
                <a:sym typeface="Symbol"/>
              </a:rPr>
              <a:t>Prob</a:t>
            </a:r>
            <a:r>
              <a:rPr lang="en-US" sz="2400" baseline="-25000" dirty="0" err="1">
                <a:latin typeface="+mn-lt"/>
                <a:sym typeface="Symbol"/>
              </a:rPr>
              <a:t>s</a:t>
            </a:r>
            <a:r>
              <a:rPr lang="en-US" sz="2400" dirty="0">
                <a:latin typeface="+mn-lt"/>
                <a:sym typeface="Symbol"/>
              </a:rPr>
              <a:t>[q(s)&gt;2</a:t>
            </a:r>
            <a:r>
              <a:rPr lang="en-US" sz="2400" baseline="30000" dirty="0">
                <a:latin typeface="+mn-lt"/>
                <a:sym typeface="Symbol"/>
              </a:rPr>
              <a:t>-j</a:t>
            </a:r>
            <a:r>
              <a:rPr lang="en-US" sz="2400" dirty="0">
                <a:latin typeface="+mn-lt"/>
                <a:sym typeface="Symbol"/>
              </a:rPr>
              <a:t>] &gt; 2</a:t>
            </a:r>
            <a:r>
              <a:rPr lang="en-US" sz="2400" baseline="30000" dirty="0">
                <a:latin typeface="+mn-lt"/>
                <a:sym typeface="Symbol"/>
              </a:rPr>
              <a:t>j</a:t>
            </a:r>
            <a:r>
              <a:rPr lang="en-US" sz="2400" dirty="0">
                <a:latin typeface="+mn-lt"/>
                <a:sym typeface="Symbol"/>
              </a:rPr>
              <a:t>/4</a:t>
            </a:r>
            <a:r>
              <a:rPr lang="en-US" sz="2400" i="1" dirty="0">
                <a:latin typeface="+mn-lt"/>
                <a:sym typeface="Symbol"/>
              </a:rPr>
              <a:t>l</a:t>
            </a:r>
            <a:r>
              <a:rPr lang="en-US" sz="2400" dirty="0">
                <a:solidFill>
                  <a:srgbClr val="0070C0"/>
                </a:solidFill>
                <a:latin typeface="+mn-lt"/>
                <a:sym typeface="Symbol"/>
              </a:rPr>
              <a:t>.</a:t>
            </a:r>
            <a:endParaRPr lang="he-IL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3124200"/>
            <a:ext cx="8382000" cy="1785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Re the upper bound: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A straightforward algorithm would sample </a:t>
            </a:r>
            <a:r>
              <a:rPr lang="en-US" dirty="0">
                <a:latin typeface="+mn-lt"/>
              </a:rPr>
              <a:t>O(1/</a:t>
            </a:r>
            <a:r>
              <a:rPr lang="en-US" dirty="0">
                <a:latin typeface="+mn-lt"/>
                <a:sym typeface="Symbol"/>
              </a:rPr>
              <a:t>)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 instances and run the </a:t>
            </a:r>
            <a:r>
              <a:rPr lang="en-US" dirty="0">
                <a:latin typeface="+mn-lt"/>
                <a:sym typeface="Symbol"/>
              </a:rPr>
              <a:t>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-tester for </a:t>
            </a:r>
            <a:r>
              <a:rPr lang="en-US" dirty="0">
                <a:latin typeface="+mn-lt"/>
                <a:sym typeface="Symbol"/>
              </a:rPr>
              <a:t>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 on each of them. </a:t>
            </a:r>
            <a:r>
              <a:rPr lang="en-US" dirty="0" smtClean="0">
                <a:solidFill>
                  <a:srgbClr val="0070C0"/>
                </a:solidFill>
                <a:latin typeface="+mn-lt"/>
                <a:sym typeface="Symbol"/>
              </a:rPr>
              <a:t>Complexity </a:t>
            </a:r>
            <a:r>
              <a:rPr lang="en-US" dirty="0" smtClean="0">
                <a:latin typeface="+mn-lt"/>
                <a:sym typeface="Symbol"/>
              </a:rPr>
              <a:t>O(PT</a:t>
            </a:r>
            <a:r>
              <a:rPr lang="en-US" baseline="-25000" dirty="0" smtClean="0">
                <a:latin typeface="+mn-lt"/>
                <a:sym typeface="Symbol"/>
              </a:rPr>
              <a:t></a:t>
            </a:r>
            <a:r>
              <a:rPr lang="en-US" dirty="0">
                <a:latin typeface="+mn-lt"/>
                <a:sym typeface="Symbol"/>
              </a:rPr>
              <a:t>/)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.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One can do better using </a:t>
            </a:r>
            <a:r>
              <a:rPr lang="en-US" dirty="0">
                <a:solidFill>
                  <a:srgbClr val="FF0000"/>
                </a:solidFill>
                <a:latin typeface="+mn-lt"/>
                <a:sym typeface="Symbol"/>
              </a:rPr>
              <a:t>Levin’s economical work investment strategy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.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/>
            </a:r>
            <a:br>
              <a:rPr lang="en-US" dirty="0">
                <a:solidFill>
                  <a:srgbClr val="0070C0"/>
                </a:solidFill>
                <a:latin typeface="+mn-lt"/>
              </a:rPr>
            </a:br>
            <a:r>
              <a:rPr lang="en-US" dirty="0">
                <a:solidFill>
                  <a:srgbClr val="0070C0"/>
                </a:solidFill>
                <a:latin typeface="+mn-lt"/>
              </a:rPr>
              <a:t>Let </a:t>
            </a:r>
            <a:r>
              <a:rPr lang="en-US" i="1" dirty="0">
                <a:latin typeface="+mn-lt"/>
              </a:rPr>
              <a:t>l </a:t>
            </a:r>
            <a:r>
              <a:rPr lang="en-US" dirty="0">
                <a:latin typeface="+mn-lt"/>
              </a:rPr>
              <a:t>= </a:t>
            </a:r>
            <a:r>
              <a:rPr lang="en-US" dirty="0">
                <a:latin typeface="Times New Roman"/>
              </a:rPr>
              <a:t>log(2/</a:t>
            </a:r>
            <a:r>
              <a:rPr lang="en-US" dirty="0">
                <a:latin typeface="Times New Roman"/>
                <a:sym typeface="Symbol"/>
              </a:rPr>
              <a:t>)</a:t>
            </a:r>
            <a:r>
              <a:rPr lang="en-US" dirty="0">
                <a:solidFill>
                  <a:srgbClr val="0070C0"/>
                </a:solidFill>
                <a:latin typeface="Times New Roman"/>
                <a:sym typeface="Symbol"/>
              </a:rPr>
              <a:t>.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 For </a:t>
            </a:r>
            <a:r>
              <a:rPr lang="en-US" dirty="0">
                <a:latin typeface="+mn-lt"/>
              </a:rPr>
              <a:t>j=1,…,</a:t>
            </a:r>
            <a:r>
              <a:rPr lang="en-US" i="1" dirty="0">
                <a:latin typeface="+mn-lt"/>
              </a:rPr>
              <a:t>l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,  take a sample of </a:t>
            </a:r>
            <a:r>
              <a:rPr lang="en-US" dirty="0">
                <a:latin typeface="+mn-lt"/>
                <a:sym typeface="Symbol"/>
              </a:rPr>
              <a:t>O(</a:t>
            </a:r>
            <a:r>
              <a:rPr lang="en-US" i="1" dirty="0">
                <a:latin typeface="+mn-lt"/>
                <a:sym typeface="Symbol"/>
              </a:rPr>
              <a:t>l</a:t>
            </a:r>
            <a:r>
              <a:rPr lang="en-US" dirty="0">
                <a:latin typeface="+mn-lt"/>
                <a:sym typeface="Symbol"/>
              </a:rPr>
              <a:t>/2</a:t>
            </a:r>
            <a:r>
              <a:rPr lang="en-US" baseline="30000" dirty="0">
                <a:latin typeface="+mn-lt"/>
                <a:sym typeface="Symbol"/>
              </a:rPr>
              <a:t>j</a:t>
            </a:r>
            <a:r>
              <a:rPr lang="en-US" dirty="0">
                <a:latin typeface="+mn-lt"/>
                <a:sym typeface="Symbol"/>
              </a:rPr>
              <a:t>)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 instances and invoke a </a:t>
            </a:r>
            <a:r>
              <a:rPr lang="en-US" dirty="0">
                <a:latin typeface="+mn-lt"/>
                <a:sym typeface="Symbol"/>
              </a:rPr>
              <a:t>2</a:t>
            </a:r>
            <a:r>
              <a:rPr lang="en-US" baseline="30000" dirty="0">
                <a:latin typeface="+mn-lt"/>
                <a:sym typeface="Symbol"/>
              </a:rPr>
              <a:t>-j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-tester on each.</a:t>
            </a:r>
            <a:endParaRPr lang="he-IL" sz="24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sq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eestyle Script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sq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eestyle Script" pitchFamily="66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11054</TotalTime>
  <Words>1509</Words>
  <Application>Microsoft Office PowerPoint</Application>
  <PresentationFormat>On-screen Show (4:3)</PresentationFormat>
  <Paragraphs>127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 Presentation</vt:lpstr>
      <vt:lpstr>PowerPoint Presentation</vt:lpstr>
      <vt:lpstr>Property Testing: informal definition</vt:lpstr>
      <vt:lpstr>Property Testing: the standard (two-sided error) def’n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  <vt:lpstr>Property Testing:  an illustration</vt:lpstr>
    </vt:vector>
  </TitlesOfParts>
  <Company>Tel Aviv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of Clustering</dc:title>
  <dc:creator>danaron</dc:creator>
  <cp:lastModifiedBy>Dana Ron</cp:lastModifiedBy>
  <cp:revision>800</cp:revision>
  <cp:lastPrinted>2013-06-09T12:43:18Z</cp:lastPrinted>
  <dcterms:created xsi:type="dcterms:W3CDTF">2000-05-05T15:31:09Z</dcterms:created>
  <dcterms:modified xsi:type="dcterms:W3CDTF">2014-09-09T13:37:07Z</dcterms:modified>
</cp:coreProperties>
</file>