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73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53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17C41-AABA-47A3-8C51-53649F68B6FC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0F1D1D-3749-4503-8C4B-36E8BFF74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666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Object</a:t>
            </a:r>
            <a:r>
              <a:rPr lang="en-US" baseline="0" dirty="0" smtClean="0"/>
              <a:t> may be a function, a string, a graph, etc.</a:t>
            </a:r>
            <a:br>
              <a:rPr lang="en-US" baseline="0" dirty="0" smtClean="0"/>
            </a:br>
            <a:r>
              <a:rPr lang="en-US" dirty="0" smtClean="0"/>
              <a:t>The </a:t>
            </a:r>
            <a:r>
              <a:rPr lang="en-US" dirty="0" smtClean="0"/>
              <a:t>photo shows testing a building for the property of being a Gothic </a:t>
            </a:r>
            <a:r>
              <a:rPr lang="en-US" dirty="0" smtClean="0"/>
              <a:t>Cathedral.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0F1D1D-3749-4503-8C4B-36E8BFF7463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378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Read the last item backward:</a:t>
            </a:r>
            <a:r>
              <a:rPr lang="en-US" baseline="0" dirty="0" smtClean="0"/>
              <a:t> If the entries differ, and if the corresponding vertex pairs are not moved, then we get a unit contribution.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0F1D1D-3749-4503-8C4B-36E8BFF7463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1259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Recall: In prior construction</a:t>
            </a:r>
            <a:r>
              <a:rPr lang="en-US" baseline="0" dirty="0" smtClean="0"/>
              <a:t> we had an overhead factor of O(log k) on adaptive queries.</a:t>
            </a:r>
            <a:br>
              <a:rPr lang="en-US" baseline="0" dirty="0" smtClean="0"/>
            </a:br>
            <a:r>
              <a:rPr lang="en-US" baseline="0" dirty="0" smtClean="0"/>
              <a:t>[P] = </a:t>
            </a:r>
            <a:r>
              <a:rPr lang="en-US" baseline="0" dirty="0" err="1" smtClean="0"/>
              <a:t>Pikhurko</a:t>
            </a:r>
            <a:r>
              <a:rPr lang="en-US" baseline="0" dirty="0" smtClean="0"/>
              <a:t>. An analytic approach to stability. </a:t>
            </a:r>
            <a:r>
              <a:rPr lang="en-US" i="1" baseline="0" dirty="0" smtClean="0"/>
              <a:t>Discrete Mathematics</a:t>
            </a:r>
            <a:r>
              <a:rPr lang="en-US" baseline="0" dirty="0" smtClean="0"/>
              <a:t>, Vol. 310 (21), 2010. </a:t>
            </a:r>
          </a:p>
          <a:p>
            <a:r>
              <a:rPr lang="en-US" baseline="0" dirty="0" smtClean="0"/>
              <a:t>Small but not negligible = of the order O(</a:t>
            </a:r>
            <a:r>
              <a:rPr lang="en-US" baseline="0" dirty="0" err="1" smtClean="0"/>
              <a:t>eps</a:t>
            </a:r>
            <a:r>
              <a:rPr lang="en-US" baseline="0" dirty="0" smtClean="0"/>
              <a:t>), but not o(1/F(n’)).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0F1D1D-3749-4503-8C4B-36E8BFF7463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825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Recall: In prior </a:t>
            </a:r>
            <a:r>
              <a:rPr lang="en-US" dirty="0" smtClean="0"/>
              <a:t>result/slide we had f depend only on n (but not on </a:t>
            </a:r>
            <a:r>
              <a:rPr lang="en-US" dirty="0" smtClean="0">
                <a:sym typeface="Symbol" panose="05050102010706020507" pitchFamily="18" charset="2"/>
              </a:rPr>
              <a:t>)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0F1D1D-3749-4503-8C4B-36E8BFF7463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8423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0F1D1D-3749-4503-8C4B-36E8BFF7463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660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baseline="0" dirty="0" smtClean="0"/>
              <a:t>Each property satisfied by an empty graph is trivial to test for sparse ones.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Testing HAM is trivial, since each graph is close to HAM.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0F1D1D-3749-4503-8C4B-36E8BFF7463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9690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alternative is actually more popular, and we’ll use it.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0F1D1D-3749-4503-8C4B-36E8BFF7463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1271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  <a:r>
              <a:rPr lang="en-US" dirty="0" err="1" smtClean="0"/>
              <a:t>thm</a:t>
            </a:r>
            <a:r>
              <a:rPr lang="en-US" dirty="0" smtClean="0"/>
              <a:t> is due</a:t>
            </a:r>
            <a:r>
              <a:rPr lang="en-US" baseline="0" dirty="0" smtClean="0"/>
              <a:t> to </a:t>
            </a:r>
            <a:r>
              <a:rPr lang="en-US" baseline="0" dirty="0" err="1" smtClean="0"/>
              <a:t>Noga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Alo</a:t>
            </a:r>
            <a:r>
              <a:rPr lang="en-US" baseline="0" dirty="0" smtClean="0"/>
              <a:t>, the 2</a:t>
            </a:r>
            <a:r>
              <a:rPr lang="en-US" baseline="30000" dirty="0" smtClean="0"/>
              <a:t>nd</a:t>
            </a:r>
            <a:r>
              <a:rPr lang="en-US" baseline="0" dirty="0" smtClean="0"/>
              <a:t> to GGR.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0F1D1D-3749-4503-8C4B-36E8BFF7463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5161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1</a:t>
            </a:r>
            <a:r>
              <a:rPr lang="en-US" baseline="30000" dirty="0" smtClean="0"/>
              <a:t>st</a:t>
            </a:r>
            <a:r>
              <a:rPr lang="en-US" baseline="0" dirty="0" smtClean="0"/>
              <a:t> </a:t>
            </a:r>
            <a:r>
              <a:rPr lang="en-US" dirty="0" err="1" smtClean="0"/>
              <a:t>thm</a:t>
            </a:r>
            <a:r>
              <a:rPr lang="en-US" dirty="0" smtClean="0"/>
              <a:t> is due to GT</a:t>
            </a:r>
            <a:r>
              <a:rPr lang="en-US" baseline="0" dirty="0" smtClean="0"/>
              <a:t> and AFKS, the 2</a:t>
            </a:r>
            <a:r>
              <a:rPr lang="en-US" baseline="30000" dirty="0" smtClean="0"/>
              <a:t>nd</a:t>
            </a:r>
            <a:r>
              <a:rPr lang="en-US" baseline="0" dirty="0" smtClean="0"/>
              <a:t> to GR</a:t>
            </a:r>
            <a:r>
              <a:rPr lang="en-US" baseline="0" dirty="0" smtClean="0"/>
              <a:t>. </a:t>
            </a:r>
            <a:br>
              <a:rPr lang="en-US" baseline="0" dirty="0" smtClean="0"/>
            </a:br>
            <a:r>
              <a:rPr lang="en-US" baseline="0" dirty="0" smtClean="0"/>
              <a:t>Hence, state of knowledge is between power 2 and power 1.5.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0F1D1D-3749-4503-8C4B-36E8BFF7463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1001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Quite tight = </a:t>
            </a:r>
            <a:r>
              <a:rPr lang="en-US" baseline="0" dirty="0" err="1" smtClean="0"/>
              <a:t>upto</a:t>
            </a:r>
            <a:r>
              <a:rPr lang="en-US" baseline="0" dirty="0" smtClean="0"/>
              <a:t> 1/</a:t>
            </a:r>
            <a:r>
              <a:rPr lang="en-US" baseline="0" dirty="0" err="1" smtClean="0"/>
              <a:t>eps</a:t>
            </a:r>
            <a:r>
              <a:rPr lang="en-US" baseline="0" dirty="0" smtClean="0"/>
              <a:t> factors. The 1</a:t>
            </a:r>
            <a:r>
              <a:rPr lang="en-US" baseline="30000" dirty="0" smtClean="0"/>
              <a:t>st</a:t>
            </a:r>
            <a:r>
              <a:rPr lang="en-US" baseline="0" dirty="0" smtClean="0"/>
              <a:t> THM is a special case of f(</a:t>
            </a:r>
            <a:r>
              <a:rPr lang="en-US" baseline="0" dirty="0" err="1" smtClean="0"/>
              <a:t>n,eps</a:t>
            </a:r>
            <a:r>
              <a:rPr lang="en-US" baseline="0" dirty="0" smtClean="0"/>
              <a:t>)=n^{1/2</a:t>
            </a:r>
            <a:r>
              <a:rPr lang="en-US" baseline="0" dirty="0" smtClean="0"/>
              <a:t>}.</a:t>
            </a:r>
          </a:p>
          <a:p>
            <a:r>
              <a:rPr lang="en-US" baseline="0" dirty="0" smtClean="0"/>
              <a:t>Nice </a:t>
            </a:r>
            <a:r>
              <a:rPr lang="en-US" baseline="0" dirty="0" err="1" smtClean="0"/>
              <a:t>maens</a:t>
            </a:r>
            <a:r>
              <a:rPr lang="en-US" baseline="0" dirty="0" smtClean="0"/>
              <a:t> monotonicity as well as at most </a:t>
            </a:r>
            <a:r>
              <a:rPr lang="en-US" baseline="0" dirty="0" err="1" smtClean="0"/>
              <a:t>sqrt</a:t>
            </a:r>
            <a:r>
              <a:rPr lang="en-US" baseline="0" dirty="0" smtClean="0"/>
              <a:t>(n).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0F1D1D-3749-4503-8C4B-36E8BFF7463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7389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0F1D1D-3749-4503-8C4B-36E8BFF7463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0771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Stress – </a:t>
            </a:r>
            <a:r>
              <a:rPr lang="en-US" b="1" dirty="0" smtClean="0"/>
              <a:t>under relabeling</a:t>
            </a:r>
            <a:r>
              <a:rPr lang="en-US" dirty="0" smtClean="0"/>
              <a:t>, which means that the tester does not know the location of queried vertices in the picture.</a:t>
            </a:r>
          </a:p>
          <a:p>
            <a:r>
              <a:rPr lang="en-US" dirty="0" smtClean="0"/>
              <a:t>Intuitively, NA tester must hit two matched pairs of vertices, AD tester may match individual</a:t>
            </a:r>
            <a:r>
              <a:rPr lang="en-US" baseline="0" dirty="0" smtClean="0"/>
              <a:t> vertices and query on pairs.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0F1D1D-3749-4503-8C4B-36E8BFF7463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0543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Last</a:t>
            </a:r>
            <a:r>
              <a:rPr lang="en-US" baseline="0" dirty="0" smtClean="0"/>
              <a:t> line to be detailed in next slide.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0F1D1D-3749-4503-8C4B-36E8BFF7463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873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A8686-5566-408D-AD45-CC3FC9ED08B1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DCC2-6C50-4A33-8608-F9A0B8212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225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A8686-5566-408D-AD45-CC3FC9ED08B1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DCC2-6C50-4A33-8608-F9A0B8212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71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A8686-5566-408D-AD45-CC3FC9ED08B1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DCC2-6C50-4A33-8608-F9A0B8212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905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A8686-5566-408D-AD45-CC3FC9ED08B1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DCC2-6C50-4A33-8608-F9A0B8212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854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A8686-5566-408D-AD45-CC3FC9ED08B1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DCC2-6C50-4A33-8608-F9A0B8212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635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A8686-5566-408D-AD45-CC3FC9ED08B1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DCC2-6C50-4A33-8608-F9A0B8212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669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A8686-5566-408D-AD45-CC3FC9ED08B1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DCC2-6C50-4A33-8608-F9A0B8212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88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A8686-5566-408D-AD45-CC3FC9ED08B1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DCC2-6C50-4A33-8608-F9A0B8212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70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A8686-5566-408D-AD45-CC3FC9ED08B1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DCC2-6C50-4A33-8608-F9A0B8212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015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A8686-5566-408D-AD45-CC3FC9ED08B1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DCC2-6C50-4A33-8608-F9A0B8212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042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A8686-5566-408D-AD45-CC3FC9ED08B1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DCC2-6C50-4A33-8608-F9A0B8212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90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A8686-5566-408D-AD45-CC3FC9ED08B1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5DCC2-6C50-4A33-8608-F9A0B8212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444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02643"/>
            <a:ext cx="9144000" cy="1681163"/>
          </a:xfrm>
        </p:spPr>
        <p:txBody>
          <a:bodyPr>
            <a:normAutofit/>
          </a:bodyPr>
          <a:lstStyle/>
          <a:p>
            <a:r>
              <a:rPr lang="en-US" sz="4800" dirty="0" smtClean="0"/>
              <a:t>Non-Adaptive vs Adaptive Queries </a:t>
            </a:r>
            <a:br>
              <a:rPr lang="en-US" sz="4800" dirty="0" smtClean="0"/>
            </a:br>
            <a:r>
              <a:rPr lang="en-US" sz="4800" dirty="0" smtClean="0"/>
              <a:t>in the Dense Graph Testing Model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Oded </a:t>
            </a:r>
            <a:r>
              <a:rPr lang="en-US" sz="3600" dirty="0" err="1" smtClean="0"/>
              <a:t>Goldreich</a:t>
            </a:r>
            <a:r>
              <a:rPr lang="en-US" sz="3600" dirty="0" smtClean="0"/>
              <a:t>   and   </a:t>
            </a:r>
            <a:r>
              <a:rPr lang="en-US" sz="3600" dirty="0" err="1" smtClean="0"/>
              <a:t>Avi</a:t>
            </a:r>
            <a:r>
              <a:rPr lang="en-US" sz="3600" dirty="0" smtClean="0"/>
              <a:t> </a:t>
            </a:r>
            <a:r>
              <a:rPr lang="en-US" sz="3600" dirty="0" err="1" smtClean="0"/>
              <a:t>Wigderson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5967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3478" y="150669"/>
            <a:ext cx="7931410" cy="730407"/>
          </a:xfrm>
        </p:spPr>
        <p:txBody>
          <a:bodyPr/>
          <a:lstStyle/>
          <a:p>
            <a:r>
              <a:rPr lang="en-US" dirty="0" smtClean="0"/>
              <a:t>The non-adaptive lower bound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2514" y="877948"/>
            <a:ext cx="6736688" cy="2980211"/>
          </a:xfrm>
        </p:spPr>
      </p:pic>
      <p:sp>
        <p:nvSpPr>
          <p:cNvPr id="5" name="TextBox 4"/>
          <p:cNvSpPr txBox="1"/>
          <p:nvPr/>
        </p:nvSpPr>
        <p:spPr>
          <a:xfrm>
            <a:off x="317634" y="877948"/>
            <a:ext cx="447574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Find </a:t>
            </a:r>
            <a:r>
              <a:rPr lang="en-US" sz="2800" dirty="0" err="1"/>
              <a:t>i</a:t>
            </a:r>
            <a:r>
              <a:rPr lang="en-US" sz="2800" dirty="0" err="1" smtClean="0"/>
              <a:t>,j</a:t>
            </a:r>
            <a:r>
              <a:rPr lang="en-US" sz="2800" dirty="0" smtClean="0"/>
              <a:t> such that </a:t>
            </a:r>
            <a:r>
              <a:rPr lang="en-US" sz="2800" dirty="0" err="1" smtClean="0"/>
              <a:t>A</a:t>
            </a:r>
            <a:r>
              <a:rPr lang="en-US" sz="2800" baseline="-25000" dirty="0" err="1" smtClean="0"/>
              <a:t>i,j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 panose="05050102010706020507" pitchFamily="18" charset="2"/>
              </a:rPr>
              <a:t> </a:t>
            </a:r>
            <a:r>
              <a:rPr lang="en-US" sz="2800" dirty="0" err="1" smtClean="0">
                <a:sym typeface="Symbol" panose="05050102010706020507" pitchFamily="18" charset="2"/>
              </a:rPr>
              <a:t>B</a:t>
            </a:r>
            <a:r>
              <a:rPr lang="en-US" sz="2800" baseline="-25000" dirty="0" err="1" smtClean="0">
                <a:sym typeface="Symbol" panose="05050102010706020507" pitchFamily="18" charset="2"/>
              </a:rPr>
              <a:t>i,j</a:t>
            </a:r>
            <a:r>
              <a:rPr lang="en-US" sz="2800" dirty="0" smtClean="0">
                <a:sym typeface="Symbol" panose="05050102010706020507" pitchFamily="18" charset="2"/>
              </a:rPr>
              <a:t> </a:t>
            </a:r>
          </a:p>
          <a:p>
            <a:r>
              <a:rPr lang="en-US" sz="2400" dirty="0" smtClean="0">
                <a:sym typeface="Symbol" panose="05050102010706020507" pitchFamily="18" charset="2"/>
              </a:rPr>
              <a:t>Recall that the graph is relabeled by ; that is, we need to query </a:t>
            </a:r>
            <a:br>
              <a:rPr lang="en-US" sz="2400" dirty="0" smtClean="0">
                <a:sym typeface="Symbol" panose="05050102010706020507" pitchFamily="18" charset="2"/>
              </a:rPr>
            </a:br>
            <a:r>
              <a:rPr lang="en-US" sz="2400" dirty="0" smtClean="0">
                <a:sym typeface="Symbol" panose="05050102010706020507" pitchFamily="18" charset="2"/>
              </a:rPr>
              <a:t>the vertex pairs (</a:t>
            </a:r>
            <a:r>
              <a:rPr lang="en-US" sz="2400" dirty="0" err="1" smtClean="0">
                <a:sym typeface="Symbol" panose="05050102010706020507" pitchFamily="18" charset="2"/>
              </a:rPr>
              <a:t>u,v</a:t>
            </a:r>
            <a:r>
              <a:rPr lang="en-US" sz="2400" dirty="0" smtClean="0">
                <a:sym typeface="Symbol" panose="05050102010706020507" pitchFamily="18" charset="2"/>
              </a:rPr>
              <a:t>) and (</a:t>
            </a:r>
            <a:r>
              <a:rPr lang="en-US" sz="2400" dirty="0" err="1" smtClean="0">
                <a:sym typeface="Symbol" panose="05050102010706020507" pitchFamily="18" charset="2"/>
              </a:rPr>
              <a:t>u’,v</a:t>
            </a:r>
            <a:r>
              <a:rPr lang="en-US" sz="2400" dirty="0" smtClean="0">
                <a:sym typeface="Symbol" panose="05050102010706020507" pitchFamily="18" charset="2"/>
              </a:rPr>
              <a:t>’) </a:t>
            </a:r>
            <a:r>
              <a:rPr lang="en-US" sz="2400" dirty="0">
                <a:sym typeface="Symbol" panose="05050102010706020507" pitchFamily="18" charset="2"/>
              </a:rPr>
              <a:t>such that </a:t>
            </a:r>
            <a:r>
              <a:rPr lang="en-US" sz="2400" dirty="0" smtClean="0">
                <a:sym typeface="Symbol" panose="05050102010706020507" pitchFamily="18" charset="2"/>
              </a:rPr>
              <a:t></a:t>
            </a:r>
            <a:r>
              <a:rPr lang="en-US" sz="2400" baseline="30000" dirty="0" smtClean="0">
                <a:sym typeface="Symbol" panose="05050102010706020507" pitchFamily="18" charset="2"/>
              </a:rPr>
              <a:t>-1</a:t>
            </a:r>
            <a:r>
              <a:rPr lang="en-US" sz="2400" dirty="0" smtClean="0">
                <a:sym typeface="Symbol" panose="05050102010706020507" pitchFamily="18" charset="2"/>
              </a:rPr>
              <a:t>(u)=</a:t>
            </a:r>
            <a:r>
              <a:rPr lang="en-US" sz="2400" baseline="30000" dirty="0" smtClean="0">
                <a:sym typeface="Symbol" panose="05050102010706020507" pitchFamily="18" charset="2"/>
              </a:rPr>
              <a:t>-1</a:t>
            </a:r>
            <a:r>
              <a:rPr lang="en-US" sz="2400" dirty="0" smtClean="0">
                <a:sym typeface="Symbol" panose="05050102010706020507" pitchFamily="18" charset="2"/>
              </a:rPr>
              <a:t>(u’)-k</a:t>
            </a:r>
          </a:p>
          <a:p>
            <a:r>
              <a:rPr lang="en-US" sz="2400" dirty="0">
                <a:sym typeface="Symbol" panose="05050102010706020507" pitchFamily="18" charset="2"/>
              </a:rPr>
              <a:t>a</a:t>
            </a:r>
            <a:r>
              <a:rPr lang="en-US" sz="2400" dirty="0" smtClean="0">
                <a:sym typeface="Symbol" panose="05050102010706020507" pitchFamily="18" charset="2"/>
              </a:rPr>
              <a:t>nd </a:t>
            </a:r>
            <a:r>
              <a:rPr lang="en-US" sz="2400" baseline="30000" dirty="0">
                <a:sym typeface="Symbol" panose="05050102010706020507" pitchFamily="18" charset="2"/>
              </a:rPr>
              <a:t>-</a:t>
            </a:r>
            <a:r>
              <a:rPr lang="en-US" sz="2400" baseline="30000" dirty="0" smtClean="0">
                <a:sym typeface="Symbol" panose="05050102010706020507" pitchFamily="18" charset="2"/>
              </a:rPr>
              <a:t>1</a:t>
            </a:r>
            <a:r>
              <a:rPr lang="en-US" sz="2400" dirty="0" smtClean="0">
                <a:sym typeface="Symbol" panose="05050102010706020507" pitchFamily="18" charset="2"/>
              </a:rPr>
              <a:t>(v)-2k=</a:t>
            </a:r>
            <a:r>
              <a:rPr lang="en-US" sz="2400" dirty="0">
                <a:sym typeface="Symbol" panose="05050102010706020507" pitchFamily="18" charset="2"/>
              </a:rPr>
              <a:t></a:t>
            </a:r>
            <a:r>
              <a:rPr lang="en-US" sz="2400" baseline="30000" dirty="0">
                <a:sym typeface="Symbol" panose="05050102010706020507" pitchFamily="18" charset="2"/>
              </a:rPr>
              <a:t>-</a:t>
            </a:r>
            <a:r>
              <a:rPr lang="en-US" sz="2400" baseline="30000" dirty="0" smtClean="0">
                <a:sym typeface="Symbol" panose="05050102010706020507" pitchFamily="18" charset="2"/>
              </a:rPr>
              <a:t>1</a:t>
            </a:r>
            <a:r>
              <a:rPr lang="en-US" sz="2400" dirty="0" smtClean="0">
                <a:sym typeface="Symbol" panose="05050102010706020507" pitchFamily="18" charset="2"/>
              </a:rPr>
              <a:t>(v’)-8k</a:t>
            </a:r>
          </a:p>
          <a:p>
            <a:r>
              <a:rPr lang="en-US" sz="2400" dirty="0" smtClean="0">
                <a:sym typeface="Symbol" panose="05050102010706020507" pitchFamily="18" charset="2"/>
              </a:rPr>
              <a:t>(i.e., u=(</a:t>
            </a:r>
            <a:r>
              <a:rPr lang="en-US" sz="2400" dirty="0" err="1" smtClean="0">
                <a:sym typeface="Symbol" panose="05050102010706020507" pitchFamily="18" charset="2"/>
              </a:rPr>
              <a:t>i</a:t>
            </a:r>
            <a:r>
              <a:rPr lang="en-US" sz="2400" dirty="0" smtClean="0">
                <a:sym typeface="Symbol" panose="05050102010706020507" pitchFamily="18" charset="2"/>
              </a:rPr>
              <a:t>), </a:t>
            </a:r>
            <a:r>
              <a:rPr lang="en-US" sz="2400" dirty="0">
                <a:sym typeface="Symbol" panose="05050102010706020507" pitchFamily="18" charset="2"/>
              </a:rPr>
              <a:t>v= </a:t>
            </a:r>
            <a:r>
              <a:rPr lang="en-US" sz="2400" dirty="0" smtClean="0">
                <a:sym typeface="Symbol" panose="05050102010706020507" pitchFamily="18" charset="2"/>
              </a:rPr>
              <a:t>(2k+j), u’=</a:t>
            </a:r>
            <a:r>
              <a:rPr lang="en-US" sz="2400" dirty="0">
                <a:sym typeface="Symbol" panose="05050102010706020507" pitchFamily="18" charset="2"/>
              </a:rPr>
              <a:t> </a:t>
            </a:r>
            <a:r>
              <a:rPr lang="en-US" sz="2400" dirty="0" smtClean="0">
                <a:sym typeface="Symbol" panose="05050102010706020507" pitchFamily="18" charset="2"/>
              </a:rPr>
              <a:t>(</a:t>
            </a:r>
            <a:r>
              <a:rPr lang="en-US" sz="2400" dirty="0" err="1" smtClean="0">
                <a:sym typeface="Symbol" panose="05050102010706020507" pitchFamily="18" charset="2"/>
              </a:rPr>
              <a:t>k+i</a:t>
            </a:r>
            <a:r>
              <a:rPr lang="en-US" sz="2400" dirty="0" smtClean="0">
                <a:sym typeface="Symbol" panose="05050102010706020507" pitchFamily="18" charset="2"/>
              </a:rPr>
              <a:t>),</a:t>
            </a:r>
          </a:p>
          <a:p>
            <a:r>
              <a:rPr lang="en-US" sz="2400" dirty="0">
                <a:sym typeface="Symbol" panose="05050102010706020507" pitchFamily="18" charset="2"/>
              </a:rPr>
              <a:t>a</a:t>
            </a:r>
            <a:r>
              <a:rPr lang="en-US" sz="2400" dirty="0" smtClean="0">
                <a:sym typeface="Symbol" panose="05050102010706020507" pitchFamily="18" charset="2"/>
              </a:rPr>
              <a:t>nd v’=</a:t>
            </a:r>
            <a:r>
              <a:rPr lang="en-US" sz="2400" dirty="0">
                <a:sym typeface="Symbol" panose="05050102010706020507" pitchFamily="18" charset="2"/>
              </a:rPr>
              <a:t> </a:t>
            </a:r>
            <a:r>
              <a:rPr lang="en-US" sz="2400" dirty="0" smtClean="0">
                <a:sym typeface="Symbol" panose="05050102010706020507" pitchFamily="18" charset="2"/>
              </a:rPr>
              <a:t>(8k+j)).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17634" y="4082957"/>
            <a:ext cx="37634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Non-</a:t>
            </a:r>
            <a:r>
              <a:rPr lang="en-US" sz="2400" dirty="0" err="1" smtClean="0">
                <a:solidFill>
                  <a:srgbClr val="FF0000"/>
                </a:solidFill>
              </a:rPr>
              <a:t>adaptivity</a:t>
            </a:r>
            <a:r>
              <a:rPr lang="en-US" sz="2400" dirty="0" smtClean="0">
                <a:solidFill>
                  <a:srgbClr val="FF0000"/>
                </a:solidFill>
              </a:rPr>
              <a:t> means that we need to make all edge queries ahead of time.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72514" y="4404515"/>
            <a:ext cx="6285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probability for the said event, when making q queries, is smaller than q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 panose="05050102010706020507" pitchFamily="18" charset="2"/>
              </a:rPr>
              <a:t> (1/k</a:t>
            </a:r>
            <a:r>
              <a:rPr lang="en-US" sz="2400" baseline="30000" dirty="0" smtClean="0">
                <a:sym typeface="Symbol" panose="05050102010706020507" pitchFamily="18" charset="2"/>
              </a:rPr>
              <a:t>2</a:t>
            </a:r>
            <a:r>
              <a:rPr lang="en-US" sz="2400" dirty="0" smtClean="0">
                <a:sym typeface="Symbol" panose="05050102010706020507" pitchFamily="18" charset="2"/>
              </a:rPr>
              <a:t>). </a:t>
            </a:r>
            <a:endParaRPr lang="en-US" sz="2400" dirty="0"/>
          </a:p>
        </p:txBody>
      </p:sp>
      <p:sp>
        <p:nvSpPr>
          <p:cNvPr id="7" name="Right Arrow 6"/>
          <p:cNvSpPr/>
          <p:nvPr/>
        </p:nvSpPr>
        <p:spPr>
          <a:xfrm>
            <a:off x="4004109" y="4535200"/>
            <a:ext cx="789272" cy="4443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17634" y="5431816"/>
            <a:ext cx="108476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following two distributions are indistinguishable by o(k) non-adaptive queries:</a:t>
            </a:r>
          </a:p>
          <a:p>
            <a:pPr marL="342900" indent="-342900">
              <a:buAutoNum type="arabicPeriod"/>
            </a:pPr>
            <a:r>
              <a:rPr lang="en-US" dirty="0" smtClean="0"/>
              <a:t>A random isomorphic copy of  G</a:t>
            </a:r>
            <a:r>
              <a:rPr lang="en-US" baseline="-25000" dirty="0" smtClean="0"/>
              <a:t>A,A</a:t>
            </a:r>
            <a:r>
              <a:rPr lang="en-US" dirty="0" smtClean="0"/>
              <a:t> for a random A.</a:t>
            </a:r>
          </a:p>
          <a:p>
            <a:pPr marL="342900" indent="-342900">
              <a:buFontTx/>
              <a:buAutoNum type="arabicPeriod"/>
            </a:pPr>
            <a:r>
              <a:rPr lang="en-US" dirty="0"/>
              <a:t>A random isomorphic copy of  </a:t>
            </a:r>
            <a:r>
              <a:rPr lang="en-US" dirty="0" smtClean="0"/>
              <a:t>G</a:t>
            </a:r>
            <a:r>
              <a:rPr lang="en-US" baseline="-25000" dirty="0" smtClean="0"/>
              <a:t>A,B</a:t>
            </a:r>
            <a:r>
              <a:rPr lang="en-US" dirty="0" smtClean="0"/>
              <a:t> </a:t>
            </a:r>
            <a:r>
              <a:rPr lang="en-US" dirty="0"/>
              <a:t>for </a:t>
            </a:r>
            <a:r>
              <a:rPr lang="en-US" dirty="0" smtClean="0"/>
              <a:t>random </a:t>
            </a:r>
            <a:r>
              <a:rPr lang="en-US" dirty="0" smtClean="0"/>
              <a:t>A and B.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But are they far apart? Yes! Due to the robust self-ordering of each of the sides.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072514" y="1443789"/>
            <a:ext cx="1049153" cy="1347537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70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  <p:bldP spid="7" grpId="0" animBg="1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3477" y="150669"/>
            <a:ext cx="8634055" cy="63081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non-adaptive lower bound (detail)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2514" y="877948"/>
            <a:ext cx="6736688" cy="2980211"/>
          </a:xfrm>
        </p:spPr>
      </p:pic>
      <p:sp>
        <p:nvSpPr>
          <p:cNvPr id="8" name="TextBox 7"/>
          <p:cNvSpPr txBox="1"/>
          <p:nvPr/>
        </p:nvSpPr>
        <p:spPr>
          <a:xfrm>
            <a:off x="317634" y="1042595"/>
            <a:ext cx="4581623" cy="3798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following two distributions are indistinguishable by o(k) non-adaptive queries:</a:t>
            </a:r>
          </a:p>
          <a:p>
            <a:pPr marL="342900" indent="-342900">
              <a:buAutoNum type="arabicPeriod"/>
            </a:pPr>
            <a:r>
              <a:rPr lang="en-US" sz="2400" dirty="0" smtClean="0"/>
              <a:t>A random isomorphic copy </a:t>
            </a:r>
            <a:br>
              <a:rPr lang="en-US" sz="2400" dirty="0" smtClean="0"/>
            </a:br>
            <a:r>
              <a:rPr lang="en-US" sz="2400" dirty="0" smtClean="0"/>
              <a:t>of  G</a:t>
            </a:r>
            <a:r>
              <a:rPr lang="en-US" sz="2400" baseline="-25000" dirty="0" smtClean="0"/>
              <a:t>A,A</a:t>
            </a:r>
            <a:r>
              <a:rPr lang="en-US" sz="2400" dirty="0" smtClean="0"/>
              <a:t> for a random A.</a:t>
            </a:r>
          </a:p>
          <a:p>
            <a:pPr marL="342900" indent="-342900">
              <a:buFontTx/>
              <a:buAutoNum type="arabicPeriod"/>
            </a:pPr>
            <a:r>
              <a:rPr lang="en-US" sz="2400" dirty="0"/>
              <a:t>A random isomorphic copy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of  G</a:t>
            </a:r>
            <a:r>
              <a:rPr lang="en-US" sz="2400" baseline="-25000" dirty="0" smtClean="0"/>
              <a:t>A,B</a:t>
            </a:r>
            <a:r>
              <a:rPr lang="en-US" sz="2400" dirty="0" smtClean="0"/>
              <a:t> </a:t>
            </a:r>
            <a:r>
              <a:rPr lang="en-US" sz="2400" dirty="0"/>
              <a:t>for </a:t>
            </a:r>
            <a:r>
              <a:rPr lang="en-US" sz="2400" dirty="0" smtClean="0"/>
              <a:t> </a:t>
            </a:r>
            <a:r>
              <a:rPr lang="en-US" sz="2400" dirty="0"/>
              <a:t>random </a:t>
            </a:r>
            <a:r>
              <a:rPr lang="en-US" sz="2400" dirty="0" smtClean="0"/>
              <a:t>A and B.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But are they far apart? Yes! </a:t>
            </a:r>
            <a:br>
              <a:rPr lang="en-US" sz="2400" b="1" dirty="0" smtClean="0">
                <a:solidFill>
                  <a:srgbClr val="0070C0"/>
                </a:solidFill>
              </a:rPr>
            </a:br>
            <a:r>
              <a:rPr lang="en-US" sz="2400" b="1" dirty="0" smtClean="0">
                <a:solidFill>
                  <a:srgbClr val="0070C0"/>
                </a:solidFill>
              </a:rPr>
              <a:t>Due to the robust self-ordering of each of the sides.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0474" y="5102620"/>
            <a:ext cx="1130005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Consider the distance of a generic G</a:t>
            </a:r>
            <a:r>
              <a:rPr lang="en-US" sz="2000" baseline="-25000" dirty="0" smtClean="0"/>
              <a:t>A,B</a:t>
            </a:r>
            <a:r>
              <a:rPr lang="en-US" sz="2000" dirty="0" smtClean="0"/>
              <a:t> from the support of distribution (1), which is the property we test.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Each vertex that moves between the parts contributes </a:t>
            </a:r>
            <a:r>
              <a:rPr lang="en-US" sz="2000" dirty="0" smtClean="0">
                <a:sym typeface="Symbol" panose="05050102010706020507" pitchFamily="18" charset="2"/>
              </a:rPr>
              <a:t>(k), due to the difference in degrees.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>
                <a:sym typeface="Symbol" panose="05050102010706020507" pitchFamily="18" charset="2"/>
              </a:rPr>
              <a:t>Each vertex that moves within a part </a:t>
            </a:r>
            <a:r>
              <a:rPr lang="en-US" sz="2000" b="1" dirty="0" smtClean="0"/>
              <a:t>contributes </a:t>
            </a:r>
            <a:r>
              <a:rPr lang="en-US" sz="2000" b="1" dirty="0">
                <a:sym typeface="Symbol" panose="05050102010706020507" pitchFamily="18" charset="2"/>
              </a:rPr>
              <a:t>(k), due to the </a:t>
            </a:r>
            <a:r>
              <a:rPr lang="en-US" sz="2000" b="1" dirty="0" smtClean="0">
                <a:sym typeface="Symbol" panose="05050102010706020507" pitchFamily="18" charset="2"/>
              </a:rPr>
              <a:t>robust self-ordering.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ym typeface="Symbol" panose="05050102010706020507" pitchFamily="18" charset="2"/>
              </a:rPr>
              <a:t>Each relevant </a:t>
            </a:r>
            <a:r>
              <a:rPr lang="en-US" sz="2000" dirty="0" smtClean="0">
                <a:sym typeface="Symbol" panose="05050102010706020507" pitchFamily="18" charset="2"/>
              </a:rPr>
              <a:t>pair of pairs of vertices </a:t>
            </a:r>
            <a:r>
              <a:rPr lang="en-US" sz="2000" dirty="0" smtClean="0">
                <a:sym typeface="Symbol" panose="05050102010706020507" pitchFamily="18" charset="2"/>
              </a:rPr>
              <a:t>(related to </a:t>
            </a:r>
            <a:r>
              <a:rPr lang="en-US" sz="2000" dirty="0" err="1" smtClean="0">
                <a:sym typeface="Symbol" panose="05050102010706020507" pitchFamily="18" charset="2"/>
              </a:rPr>
              <a:t>fixedpoint</a:t>
            </a:r>
            <a:r>
              <a:rPr lang="en-US" sz="2000" dirty="0" smtClean="0">
                <a:sym typeface="Symbol" panose="05050102010706020507" pitchFamily="18" charset="2"/>
              </a:rPr>
              <a:t> vertices) contributes one unit, </a:t>
            </a:r>
            <a:br>
              <a:rPr lang="en-US" sz="2000" dirty="0" smtClean="0">
                <a:sym typeface="Symbol" panose="05050102010706020507" pitchFamily="18" charset="2"/>
              </a:rPr>
            </a:br>
            <a:r>
              <a:rPr lang="en-US" sz="2000" dirty="0" smtClean="0">
                <a:sym typeface="Symbol" panose="05050102010706020507" pitchFamily="18" charset="2"/>
              </a:rPr>
              <a:t>if the corresponding </a:t>
            </a:r>
            <a:r>
              <a:rPr lang="en-US" sz="2000" dirty="0" smtClean="0">
                <a:sym typeface="Symbol" panose="05050102010706020507" pitchFamily="18" charset="2"/>
              </a:rPr>
              <a:t>pair of entries </a:t>
            </a:r>
            <a:r>
              <a:rPr lang="en-US" sz="2000" dirty="0" smtClean="0">
                <a:sym typeface="Symbol" panose="05050102010706020507" pitchFamily="18" charset="2"/>
              </a:rPr>
              <a:t>in the matrices A and B differ.</a:t>
            </a:r>
            <a:endParaRPr lang="en-US" sz="2000" dirty="0"/>
          </a:p>
        </p:txBody>
      </p:sp>
      <p:sp>
        <p:nvSpPr>
          <p:cNvPr id="6" name="Rounded Rectangle 5"/>
          <p:cNvSpPr/>
          <p:nvPr/>
        </p:nvSpPr>
        <p:spPr>
          <a:xfrm>
            <a:off x="5072514" y="1443789"/>
            <a:ext cx="1049153" cy="1347537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109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3478" y="150669"/>
            <a:ext cx="7931410" cy="730407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smtClean="0"/>
              <a:t>adaptive upper </a:t>
            </a:r>
            <a:r>
              <a:rPr lang="en-US" dirty="0" smtClean="0"/>
              <a:t>bound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2514" y="877948"/>
            <a:ext cx="6736688" cy="2980211"/>
          </a:xfrm>
        </p:spPr>
      </p:pic>
      <p:sp>
        <p:nvSpPr>
          <p:cNvPr id="5" name="TextBox 4"/>
          <p:cNvSpPr txBox="1"/>
          <p:nvPr/>
        </p:nvSpPr>
        <p:spPr>
          <a:xfrm>
            <a:off x="317634" y="877948"/>
            <a:ext cx="447574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Find </a:t>
            </a:r>
            <a:r>
              <a:rPr lang="en-US" sz="2800" dirty="0" err="1"/>
              <a:t>i</a:t>
            </a:r>
            <a:r>
              <a:rPr lang="en-US" sz="2800" dirty="0" err="1" smtClean="0"/>
              <a:t>,j</a:t>
            </a:r>
            <a:r>
              <a:rPr lang="en-US" sz="2800" dirty="0" smtClean="0"/>
              <a:t> such that </a:t>
            </a:r>
            <a:r>
              <a:rPr lang="en-US" sz="2800" dirty="0" err="1" smtClean="0"/>
              <a:t>A</a:t>
            </a:r>
            <a:r>
              <a:rPr lang="en-US" sz="2800" baseline="-25000" dirty="0" err="1" smtClean="0"/>
              <a:t>i,j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 panose="05050102010706020507" pitchFamily="18" charset="2"/>
              </a:rPr>
              <a:t> </a:t>
            </a:r>
            <a:r>
              <a:rPr lang="en-US" sz="2800" dirty="0" err="1" smtClean="0">
                <a:sym typeface="Symbol" panose="05050102010706020507" pitchFamily="18" charset="2"/>
              </a:rPr>
              <a:t>B</a:t>
            </a:r>
            <a:r>
              <a:rPr lang="en-US" sz="2800" baseline="-25000" dirty="0" err="1" smtClean="0">
                <a:sym typeface="Symbol" panose="05050102010706020507" pitchFamily="18" charset="2"/>
              </a:rPr>
              <a:t>i,j</a:t>
            </a:r>
            <a:r>
              <a:rPr lang="en-US" sz="2800" dirty="0" smtClean="0">
                <a:sym typeface="Symbol" panose="05050102010706020507" pitchFamily="18" charset="2"/>
              </a:rPr>
              <a:t> </a:t>
            </a:r>
          </a:p>
          <a:p>
            <a:r>
              <a:rPr lang="en-US" sz="2400" dirty="0" smtClean="0">
                <a:sym typeface="Symbol" panose="05050102010706020507" pitchFamily="18" charset="2"/>
              </a:rPr>
              <a:t>Recall that the graph is relabeled by ; that is, we need to query </a:t>
            </a:r>
            <a:br>
              <a:rPr lang="en-US" sz="2400" dirty="0" smtClean="0">
                <a:sym typeface="Symbol" panose="05050102010706020507" pitchFamily="18" charset="2"/>
              </a:rPr>
            </a:br>
            <a:r>
              <a:rPr lang="en-US" sz="2400" dirty="0" smtClean="0">
                <a:sym typeface="Symbol" panose="05050102010706020507" pitchFamily="18" charset="2"/>
              </a:rPr>
              <a:t>the vertex pairs (</a:t>
            </a:r>
            <a:r>
              <a:rPr lang="en-US" sz="2400" dirty="0" err="1" smtClean="0">
                <a:sym typeface="Symbol" panose="05050102010706020507" pitchFamily="18" charset="2"/>
              </a:rPr>
              <a:t>u,v</a:t>
            </a:r>
            <a:r>
              <a:rPr lang="en-US" sz="2400" dirty="0" smtClean="0">
                <a:sym typeface="Symbol" panose="05050102010706020507" pitchFamily="18" charset="2"/>
              </a:rPr>
              <a:t>) and (</a:t>
            </a:r>
            <a:r>
              <a:rPr lang="en-US" sz="2400" dirty="0" err="1" smtClean="0">
                <a:sym typeface="Symbol" panose="05050102010706020507" pitchFamily="18" charset="2"/>
              </a:rPr>
              <a:t>u’,v</a:t>
            </a:r>
            <a:r>
              <a:rPr lang="en-US" sz="2400" dirty="0" smtClean="0">
                <a:sym typeface="Symbol" panose="05050102010706020507" pitchFamily="18" charset="2"/>
              </a:rPr>
              <a:t>’) </a:t>
            </a:r>
            <a:r>
              <a:rPr lang="en-US" sz="2400" dirty="0">
                <a:sym typeface="Symbol" panose="05050102010706020507" pitchFamily="18" charset="2"/>
              </a:rPr>
              <a:t>such that </a:t>
            </a:r>
            <a:r>
              <a:rPr lang="en-US" sz="2400" dirty="0" smtClean="0">
                <a:sym typeface="Symbol" panose="05050102010706020507" pitchFamily="18" charset="2"/>
              </a:rPr>
              <a:t></a:t>
            </a:r>
            <a:r>
              <a:rPr lang="en-US" sz="2400" baseline="30000" dirty="0" smtClean="0">
                <a:sym typeface="Symbol" panose="05050102010706020507" pitchFamily="18" charset="2"/>
              </a:rPr>
              <a:t>-1</a:t>
            </a:r>
            <a:r>
              <a:rPr lang="en-US" sz="2400" dirty="0" smtClean="0">
                <a:sym typeface="Symbol" panose="05050102010706020507" pitchFamily="18" charset="2"/>
              </a:rPr>
              <a:t>(u)=</a:t>
            </a:r>
            <a:r>
              <a:rPr lang="en-US" sz="2400" baseline="30000" dirty="0" smtClean="0">
                <a:sym typeface="Symbol" panose="05050102010706020507" pitchFamily="18" charset="2"/>
              </a:rPr>
              <a:t>-1</a:t>
            </a:r>
            <a:r>
              <a:rPr lang="en-US" sz="2400" dirty="0" smtClean="0">
                <a:sym typeface="Symbol" panose="05050102010706020507" pitchFamily="18" charset="2"/>
              </a:rPr>
              <a:t>(u’)-k</a:t>
            </a:r>
          </a:p>
          <a:p>
            <a:r>
              <a:rPr lang="en-US" sz="2400" dirty="0">
                <a:sym typeface="Symbol" panose="05050102010706020507" pitchFamily="18" charset="2"/>
              </a:rPr>
              <a:t>a</a:t>
            </a:r>
            <a:r>
              <a:rPr lang="en-US" sz="2400" dirty="0" smtClean="0">
                <a:sym typeface="Symbol" panose="05050102010706020507" pitchFamily="18" charset="2"/>
              </a:rPr>
              <a:t>nd </a:t>
            </a:r>
            <a:r>
              <a:rPr lang="en-US" sz="2400" baseline="30000" dirty="0">
                <a:sym typeface="Symbol" panose="05050102010706020507" pitchFamily="18" charset="2"/>
              </a:rPr>
              <a:t>-</a:t>
            </a:r>
            <a:r>
              <a:rPr lang="en-US" sz="2400" baseline="30000" dirty="0" smtClean="0">
                <a:sym typeface="Symbol" panose="05050102010706020507" pitchFamily="18" charset="2"/>
              </a:rPr>
              <a:t>1</a:t>
            </a:r>
            <a:r>
              <a:rPr lang="en-US" sz="2400" dirty="0" smtClean="0">
                <a:sym typeface="Symbol" panose="05050102010706020507" pitchFamily="18" charset="2"/>
              </a:rPr>
              <a:t>(v)-2k=</a:t>
            </a:r>
            <a:r>
              <a:rPr lang="en-US" sz="2400" dirty="0">
                <a:sym typeface="Symbol" panose="05050102010706020507" pitchFamily="18" charset="2"/>
              </a:rPr>
              <a:t></a:t>
            </a:r>
            <a:r>
              <a:rPr lang="en-US" sz="2400" baseline="30000" dirty="0">
                <a:sym typeface="Symbol" panose="05050102010706020507" pitchFamily="18" charset="2"/>
              </a:rPr>
              <a:t>-</a:t>
            </a:r>
            <a:r>
              <a:rPr lang="en-US" sz="2400" baseline="30000" dirty="0" smtClean="0">
                <a:sym typeface="Symbol" panose="05050102010706020507" pitchFamily="18" charset="2"/>
              </a:rPr>
              <a:t>1</a:t>
            </a:r>
            <a:r>
              <a:rPr lang="en-US" sz="2400" dirty="0" smtClean="0">
                <a:sym typeface="Symbol" panose="05050102010706020507" pitchFamily="18" charset="2"/>
              </a:rPr>
              <a:t>(v’)-8k</a:t>
            </a:r>
          </a:p>
          <a:p>
            <a:r>
              <a:rPr lang="en-US" sz="2400" dirty="0" smtClean="0">
                <a:sym typeface="Symbol" panose="05050102010706020507" pitchFamily="18" charset="2"/>
              </a:rPr>
              <a:t>(i.e., u=(</a:t>
            </a:r>
            <a:r>
              <a:rPr lang="en-US" sz="2400" dirty="0" err="1" smtClean="0">
                <a:sym typeface="Symbol" panose="05050102010706020507" pitchFamily="18" charset="2"/>
              </a:rPr>
              <a:t>i</a:t>
            </a:r>
            <a:r>
              <a:rPr lang="en-US" sz="2400" dirty="0" smtClean="0">
                <a:sym typeface="Symbol" panose="05050102010706020507" pitchFamily="18" charset="2"/>
              </a:rPr>
              <a:t>), </a:t>
            </a:r>
            <a:r>
              <a:rPr lang="en-US" sz="2400" dirty="0">
                <a:sym typeface="Symbol" panose="05050102010706020507" pitchFamily="18" charset="2"/>
              </a:rPr>
              <a:t>v= </a:t>
            </a:r>
            <a:r>
              <a:rPr lang="en-US" sz="2400" dirty="0" smtClean="0">
                <a:sym typeface="Symbol" panose="05050102010706020507" pitchFamily="18" charset="2"/>
              </a:rPr>
              <a:t>(2k+j), u’=</a:t>
            </a:r>
            <a:r>
              <a:rPr lang="en-US" sz="2400" dirty="0">
                <a:sym typeface="Symbol" panose="05050102010706020507" pitchFamily="18" charset="2"/>
              </a:rPr>
              <a:t> </a:t>
            </a:r>
            <a:r>
              <a:rPr lang="en-US" sz="2400" dirty="0" smtClean="0">
                <a:sym typeface="Symbol" panose="05050102010706020507" pitchFamily="18" charset="2"/>
              </a:rPr>
              <a:t>(</a:t>
            </a:r>
            <a:r>
              <a:rPr lang="en-US" sz="2400" dirty="0" err="1" smtClean="0">
                <a:sym typeface="Symbol" panose="05050102010706020507" pitchFamily="18" charset="2"/>
              </a:rPr>
              <a:t>k+i</a:t>
            </a:r>
            <a:r>
              <a:rPr lang="en-US" sz="2400" dirty="0" smtClean="0">
                <a:sym typeface="Symbol" panose="05050102010706020507" pitchFamily="18" charset="2"/>
              </a:rPr>
              <a:t>),</a:t>
            </a:r>
          </a:p>
          <a:p>
            <a:r>
              <a:rPr lang="en-US" sz="2400" dirty="0">
                <a:sym typeface="Symbol" panose="05050102010706020507" pitchFamily="18" charset="2"/>
              </a:rPr>
              <a:t>a</a:t>
            </a:r>
            <a:r>
              <a:rPr lang="en-US" sz="2400" dirty="0" smtClean="0">
                <a:sym typeface="Symbol" panose="05050102010706020507" pitchFamily="18" charset="2"/>
              </a:rPr>
              <a:t>nd v’=</a:t>
            </a:r>
            <a:r>
              <a:rPr lang="en-US" sz="2400" dirty="0">
                <a:sym typeface="Symbol" panose="05050102010706020507" pitchFamily="18" charset="2"/>
              </a:rPr>
              <a:t> </a:t>
            </a:r>
            <a:r>
              <a:rPr lang="en-US" sz="2400" dirty="0" smtClean="0">
                <a:sym typeface="Symbol" panose="05050102010706020507" pitchFamily="18" charset="2"/>
              </a:rPr>
              <a:t>(8k+j)).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12724" y="4342839"/>
            <a:ext cx="1071291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</a:rPr>
              <a:t>Using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800" dirty="0" smtClean="0">
                <a:solidFill>
                  <a:srgbClr val="00B050"/>
                </a:solidFill>
              </a:rPr>
              <a:t>adaptive queries, we find u and u’ </a:t>
            </a:r>
            <a:r>
              <a:rPr lang="en-US" sz="2800" dirty="0">
                <a:solidFill>
                  <a:srgbClr val="00B050"/>
                </a:solidFill>
                <a:sym typeface="Symbol" panose="05050102010706020507" pitchFamily="18" charset="2"/>
              </a:rPr>
              <a:t>such that </a:t>
            </a:r>
            <a:r>
              <a:rPr lang="en-US" sz="2800" baseline="30000" dirty="0">
                <a:solidFill>
                  <a:srgbClr val="00B050"/>
                </a:solidFill>
                <a:sym typeface="Symbol" panose="05050102010706020507" pitchFamily="18" charset="2"/>
              </a:rPr>
              <a:t>-1</a:t>
            </a:r>
            <a:r>
              <a:rPr lang="en-US" sz="2800" dirty="0">
                <a:solidFill>
                  <a:srgbClr val="00B050"/>
                </a:solidFill>
                <a:sym typeface="Symbol" panose="05050102010706020507" pitchFamily="18" charset="2"/>
              </a:rPr>
              <a:t>(u)=</a:t>
            </a:r>
            <a:r>
              <a:rPr lang="en-US" sz="2800" baseline="30000" dirty="0">
                <a:solidFill>
                  <a:srgbClr val="00B050"/>
                </a:solidFill>
                <a:sym typeface="Symbol" panose="05050102010706020507" pitchFamily="18" charset="2"/>
              </a:rPr>
              <a:t>-1</a:t>
            </a:r>
            <a:r>
              <a:rPr lang="en-US" sz="2800" dirty="0">
                <a:solidFill>
                  <a:srgbClr val="00B050"/>
                </a:solidFill>
                <a:sym typeface="Symbol" panose="05050102010706020507" pitchFamily="18" charset="2"/>
              </a:rPr>
              <a:t>(u’)-</a:t>
            </a:r>
            <a:r>
              <a:rPr lang="en-US" sz="2800" dirty="0" smtClean="0">
                <a:solidFill>
                  <a:srgbClr val="00B050"/>
                </a:solidFill>
                <a:sym typeface="Symbol" panose="05050102010706020507" pitchFamily="18" charset="2"/>
              </a:rPr>
              <a:t>k </a:t>
            </a:r>
            <a:br>
              <a:rPr lang="en-US" sz="2800" dirty="0" smtClean="0">
                <a:solidFill>
                  <a:srgbClr val="00B050"/>
                </a:solidFill>
                <a:sym typeface="Symbol" panose="05050102010706020507" pitchFamily="18" charset="2"/>
              </a:rPr>
            </a:br>
            <a:r>
              <a:rPr lang="en-US" sz="2800" dirty="0" smtClean="0">
                <a:solidFill>
                  <a:srgbClr val="00B050"/>
                </a:solidFill>
                <a:sym typeface="Symbol" panose="05050102010706020507" pitchFamily="18" charset="2"/>
              </a:rPr>
              <a:t>(and likewise v and v’ such that </a:t>
            </a:r>
            <a:r>
              <a:rPr lang="en-US" sz="2800" dirty="0">
                <a:solidFill>
                  <a:srgbClr val="00B050"/>
                </a:solidFill>
                <a:sym typeface="Symbol" panose="05050102010706020507" pitchFamily="18" charset="2"/>
              </a:rPr>
              <a:t></a:t>
            </a:r>
            <a:r>
              <a:rPr lang="en-US" sz="2800" baseline="30000" dirty="0">
                <a:solidFill>
                  <a:srgbClr val="00B050"/>
                </a:solidFill>
                <a:sym typeface="Symbol" panose="05050102010706020507" pitchFamily="18" charset="2"/>
              </a:rPr>
              <a:t>-1</a:t>
            </a:r>
            <a:r>
              <a:rPr lang="en-US" sz="2800" dirty="0">
                <a:solidFill>
                  <a:srgbClr val="00B050"/>
                </a:solidFill>
                <a:sym typeface="Symbol" panose="05050102010706020507" pitchFamily="18" charset="2"/>
              </a:rPr>
              <a:t>(v)-2k=</a:t>
            </a:r>
            <a:r>
              <a:rPr lang="en-US" sz="2800" baseline="30000" dirty="0">
                <a:solidFill>
                  <a:srgbClr val="00B050"/>
                </a:solidFill>
                <a:sym typeface="Symbol" panose="05050102010706020507" pitchFamily="18" charset="2"/>
              </a:rPr>
              <a:t>-1</a:t>
            </a:r>
            <a:r>
              <a:rPr lang="en-US" sz="2800" dirty="0">
                <a:solidFill>
                  <a:srgbClr val="00B050"/>
                </a:solidFill>
                <a:sym typeface="Symbol" panose="05050102010706020507" pitchFamily="18" charset="2"/>
              </a:rPr>
              <a:t>(v’)-</a:t>
            </a:r>
            <a:r>
              <a:rPr lang="en-US" sz="2800" dirty="0" smtClean="0">
                <a:solidFill>
                  <a:srgbClr val="00B050"/>
                </a:solidFill>
                <a:sym typeface="Symbol" panose="05050102010706020507" pitchFamily="18" charset="2"/>
              </a:rPr>
              <a:t>8k) </a:t>
            </a:r>
            <a:br>
              <a:rPr lang="en-US" sz="2800" dirty="0" smtClean="0">
                <a:solidFill>
                  <a:srgbClr val="00B050"/>
                </a:solidFill>
                <a:sym typeface="Symbol" panose="05050102010706020507" pitchFamily="18" charset="2"/>
              </a:rPr>
            </a:br>
            <a:r>
              <a:rPr lang="en-US" sz="2800" dirty="0" smtClean="0">
                <a:solidFill>
                  <a:srgbClr val="00B050"/>
                </a:solidFill>
                <a:sym typeface="Symbol" panose="05050102010706020507" pitchFamily="18" charset="2"/>
              </a:rPr>
              <a:t>by selecting O(k</a:t>
            </a:r>
            <a:r>
              <a:rPr lang="en-US" sz="2800" baseline="30000" dirty="0" smtClean="0">
                <a:solidFill>
                  <a:srgbClr val="00B050"/>
                </a:solidFill>
                <a:sym typeface="Symbol" panose="05050102010706020507" pitchFamily="18" charset="2"/>
              </a:rPr>
              <a:t>1/2</a:t>
            </a:r>
            <a:r>
              <a:rPr lang="en-US" sz="2800" dirty="0" smtClean="0">
                <a:solidFill>
                  <a:srgbClr val="00B050"/>
                </a:solidFill>
                <a:sym typeface="Symbol" panose="05050102010706020507" pitchFamily="18" charset="2"/>
              </a:rPr>
              <a:t>) random vertices, and locating them </a:t>
            </a:r>
            <a:br>
              <a:rPr lang="en-US" sz="2800" dirty="0" smtClean="0">
                <a:solidFill>
                  <a:srgbClr val="00B050"/>
                </a:solidFill>
                <a:sym typeface="Symbol" panose="05050102010706020507" pitchFamily="18" charset="2"/>
              </a:rPr>
            </a:br>
            <a:r>
              <a:rPr lang="en-US" sz="2800" dirty="0" smtClean="0">
                <a:solidFill>
                  <a:srgbClr val="00B050"/>
                </a:solidFill>
                <a:sym typeface="Symbol" panose="05050102010706020507" pitchFamily="18" charset="2"/>
              </a:rPr>
              <a:t>using the </a:t>
            </a:r>
            <a:r>
              <a:rPr lang="en-US" sz="2800" b="1" dirty="0" smtClean="0">
                <a:solidFill>
                  <a:srgbClr val="00B050"/>
                </a:solidFill>
                <a:sym typeface="Symbol" panose="05050102010706020507" pitchFamily="18" charset="2"/>
              </a:rPr>
              <a:t>locally self-ordering </a:t>
            </a:r>
            <a:r>
              <a:rPr lang="en-US" sz="2800" dirty="0" smtClean="0">
                <a:solidFill>
                  <a:srgbClr val="00B050"/>
                </a:solidFill>
                <a:sym typeface="Symbol" panose="05050102010706020507" pitchFamily="18" charset="2"/>
              </a:rPr>
              <a:t>procedures (which takes O(log k) queries).</a:t>
            </a:r>
            <a:endParaRPr lang="en-US" sz="2800" dirty="0">
              <a:solidFill>
                <a:srgbClr val="00B050"/>
              </a:solidFill>
              <a:sym typeface="Symbol" panose="05050102010706020507" pitchFamily="18" charset="2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072514" y="1443789"/>
            <a:ext cx="1049153" cy="1347537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38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7891" y="252138"/>
            <a:ext cx="11415562" cy="3989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Smaller complexity gaps </a:t>
            </a:r>
            <a:r>
              <a:rPr lang="en-US" sz="3600" dirty="0" smtClean="0"/>
              <a:t>(between non-adaptive and adaptive)</a:t>
            </a:r>
            <a:endParaRPr lang="en-US" sz="36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1015" y="1030695"/>
            <a:ext cx="6736688" cy="2980211"/>
          </a:xfrm>
        </p:spPr>
      </p:pic>
      <p:sp>
        <p:nvSpPr>
          <p:cNvPr id="5" name="TextBox 4"/>
          <p:cNvSpPr txBox="1"/>
          <p:nvPr/>
        </p:nvSpPr>
        <p:spPr>
          <a:xfrm>
            <a:off x="317634" y="877948"/>
            <a:ext cx="44757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567891" y="1183907"/>
            <a:ext cx="41581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For any </a:t>
            </a:r>
            <a:r>
              <a:rPr lang="en-US" sz="2400" b="1" dirty="0" smtClean="0"/>
              <a:t>t</a:t>
            </a:r>
            <a:r>
              <a:rPr lang="en-US" sz="2400" dirty="0" smtClean="0">
                <a:sym typeface="Symbol" panose="05050102010706020507" pitchFamily="18" charset="2"/>
              </a:rPr>
              <a:t>[1,k], </a:t>
            </a:r>
            <a:br>
              <a:rPr lang="en-US" sz="2400" dirty="0" smtClean="0">
                <a:sym typeface="Symbol" panose="05050102010706020507" pitchFamily="18" charset="2"/>
              </a:rPr>
            </a:br>
            <a:r>
              <a:rPr lang="en-US" sz="2400" dirty="0" smtClean="0">
                <a:sym typeface="Symbol" panose="05050102010706020507" pitchFamily="18" charset="2"/>
              </a:rPr>
              <a:t>u</a:t>
            </a:r>
            <a:r>
              <a:rPr lang="en-US" sz="2400" dirty="0" smtClean="0"/>
              <a:t>se matrices in which each column is repeated </a:t>
            </a:r>
            <a:r>
              <a:rPr lang="en-US" sz="2400" dirty="0" smtClean="0"/>
              <a:t> </a:t>
            </a:r>
            <a:r>
              <a:rPr lang="en-US" sz="2400" b="1" dirty="0" smtClean="0"/>
              <a:t>t</a:t>
            </a:r>
            <a:r>
              <a:rPr lang="en-US" sz="2400" dirty="0" smtClean="0"/>
              <a:t>  times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67891" y="2810577"/>
            <a:ext cx="42254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The non-adaptive lower bound is </a:t>
            </a:r>
            <a:r>
              <a:rPr lang="en-US" sz="2400" dirty="0" smtClean="0">
                <a:solidFill>
                  <a:srgbClr val="FF0000"/>
                </a:solidFill>
                <a:sym typeface="Symbol" panose="05050102010706020507" pitchFamily="18" charset="2"/>
              </a:rPr>
              <a:t>((k</a:t>
            </a:r>
            <a:r>
              <a:rPr lang="en-US" sz="2400" baseline="30000" dirty="0" smtClean="0">
                <a:solidFill>
                  <a:srgbClr val="FF0000"/>
                </a:solidFill>
                <a:sym typeface="Symbol" panose="05050102010706020507" pitchFamily="18" charset="2"/>
              </a:rPr>
              <a:t>2</a:t>
            </a:r>
            <a:r>
              <a:rPr lang="en-US" sz="2400" dirty="0" smtClean="0">
                <a:solidFill>
                  <a:srgbClr val="FF0000"/>
                </a:solidFill>
                <a:sym typeface="Symbol" panose="05050102010706020507" pitchFamily="18" charset="2"/>
              </a:rPr>
              <a:t>/t)</a:t>
            </a:r>
            <a:r>
              <a:rPr lang="he-IL" sz="2400" baseline="30000" dirty="0" smtClean="0">
                <a:solidFill>
                  <a:srgbClr val="FF0000"/>
                </a:solidFill>
                <a:sym typeface="Symbol" panose="05050102010706020507" pitchFamily="18" charset="2"/>
              </a:rPr>
              <a:t>1</a:t>
            </a:r>
            <a:r>
              <a:rPr lang="en-US" sz="2400" baseline="30000" dirty="0" smtClean="0">
                <a:solidFill>
                  <a:srgbClr val="FF0000"/>
                </a:solidFill>
                <a:sym typeface="Symbol" panose="05050102010706020507" pitchFamily="18" charset="2"/>
              </a:rPr>
              <a:t>/2</a:t>
            </a:r>
            <a:r>
              <a:rPr lang="en-US" sz="2400" dirty="0" smtClean="0">
                <a:solidFill>
                  <a:srgbClr val="FF0000"/>
                </a:solidFill>
                <a:sym typeface="Symbol" panose="05050102010706020507" pitchFamily="18" charset="2"/>
              </a:rPr>
              <a:t>), </a:t>
            </a:r>
            <a:r>
              <a:rPr lang="en-US" sz="2400" dirty="0" smtClean="0">
                <a:solidFill>
                  <a:srgbClr val="FFC000"/>
                </a:solidFill>
                <a:sym typeface="Symbol" panose="05050102010706020507" pitchFamily="18" charset="2"/>
              </a:rPr>
              <a:t>but the adaptive upper bound remains Õ(k</a:t>
            </a:r>
            <a:r>
              <a:rPr lang="en-US" sz="2400" baseline="30000" dirty="0" smtClean="0">
                <a:solidFill>
                  <a:srgbClr val="FFC000"/>
                </a:solidFill>
                <a:sym typeface="Symbol" panose="05050102010706020507" pitchFamily="18" charset="2"/>
              </a:rPr>
              <a:t>1/2</a:t>
            </a:r>
            <a:r>
              <a:rPr lang="en-US" sz="2400" dirty="0" smtClean="0">
                <a:solidFill>
                  <a:srgbClr val="FFC000"/>
                </a:solidFill>
                <a:sym typeface="Symbol" panose="05050102010706020507" pitchFamily="18" charset="2"/>
              </a:rPr>
              <a:t>/</a:t>
            </a:r>
            <a:r>
              <a:rPr lang="en-US" sz="2400" baseline="30000" dirty="0" smtClean="0">
                <a:solidFill>
                  <a:srgbClr val="FFC000"/>
                </a:solidFill>
                <a:sym typeface="Symbol" panose="05050102010706020507" pitchFamily="18" charset="2"/>
              </a:rPr>
              <a:t>2</a:t>
            </a:r>
            <a:r>
              <a:rPr lang="en-US" sz="2400" dirty="0" smtClean="0">
                <a:solidFill>
                  <a:srgbClr val="FFC000"/>
                </a:solidFill>
                <a:sym typeface="Symbol" panose="05050102010706020507" pitchFamily="18" charset="2"/>
              </a:rPr>
              <a:t>).</a:t>
            </a:r>
            <a:endParaRPr lang="en-US" sz="2400" dirty="0">
              <a:solidFill>
                <a:srgbClr val="FFC000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67891" y="4770858"/>
            <a:ext cx="10992050" cy="5582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Lower levels (of non-adaptive and adaptive complex.)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35267" y="5329126"/>
            <a:ext cx="106166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For any t’</a:t>
            </a:r>
            <a:r>
              <a:rPr lang="en-US" sz="2400" dirty="0" smtClean="0">
                <a:sym typeface="Symbol" panose="05050102010706020507" pitchFamily="18" charset="2"/>
              </a:rPr>
              <a:t>[1,k] and </a:t>
            </a:r>
            <a:r>
              <a:rPr lang="en-US" sz="2400" dirty="0" smtClean="0"/>
              <a:t>t</a:t>
            </a:r>
            <a:r>
              <a:rPr lang="en-US" sz="2400" dirty="0" smtClean="0">
                <a:sym typeface="Symbol" panose="05050102010706020507" pitchFamily="18" charset="2"/>
              </a:rPr>
              <a:t>[</a:t>
            </a:r>
            <a:r>
              <a:rPr lang="en-US" sz="2400" dirty="0" err="1" smtClean="0">
                <a:sym typeface="Symbol" panose="05050102010706020507" pitchFamily="18" charset="2"/>
              </a:rPr>
              <a:t>t’,k</a:t>
            </a:r>
            <a:r>
              <a:rPr lang="en-US" sz="2400" dirty="0">
                <a:sym typeface="Symbol" panose="05050102010706020507" pitchFamily="18" charset="2"/>
              </a:rPr>
              <a:t>] </a:t>
            </a:r>
            <a:r>
              <a:rPr lang="en-US" sz="2400" dirty="0" smtClean="0">
                <a:sym typeface="Symbol" panose="05050102010706020507" pitchFamily="18" charset="2"/>
              </a:rPr>
              <a:t>, u</a:t>
            </a:r>
            <a:r>
              <a:rPr lang="en-US" sz="2400" dirty="0" smtClean="0"/>
              <a:t>se matrices in which each row is </a:t>
            </a:r>
            <a:r>
              <a:rPr lang="en-US" sz="2400" dirty="0" smtClean="0"/>
              <a:t>repeated  </a:t>
            </a:r>
            <a:r>
              <a:rPr lang="en-US" sz="2400" dirty="0" smtClean="0"/>
              <a:t>t’ </a:t>
            </a:r>
            <a:r>
              <a:rPr lang="en-US" sz="2400" dirty="0" smtClean="0"/>
              <a:t> times </a:t>
            </a:r>
            <a:r>
              <a:rPr lang="en-US" sz="2400" dirty="0" smtClean="0"/>
              <a:t>and each column is </a:t>
            </a:r>
            <a:r>
              <a:rPr lang="en-US" sz="2400" dirty="0" smtClean="0"/>
              <a:t>repeated  </a:t>
            </a:r>
            <a:r>
              <a:rPr lang="en-US" sz="2400" dirty="0" smtClean="0"/>
              <a:t>t </a:t>
            </a:r>
            <a:r>
              <a:rPr lang="en-US" sz="2400" dirty="0" smtClean="0"/>
              <a:t> times</a:t>
            </a:r>
            <a:r>
              <a:rPr lang="en-US" sz="2400" dirty="0" smtClean="0"/>
              <a:t>.</a:t>
            </a:r>
            <a:br>
              <a:rPr lang="en-US" sz="2400" dirty="0" smtClean="0"/>
            </a:br>
            <a:r>
              <a:rPr lang="en-US" sz="2400" dirty="0" smtClean="0">
                <a:solidFill>
                  <a:srgbClr val="FF0000"/>
                </a:solidFill>
              </a:rPr>
              <a:t>Caveat: The overhead in adaptive queries is still O(log k).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111015" y="1597793"/>
            <a:ext cx="1049153" cy="1347537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096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7634" y="877948"/>
            <a:ext cx="44757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60396" y="207440"/>
            <a:ext cx="10230853" cy="512820"/>
          </a:xfrm>
        </p:spPr>
        <p:txBody>
          <a:bodyPr>
            <a:normAutofit fontScale="90000"/>
          </a:bodyPr>
          <a:lstStyle/>
          <a:p>
            <a:r>
              <a:rPr lang="en-US" dirty="0"/>
              <a:t>Lower levels </a:t>
            </a:r>
            <a:r>
              <a:rPr lang="en-US" dirty="0" smtClean="0"/>
              <a:t>complexity, revised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234889" y="739486"/>
            <a:ext cx="84309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THM: For every c</a:t>
            </a:r>
            <a:r>
              <a:rPr lang="en-US" sz="2800" dirty="0" smtClean="0">
                <a:solidFill>
                  <a:srgbClr val="FF0000"/>
                </a:solidFill>
                <a:sym typeface="Symbol" panose="05050102010706020507" pitchFamily="18" charset="2"/>
              </a:rPr>
              <a:t>[1,2]</a:t>
            </a:r>
            <a:r>
              <a:rPr lang="en-US" sz="2800" dirty="0" smtClean="0">
                <a:solidFill>
                  <a:srgbClr val="FF0000"/>
                </a:solidFill>
              </a:rPr>
              <a:t> and nice function f, </a:t>
            </a:r>
            <a:br>
              <a:rPr lang="en-US" sz="2800" dirty="0" smtClean="0">
                <a:solidFill>
                  <a:srgbClr val="FF0000"/>
                </a:solidFill>
              </a:rPr>
            </a:br>
            <a:r>
              <a:rPr lang="en-US" sz="2800" dirty="0" smtClean="0">
                <a:solidFill>
                  <a:srgbClr val="FF0000"/>
                </a:solidFill>
              </a:rPr>
              <a:t>there exists </a:t>
            </a:r>
            <a:r>
              <a:rPr lang="en-US" sz="2800" dirty="0" smtClean="0">
                <a:solidFill>
                  <a:srgbClr val="FF0000"/>
                </a:solidFill>
                <a:sym typeface="Symbol" panose="05050102010706020507" pitchFamily="18" charset="2"/>
              </a:rPr>
              <a:t>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that is testable in Õ(f(n)/</a:t>
            </a:r>
            <a:r>
              <a:rPr lang="en-US" sz="2800" dirty="0" smtClean="0">
                <a:solidFill>
                  <a:srgbClr val="FF0000"/>
                </a:solidFill>
                <a:sym typeface="Symbol" panose="05050102010706020507" pitchFamily="18" charset="2"/>
              </a:rPr>
              <a:t></a:t>
            </a:r>
            <a:r>
              <a:rPr lang="en-US" sz="2800" baseline="30000" dirty="0" smtClean="0">
                <a:solidFill>
                  <a:srgbClr val="FF0000"/>
                </a:solidFill>
                <a:sym typeface="Symbol" panose="05050102010706020507" pitchFamily="18" charset="2"/>
              </a:rPr>
              <a:t>2</a:t>
            </a:r>
            <a:r>
              <a:rPr lang="en-US" sz="2800" dirty="0" smtClean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r>
              <a:rPr lang="en-US" sz="2800" dirty="0" smtClean="0">
                <a:solidFill>
                  <a:srgbClr val="FF0000"/>
                </a:solidFill>
              </a:rPr>
              <a:t> queries, </a:t>
            </a:r>
            <a:br>
              <a:rPr lang="en-US" sz="2800" dirty="0" smtClean="0">
                <a:solidFill>
                  <a:srgbClr val="FF0000"/>
                </a:solidFill>
              </a:rPr>
            </a:br>
            <a:r>
              <a:rPr lang="en-US" sz="2800" dirty="0" smtClean="0">
                <a:solidFill>
                  <a:srgbClr val="FF0000"/>
                </a:solidFill>
              </a:rPr>
              <a:t>but cannot be tested </a:t>
            </a:r>
            <a:r>
              <a:rPr lang="en-US" sz="2800" dirty="0">
                <a:solidFill>
                  <a:srgbClr val="FF0000"/>
                </a:solidFill>
              </a:rPr>
              <a:t>by </a:t>
            </a:r>
            <a:r>
              <a:rPr lang="en-US" sz="2800" dirty="0" smtClean="0">
                <a:solidFill>
                  <a:srgbClr val="FF0000"/>
                </a:solidFill>
              </a:rPr>
              <a:t>o(f(n</a:t>
            </a:r>
            <a:r>
              <a:rPr lang="en-US" sz="2800" dirty="0" smtClean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r>
              <a:rPr lang="en-US" sz="2800" baseline="30000" dirty="0" smtClean="0">
                <a:solidFill>
                  <a:srgbClr val="FF0000"/>
                </a:solidFill>
                <a:sym typeface="Symbol" panose="05050102010706020507" pitchFamily="18" charset="2"/>
              </a:rPr>
              <a:t>c</a:t>
            </a:r>
            <a:r>
              <a:rPr lang="en-US" sz="2800" dirty="0" smtClean="0">
                <a:solidFill>
                  <a:srgbClr val="FF0000"/>
                </a:solidFill>
              </a:rPr>
              <a:t>) </a:t>
            </a:r>
            <a:r>
              <a:rPr lang="en-US" sz="2800" b="1" dirty="0" smtClean="0">
                <a:solidFill>
                  <a:srgbClr val="FF0000"/>
                </a:solidFill>
              </a:rPr>
              <a:t>non-adaptive</a:t>
            </a:r>
            <a:r>
              <a:rPr lang="en-US" sz="2800" dirty="0" smtClean="0">
                <a:solidFill>
                  <a:srgbClr val="FF0000"/>
                </a:solidFill>
              </a:rPr>
              <a:t> queries.</a:t>
            </a:r>
          </a:p>
          <a:p>
            <a:r>
              <a:rPr lang="en-US" sz="2800" dirty="0">
                <a:solidFill>
                  <a:srgbClr val="FF0000"/>
                </a:solidFill>
              </a:rPr>
              <a:t>Both (upper and lower) bounds are quite tight for </a:t>
            </a:r>
            <a:r>
              <a:rPr lang="en-US" sz="2800" dirty="0">
                <a:solidFill>
                  <a:srgbClr val="FF0000"/>
                </a:solidFill>
                <a:sym typeface="Symbol" panose="05050102010706020507" pitchFamily="18" charset="2"/>
              </a:rPr>
              <a:t></a:t>
            </a:r>
            <a:r>
              <a:rPr lang="en-US" sz="2800" dirty="0" smtClean="0">
                <a:solidFill>
                  <a:srgbClr val="FF0000"/>
                </a:solidFill>
                <a:sym typeface="Symbol" panose="05050102010706020507" pitchFamily="18" charset="2"/>
              </a:rPr>
              <a:t>.</a:t>
            </a:r>
            <a:endParaRPr lang="en-US" sz="2800" dirty="0">
              <a:solidFill>
                <a:srgbClr val="FF0000"/>
              </a:solidFill>
              <a:sym typeface="Symbol" panose="05050102010706020507" pitchFamily="18" charset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0396" y="2703377"/>
            <a:ext cx="102986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For n’=f(n) and t=n/n’, we consider the set of n-vertex graphs that are obtained by </a:t>
            </a:r>
            <a:br>
              <a:rPr lang="en-US" sz="2000" dirty="0" smtClean="0"/>
            </a:br>
            <a:r>
              <a:rPr lang="en-US" sz="2000" dirty="0" smtClean="0"/>
              <a:t>a t-factor blow-up of the set of n’-vertex graphs as defined in the prior proof (i.e., for f(n)=n</a:t>
            </a:r>
            <a:r>
              <a:rPr lang="en-US" sz="2000" baseline="30000" dirty="0" smtClean="0"/>
              <a:t>1/2</a:t>
            </a:r>
            <a:r>
              <a:rPr lang="en-US" sz="2000" dirty="0" smtClean="0"/>
              <a:t>).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10007065" y="2518711"/>
            <a:ext cx="2184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(Inspired by [GKNR])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0396" y="3559272"/>
            <a:ext cx="72670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lower bounds rely on the fact that </a:t>
            </a:r>
            <a:br>
              <a:rPr lang="en-US" sz="2400" dirty="0" smtClean="0"/>
            </a:br>
            <a:r>
              <a:rPr lang="en-US" sz="2400" dirty="0" smtClean="0"/>
              <a:t>(balanced) graph blow-ups preserve distances</a:t>
            </a:r>
            <a:r>
              <a:rPr lang="en-US" sz="2400" dirty="0" smtClean="0"/>
              <a:t>.   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[GKNR, P]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0396" y="4539427"/>
            <a:ext cx="11300059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upper bounds rely on specific features of the set of n’-vertex graphs and their testers. Specifically, the local self-ordering procedure for the n-vertex (blow-up) graph works in complexity related to n</a:t>
            </a:r>
            <a:r>
              <a:rPr lang="en-US" sz="2400" dirty="0" smtClean="0"/>
              <a:t>’ (since it uses LSO of the n’-vertex graph), </a:t>
            </a:r>
            <a:r>
              <a:rPr lang="en-US" sz="2400" dirty="0" smtClean="0"/>
              <a:t>and testing balanced blow-up reduces to testing distributions for uniformity. </a:t>
            </a:r>
            <a:r>
              <a:rPr lang="en-US" sz="2000" dirty="0" smtClean="0"/>
              <a:t>Furthermore, the </a:t>
            </a:r>
            <a:r>
              <a:rPr lang="en-US" sz="2000" dirty="0" smtClean="0"/>
              <a:t>testers for </a:t>
            </a:r>
            <a:r>
              <a:rPr lang="en-US" sz="2000" dirty="0" smtClean="0"/>
              <a:t>n’-vertex </a:t>
            </a:r>
            <a:r>
              <a:rPr lang="en-US" sz="2000" dirty="0" smtClean="0"/>
              <a:t>graphs </a:t>
            </a:r>
            <a:r>
              <a:rPr lang="en-US" sz="2000" dirty="0" smtClean="0"/>
              <a:t>are </a:t>
            </a:r>
            <a:r>
              <a:rPr lang="en-US" sz="2000" dirty="0" smtClean="0"/>
              <a:t>“robust” </a:t>
            </a:r>
            <a:r>
              <a:rPr lang="en-US" sz="2000" dirty="0" smtClean="0"/>
              <a:t>under small (but not negligible) changes in the distribution of sampled vertices.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05015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7634" y="877948"/>
            <a:ext cx="44757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29790" y="473011"/>
            <a:ext cx="11318909" cy="53764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Complexities that depend on the proximity parameter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92202" y="1198826"/>
            <a:ext cx="1075061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THM: For every c</a:t>
            </a:r>
            <a:r>
              <a:rPr lang="en-US" sz="3200" dirty="0" smtClean="0">
                <a:solidFill>
                  <a:srgbClr val="FF0000"/>
                </a:solidFill>
                <a:sym typeface="Symbol" panose="05050102010706020507" pitchFamily="18" charset="2"/>
              </a:rPr>
              <a:t>[1,2]</a:t>
            </a:r>
            <a:r>
              <a:rPr lang="en-US" sz="3200" dirty="0" smtClean="0">
                <a:solidFill>
                  <a:srgbClr val="FF0000"/>
                </a:solidFill>
              </a:rPr>
              <a:t> and nice function f, </a:t>
            </a:r>
            <a:br>
              <a:rPr lang="en-US" sz="3200" dirty="0" smtClean="0">
                <a:solidFill>
                  <a:srgbClr val="FF0000"/>
                </a:solidFill>
              </a:rPr>
            </a:br>
            <a:r>
              <a:rPr lang="en-US" sz="3200" dirty="0" smtClean="0">
                <a:solidFill>
                  <a:srgbClr val="FF0000"/>
                </a:solidFill>
              </a:rPr>
              <a:t>there exists </a:t>
            </a:r>
            <a:r>
              <a:rPr lang="en-US" sz="3200" dirty="0" smtClean="0">
                <a:solidFill>
                  <a:srgbClr val="FF0000"/>
                </a:solidFill>
                <a:sym typeface="Symbol" panose="05050102010706020507" pitchFamily="18" charset="2"/>
              </a:rPr>
              <a:t>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that is testable in Õ(f(n,</a:t>
            </a:r>
            <a:r>
              <a:rPr lang="en-US" sz="3200" dirty="0" smtClean="0">
                <a:solidFill>
                  <a:srgbClr val="FF0000"/>
                </a:solidFill>
                <a:sym typeface="Symbol" panose="05050102010706020507" pitchFamily="18" charset="2"/>
              </a:rPr>
              <a:t></a:t>
            </a:r>
            <a:r>
              <a:rPr lang="en-US" sz="3200" dirty="0" smtClean="0">
                <a:solidFill>
                  <a:srgbClr val="FF0000"/>
                </a:solidFill>
              </a:rPr>
              <a:t>)/</a:t>
            </a:r>
            <a:r>
              <a:rPr lang="en-US" sz="3200" dirty="0" smtClean="0">
                <a:solidFill>
                  <a:srgbClr val="FF0000"/>
                </a:solidFill>
                <a:sym typeface="Symbol" panose="05050102010706020507" pitchFamily="18" charset="2"/>
              </a:rPr>
              <a:t></a:t>
            </a:r>
            <a:r>
              <a:rPr lang="en-US" sz="3200" baseline="30000" dirty="0" smtClean="0">
                <a:solidFill>
                  <a:srgbClr val="FF0000"/>
                </a:solidFill>
                <a:sym typeface="Symbol" panose="05050102010706020507" pitchFamily="18" charset="2"/>
              </a:rPr>
              <a:t>2</a:t>
            </a:r>
            <a:r>
              <a:rPr lang="en-US" sz="3200" dirty="0" smtClean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r>
              <a:rPr lang="en-US" sz="3200" dirty="0" smtClean="0">
                <a:solidFill>
                  <a:srgbClr val="FF0000"/>
                </a:solidFill>
              </a:rPr>
              <a:t> queries, </a:t>
            </a:r>
            <a:br>
              <a:rPr lang="en-US" sz="3200" dirty="0" smtClean="0">
                <a:solidFill>
                  <a:srgbClr val="FF0000"/>
                </a:solidFill>
              </a:rPr>
            </a:br>
            <a:r>
              <a:rPr lang="en-US" sz="3200" dirty="0" smtClean="0">
                <a:solidFill>
                  <a:srgbClr val="FF0000"/>
                </a:solidFill>
              </a:rPr>
              <a:t>but cannot be tested </a:t>
            </a:r>
            <a:r>
              <a:rPr lang="en-US" sz="3200" dirty="0">
                <a:solidFill>
                  <a:srgbClr val="FF0000"/>
                </a:solidFill>
              </a:rPr>
              <a:t>by </a:t>
            </a:r>
            <a:r>
              <a:rPr lang="en-US" sz="3200" dirty="0" smtClean="0">
                <a:solidFill>
                  <a:srgbClr val="FF0000"/>
                </a:solidFill>
              </a:rPr>
              <a:t>o(f(n,</a:t>
            </a:r>
            <a:r>
              <a:rPr lang="en-US" sz="3200" dirty="0" smtClean="0">
                <a:solidFill>
                  <a:srgbClr val="FF0000"/>
                </a:solidFill>
                <a:sym typeface="Symbol" panose="05050102010706020507" pitchFamily="18" charset="2"/>
              </a:rPr>
              <a:t>)</a:t>
            </a:r>
            <a:r>
              <a:rPr lang="en-US" sz="3200" baseline="30000" dirty="0" smtClean="0">
                <a:solidFill>
                  <a:srgbClr val="FF0000"/>
                </a:solidFill>
                <a:sym typeface="Symbol" panose="05050102010706020507" pitchFamily="18" charset="2"/>
              </a:rPr>
              <a:t>c</a:t>
            </a:r>
            <a:r>
              <a:rPr lang="en-US" sz="3200" dirty="0" smtClean="0">
                <a:solidFill>
                  <a:srgbClr val="FF0000"/>
                </a:solidFill>
              </a:rPr>
              <a:t>) </a:t>
            </a:r>
            <a:r>
              <a:rPr lang="en-US" sz="3200" b="1" dirty="0" smtClean="0">
                <a:solidFill>
                  <a:srgbClr val="FF0000"/>
                </a:solidFill>
              </a:rPr>
              <a:t>non-adaptive</a:t>
            </a:r>
            <a:r>
              <a:rPr lang="en-US" sz="3200" dirty="0" smtClean="0">
                <a:solidFill>
                  <a:srgbClr val="FF0000"/>
                </a:solidFill>
              </a:rPr>
              <a:t> queries.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Both (upper and lower) bounds are quite tight for </a:t>
            </a:r>
            <a:r>
              <a:rPr lang="en-US" sz="3200" dirty="0" smtClean="0">
                <a:solidFill>
                  <a:srgbClr val="FF0000"/>
                </a:solidFill>
                <a:sym typeface="Symbol" panose="05050102010706020507" pitchFamily="18" charset="2"/>
              </a:rPr>
              <a:t>.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92202" y="3359218"/>
            <a:ext cx="1085649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Proved by using the previous results and following the strategy of [G19].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For </a:t>
            </a:r>
            <a:r>
              <a:rPr lang="en-US" sz="2400" dirty="0" smtClean="0"/>
              <a:t>fixed  </a:t>
            </a:r>
            <a:r>
              <a:rPr lang="en-US" sz="2400" dirty="0" smtClean="0">
                <a:sym typeface="Symbol" panose="05050102010706020507" pitchFamily="18" charset="2"/>
              </a:rPr>
              <a:t>, let</a:t>
            </a:r>
            <a:r>
              <a:rPr lang="en-US" sz="2400" dirty="0" smtClean="0"/>
              <a:t> n’= </a:t>
            </a:r>
            <a:r>
              <a:rPr lang="en-US" sz="2400" dirty="0" smtClean="0">
                <a:sym typeface="Symbol" panose="05050102010706020507" pitchFamily="18" charset="2"/>
              </a:rPr>
              <a:t>()</a:t>
            </a:r>
            <a:r>
              <a:rPr lang="en-US" sz="2400" dirty="0" smtClean="0"/>
              <a:t>n </a:t>
            </a:r>
            <a:r>
              <a:rPr lang="en-US" sz="2400" dirty="0"/>
              <a:t>and </a:t>
            </a:r>
            <a:r>
              <a:rPr lang="en-US" sz="2400" dirty="0" smtClean="0"/>
              <a:t>consider </a:t>
            </a:r>
            <a:r>
              <a:rPr lang="en-US" sz="2400" dirty="0"/>
              <a:t>the set of n-vertex graphs that </a:t>
            </a:r>
            <a:r>
              <a:rPr lang="en-US" sz="2400" dirty="0" smtClean="0"/>
              <a:t>consist of n</a:t>
            </a:r>
            <a:r>
              <a:rPr lang="en-US" sz="2400" dirty="0"/>
              <a:t>’-vertex graphs as defined in the prior proof </a:t>
            </a:r>
            <a:r>
              <a:rPr lang="en-US" sz="2400" dirty="0" smtClean="0"/>
              <a:t>and an isolated </a:t>
            </a:r>
            <a:r>
              <a:rPr lang="en-US" sz="2400" dirty="0" smtClean="0"/>
              <a:t>(n-n’)-</a:t>
            </a:r>
            <a:r>
              <a:rPr lang="en-US" sz="2400" dirty="0" smtClean="0"/>
              <a:t>vertex clique.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Take the union over all </a:t>
            </a:r>
            <a:r>
              <a:rPr lang="en-US" sz="2400" dirty="0" smtClean="0">
                <a:sym typeface="Symbol" panose="05050102010706020507" pitchFamily="18" charset="2"/>
              </a:rPr>
              <a:t>’s that are powers of ½. </a:t>
            </a:r>
          </a:p>
          <a:p>
            <a:r>
              <a:rPr lang="en-US" sz="2400" dirty="0" smtClean="0">
                <a:sym typeface="Symbol" panose="05050102010706020507" pitchFamily="18" charset="2"/>
              </a:rPr>
              <a:t>The lower bounds refer to the relevant value of  and rely on the fact that </a:t>
            </a:r>
            <a:r>
              <a:rPr lang="en-US" sz="2400" dirty="0" smtClean="0">
                <a:sym typeface="Symbol" panose="05050102010706020507" pitchFamily="18" charset="2"/>
              </a:rPr>
              <a:t/>
            </a:r>
            <a:br>
              <a:rPr lang="en-US" sz="2400" dirty="0" smtClean="0">
                <a:sym typeface="Symbol" panose="05050102010706020507" pitchFamily="18" charset="2"/>
              </a:rPr>
            </a:br>
            <a:r>
              <a:rPr lang="en-US" sz="2400" dirty="0" smtClean="0">
                <a:sym typeface="Symbol" panose="05050102010706020507" pitchFamily="18" charset="2"/>
              </a:rPr>
              <a:t>the </a:t>
            </a:r>
            <a:r>
              <a:rPr lang="en-US" sz="2400" dirty="0" smtClean="0">
                <a:sym typeface="Symbol" panose="05050102010706020507" pitchFamily="18" charset="2"/>
              </a:rPr>
              <a:t>graphs that correspond to different values (of ) are far apart.</a:t>
            </a:r>
          </a:p>
          <a:p>
            <a:r>
              <a:rPr lang="en-US" sz="2400" dirty="0" smtClean="0">
                <a:sym typeface="Symbol" panose="05050102010706020507" pitchFamily="18" charset="2"/>
              </a:rPr>
              <a:t>The upper bounds  rely on testers that first determine the size of the isolated cliques, and then emulate the original testers.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427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7634" y="877948"/>
            <a:ext cx="44757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29790" y="473011"/>
            <a:ext cx="11318909" cy="53764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Versions for one-sided error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92202" y="1198826"/>
            <a:ext cx="1075061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THM: For every c</a:t>
            </a:r>
            <a:r>
              <a:rPr lang="en-US" sz="3200" dirty="0" smtClean="0">
                <a:solidFill>
                  <a:srgbClr val="FF0000"/>
                </a:solidFill>
                <a:sym typeface="Symbol" panose="05050102010706020507" pitchFamily="18" charset="2"/>
              </a:rPr>
              <a:t>[1,2]</a:t>
            </a:r>
            <a:r>
              <a:rPr lang="en-US" sz="3200" dirty="0" smtClean="0">
                <a:solidFill>
                  <a:srgbClr val="FF0000"/>
                </a:solidFill>
              </a:rPr>
              <a:t> and nice function f, </a:t>
            </a:r>
            <a:br>
              <a:rPr lang="en-US" sz="3200" dirty="0" smtClean="0">
                <a:solidFill>
                  <a:srgbClr val="FF0000"/>
                </a:solidFill>
              </a:rPr>
            </a:br>
            <a:r>
              <a:rPr lang="en-US" sz="3200" dirty="0" smtClean="0">
                <a:solidFill>
                  <a:srgbClr val="FF0000"/>
                </a:solidFill>
              </a:rPr>
              <a:t>there exists </a:t>
            </a:r>
            <a:r>
              <a:rPr lang="en-US" sz="3200" dirty="0" smtClean="0">
                <a:solidFill>
                  <a:srgbClr val="FF0000"/>
                </a:solidFill>
                <a:sym typeface="Symbol" panose="05050102010706020507" pitchFamily="18" charset="2"/>
              </a:rPr>
              <a:t>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that is testable with </a:t>
            </a:r>
            <a:r>
              <a:rPr lang="en-US" sz="3200" b="1" dirty="0" smtClean="0">
                <a:solidFill>
                  <a:srgbClr val="FF0000"/>
                </a:solidFill>
              </a:rPr>
              <a:t>one-sided error </a:t>
            </a:r>
            <a:br>
              <a:rPr lang="en-US" sz="3200" b="1" dirty="0" smtClean="0">
                <a:solidFill>
                  <a:srgbClr val="FF0000"/>
                </a:solidFill>
              </a:rPr>
            </a:br>
            <a:r>
              <a:rPr lang="en-US" sz="3200" dirty="0" smtClean="0">
                <a:solidFill>
                  <a:srgbClr val="FF0000"/>
                </a:solidFill>
              </a:rPr>
              <a:t>in </a:t>
            </a:r>
            <a:r>
              <a:rPr lang="en-US" sz="3200" dirty="0">
                <a:solidFill>
                  <a:srgbClr val="FF0000"/>
                </a:solidFill>
              </a:rPr>
              <a:t>O</a:t>
            </a:r>
            <a:r>
              <a:rPr lang="en-US" sz="3200" dirty="0" smtClean="0">
                <a:solidFill>
                  <a:srgbClr val="FF0000"/>
                </a:solidFill>
              </a:rPr>
              <a:t>(f(n)</a:t>
            </a:r>
            <a:r>
              <a:rPr lang="en-US" sz="3200" dirty="0" smtClean="0">
                <a:solidFill>
                  <a:srgbClr val="FF0000"/>
                </a:solidFill>
                <a:sym typeface="Symbol" panose="05050102010706020507" pitchFamily="18" charset="2"/>
              </a:rPr>
              <a:t>poly(log n)</a:t>
            </a:r>
            <a:r>
              <a:rPr lang="en-US" sz="3200" dirty="0" smtClean="0">
                <a:solidFill>
                  <a:srgbClr val="FF0000"/>
                </a:solidFill>
              </a:rPr>
              <a:t>/</a:t>
            </a:r>
            <a:r>
              <a:rPr lang="en-US" sz="3200" dirty="0" smtClean="0">
                <a:solidFill>
                  <a:srgbClr val="FF0000"/>
                </a:solidFill>
                <a:sym typeface="Symbol" panose="05050102010706020507" pitchFamily="18" charset="2"/>
              </a:rPr>
              <a:t>)</a:t>
            </a:r>
            <a:r>
              <a:rPr lang="en-US" sz="3200" dirty="0" smtClean="0">
                <a:solidFill>
                  <a:srgbClr val="FF0000"/>
                </a:solidFill>
              </a:rPr>
              <a:t> queries, </a:t>
            </a:r>
            <a:br>
              <a:rPr lang="en-US" sz="3200" dirty="0" smtClean="0">
                <a:solidFill>
                  <a:srgbClr val="FF0000"/>
                </a:solidFill>
              </a:rPr>
            </a:br>
            <a:r>
              <a:rPr lang="en-US" sz="3200" dirty="0" smtClean="0">
                <a:solidFill>
                  <a:srgbClr val="FF0000"/>
                </a:solidFill>
              </a:rPr>
              <a:t>but cannot be tested </a:t>
            </a:r>
            <a:r>
              <a:rPr lang="en-US" sz="3200" dirty="0">
                <a:solidFill>
                  <a:srgbClr val="FF0000"/>
                </a:solidFill>
              </a:rPr>
              <a:t>by </a:t>
            </a:r>
            <a:r>
              <a:rPr lang="en-US" sz="3200" dirty="0" smtClean="0">
                <a:solidFill>
                  <a:srgbClr val="FF0000"/>
                </a:solidFill>
              </a:rPr>
              <a:t>o(f(n</a:t>
            </a:r>
            <a:r>
              <a:rPr lang="en-US" sz="3200" dirty="0" smtClean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r>
              <a:rPr lang="en-US" sz="3200" baseline="30000" dirty="0" smtClean="0">
                <a:solidFill>
                  <a:srgbClr val="FF0000"/>
                </a:solidFill>
                <a:sym typeface="Symbol" panose="05050102010706020507" pitchFamily="18" charset="2"/>
              </a:rPr>
              <a:t>c</a:t>
            </a:r>
            <a:r>
              <a:rPr lang="en-US" sz="3200" dirty="0" smtClean="0">
                <a:solidFill>
                  <a:srgbClr val="FF0000"/>
                </a:solidFill>
              </a:rPr>
              <a:t>) </a:t>
            </a:r>
            <a:r>
              <a:rPr lang="en-US" sz="3200" b="1" dirty="0" smtClean="0">
                <a:solidFill>
                  <a:srgbClr val="FF0000"/>
                </a:solidFill>
              </a:rPr>
              <a:t>non-adaptive</a:t>
            </a:r>
            <a:r>
              <a:rPr lang="en-US" sz="3200" dirty="0" smtClean="0">
                <a:solidFill>
                  <a:srgbClr val="FF0000"/>
                </a:solidFill>
              </a:rPr>
              <a:t> queries.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Both (upper and lower) bounds are quite tight for </a:t>
            </a:r>
            <a:r>
              <a:rPr lang="en-US" sz="3200" dirty="0" smtClean="0">
                <a:solidFill>
                  <a:srgbClr val="FF0000"/>
                </a:solidFill>
                <a:sym typeface="Symbol" panose="05050102010706020507" pitchFamily="18" charset="2"/>
              </a:rPr>
              <a:t>.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195360" y="4100363"/>
            <a:ext cx="95474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N.B.: Here the slackness is </a:t>
            </a:r>
            <a:r>
              <a:rPr lang="en-US" sz="2400" dirty="0" err="1" smtClean="0"/>
              <a:t>polylogarithmic</a:t>
            </a:r>
            <a:r>
              <a:rPr lang="en-US" sz="2400" dirty="0" smtClean="0"/>
              <a:t> </a:t>
            </a:r>
            <a:r>
              <a:rPr lang="en-US" sz="2400" dirty="0" smtClean="0"/>
              <a:t>in n </a:t>
            </a:r>
            <a:r>
              <a:rPr lang="en-US" sz="2400" dirty="0" smtClean="0"/>
              <a:t>(rather than in </a:t>
            </a:r>
            <a:r>
              <a:rPr lang="en-US" sz="2400" dirty="0" smtClean="0"/>
              <a:t>f(n))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and the lower bound does not depend of </a:t>
            </a:r>
            <a:r>
              <a:rPr lang="en-US" sz="2400" dirty="0" smtClean="0">
                <a:sym typeface="Symbol" panose="05050102010706020507" pitchFamily="18" charset="2"/>
              </a:rPr>
              <a:t> (since f does not depend on it).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68404" y="5139891"/>
            <a:ext cx="92883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proof is more complex than the prior ones, and includes designing </a:t>
            </a:r>
            <a:r>
              <a:rPr lang="en-US" sz="2000" b="1" dirty="0" smtClean="0"/>
              <a:t>one-sided error </a:t>
            </a:r>
            <a:r>
              <a:rPr lang="en-US" sz="2000" dirty="0" smtClean="0"/>
              <a:t>local self-ordering procedures (</a:t>
            </a:r>
            <a:r>
              <a:rPr lang="en-US" sz="2000" smtClean="0"/>
              <a:t>which </a:t>
            </a:r>
            <a:r>
              <a:rPr lang="en-US" sz="2000" smtClean="0"/>
              <a:t>err </a:t>
            </a:r>
            <a:r>
              <a:rPr lang="en-US" sz="2000" dirty="0" smtClean="0"/>
              <a:t>on very few vertices of the relevant graphs), and revising the testers so that they avoid rejection based on statistical evidence.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2848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9998"/>
            <a:ext cx="10515600" cy="902234"/>
          </a:xfrm>
        </p:spPr>
        <p:txBody>
          <a:bodyPr>
            <a:normAutofit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6236"/>
            <a:ext cx="10515600" cy="32757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We have shown that, </a:t>
            </a:r>
            <a:r>
              <a:rPr lang="en-US" b="1" dirty="0" smtClean="0">
                <a:solidFill>
                  <a:srgbClr val="00B050"/>
                </a:solidFill>
              </a:rPr>
              <a:t>up to some slackness</a:t>
            </a:r>
            <a:r>
              <a:rPr lang="en-US" dirty="0" smtClean="0">
                <a:solidFill>
                  <a:srgbClr val="00B050"/>
                </a:solidFill>
              </a:rPr>
              <a:t>, the relation between </a:t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>the complexities of non-adaptive and adaptive testing </a:t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>(in the dense graph model) can take any form </a:t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>between linear and quadratic.</a:t>
            </a:r>
          </a:p>
          <a:p>
            <a:r>
              <a:rPr lang="en-US" dirty="0" smtClean="0"/>
              <a:t>Removing the slackness: E.g., some </a:t>
            </a:r>
            <a:r>
              <a:rPr lang="en-US" dirty="0" smtClean="0">
                <a:sym typeface="Symbol" panose="05050102010706020507" pitchFamily="18" charset="2"/>
              </a:rPr>
              <a:t> factors (which are acute in the case of very low complexities), more in the case of one-sided error.</a:t>
            </a:r>
          </a:p>
          <a:p>
            <a:r>
              <a:rPr lang="en-US" dirty="0" smtClean="0">
                <a:sym typeface="Symbol" panose="05050102010706020507" pitchFamily="18" charset="2"/>
              </a:rPr>
              <a:t>Natural examples: E.g., the case of testing </a:t>
            </a:r>
            <a:r>
              <a:rPr lang="en-US" dirty="0" err="1" smtClean="0">
                <a:sym typeface="Symbol" panose="05050102010706020507" pitchFamily="18" charset="2"/>
              </a:rPr>
              <a:t>Bipartitness</a:t>
            </a:r>
            <a:r>
              <a:rPr lang="en-US" dirty="0" smtClean="0">
                <a:sym typeface="Symbol" panose="05050102010706020507" pitchFamily="18" charset="2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4726005"/>
            <a:ext cx="10346356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ym typeface="Symbol" panose="05050102010706020507" pitchFamily="18" charset="2"/>
              </a:rPr>
              <a:t>In contrast to what is often said, this model is NOT well-understood; </a:t>
            </a:r>
            <a:r>
              <a:rPr lang="en-US" sz="2800" dirty="0" smtClean="0">
                <a:sym typeface="Symbol" panose="05050102010706020507" pitchFamily="18" charset="2"/>
              </a:rPr>
              <a:t/>
            </a:r>
            <a:br>
              <a:rPr lang="en-US" sz="2800" dirty="0" smtClean="0">
                <a:sym typeface="Symbol" panose="05050102010706020507" pitchFamily="18" charset="2"/>
              </a:rPr>
            </a:br>
            <a:r>
              <a:rPr lang="en-US" sz="2400" dirty="0" smtClean="0">
                <a:sym typeface="Symbol" panose="05050102010706020507" pitchFamily="18" charset="2"/>
              </a:rPr>
              <a:t>e.g</a:t>
            </a:r>
            <a:r>
              <a:rPr lang="en-US" sz="2400" dirty="0">
                <a:sym typeface="Symbol" panose="05050102010706020507" pitchFamily="18" charset="2"/>
              </a:rPr>
              <a:t>., the gap between the known bounds for testing triangle-freeness</a:t>
            </a:r>
            <a:br>
              <a:rPr lang="en-US" sz="2400" dirty="0">
                <a:sym typeface="Symbol" panose="05050102010706020507" pitchFamily="18" charset="2"/>
              </a:rPr>
            </a:br>
            <a:r>
              <a:rPr lang="en-US" sz="2400" dirty="0">
                <a:sym typeface="Symbol" panose="05050102010706020507" pitchFamily="18" charset="2"/>
              </a:rPr>
              <a:t>(i.e., super-polynomial vs tower-of-exponents) is striking.</a:t>
            </a:r>
          </a:p>
          <a:p>
            <a:r>
              <a:rPr lang="en-US" sz="2800" dirty="0">
                <a:solidFill>
                  <a:srgbClr val="FF0000"/>
                </a:solidFill>
                <a:sym typeface="Symbol" panose="05050102010706020507" pitchFamily="18" charset="2"/>
              </a:rPr>
              <a:t>Other models of testing graph properties…</a:t>
            </a:r>
            <a:endParaRPr lang="en-US" sz="28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103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00360" cy="84765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Property Testing: Super-fast Approximate Decisions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05861"/>
            <a:ext cx="9903594" cy="2640497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Object to be tested (for membership in a set, having a property)</a:t>
            </a:r>
          </a:p>
          <a:p>
            <a:r>
              <a:rPr lang="en-US" dirty="0" smtClean="0"/>
              <a:t>Super-fast alg. = run in time </a:t>
            </a:r>
            <a:r>
              <a:rPr lang="en-US" dirty="0" err="1" smtClean="0"/>
              <a:t>sublinear</a:t>
            </a:r>
            <a:r>
              <a:rPr lang="en-US" dirty="0" smtClean="0"/>
              <a:t> in the (tested) object’s size.</a:t>
            </a:r>
            <a:br>
              <a:rPr lang="en-US" dirty="0" smtClean="0"/>
            </a:br>
            <a:r>
              <a:rPr lang="en-US" dirty="0" smtClean="0"/>
              <a:t>Oracle access to parts of (the representation of) the object.</a:t>
            </a:r>
          </a:p>
          <a:p>
            <a:r>
              <a:rPr lang="en-US" dirty="0" smtClean="0"/>
              <a:t>Approximate decision = accept (</a:t>
            </a:r>
            <a:r>
              <a:rPr lang="en-US" dirty="0" err="1" smtClean="0"/>
              <a:t>whp</a:t>
            </a:r>
            <a:r>
              <a:rPr lang="en-US" dirty="0" smtClean="0"/>
              <a:t>) if object is in the set,</a:t>
            </a:r>
            <a:br>
              <a:rPr lang="en-US" dirty="0" smtClean="0"/>
            </a:br>
            <a:r>
              <a:rPr lang="en-US" dirty="0" smtClean="0"/>
              <a:t>reject (</a:t>
            </a:r>
            <a:r>
              <a:rPr lang="en-US" dirty="0" err="1" smtClean="0"/>
              <a:t>whp</a:t>
            </a:r>
            <a:r>
              <a:rPr lang="en-US" dirty="0" smtClean="0"/>
              <a:t>) if the object is </a:t>
            </a:r>
            <a:r>
              <a:rPr lang="en-US" b="1" dirty="0" smtClean="0"/>
              <a:t>far</a:t>
            </a:r>
            <a:r>
              <a:rPr lang="en-US" dirty="0" smtClean="0"/>
              <a:t> from the set.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658628" y="4193390"/>
                <a:ext cx="667993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A notion of distance (based on the representation).</a:t>
                </a:r>
              </a:p>
              <a:p>
                <a:r>
                  <a:rPr lang="en-US" sz="2400" dirty="0" smtClean="0"/>
                  <a:t>A proximity parameter, denoted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</m:t>
                    </m:r>
                  </m:oMath>
                </a14:m>
                <a:r>
                  <a:rPr lang="en-US" sz="2400" dirty="0" smtClean="0"/>
                  <a:t>. 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8628" y="4193390"/>
                <a:ext cx="6679932" cy="830997"/>
              </a:xfrm>
              <a:prstGeom prst="rect">
                <a:avLst/>
              </a:prstGeom>
              <a:blipFill rotWithShape="0">
                <a:blip r:embed="rId3"/>
                <a:stretch>
                  <a:fillRect l="-1369" t="-5882"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1" y="3633935"/>
            <a:ext cx="3252536" cy="306464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491537" y="87383"/>
            <a:ext cx="1549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[BLR, RS, GGR]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7877" y="5393719"/>
            <a:ext cx="70168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Think of 1/</a:t>
            </a:r>
            <a:r>
              <a:rPr lang="en-US" sz="2400" dirty="0" smtClean="0">
                <a:solidFill>
                  <a:srgbClr val="0070C0"/>
                </a:solidFill>
                <a:sym typeface="Symbol" panose="05050102010706020507" pitchFamily="18" charset="2"/>
              </a:rPr>
              <a:t> as small/tiny </a:t>
            </a:r>
            <a:br>
              <a:rPr lang="en-US" sz="2400" dirty="0" smtClean="0">
                <a:solidFill>
                  <a:srgbClr val="0070C0"/>
                </a:solidFill>
                <a:sym typeface="Symbol" panose="05050102010706020507" pitchFamily="18" charset="2"/>
              </a:rPr>
            </a:br>
            <a:r>
              <a:rPr lang="en-US" sz="2400" dirty="0" smtClean="0">
                <a:solidFill>
                  <a:srgbClr val="0070C0"/>
                </a:solidFill>
                <a:sym typeface="Symbol" panose="05050102010706020507" pitchFamily="18" charset="2"/>
              </a:rPr>
              <a:t>in comparison to the size of the (huge) tested object.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162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6"/>
            <a:ext cx="10904621" cy="789906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PT in the Dense Graph Model (aka Adjacency Predicate Model)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05861"/>
            <a:ext cx="9903594" cy="2640497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Objects = (unlabeled) graphs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Alternatively, graph properties </a:t>
            </a:r>
            <a:r>
              <a:rPr lang="en-US" b="1" dirty="0" err="1" smtClean="0">
                <a:solidFill>
                  <a:srgbClr val="002060"/>
                </a:solidFill>
              </a:rPr>
              <a:t>def’ed</a:t>
            </a:r>
            <a:r>
              <a:rPr lang="en-US" b="1" dirty="0" smtClean="0">
                <a:solidFill>
                  <a:srgbClr val="002060"/>
                </a:solidFill>
              </a:rPr>
              <a:t> as closed under isomorphism. </a:t>
            </a:r>
          </a:p>
          <a:p>
            <a:r>
              <a:rPr lang="en-US" dirty="0" smtClean="0"/>
              <a:t>The representation: Adjacency predicate (or matrix).</a:t>
            </a:r>
            <a:br>
              <a:rPr lang="en-US" dirty="0" smtClean="0"/>
            </a:br>
            <a:r>
              <a:rPr lang="en-US" dirty="0" smtClean="0"/>
              <a:t>Query (</a:t>
            </a:r>
            <a:r>
              <a:rPr lang="en-US" dirty="0" err="1" smtClean="0"/>
              <a:t>u,v</a:t>
            </a:r>
            <a:r>
              <a:rPr lang="en-US" dirty="0" smtClean="0"/>
              <a:t>) answered 1 </a:t>
            </a:r>
            <a:r>
              <a:rPr lang="en-US" dirty="0" err="1" smtClean="0"/>
              <a:t>iff</a:t>
            </a:r>
            <a:r>
              <a:rPr lang="en-US" dirty="0" smtClean="0"/>
              <a:t> {</a:t>
            </a:r>
            <a:r>
              <a:rPr lang="en-US" dirty="0" err="1" smtClean="0"/>
              <a:t>u,v</a:t>
            </a:r>
            <a:r>
              <a:rPr lang="en-US" dirty="0" smtClean="0"/>
              <a:t>} is an edge in the (tested) graph.</a:t>
            </a:r>
            <a:endParaRPr lang="en-US" dirty="0"/>
          </a:p>
          <a:p>
            <a:r>
              <a:rPr lang="en-US" dirty="0" smtClean="0"/>
              <a:t>Distance: fraction of entries on which the adjacency matrices differ.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(E.g., </a:t>
            </a:r>
            <a:r>
              <a:rPr lang="en-US" b="1" dirty="0" smtClean="0"/>
              <a:t>far</a:t>
            </a:r>
            <a:r>
              <a:rPr lang="en-US" dirty="0" smtClean="0"/>
              <a:t> </a:t>
            </a:r>
            <a:r>
              <a:rPr lang="en-US" dirty="0" smtClean="0"/>
              <a:t>= at constant distance, </a:t>
            </a:r>
            <a:r>
              <a:rPr lang="en-US" b="1" dirty="0" smtClean="0"/>
              <a:t>close</a:t>
            </a:r>
            <a:r>
              <a:rPr lang="en-US" dirty="0" smtClean="0"/>
              <a:t> = o(1) distance.)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0278" y="3946358"/>
            <a:ext cx="103086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Sparse graphs are close to the empty graph</a:t>
            </a:r>
            <a:r>
              <a:rPr lang="en-US" sz="2400" dirty="0" smtClean="0">
                <a:solidFill>
                  <a:srgbClr val="FF0000"/>
                </a:solidFill>
              </a:rPr>
              <a:t>. (Hence we focus on dense ones.)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A</a:t>
            </a:r>
            <a:r>
              <a:rPr lang="en-US" sz="2400" dirty="0" smtClean="0">
                <a:solidFill>
                  <a:srgbClr val="FF0000"/>
                </a:solidFill>
              </a:rPr>
              <a:t>ll graphs are close to being </a:t>
            </a:r>
            <a:r>
              <a:rPr lang="en-US" sz="2400" b="1" dirty="0" smtClean="0">
                <a:solidFill>
                  <a:srgbClr val="FF0000"/>
                </a:solidFill>
              </a:rPr>
              <a:t>Hamiltonian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20278" y="4945780"/>
            <a:ext cx="6679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B050"/>
                </a:solidFill>
              </a:rPr>
              <a:t>Cliques are far from being </a:t>
            </a:r>
            <a:r>
              <a:rPr lang="en-US" sz="2400" b="1" dirty="0" smtClean="0">
                <a:solidFill>
                  <a:srgbClr val="00B050"/>
                </a:solidFill>
              </a:rPr>
              <a:t>triangle-free</a:t>
            </a:r>
            <a:r>
              <a:rPr lang="en-US" sz="2400" dirty="0" smtClean="0">
                <a:solidFill>
                  <a:srgbClr val="00B050"/>
                </a:solidFill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B050"/>
                </a:solidFill>
              </a:rPr>
              <a:t>Cliques are far from being </a:t>
            </a:r>
            <a:r>
              <a:rPr lang="en-US" sz="2400" b="1" dirty="0" smtClean="0">
                <a:solidFill>
                  <a:srgbClr val="00B050"/>
                </a:solidFill>
              </a:rPr>
              <a:t>bipartite</a:t>
            </a:r>
            <a:r>
              <a:rPr lang="en-US" sz="2400" dirty="0" smtClean="0">
                <a:solidFill>
                  <a:srgbClr val="00B050"/>
                </a:solidFill>
              </a:rPr>
              <a:t>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174931" y="87383"/>
            <a:ext cx="866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[GGR]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475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6"/>
            <a:ext cx="10904621" cy="789906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PT in the Dense Graph Model, the actual definition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05861"/>
            <a:ext cx="9903594" cy="2640497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Objects = (unlabeled) graphs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Alternatively, graph properties </a:t>
            </a:r>
            <a:r>
              <a:rPr lang="en-US" b="1" dirty="0" err="1" smtClean="0">
                <a:solidFill>
                  <a:srgbClr val="002060"/>
                </a:solidFill>
              </a:rPr>
              <a:t>def’ed</a:t>
            </a:r>
            <a:r>
              <a:rPr lang="en-US" b="1" dirty="0" smtClean="0">
                <a:solidFill>
                  <a:srgbClr val="002060"/>
                </a:solidFill>
              </a:rPr>
              <a:t> as closed under isomorphism. </a:t>
            </a:r>
          </a:p>
          <a:p>
            <a:r>
              <a:rPr lang="en-US" dirty="0" smtClean="0"/>
              <a:t>The representation: Adjacency predicate (or matrix).</a:t>
            </a:r>
            <a:br>
              <a:rPr lang="en-US" dirty="0" smtClean="0"/>
            </a:br>
            <a:r>
              <a:rPr lang="en-US" dirty="0" smtClean="0"/>
              <a:t>Query (</a:t>
            </a:r>
            <a:r>
              <a:rPr lang="en-US" dirty="0" err="1" smtClean="0"/>
              <a:t>u,v</a:t>
            </a:r>
            <a:r>
              <a:rPr lang="en-US" dirty="0" smtClean="0"/>
              <a:t>) answered 1 </a:t>
            </a:r>
            <a:r>
              <a:rPr lang="en-US" dirty="0" err="1" smtClean="0"/>
              <a:t>iff</a:t>
            </a:r>
            <a:r>
              <a:rPr lang="en-US" dirty="0" smtClean="0"/>
              <a:t> {</a:t>
            </a:r>
            <a:r>
              <a:rPr lang="en-US" dirty="0" err="1" smtClean="0"/>
              <a:t>u,v</a:t>
            </a:r>
            <a:r>
              <a:rPr lang="en-US" dirty="0" smtClean="0"/>
              <a:t>} is an edge in the (tested) graph.</a:t>
            </a:r>
            <a:endParaRPr lang="en-US" dirty="0"/>
          </a:p>
          <a:p>
            <a:r>
              <a:rPr lang="en-US" dirty="0" smtClean="0"/>
              <a:t>Distance: fraction of entries on which the adjacency matrices differ.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(E.g., </a:t>
            </a:r>
            <a:r>
              <a:rPr lang="en-US" dirty="0" smtClean="0"/>
              <a:t>far </a:t>
            </a:r>
            <a:r>
              <a:rPr lang="en-US" dirty="0" smtClean="0"/>
              <a:t>= at constant distance, close = o(1) distance.)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174931" y="87383"/>
            <a:ext cx="866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[GGR]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199" y="3946358"/>
            <a:ext cx="9383830" cy="2637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A </a:t>
            </a:r>
            <a:r>
              <a:rPr lang="en-US" sz="2400" b="1" u="sng" dirty="0" smtClean="0">
                <a:solidFill>
                  <a:srgbClr val="0070C0"/>
                </a:solidFill>
              </a:rPr>
              <a:t>tester</a:t>
            </a:r>
            <a:r>
              <a:rPr lang="en-US" sz="2400" b="1" dirty="0" smtClean="0">
                <a:solidFill>
                  <a:srgbClr val="0070C0"/>
                </a:solidFill>
              </a:rPr>
              <a:t> for (graph) property 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 is a probabilistic oracle machine </a:t>
            </a:r>
            <a:b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</a:b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that satisfies the following two conditions: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When given proximity parameter  and oracle access to a graph in ,</a:t>
            </a:r>
            <a:r>
              <a:rPr lang="en-US" sz="2400" b="1" dirty="0" smtClean="0">
                <a:solidFill>
                  <a:srgbClr val="0070C0"/>
                </a:solidFill>
              </a:rPr>
              <a:t> the machine accepts with probability at least 2/3. </a:t>
            </a:r>
            <a:br>
              <a:rPr lang="en-US" sz="2400" b="1" dirty="0" smtClean="0">
                <a:solidFill>
                  <a:srgbClr val="0070C0"/>
                </a:solidFill>
              </a:rPr>
            </a:br>
            <a:r>
              <a:rPr lang="en-US" sz="2000" dirty="0" smtClean="0">
                <a:solidFill>
                  <a:srgbClr val="0070C0"/>
                </a:solidFill>
              </a:rPr>
              <a:t>(In the one-sided error version: Accepts </a:t>
            </a:r>
            <a:r>
              <a:rPr lang="en-US" sz="2000" dirty="0" err="1">
                <a:solidFill>
                  <a:srgbClr val="0070C0"/>
                </a:solidFill>
              </a:rPr>
              <a:t>w</a:t>
            </a:r>
            <a:r>
              <a:rPr lang="en-US" sz="2000" dirty="0" err="1" smtClean="0">
                <a:solidFill>
                  <a:srgbClr val="0070C0"/>
                </a:solidFill>
              </a:rPr>
              <a:t>.p</a:t>
            </a:r>
            <a:r>
              <a:rPr lang="en-US" sz="2000" dirty="0" smtClean="0">
                <a:solidFill>
                  <a:srgbClr val="0070C0"/>
                </a:solidFill>
              </a:rPr>
              <a:t>. 1.)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b="1" dirty="0">
                <a:solidFill>
                  <a:srgbClr val="0070C0"/>
                </a:solidFill>
                <a:sym typeface="Symbol" panose="05050102010706020507" pitchFamily="18" charset="2"/>
              </a:rPr>
              <a:t>When given proximity parameter  and oracle access to a graph 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that 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/>
            </a:r>
            <a:b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</a:b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is </a:t>
            </a:r>
            <a:r>
              <a:rPr lang="en-US" sz="2400" b="1" dirty="0" smtClean="0">
                <a:solidFill>
                  <a:srgbClr val="0070C0"/>
                </a:solidFill>
                <a:sym typeface="Symbol" panose="05050102010706020507" pitchFamily="18" charset="2"/>
              </a:rPr>
              <a:t>-far from </a:t>
            </a:r>
            <a:r>
              <a:rPr lang="en-US" sz="2400" b="1" dirty="0">
                <a:solidFill>
                  <a:srgbClr val="0070C0"/>
                </a:solidFill>
                <a:sym typeface="Symbol" panose="05050102010706020507" pitchFamily="18" charset="2"/>
              </a:rPr>
              <a:t>,</a:t>
            </a:r>
            <a:r>
              <a:rPr lang="en-US" sz="2400" b="1" dirty="0">
                <a:solidFill>
                  <a:srgbClr val="0070C0"/>
                </a:solidFill>
              </a:rPr>
              <a:t> the machine </a:t>
            </a:r>
            <a:r>
              <a:rPr lang="en-US" sz="2400" b="1" dirty="0" smtClean="0">
                <a:solidFill>
                  <a:srgbClr val="0070C0"/>
                </a:solidFill>
              </a:rPr>
              <a:t>rejects </a:t>
            </a:r>
            <a:r>
              <a:rPr lang="en-US" sz="2400" b="1" dirty="0">
                <a:solidFill>
                  <a:srgbClr val="0070C0"/>
                </a:solidFill>
              </a:rPr>
              <a:t>with probability at least 2/3.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6661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8" y="499030"/>
            <a:ext cx="10904621" cy="789906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Some known results (for perspective)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4543124" y="1241660"/>
            <a:ext cx="75365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Symbol" panose="05050102010706020507" pitchFamily="18" charset="2"/>
              <a:buChar char="e"/>
            </a:pPr>
            <a:r>
              <a:rPr lang="en-US" sz="2400" dirty="0" smtClean="0">
                <a:sym typeface="Symbol" panose="05050102010706020507" pitchFamily="18" charset="2"/>
              </a:rPr>
              <a:t>denotes the proximity parameter</a:t>
            </a:r>
          </a:p>
          <a:p>
            <a:r>
              <a:rPr lang="en-US" sz="2400" dirty="0" smtClean="0">
                <a:sym typeface="Symbol" panose="05050102010706020507" pitchFamily="18" charset="2"/>
              </a:rPr>
              <a:t>n   denotes the number of vertices in the tested graph.</a:t>
            </a:r>
            <a:endParaRPr lang="en-US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838198" y="4404389"/>
            <a:ext cx="990439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B050"/>
                </a:solidFill>
              </a:rPr>
              <a:t>THM: </a:t>
            </a:r>
            <a:r>
              <a:rPr lang="en-US" sz="3200" b="1" dirty="0" smtClean="0">
                <a:solidFill>
                  <a:srgbClr val="00B050"/>
                </a:solidFill>
              </a:rPr>
              <a:t>triangle-freeness </a:t>
            </a:r>
            <a:r>
              <a:rPr lang="en-US" sz="3200" dirty="0" smtClean="0">
                <a:solidFill>
                  <a:srgbClr val="00B050"/>
                </a:solidFill>
              </a:rPr>
              <a:t>is testable in T(</a:t>
            </a:r>
            <a:r>
              <a:rPr lang="en-US" sz="3200" dirty="0" smtClean="0">
                <a:solidFill>
                  <a:srgbClr val="00B050"/>
                </a:solidFill>
                <a:sym typeface="Symbol" panose="05050102010706020507" pitchFamily="18" charset="2"/>
              </a:rPr>
              <a:t></a:t>
            </a:r>
            <a:r>
              <a:rPr lang="en-US" sz="3200" dirty="0" smtClean="0">
                <a:solidFill>
                  <a:srgbClr val="00B050"/>
                </a:solidFill>
              </a:rPr>
              <a:t>)-time,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but T</a:t>
            </a:r>
            <a:r>
              <a:rPr lang="en-US" sz="3200" dirty="0">
                <a:solidFill>
                  <a:srgbClr val="FF0000"/>
                </a:solidFill>
              </a:rPr>
              <a:t>(</a:t>
            </a:r>
            <a:r>
              <a:rPr lang="en-US" sz="3200" dirty="0">
                <a:solidFill>
                  <a:srgbClr val="FF0000"/>
                </a:solidFill>
                <a:sym typeface="Symbol" panose="05050102010706020507" pitchFamily="18" charset="2"/>
              </a:rPr>
              <a:t></a:t>
            </a:r>
            <a:r>
              <a:rPr lang="en-US" sz="3200" dirty="0" smtClean="0">
                <a:solidFill>
                  <a:srgbClr val="FF0000"/>
                </a:solidFill>
              </a:rPr>
              <a:t>) is greater than any poly(1/</a:t>
            </a:r>
            <a:r>
              <a:rPr lang="en-US" sz="3200" dirty="0" smtClean="0">
                <a:solidFill>
                  <a:srgbClr val="FF0000"/>
                </a:solidFill>
                <a:sym typeface="Symbol" panose="05050102010706020507" pitchFamily="18" charset="2"/>
              </a:rPr>
              <a:t></a:t>
            </a:r>
            <a:r>
              <a:rPr lang="en-US" sz="3200" dirty="0" smtClean="0">
                <a:solidFill>
                  <a:srgbClr val="FF0000"/>
                </a:solidFill>
              </a:rPr>
              <a:t>).</a:t>
            </a:r>
          </a:p>
          <a:p>
            <a:r>
              <a:rPr lang="en-US" sz="3200" dirty="0" smtClean="0">
                <a:solidFill>
                  <a:srgbClr val="002060"/>
                </a:solidFill>
              </a:rPr>
              <a:t>(Known upper bound is a tower of O(log(1/</a:t>
            </a:r>
            <a:r>
              <a:rPr lang="en-US" sz="3200" dirty="0" smtClean="0">
                <a:solidFill>
                  <a:srgbClr val="002060"/>
                </a:solidFill>
                <a:sym typeface="Symbol" panose="05050102010706020507" pitchFamily="18" charset="2"/>
              </a:rPr>
              <a:t></a:t>
            </a:r>
            <a:r>
              <a:rPr lang="en-US" sz="3200" dirty="0" smtClean="0">
                <a:solidFill>
                  <a:srgbClr val="002060"/>
                </a:solidFill>
              </a:rPr>
              <a:t>)) exponents.)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198" y="2699914"/>
            <a:ext cx="99043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B050"/>
                </a:solidFill>
              </a:rPr>
              <a:t>THM: </a:t>
            </a:r>
            <a:r>
              <a:rPr lang="en-US" sz="3200" b="1" dirty="0" err="1" smtClean="0">
                <a:solidFill>
                  <a:srgbClr val="00B050"/>
                </a:solidFill>
              </a:rPr>
              <a:t>bipartitness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dirty="0" smtClean="0">
                <a:solidFill>
                  <a:srgbClr val="00B050"/>
                </a:solidFill>
              </a:rPr>
              <a:t>is testable in Õ(1/</a:t>
            </a:r>
            <a:r>
              <a:rPr lang="en-US" sz="3200" dirty="0" smtClean="0">
                <a:solidFill>
                  <a:srgbClr val="00B050"/>
                </a:solidFill>
                <a:sym typeface="Symbol" panose="05050102010706020507" pitchFamily="18" charset="2"/>
              </a:rPr>
              <a:t></a:t>
            </a:r>
            <a:r>
              <a:rPr lang="en-US" sz="3200" baseline="30000" dirty="0" smtClean="0">
                <a:solidFill>
                  <a:srgbClr val="00B050"/>
                </a:solidFill>
                <a:sym typeface="Symbol" panose="05050102010706020507" pitchFamily="18" charset="2"/>
              </a:rPr>
              <a:t>2</a:t>
            </a:r>
            <a:r>
              <a:rPr lang="en-US" sz="3200" dirty="0" smtClean="0">
                <a:solidFill>
                  <a:srgbClr val="00B050"/>
                </a:solidFill>
              </a:rPr>
              <a:t>)-time.</a:t>
            </a:r>
          </a:p>
          <a:p>
            <a:r>
              <a:rPr lang="en-US" sz="3200" dirty="0" smtClean="0">
                <a:solidFill>
                  <a:srgbClr val="00B050"/>
                </a:solidFill>
              </a:rPr>
              <a:t>Ditto for </a:t>
            </a:r>
            <a:r>
              <a:rPr lang="en-US" sz="3200" b="1" dirty="0" smtClean="0">
                <a:solidFill>
                  <a:srgbClr val="00B050"/>
                </a:solidFill>
              </a:rPr>
              <a:t>3-colorability</a:t>
            </a:r>
            <a:r>
              <a:rPr lang="en-US" sz="3200" dirty="0" smtClean="0">
                <a:solidFill>
                  <a:srgbClr val="00B050"/>
                </a:solidFill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523194" y="3175957"/>
            <a:ext cx="24387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Indeed, the complexities are independent of n; they are size-oblivious.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0883963" y="13953"/>
            <a:ext cx="1078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[GGR] [A]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87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6"/>
            <a:ext cx="10904621" cy="789906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Canonical testers and non-</a:t>
            </a:r>
            <a:r>
              <a:rPr lang="en-US" sz="3600" dirty="0" err="1" smtClean="0"/>
              <a:t>adaptivity</a:t>
            </a:r>
            <a:r>
              <a:rPr lang="en-US" sz="3600" dirty="0" smtClean="0"/>
              <a:t> 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838197" y="1606298"/>
            <a:ext cx="1090462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B050"/>
                </a:solidFill>
              </a:rPr>
              <a:t>THM: If </a:t>
            </a:r>
            <a:r>
              <a:rPr lang="en-US" sz="3200" dirty="0" smtClean="0">
                <a:solidFill>
                  <a:srgbClr val="00B050"/>
                </a:solidFill>
                <a:sym typeface="Symbol" panose="05050102010706020507" pitchFamily="18" charset="2"/>
              </a:rPr>
              <a:t>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dirty="0" smtClean="0">
                <a:solidFill>
                  <a:srgbClr val="00B050"/>
                </a:solidFill>
              </a:rPr>
              <a:t>is testable in Q(n,</a:t>
            </a:r>
            <a:r>
              <a:rPr lang="en-US" sz="3200" dirty="0" smtClean="0">
                <a:solidFill>
                  <a:srgbClr val="00B050"/>
                </a:solidFill>
                <a:sym typeface="Symbol" panose="05050102010706020507" pitchFamily="18" charset="2"/>
              </a:rPr>
              <a:t></a:t>
            </a:r>
            <a:r>
              <a:rPr lang="en-US" sz="3200" dirty="0" smtClean="0">
                <a:solidFill>
                  <a:srgbClr val="00B050"/>
                </a:solidFill>
              </a:rPr>
              <a:t>) queries, then it can be tested by inspecting the </a:t>
            </a:r>
            <a:r>
              <a:rPr lang="en-US" sz="3200" dirty="0" err="1" smtClean="0">
                <a:solidFill>
                  <a:srgbClr val="00B050"/>
                </a:solidFill>
              </a:rPr>
              <a:t>subgraph</a:t>
            </a:r>
            <a:r>
              <a:rPr lang="en-US" sz="3200" dirty="0" smtClean="0">
                <a:solidFill>
                  <a:srgbClr val="00B050"/>
                </a:solidFill>
              </a:rPr>
              <a:t> induced </a:t>
            </a:r>
            <a:r>
              <a:rPr lang="en-US" sz="3200" dirty="0">
                <a:solidFill>
                  <a:srgbClr val="00B050"/>
                </a:solidFill>
              </a:rPr>
              <a:t>by </a:t>
            </a:r>
            <a:r>
              <a:rPr lang="en-US" sz="3200" dirty="0" smtClean="0">
                <a:solidFill>
                  <a:srgbClr val="00B050"/>
                </a:solidFill>
              </a:rPr>
              <a:t>O(Q(n</a:t>
            </a:r>
            <a:r>
              <a:rPr lang="en-US" sz="3200" dirty="0">
                <a:solidFill>
                  <a:srgbClr val="00B050"/>
                </a:solidFill>
              </a:rPr>
              <a:t>,</a:t>
            </a:r>
            <a:r>
              <a:rPr lang="en-US" sz="3200" dirty="0">
                <a:solidFill>
                  <a:srgbClr val="00B050"/>
                </a:solidFill>
                <a:sym typeface="Symbol" panose="05050102010706020507" pitchFamily="18" charset="2"/>
              </a:rPr>
              <a:t></a:t>
            </a:r>
            <a:r>
              <a:rPr lang="en-US" sz="3200" dirty="0" smtClean="0">
                <a:solidFill>
                  <a:srgbClr val="00B050"/>
                </a:solidFill>
              </a:rPr>
              <a:t>)) random vertices. Hence, </a:t>
            </a:r>
            <a:r>
              <a:rPr lang="en-US" sz="3200" dirty="0" smtClean="0">
                <a:solidFill>
                  <a:srgbClr val="00B050"/>
                </a:solidFill>
                <a:sym typeface="Symbol" panose="05050102010706020507" pitchFamily="18" charset="2"/>
              </a:rPr>
              <a:t> has a tester that uses </a:t>
            </a:r>
            <a:r>
              <a:rPr lang="en-US" sz="3200" dirty="0">
                <a:solidFill>
                  <a:srgbClr val="00B050"/>
                </a:solidFill>
              </a:rPr>
              <a:t>O(Q(n,</a:t>
            </a:r>
            <a:r>
              <a:rPr lang="en-US" sz="3200" dirty="0">
                <a:solidFill>
                  <a:srgbClr val="00B050"/>
                </a:solidFill>
                <a:sym typeface="Symbol" panose="05050102010706020507" pitchFamily="18" charset="2"/>
              </a:rPr>
              <a:t></a:t>
            </a:r>
            <a:r>
              <a:rPr lang="en-US" sz="3200" dirty="0" smtClean="0">
                <a:solidFill>
                  <a:srgbClr val="00B050"/>
                </a:solidFill>
              </a:rPr>
              <a:t>)</a:t>
            </a:r>
            <a:r>
              <a:rPr lang="en-US" sz="3200" baseline="30000" dirty="0" smtClean="0">
                <a:solidFill>
                  <a:srgbClr val="00B050"/>
                </a:solidFill>
              </a:rPr>
              <a:t>2</a:t>
            </a:r>
            <a:r>
              <a:rPr lang="en-US" sz="3200" dirty="0" smtClean="0">
                <a:solidFill>
                  <a:srgbClr val="00B050"/>
                </a:solidFill>
              </a:rPr>
              <a:t>) </a:t>
            </a:r>
            <a:r>
              <a:rPr lang="en-US" sz="3200" b="1" dirty="0" smtClean="0">
                <a:solidFill>
                  <a:srgbClr val="00B050"/>
                </a:solidFill>
              </a:rPr>
              <a:t>non-adaptive</a:t>
            </a:r>
            <a:r>
              <a:rPr lang="en-US" sz="3200" dirty="0" smtClean="0">
                <a:solidFill>
                  <a:srgbClr val="00B050"/>
                </a:solidFill>
              </a:rPr>
              <a:t> queries.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8197" y="5079412"/>
            <a:ext cx="1075061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THM: There exists </a:t>
            </a:r>
            <a:r>
              <a:rPr lang="en-US" sz="3200" dirty="0" smtClean="0">
                <a:solidFill>
                  <a:srgbClr val="FF0000"/>
                </a:solidFill>
                <a:sym typeface="Symbol" panose="05050102010706020507" pitchFamily="18" charset="2"/>
              </a:rPr>
              <a:t>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that is testable in Õ(1/</a:t>
            </a:r>
            <a:r>
              <a:rPr lang="en-US" sz="3200" dirty="0" smtClean="0">
                <a:solidFill>
                  <a:srgbClr val="FF0000"/>
                </a:solidFill>
                <a:sym typeface="Symbol" panose="05050102010706020507" pitchFamily="18" charset="2"/>
              </a:rPr>
              <a:t></a:t>
            </a:r>
            <a:r>
              <a:rPr lang="en-US" sz="3200" dirty="0" smtClean="0">
                <a:solidFill>
                  <a:srgbClr val="FF0000"/>
                </a:solidFill>
              </a:rPr>
              <a:t>) queries, </a:t>
            </a:r>
            <a:br>
              <a:rPr lang="en-US" sz="3200" dirty="0" smtClean="0">
                <a:solidFill>
                  <a:srgbClr val="FF0000"/>
                </a:solidFill>
              </a:rPr>
            </a:br>
            <a:r>
              <a:rPr lang="en-US" sz="3200" dirty="0" smtClean="0">
                <a:solidFill>
                  <a:srgbClr val="FF0000"/>
                </a:solidFill>
              </a:rPr>
              <a:t>but cannot be tested </a:t>
            </a:r>
            <a:r>
              <a:rPr lang="en-US" sz="3200" dirty="0">
                <a:solidFill>
                  <a:srgbClr val="FF0000"/>
                </a:solidFill>
              </a:rPr>
              <a:t>by </a:t>
            </a:r>
            <a:r>
              <a:rPr lang="en-US" sz="3200" dirty="0" smtClean="0">
                <a:solidFill>
                  <a:srgbClr val="FF0000"/>
                </a:solidFill>
              </a:rPr>
              <a:t>o(1</a:t>
            </a:r>
            <a:r>
              <a:rPr lang="en-US" sz="3200" dirty="0">
                <a:solidFill>
                  <a:srgbClr val="FF0000"/>
                </a:solidFill>
              </a:rPr>
              <a:t>/</a:t>
            </a:r>
            <a:r>
              <a:rPr lang="en-US" sz="3200" dirty="0" smtClean="0">
                <a:solidFill>
                  <a:srgbClr val="FF0000"/>
                </a:solidFill>
                <a:sym typeface="Symbol" panose="05050102010706020507" pitchFamily="18" charset="2"/>
              </a:rPr>
              <a:t></a:t>
            </a:r>
            <a:r>
              <a:rPr lang="en-US" sz="3200" baseline="30000" dirty="0" smtClean="0">
                <a:solidFill>
                  <a:srgbClr val="FF0000"/>
                </a:solidFill>
                <a:sym typeface="Symbol" panose="05050102010706020507" pitchFamily="18" charset="2"/>
              </a:rPr>
              <a:t>1.5</a:t>
            </a:r>
            <a:r>
              <a:rPr lang="en-US" sz="3200" dirty="0" smtClean="0">
                <a:solidFill>
                  <a:srgbClr val="FF0000"/>
                </a:solidFill>
              </a:rPr>
              <a:t>) </a:t>
            </a:r>
            <a:r>
              <a:rPr lang="en-US" sz="3200" b="1" dirty="0" smtClean="0">
                <a:solidFill>
                  <a:srgbClr val="FF0000"/>
                </a:solidFill>
              </a:rPr>
              <a:t>non-adaptive</a:t>
            </a:r>
            <a:r>
              <a:rPr lang="en-US" sz="3200" dirty="0" smtClean="0">
                <a:solidFill>
                  <a:srgbClr val="FF0000"/>
                </a:solidFill>
              </a:rPr>
              <a:t> queries.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197" y="3627224"/>
            <a:ext cx="104041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 </a:t>
            </a:r>
            <a:r>
              <a:rPr lang="en-US" sz="2400" b="1" dirty="0" smtClean="0"/>
              <a:t>non-adaptive</a:t>
            </a:r>
            <a:r>
              <a:rPr lang="en-US" sz="2400" dirty="0" smtClean="0"/>
              <a:t> oracle machine is one that determines all its queries based on its explicit input (and randomness), independently of the answers to prior queries.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9779267" y="87382"/>
            <a:ext cx="2261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[AFKS, GT] vs [GR11]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075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6"/>
            <a:ext cx="10904621" cy="789906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Main Result: A quadratic gap 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838199" y="1344810"/>
            <a:ext cx="1075061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THM: There exists </a:t>
            </a:r>
            <a:r>
              <a:rPr lang="en-US" sz="3200" dirty="0" smtClean="0">
                <a:solidFill>
                  <a:srgbClr val="FF0000"/>
                </a:solidFill>
                <a:sym typeface="Symbol" panose="05050102010706020507" pitchFamily="18" charset="2"/>
              </a:rPr>
              <a:t>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that is testable in Õ(n</a:t>
            </a:r>
            <a:r>
              <a:rPr lang="en-US" sz="3200" baseline="30000" dirty="0" smtClean="0">
                <a:solidFill>
                  <a:srgbClr val="FF0000"/>
                </a:solidFill>
              </a:rPr>
              <a:t>0.5</a:t>
            </a:r>
            <a:r>
              <a:rPr lang="en-US" sz="3200" dirty="0" smtClean="0">
                <a:solidFill>
                  <a:srgbClr val="FF0000"/>
                </a:solidFill>
              </a:rPr>
              <a:t>/</a:t>
            </a:r>
            <a:r>
              <a:rPr lang="en-US" sz="3200" dirty="0" smtClean="0">
                <a:solidFill>
                  <a:srgbClr val="FF0000"/>
                </a:solidFill>
                <a:sym typeface="Symbol" panose="05050102010706020507" pitchFamily="18" charset="2"/>
              </a:rPr>
              <a:t></a:t>
            </a:r>
            <a:r>
              <a:rPr lang="en-US" sz="3200" dirty="0" smtClean="0">
                <a:solidFill>
                  <a:srgbClr val="FF0000"/>
                </a:solidFill>
              </a:rPr>
              <a:t>) queries, </a:t>
            </a:r>
            <a:br>
              <a:rPr lang="en-US" sz="3200" dirty="0" smtClean="0">
                <a:solidFill>
                  <a:srgbClr val="FF0000"/>
                </a:solidFill>
              </a:rPr>
            </a:br>
            <a:r>
              <a:rPr lang="en-US" sz="3200" dirty="0" smtClean="0">
                <a:solidFill>
                  <a:srgbClr val="FF0000"/>
                </a:solidFill>
              </a:rPr>
              <a:t>but cannot be tested </a:t>
            </a:r>
            <a:r>
              <a:rPr lang="en-US" sz="3200" dirty="0">
                <a:solidFill>
                  <a:srgbClr val="FF0000"/>
                </a:solidFill>
              </a:rPr>
              <a:t>by </a:t>
            </a:r>
            <a:r>
              <a:rPr lang="en-US" sz="3200" dirty="0" smtClean="0">
                <a:solidFill>
                  <a:srgbClr val="FF0000"/>
                </a:solidFill>
              </a:rPr>
              <a:t>o(n) </a:t>
            </a:r>
            <a:r>
              <a:rPr lang="en-US" sz="3200" b="1" dirty="0" smtClean="0">
                <a:solidFill>
                  <a:srgbClr val="FF0000"/>
                </a:solidFill>
              </a:rPr>
              <a:t>non-adaptive</a:t>
            </a:r>
            <a:r>
              <a:rPr lang="en-US" sz="3200" dirty="0" smtClean="0">
                <a:solidFill>
                  <a:srgbClr val="FF0000"/>
                </a:solidFill>
              </a:rPr>
              <a:t> queries.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5199" y="3191256"/>
            <a:ext cx="1075061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THM: For every c</a:t>
            </a:r>
            <a:r>
              <a:rPr lang="en-US" sz="3200" dirty="0" smtClean="0">
                <a:solidFill>
                  <a:srgbClr val="FF0000"/>
                </a:solidFill>
                <a:sym typeface="Symbol" panose="05050102010706020507" pitchFamily="18" charset="2"/>
              </a:rPr>
              <a:t>[1,2]</a:t>
            </a:r>
            <a:r>
              <a:rPr lang="en-US" sz="3200" dirty="0" smtClean="0">
                <a:solidFill>
                  <a:srgbClr val="FF0000"/>
                </a:solidFill>
              </a:rPr>
              <a:t> and nice function f, </a:t>
            </a:r>
            <a:br>
              <a:rPr lang="en-US" sz="3200" dirty="0" smtClean="0">
                <a:solidFill>
                  <a:srgbClr val="FF0000"/>
                </a:solidFill>
              </a:rPr>
            </a:br>
            <a:r>
              <a:rPr lang="en-US" sz="3200" dirty="0" smtClean="0">
                <a:solidFill>
                  <a:srgbClr val="FF0000"/>
                </a:solidFill>
              </a:rPr>
              <a:t>there exists </a:t>
            </a:r>
            <a:r>
              <a:rPr lang="en-US" sz="3200" dirty="0" smtClean="0">
                <a:solidFill>
                  <a:srgbClr val="FF0000"/>
                </a:solidFill>
                <a:sym typeface="Symbol" panose="05050102010706020507" pitchFamily="18" charset="2"/>
              </a:rPr>
              <a:t>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that is testable in Õ(f(n,</a:t>
            </a:r>
            <a:r>
              <a:rPr lang="en-US" sz="3200" dirty="0" smtClean="0">
                <a:solidFill>
                  <a:srgbClr val="FF0000"/>
                </a:solidFill>
                <a:sym typeface="Symbol" panose="05050102010706020507" pitchFamily="18" charset="2"/>
              </a:rPr>
              <a:t></a:t>
            </a:r>
            <a:r>
              <a:rPr lang="en-US" sz="3200" dirty="0" smtClean="0">
                <a:solidFill>
                  <a:srgbClr val="FF0000"/>
                </a:solidFill>
              </a:rPr>
              <a:t>)/</a:t>
            </a:r>
            <a:r>
              <a:rPr lang="en-US" sz="3200" dirty="0" smtClean="0">
                <a:solidFill>
                  <a:srgbClr val="FF0000"/>
                </a:solidFill>
                <a:sym typeface="Symbol" panose="05050102010706020507" pitchFamily="18" charset="2"/>
              </a:rPr>
              <a:t></a:t>
            </a:r>
            <a:r>
              <a:rPr lang="en-US" sz="3200" baseline="30000" dirty="0" smtClean="0">
                <a:solidFill>
                  <a:srgbClr val="FF0000"/>
                </a:solidFill>
                <a:sym typeface="Symbol" panose="05050102010706020507" pitchFamily="18" charset="2"/>
              </a:rPr>
              <a:t>2</a:t>
            </a:r>
            <a:r>
              <a:rPr lang="en-US" sz="3200" dirty="0" smtClean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r>
              <a:rPr lang="en-US" sz="3200" dirty="0" smtClean="0">
                <a:solidFill>
                  <a:srgbClr val="FF0000"/>
                </a:solidFill>
              </a:rPr>
              <a:t> queries, </a:t>
            </a:r>
            <a:br>
              <a:rPr lang="en-US" sz="3200" dirty="0" smtClean="0">
                <a:solidFill>
                  <a:srgbClr val="FF0000"/>
                </a:solidFill>
              </a:rPr>
            </a:br>
            <a:r>
              <a:rPr lang="en-US" sz="3200" dirty="0" smtClean="0">
                <a:solidFill>
                  <a:srgbClr val="FF0000"/>
                </a:solidFill>
              </a:rPr>
              <a:t>but cannot be tested </a:t>
            </a:r>
            <a:r>
              <a:rPr lang="en-US" sz="3200" dirty="0">
                <a:solidFill>
                  <a:srgbClr val="FF0000"/>
                </a:solidFill>
              </a:rPr>
              <a:t>by </a:t>
            </a:r>
            <a:r>
              <a:rPr lang="en-US" sz="3200" dirty="0" smtClean="0">
                <a:solidFill>
                  <a:srgbClr val="FF0000"/>
                </a:solidFill>
              </a:rPr>
              <a:t>o(f(n,</a:t>
            </a:r>
            <a:r>
              <a:rPr lang="en-US" sz="3200" dirty="0" smtClean="0">
                <a:solidFill>
                  <a:srgbClr val="FF0000"/>
                </a:solidFill>
                <a:sym typeface="Symbol" panose="05050102010706020507" pitchFamily="18" charset="2"/>
              </a:rPr>
              <a:t>)</a:t>
            </a:r>
            <a:r>
              <a:rPr lang="en-US" sz="3200" baseline="30000" dirty="0" smtClean="0">
                <a:solidFill>
                  <a:srgbClr val="FF0000"/>
                </a:solidFill>
                <a:sym typeface="Symbol" panose="05050102010706020507" pitchFamily="18" charset="2"/>
              </a:rPr>
              <a:t>c</a:t>
            </a:r>
            <a:r>
              <a:rPr lang="en-US" sz="3200" dirty="0" smtClean="0">
                <a:solidFill>
                  <a:srgbClr val="FF0000"/>
                </a:solidFill>
              </a:rPr>
              <a:t>) </a:t>
            </a:r>
            <a:r>
              <a:rPr lang="en-US" sz="3200" b="1" dirty="0" smtClean="0">
                <a:solidFill>
                  <a:srgbClr val="FF0000"/>
                </a:solidFill>
              </a:rPr>
              <a:t>non-adaptive</a:t>
            </a:r>
            <a:r>
              <a:rPr lang="en-US" sz="3200" dirty="0" smtClean="0">
                <a:solidFill>
                  <a:srgbClr val="FF0000"/>
                </a:solidFill>
              </a:rPr>
              <a:t> queries.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Both (upper and lower) bounds are quite tight for </a:t>
            </a:r>
            <a:r>
              <a:rPr lang="en-US" sz="3200" dirty="0" smtClean="0">
                <a:solidFill>
                  <a:srgbClr val="FF0000"/>
                </a:solidFill>
                <a:sym typeface="Symbol" panose="05050102010706020507" pitchFamily="18" charset="2"/>
              </a:rPr>
              <a:t>.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Can replace the constant c by variable c(n,</a:t>
            </a:r>
            <a:r>
              <a:rPr lang="en-US" sz="3200" dirty="0" smtClean="0">
                <a:solidFill>
                  <a:srgbClr val="FF0000"/>
                </a:solidFill>
                <a:sym typeface="Symbol" panose="05050102010706020507" pitchFamily="18" charset="2"/>
              </a:rPr>
              <a:t>).</a:t>
            </a:r>
            <a:endParaRPr lang="en-US" sz="32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74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Tools: Robustly self-ordered graphs </a:t>
            </a:r>
            <a:br>
              <a:rPr lang="en-US" dirty="0" smtClean="0"/>
            </a:br>
            <a:r>
              <a:rPr lang="en-US" dirty="0" smtClean="0"/>
              <a:t>and locally self-ordering a graph.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413733" cy="1331461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G=(V,E) is </a:t>
            </a:r>
            <a:r>
              <a:rPr lang="en-US" b="1" dirty="0" smtClean="0">
                <a:solidFill>
                  <a:srgbClr val="002060"/>
                </a:solidFill>
              </a:rPr>
              <a:t>asymmetric</a:t>
            </a:r>
            <a:r>
              <a:rPr lang="en-US" dirty="0" smtClean="0">
                <a:solidFill>
                  <a:srgbClr val="002060"/>
                </a:solidFill>
              </a:rPr>
              <a:t> (</a:t>
            </a:r>
            <a:r>
              <a:rPr lang="en-US" b="1" dirty="0" smtClean="0">
                <a:solidFill>
                  <a:srgbClr val="002060"/>
                </a:solidFill>
              </a:rPr>
              <a:t>self-ordered</a:t>
            </a:r>
            <a:r>
              <a:rPr lang="en-US" dirty="0" smtClean="0">
                <a:solidFill>
                  <a:srgbClr val="002060"/>
                </a:solidFill>
              </a:rPr>
              <a:t>) if for every G’=(V’,E’) that is isomorphic to G, there exists a unique </a:t>
            </a:r>
            <a:r>
              <a:rPr lang="en-US" dirty="0" err="1" smtClean="0">
                <a:solidFill>
                  <a:srgbClr val="002060"/>
                </a:solidFill>
              </a:rPr>
              <a:t>bijection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  <a:sym typeface="Symbol" panose="05050102010706020507" pitchFamily="18" charset="2"/>
              </a:rPr>
              <a:t> such that G’=(G).</a:t>
            </a:r>
            <a:br>
              <a:rPr lang="en-US" dirty="0" smtClean="0">
                <a:solidFill>
                  <a:srgbClr val="002060"/>
                </a:solidFill>
                <a:sym typeface="Symbol" panose="05050102010706020507" pitchFamily="18" charset="2"/>
              </a:rPr>
            </a:br>
            <a:r>
              <a:rPr lang="en-US" dirty="0" smtClean="0">
                <a:solidFill>
                  <a:srgbClr val="002060"/>
                </a:solidFill>
                <a:sym typeface="Symbol" panose="05050102010706020507" pitchFamily="18" charset="2"/>
              </a:rPr>
              <a:t>I.e., we can “order” the vertices of G’ according to G.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3532472"/>
            <a:ext cx="104137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Def</a:t>
            </a:r>
            <a:r>
              <a:rPr lang="en-US" sz="2400" dirty="0" smtClean="0"/>
              <a:t> (quantitative): G=(V,E) is </a:t>
            </a:r>
            <a:r>
              <a:rPr lang="en-US" sz="2400" dirty="0" smtClean="0">
                <a:sym typeface="Symbol" panose="05050102010706020507" pitchFamily="18" charset="2"/>
              </a:rPr>
              <a:t>-</a:t>
            </a:r>
            <a:r>
              <a:rPr lang="en-US" sz="2400" b="1" dirty="0" smtClean="0">
                <a:sym typeface="Symbol" panose="05050102010706020507" pitchFamily="18" charset="2"/>
              </a:rPr>
              <a:t>robustly</a:t>
            </a:r>
            <a:r>
              <a:rPr lang="en-US" sz="2400" dirty="0" smtClean="0">
                <a:sym typeface="Symbol" panose="05050102010706020507" pitchFamily="18" charset="2"/>
              </a:rPr>
              <a:t> self-ordered if for every </a:t>
            </a:r>
            <a:r>
              <a:rPr lang="en-US" sz="2400" dirty="0" err="1" smtClean="0">
                <a:sym typeface="Symbol" panose="05050102010706020507" pitchFamily="18" charset="2"/>
              </a:rPr>
              <a:t>bijection</a:t>
            </a:r>
            <a:r>
              <a:rPr lang="en-US" sz="2400" dirty="0" smtClean="0">
                <a:sym typeface="Symbol" panose="05050102010706020507" pitchFamily="18" charset="2"/>
              </a:rPr>
              <a:t> :VV the symmetric difference between G and (G) is at least |{</a:t>
            </a:r>
            <a:r>
              <a:rPr lang="en-US" sz="2400" dirty="0" err="1" smtClean="0">
                <a:sym typeface="Symbol" panose="05050102010706020507" pitchFamily="18" charset="2"/>
              </a:rPr>
              <a:t>vV</a:t>
            </a:r>
            <a:r>
              <a:rPr lang="en-US" sz="2400" dirty="0" smtClean="0">
                <a:sym typeface="Symbol" panose="05050102010706020507" pitchFamily="18" charset="2"/>
              </a:rPr>
              <a:t>:(v)v}|.</a:t>
            </a:r>
          </a:p>
          <a:p>
            <a:r>
              <a:rPr lang="en-US" sz="2400" dirty="0" smtClean="0">
                <a:solidFill>
                  <a:srgbClr val="0070C0"/>
                </a:solidFill>
                <a:sym typeface="Symbol" panose="05050102010706020507" pitchFamily="18" charset="2"/>
              </a:rPr>
              <a:t>(Robustly self-ordered = (|V|)-robustly self-ordered.)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40067" y="5109411"/>
            <a:ext cx="104137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Def</a:t>
            </a:r>
            <a:r>
              <a:rPr lang="en-US" sz="2400" dirty="0" smtClean="0"/>
              <a:t>: G=(V,E) is </a:t>
            </a:r>
            <a:r>
              <a:rPr lang="en-US" sz="2400" dirty="0" smtClean="0">
                <a:sym typeface="Symbol" panose="05050102010706020507" pitchFamily="18" charset="2"/>
              </a:rPr>
              <a:t>q-</a:t>
            </a:r>
            <a:r>
              <a:rPr lang="en-US" sz="2400" b="1" dirty="0" smtClean="0">
                <a:sym typeface="Symbol" panose="05050102010706020507" pitchFamily="18" charset="2"/>
              </a:rPr>
              <a:t>locally</a:t>
            </a:r>
            <a:r>
              <a:rPr lang="en-US" sz="2400" dirty="0" smtClean="0">
                <a:sym typeface="Symbol" panose="05050102010706020507" pitchFamily="18" charset="2"/>
              </a:rPr>
              <a:t> self-ordered if there exists a q-query oracle machine M that satisfies M</a:t>
            </a:r>
            <a:r>
              <a:rPr lang="en-US" sz="2400" baseline="30000" dirty="0" smtClean="0">
                <a:sym typeface="Symbol" panose="05050102010706020507" pitchFamily="18" charset="2"/>
              </a:rPr>
              <a:t>(G)</a:t>
            </a:r>
            <a:r>
              <a:rPr lang="en-US" sz="2400" dirty="0" smtClean="0">
                <a:sym typeface="Symbol" panose="05050102010706020507" pitchFamily="18" charset="2"/>
              </a:rPr>
              <a:t>(v)=</a:t>
            </a:r>
            <a:r>
              <a:rPr lang="en-US" sz="2400" baseline="30000" dirty="0" smtClean="0">
                <a:sym typeface="Symbol" panose="05050102010706020507" pitchFamily="18" charset="2"/>
              </a:rPr>
              <a:t>-1</a:t>
            </a:r>
            <a:r>
              <a:rPr lang="en-US" sz="2400" dirty="0" smtClean="0">
                <a:sym typeface="Symbol" panose="05050102010706020507" pitchFamily="18" charset="2"/>
              </a:rPr>
              <a:t>(v) </a:t>
            </a:r>
            <a:r>
              <a:rPr lang="en-US" sz="2400" dirty="0">
                <a:sym typeface="Symbol" panose="05050102010706020507" pitchFamily="18" charset="2"/>
              </a:rPr>
              <a:t>for every </a:t>
            </a:r>
            <a:r>
              <a:rPr lang="en-US" sz="2400" dirty="0" err="1">
                <a:sym typeface="Symbol" panose="05050102010706020507" pitchFamily="18" charset="2"/>
              </a:rPr>
              <a:t>bijection</a:t>
            </a:r>
            <a:r>
              <a:rPr lang="en-US" sz="2400" dirty="0">
                <a:sym typeface="Symbol" panose="05050102010706020507" pitchFamily="18" charset="2"/>
              </a:rPr>
              <a:t> :V</a:t>
            </a:r>
            <a:r>
              <a:rPr lang="en-US" sz="2400" dirty="0" smtClean="0">
                <a:sym typeface="Symbol" panose="05050102010706020507" pitchFamily="18" charset="2"/>
              </a:rPr>
              <a:t>V and </a:t>
            </a:r>
            <a:r>
              <a:rPr lang="en-US" sz="2400" dirty="0" smtClean="0">
                <a:sym typeface="Symbol" panose="05050102010706020507" pitchFamily="18" charset="2"/>
              </a:rPr>
              <a:t>every </a:t>
            </a:r>
            <a:r>
              <a:rPr lang="en-US" sz="2400" dirty="0" err="1" smtClean="0">
                <a:sym typeface="Symbol" panose="05050102010706020507" pitchFamily="18" charset="2"/>
              </a:rPr>
              <a:t>v</a:t>
            </a:r>
            <a:r>
              <a:rPr lang="en-US" sz="2400" dirty="0" err="1" smtClean="0">
                <a:sym typeface="Symbol" panose="05050102010706020507" pitchFamily="18" charset="2"/>
              </a:rPr>
              <a:t>V</a:t>
            </a:r>
            <a:r>
              <a:rPr lang="en-US" sz="2400" dirty="0" smtClean="0">
                <a:sym typeface="Symbol" panose="05050102010706020507" pitchFamily="18" charset="2"/>
              </a:rPr>
              <a:t>.</a:t>
            </a:r>
          </a:p>
          <a:p>
            <a:r>
              <a:rPr lang="en-US" sz="2400" dirty="0" smtClean="0">
                <a:solidFill>
                  <a:srgbClr val="0070C0"/>
                </a:solidFill>
                <a:sym typeface="Symbol" panose="05050102010706020507" pitchFamily="18" charset="2"/>
              </a:rPr>
              <a:t>(Locally self-ordered = poly(log(|V|))-query self-ordered.)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363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main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7005"/>
            <a:ext cx="10760242" cy="4322907"/>
          </a:xfrm>
        </p:spPr>
        <p:txBody>
          <a:bodyPr/>
          <a:lstStyle/>
          <a:p>
            <a:r>
              <a:rPr lang="en-US" dirty="0" smtClean="0"/>
              <a:t>For k-by-k matrices A and B, consider the graph G</a:t>
            </a:r>
            <a:r>
              <a:rPr lang="en-US" baseline="-25000" dirty="0" smtClean="0"/>
              <a:t>A,B</a:t>
            </a:r>
            <a:r>
              <a:rPr lang="en-US" dirty="0" smtClean="0"/>
              <a:t> (</a:t>
            </a:r>
            <a:r>
              <a:rPr lang="en-US" b="1" dirty="0" smtClean="0"/>
              <a:t>under relabeling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032986" y="2655071"/>
            <a:ext cx="3080085" cy="63526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501541" y="4918510"/>
            <a:ext cx="8989996" cy="76039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225491" y="2976063"/>
            <a:ext cx="45719" cy="4571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594860" y="2967892"/>
            <a:ext cx="45719" cy="4571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315543" y="2965183"/>
            <a:ext cx="45719" cy="4571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855994" y="2953203"/>
            <a:ext cx="45719" cy="4571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485794" y="2965182"/>
            <a:ext cx="45719" cy="4571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877417" y="2972705"/>
            <a:ext cx="45719" cy="4571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099143" y="261870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506839" y="2637438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212663" y="2637438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46894" y="2637438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k+i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731840" y="2659082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2k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1845841" y="5275848"/>
            <a:ext cx="45719" cy="4571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299832" y="5275848"/>
            <a:ext cx="45719" cy="4571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142043" y="5295951"/>
            <a:ext cx="45719" cy="4571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3332944" y="5295950"/>
            <a:ext cx="45719" cy="4571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10242279" y="5250231"/>
            <a:ext cx="45719" cy="4571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8933244" y="5248728"/>
            <a:ext cx="45719" cy="4571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8755176" y="5235946"/>
            <a:ext cx="45719" cy="4571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9400068" y="5248729"/>
            <a:ext cx="45719" cy="4571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1425679" y="5341669"/>
            <a:ext cx="638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2k+1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058453" y="5377754"/>
            <a:ext cx="575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2k+j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972783" y="5309574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8653147" y="5302010"/>
            <a:ext cx="638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  <a:r>
              <a:rPr lang="en-US" dirty="0" smtClean="0"/>
              <a:t>k+1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10085058" y="5316386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</a:t>
            </a:r>
            <a:r>
              <a:rPr lang="en-US" dirty="0"/>
              <a:t>k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228840" y="5420498"/>
            <a:ext cx="575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8k+j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1868700" y="3028414"/>
            <a:ext cx="2379650" cy="22303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9" idx="4"/>
          </p:cNvCxnSpPr>
          <p:nvPr/>
        </p:nvCxnSpPr>
        <p:spPr>
          <a:xfrm flipH="1">
            <a:off x="3142043" y="3010902"/>
            <a:ext cx="2196360" cy="2285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5508653" y="3020393"/>
            <a:ext cx="3470310" cy="22384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20" idx="2"/>
            <a:endCxn id="24" idx="7"/>
          </p:cNvCxnSpPr>
          <p:nvPr/>
        </p:nvCxnSpPr>
        <p:spPr>
          <a:xfrm>
            <a:off x="6934780" y="3028414"/>
            <a:ext cx="3346523" cy="2228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endCxn id="21" idx="7"/>
          </p:cNvCxnSpPr>
          <p:nvPr/>
        </p:nvCxnSpPr>
        <p:spPr>
          <a:xfrm flipH="1">
            <a:off x="2338856" y="3020393"/>
            <a:ext cx="2278863" cy="22621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endCxn id="27" idx="7"/>
          </p:cNvCxnSpPr>
          <p:nvPr/>
        </p:nvCxnSpPr>
        <p:spPr>
          <a:xfrm>
            <a:off x="5877418" y="3004090"/>
            <a:ext cx="3561674" cy="22513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098716" y="3795653"/>
            <a:ext cx="468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</a:t>
            </a:r>
            <a:r>
              <a:rPr lang="en-US" baseline="-25000" dirty="0" err="1" smtClean="0"/>
              <a:t>i,j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7446514" y="3735093"/>
            <a:ext cx="468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</a:t>
            </a:r>
            <a:r>
              <a:rPr lang="en-US" baseline="-25000" dirty="0" err="1" smtClean="0"/>
              <a:t>i,j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7580870" y="2750601"/>
            <a:ext cx="2671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random 2k-vertex graph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4400829" y="4994997"/>
            <a:ext cx="2671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random 7k-vertex graph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838200" y="6179419"/>
            <a:ext cx="10769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Both random graphs are robustly self-ordered and locally self-ordered.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288758" y="2609352"/>
            <a:ext cx="1694046" cy="2031325"/>
          </a:xfrm>
          <a:prstGeom prst="rect">
            <a:avLst/>
          </a:prstGeom>
          <a:noFill/>
          <a:ln w="76200">
            <a:solidFill>
              <a:srgbClr val="FFFF0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The challenge of testing: Distinguish the case of A=B from the case of independent A and B.</a:t>
            </a:r>
          </a:p>
        </p:txBody>
      </p:sp>
    </p:spTree>
    <p:extLst>
      <p:ext uri="{BB962C8B-B14F-4D97-AF65-F5344CB8AC3E}">
        <p14:creationId xmlns:p14="http://schemas.microsoft.com/office/powerpoint/2010/main" val="407358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1572</Words>
  <Application>Microsoft Office PowerPoint</Application>
  <PresentationFormat>Widescreen</PresentationFormat>
  <Paragraphs>159</Paragraphs>
  <Slides>17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Symbol</vt:lpstr>
      <vt:lpstr>Office Theme</vt:lpstr>
      <vt:lpstr>Non-Adaptive vs Adaptive Queries  in the Dense Graph Testing Model</vt:lpstr>
      <vt:lpstr>Property Testing: Super-fast Approximate Decisions</vt:lpstr>
      <vt:lpstr>PT in the Dense Graph Model (aka Adjacency Predicate Model)</vt:lpstr>
      <vt:lpstr>PT in the Dense Graph Model, the actual definition</vt:lpstr>
      <vt:lpstr>Some known results (for perspective)</vt:lpstr>
      <vt:lpstr>Canonical testers and non-adaptivity </vt:lpstr>
      <vt:lpstr>Main Result: A quadratic gap </vt:lpstr>
      <vt:lpstr>Tools: Robustly self-ordered graphs  and locally self-ordering a graph.</vt:lpstr>
      <vt:lpstr>The main construction</vt:lpstr>
      <vt:lpstr>The non-adaptive lower bound</vt:lpstr>
      <vt:lpstr>The non-adaptive lower bound (detail)</vt:lpstr>
      <vt:lpstr>The adaptive upper bound</vt:lpstr>
      <vt:lpstr>Smaller complexity gaps (between non-adaptive and adaptive)</vt:lpstr>
      <vt:lpstr>Lower levels complexity, revised</vt:lpstr>
      <vt:lpstr>Complexities that depend on the proximity parameter</vt:lpstr>
      <vt:lpstr>Versions for one-sided error</vt:lpstr>
      <vt:lpstr>Conclusion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Non-Adaptive vs Adaptive Queries  in the Dense Graph Testing Model</dc:title>
  <dc:creator>Oded</dc:creator>
  <cp:lastModifiedBy>Oded</cp:lastModifiedBy>
  <cp:revision>157</cp:revision>
  <dcterms:created xsi:type="dcterms:W3CDTF">2021-05-01T14:32:42Z</dcterms:created>
  <dcterms:modified xsi:type="dcterms:W3CDTF">2021-05-23T18:18:00Z</dcterms:modified>
</cp:coreProperties>
</file>