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33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9995C16A-3DCC-4C0E-B1CE-BB7A779F6F34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21BD0FF0-1758-4331-A7B7-EC8CD7F73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98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EF763A23-C155-4CA7-AA17-0A387E70CFA8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33B25B82-06B8-48EE-BF9F-116736FEF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gift should be valuable to the receiver; I tried to do so, but not</a:t>
            </a:r>
            <a:r>
              <a:rPr lang="en-US" baseline="0" dirty="0" smtClean="0"/>
              <a:t> sure if I </a:t>
            </a:r>
            <a:r>
              <a:rPr lang="en-US" baseline="0" dirty="0" smtClean="0"/>
              <a:t>succeeded.</a:t>
            </a:r>
          </a:p>
          <a:p>
            <a:r>
              <a:rPr lang="en-US" baseline="0" dirty="0" smtClean="0"/>
              <a:t>What can be valuable to </a:t>
            </a:r>
            <a:r>
              <a:rPr lang="en-US" baseline="0" dirty="0" err="1" smtClean="0"/>
              <a:t>Shafi</a:t>
            </a:r>
            <a:r>
              <a:rPr lang="en-US" baseline="0" dirty="0" smtClean="0"/>
              <a:t>? Only creative work. So I tried…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3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day after an unmentionable</a:t>
            </a:r>
            <a:r>
              <a:rPr lang="en-US" baseline="0" dirty="0" smtClean="0"/>
              <a:t> day, I heard </a:t>
            </a:r>
            <a:r>
              <a:rPr lang="en-US" baseline="0" dirty="0" err="1" smtClean="0"/>
              <a:t>Shafi</a:t>
            </a:r>
            <a:r>
              <a:rPr lang="en-US" baseline="0" dirty="0" smtClean="0"/>
              <a:t> give a presentation on </a:t>
            </a:r>
            <a:r>
              <a:rPr lang="en-US" baseline="0" dirty="0" err="1" smtClean="0"/>
              <a:t>pseudodeterministic</a:t>
            </a:r>
            <a:r>
              <a:rPr lang="en-US" baseline="0" dirty="0" smtClean="0"/>
              <a:t> algorithms. I decided to try to contribute to her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0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failing to do something with her definition, I decided to relax it. Is</a:t>
            </a:r>
            <a:r>
              <a:rPr lang="en-US" baseline="0" dirty="0" smtClean="0"/>
              <a:t> this relaxation appealing? Let’s see what </a:t>
            </a:r>
            <a:r>
              <a:rPr lang="en-US" baseline="0" dirty="0" err="1" smtClean="0"/>
              <a:t>Shafi</a:t>
            </a:r>
            <a:r>
              <a:rPr lang="en-US" baseline="0" dirty="0" smtClean="0"/>
              <a:t> thinks. </a:t>
            </a:r>
          </a:p>
          <a:p>
            <a:r>
              <a:rPr lang="en-US" baseline="0" dirty="0" smtClean="0"/>
              <a:t>NOTE: 1/(t+2) stands for noticeably smaller than 1/(m+1), </a:t>
            </a:r>
            <a:r>
              <a:rPr lang="en-US" baseline="0" dirty="0" err="1" smtClean="0"/>
              <a:t>wheras</a:t>
            </a:r>
            <a:r>
              <a:rPr lang="en-US" baseline="0" dirty="0" smtClean="0"/>
              <a:t> (m+1)/(m+2) is </a:t>
            </a:r>
            <a:r>
              <a:rPr lang="en-US" baseline="0" dirty="0" err="1" smtClean="0"/>
              <a:t>noticely</a:t>
            </a:r>
            <a:r>
              <a:rPr lang="en-US" baseline="0" dirty="0" smtClean="0"/>
              <a:t> bigger than m/(m+1)…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56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it overcomes one limitation of </a:t>
            </a:r>
            <a:r>
              <a:rPr lang="en-US" dirty="0" err="1" smtClean="0"/>
              <a:t>pseudodeterministic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algs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NOTE: small = related to the size of the approximation error (over t^2).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27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 will wake-up: Composition! But to Ran’s surprise, here it works in “parallel” but not for “sequential”.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52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show</a:t>
            </a:r>
            <a:r>
              <a:rPr lang="en-US" baseline="0" dirty="0" smtClean="0"/>
              <a:t> this slide only if </a:t>
            </a:r>
            <a:r>
              <a:rPr lang="en-US" baseline="0" dirty="0" err="1" smtClean="0"/>
              <a:t>Shafi</a:t>
            </a:r>
            <a:r>
              <a:rPr lang="en-US" baseline="0" dirty="0" smtClean="0"/>
              <a:t> likes </a:t>
            </a:r>
            <a:r>
              <a:rPr lang="en-US" baseline="0" smtClean="0"/>
              <a:t>the notion.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25B82-06B8-48EE-BF9F-116736FEF4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6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 pseudo-gift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b</a:t>
            </a:r>
            <a:r>
              <a:rPr lang="en-US" sz="4400" dirty="0" smtClean="0"/>
              <a:t>y Oded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074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Pseudodeterministic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700129"/>
            <a:ext cx="10173209" cy="29718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For a binary relation R, let R(x)=</a:t>
            </a:r>
            <a:r>
              <a:rPr lang="en-US" dirty="0" smtClean="0">
                <a:sym typeface="Symbol" panose="05050102010706020507" pitchFamily="18" charset="2"/>
              </a:rPr>
              <a:t>y</a:t>
            </a:r>
            <a:r>
              <a:rPr lang="en-US" dirty="0" smtClean="0">
                <a:sym typeface="Wingdings" panose="05000000000000000000" pitchFamily="2" charset="2"/>
              </a:rPr>
              <a:t>:(</a:t>
            </a:r>
            <a:r>
              <a:rPr lang="en-US" dirty="0" err="1" smtClean="0">
                <a:sym typeface="Wingdings" panose="05000000000000000000" pitchFamily="2" charset="2"/>
              </a:rPr>
              <a:t>x,y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r>
              <a:rPr lang="en-US" dirty="0" smtClean="0">
                <a:sym typeface="Symbol" panose="05050102010706020507" pitchFamily="18" charset="2"/>
              </a:rPr>
              <a:t></a:t>
            </a:r>
            <a:r>
              <a:rPr lang="en-US" dirty="0" smtClean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Symbol" panose="05050102010706020507" pitchFamily="18" charset="2"/>
              </a:rPr>
              <a:t></a:t>
            </a:r>
            <a:r>
              <a:rPr lang="en-US" dirty="0" smtClean="0"/>
              <a:t> and S</a:t>
            </a:r>
            <a:r>
              <a:rPr lang="en-US" baseline="-25000" dirty="0" smtClean="0"/>
              <a:t>R</a:t>
            </a:r>
            <a:r>
              <a:rPr lang="en-US" dirty="0" smtClean="0"/>
              <a:t>=</a:t>
            </a:r>
            <a:r>
              <a:rPr lang="en-US" dirty="0" smtClean="0">
                <a:sym typeface="Symbol" panose="05050102010706020507" pitchFamily="18" charset="2"/>
              </a:rPr>
              <a:t></a:t>
            </a:r>
            <a:r>
              <a:rPr lang="en-US" dirty="0" err="1" smtClean="0">
                <a:sym typeface="Symbol" panose="05050102010706020507" pitchFamily="18" charset="2"/>
              </a:rPr>
              <a:t>x:R</a:t>
            </a:r>
            <a:r>
              <a:rPr lang="en-US" dirty="0" smtClean="0">
                <a:sym typeface="Symbol" panose="05050102010706020507" pitchFamily="18" charset="2"/>
              </a:rPr>
              <a:t>(x),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and consider the search problem associated with R. 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A </a:t>
            </a:r>
            <a:r>
              <a:rPr lang="en-US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pseudodeterministic</a:t>
            </a:r>
            <a:r>
              <a:rPr lang="en-US" dirty="0" smtClean="0">
                <a:sym typeface="Symbol" panose="05050102010706020507" pitchFamily="18" charset="2"/>
              </a:rPr>
              <a:t> algorithm A solving R satisfies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For every </a:t>
            </a:r>
            <a:r>
              <a:rPr lang="en-US" dirty="0" err="1" smtClean="0">
                <a:sym typeface="Symbol" panose="05050102010706020507" pitchFamily="18" charset="2"/>
              </a:rPr>
              <a:t>x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smtClean="0"/>
              <a:t> there exists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x</a:t>
            </a:r>
            <a:r>
              <a:rPr lang="en-US" dirty="0" err="1" smtClean="0">
                <a:sym typeface="Symbol" panose="05050102010706020507" pitchFamily="18" charset="2"/>
              </a:rPr>
              <a:t>R</a:t>
            </a:r>
            <a:r>
              <a:rPr lang="en-US" dirty="0" smtClean="0">
                <a:sym typeface="Symbol" panose="05050102010706020507" pitchFamily="18" charset="2"/>
              </a:rPr>
              <a:t>(x) s.t </a:t>
            </a:r>
            <a:r>
              <a:rPr lang="en-US" dirty="0" err="1" smtClean="0">
                <a:sym typeface="Symbol" panose="05050102010706020507" pitchFamily="18" charset="2"/>
              </a:rPr>
              <a:t>Prob</a:t>
            </a:r>
            <a:r>
              <a:rPr lang="en-US" dirty="0" smtClean="0">
                <a:sym typeface="Symbol" panose="05050102010706020507" pitchFamily="18" charset="2"/>
              </a:rPr>
              <a:t>[A(x)=c</a:t>
            </a:r>
            <a:r>
              <a:rPr lang="en-US" baseline="-25000" dirty="0" smtClean="0"/>
              <a:t>x</a:t>
            </a:r>
            <a:r>
              <a:rPr lang="en-US" dirty="0" smtClean="0">
                <a:sym typeface="Symbol" panose="05050102010706020507" pitchFamily="18" charset="2"/>
              </a:rPr>
              <a:t>]  2/3.      (canonical)</a:t>
            </a:r>
          </a:p>
          <a:p>
            <a:r>
              <a:rPr lang="en-US" dirty="0">
                <a:sym typeface="Symbol" panose="05050102010706020507" pitchFamily="18" charset="2"/>
              </a:rPr>
              <a:t>For every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dirty="0" err="1" smtClean="0">
                <a:sym typeface="Symbol" panose="05050102010706020507" pitchFamily="18" charset="2"/>
              </a:rPr>
              <a:t>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smtClean="0"/>
              <a:t> i</a:t>
            </a:r>
            <a:r>
              <a:rPr lang="en-US" dirty="0" smtClean="0">
                <a:sym typeface="Symbol" panose="05050102010706020507" pitchFamily="18" charset="2"/>
              </a:rPr>
              <a:t>t holds that </a:t>
            </a:r>
            <a:r>
              <a:rPr lang="en-US" dirty="0" err="1" smtClean="0">
                <a:sym typeface="Symbol" panose="05050102010706020507" pitchFamily="18" charset="2"/>
              </a:rPr>
              <a:t>Prob</a:t>
            </a:r>
            <a:r>
              <a:rPr lang="en-US" dirty="0" smtClean="0">
                <a:sym typeface="Symbol" panose="05050102010706020507" pitchFamily="18" charset="2"/>
              </a:rPr>
              <a:t>[A(x)=] </a:t>
            </a:r>
            <a:r>
              <a:rPr lang="en-US" dirty="0">
                <a:sym typeface="Symbol" panose="05050102010706020507" pitchFamily="18" charset="2"/>
              </a:rPr>
              <a:t> 2/3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Error reduction applies.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Drawback: Cannot approximate the average value of a huge function.  [slide 4]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endParaRPr lang="en-US" baseline="300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2833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</a:t>
            </a:r>
            <a:r>
              <a:rPr lang="en-US" dirty="0" err="1" smtClean="0"/>
              <a:t>pseudodeterministic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700129"/>
            <a:ext cx="9613861" cy="366309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a binary relation R, let R(x)=</a:t>
            </a:r>
            <a:r>
              <a:rPr lang="en-US" dirty="0" smtClean="0">
                <a:sym typeface="Symbol" panose="05050102010706020507" pitchFamily="18" charset="2"/>
              </a:rPr>
              <a:t>y</a:t>
            </a:r>
            <a:r>
              <a:rPr lang="en-US" dirty="0" smtClean="0">
                <a:sym typeface="Wingdings" panose="05000000000000000000" pitchFamily="2" charset="2"/>
              </a:rPr>
              <a:t>:(</a:t>
            </a:r>
            <a:r>
              <a:rPr lang="en-US" dirty="0" err="1" smtClean="0">
                <a:sym typeface="Wingdings" panose="05000000000000000000" pitchFamily="2" charset="2"/>
              </a:rPr>
              <a:t>x,y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r>
              <a:rPr lang="en-US" dirty="0" smtClean="0">
                <a:sym typeface="Symbol" panose="05050102010706020507" pitchFamily="18" charset="2"/>
              </a:rPr>
              <a:t></a:t>
            </a:r>
            <a:r>
              <a:rPr lang="en-US" dirty="0" smtClean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Symbol" panose="05050102010706020507" pitchFamily="18" charset="2"/>
              </a:rPr>
              <a:t></a:t>
            </a:r>
            <a:r>
              <a:rPr lang="en-US" dirty="0" smtClean="0"/>
              <a:t> and S</a:t>
            </a:r>
            <a:r>
              <a:rPr lang="en-US" baseline="-25000" dirty="0" smtClean="0"/>
              <a:t>R</a:t>
            </a:r>
            <a:r>
              <a:rPr lang="en-US" dirty="0" smtClean="0"/>
              <a:t>=</a:t>
            </a:r>
            <a:r>
              <a:rPr lang="en-US" dirty="0" smtClean="0">
                <a:sym typeface="Symbol" panose="05050102010706020507" pitchFamily="18" charset="2"/>
              </a:rPr>
              <a:t></a:t>
            </a:r>
            <a:r>
              <a:rPr lang="en-US" dirty="0" err="1" smtClean="0">
                <a:sym typeface="Symbol" panose="05050102010706020507" pitchFamily="18" charset="2"/>
              </a:rPr>
              <a:t>x:R</a:t>
            </a:r>
            <a:r>
              <a:rPr lang="en-US" dirty="0" smtClean="0">
                <a:sym typeface="Symbol" panose="05050102010706020507" pitchFamily="18" charset="2"/>
              </a:rPr>
              <a:t>(x),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and consider the search problem associated with R. 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An </a:t>
            </a:r>
            <a:r>
              <a:rPr lang="en-US" b="1" dirty="0">
                <a:solidFill>
                  <a:srgbClr val="FFFF00"/>
                </a:solidFill>
                <a:sym typeface="Symbol" panose="05050102010706020507" pitchFamily="18" charset="2"/>
              </a:rPr>
              <a:t>m</a:t>
            </a:r>
            <a:r>
              <a:rPr lang="en-US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-</a:t>
            </a:r>
            <a:r>
              <a:rPr lang="en-US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pseudodeterministic</a:t>
            </a:r>
            <a:r>
              <a:rPr lang="en-US" dirty="0" smtClean="0">
                <a:sym typeface="Symbol" panose="05050102010706020507" pitchFamily="18" charset="2"/>
              </a:rPr>
              <a:t> algorithm A solving R satisfies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For every </a:t>
            </a:r>
            <a:r>
              <a:rPr lang="en-US" dirty="0" err="1" smtClean="0">
                <a:sym typeface="Symbol" panose="05050102010706020507" pitchFamily="18" charset="2"/>
              </a:rPr>
              <a:t>x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smtClean="0"/>
              <a:t> there exists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x</a:t>
            </a:r>
            <a:r>
              <a:rPr lang="en-US" dirty="0" err="1" smtClean="0">
                <a:sym typeface="Symbol" panose="05050102010706020507" pitchFamily="18" charset="2"/>
              </a:rPr>
              <a:t>R</a:t>
            </a:r>
            <a:r>
              <a:rPr lang="en-US" dirty="0" smtClean="0">
                <a:sym typeface="Symbol" panose="05050102010706020507" pitchFamily="18" charset="2"/>
              </a:rPr>
              <a:t>(x) of size at most </a:t>
            </a:r>
            <a:r>
              <a:rPr lang="en-US" dirty="0" smtClean="0">
                <a:sym typeface="Symbol" panose="05050102010706020507" pitchFamily="18" charset="2"/>
              </a:rPr>
              <a:t>m</a:t>
            </a:r>
            <a:r>
              <a:rPr lang="en-US" dirty="0" smtClean="0">
                <a:sym typeface="Symbol" panose="05050102010706020507" pitchFamily="18" charset="2"/>
              </a:rPr>
              <a:t/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s.t </a:t>
            </a:r>
            <a:r>
              <a:rPr lang="en-US" dirty="0" err="1" smtClean="0">
                <a:sym typeface="Symbol" panose="05050102010706020507" pitchFamily="18" charset="2"/>
              </a:rPr>
              <a:t>Prob</a:t>
            </a:r>
            <a:r>
              <a:rPr lang="en-US" dirty="0" smtClean="0">
                <a:sym typeface="Symbol" panose="05050102010706020507" pitchFamily="18" charset="2"/>
              </a:rPr>
              <a:t>[A(x)</a:t>
            </a:r>
            <a:r>
              <a:rPr lang="en-US" dirty="0" err="1" smtClean="0">
                <a:sym typeface="Symbol" panose="05050102010706020507" pitchFamily="18" charset="2"/>
              </a:rPr>
              <a:t>C</a:t>
            </a:r>
            <a:r>
              <a:rPr lang="en-US" baseline="-25000" dirty="0" err="1" smtClean="0"/>
              <a:t>x</a:t>
            </a:r>
            <a:r>
              <a:rPr lang="en-US" dirty="0" smtClean="0">
                <a:sym typeface="Symbol" panose="05050102010706020507" pitchFamily="18" charset="2"/>
              </a:rPr>
              <a:t>]  (m+1)/(m+2).</a:t>
            </a:r>
          </a:p>
          <a:p>
            <a:r>
              <a:rPr lang="en-US" dirty="0">
                <a:sym typeface="Symbol" panose="05050102010706020507" pitchFamily="18" charset="2"/>
              </a:rPr>
              <a:t>For every 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dirty="0" err="1" smtClean="0">
                <a:sym typeface="Symbol" panose="05050102010706020507" pitchFamily="18" charset="2"/>
              </a:rPr>
              <a:t></a:t>
            </a:r>
            <a:r>
              <a:rPr lang="en-US" dirty="0" err="1" smtClean="0"/>
              <a:t>S</a:t>
            </a:r>
            <a:r>
              <a:rPr lang="en-US" baseline="-25000" dirty="0" err="1" smtClean="0"/>
              <a:t>R</a:t>
            </a:r>
            <a:r>
              <a:rPr lang="en-US" dirty="0" smtClean="0"/>
              <a:t> i</a:t>
            </a:r>
            <a:r>
              <a:rPr lang="en-US" dirty="0" smtClean="0">
                <a:sym typeface="Symbol" panose="05050102010706020507" pitchFamily="18" charset="2"/>
              </a:rPr>
              <a:t>t holds that </a:t>
            </a:r>
            <a:r>
              <a:rPr lang="en-US" dirty="0" err="1" smtClean="0">
                <a:sym typeface="Symbol" panose="05050102010706020507" pitchFamily="18" charset="2"/>
              </a:rPr>
              <a:t>Prob</a:t>
            </a:r>
            <a:r>
              <a:rPr lang="en-US" dirty="0" smtClean="0">
                <a:sym typeface="Symbol" panose="05050102010706020507" pitchFamily="18" charset="2"/>
              </a:rPr>
              <a:t>[A(x)=] </a:t>
            </a:r>
            <a:r>
              <a:rPr lang="en-US" dirty="0">
                <a:sym typeface="Symbol" panose="05050102010706020507" pitchFamily="18" charset="2"/>
              </a:rPr>
              <a:t> 2/3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Error reduction applies (since outputs not in </a:t>
            </a:r>
            <a:r>
              <a:rPr lang="en-US" dirty="0" err="1" smtClean="0">
                <a:sym typeface="Symbol" panose="05050102010706020507" pitchFamily="18" charset="2"/>
              </a:rPr>
              <a:t>C</a:t>
            </a:r>
            <a:r>
              <a:rPr lang="en-US" baseline="-25000" dirty="0" err="1" smtClean="0"/>
              <a:t>x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are detected). 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Original notion coincides with m=1.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endParaRPr lang="en-US" baseline="300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39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Well, while a super-fast randomized algorithm can approximate the average value of a function, </a:t>
            </a:r>
            <a:br>
              <a:rPr lang="en-US" sz="3000" dirty="0" smtClean="0"/>
            </a:br>
            <a:r>
              <a:rPr lang="en-US" sz="3000" dirty="0" smtClean="0"/>
              <a:t>a </a:t>
            </a:r>
            <a:r>
              <a:rPr lang="en-US" sz="3000" dirty="0" err="1" smtClean="0"/>
              <a:t>pseudodeterminstic</a:t>
            </a:r>
            <a:r>
              <a:rPr lang="en-US" sz="3000" dirty="0" smtClean="0"/>
              <a:t> algorithm cannot do that [GGR]. </a:t>
            </a:r>
          </a:p>
          <a:p>
            <a:pPr marL="0" indent="0">
              <a:buNone/>
            </a:pPr>
            <a:r>
              <a:rPr lang="en-US" sz="3000" dirty="0" smtClean="0"/>
              <a:t>Yet, a 2-pseudodterministic algorithm can!</a:t>
            </a:r>
          </a:p>
          <a:p>
            <a:pPr marL="0" indent="0">
              <a:buNone/>
            </a:pPr>
            <a:r>
              <a:rPr lang="en-US" sz="3000" dirty="0" smtClean="0"/>
              <a:t>Actually, a (t+1)-</a:t>
            </a:r>
            <a:r>
              <a:rPr lang="en-US" sz="3000" dirty="0" err="1" smtClean="0"/>
              <a:t>pseudodeterministic</a:t>
            </a:r>
            <a:r>
              <a:rPr lang="en-US" sz="3000" dirty="0" smtClean="0"/>
              <a:t> algorithm can approximate the average value of t functions.*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) This improves over the obvious 2</a:t>
            </a:r>
            <a:r>
              <a:rPr lang="en-US" sz="2600" baseline="30000" dirty="0" smtClean="0">
                <a:sym typeface="Symbol" panose="05050102010706020507" pitchFamily="18" charset="2"/>
              </a:rPr>
              <a:t>t</a:t>
            </a:r>
            <a:r>
              <a:rPr lang="en-US" sz="2600" dirty="0" smtClean="0">
                <a:sym typeface="Symbol" panose="05050102010706020507" pitchFamily="18" charset="2"/>
              </a:rPr>
              <a:t>-pseudodeterministic alg.</a:t>
            </a:r>
            <a:endParaRPr lang="en-US" sz="2600" dirty="0"/>
          </a:p>
        </p:txBody>
      </p:sp>
      <p:sp>
        <p:nvSpPr>
          <p:cNvPr id="5" name="Horizontal Scroll 4"/>
          <p:cNvSpPr/>
          <p:nvPr/>
        </p:nvSpPr>
        <p:spPr>
          <a:xfrm>
            <a:off x="9456582" y="2336873"/>
            <a:ext cx="2610726" cy="250481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794783" y="3127614"/>
            <a:ext cx="2397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Round according to</a:t>
            </a:r>
            <a:br>
              <a:rPr lang="en-US" dirty="0" smtClean="0"/>
            </a:br>
            <a:r>
              <a:rPr lang="en-US" dirty="0" smtClean="0"/>
              <a:t>a single, randomly selected (small) shift of the thresholds.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1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Non-adaptive </a:t>
            </a:r>
            <a:r>
              <a:rPr lang="en-US" dirty="0" smtClean="0"/>
              <a:t>composition of PPD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20202" cy="1930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THM: Suppose that </a:t>
            </a:r>
            <a:r>
              <a:rPr lang="en-US" sz="3000" dirty="0" smtClean="0"/>
              <a:t>A </a:t>
            </a:r>
            <a:r>
              <a:rPr lang="en-US" sz="3000" dirty="0"/>
              <a:t>is an </a:t>
            </a:r>
            <a:r>
              <a:rPr lang="en-US" sz="3000" dirty="0" smtClean="0"/>
              <a:t>m-</a:t>
            </a:r>
            <a:r>
              <a:rPr lang="en-US" sz="3000" dirty="0" err="1" smtClean="0"/>
              <a:t>pseudeterministic</a:t>
            </a:r>
            <a:r>
              <a:rPr lang="en-US" sz="3000" dirty="0" smtClean="0"/>
              <a:t> </a:t>
            </a:r>
            <a:r>
              <a:rPr lang="en-US" sz="3000" dirty="0"/>
              <a:t>algorithm for </a:t>
            </a:r>
            <a:r>
              <a:rPr lang="en-US" sz="3000" dirty="0" smtClean="0"/>
              <a:t>solving the search </a:t>
            </a:r>
            <a:r>
              <a:rPr lang="en-US" sz="3000" dirty="0"/>
              <a:t>problem </a:t>
            </a:r>
            <a:r>
              <a:rPr lang="en-US" sz="3000" dirty="0" smtClean="0"/>
              <a:t>R. Then, we </a:t>
            </a:r>
            <a:r>
              <a:rPr lang="en-US" sz="3000" dirty="0"/>
              <a:t>can </a:t>
            </a:r>
            <a:r>
              <a:rPr lang="en-US" sz="3000"/>
              <a:t>solve </a:t>
            </a:r>
            <a:r>
              <a:rPr lang="en-US" sz="3000" smtClean="0"/>
              <a:t/>
            </a:r>
            <a:br>
              <a:rPr lang="en-US" sz="3000" smtClean="0"/>
            </a:br>
            <a:r>
              <a:rPr lang="en-US" sz="3000" smtClean="0"/>
              <a:t>t </a:t>
            </a:r>
            <a:r>
              <a:rPr lang="en-US" sz="3000" dirty="0"/>
              <a:t>instances of </a:t>
            </a:r>
            <a:r>
              <a:rPr lang="en-US" sz="3000" dirty="0" smtClean="0"/>
              <a:t>R by a (t</a:t>
            </a:r>
            <a:r>
              <a:rPr lang="en-US" sz="3000" dirty="0" smtClean="0">
                <a:sym typeface="Symbol" panose="05050102010706020507" pitchFamily="18" charset="2"/>
              </a:rPr>
              <a:t></a:t>
            </a:r>
            <a:r>
              <a:rPr lang="en-US" sz="3000" dirty="0" smtClean="0"/>
              <a:t>(m-1</a:t>
            </a:r>
            <a:r>
              <a:rPr lang="en-US" sz="3000" dirty="0"/>
              <a:t>)+1</a:t>
            </a:r>
            <a:r>
              <a:rPr lang="en-US" sz="3000" dirty="0" smtClean="0"/>
              <a:t>)-</a:t>
            </a:r>
            <a:r>
              <a:rPr lang="en-US" sz="3000" dirty="0" err="1"/>
              <a:t>pseudodeterministic</a:t>
            </a:r>
            <a:r>
              <a:rPr lang="en-US" sz="3000" dirty="0"/>
              <a:t> algorithm </a:t>
            </a:r>
            <a:r>
              <a:rPr lang="en-US" sz="3000" dirty="0" smtClean="0"/>
              <a:t>that invokes A for poly(tm) </a:t>
            </a:r>
            <a:r>
              <a:rPr lang="en-US" sz="3000" dirty="0"/>
              <a:t>times.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7967" y="4400100"/>
            <a:ext cx="1014608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Proof idea: Estimate the probability that the various solutions appear (for each of the instances), trim each list by a single random threshold (chosen in the gap between the most frequent </a:t>
            </a:r>
            <a:r>
              <a:rPr lang="en-US" sz="2400" dirty="0" smtClean="0"/>
              <a:t>privileged* </a:t>
            </a:r>
            <a:r>
              <a:rPr lang="en-US" sz="2400" dirty="0" smtClean="0"/>
              <a:t>solution and any non-privileged solution), and use the </a:t>
            </a:r>
            <a:r>
              <a:rPr lang="en-US" sz="2400" dirty="0" err="1" smtClean="0"/>
              <a:t>lex</a:t>
            </a:r>
            <a:r>
              <a:rPr lang="en-US" sz="2400" dirty="0" smtClean="0"/>
              <a:t>-first remaining solution. </a:t>
            </a:r>
          </a:p>
          <a:p>
            <a:r>
              <a:rPr lang="en-US" sz="2000" smtClean="0"/>
              <a:t>*) </a:t>
            </a:r>
            <a:r>
              <a:rPr lang="en-US" sz="2000" smtClean="0"/>
              <a:t>Privileged/canonical </a:t>
            </a:r>
            <a:r>
              <a:rPr lang="en-US" sz="2000" dirty="0" smtClean="0"/>
              <a:t>solution for x = one of the elements of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x</a:t>
            </a:r>
            <a:r>
              <a:rPr lang="en-US" sz="2000" dirty="0" smtClean="0"/>
              <a:t> (in </a:t>
            </a:r>
            <a:r>
              <a:rPr lang="en-US" sz="2000" dirty="0" err="1" smtClean="0"/>
              <a:t>def</a:t>
            </a:r>
            <a:r>
              <a:rPr lang="en-US" sz="2000" dirty="0" smtClean="0"/>
              <a:t> of PPD).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141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3589" y="3369500"/>
            <a:ext cx="7365304" cy="1240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TO A GREAT WOMAN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090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129</TotalTime>
  <Words>365</Words>
  <Application>Microsoft Office PowerPoint</Application>
  <PresentationFormat>Widescreen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Trebuchet MS</vt:lpstr>
      <vt:lpstr>Wingdings</vt:lpstr>
      <vt:lpstr>Berlin</vt:lpstr>
      <vt:lpstr>A pseudo-gift</vt:lpstr>
      <vt:lpstr>Pseudodeterministic algorithms</vt:lpstr>
      <vt:lpstr>Pseudo-pseudodeterministic algorithms</vt:lpstr>
      <vt:lpstr>What’s the point?</vt:lpstr>
      <vt:lpstr>Non-adaptive composition of PPD algorithms</vt:lpstr>
      <vt:lpstr>Dedication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pseudo-gift</dc:title>
  <dc:creator>Oded</dc:creator>
  <cp:lastModifiedBy>Oded</cp:lastModifiedBy>
  <cp:revision>46</cp:revision>
  <cp:lastPrinted>2019-01-04T17:17:44Z</cp:lastPrinted>
  <dcterms:created xsi:type="dcterms:W3CDTF">2018-12-12T15:58:16Z</dcterms:created>
  <dcterms:modified xsi:type="dcterms:W3CDTF">2019-01-08T13:37:06Z</dcterms:modified>
</cp:coreProperties>
</file>