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9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53" y="2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3178A-78DB-45DC-B760-83ECBEDD84B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9495C-FF3B-4298-BC97-41ED52F9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4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IMU meeting (at BGU) on July 6</a:t>
            </a:r>
            <a:r>
              <a:rPr lang="en-US" baseline="30000" dirty="0" smtClean="0"/>
              <a:t>th</a:t>
            </a:r>
            <a:r>
              <a:rPr lang="en-US" dirty="0" smtClean="0"/>
              <a:t>, 2021.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683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ZK proofs do not yield any information about the sat-assignment,</a:t>
            </a:r>
            <a:r>
              <a:rPr lang="en-US" baseline="0" dirty="0" smtClean="0"/>
              <a:t> solution, 3-coloring.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90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Stress:</a:t>
            </a:r>
            <a:r>
              <a:rPr lang="en-US" baseline="0" dirty="0" smtClean="0"/>
              <a:t> The proof is in redundant form! </a:t>
            </a:r>
            <a:r>
              <a:rPr lang="en-US" baseline="0" dirty="0" err="1" smtClean="0"/>
              <a:t>O.w</a:t>
            </a:r>
            <a:r>
              <a:rPr lang="en-US" baseline="0" dirty="0" smtClean="0"/>
              <a:t>., you would not expect probing to suffice.</a:t>
            </a:r>
            <a:br>
              <a:rPr lang="en-US" baseline="0" dirty="0" smtClean="0"/>
            </a:br>
            <a:r>
              <a:rPr lang="en-US" baseline="0" dirty="0" smtClean="0"/>
              <a:t>The fact that the proof length is polynomial is implied by the number of coin tosses.</a:t>
            </a:r>
          </a:p>
          <a:p>
            <a:endParaRPr lang="en-US" baseline="0" dirty="0" smtClean="0"/>
          </a:p>
          <a:p>
            <a:r>
              <a:rPr lang="en-US" dirty="0" smtClean="0"/>
              <a:t>Stress the contrast to traditional verification that requires reading</a:t>
            </a:r>
            <a:r>
              <a:rPr lang="en-US" baseline="0" dirty="0" smtClean="0"/>
              <a:t> the entire alleged proof.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458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ALMSS = Arora, Lund, </a:t>
            </a:r>
            <a:r>
              <a:rPr lang="en-US" baseline="0" dirty="0" err="1" smtClean="0"/>
              <a:t>Motwani</a:t>
            </a:r>
            <a:r>
              <a:rPr lang="en-US" baseline="0" dirty="0" smtClean="0"/>
              <a:t>, Sudan, and </a:t>
            </a:r>
            <a:r>
              <a:rPr lang="en-US" baseline="0" dirty="0" err="1" smtClean="0"/>
              <a:t>Szegedy</a:t>
            </a:r>
            <a:r>
              <a:rPr lang="en-US" baseline="0" dirty="0" smtClean="0"/>
              <a:t>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831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PCPP = PCP</a:t>
            </a:r>
            <a:r>
              <a:rPr lang="en-US" baseline="0" dirty="0" smtClean="0"/>
              <a:t> of Proximity; </a:t>
            </a:r>
            <a:r>
              <a:rPr lang="en-US" dirty="0" err="1" smtClean="0"/>
              <a:t>rPCP</a:t>
            </a:r>
            <a:r>
              <a:rPr lang="en-US" dirty="0" smtClean="0"/>
              <a:t> = robust PCP (relevant only for super-constant query complexity).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806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Gaps: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i</a:t>
            </a:r>
            <a:r>
              <a:rPr lang="en-US" baseline="0" dirty="0" smtClean="0"/>
              <a:t>) intersection of classes vs a simultaneous (time &amp; space) class, (ii) almost-linear vs small.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400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PPS primer covers the first three topics and a</a:t>
            </a:r>
            <a:r>
              <a:rPr lang="en-US" baseline="0" dirty="0" smtClean="0"/>
              <a:t> version of it appears as Chapter 9 in the (general) computational </a:t>
            </a:r>
            <a:r>
              <a:rPr lang="en-US" baseline="0" smtClean="0"/>
              <a:t>complexity book [2008].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80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association of efficiency with poly-time is inessential and made for simplicity of discussion and study,</a:t>
            </a:r>
            <a:r>
              <a:rPr lang="en-US" baseline="0" dirty="0" smtClean="0"/>
              <a:t> which would </a:t>
            </a:r>
            <a:r>
              <a:rPr lang="en-US" baseline="0" smtClean="0"/>
              <a:t>be hairy </a:t>
            </a:r>
            <a:r>
              <a:rPr lang="en-US" baseline="0" dirty="0" smtClean="0"/>
              <a:t>in general terms.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75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Taking this association strictly,</a:t>
            </a:r>
            <a:r>
              <a:rPr lang="en-US" baseline="0" dirty="0" smtClean="0"/>
              <a:t> which fit the traditional view of proofs, we consider deterministic poly-time </a:t>
            </a:r>
            <a:r>
              <a:rPr lang="en-US" baseline="0" dirty="0" err="1" smtClean="0"/>
              <a:t>algs</a:t>
            </a:r>
            <a:r>
              <a:rPr lang="en-US" baseline="0" dirty="0" smtClean="0"/>
              <a:t>. (Later, we’ll consider randomized ones.)</a:t>
            </a:r>
          </a:p>
          <a:p>
            <a:endParaRPr lang="en-US" baseline="0" dirty="0" smtClean="0"/>
          </a:p>
          <a:p>
            <a:r>
              <a:rPr lang="en-US" baseline="0" dirty="0" smtClean="0"/>
              <a:t>*) Hence, P=NP means that there is no point in proofs, since verification offers no significant speed-up over deciding by oneself.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93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sets of claims are NP sets.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54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Indeed,</a:t>
            </a:r>
            <a:r>
              <a:rPr lang="en-US" baseline="0" dirty="0" smtClean="0"/>
              <a:t> a revolutionary departure from the tradition – randomness and interaction!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65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baseline="0" dirty="0" smtClean="0"/>
              <a:t>A story not told by Ovid. The same story is demonstrated by the Green-Red video. It underlies the THM re GNI.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43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</a:t>
            </a:r>
            <a:r>
              <a:rPr lang="en-US" baseline="0" dirty="0" smtClean="0"/>
              <a:t> the LFKN THM, it actually extends to counting the number of sat-assignments, solutions, and 3-colorings in </a:t>
            </a:r>
            <a:r>
              <a:rPr lang="en-US" baseline="0" smtClean="0"/>
              <a:t>these objects.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63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 smtClean="0"/>
              <a:t>Three corresponding types of ZK: </a:t>
            </a:r>
            <a:br>
              <a:rPr lang="en-US" sz="1000" dirty="0" smtClean="0"/>
            </a:br>
            <a:r>
              <a:rPr lang="en-US" sz="1000" dirty="0" smtClean="0"/>
              <a:t>Perfect, Statistical (or almost-perfect),</a:t>
            </a:r>
            <a:r>
              <a:rPr lang="en-US" sz="1000" baseline="0" dirty="0" smtClean="0"/>
              <a:t> and Computational (general).</a:t>
            </a:r>
          </a:p>
          <a:p>
            <a:endParaRPr lang="en-US" sz="1000" baseline="0" dirty="0" smtClean="0"/>
          </a:p>
          <a:p>
            <a:r>
              <a:rPr lang="en-US" sz="1000" baseline="0" dirty="0" smtClean="0"/>
              <a:t>The existence of a simulator means that, assuming the claim is </a:t>
            </a:r>
            <a:r>
              <a:rPr lang="en-US" sz="1000" baseline="0" dirty="0" err="1" smtClean="0"/>
              <a:t>vaild</a:t>
            </a:r>
            <a:r>
              <a:rPr lang="en-US" sz="1000" baseline="0" dirty="0" smtClean="0"/>
              <a:t>, we did not gain anything by interacting with the </a:t>
            </a:r>
            <a:r>
              <a:rPr lang="en-US" sz="1000" baseline="0" dirty="0" err="1" smtClean="0"/>
              <a:t>prover</a:t>
            </a:r>
            <a:r>
              <a:rPr lang="en-US" sz="1000" baseline="0" dirty="0" smtClean="0"/>
              <a:t>. The gain is only being convinced of the validity.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83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8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4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1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6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8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4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4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5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4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04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0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6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A6C0F-E5AE-40D2-9990-D686EA64CA81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7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://www.wisdom.weizmann.ac.il/~oded/cc-book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sdom.weizmann.ac.il/~oded/de-ip.html" TargetMode="External"/><Relationship Id="rId5" Type="http://schemas.openxmlformats.org/officeDocument/2006/relationships/hyperlink" Target="http://www.wisdom.weizmann.ac.il/~oded/pps.html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11980"/>
          </a:xfrm>
        </p:spPr>
        <p:txBody>
          <a:bodyPr/>
          <a:lstStyle/>
          <a:p>
            <a:r>
              <a:rPr lang="en-US" dirty="0" smtClean="0"/>
              <a:t>Probabilistic Proof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 smtClean="0"/>
              <a:t>Oded </a:t>
            </a:r>
            <a:r>
              <a:rPr lang="en-US" sz="4000" dirty="0" err="1" smtClean="0"/>
              <a:t>Goldreich</a:t>
            </a:r>
            <a:endParaRPr lang="en-US" sz="4000" dirty="0" smtClean="0"/>
          </a:p>
          <a:p>
            <a:r>
              <a:rPr lang="en-US" dirty="0" smtClean="0"/>
              <a:t>Weizmann Institute of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992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071" y="365126"/>
            <a:ext cx="11152415" cy="875846"/>
          </a:xfrm>
        </p:spPr>
        <p:txBody>
          <a:bodyPr>
            <a:normAutofit/>
          </a:bodyPr>
          <a:lstStyle/>
          <a:p>
            <a:r>
              <a:rPr lang="en-US" dirty="0" smtClean="0"/>
              <a:t>The power of zero-knowledge proof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070" y="1513114"/>
            <a:ext cx="10673444" cy="484414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dirty="0" smtClean="0"/>
              <a:t>THM [G., </a:t>
            </a:r>
            <a:r>
              <a:rPr lang="en-US" sz="3000" dirty="0" err="1" smtClean="0"/>
              <a:t>Micali</a:t>
            </a:r>
            <a:r>
              <a:rPr lang="en-US" sz="3000" dirty="0" smtClean="0"/>
              <a:t>, and </a:t>
            </a:r>
            <a:r>
              <a:rPr lang="en-US" sz="3000" dirty="0" err="1" smtClean="0"/>
              <a:t>Wigderson</a:t>
            </a:r>
            <a:r>
              <a:rPr lang="en-US" sz="3000" dirty="0" smtClean="0"/>
              <a:t>]: Assuming one-way functions, every NP-proof system can be transformed to a zero-knowledge proof system.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E.g., one can prove in zero-knowledge that</a:t>
            </a:r>
          </a:p>
          <a:p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given propositional formula is satisfiable.</a:t>
            </a:r>
          </a:p>
          <a:p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given </a:t>
            </a:r>
            <a:r>
              <a:rPr lang="en-US" dirty="0" smtClean="0">
                <a:solidFill>
                  <a:srgbClr val="0070C0"/>
                </a:solidFill>
              </a:rPr>
              <a:t>system of quadratic equations over a finite field (say GF(2) or GF(3)) has 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solution.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given </a:t>
            </a:r>
            <a:r>
              <a:rPr lang="en-US" dirty="0" smtClean="0">
                <a:solidFill>
                  <a:srgbClr val="0070C0"/>
                </a:solidFill>
              </a:rPr>
              <a:t>graph (map) is 3-colorable.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“If the existence of something in some situation can be proved,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then also it can be proved in zero-knowledge.”</a:t>
            </a:r>
          </a:p>
          <a:p>
            <a:pPr marL="0" indent="0">
              <a:buNone/>
            </a:pPr>
            <a:r>
              <a:rPr lang="en-US" dirty="0"/>
              <a:t>THM [Ben-Or et al]: Under same assumption, every interactive proof system can be transformed to a zero-knowledge proof system.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3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4888"/>
            <a:ext cx="10003971" cy="6254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Probabilistically checkable proof (PCP)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74476"/>
            <a:ext cx="11236287" cy="3656829"/>
          </a:xfrm>
        </p:spPr>
        <p:txBody>
          <a:bodyPr>
            <a:normAutofit/>
          </a:bodyPr>
          <a:lstStyle/>
          <a:p>
            <a:r>
              <a:rPr lang="en-US" sz="3000" dirty="0" smtClean="0"/>
              <a:t>Super-fast verification = a </a:t>
            </a:r>
            <a:r>
              <a:rPr lang="en-US" sz="3000" b="1" dirty="0" smtClean="0"/>
              <a:t>probabilistic</a:t>
            </a:r>
            <a:r>
              <a:rPr lang="en-US" sz="3000" dirty="0" smtClean="0"/>
              <a:t> machine (verifier) that tosses logarithmically many coins and makes a constant number of probes</a:t>
            </a:r>
            <a:br>
              <a:rPr lang="en-US" sz="3000" dirty="0" smtClean="0"/>
            </a:br>
            <a:r>
              <a:rPr lang="en-US" sz="3000" dirty="0" smtClean="0"/>
              <a:t>(to an alleged proof of polynomial length).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Completeness: If the claim is valid, then there exists a proof that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makes the verifier accept with probability 1.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Soundness: If the claim is invalid, then the verifier rejects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with probability at least ½, no matter which (false) proof is presented. 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b="1" dirty="0" smtClean="0">
                <a:solidFill>
                  <a:srgbClr val="0070C0"/>
                </a:solidFill>
              </a:rPr>
              <a:t>error probability </a:t>
            </a:r>
            <a:r>
              <a:rPr lang="en-US" dirty="0" smtClean="0">
                <a:solidFill>
                  <a:srgbClr val="0070C0"/>
                </a:solidFill>
              </a:rPr>
              <a:t>can be reduced by repetitions.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1230342"/>
            <a:ext cx="105373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Back to NP-proofs, but in </a:t>
            </a:r>
            <a:r>
              <a:rPr lang="en-US" sz="3600" b="1" u="sng" dirty="0" smtClean="0">
                <a:solidFill>
                  <a:srgbClr val="0070C0"/>
                </a:solidFill>
              </a:rPr>
              <a:t>redundant</a:t>
            </a:r>
            <a:r>
              <a:rPr lang="en-US" sz="3600" b="1" dirty="0" smtClean="0">
                <a:solidFill>
                  <a:srgbClr val="0070C0"/>
                </a:solidFill>
              </a:rPr>
              <a:t> form</a:t>
            </a:r>
            <a:r>
              <a:rPr lang="en-US" sz="3600" b="1" smtClean="0">
                <a:solidFill>
                  <a:srgbClr val="0070C0"/>
                </a:solidFill>
              </a:rPr>
              <a:t>, </a:t>
            </a:r>
            <a:br>
              <a:rPr lang="en-US" sz="3600" b="1" smtClean="0">
                <a:solidFill>
                  <a:srgbClr val="0070C0"/>
                </a:solidFill>
              </a:rPr>
            </a:br>
            <a:r>
              <a:rPr lang="en-US" sz="3600" b="1" smtClean="0">
                <a:solidFill>
                  <a:srgbClr val="0070C0"/>
                </a:solidFill>
              </a:rPr>
              <a:t>which </a:t>
            </a:r>
            <a:r>
              <a:rPr lang="en-US" sz="3600" b="1" dirty="0" smtClean="0">
                <a:solidFill>
                  <a:srgbClr val="0070C0"/>
                </a:solidFill>
              </a:rPr>
              <a:t>are probed at few random locations.</a:t>
            </a:r>
            <a:endParaRPr lang="en-US" sz="3600" b="1" dirty="0">
              <a:solidFill>
                <a:srgbClr val="0070C0"/>
              </a:solidFill>
            </a:endParaRPr>
          </a:p>
          <a:p>
            <a:r>
              <a:rPr lang="en-US" sz="2800" dirty="0" smtClean="0"/>
              <a:t>The (randomized) verifier has direct access to bits of the alleged proof.</a:t>
            </a:r>
            <a:endParaRPr lang="en-US" sz="3600" b="1" dirty="0" smtClean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40829" y="648093"/>
            <a:ext cx="6651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Feige</a:t>
            </a:r>
            <a:r>
              <a:rPr lang="en-US" dirty="0" smtClean="0"/>
              <a:t>, </a:t>
            </a:r>
            <a:r>
              <a:rPr lang="en-US" dirty="0" err="1" smtClean="0"/>
              <a:t>Goldwasser</a:t>
            </a:r>
            <a:r>
              <a:rPr lang="en-US" dirty="0" smtClean="0"/>
              <a:t>, </a:t>
            </a:r>
            <a:r>
              <a:rPr lang="en-US" dirty="0" err="1" smtClean="0"/>
              <a:t>Lovasz</a:t>
            </a:r>
            <a:r>
              <a:rPr lang="en-US" dirty="0" smtClean="0"/>
              <a:t>, </a:t>
            </a:r>
            <a:r>
              <a:rPr lang="en-US" dirty="0" err="1" smtClean="0"/>
              <a:t>Safra</a:t>
            </a:r>
            <a:r>
              <a:rPr lang="en-US" dirty="0" smtClean="0"/>
              <a:t>, and </a:t>
            </a:r>
            <a:r>
              <a:rPr lang="en-US" dirty="0" err="1" smtClean="0"/>
              <a:t>Szegedy</a:t>
            </a:r>
            <a:r>
              <a:rPr lang="en-US" dirty="0" smtClean="0"/>
              <a:t>] &amp; [Arora and </a:t>
            </a:r>
            <a:r>
              <a:rPr lang="en-US" dirty="0" err="1" smtClean="0"/>
              <a:t>Safra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33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070" y="158298"/>
            <a:ext cx="6482443" cy="821417"/>
          </a:xfrm>
        </p:spPr>
        <p:txBody>
          <a:bodyPr>
            <a:normAutofit/>
          </a:bodyPr>
          <a:lstStyle/>
          <a:p>
            <a:r>
              <a:rPr lang="en-US" dirty="0" smtClean="0"/>
              <a:t>The power of PCP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070" y="1121228"/>
            <a:ext cx="10673444" cy="46046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 smtClean="0"/>
              <a:t>THM [FGLSS, AS, ALMSS]: Every NP-proof system can be transformed to a PCP system. (Furthermore, an NP-proof for any valid claim can be efficiently transformed into a suitable proof for the PCP System.) 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rgbClr val="0070C0"/>
                </a:solidFill>
              </a:rPr>
              <a:t>This yields </a:t>
            </a:r>
            <a:r>
              <a:rPr lang="en-US" sz="3000" b="1" dirty="0" smtClean="0">
                <a:solidFill>
                  <a:srgbClr val="0070C0"/>
                </a:solidFill>
              </a:rPr>
              <a:t>amplifying reductions</a:t>
            </a:r>
            <a:r>
              <a:rPr lang="en-US" sz="3000" dirty="0" smtClean="0">
                <a:solidFill>
                  <a:srgbClr val="0070C0"/>
                </a:solidFill>
              </a:rPr>
              <a:t> for many natural sets, including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Satisfiable propositional 3CNF formula,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where 3CNF = Conjunctive Normal Form with 3 literals is each clause.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3-colorable graphs (maps).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3000" dirty="0" err="1" smtClean="0"/>
              <a:t>Def</a:t>
            </a:r>
            <a:r>
              <a:rPr lang="en-US" sz="3000" dirty="0" smtClean="0"/>
              <a:t>: </a:t>
            </a:r>
            <a:r>
              <a:rPr lang="en-US" sz="3000" b="1" dirty="0" smtClean="0"/>
              <a:t>f </a:t>
            </a:r>
            <a:r>
              <a:rPr lang="en-US" sz="3000" dirty="0" smtClean="0"/>
              <a:t>is an </a:t>
            </a:r>
            <a:r>
              <a:rPr lang="en-US" sz="3000" u="sng" dirty="0" smtClean="0"/>
              <a:t>amplifying reduction</a:t>
            </a:r>
            <a:r>
              <a:rPr lang="en-US" sz="3000" dirty="0" smtClean="0"/>
              <a:t> for 3SAT if it satisfies:</a:t>
            </a:r>
          </a:p>
          <a:p>
            <a:r>
              <a:rPr lang="en-US" sz="3000" dirty="0">
                <a:solidFill>
                  <a:srgbClr val="00B050"/>
                </a:solidFill>
              </a:rPr>
              <a:t>Completeness: If </a:t>
            </a:r>
            <a:r>
              <a:rPr lang="en-US" sz="3000" b="1" dirty="0" smtClean="0">
                <a:solidFill>
                  <a:srgbClr val="00B050"/>
                </a:solidFill>
                <a:sym typeface="Symbol" panose="05050102010706020507" pitchFamily="18" charset="2"/>
              </a:rPr>
              <a:t></a:t>
            </a:r>
            <a:r>
              <a:rPr lang="en-US" sz="3000" dirty="0" smtClean="0">
                <a:solidFill>
                  <a:srgbClr val="00B050"/>
                </a:solidFill>
                <a:sym typeface="Symbol" panose="05050102010706020507" pitchFamily="18" charset="2"/>
              </a:rPr>
              <a:t> </a:t>
            </a:r>
            <a:r>
              <a:rPr lang="en-US" sz="3000" dirty="0" smtClean="0">
                <a:solidFill>
                  <a:srgbClr val="00B050"/>
                </a:solidFill>
              </a:rPr>
              <a:t>is satisfiable, </a:t>
            </a:r>
            <a:r>
              <a:rPr lang="en-US" sz="3000" dirty="0">
                <a:solidFill>
                  <a:srgbClr val="00B050"/>
                </a:solidFill>
              </a:rPr>
              <a:t>then </a:t>
            </a:r>
            <a:r>
              <a:rPr lang="en-US" sz="3000" b="1" dirty="0" smtClean="0">
                <a:solidFill>
                  <a:srgbClr val="00B050"/>
                </a:solidFill>
              </a:rPr>
              <a:t>f(</a:t>
            </a:r>
            <a:r>
              <a:rPr lang="en-US" sz="3000" b="1" dirty="0" smtClean="0">
                <a:solidFill>
                  <a:srgbClr val="00B050"/>
                </a:solidFill>
                <a:sym typeface="Symbol" panose="05050102010706020507" pitchFamily="18" charset="2"/>
              </a:rPr>
              <a:t></a:t>
            </a:r>
            <a:r>
              <a:rPr lang="en-US" sz="3000" b="1" dirty="0" smtClean="0">
                <a:solidFill>
                  <a:srgbClr val="00B050"/>
                </a:solidFill>
              </a:rPr>
              <a:t>) </a:t>
            </a:r>
            <a:r>
              <a:rPr lang="en-US" sz="3000" dirty="0" smtClean="0">
                <a:solidFill>
                  <a:srgbClr val="00B050"/>
                </a:solidFill>
              </a:rPr>
              <a:t>is satisfiable.</a:t>
            </a:r>
            <a:endParaRPr lang="en-US" sz="3000" dirty="0">
              <a:solidFill>
                <a:srgbClr val="00B050"/>
              </a:solidFill>
            </a:endParaRPr>
          </a:p>
          <a:p>
            <a:r>
              <a:rPr lang="en-US" sz="3000" dirty="0">
                <a:solidFill>
                  <a:srgbClr val="FF0000"/>
                </a:solidFill>
              </a:rPr>
              <a:t>Soundness: If </a:t>
            </a:r>
            <a:r>
              <a:rPr lang="en-US" sz="3000" dirty="0" smtClean="0">
                <a:solidFill>
                  <a:srgbClr val="FF0000"/>
                </a:solidFill>
                <a:sym typeface="Symbol" panose="05050102010706020507" pitchFamily="18" charset="2"/>
              </a:rPr>
              <a:t> is not satisfiable, </a:t>
            </a:r>
            <a:r>
              <a:rPr lang="en-US" sz="3000" dirty="0" smtClean="0">
                <a:solidFill>
                  <a:srgbClr val="FF0000"/>
                </a:solidFill>
              </a:rPr>
              <a:t>then each truth-assignment to f(</a:t>
            </a:r>
            <a:r>
              <a:rPr lang="en-US" sz="3000" dirty="0" smtClean="0">
                <a:solidFill>
                  <a:srgbClr val="FF0000"/>
                </a:solidFill>
                <a:sym typeface="Symbol" panose="05050102010706020507" pitchFamily="18" charset="2"/>
              </a:rPr>
              <a:t></a:t>
            </a:r>
            <a:r>
              <a:rPr lang="en-US" sz="3000" dirty="0" smtClean="0">
                <a:solidFill>
                  <a:srgbClr val="FF0000"/>
                </a:solidFill>
              </a:rPr>
              <a:t>) </a:t>
            </a:r>
            <a:br>
              <a:rPr lang="en-US" sz="3000" dirty="0" smtClean="0">
                <a:solidFill>
                  <a:srgbClr val="FF0000"/>
                </a:solidFill>
              </a:rPr>
            </a:br>
            <a:r>
              <a:rPr lang="en-US" sz="3000" dirty="0" smtClean="0">
                <a:solidFill>
                  <a:srgbClr val="FF0000"/>
                </a:solidFill>
              </a:rPr>
              <a:t>satisfies at most 99% of the clauses.    (Can be improved to 7/8+o(1).)</a:t>
            </a:r>
            <a:endParaRPr lang="en-US" sz="3000" dirty="0" smtClean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7070" y="5736770"/>
            <a:ext cx="10749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This means that approximating the fraction of clauses in a formula that can be simultaneously satisfied is </a:t>
            </a:r>
            <a:r>
              <a:rPr lang="en-US" sz="2400" dirty="0">
                <a:solidFill>
                  <a:srgbClr val="0070C0"/>
                </a:solidFill>
              </a:rPr>
              <a:t>a</a:t>
            </a:r>
            <a:r>
              <a:rPr lang="en-US" sz="2400" dirty="0" smtClean="0">
                <a:solidFill>
                  <a:srgbClr val="0070C0"/>
                </a:solidFill>
              </a:rPr>
              <a:t>s hard as determining whether the formula is satisfiable.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37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070" y="158298"/>
            <a:ext cx="7647216" cy="701673"/>
          </a:xfrm>
        </p:spPr>
        <p:txBody>
          <a:bodyPr>
            <a:normAutofit/>
          </a:bodyPr>
          <a:lstStyle/>
          <a:p>
            <a:r>
              <a:rPr lang="en-US" dirty="0" smtClean="0"/>
              <a:t>The proof(s) of the PCP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069" y="1121228"/>
            <a:ext cx="11568435" cy="44643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 smtClean="0"/>
              <a:t>Both proofs use the notion of “proof composition” </a:t>
            </a:r>
            <a:br>
              <a:rPr lang="en-US" sz="3000" dirty="0" smtClean="0"/>
            </a:br>
            <a:r>
              <a:rPr lang="en-US" sz="3000" dirty="0" smtClean="0"/>
              <a:t>  “NP in </a:t>
            </a:r>
            <a:r>
              <a:rPr lang="en-US" sz="3000" dirty="0" err="1" smtClean="0">
                <a:solidFill>
                  <a:srgbClr val="FF0000"/>
                </a:solidFill>
              </a:rPr>
              <a:t>r</a:t>
            </a:r>
            <a:r>
              <a:rPr lang="en-US" sz="3000" dirty="0" err="1" smtClean="0"/>
              <a:t>PCP</a:t>
            </a:r>
            <a:r>
              <a:rPr lang="en-US" sz="3000" dirty="0" smtClean="0"/>
              <a:t>[r</a:t>
            </a:r>
            <a:r>
              <a:rPr lang="en-US" sz="3000" baseline="-25000" dirty="0" smtClean="0"/>
              <a:t>out</a:t>
            </a:r>
            <a:r>
              <a:rPr lang="en-US" sz="3000" dirty="0"/>
              <a:t> </a:t>
            </a:r>
            <a:r>
              <a:rPr lang="en-US" sz="3000" dirty="0" smtClean="0"/>
              <a:t>,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out</a:t>
            </a:r>
            <a:r>
              <a:rPr lang="en-US" sz="3000" dirty="0" smtClean="0"/>
              <a:t> ]” + “P in PCP</a:t>
            </a:r>
            <a:r>
              <a:rPr lang="en-US" sz="3000" dirty="0" smtClean="0">
                <a:solidFill>
                  <a:srgbClr val="FF0000"/>
                </a:solidFill>
              </a:rPr>
              <a:t>P</a:t>
            </a:r>
            <a:r>
              <a:rPr lang="en-US" sz="3000" dirty="0" smtClean="0"/>
              <a:t>[</a:t>
            </a:r>
            <a:r>
              <a:rPr lang="en-US" sz="3000" dirty="0" err="1" smtClean="0"/>
              <a:t>r</a:t>
            </a:r>
            <a:r>
              <a:rPr lang="en-US" sz="3000" baseline="-25000" dirty="0" err="1" smtClean="0"/>
              <a:t>in</a:t>
            </a:r>
            <a:r>
              <a:rPr lang="en-US" sz="3000" dirty="0" smtClean="0"/>
              <a:t> ,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in</a:t>
            </a:r>
            <a:r>
              <a:rPr lang="en-US" sz="3000" dirty="0" smtClean="0"/>
              <a:t> ]” </a:t>
            </a:r>
            <a:br>
              <a:rPr lang="en-US" sz="3000" dirty="0" smtClean="0"/>
            </a:br>
            <a:r>
              <a:rPr lang="en-US" sz="3000" dirty="0" smtClean="0"/>
              <a:t>      = “NP in </a:t>
            </a:r>
            <a:r>
              <a:rPr lang="en-US" sz="3000" dirty="0" err="1" smtClean="0">
                <a:solidFill>
                  <a:srgbClr val="FF0000"/>
                </a:solidFill>
              </a:rPr>
              <a:t>r</a:t>
            </a:r>
            <a:r>
              <a:rPr lang="en-US" sz="3000" dirty="0" err="1" smtClean="0"/>
              <a:t>PCP</a:t>
            </a:r>
            <a:r>
              <a:rPr lang="en-US" sz="3000" dirty="0" smtClean="0"/>
              <a:t>[</a:t>
            </a:r>
            <a:r>
              <a:rPr lang="en-US" sz="3000" dirty="0" err="1" smtClean="0"/>
              <a:t>r</a:t>
            </a:r>
            <a:r>
              <a:rPr lang="en-US" sz="3000" baseline="-25000" dirty="0" err="1" smtClean="0"/>
              <a:t>out</a:t>
            </a:r>
            <a:r>
              <a:rPr lang="en-US" sz="3000" dirty="0" err="1" smtClean="0"/>
              <a:t>+r</a:t>
            </a:r>
            <a:r>
              <a:rPr lang="en-US" sz="3000" baseline="-25000" dirty="0" err="1" smtClean="0"/>
              <a:t>in</a:t>
            </a:r>
            <a:r>
              <a:rPr lang="en-US" sz="3000" dirty="0" smtClean="0"/>
              <a:t>(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out</a:t>
            </a:r>
            <a:r>
              <a:rPr lang="en-US" sz="3000" dirty="0" smtClean="0"/>
              <a:t>),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in</a:t>
            </a:r>
            <a:r>
              <a:rPr lang="en-US" sz="3000" dirty="0" smtClean="0"/>
              <a:t>(</a:t>
            </a:r>
            <a:r>
              <a:rPr lang="en-US" sz="3000" dirty="0" err="1" smtClean="0"/>
              <a:t>q</a:t>
            </a:r>
            <a:r>
              <a:rPr lang="en-US" sz="3000" baseline="-25000" dirty="0" err="1" smtClean="0"/>
              <a:t>out</a:t>
            </a:r>
            <a:r>
              <a:rPr lang="en-US" sz="3000" dirty="0" smtClean="0"/>
              <a:t>)]</a:t>
            </a:r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>
                <a:solidFill>
                  <a:srgbClr val="0070C0"/>
                </a:solidFill>
              </a:rPr>
              <a:t>1</a:t>
            </a:r>
            <a:r>
              <a:rPr lang="en-US" sz="3000" baseline="30000" dirty="0" smtClean="0">
                <a:solidFill>
                  <a:srgbClr val="0070C0"/>
                </a:solidFill>
              </a:rPr>
              <a:t>st</a:t>
            </a:r>
            <a:r>
              <a:rPr lang="en-US" sz="3000" dirty="0" smtClean="0">
                <a:solidFill>
                  <a:srgbClr val="0070C0"/>
                </a:solidFill>
              </a:rPr>
              <a:t> proof [</a:t>
            </a:r>
            <a:r>
              <a:rPr lang="en-US" dirty="0">
                <a:solidFill>
                  <a:srgbClr val="0070C0"/>
                </a:solidFill>
              </a:rPr>
              <a:t>Arora, Lund, </a:t>
            </a:r>
            <a:r>
              <a:rPr lang="en-US" dirty="0" err="1">
                <a:solidFill>
                  <a:srgbClr val="0070C0"/>
                </a:solidFill>
              </a:rPr>
              <a:t>Motwani</a:t>
            </a:r>
            <a:r>
              <a:rPr lang="en-US" dirty="0">
                <a:solidFill>
                  <a:srgbClr val="0070C0"/>
                </a:solidFill>
              </a:rPr>
              <a:t>, Sudan, and </a:t>
            </a:r>
            <a:r>
              <a:rPr lang="en-US" dirty="0" err="1" smtClean="0">
                <a:solidFill>
                  <a:srgbClr val="0070C0"/>
                </a:solidFill>
              </a:rPr>
              <a:t>Szegedy</a:t>
            </a:r>
            <a:r>
              <a:rPr lang="en-US" sz="3000" dirty="0" smtClean="0">
                <a:solidFill>
                  <a:srgbClr val="0070C0"/>
                </a:solidFill>
              </a:rPr>
              <a:t>]: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“NP </a:t>
            </a:r>
            <a:r>
              <a:rPr lang="en-US" dirty="0">
                <a:solidFill>
                  <a:srgbClr val="0070C0"/>
                </a:solidFill>
              </a:rPr>
              <a:t>in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dirty="0" err="1" smtClean="0">
                <a:solidFill>
                  <a:srgbClr val="0070C0"/>
                </a:solidFill>
              </a:rPr>
              <a:t>PCP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log,polylog</a:t>
            </a:r>
            <a:r>
              <a:rPr lang="en-US" dirty="0" smtClean="0">
                <a:solidFill>
                  <a:srgbClr val="0070C0"/>
                </a:solidFill>
              </a:rPr>
              <a:t>]”</a:t>
            </a:r>
          </a:p>
          <a:p>
            <a:r>
              <a:rPr lang="en-US" dirty="0">
                <a:solidFill>
                  <a:srgbClr val="0070C0"/>
                </a:solidFill>
              </a:rPr>
              <a:t>“NP in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dirty="0" err="1" smtClean="0">
                <a:solidFill>
                  <a:srgbClr val="0070C0"/>
                </a:solidFill>
              </a:rPr>
              <a:t>PCP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poly,O</a:t>
            </a:r>
            <a:r>
              <a:rPr lang="en-US" dirty="0" smtClean="0">
                <a:solidFill>
                  <a:srgbClr val="0070C0"/>
                </a:solidFill>
              </a:rPr>
              <a:t>(1)]”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2</a:t>
            </a:r>
            <a:r>
              <a:rPr lang="en-US" baseline="30000" dirty="0" smtClean="0">
                <a:solidFill>
                  <a:srgbClr val="00B050"/>
                </a:solidFill>
              </a:rPr>
              <a:t>nd</a:t>
            </a:r>
            <a:r>
              <a:rPr lang="en-US" dirty="0" smtClean="0">
                <a:solidFill>
                  <a:srgbClr val="00B050"/>
                </a:solidFill>
              </a:rPr>
              <a:t> proof [</a:t>
            </a:r>
            <a:r>
              <a:rPr lang="en-US" dirty="0" err="1" smtClean="0">
                <a:solidFill>
                  <a:srgbClr val="00B050"/>
                </a:solidFill>
              </a:rPr>
              <a:t>Dinur</a:t>
            </a:r>
            <a:r>
              <a:rPr lang="en-US" dirty="0" smtClean="0">
                <a:solidFill>
                  <a:srgbClr val="00B050"/>
                </a:solidFill>
              </a:rPr>
              <a:t>]: For some constant </a:t>
            </a:r>
            <a:r>
              <a:rPr lang="en-US" b="1" dirty="0" smtClean="0">
                <a:solidFill>
                  <a:srgbClr val="0070C0"/>
                </a:solidFill>
              </a:rPr>
              <a:t>c</a:t>
            </a:r>
            <a:r>
              <a:rPr lang="en-US" dirty="0" smtClean="0">
                <a:solidFill>
                  <a:srgbClr val="00B050"/>
                </a:solidFill>
              </a:rPr>
              <a:t>&gt;1, and every </a:t>
            </a:r>
            <a:r>
              <a:rPr lang="en-US" b="1" dirty="0" smtClean="0">
                <a:sym typeface="Symbol" panose="05050102010706020507" pitchFamily="18" charset="2"/>
              </a:rPr>
              <a:t></a:t>
            </a:r>
            <a:r>
              <a:rPr lang="en-US" dirty="0" smtClean="0">
                <a:solidFill>
                  <a:srgbClr val="00B050"/>
                </a:solidFill>
                <a:sym typeface="Symbol" panose="05050102010706020507" pitchFamily="18" charset="2"/>
              </a:rPr>
              <a:t>&lt;1/c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PCP</a:t>
            </a:r>
            <a:r>
              <a:rPr lang="en-US" b="1" baseline="-25000" dirty="0" smtClean="0">
                <a:sym typeface="Symbol" panose="05050102010706020507" pitchFamily="18" charset="2"/>
              </a:rPr>
              <a:t></a:t>
            </a:r>
            <a:r>
              <a:rPr lang="en-US" dirty="0" smtClean="0">
                <a:solidFill>
                  <a:srgbClr val="00B050"/>
                </a:solidFill>
              </a:rPr>
              <a:t>[</a:t>
            </a:r>
            <a:r>
              <a:rPr lang="en-US" dirty="0" err="1" smtClean="0">
                <a:solidFill>
                  <a:srgbClr val="00B050"/>
                </a:solidFill>
              </a:rPr>
              <a:t>r,</a:t>
            </a:r>
            <a:r>
              <a:rPr lang="en-US" b="1" dirty="0" err="1" smtClean="0">
                <a:solidFill>
                  <a:srgbClr val="0070C0"/>
                </a:solidFill>
              </a:rPr>
              <a:t>c</a:t>
            </a:r>
            <a:r>
              <a:rPr lang="en-US" dirty="0" smtClean="0">
                <a:solidFill>
                  <a:srgbClr val="00B050"/>
                </a:solidFill>
              </a:rPr>
              <a:t>] in PCP</a:t>
            </a:r>
            <a:r>
              <a:rPr lang="en-US" b="1" baseline="-25000" dirty="0" smtClean="0"/>
              <a:t>4</a:t>
            </a:r>
            <a:r>
              <a:rPr lang="en-US" b="1" baseline="-25000" dirty="0" smtClean="0">
                <a:sym typeface="Symbol" panose="05050102010706020507" pitchFamily="18" charset="2"/>
              </a:rPr>
              <a:t></a:t>
            </a:r>
            <a:r>
              <a:rPr lang="en-US" dirty="0" smtClean="0">
                <a:solidFill>
                  <a:srgbClr val="00B050"/>
                </a:solidFill>
              </a:rPr>
              <a:t>[</a:t>
            </a:r>
            <a:r>
              <a:rPr lang="en-US" dirty="0" err="1" smtClean="0">
                <a:solidFill>
                  <a:srgbClr val="00B050"/>
                </a:solidFill>
              </a:rPr>
              <a:t>r+O</a:t>
            </a:r>
            <a:r>
              <a:rPr lang="en-US" dirty="0" smtClean="0">
                <a:solidFill>
                  <a:srgbClr val="00B050"/>
                </a:solidFill>
              </a:rPr>
              <a:t>(1),O(1)]       “Gap (i.e., detect.-prob.) Amplification”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PCP</a:t>
            </a:r>
            <a:r>
              <a:rPr lang="en-US" b="1" baseline="-25000" dirty="0" smtClean="0"/>
              <a:t>4</a:t>
            </a:r>
            <a:r>
              <a:rPr lang="en-US" b="1" baseline="-25000" dirty="0" smtClean="0">
                <a:sym typeface="Symbol" panose="05050102010706020507" pitchFamily="18" charset="2"/>
              </a:rPr>
              <a:t></a:t>
            </a:r>
            <a:r>
              <a:rPr lang="en-US" dirty="0" smtClean="0">
                <a:solidFill>
                  <a:srgbClr val="00B050"/>
                </a:solidFill>
              </a:rPr>
              <a:t>[</a:t>
            </a:r>
            <a:r>
              <a:rPr lang="en-US" dirty="0" err="1" smtClean="0">
                <a:solidFill>
                  <a:srgbClr val="00B050"/>
                </a:solidFill>
              </a:rPr>
              <a:t>r’,O</a:t>
            </a:r>
            <a:r>
              <a:rPr lang="en-US" dirty="0" smtClean="0">
                <a:solidFill>
                  <a:srgbClr val="00B050"/>
                </a:solidFill>
              </a:rPr>
              <a:t>(1)] in PCP</a:t>
            </a:r>
            <a:r>
              <a:rPr lang="en-US" b="1" baseline="-25000" dirty="0" smtClean="0"/>
              <a:t>2</a:t>
            </a:r>
            <a:r>
              <a:rPr lang="en-US" b="1" baseline="-25000" dirty="0" smtClean="0">
                <a:sym typeface="Symbol" panose="05050102010706020507" pitchFamily="18" charset="2"/>
              </a:rPr>
              <a:t></a:t>
            </a:r>
            <a:r>
              <a:rPr lang="en-US" dirty="0" smtClean="0">
                <a:solidFill>
                  <a:srgbClr val="00B050"/>
                </a:solidFill>
              </a:rPr>
              <a:t>[</a:t>
            </a:r>
            <a:r>
              <a:rPr lang="en-US" dirty="0" err="1" smtClean="0">
                <a:solidFill>
                  <a:srgbClr val="00B050"/>
                </a:solidFill>
              </a:rPr>
              <a:t>r’+O</a:t>
            </a:r>
            <a:r>
              <a:rPr lang="en-US" dirty="0" smtClean="0">
                <a:solidFill>
                  <a:srgbClr val="00B050"/>
                </a:solidFill>
              </a:rPr>
              <a:t>(1),</a:t>
            </a:r>
            <a:r>
              <a:rPr lang="en-US" b="1" dirty="0" smtClean="0">
                <a:solidFill>
                  <a:srgbClr val="0070C0"/>
                </a:solidFill>
              </a:rPr>
              <a:t>c</a:t>
            </a:r>
            <a:r>
              <a:rPr lang="en-US" dirty="0" smtClean="0">
                <a:solidFill>
                  <a:srgbClr val="00B050"/>
                </a:solidFill>
              </a:rPr>
              <a:t>].   </a:t>
            </a:r>
            <a:r>
              <a:rPr lang="en-US" sz="2600" dirty="0" smtClean="0">
                <a:solidFill>
                  <a:srgbClr val="00B050"/>
                </a:solidFill>
              </a:rPr>
              <a:t>(Uses composition with a PCPP[</a:t>
            </a:r>
            <a:r>
              <a:rPr lang="en-US" sz="2600" dirty="0" err="1" smtClean="0">
                <a:solidFill>
                  <a:srgbClr val="00B050"/>
                </a:solidFill>
              </a:rPr>
              <a:t>poly,</a:t>
            </a:r>
            <a:r>
              <a:rPr lang="en-US" sz="2600" b="1" dirty="0" err="1" smtClean="0">
                <a:solidFill>
                  <a:srgbClr val="0070C0"/>
                </a:solidFill>
              </a:rPr>
              <a:t>c</a:t>
            </a:r>
            <a:r>
              <a:rPr lang="en-US" sz="2600" dirty="0" smtClean="0">
                <a:solidFill>
                  <a:srgbClr val="00B050"/>
                </a:solidFill>
              </a:rPr>
              <a:t>] system)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7069" y="5996979"/>
            <a:ext cx="110925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*) PCP[</a:t>
            </a:r>
            <a:r>
              <a:rPr lang="en-US" sz="2000" dirty="0" err="1" smtClean="0"/>
              <a:t>r,q</a:t>
            </a:r>
            <a:r>
              <a:rPr lang="en-US" sz="2000" dirty="0" smtClean="0"/>
              <a:t>] = PCP system with randomness complexity r (proof length </a:t>
            </a:r>
            <a:r>
              <a:rPr lang="en-US" sz="2000" dirty="0" err="1" smtClean="0"/>
              <a:t>exp</a:t>
            </a:r>
            <a:r>
              <a:rPr lang="en-US" sz="2000" dirty="0" smtClean="0"/>
              <a:t>(r)) and query complexity q.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PCP</a:t>
            </a:r>
            <a:r>
              <a:rPr lang="en-US" sz="2000" baseline="-25000" dirty="0" smtClean="0">
                <a:sym typeface="Symbol" panose="05050102010706020507" pitchFamily="18" charset="2"/>
              </a:rPr>
              <a:t></a:t>
            </a:r>
            <a:r>
              <a:rPr lang="en-US" sz="2000" dirty="0" smtClean="0">
                <a:sym typeface="Symbol" panose="05050102010706020507" pitchFamily="18" charset="2"/>
              </a:rPr>
              <a:t>  indicates a system with false-detection probability , where q=1/n is trivial and we seek =1/2. 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600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743" y="164193"/>
            <a:ext cx="10755086" cy="1539875"/>
          </a:xfrm>
        </p:spPr>
        <p:txBody>
          <a:bodyPr>
            <a:normAutofit/>
          </a:bodyPr>
          <a:lstStyle/>
          <a:p>
            <a:r>
              <a:rPr lang="en-US" dirty="0" smtClean="0"/>
              <a:t>Interactive proof systems, revisited:</a:t>
            </a:r>
            <a:br>
              <a:rPr lang="en-US" dirty="0" smtClean="0"/>
            </a:br>
            <a:r>
              <a:rPr lang="en-US" dirty="0" smtClean="0"/>
              <a:t>Doubly-Efficient </a:t>
            </a:r>
            <a:r>
              <a:rPr lang="en-US" dirty="0"/>
              <a:t>i</a:t>
            </a:r>
            <a:r>
              <a:rPr lang="en-US" dirty="0" smtClean="0"/>
              <a:t>nteractive proofs systems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3657" y="1676400"/>
            <a:ext cx="1053737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Efficient </a:t>
            </a:r>
            <a:r>
              <a:rPr lang="en-US" sz="3600" b="1" dirty="0" err="1" smtClean="0">
                <a:solidFill>
                  <a:srgbClr val="0070C0"/>
                </a:solidFill>
              </a:rPr>
              <a:t>prover</a:t>
            </a:r>
            <a:r>
              <a:rPr lang="en-US" sz="3600" b="1" dirty="0" smtClean="0">
                <a:solidFill>
                  <a:srgbClr val="0070C0"/>
                </a:solidFill>
              </a:rPr>
              <a:t>, very efficient verifier.</a:t>
            </a:r>
            <a:endParaRPr lang="en-US" sz="3600" b="1" dirty="0">
              <a:solidFill>
                <a:srgbClr val="0070C0"/>
              </a:solidFill>
            </a:endParaRPr>
          </a:p>
          <a:p>
            <a:r>
              <a:rPr lang="en-US" sz="2800" dirty="0" smtClean="0"/>
              <a:t>E.g., the </a:t>
            </a:r>
            <a:r>
              <a:rPr lang="en-US" sz="2800" dirty="0" err="1" smtClean="0"/>
              <a:t>prover</a:t>
            </a:r>
            <a:r>
              <a:rPr lang="en-US" sz="2800" dirty="0" smtClean="0"/>
              <a:t> runs in polynomial-time </a:t>
            </a:r>
            <a:br>
              <a:rPr lang="en-US" sz="2800" dirty="0" smtClean="0"/>
            </a:br>
            <a:r>
              <a:rPr lang="en-US" sz="2800" dirty="0" smtClean="0"/>
              <a:t>but the verifier runs in almost-linear-time.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So the </a:t>
            </a:r>
            <a:r>
              <a:rPr lang="en-US" sz="2800" b="1" dirty="0" err="1" smtClean="0">
                <a:solidFill>
                  <a:srgbClr val="0070C0"/>
                </a:solidFill>
              </a:rPr>
              <a:t>prover</a:t>
            </a:r>
            <a:r>
              <a:rPr lang="en-US" sz="2800" b="1" dirty="0" smtClean="0">
                <a:solidFill>
                  <a:srgbClr val="0070C0"/>
                </a:solidFill>
              </a:rPr>
              <a:t> is more powerful, and the verifier can still gain</a:t>
            </a:r>
            <a:br>
              <a:rPr lang="en-US" sz="2800" b="1" dirty="0" smtClean="0">
                <a:solidFill>
                  <a:srgbClr val="0070C0"/>
                </a:solidFill>
              </a:rPr>
            </a:br>
            <a:r>
              <a:rPr lang="en-US" sz="2800" b="1" dirty="0" smtClean="0">
                <a:solidFill>
                  <a:srgbClr val="0070C0"/>
                </a:solidFill>
              </a:rPr>
              <a:t>(e.g., it may be more efficient than a decision procedure).</a:t>
            </a:r>
            <a:endParaRPr lang="en-US" sz="3600" b="1" dirty="0" smtClean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52115" y="136525"/>
            <a:ext cx="3439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Goldwasser</a:t>
            </a:r>
            <a:r>
              <a:rPr lang="en-US" dirty="0" smtClean="0"/>
              <a:t>, </a:t>
            </a:r>
            <a:r>
              <a:rPr lang="en-US" dirty="0" err="1" smtClean="0"/>
              <a:t>Kalai</a:t>
            </a:r>
            <a:r>
              <a:rPr lang="en-US" dirty="0" smtClean="0"/>
              <a:t>, and </a:t>
            </a:r>
            <a:r>
              <a:rPr lang="en-US" dirty="0" err="1" smtClean="0"/>
              <a:t>Rothblum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0743" y="4234543"/>
            <a:ext cx="11255828" cy="2329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smtClean="0"/>
              <a:t>power of </a:t>
            </a:r>
            <a:r>
              <a:rPr lang="en-US" dirty="0" smtClean="0"/>
              <a:t>doubly-efficient </a:t>
            </a:r>
            <a:r>
              <a:rPr lang="en-US" smtClean="0"/>
              <a:t>IP systems: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Cannot exist for claims that cannot be verified both in polynomial-time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and in almost-linear-space.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THM [</a:t>
            </a:r>
            <a:r>
              <a:rPr lang="en-US" dirty="0" err="1" smtClean="0">
                <a:solidFill>
                  <a:srgbClr val="00B050"/>
                </a:solidFill>
              </a:rPr>
              <a:t>Reingold</a:t>
            </a:r>
            <a:r>
              <a:rPr lang="en-US" dirty="0" smtClean="0">
                <a:solidFill>
                  <a:srgbClr val="00B050"/>
                </a:solidFill>
              </a:rPr>
              <a:t>, Guy and Ron </a:t>
            </a:r>
            <a:r>
              <a:rPr lang="en-US" dirty="0" err="1" smtClean="0">
                <a:solidFill>
                  <a:srgbClr val="00B050"/>
                </a:solidFill>
              </a:rPr>
              <a:t>Rothblum</a:t>
            </a:r>
            <a:r>
              <a:rPr lang="en-US" dirty="0" smtClean="0">
                <a:solidFill>
                  <a:srgbClr val="00B050"/>
                </a:solidFill>
              </a:rPr>
              <a:t>]: Do exist for claims that can be decided by a polynomial-time procedure that uses small (i.e., n</a:t>
            </a:r>
            <a:r>
              <a:rPr lang="en-US" baseline="30000" dirty="0" smtClean="0">
                <a:solidFill>
                  <a:srgbClr val="00B050"/>
                </a:solidFill>
              </a:rPr>
              <a:t>o(1)</a:t>
            </a:r>
            <a:r>
              <a:rPr lang="en-US" dirty="0" smtClean="0">
                <a:solidFill>
                  <a:srgbClr val="00B050"/>
                </a:solidFill>
              </a:rPr>
              <a:t>) space.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7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8928" y="289987"/>
            <a:ext cx="2046514" cy="1202418"/>
          </a:xfrm>
        </p:spPr>
        <p:txBody>
          <a:bodyPr>
            <a:normAutofit/>
          </a:bodyPr>
          <a:lstStyle/>
          <a:p>
            <a:r>
              <a:rPr lang="en-US" sz="7200" dirty="0" smtClean="0"/>
              <a:t>END</a:t>
            </a:r>
            <a:endParaRPr lang="en-US" sz="7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78" y="1871546"/>
            <a:ext cx="5801784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945" y="1314942"/>
            <a:ext cx="3598259" cy="47976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4396" y="6413766"/>
            <a:ext cx="7013986" cy="37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</a:t>
            </a:r>
            <a:r>
              <a:rPr lang="en-US" dirty="0">
                <a:hlinkClick r:id="rId5"/>
              </a:rPr>
              <a:t>http://www.wisdom.weizmann.ac.il/~</a:t>
            </a:r>
            <a:r>
              <a:rPr lang="en-US" dirty="0" smtClean="0">
                <a:hlinkClick r:id="rId5"/>
              </a:rPr>
              <a:t>oded/pps.html</a:t>
            </a:r>
            <a:r>
              <a:rPr lang="en-US" dirty="0" smtClean="0"/>
              <a:t> and </a:t>
            </a:r>
            <a:r>
              <a:rPr lang="en-US" dirty="0" smtClean="0">
                <a:hlinkClick r:id="rId6"/>
              </a:rPr>
              <a:t>de-ip.html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649609" y="6413766"/>
            <a:ext cx="2173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</a:t>
            </a:r>
            <a:r>
              <a:rPr lang="en-US" dirty="0" smtClean="0">
                <a:hlinkClick r:id="rId7"/>
              </a:rPr>
              <a:t>cc-book.html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43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174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shall consider proofs for mundane and totally formal theorems;</a:t>
            </a:r>
            <a:br>
              <a:rPr lang="en-US" dirty="0" smtClean="0"/>
            </a:br>
            <a:r>
              <a:rPr lang="en-US" dirty="0" smtClean="0">
                <a:solidFill>
                  <a:srgbClr val="0070C0"/>
                </a:solidFill>
              </a:rPr>
              <a:t>e.g., a specific propositional formula is satisfiable, a specific system of quadratic equations (over a finite field) has a solution, a specific graph (or map) can be properly colored using three colors, etc.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These theorems arise in various applications (e.g., Cryptography).</a:t>
            </a:r>
          </a:p>
          <a:p>
            <a:r>
              <a:rPr lang="en-US" dirty="0"/>
              <a:t>P</a:t>
            </a:r>
            <a:r>
              <a:rPr lang="en-US" dirty="0" smtClean="0"/>
              <a:t>roof systems are defined in terms of their verification procedures. </a:t>
            </a:r>
            <a:br>
              <a:rPr lang="en-US" dirty="0" smtClean="0"/>
            </a:br>
            <a:r>
              <a:rPr lang="en-US" dirty="0" smtClean="0"/>
              <a:t>We seek efficient verification procedures.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Efficient procedures                    efficient algorithms.</a:t>
            </a:r>
            <a:br>
              <a:rPr lang="en-US" dirty="0" smtClean="0"/>
            </a:br>
            <a:r>
              <a:rPr lang="en-US" dirty="0" smtClean="0"/>
              <a:t>Efficient algorithms = polynomial-time algorithms.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I will </a:t>
            </a:r>
            <a:r>
              <a:rPr lang="en-US" b="1" dirty="0" smtClean="0">
                <a:solidFill>
                  <a:srgbClr val="00B050"/>
                </a:solidFill>
              </a:rPr>
              <a:t>not </a:t>
            </a:r>
            <a:r>
              <a:rPr lang="en-US" dirty="0" smtClean="0">
                <a:solidFill>
                  <a:srgbClr val="00B050"/>
                </a:solidFill>
              </a:rPr>
              <a:t>mention the applications of these proof systems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(to Cryptography and study of approximation), unless you ask…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408714" y="463731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1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070" y="82096"/>
            <a:ext cx="11157857" cy="1224189"/>
          </a:xfrm>
        </p:spPr>
        <p:txBody>
          <a:bodyPr/>
          <a:lstStyle/>
          <a:p>
            <a:r>
              <a:rPr lang="en-US" dirty="0" smtClean="0"/>
              <a:t>Traditional proof systems (i.e., NP-proof systems)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88168"/>
            <a:ext cx="10515600" cy="4351338"/>
          </a:xfrm>
        </p:spPr>
        <p:txBody>
          <a:bodyPr/>
          <a:lstStyle/>
          <a:p>
            <a:r>
              <a:rPr lang="en-US" dirty="0" smtClean="0"/>
              <a:t>Efficient verification = verification procedure that runs in time that is polynomial in the length of the theorem being claimed.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Completeness: If the claim is valid, then there exists a proof that is accepted by the verification procedure (i.e., “</a:t>
            </a:r>
            <a:r>
              <a:rPr lang="en-US" b="1" dirty="0" smtClean="0">
                <a:solidFill>
                  <a:srgbClr val="00B050"/>
                </a:solidFill>
              </a:rPr>
              <a:t>verifier</a:t>
            </a:r>
            <a:r>
              <a:rPr lang="en-US" dirty="0" smtClean="0">
                <a:solidFill>
                  <a:srgbClr val="00B050"/>
                </a:solidFill>
              </a:rPr>
              <a:t>”).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Soundness: If the claim is invalid, then no alleged proof will be accepted by the verifier, who will always reject the claim.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The “</a:t>
            </a:r>
            <a:r>
              <a:rPr lang="en-US" dirty="0" err="1" smtClean="0">
                <a:solidFill>
                  <a:srgbClr val="0070C0"/>
                </a:solidFill>
              </a:rPr>
              <a:t>prover</a:t>
            </a:r>
            <a:r>
              <a:rPr lang="en-US" dirty="0" smtClean="0">
                <a:solidFill>
                  <a:srgbClr val="0070C0"/>
                </a:solidFill>
              </a:rPr>
              <a:t>” is implicit in the formulation (and inessential to it):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b="1" dirty="0" err="1" smtClean="0">
                <a:solidFill>
                  <a:srgbClr val="0070C0"/>
                </a:solidFill>
              </a:rPr>
              <a:t>prover</a:t>
            </a:r>
            <a:r>
              <a:rPr lang="en-US" dirty="0" smtClean="0">
                <a:solidFill>
                  <a:srgbClr val="0070C0"/>
                </a:solidFill>
              </a:rPr>
              <a:t> is the person providing alleged proofs.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We implicitly consider a unidirectional communication from the </a:t>
            </a:r>
            <a:r>
              <a:rPr lang="en-US" dirty="0" err="1" smtClean="0">
                <a:solidFill>
                  <a:srgbClr val="0070C0"/>
                </a:solidFill>
              </a:rPr>
              <a:t>prover</a:t>
            </a:r>
            <a:r>
              <a:rPr lang="en-US" dirty="0" smtClean="0">
                <a:solidFill>
                  <a:srgbClr val="0070C0"/>
                </a:solidFill>
              </a:rPr>
              <a:t> to the verifier; the message sent is the alleged proof.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199" y="6226628"/>
            <a:ext cx="10602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*) NP-proof systems correspond to the complexity class NP, conjectured to extend beyond 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0203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071" y="365125"/>
            <a:ext cx="11157857" cy="1224189"/>
          </a:xfrm>
        </p:spPr>
        <p:txBody>
          <a:bodyPr/>
          <a:lstStyle/>
          <a:p>
            <a:r>
              <a:rPr lang="en-US" dirty="0" smtClean="0"/>
              <a:t>NP-proof systems: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claim is that a given propositional formula is satisfiable.</a:t>
            </a:r>
            <a:br>
              <a:rPr lang="en-US" dirty="0" smtClean="0"/>
            </a:br>
            <a:r>
              <a:rPr lang="en-US" dirty="0" smtClean="0"/>
              <a:t>The alleged proof is a satisfying assignment.</a:t>
            </a:r>
            <a:br>
              <a:rPr lang="en-US" dirty="0" smtClean="0"/>
            </a:br>
            <a:r>
              <a:rPr lang="en-US" dirty="0" smtClean="0"/>
              <a:t>Verification amounts to substation and calculation (or evaluation).</a:t>
            </a:r>
          </a:p>
          <a:p>
            <a:r>
              <a:rPr lang="en-US" dirty="0"/>
              <a:t>The claim is that a given </a:t>
            </a:r>
            <a:r>
              <a:rPr lang="en-US" dirty="0" smtClean="0"/>
              <a:t>system of quadratic equations over a finite field (say GF(2) or GF(3)) has a solution.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alleged proof is a </a:t>
            </a:r>
            <a:r>
              <a:rPr lang="en-US" dirty="0" smtClean="0"/>
              <a:t>solution.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Verification amounts to substation and calculation (or evaluation).</a:t>
            </a:r>
          </a:p>
          <a:p>
            <a:r>
              <a:rPr lang="en-US" dirty="0"/>
              <a:t>The claim is that a given </a:t>
            </a:r>
            <a:r>
              <a:rPr lang="en-US" dirty="0" smtClean="0"/>
              <a:t>graph (map) is 3-colorable.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alleged proof is a </a:t>
            </a:r>
            <a:r>
              <a:rPr lang="en-US" dirty="0" smtClean="0"/>
              <a:t>(legal) 3-coloring of the graph.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Verification amounts to </a:t>
            </a:r>
            <a:r>
              <a:rPr lang="en-US" dirty="0" smtClean="0"/>
              <a:t>checking that the endpoints of each edges are assigned different colors in {1, 2, 3}.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834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6"/>
            <a:ext cx="6727371" cy="756104"/>
          </a:xfrm>
        </p:spPr>
        <p:txBody>
          <a:bodyPr/>
          <a:lstStyle/>
          <a:p>
            <a:r>
              <a:rPr lang="en-US" dirty="0" smtClean="0"/>
              <a:t>Interactive proof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74476"/>
            <a:ext cx="11016343" cy="3609353"/>
          </a:xfrm>
        </p:spPr>
        <p:txBody>
          <a:bodyPr>
            <a:normAutofit/>
          </a:bodyPr>
          <a:lstStyle/>
          <a:p>
            <a:r>
              <a:rPr lang="en-US" dirty="0" smtClean="0"/>
              <a:t>Efficient verification = a </a:t>
            </a:r>
            <a:r>
              <a:rPr lang="en-US" b="1" dirty="0" smtClean="0"/>
              <a:t>probabilistic</a:t>
            </a:r>
            <a:r>
              <a:rPr lang="en-US" dirty="0" smtClean="0"/>
              <a:t> and interactive procedure (verifier) that runs in time that is polynomial in the length of the claim.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Completeness: If the claim is valid, then there exists a </a:t>
            </a:r>
            <a:r>
              <a:rPr lang="en-US" dirty="0" err="1" smtClean="0">
                <a:solidFill>
                  <a:srgbClr val="00B050"/>
                </a:solidFill>
              </a:rPr>
              <a:t>prover</a:t>
            </a:r>
            <a:r>
              <a:rPr lang="en-US" dirty="0" smtClean="0">
                <a:solidFill>
                  <a:srgbClr val="00B050"/>
                </a:solidFill>
              </a:rPr>
              <a:t> strategy that leads the verifier to accept with probability 1 (alternative: </a:t>
            </a:r>
            <a:r>
              <a:rPr lang="en-US" dirty="0" smtClean="0">
                <a:solidFill>
                  <a:srgbClr val="00B050"/>
                </a:solidFill>
                <a:sym typeface="Symbol" panose="05050102010706020507" pitchFamily="18" charset="2"/>
              </a:rPr>
              <a:t> </a:t>
            </a:r>
            <a:r>
              <a:rPr lang="en-US" dirty="0" smtClean="0">
                <a:solidFill>
                  <a:srgbClr val="00B050"/>
                </a:solidFill>
              </a:rPr>
              <a:t>2/3</a:t>
            </a:r>
            <a:r>
              <a:rPr lang="en-US" dirty="0" smtClean="0">
                <a:solidFill>
                  <a:srgbClr val="00B050"/>
                </a:solidFill>
              </a:rPr>
              <a:t>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Soundness: If the claim is invalid, then no (“cheating </a:t>
            </a:r>
            <a:r>
              <a:rPr lang="en-US" dirty="0" err="1" smtClean="0">
                <a:solidFill>
                  <a:srgbClr val="FF0000"/>
                </a:solidFill>
              </a:rPr>
              <a:t>prover</a:t>
            </a:r>
            <a:r>
              <a:rPr lang="en-US" dirty="0" smtClean="0">
                <a:solidFill>
                  <a:srgbClr val="FF0000"/>
                </a:solidFill>
              </a:rPr>
              <a:t>”) strategy can lead the verifier to accept with probability greater than ½ (alt: 1/3).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The verifier and the </a:t>
            </a:r>
            <a:r>
              <a:rPr lang="en-US" dirty="0" err="1" smtClean="0">
                <a:solidFill>
                  <a:srgbClr val="0070C0"/>
                </a:solidFill>
              </a:rPr>
              <a:t>prover</a:t>
            </a:r>
            <a:r>
              <a:rPr lang="en-US" dirty="0" smtClean="0">
                <a:solidFill>
                  <a:srgbClr val="0070C0"/>
                </a:solidFill>
              </a:rPr>
              <a:t> are explicit in the formulation.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b="1" dirty="0" smtClean="0">
                <a:solidFill>
                  <a:srgbClr val="0070C0"/>
                </a:solidFill>
              </a:rPr>
              <a:t>error probability </a:t>
            </a:r>
            <a:r>
              <a:rPr lang="en-US" dirty="0" smtClean="0">
                <a:solidFill>
                  <a:srgbClr val="0070C0"/>
                </a:solidFill>
              </a:rPr>
              <a:t>can be reduced by repetitions.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892630"/>
            <a:ext cx="105373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New ingredients: Randomness and Interaction.</a:t>
            </a:r>
            <a:endParaRPr lang="en-US" sz="3600" b="1" dirty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0070C0"/>
                </a:solidFill>
              </a:rPr>
              <a:t>The verifier tosses coins and interacts with the </a:t>
            </a:r>
            <a:r>
              <a:rPr lang="en-US" sz="3600" b="1" dirty="0" err="1" smtClean="0">
                <a:solidFill>
                  <a:srgbClr val="0070C0"/>
                </a:solidFill>
              </a:rPr>
              <a:t>prover</a:t>
            </a:r>
            <a:r>
              <a:rPr lang="en-US" sz="3600" b="1" dirty="0" smtClean="0">
                <a:solidFill>
                  <a:srgbClr val="0070C0"/>
                </a:solidFill>
              </a:rPr>
              <a:t>.</a:t>
            </a:r>
            <a:endParaRPr lang="en-US" sz="3600" b="1" dirty="0">
              <a:solidFill>
                <a:srgbClr val="0070C0"/>
              </a:solidFill>
            </a:endParaRPr>
          </a:p>
          <a:p>
            <a:r>
              <a:rPr lang="en-US" sz="2800" dirty="0" smtClean="0"/>
              <a:t>A “proof” is no longer a static object, it is a process.</a:t>
            </a:r>
          </a:p>
          <a:p>
            <a:r>
              <a:rPr lang="en-US" sz="2800" dirty="0" smtClean="0"/>
              <a:t>The “proof” carries an error probability, which is explicitly bounded.</a:t>
            </a:r>
            <a:endParaRPr lang="en-US" sz="3600" b="1" dirty="0" smtClean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23513" y="136525"/>
            <a:ext cx="3439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Goldwasser</a:t>
            </a:r>
            <a:r>
              <a:rPr lang="en-US" dirty="0" smtClean="0"/>
              <a:t>, </a:t>
            </a:r>
            <a:r>
              <a:rPr lang="en-US" dirty="0" err="1" smtClean="0"/>
              <a:t>Micali</a:t>
            </a:r>
            <a:r>
              <a:rPr lang="en-US" dirty="0" smtClean="0"/>
              <a:t>, and </a:t>
            </a:r>
            <a:r>
              <a:rPr lang="en-US" dirty="0" err="1" smtClean="0"/>
              <a:t>Rackoff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4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ertical Scroll 6"/>
          <p:cNvSpPr/>
          <p:nvPr/>
        </p:nvSpPr>
        <p:spPr>
          <a:xfrm>
            <a:off x="146956" y="3832568"/>
            <a:ext cx="11985171" cy="2384524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537" y="136526"/>
            <a:ext cx="11095463" cy="666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Interactive proof systems: Comments +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537" y="879088"/>
            <a:ext cx="11244942" cy="2640524"/>
          </a:xfrm>
        </p:spPr>
        <p:txBody>
          <a:bodyPr>
            <a:normAutofit/>
          </a:bodyPr>
          <a:lstStyle/>
          <a:p>
            <a:r>
              <a:rPr lang="en-US" dirty="0" smtClean="0"/>
              <a:t>If the verifier is deterministic, then IP-systems collapses to NP-systems. </a:t>
            </a:r>
            <a:br>
              <a:rPr lang="en-US" dirty="0" smtClean="0"/>
            </a:br>
            <a:r>
              <a:rPr lang="en-US" sz="2600" dirty="0" smtClean="0"/>
              <a:t>“No point to interact with a predictable person who is computationally weaker.”</a:t>
            </a:r>
          </a:p>
          <a:p>
            <a:r>
              <a:rPr lang="en-US" sz="2600" dirty="0" smtClean="0">
                <a:solidFill>
                  <a:srgbClr val="0070C0"/>
                </a:solidFill>
              </a:rPr>
              <a:t>Interactive proofs are akin to daily processes such as cross-examination in court, asking questions regarding a proof described in a lecture, and mental experiments that take place in traditional proofs </a:t>
            </a:r>
            <a:r>
              <a:rPr lang="en-US" sz="2400" dirty="0" smtClean="0">
                <a:solidFill>
                  <a:srgbClr val="0070C0"/>
                </a:solidFill>
              </a:rPr>
              <a:t>(i.e., “For an arbitrary X, do F(x)”).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THM [</a:t>
            </a:r>
            <a:r>
              <a:rPr lang="en-US" dirty="0" err="1" smtClean="0">
                <a:solidFill>
                  <a:srgbClr val="00B050"/>
                </a:solidFill>
              </a:rPr>
              <a:t>Goldwasser&amp;Sipser</a:t>
            </a:r>
            <a:r>
              <a:rPr lang="en-US" dirty="0" smtClean="0">
                <a:solidFill>
                  <a:srgbClr val="00B050"/>
                </a:solidFill>
              </a:rPr>
              <a:t>]: </a:t>
            </a:r>
            <a:r>
              <a:rPr lang="en-US" dirty="0" err="1" smtClean="0">
                <a:solidFill>
                  <a:srgbClr val="00B050"/>
                </a:solidFill>
              </a:rPr>
              <a:t>Wlog</a:t>
            </a:r>
            <a:r>
              <a:rPr lang="en-US" dirty="0" smtClean="0">
                <a:solidFill>
                  <a:srgbClr val="00B050"/>
                </a:solidFill>
              </a:rPr>
              <a:t>, suffices to ask totally random questions.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3384" y="3908768"/>
            <a:ext cx="111687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One day on Olympus, bright-eyed Athena claimed that nectar </a:t>
            </a:r>
            <a:r>
              <a:rPr lang="en-US" i="1" dirty="0" smtClean="0"/>
              <a:t>poured from </a:t>
            </a:r>
            <a:r>
              <a:rPr lang="en-US" i="1" dirty="0"/>
              <a:t>new silver-coated jars tasted less sweet than nectar poured </a:t>
            </a:r>
            <a:r>
              <a:rPr lang="en-US" i="1" dirty="0" smtClean="0"/>
              <a:t>from older </a:t>
            </a:r>
            <a:r>
              <a:rPr lang="en-US" i="1" dirty="0"/>
              <a:t>gold-decorated jars. Mighty Zeus, who was forced to </a:t>
            </a:r>
            <a:r>
              <a:rPr lang="en-US" i="1" dirty="0" smtClean="0"/>
              <a:t>introduce the </a:t>
            </a:r>
            <a:r>
              <a:rPr lang="en-US" i="1" dirty="0"/>
              <a:t>new jars by the practically minded Hera, was annoyed at the claim</a:t>
            </a:r>
            <a:r>
              <a:rPr lang="en-US" i="1" dirty="0" smtClean="0"/>
              <a:t>. </a:t>
            </a:r>
          </a:p>
          <a:p>
            <a:r>
              <a:rPr lang="en-US" i="1" dirty="0" smtClean="0"/>
              <a:t>He </a:t>
            </a:r>
            <a:r>
              <a:rPr lang="en-US" i="1" dirty="0"/>
              <a:t>ordered that Athena be served one hundred glasses of nectar, </a:t>
            </a:r>
            <a:r>
              <a:rPr lang="en-US" i="1" dirty="0" smtClean="0"/>
              <a:t>each poured </a:t>
            </a:r>
            <a:r>
              <a:rPr lang="en-US" i="1" dirty="0"/>
              <a:t>at random either from an old jar or from a new one, and </a:t>
            </a:r>
            <a:r>
              <a:rPr lang="en-US" i="1" dirty="0" smtClean="0"/>
              <a:t>that she </a:t>
            </a:r>
            <a:r>
              <a:rPr lang="en-US" i="1" dirty="0"/>
              <a:t>tell the source of the drink in each glass. To everybody’s surprise</a:t>
            </a:r>
            <a:r>
              <a:rPr lang="en-US" i="1" dirty="0" smtClean="0"/>
              <a:t>, wise </a:t>
            </a:r>
            <a:r>
              <a:rPr lang="en-US" i="1" dirty="0"/>
              <a:t>Athena correctly identified the source of each serving, to </a:t>
            </a:r>
            <a:r>
              <a:rPr lang="en-US" i="1" dirty="0" smtClean="0"/>
              <a:t>which the </a:t>
            </a:r>
            <a:r>
              <a:rPr lang="en-US" i="1" dirty="0"/>
              <a:t>father of the gods responded, “My child, you are either right or</a:t>
            </a:r>
          </a:p>
          <a:p>
            <a:r>
              <a:rPr lang="en-US" i="1" dirty="0"/>
              <a:t>extremely lucky.” Since all the gods knew that being lucky was not one </a:t>
            </a:r>
            <a:r>
              <a:rPr lang="en-US" i="1" dirty="0" smtClean="0"/>
              <a:t>of the </a:t>
            </a:r>
            <a:r>
              <a:rPr lang="en-US" i="1" dirty="0"/>
              <a:t>attributes of Pallas-Athena, they all concluded that the </a:t>
            </a:r>
            <a:r>
              <a:rPr lang="en-US" i="1" dirty="0" smtClean="0"/>
              <a:t>impeccable goddess </a:t>
            </a:r>
            <a:r>
              <a:rPr lang="en-US" i="1" dirty="0"/>
              <a:t>was right in her claim.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4536" y="6293292"/>
            <a:ext cx="1109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THM [</a:t>
            </a:r>
            <a:r>
              <a:rPr lang="en-US" sz="2400" smtClean="0"/>
              <a:t>G., </a:t>
            </a:r>
            <a:r>
              <a:rPr lang="en-US" sz="2400" dirty="0" err="1" smtClean="0"/>
              <a:t>Micali</a:t>
            </a:r>
            <a:r>
              <a:rPr lang="en-US" sz="2400" dirty="0" smtClean="0"/>
              <a:t>, </a:t>
            </a:r>
            <a:r>
              <a:rPr lang="en-US" sz="2400" dirty="0" err="1" smtClean="0"/>
              <a:t>Wigderson</a:t>
            </a:r>
            <a:r>
              <a:rPr lang="en-US" sz="2400" dirty="0" smtClean="0"/>
              <a:t>]: Graph Non-Isomorphism has an interactive proof system.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493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071" y="365126"/>
            <a:ext cx="11152415" cy="875846"/>
          </a:xfrm>
        </p:spPr>
        <p:txBody>
          <a:bodyPr>
            <a:normAutofit/>
          </a:bodyPr>
          <a:lstStyle/>
          <a:p>
            <a:r>
              <a:rPr lang="en-US" dirty="0" smtClean="0"/>
              <a:t>The power of interactive proof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070" y="1513114"/>
            <a:ext cx="10673444" cy="48441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 smtClean="0"/>
              <a:t>THM [Lund, </a:t>
            </a:r>
            <a:r>
              <a:rPr lang="en-US" sz="3000" dirty="0" err="1" smtClean="0"/>
              <a:t>Fortnow</a:t>
            </a:r>
            <a:r>
              <a:rPr lang="en-US" sz="3000" dirty="0" smtClean="0"/>
              <a:t>, Karloff, and Nisan]: </a:t>
            </a:r>
            <a:r>
              <a:rPr lang="en-US" sz="3000" dirty="0" err="1" smtClean="0"/>
              <a:t>coNP</a:t>
            </a:r>
            <a:r>
              <a:rPr lang="en-US" sz="3000" dirty="0" smtClean="0"/>
              <a:t> is in IP. </a:t>
            </a:r>
            <a:br>
              <a:rPr lang="en-US" sz="3000" dirty="0" smtClean="0"/>
            </a:br>
            <a:r>
              <a:rPr lang="en-US" dirty="0" smtClean="0"/>
              <a:t>Every set in </a:t>
            </a:r>
            <a:r>
              <a:rPr lang="en-US" dirty="0" err="1" smtClean="0"/>
              <a:t>coNP</a:t>
            </a:r>
            <a:r>
              <a:rPr lang="en-US" dirty="0" smtClean="0"/>
              <a:t> (i.e., the set of wrong claims for an NP-proof system) has an interactive proof system. </a:t>
            </a:r>
            <a:r>
              <a:rPr lang="en-US" dirty="0" smtClean="0">
                <a:solidFill>
                  <a:srgbClr val="0070C0"/>
                </a:solidFill>
              </a:rPr>
              <a:t>E.g., one can prove (interactively) that</a:t>
            </a:r>
          </a:p>
          <a:p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given propositional formula is NOT satisfiable.</a:t>
            </a:r>
          </a:p>
          <a:p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given </a:t>
            </a:r>
            <a:r>
              <a:rPr lang="en-US" dirty="0" smtClean="0">
                <a:solidFill>
                  <a:srgbClr val="0070C0"/>
                </a:solidFill>
              </a:rPr>
              <a:t>system of quadratic equations over a finite field (say GF(2) or GF(3)) has NO solution.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given </a:t>
            </a:r>
            <a:r>
              <a:rPr lang="en-US" dirty="0" smtClean="0">
                <a:solidFill>
                  <a:srgbClr val="0070C0"/>
                </a:solidFill>
              </a:rPr>
              <a:t>graph (map) is NOT 3-colorable.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“If the existence of something in some situation can be proved,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then also its non-existence in this situation can be proved (interactively).”</a:t>
            </a:r>
          </a:p>
          <a:p>
            <a:pPr marL="0" indent="0">
              <a:buNone/>
            </a:pPr>
            <a:r>
              <a:rPr lang="en-US" sz="3000" dirty="0" smtClean="0"/>
              <a:t>THM [Shamir]: PSPACE = IP.   (Corollary: </a:t>
            </a:r>
            <a:r>
              <a:rPr lang="en-US" sz="3000" dirty="0" err="1" smtClean="0"/>
              <a:t>coIP</a:t>
            </a:r>
            <a:r>
              <a:rPr lang="en-US" sz="3000" dirty="0" smtClean="0"/>
              <a:t> = IP.)</a:t>
            </a:r>
          </a:p>
          <a:p>
            <a:pPr marL="0" indent="0">
              <a:buNone/>
            </a:pPr>
            <a:r>
              <a:rPr lang="en-US" dirty="0" smtClean="0"/>
              <a:t>IP = all sets having interactive proof systems.</a:t>
            </a:r>
            <a:br>
              <a:rPr lang="en-US" dirty="0" smtClean="0"/>
            </a:br>
            <a:r>
              <a:rPr lang="en-US" dirty="0" smtClean="0"/>
              <a:t>PSPACE = all sets that can be decided in polynomial amount of space.</a:t>
            </a:r>
          </a:p>
        </p:txBody>
      </p:sp>
    </p:spTree>
    <p:extLst>
      <p:ext uri="{BB962C8B-B14F-4D97-AF65-F5344CB8AC3E}">
        <p14:creationId xmlns:p14="http://schemas.microsoft.com/office/powerpoint/2010/main" val="23113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6"/>
            <a:ext cx="6727371" cy="7561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Zero-knowledge proof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74476"/>
            <a:ext cx="11016343" cy="36093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Formally, for an interactive proof (P,V) and any </a:t>
            </a:r>
            <a:r>
              <a:rPr lang="en-US" smtClean="0"/>
              <a:t>(valid) claim </a:t>
            </a:r>
            <a:r>
              <a:rPr lang="en-US" dirty="0" smtClean="0"/>
              <a:t>x, </a:t>
            </a:r>
            <a:br>
              <a:rPr lang="en-US" dirty="0" smtClean="0"/>
            </a:br>
            <a:r>
              <a:rPr lang="en-US" dirty="0" smtClean="0"/>
              <a:t>we consider two distributions: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output generated by V </a:t>
            </a:r>
            <a:br>
              <a:rPr lang="en-US" dirty="0" smtClean="0"/>
            </a:br>
            <a:r>
              <a:rPr lang="en-US" dirty="0" smtClean="0"/>
              <a:t>(or even by any feasible “knowledge-seeking adversary”) </a:t>
            </a:r>
            <a:br>
              <a:rPr lang="en-US" dirty="0" smtClean="0"/>
            </a:br>
            <a:r>
              <a:rPr lang="en-US" dirty="0" smtClean="0"/>
              <a:t>on input x after interacting with the </a:t>
            </a:r>
            <a:r>
              <a:rPr lang="en-US" dirty="0" err="1" smtClean="0"/>
              <a:t>prover</a:t>
            </a:r>
            <a:r>
              <a:rPr lang="en-US" dirty="0" smtClean="0"/>
              <a:t> strategy 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output of some efficient procedure (“simulator”) on input x.</a:t>
            </a:r>
          </a:p>
          <a:p>
            <a:pPr marL="0" indent="0">
              <a:buNone/>
            </a:pPr>
            <a:r>
              <a:rPr lang="en-US" dirty="0" smtClean="0"/>
              <a:t>We require that these distributions are identical / statistically-close / computationally-indistinguishable.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892630"/>
            <a:ext cx="105373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Typically, proofs yields much beyond their validity.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In contrast, ZK proofs yield nothing beyond.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“Whatever can be efficiently computed after interacting with the </a:t>
            </a:r>
            <a:r>
              <a:rPr lang="en-US" sz="2800" dirty="0" err="1" smtClean="0">
                <a:solidFill>
                  <a:srgbClr val="0070C0"/>
                </a:solidFill>
              </a:rPr>
              <a:t>prover</a:t>
            </a:r>
            <a:r>
              <a:rPr lang="en-US" sz="2800" dirty="0" smtClean="0">
                <a:solidFill>
                  <a:srgbClr val="0070C0"/>
                </a:solidFill>
              </a:rPr>
              <a:t>, can be efficiently computed assuming the claim is correct.”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23513" y="136525"/>
            <a:ext cx="3439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Goldwasser</a:t>
            </a:r>
            <a:r>
              <a:rPr lang="en-US" dirty="0" smtClean="0"/>
              <a:t>, </a:t>
            </a:r>
            <a:r>
              <a:rPr lang="en-US" dirty="0" err="1" smtClean="0"/>
              <a:t>Micali</a:t>
            </a:r>
            <a:r>
              <a:rPr lang="en-US" dirty="0" smtClean="0"/>
              <a:t>, and </a:t>
            </a:r>
            <a:r>
              <a:rPr lang="en-US" dirty="0" err="1" smtClean="0"/>
              <a:t>Rackoff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76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537" y="136526"/>
            <a:ext cx="11095463" cy="666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Zero-knowledge proof systems: Comments +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536" y="997466"/>
            <a:ext cx="11857463" cy="1092591"/>
          </a:xfrm>
        </p:spPr>
        <p:txBody>
          <a:bodyPr>
            <a:normAutofit/>
          </a:bodyPr>
          <a:lstStyle/>
          <a:p>
            <a:r>
              <a:rPr lang="en-US" dirty="0" smtClean="0"/>
              <a:t>Not possible with NP-proof systems: If an NP-proof systems is zero-knowledge, then the verifier does not need the </a:t>
            </a:r>
            <a:r>
              <a:rPr lang="en-US" dirty="0" err="1" smtClean="0"/>
              <a:t>prover</a:t>
            </a:r>
            <a:r>
              <a:rPr lang="en-US" dirty="0" smtClean="0"/>
              <a:t> (i.e., can decide by itself).</a:t>
            </a:r>
            <a:endParaRPr lang="en-US" sz="2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34536" y="2284635"/>
            <a:ext cx="1113210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THM [G., </a:t>
            </a:r>
            <a:r>
              <a:rPr lang="en-US" sz="2400" dirty="0" err="1" smtClean="0"/>
              <a:t>Micali</a:t>
            </a:r>
            <a:r>
              <a:rPr lang="en-US" sz="2400" dirty="0" smtClean="0"/>
              <a:t>, and </a:t>
            </a:r>
            <a:r>
              <a:rPr lang="en-US" sz="2400" dirty="0" err="1" smtClean="0"/>
              <a:t>Wigderson</a:t>
            </a:r>
            <a:r>
              <a:rPr lang="en-US" sz="2400" dirty="0" smtClean="0"/>
              <a:t>]: </a:t>
            </a:r>
            <a:br>
              <a:rPr lang="en-US" sz="2400" dirty="0" smtClean="0"/>
            </a:br>
            <a:r>
              <a:rPr lang="en-US" sz="2400" dirty="0" smtClean="0"/>
              <a:t>There exists a (perfect) zero-knowledge proof system for Graph Isomorphism.</a:t>
            </a:r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prover</a:t>
            </a:r>
            <a:r>
              <a:rPr lang="en-US" sz="2400" dirty="0" smtClean="0"/>
              <a:t> sends the verifier a random isomorphic copy of the 1st input graph, and the verifier selects at random </a:t>
            </a:r>
            <a:r>
              <a:rPr lang="en-US" sz="2400" dirty="0" err="1" smtClean="0"/>
              <a:t>i</a:t>
            </a:r>
            <a:r>
              <a:rPr lang="en-US" sz="2400" dirty="0" smtClean="0">
                <a:sym typeface="Symbol" panose="05050102010706020507" pitchFamily="18" charset="2"/>
              </a:rPr>
              <a:t>{1,2}, sends </a:t>
            </a:r>
            <a:r>
              <a:rPr lang="en-US" sz="2400" dirty="0" err="1" smtClean="0">
                <a:sym typeface="Symbol" panose="05050102010706020507" pitchFamily="18" charset="2"/>
              </a:rPr>
              <a:t>i</a:t>
            </a:r>
            <a:r>
              <a:rPr lang="en-US" sz="2400" dirty="0" smtClean="0">
                <a:sym typeface="Symbol" panose="05050102010706020507" pitchFamily="18" charset="2"/>
              </a:rPr>
              <a:t> to the </a:t>
            </a:r>
            <a:r>
              <a:rPr lang="en-US" sz="2400" dirty="0" err="1" smtClean="0">
                <a:sym typeface="Symbol" panose="05050102010706020507" pitchFamily="18" charset="2"/>
              </a:rPr>
              <a:t>prover</a:t>
            </a:r>
            <a:r>
              <a:rPr lang="en-US" sz="2400" dirty="0" smtClean="0">
                <a:sym typeface="Symbol" panose="05050102010706020507" pitchFamily="18" charset="2"/>
              </a:rPr>
              <a:t>, who is required to respond with the isomorphism between the </a:t>
            </a:r>
            <a:r>
              <a:rPr lang="en-US" sz="2400" dirty="0" err="1" smtClean="0">
                <a:sym typeface="Symbol" panose="05050102010706020507" pitchFamily="18" charset="2"/>
              </a:rPr>
              <a:t>i</a:t>
            </a:r>
            <a:r>
              <a:rPr lang="en-US" sz="2400" baseline="30000" dirty="0" err="1" smtClean="0">
                <a:sym typeface="Symbol" panose="05050102010706020507" pitchFamily="18" charset="2"/>
              </a:rPr>
              <a:t>th</a:t>
            </a:r>
            <a:r>
              <a:rPr lang="en-US" sz="2400" dirty="0" smtClean="0">
                <a:sym typeface="Symbol" panose="05050102010706020507" pitchFamily="18" charset="2"/>
              </a:rPr>
              <a:t> input graph and the graph sent in step 1.</a:t>
            </a:r>
          </a:p>
          <a:p>
            <a:endParaRPr lang="en-US" sz="2400" dirty="0" smtClean="0">
              <a:sym typeface="Symbol" panose="05050102010706020507" pitchFamily="18" charset="2"/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Soundness: If the input graphs are not isomorphic, the </a:t>
            </a:r>
            <a:r>
              <a:rPr lang="en-US" sz="2400" dirty="0" err="1" smtClean="0">
                <a:solidFill>
                  <a:srgbClr val="FF0000"/>
                </a:solidFill>
              </a:rPr>
              <a:t>prover</a:t>
            </a:r>
            <a:r>
              <a:rPr lang="en-US" sz="2400" dirty="0" smtClean="0">
                <a:solidFill>
                  <a:srgbClr val="FF0000"/>
                </a:solidFill>
              </a:rPr>
              <a:t> fails </a:t>
            </a:r>
            <a:r>
              <a:rPr lang="en-US" sz="2400" dirty="0" err="1" smtClean="0">
                <a:solidFill>
                  <a:srgbClr val="FF0000"/>
                </a:solidFill>
              </a:rPr>
              <a:t>w.p</a:t>
            </a:r>
            <a:r>
              <a:rPr lang="en-US" sz="2400" dirty="0" smtClean="0">
                <a:solidFill>
                  <a:srgbClr val="FF0000"/>
                </a:solidFill>
              </a:rPr>
              <a:t>. (at least) ½.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Zero-knowledge: The simulator selects j</a:t>
            </a:r>
            <a:r>
              <a:rPr lang="en-US" sz="2400" dirty="0" smtClean="0">
                <a:solidFill>
                  <a:srgbClr val="0070C0"/>
                </a:solidFill>
                <a:sym typeface="Symbol" panose="05050102010706020507" pitchFamily="18" charset="2"/>
              </a:rPr>
              <a:t>{1,2} at random, places a random isomorphic copy of the </a:t>
            </a:r>
            <a:r>
              <a:rPr lang="en-US" sz="2400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j</a:t>
            </a:r>
            <a:r>
              <a:rPr lang="en-US" sz="2400" baseline="30000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th</a:t>
            </a:r>
            <a:r>
              <a:rPr lang="en-US" sz="2400" dirty="0" smtClean="0">
                <a:solidFill>
                  <a:srgbClr val="0070C0"/>
                </a:solidFill>
                <a:sym typeface="Symbol" panose="05050102010706020507" pitchFamily="18" charset="2"/>
              </a:rPr>
              <a:t> input graph, and produces output if </a:t>
            </a:r>
            <a:r>
              <a:rPr lang="en-US" sz="2400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i</a:t>
            </a:r>
            <a:r>
              <a:rPr lang="en-US" sz="2400" dirty="0" smtClean="0">
                <a:solidFill>
                  <a:srgbClr val="0070C0"/>
                </a:solidFill>
                <a:sym typeface="Symbol" panose="05050102010706020507" pitchFamily="18" charset="2"/>
              </a:rPr>
              <a:t>=j. (Recall: </a:t>
            </a:r>
            <a:r>
              <a:rPr lang="en-US" sz="2400" dirty="0" err="1" smtClean="0">
                <a:solidFill>
                  <a:srgbClr val="0070C0"/>
                </a:solidFill>
                <a:sym typeface="Symbol" panose="05050102010706020507" pitchFamily="18" charset="2"/>
              </a:rPr>
              <a:t>i</a:t>
            </a:r>
            <a:r>
              <a:rPr lang="en-US" sz="2400" dirty="0" smtClean="0">
                <a:solidFill>
                  <a:srgbClr val="0070C0"/>
                </a:solidFill>
                <a:sym typeface="Symbol" panose="05050102010706020507" pitchFamily="18" charset="2"/>
              </a:rPr>
              <a:t> is </a:t>
            </a:r>
            <a:r>
              <a:rPr lang="en-US" sz="2400" dirty="0">
                <a:solidFill>
                  <a:srgbClr val="0070C0"/>
                </a:solidFill>
                <a:sym typeface="Symbol" panose="05050102010706020507" pitchFamily="18" charset="2"/>
              </a:rPr>
              <a:t>c</a:t>
            </a:r>
            <a:r>
              <a:rPr lang="en-US" sz="2400" dirty="0" smtClean="0">
                <a:solidFill>
                  <a:srgbClr val="0070C0"/>
                </a:solidFill>
                <a:sym typeface="Symbol" panose="05050102010706020507" pitchFamily="18" charset="2"/>
              </a:rPr>
              <a:t>hosen by the verifier.)</a:t>
            </a:r>
            <a:endParaRPr lang="en-US" sz="2400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88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1242</Words>
  <Application>Microsoft Office PowerPoint</Application>
  <PresentationFormat>Widescreen</PresentationFormat>
  <Paragraphs>145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Office Theme</vt:lpstr>
      <vt:lpstr>Probabilistic Proof Systems</vt:lpstr>
      <vt:lpstr>Initial comments</vt:lpstr>
      <vt:lpstr>Traditional proof systems (i.e., NP-proof systems)</vt:lpstr>
      <vt:lpstr>NP-proof systems: Examples</vt:lpstr>
      <vt:lpstr>Interactive proof systems</vt:lpstr>
      <vt:lpstr>Interactive proof systems: Comments + Example</vt:lpstr>
      <vt:lpstr>The power of interactive proof systems</vt:lpstr>
      <vt:lpstr>Zero-knowledge proof systems</vt:lpstr>
      <vt:lpstr>Zero-knowledge proof systems: Comments + Example</vt:lpstr>
      <vt:lpstr>The power of zero-knowledge proof systems</vt:lpstr>
      <vt:lpstr>Probabilistically checkable proof (PCP) systems</vt:lpstr>
      <vt:lpstr>The power of PCP systems</vt:lpstr>
      <vt:lpstr>The proof(s) of the PCP Theorem</vt:lpstr>
      <vt:lpstr>Interactive proof systems, revisited: Doubly-Efficient interactive proofs systems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Probabilistic Proof Systems</dc:title>
  <dc:creator>Oded</dc:creator>
  <cp:lastModifiedBy>Oded</cp:lastModifiedBy>
  <cp:revision>112</cp:revision>
  <dcterms:created xsi:type="dcterms:W3CDTF">2021-05-27T11:36:03Z</dcterms:created>
  <dcterms:modified xsi:type="dcterms:W3CDTF">2021-07-02T09:59:35Z</dcterms:modified>
</cp:coreProperties>
</file>