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66" r:id="rId4"/>
    <p:sldId id="267" r:id="rId5"/>
    <p:sldId id="268" r:id="rId6"/>
    <p:sldId id="272" r:id="rId7"/>
    <p:sldId id="269" r:id="rId8"/>
    <p:sldId id="270" r:id="rId9"/>
    <p:sldId id="271" r:id="rId10"/>
    <p:sldId id="273" r:id="rId11"/>
    <p:sldId id="263" r:id="rId12"/>
    <p:sldId id="264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7833AB"/>
    <a:srgbClr val="7030A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92" autoAdjust="0"/>
    <p:restoredTop sz="94726" autoAdjust="0"/>
  </p:normalViewPr>
  <p:slideViewPr>
    <p:cSldViewPr>
      <p:cViewPr varScale="1">
        <p:scale>
          <a:sx n="59" d="100"/>
          <a:sy n="59" d="100"/>
        </p:scale>
        <p:origin x="44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A370A-CCBB-4E2E-BD1C-3E74682D5B8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9D2C3-66DF-4169-A516-8015766A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46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60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04E306CC-2C8F-403D-86DD-9E2893A04B60}" type="slidenum">
              <a:rPr lang="en-US" altLang="en-US" sz="1200" b="0">
                <a:latin typeface="Times New Roman" panose="02020603050405020304" pitchFamily="18" charset="0"/>
              </a:rPr>
              <a:pPr/>
              <a:t>10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BDG = Bounded-Degree</a:t>
            </a:r>
            <a:r>
              <a:rPr lang="en-US" baseline="0" dirty="0" smtClean="0"/>
              <a:t> Graph. In Thm4 the bound is quadratic. Thm3 is proved by reduction from the orientation model </a:t>
            </a:r>
            <a:r>
              <a:rPr lang="en-US" baseline="0" smtClean="0"/>
              <a:t>[FLMNY]. </a:t>
            </a:r>
            <a:endParaRPr lang="en-US" baseline="0" dirty="0" smtClean="0"/>
          </a:p>
          <a:p>
            <a:r>
              <a:rPr lang="en-US" baseline="0" dirty="0" smtClean="0"/>
              <a:t>In Open1 we ask for *any* since for sure the answer is yes (via triviality) for some base graphs. </a:t>
            </a:r>
          </a:p>
          <a:p>
            <a:r>
              <a:rPr lang="en-US" baseline="0" dirty="0" smtClean="0"/>
              <a:t>The partial answer uses the set of d-regular graphs that are 3-colorable. If the d-regular base graph is </a:t>
            </a:r>
            <a:r>
              <a:rPr lang="en-US" baseline="0" dirty="0" err="1" smtClean="0"/>
              <a:t>nort</a:t>
            </a:r>
            <a:r>
              <a:rPr lang="en-US" baseline="0" dirty="0" smtClean="0"/>
              <a:t> 3-colorable, then trivial. </a:t>
            </a:r>
            <a:r>
              <a:rPr lang="en-US" baseline="0" dirty="0" err="1" smtClean="0"/>
              <a:t>O.w</a:t>
            </a:r>
            <a:r>
              <a:rPr lang="en-US" baseline="0" dirty="0" smtClean="0"/>
              <a:t>., test degrees.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4486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Summarize: We have introduced a new model, presented a few results, and suggest lots of open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81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2D01DD3A-869D-496C-A8ED-9E6D36AF572F}" type="slidenum">
              <a:rPr lang="en-US" altLang="en-US" sz="1200" b="0" smtClean="0">
                <a:latin typeface="Times New Roman" panose="02020603050405020304" pitchFamily="18" charset="0"/>
              </a:rPr>
              <a:pPr/>
              <a:t>12</a:t>
            </a:fld>
            <a:endParaRPr lang="en-US" altLang="en-US" sz="1200" b="0" smtClean="0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Compare to learning/deciding which cathedral this is…</a:t>
            </a:r>
          </a:p>
        </p:txBody>
      </p:sp>
    </p:spTree>
    <p:extLst>
      <p:ext uri="{BB962C8B-B14F-4D97-AF65-F5344CB8AC3E}">
        <p14:creationId xmlns:p14="http://schemas.microsoft.com/office/powerpoint/2010/main" val="1599124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1881CFF9-DB1B-4BCE-A1A8-51DD5CF2742B}" type="slidenum">
              <a:rPr lang="en-US" altLang="en-US" sz="1200" b="0" smtClean="0">
                <a:latin typeface="Times New Roman" panose="02020603050405020304" pitchFamily="18" charset="0"/>
              </a:rPr>
              <a:pPr/>
              <a:t>2</a:t>
            </a:fld>
            <a:endParaRPr lang="en-US" altLang="en-US" sz="1200" b="0" smtClean="0"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Objects viewed as functions, inspecting == querying the function/orcale</a:t>
            </a:r>
          </a:p>
        </p:txBody>
      </p:sp>
    </p:spTree>
    <p:extLst>
      <p:ext uri="{BB962C8B-B14F-4D97-AF65-F5344CB8AC3E}">
        <p14:creationId xmlns:p14="http://schemas.microsoft.com/office/powerpoint/2010/main" val="1425736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04E306CC-2C8F-403D-86DD-9E2893A04B60}" type="slidenum">
              <a:rPr lang="en-US" altLang="en-US" sz="1200" b="0">
                <a:latin typeface="Times New Roman" panose="02020603050405020304" pitchFamily="18" charset="0"/>
              </a:rPr>
              <a:pPr/>
              <a:t>3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N.B.: special (but not exclusive) focus on testability within complexity independent of the domain size.</a:t>
            </a:r>
          </a:p>
        </p:txBody>
      </p:sp>
    </p:spTree>
    <p:extLst>
      <p:ext uri="{BB962C8B-B14F-4D97-AF65-F5344CB8AC3E}">
        <p14:creationId xmlns:p14="http://schemas.microsoft.com/office/powerpoint/2010/main" val="3542084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04E306CC-2C8F-403D-86DD-9E2893A04B60}" type="slidenum">
              <a:rPr lang="en-US" altLang="en-US" sz="1200" b="0">
                <a:latin typeface="Times New Roman" panose="02020603050405020304" pitchFamily="18" charset="0"/>
              </a:rPr>
              <a:pPr/>
              <a:t>4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Terminology:</a:t>
            </a:r>
            <a:r>
              <a:rPr lang="en-US" baseline="0" dirty="0" smtClean="0"/>
              <a:t> </a:t>
            </a:r>
            <a:r>
              <a:rPr lang="en-US" b="1" baseline="0" dirty="0" smtClean="0"/>
              <a:t>Base graph</a:t>
            </a:r>
            <a:r>
              <a:rPr lang="en-US" baseline="0" dirty="0" smtClean="0"/>
              <a:t>. Tested objects are </a:t>
            </a:r>
            <a:r>
              <a:rPr lang="en-US" baseline="0" dirty="0" err="1" smtClean="0"/>
              <a:t>subgraphs</a:t>
            </a:r>
            <a:r>
              <a:rPr lang="en-US" baseline="0" dirty="0" smtClean="0"/>
              <a:t> of the base graph, which is fixed or given explicitly. </a:t>
            </a:r>
          </a:p>
          <a:p>
            <a:r>
              <a:rPr lang="en-US" baseline="0" dirty="0" smtClean="0"/>
              <a:t>The orientation model [FLMNY] has the same syntax, but a different semantics.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473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04E306CC-2C8F-403D-86DD-9E2893A04B60}" type="slidenum">
              <a:rPr lang="en-US" altLang="en-US" sz="1200" b="0">
                <a:latin typeface="Times New Roman" panose="02020603050405020304" pitchFamily="18" charset="0"/>
              </a:rPr>
              <a:pPr/>
              <a:t>5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BDG = Bounded-Degree</a:t>
            </a:r>
            <a:r>
              <a:rPr lang="en-US" baseline="0" dirty="0" smtClean="0"/>
              <a:t> Graph.</a:t>
            </a:r>
          </a:p>
          <a:p>
            <a:r>
              <a:rPr lang="en-US" baseline="0" dirty="0" smtClean="0"/>
              <a:t>In the DENSE graph </a:t>
            </a:r>
            <a:r>
              <a:rPr lang="en-US" baseline="0" dirty="0" err="1" smtClean="0"/>
              <a:t>mdel</a:t>
            </a:r>
            <a:r>
              <a:rPr lang="en-US" baseline="0" dirty="0" smtClean="0"/>
              <a:t>, graphs are represented by the adjacency predicate; that is G=(V,E) is represented by g:[n]</a:t>
            </a:r>
            <a:r>
              <a:rPr lang="en-US" baseline="0" dirty="0" smtClean="0">
                <a:sym typeface="Symbol" panose="05050102010706020507" pitchFamily="18" charset="2"/>
              </a:rPr>
              <a:t>[n]{0,1} </a:t>
            </a:r>
            <a:r>
              <a:rPr lang="en-US" baseline="0" dirty="0" err="1" smtClean="0">
                <a:sym typeface="Symbol" panose="05050102010706020507" pitchFamily="18" charset="2"/>
              </a:rPr>
              <a:t>s.t.</a:t>
            </a:r>
            <a:r>
              <a:rPr lang="en-US" baseline="0" dirty="0" smtClean="0">
                <a:sym typeface="Symbol" panose="05050102010706020507" pitchFamily="18" charset="2"/>
              </a:rPr>
              <a:t> g(</a:t>
            </a:r>
            <a:r>
              <a:rPr lang="en-US" baseline="0" dirty="0" err="1" smtClean="0">
                <a:sym typeface="Symbol" panose="05050102010706020507" pitchFamily="18" charset="2"/>
              </a:rPr>
              <a:t>u,v</a:t>
            </a:r>
            <a:r>
              <a:rPr lang="en-US" baseline="0" dirty="0" smtClean="0">
                <a:sym typeface="Symbol" panose="05050102010706020507" pitchFamily="18" charset="2"/>
              </a:rPr>
              <a:t>)=1 </a:t>
            </a:r>
            <a:r>
              <a:rPr lang="en-US" baseline="0" dirty="0" err="1" smtClean="0">
                <a:sym typeface="Symbol" panose="05050102010706020507" pitchFamily="18" charset="2"/>
              </a:rPr>
              <a:t>iff</a:t>
            </a:r>
            <a:r>
              <a:rPr lang="en-US" baseline="0" dirty="0" smtClean="0">
                <a:sym typeface="Symbol" panose="05050102010706020507" pitchFamily="18" charset="2"/>
              </a:rPr>
              <a:t> {</a:t>
            </a:r>
            <a:r>
              <a:rPr lang="en-US" baseline="0" dirty="0" err="1" smtClean="0">
                <a:sym typeface="Symbol" panose="05050102010706020507" pitchFamily="18" charset="2"/>
              </a:rPr>
              <a:t>u,v</a:t>
            </a:r>
            <a:r>
              <a:rPr lang="en-US" baseline="0" dirty="0" smtClean="0">
                <a:sym typeface="Symbol" panose="05050102010706020507" pitchFamily="18" charset="2"/>
              </a:rPr>
              <a:t>}E.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9611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04E306CC-2C8F-403D-86DD-9E2893A04B60}" type="slidenum">
              <a:rPr lang="en-US" altLang="en-US" sz="1200" b="0">
                <a:latin typeface="Times New Roman" panose="02020603050405020304" pitchFamily="18" charset="0"/>
              </a:rPr>
              <a:pPr/>
              <a:t>6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Recalling</a:t>
            </a:r>
            <a:r>
              <a:rPr lang="en-US" baseline="0" dirty="0" smtClean="0"/>
              <a:t> the BDG model: Graphs (of degree bound d) are represented by their incidence function.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8961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04E306CC-2C8F-403D-86DD-9E2893A04B60}" type="slidenum">
              <a:rPr lang="en-US" altLang="en-US" sz="1200" b="0">
                <a:latin typeface="Times New Roman" panose="02020603050405020304" pitchFamily="18" charset="0"/>
              </a:rPr>
              <a:pPr/>
              <a:t>7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BDG = Bounded-Degree</a:t>
            </a:r>
            <a:r>
              <a:rPr lang="en-US" baseline="0" dirty="0" smtClean="0"/>
              <a:t> Graph. Thm1 is proved by emulation (and the analysis uses the </a:t>
            </a:r>
            <a:r>
              <a:rPr lang="en-US" baseline="0" dirty="0" err="1" smtClean="0"/>
              <a:t>down.mono</a:t>
            </a:r>
            <a:r>
              <a:rPr lang="en-US" baseline="0" dirty="0" smtClean="0"/>
              <a:t>.). </a:t>
            </a:r>
          </a:p>
          <a:p>
            <a:r>
              <a:rPr lang="en-US" baseline="0" dirty="0" smtClean="0"/>
              <a:t>Thm2 is proved by reductions:  For c=2 we reduce by allowing to embed any bounded-degree graph in the base graph;</a:t>
            </a:r>
          </a:p>
          <a:p>
            <a:r>
              <a:rPr lang="en-US" baseline="0" dirty="0" smtClean="0"/>
              <a:t>For c=3 we reduce 3SAT to 3COL (the formula is mapped to a base graph and the assignment to a </a:t>
            </a:r>
            <a:r>
              <a:rPr lang="en-US" baseline="0" dirty="0" err="1" smtClean="0"/>
              <a:t>subgraph</a:t>
            </a:r>
            <a:r>
              <a:rPr lang="en-US" baseline="0" dirty="0" smtClean="0"/>
              <a:t>), and use the hardness of testing assignments for 3CNF [BHR].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0952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04E306CC-2C8F-403D-86DD-9E2893A04B60}" type="slidenum">
              <a:rPr lang="en-US" altLang="en-US" sz="1200" b="0">
                <a:latin typeface="Times New Roman" panose="02020603050405020304" pitchFamily="18" charset="0"/>
              </a:rPr>
              <a:pPr/>
              <a:t>8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BDG = Bounded-Degree</a:t>
            </a:r>
            <a:r>
              <a:rPr lang="en-US" baseline="0" dirty="0" smtClean="0"/>
              <a:t> Graph. In Thm4 the bound is quadratic. Thm3 is proved by reduction from the orientation model </a:t>
            </a:r>
            <a:r>
              <a:rPr lang="en-US" baseline="0" smtClean="0"/>
              <a:t>[FLMNY]. </a:t>
            </a:r>
            <a:endParaRPr lang="en-US" baseline="0" dirty="0" smtClean="0"/>
          </a:p>
          <a:p>
            <a:r>
              <a:rPr lang="en-US" baseline="0" dirty="0" smtClean="0"/>
              <a:t>In Open1 we ask for *any* since for sure the answer is yes (via triviality) for some base graphs. </a:t>
            </a:r>
          </a:p>
          <a:p>
            <a:r>
              <a:rPr lang="en-US" baseline="0" dirty="0" smtClean="0"/>
              <a:t>The partial answer uses the set of d-regular graphs that are 3-colorable. If the d-regular base graph is </a:t>
            </a:r>
            <a:r>
              <a:rPr lang="en-US" baseline="0" dirty="0" err="1" smtClean="0"/>
              <a:t>nort</a:t>
            </a:r>
            <a:r>
              <a:rPr lang="en-US" baseline="0" dirty="0" smtClean="0"/>
              <a:t> 3-colorable, then trivial. </a:t>
            </a:r>
            <a:r>
              <a:rPr lang="en-US" baseline="0" dirty="0" err="1" smtClean="0"/>
              <a:t>O.w</a:t>
            </a:r>
            <a:r>
              <a:rPr lang="en-US" baseline="0" dirty="0" smtClean="0"/>
              <a:t>., test degrees.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9373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04E306CC-2C8F-403D-86DD-9E2893A04B60}" type="slidenum">
              <a:rPr lang="en-US" altLang="en-US" sz="1200" b="0">
                <a:latin typeface="Times New Roman" panose="02020603050405020304" pitchFamily="18" charset="0"/>
              </a:rPr>
              <a:pPr/>
              <a:t>9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BDG = Bounded-Degree</a:t>
            </a:r>
            <a:r>
              <a:rPr lang="en-US" baseline="0" dirty="0" smtClean="0"/>
              <a:t> Graph. Open 1 refer to </a:t>
            </a:r>
            <a:r>
              <a:rPr lang="en-US" baseline="0" dirty="0" err="1" smtClean="0"/>
              <a:t>outerplanar</a:t>
            </a:r>
            <a:r>
              <a:rPr lang="en-US" baseline="0" dirty="0" smtClean="0"/>
              <a:t> based graph. In Open 2 we consider a simple non-</a:t>
            </a:r>
            <a:r>
              <a:rPr lang="en-US" baseline="0" dirty="0" err="1" smtClean="0"/>
              <a:t>outerplanar</a:t>
            </a:r>
            <a:r>
              <a:rPr lang="en-US" baseline="0" dirty="0" smtClean="0"/>
              <a:t> base graph.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9660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ו'/שבט/תשע"ט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w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352928" cy="1512168"/>
          </a:xfrm>
        </p:spPr>
        <p:txBody>
          <a:bodyPr>
            <a:noAutofit/>
          </a:bodyPr>
          <a:lstStyle/>
          <a:p>
            <a:pPr rtl="0"/>
            <a:r>
              <a:rPr lang="en-US" sz="4800" dirty="0"/>
              <a:t>The </a:t>
            </a:r>
            <a:r>
              <a:rPr lang="en-US" sz="4800" dirty="0" err="1"/>
              <a:t>Subgraph</a:t>
            </a:r>
            <a:r>
              <a:rPr lang="en-US" sz="4800" dirty="0"/>
              <a:t> Testing </a:t>
            </a:r>
            <a:r>
              <a:rPr lang="en-US" sz="4800" dirty="0" smtClean="0"/>
              <a:t>Model </a:t>
            </a:r>
            <a:endParaRPr lang="he-IL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8712" cy="144016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Oded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Goldreich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rtl="0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Weizmann Institute of Science</a:t>
            </a:r>
            <a:endParaRPr lang="he-I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013177"/>
            <a:ext cx="77768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Joint work with Dana Ron. </a:t>
            </a:r>
          </a:p>
        </p:txBody>
      </p:sp>
    </p:spTree>
    <p:extLst>
      <p:ext uri="{BB962C8B-B14F-4D97-AF65-F5344CB8AC3E}">
        <p14:creationId xmlns:p14="http://schemas.microsoft.com/office/powerpoint/2010/main" val="14542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868" y="408104"/>
            <a:ext cx="7786556" cy="860656"/>
          </a:xfrm>
        </p:spPr>
        <p:txBody>
          <a:bodyPr>
            <a:noAutofit/>
          </a:bodyPr>
          <a:lstStyle/>
          <a:p>
            <a:pPr algn="l" rtl="0"/>
            <a:r>
              <a:rPr lang="en-US" altLang="en-US" sz="2800" b="1" u="sng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A kind of partial summary</a:t>
            </a:r>
            <a:endParaRPr lang="en-US" altLang="he-IL" sz="28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3016" y="5013176"/>
            <a:ext cx="7909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>
                <a:solidFill>
                  <a:srgbClr val="6600CC"/>
                </a:solidFill>
              </a:rPr>
              <a:t>Open: Can testing </a:t>
            </a:r>
            <a:r>
              <a:rPr lang="en-US" sz="2400" dirty="0" err="1" smtClean="0">
                <a:solidFill>
                  <a:srgbClr val="6600CC"/>
                </a:solidFill>
              </a:rPr>
              <a:t>subgraphs</a:t>
            </a:r>
            <a:r>
              <a:rPr lang="en-US" sz="2400" dirty="0" smtClean="0">
                <a:solidFill>
                  <a:srgbClr val="6600CC"/>
                </a:solidFill>
              </a:rPr>
              <a:t> be easier </a:t>
            </a:r>
            <a:r>
              <a:rPr lang="en-US" sz="2400" b="1" dirty="0" smtClean="0">
                <a:solidFill>
                  <a:srgbClr val="6600CC"/>
                </a:solidFill>
              </a:rPr>
              <a:t>for any base graph</a:t>
            </a:r>
            <a:r>
              <a:rPr lang="en-US" sz="2400" dirty="0" smtClean="0">
                <a:solidFill>
                  <a:srgbClr val="6600CC"/>
                </a:solidFill>
              </a:rPr>
              <a:t>?</a:t>
            </a:r>
          </a:p>
          <a:p>
            <a:pPr algn="l" rtl="0"/>
            <a:r>
              <a:rPr lang="en-US" sz="2400" dirty="0" smtClean="0">
                <a:solidFill>
                  <a:srgbClr val="6600CC"/>
                </a:solidFill>
              </a:rPr>
              <a:t>Yes, if the property is allowed to depend on the degree bound </a:t>
            </a:r>
            <a:br>
              <a:rPr lang="en-US" sz="2400" dirty="0" smtClean="0">
                <a:solidFill>
                  <a:srgbClr val="6600CC"/>
                </a:solidFill>
              </a:rPr>
            </a:br>
            <a:r>
              <a:rPr lang="en-US" sz="2400" dirty="0" smtClean="0">
                <a:solidFill>
                  <a:srgbClr val="6600CC"/>
                </a:solidFill>
              </a:rPr>
              <a:t>in the BDG model (i.e., </a:t>
            </a:r>
            <a:r>
              <a:rPr lang="en-US" sz="2400" dirty="0" smtClean="0">
                <a:sym typeface="Symbol" panose="05050102010706020507" pitchFamily="18" charset="2"/>
              </a:rPr>
              <a:t></a:t>
            </a:r>
            <a:r>
              <a:rPr lang="en-US" sz="2400" dirty="0" smtClean="0">
                <a:solidFill>
                  <a:srgbClr val="6600CC"/>
                </a:solidFill>
              </a:rPr>
              <a:t> contains only </a:t>
            </a:r>
            <a:r>
              <a:rPr lang="en-US" sz="2400" b="1" dirty="0" smtClean="0"/>
              <a:t>d</a:t>
            </a:r>
            <a:r>
              <a:rPr lang="en-US" sz="2400" dirty="0" smtClean="0">
                <a:solidFill>
                  <a:srgbClr val="6600CC"/>
                </a:solidFill>
              </a:rPr>
              <a:t>-regular graphs). </a:t>
            </a:r>
            <a:endParaRPr lang="en-US" sz="2400" dirty="0">
              <a:solidFill>
                <a:srgbClr val="66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640" y="1268760"/>
            <a:ext cx="78377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Sometimes (e.g., for all Down. Mono. properties)</a:t>
            </a:r>
            <a:br>
              <a:rPr lang="en-US" sz="2800" dirty="0" smtClean="0"/>
            </a:br>
            <a:r>
              <a:rPr lang="en-US" sz="2800" dirty="0" smtClean="0"/>
              <a:t>testing in the </a:t>
            </a:r>
            <a:r>
              <a:rPr lang="en-US" sz="2800" dirty="0" err="1" smtClean="0"/>
              <a:t>subgraph</a:t>
            </a:r>
            <a:r>
              <a:rPr lang="en-US" sz="2800" dirty="0" smtClean="0"/>
              <a:t> model is not harder than in the BDG model, and sometimes they are not easier.</a:t>
            </a:r>
          </a:p>
          <a:p>
            <a:pPr algn="l" rtl="0"/>
            <a:r>
              <a:rPr lang="en-US" sz="2800" dirty="0" smtClean="0"/>
              <a:t>Sometimes (e.g., Thm3),  testing in the </a:t>
            </a:r>
            <a:r>
              <a:rPr lang="en-US" sz="2800" dirty="0" err="1" smtClean="0"/>
              <a:t>subgraph</a:t>
            </a:r>
            <a:r>
              <a:rPr lang="en-US" sz="2800" dirty="0" smtClean="0"/>
              <a:t> model is harder than in the BDG model, and sometimes they are easier for some base graphs</a:t>
            </a:r>
          </a:p>
          <a:p>
            <a:pPr algn="l" rtl="0"/>
            <a:r>
              <a:rPr lang="en-US" sz="2800" dirty="0" smtClean="0"/>
              <a:t>(e.g., trivial cases).</a:t>
            </a:r>
          </a:p>
        </p:txBody>
      </p:sp>
    </p:spTree>
    <p:extLst>
      <p:ext uri="{BB962C8B-B14F-4D97-AF65-F5344CB8AC3E}">
        <p14:creationId xmlns:p14="http://schemas.microsoft.com/office/powerpoint/2010/main" val="39475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9852" y="2132856"/>
            <a:ext cx="2736304" cy="1534473"/>
          </a:xfrm>
        </p:spPr>
        <p:txBody>
          <a:bodyPr>
            <a:normAutofit fontScale="90000"/>
          </a:bodyPr>
          <a:lstStyle/>
          <a:p>
            <a:r>
              <a:rPr lang="en-US" sz="9600" dirty="0" smtClean="0">
                <a:solidFill>
                  <a:schemeClr val="accent2"/>
                </a:solidFill>
                <a:latin typeface="Algerian" panose="04020705040A02060702" pitchFamily="82" charset="0"/>
              </a:rPr>
              <a:t>END</a:t>
            </a:r>
            <a:endParaRPr lang="en-US" sz="9600" dirty="0">
              <a:solidFill>
                <a:schemeClr val="accent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933056"/>
            <a:ext cx="8280920" cy="2592288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dirty="0" smtClean="0"/>
              <a:t>Slides available at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://www.wisdom.weizmann.ac.il/~</a:t>
            </a:r>
            <a:r>
              <a:rPr lang="en-US" sz="2400" dirty="0" smtClean="0"/>
              <a:t>oded/T/subgraph.pptx</a:t>
            </a:r>
            <a:endParaRPr lang="en-US" sz="2400" dirty="0"/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 smtClean="0"/>
              <a:t>Paper available at</a:t>
            </a:r>
          </a:p>
          <a:p>
            <a:pPr marL="0" indent="0" algn="l" rtl="0">
              <a:buNone/>
            </a:pPr>
            <a:r>
              <a:rPr lang="en-US" sz="2400" dirty="0"/>
              <a:t>http://www.wisdom.weizmann.ac.il/~</a:t>
            </a:r>
            <a:r>
              <a:rPr lang="en-US" sz="2400" dirty="0" smtClean="0"/>
              <a:t>oded/p_subg.html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7724" y="404664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 have introduced a new model, presented a few results, </a:t>
            </a:r>
            <a:b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and posed many open problem.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99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NALYZE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3889375"/>
            <a:ext cx="512763" cy="538163"/>
          </a:xfrm>
          <a:noFill/>
        </p:spPr>
      </p:pic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3660775" y="3956050"/>
            <a:ext cx="3381375" cy="7461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592513" y="4157663"/>
            <a:ext cx="749300" cy="6064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660775" y="4090988"/>
            <a:ext cx="1905000" cy="87471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3729038" y="4090988"/>
            <a:ext cx="2992437" cy="8302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3635375" y="3521075"/>
            <a:ext cx="2249488" cy="3651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3635375" y="2630488"/>
            <a:ext cx="2884488" cy="1146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3506788" y="2884488"/>
            <a:ext cx="1212850" cy="8286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990600" y="1803400"/>
            <a:ext cx="2636838" cy="1081088"/>
          </a:xfrm>
          <a:prstGeom prst="cloudCallout">
            <a:avLst>
              <a:gd name="adj1" fmla="val 33602"/>
              <a:gd name="adj2" fmla="val 12807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en-US" sz="2000" b="0">
                <a:latin typeface="Algerian" panose="04020705040A02060702" pitchFamily="82" charset="0"/>
                <a:cs typeface="Arial" panose="020B0604020202020204" pitchFamily="34" charset="0"/>
              </a:rPr>
              <a:t>Gothic cathedral ?</a:t>
            </a:r>
            <a:endParaRPr lang="en-GB" sz="2000" b="0">
              <a:latin typeface="Algerian" panose="04020705040A02060702" pitchFamily="82" charset="0"/>
              <a:cs typeface="Arial" panose="020B0604020202020204" pitchFamily="34" charset="0"/>
            </a:endParaRPr>
          </a:p>
        </p:txBody>
      </p:sp>
      <p:pic>
        <p:nvPicPr>
          <p:cNvPr id="6155" name="Picture 11" descr="c01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4794250"/>
            <a:ext cx="1093788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2" descr="c02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63" y="1676400"/>
            <a:ext cx="117475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3" descr="c07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3" y="1676400"/>
            <a:ext cx="1135062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14" descr="c04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2949575"/>
            <a:ext cx="10287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15" descr="c03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584575"/>
            <a:ext cx="1028700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16" descr="c06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4984750"/>
            <a:ext cx="106045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17" descr="c08s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8" y="4794250"/>
            <a:ext cx="122078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2" name="Rectangle 18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0668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n-US" altLang="en-US" sz="4000" b="1" u="sng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Property Testing </a:t>
            </a:r>
            <a:r>
              <a:rPr lang="en-US" altLang="en-US" sz="3200" b="1" u="sng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(super-fast approximate decision):</a:t>
            </a:r>
            <a:r>
              <a:rPr lang="en-US" altLang="en-US" sz="3600" b="1" u="sng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 </a:t>
            </a:r>
            <a:r>
              <a:rPr lang="en-US" altLang="en-US" sz="4000" b="1" u="sng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an illustration</a:t>
            </a:r>
            <a:endParaRPr lang="en-US" altLang="he-IL" sz="4000" b="1" u="sng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228600" y="3581400"/>
            <a:ext cx="2209800" cy="3048000"/>
          </a:xfrm>
          <a:prstGeom prst="irregularSeal2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he-IL" sz="2000">
              <a:latin typeface="Freestyle Script" panose="030804020302050B0404" pitchFamily="66" charset="0"/>
            </a:endParaRP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304800" y="4114800"/>
            <a:ext cx="2286000" cy="2438400"/>
          </a:xfrm>
          <a:prstGeom prst="foldedCorner">
            <a:avLst>
              <a:gd name="adj" fmla="val 12500"/>
            </a:avLst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he-IL" sz="2000">
              <a:latin typeface="Freestyle Script" panose="030804020302050B0404" pitchFamily="66" charset="0"/>
            </a:endParaRP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81000" y="4343400"/>
            <a:ext cx="2286000" cy="19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One Motivation: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Real objects are far apart.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Other motivations:</a:t>
            </a:r>
            <a:b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Approx. per se, or a preliminary step.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24200" y="6327775"/>
            <a:ext cx="5867400" cy="40005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+mn-lt"/>
              </a:rPr>
              <a:t>Deciding by inspecting few locations in the object.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5099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620000" cy="762000"/>
          </a:xfrm>
        </p:spPr>
        <p:txBody>
          <a:bodyPr/>
          <a:lstStyle/>
          <a:p>
            <a:pPr algn="l"/>
            <a:r>
              <a:rPr lang="en-US" altLang="en-US" sz="2800" b="1" u="sng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Property Testing: informal definition</a:t>
            </a:r>
            <a:endParaRPr lang="en-US" altLang="he-IL" sz="2800" b="1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6172200" cy="225583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he-IL" sz="2800" dirty="0">
                <a:solidFill>
                  <a:srgbClr val="FF33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 relaxation of a decision problem: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For a fixed property </a:t>
            </a:r>
            <a:r>
              <a:rPr lang="en-US" altLang="he-IL" sz="2800" dirty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2800" b="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and any given object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O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determine whether 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O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has property </a:t>
            </a:r>
            <a:r>
              <a:rPr lang="en-US" altLang="he-IL" sz="2800" dirty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endParaRPr lang="en-US" altLang="he-IL" sz="2800" b="0" dirty="0">
              <a:solidFill>
                <a:srgbClr val="6600CC"/>
              </a:solidFill>
              <a:latin typeface="Monotype Corsiva" panose="03010101010201010101" pitchFamily="66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or is far from having property </a:t>
            </a:r>
            <a:r>
              <a:rPr lang="en-US" altLang="he-IL" sz="2800" dirty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b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en-US" altLang="he-IL" sz="2800" b="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(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i.e.,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O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is far from any other object having </a:t>
            </a:r>
            <a:r>
              <a:rPr lang="en-US" altLang="he-IL" sz="2800" dirty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2800" b="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2438400" y="3886200"/>
            <a:ext cx="5029200" cy="1765300"/>
          </a:xfrm>
          <a:custGeom>
            <a:avLst/>
            <a:gdLst>
              <a:gd name="T0" fmla="*/ 2147483646 w 3168"/>
              <a:gd name="T1" fmla="*/ 2147483646 h 1112"/>
              <a:gd name="T2" fmla="*/ 2147483646 w 3168"/>
              <a:gd name="T3" fmla="*/ 2147483646 h 1112"/>
              <a:gd name="T4" fmla="*/ 2147483646 w 3168"/>
              <a:gd name="T5" fmla="*/ 2147483646 h 1112"/>
              <a:gd name="T6" fmla="*/ 2147483646 w 3168"/>
              <a:gd name="T7" fmla="*/ 2147483646 h 1112"/>
              <a:gd name="T8" fmla="*/ 2147483646 w 3168"/>
              <a:gd name="T9" fmla="*/ 2147483646 h 1112"/>
              <a:gd name="T10" fmla="*/ 2147483646 w 3168"/>
              <a:gd name="T11" fmla="*/ 2147483646 h 1112"/>
              <a:gd name="T12" fmla="*/ 2147483646 w 3168"/>
              <a:gd name="T13" fmla="*/ 2147483646 h 1112"/>
              <a:gd name="T14" fmla="*/ 2147483646 w 3168"/>
              <a:gd name="T15" fmla="*/ 2147483646 h 1112"/>
              <a:gd name="T16" fmla="*/ 2147483646 w 3168"/>
              <a:gd name="T17" fmla="*/ 2147483646 h 1112"/>
              <a:gd name="T18" fmla="*/ 2147483646 w 3168"/>
              <a:gd name="T19" fmla="*/ 2147483646 h 1112"/>
              <a:gd name="T20" fmla="*/ 2147483646 w 3168"/>
              <a:gd name="T21" fmla="*/ 2147483646 h 1112"/>
              <a:gd name="T22" fmla="*/ 2147483646 w 3168"/>
              <a:gd name="T23" fmla="*/ 2147483646 h 1112"/>
              <a:gd name="T24" fmla="*/ 2147483646 w 3168"/>
              <a:gd name="T25" fmla="*/ 2147483646 h 1112"/>
              <a:gd name="T26" fmla="*/ 2147483646 w 3168"/>
              <a:gd name="T27" fmla="*/ 2147483646 h 11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168" h="1112">
                <a:moveTo>
                  <a:pt x="392" y="424"/>
                </a:moveTo>
                <a:cubicBezTo>
                  <a:pt x="472" y="400"/>
                  <a:pt x="520" y="152"/>
                  <a:pt x="728" y="88"/>
                </a:cubicBezTo>
                <a:cubicBezTo>
                  <a:pt x="936" y="24"/>
                  <a:pt x="1360" y="0"/>
                  <a:pt x="1640" y="40"/>
                </a:cubicBezTo>
                <a:cubicBezTo>
                  <a:pt x="1920" y="80"/>
                  <a:pt x="2200" y="272"/>
                  <a:pt x="2408" y="328"/>
                </a:cubicBezTo>
                <a:cubicBezTo>
                  <a:pt x="2616" y="384"/>
                  <a:pt x="2768" y="304"/>
                  <a:pt x="2888" y="376"/>
                </a:cubicBezTo>
                <a:cubicBezTo>
                  <a:pt x="3008" y="448"/>
                  <a:pt x="3168" y="656"/>
                  <a:pt x="3128" y="760"/>
                </a:cubicBezTo>
                <a:cubicBezTo>
                  <a:pt x="3088" y="864"/>
                  <a:pt x="2888" y="968"/>
                  <a:pt x="2648" y="1000"/>
                </a:cubicBezTo>
                <a:cubicBezTo>
                  <a:pt x="2408" y="1032"/>
                  <a:pt x="1944" y="936"/>
                  <a:pt x="1688" y="952"/>
                </a:cubicBezTo>
                <a:cubicBezTo>
                  <a:pt x="1432" y="968"/>
                  <a:pt x="1264" y="1112"/>
                  <a:pt x="1112" y="1096"/>
                </a:cubicBezTo>
                <a:cubicBezTo>
                  <a:pt x="960" y="1080"/>
                  <a:pt x="912" y="872"/>
                  <a:pt x="776" y="856"/>
                </a:cubicBezTo>
                <a:cubicBezTo>
                  <a:pt x="640" y="840"/>
                  <a:pt x="424" y="1064"/>
                  <a:pt x="296" y="1000"/>
                </a:cubicBezTo>
                <a:cubicBezTo>
                  <a:pt x="168" y="936"/>
                  <a:pt x="16" y="600"/>
                  <a:pt x="8" y="472"/>
                </a:cubicBezTo>
                <a:cubicBezTo>
                  <a:pt x="0" y="344"/>
                  <a:pt x="184" y="240"/>
                  <a:pt x="248" y="232"/>
                </a:cubicBezTo>
                <a:cubicBezTo>
                  <a:pt x="312" y="224"/>
                  <a:pt x="312" y="448"/>
                  <a:pt x="392" y="424"/>
                </a:cubicBezTo>
                <a:close/>
              </a:path>
            </a:pathLst>
          </a:cu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1447800" y="3733800"/>
            <a:ext cx="7239000" cy="2851150"/>
            <a:chOff x="864" y="2256"/>
            <a:chExt cx="4560" cy="1796"/>
          </a:xfrm>
        </p:grpSpPr>
        <p:grpSp>
          <p:nvGrpSpPr>
            <p:cNvPr id="8199" name="Group 6"/>
            <p:cNvGrpSpPr>
              <a:grpSpLocks/>
            </p:cNvGrpSpPr>
            <p:nvPr/>
          </p:nvGrpSpPr>
          <p:grpSpPr bwMode="auto">
            <a:xfrm>
              <a:off x="960" y="2448"/>
              <a:ext cx="4464" cy="1604"/>
              <a:chOff x="528" y="2448"/>
              <a:chExt cx="4464" cy="1604"/>
            </a:xfrm>
          </p:grpSpPr>
          <p:sp>
            <p:nvSpPr>
              <p:cNvPr id="8206" name="Text Box 7"/>
              <p:cNvSpPr txBox="1">
                <a:spLocks noChangeArrowheads="1"/>
              </p:cNvSpPr>
              <p:nvPr/>
            </p:nvSpPr>
            <p:spPr bwMode="auto">
              <a:xfrm>
                <a:off x="528" y="3456"/>
                <a:ext cx="4464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  <a:buFontTx/>
                  <a:buNone/>
                </a:pPr>
                <a:r>
                  <a:rPr lang="en-US" altLang="he-IL" sz="2800" dirty="0">
                    <a:solidFill>
                      <a:srgbClr val="FF0000"/>
                    </a:solidFill>
                    <a:latin typeface="Monotype Corsiva" panose="03010101010201010101" pitchFamily="66" charset="0"/>
                    <a:cs typeface="Times New Roman" panose="02020603050405020304" pitchFamily="18" charset="0"/>
                  </a:rPr>
                  <a:t>Focus:</a:t>
                </a:r>
                <a:r>
                  <a:rPr lang="en-US" altLang="he-IL" sz="2800" b="0" dirty="0">
                    <a:solidFill>
                      <a:srgbClr val="6600CC"/>
                    </a:solidFill>
                    <a:latin typeface="Monotype Corsiva" panose="03010101010201010101" pitchFamily="66" charset="0"/>
                    <a:cs typeface="Times New Roman" panose="02020603050405020304" pitchFamily="18" charset="0"/>
                  </a:rPr>
                  <a:t> sub-linear time algorithms = performing the task by </a:t>
                </a:r>
                <a:r>
                  <a:rPr lang="en-US" altLang="he-IL" sz="2800" dirty="0">
                    <a:solidFill>
                      <a:srgbClr val="6600CC"/>
                    </a:solidFill>
                    <a:latin typeface="Monotype Corsiva" panose="03010101010201010101" pitchFamily="66" charset="0"/>
                    <a:cs typeface="Times New Roman" panose="02020603050405020304" pitchFamily="18" charset="0"/>
                  </a:rPr>
                  <a:t>inspecting the object at  few locations.</a:t>
                </a:r>
              </a:p>
            </p:txBody>
          </p:sp>
          <p:sp>
            <p:nvSpPr>
              <p:cNvPr id="8207" name="Text Box 8"/>
              <p:cNvSpPr txBox="1">
                <a:spLocks noChangeArrowheads="1"/>
              </p:cNvSpPr>
              <p:nvPr/>
            </p:nvSpPr>
            <p:spPr bwMode="auto">
              <a:xfrm>
                <a:off x="1344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latin typeface="Times New Roman (Hebrew)" panose="02020603050405020304" pitchFamily="18" charset="0"/>
                  </a:rPr>
                  <a:t>?</a:t>
                </a:r>
              </a:p>
            </p:txBody>
          </p:sp>
          <p:sp>
            <p:nvSpPr>
              <p:cNvPr id="8208" name="Text Box 9"/>
              <p:cNvSpPr txBox="1">
                <a:spLocks noChangeArrowheads="1"/>
              </p:cNvSpPr>
              <p:nvPr/>
            </p:nvSpPr>
            <p:spPr bwMode="auto">
              <a:xfrm>
                <a:off x="3072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latin typeface="Times New Roman (Hebrew)" panose="02020603050405020304" pitchFamily="18" charset="0"/>
                  </a:rPr>
                  <a:t>?</a:t>
                </a:r>
              </a:p>
            </p:txBody>
          </p:sp>
          <p:sp>
            <p:nvSpPr>
              <p:cNvPr id="8209" name="Text Box 10"/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latin typeface="Times New Roman (Hebrew)" panose="02020603050405020304" pitchFamily="18" charset="0"/>
                  </a:rPr>
                  <a:t>?</a:t>
                </a:r>
              </a:p>
            </p:txBody>
          </p:sp>
          <p:sp>
            <p:nvSpPr>
              <p:cNvPr id="8210" name="Text Box 11"/>
              <p:cNvSpPr txBox="1">
                <a:spLocks noChangeArrowheads="1"/>
              </p:cNvSpPr>
              <p:nvPr/>
            </p:nvSpPr>
            <p:spPr bwMode="auto">
              <a:xfrm>
                <a:off x="2208" y="2976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latin typeface="Times New Roman (Hebrew)" panose="02020603050405020304" pitchFamily="18" charset="0"/>
                  </a:rPr>
                  <a:t>?</a:t>
                </a:r>
              </a:p>
            </p:txBody>
          </p:sp>
          <p:sp>
            <p:nvSpPr>
              <p:cNvPr id="8211" name="Text Box 12"/>
              <p:cNvSpPr txBox="1">
                <a:spLocks noChangeArrowheads="1"/>
              </p:cNvSpPr>
              <p:nvPr/>
            </p:nvSpPr>
            <p:spPr bwMode="auto">
              <a:xfrm>
                <a:off x="3792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latin typeface="Times New Roman (Hebrew)" panose="02020603050405020304" pitchFamily="18" charset="0"/>
                  </a:rPr>
                  <a:t>?</a:t>
                </a:r>
              </a:p>
            </p:txBody>
          </p:sp>
        </p:grpSp>
        <p:pic>
          <p:nvPicPr>
            <p:cNvPr id="8200" name="Picture 13" descr="ANALYZ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2256"/>
              <a:ext cx="36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201" name="Line 14"/>
            <p:cNvSpPr>
              <a:spLocks noChangeShapeType="1"/>
            </p:cNvSpPr>
            <p:nvPr/>
          </p:nvSpPr>
          <p:spPr bwMode="auto">
            <a:xfrm>
              <a:off x="1296" y="2304"/>
              <a:ext cx="168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2" name="Line 15"/>
            <p:cNvSpPr>
              <a:spLocks noChangeShapeType="1"/>
            </p:cNvSpPr>
            <p:nvPr/>
          </p:nvSpPr>
          <p:spPr bwMode="auto">
            <a:xfrm>
              <a:off x="1248" y="2448"/>
              <a:ext cx="528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3" name="Line 16"/>
            <p:cNvSpPr>
              <a:spLocks noChangeShapeType="1"/>
            </p:cNvSpPr>
            <p:nvPr/>
          </p:nvSpPr>
          <p:spPr bwMode="auto">
            <a:xfrm>
              <a:off x="1296" y="2400"/>
              <a:ext cx="1344" cy="62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4" name="Line 17"/>
            <p:cNvSpPr>
              <a:spLocks noChangeShapeType="1"/>
            </p:cNvSpPr>
            <p:nvPr/>
          </p:nvSpPr>
          <p:spPr bwMode="auto">
            <a:xfrm>
              <a:off x="1296" y="2352"/>
              <a:ext cx="288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5" name="Line 18"/>
            <p:cNvSpPr>
              <a:spLocks noChangeShapeType="1"/>
            </p:cNvSpPr>
            <p:nvPr/>
          </p:nvSpPr>
          <p:spPr bwMode="auto">
            <a:xfrm>
              <a:off x="1344" y="2400"/>
              <a:ext cx="2112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198" name="Text Box 19"/>
          <p:cNvSpPr txBox="1">
            <a:spLocks noChangeArrowheads="1"/>
          </p:cNvSpPr>
          <p:nvPr/>
        </p:nvSpPr>
        <p:spPr bwMode="auto">
          <a:xfrm>
            <a:off x="6705600" y="2286000"/>
            <a:ext cx="2133600" cy="17811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  <a:buFontTx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Objects viewed as functions.</a:t>
            </a:r>
          </a:p>
          <a:p>
            <a:pPr algn="l">
              <a:spcBef>
                <a:spcPct val="50000"/>
              </a:spcBef>
              <a:buFontTx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Inspecting = querying the function/oracle</a:t>
            </a:r>
            <a:r>
              <a:rPr lang="en-US" sz="2000" dirty="0">
                <a:latin typeface="Freestyle Script" panose="030804020302050B04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535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762000"/>
          </a:xfrm>
        </p:spPr>
        <p:txBody>
          <a:bodyPr>
            <a:normAutofit/>
          </a:bodyPr>
          <a:lstStyle/>
          <a:p>
            <a:pPr algn="l" rtl="0"/>
            <a:r>
              <a:rPr lang="en-US" altLang="en-US" sz="2800" b="1" u="sng" dirty="0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Property Testing: the standard (one-sided error) </a:t>
            </a:r>
            <a:r>
              <a:rPr lang="en-US" altLang="en-US" sz="2800" b="1" u="sng" dirty="0" err="1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def’n</a:t>
            </a:r>
            <a:endParaRPr lang="en-US" altLang="he-IL" sz="28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686800" cy="32321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 property </a:t>
            </a:r>
            <a:r>
              <a:rPr lang="en-US" altLang="he-IL" sz="2800" dirty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= </a:t>
            </a:r>
            <a:r>
              <a:rPr lang="en-US" altLang="he-IL" sz="36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en-US" altLang="he-IL" sz="3600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he-IL" sz="36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he-IL" sz="2800" dirty="0" err="1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3200" baseline="-25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3200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where </a:t>
            </a:r>
            <a:r>
              <a:rPr lang="en-US" altLang="he-IL" sz="2800" dirty="0" err="1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3200" baseline="-25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is a set of functions with domain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</a:t>
            </a:r>
            <a:r>
              <a:rPr lang="en-US" altLang="he-IL" sz="3200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The tester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gets explicit input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and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</a:t>
            </a:r>
          </a:p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and oracle access to a function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with domain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</a:t>
            </a:r>
            <a:r>
              <a:rPr lang="en-US" altLang="he-IL" sz="3200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  <a:p>
            <a:pPr algn="l" rtl="0">
              <a:spcBef>
                <a:spcPct val="0"/>
              </a:spcBef>
              <a:buFontTx/>
              <a:buChar char="•"/>
            </a:pPr>
            <a:r>
              <a:rPr lang="en-US" altLang="he-IL" sz="2800" b="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If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 </a:t>
            </a:r>
            <a:r>
              <a:rPr lang="en-US" altLang="he-IL" sz="2800" dirty="0" err="1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3200" baseline="-25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then </a:t>
            </a:r>
            <a:r>
              <a:rPr lang="en-US" altLang="he-IL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Prob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[</a:t>
            </a:r>
            <a:r>
              <a:rPr lang="en-US" altLang="he-IL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3200" baseline="30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(n,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 accepts]  =  1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(or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&gt; 2/3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).</a:t>
            </a:r>
          </a:p>
          <a:p>
            <a:pPr algn="l" rtl="0">
              <a:spcBef>
                <a:spcPct val="0"/>
              </a:spcBef>
              <a:buFontTx/>
              <a:buChar char="•"/>
            </a:pP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If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is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-far from </a:t>
            </a:r>
            <a:r>
              <a:rPr lang="en-US" altLang="he-IL" sz="2800" dirty="0" err="1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3200" baseline="-25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then </a:t>
            </a:r>
            <a:r>
              <a:rPr lang="en-US" altLang="he-IL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Prob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[</a:t>
            </a:r>
            <a:r>
              <a:rPr lang="en-US" altLang="he-IL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3200" baseline="30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(n,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rejects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]  &gt;  2/3</a:t>
            </a:r>
            <a:r>
              <a:rPr lang="en-US" altLang="he-IL" sz="2800" dirty="0">
                <a:solidFill>
                  <a:schemeClr val="accent2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/>
            </a:r>
            <a:b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(Distance is defined as fraction of disagreements.)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43000" y="4724400"/>
            <a:ext cx="6705600" cy="103505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Focus: </a:t>
            </a:r>
            <a:r>
              <a:rPr lang="en-US" altLang="he-IL" sz="2800" dirty="0">
                <a:solidFill>
                  <a:schemeClr val="accent2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query complexity</a:t>
            </a:r>
            <a:r>
              <a:rPr lang="en-US" altLang="he-IL" sz="2800" dirty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q(n,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 </a:t>
            </a:r>
            <a:r>
              <a:rPr lang="en-US" altLang="he-IL" sz="32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«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|</a:t>
            </a:r>
            <a:r>
              <a:rPr lang="en-US" altLang="he-IL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</a:t>
            </a:r>
            <a:r>
              <a:rPr lang="en-US" altLang="he-IL" sz="2800" baseline="-25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|</a:t>
            </a:r>
            <a:endParaRPr lang="en-US" altLang="he-IL" sz="2800" dirty="0">
              <a:solidFill>
                <a:srgbClr val="FF0000"/>
              </a:solidFill>
              <a:latin typeface="Monotype Corsiva" panose="03010101010201010101" pitchFamily="66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Special  focus</a:t>
            </a:r>
            <a:r>
              <a:rPr lang="en-US" altLang="he-IL" sz="280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q(n,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)=q(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</a:t>
            </a:r>
            <a:r>
              <a:rPr lang="en-US" altLang="he-IL" sz="2400" dirty="0">
                <a:solidFill>
                  <a:schemeClr val="accent2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 independent of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n</a:t>
            </a:r>
            <a:r>
              <a:rPr lang="en-US" altLang="he-IL" sz="2800" dirty="0">
                <a:solidFill>
                  <a:schemeClr val="accent2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43000" y="5867400"/>
            <a:ext cx="6705600" cy="52322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Terminology:</a:t>
            </a:r>
            <a:r>
              <a:rPr lang="en-US" altLang="he-IL" sz="280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is called the  </a:t>
            </a:r>
            <a:r>
              <a:rPr lang="en-US" altLang="he-IL" sz="2800" dirty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proximity</a:t>
            </a:r>
            <a:r>
              <a:rPr lang="en-US" altLang="he-IL" sz="280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parameter.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304800" y="5257800"/>
            <a:ext cx="762000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304800" y="6172200"/>
            <a:ext cx="762000" cy="0"/>
          </a:xfrm>
          <a:prstGeom prst="line">
            <a:avLst/>
          </a:prstGeom>
          <a:noFill/>
          <a:ln w="76200" cap="sq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835696" y="1152888"/>
            <a:ext cx="720080" cy="46666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762000"/>
          </a:xfrm>
        </p:spPr>
        <p:txBody>
          <a:bodyPr>
            <a:normAutofit/>
          </a:bodyPr>
          <a:lstStyle/>
          <a:p>
            <a:pPr algn="l" rtl="0"/>
            <a:r>
              <a:rPr lang="en-US" altLang="en-US" sz="2800" b="1" u="sng" dirty="0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The new model: Testing properties of </a:t>
            </a:r>
            <a:r>
              <a:rPr lang="en-US" altLang="en-US" sz="2800" b="1" u="sng" dirty="0" err="1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subgraphs</a:t>
            </a:r>
            <a:endParaRPr lang="en-US" altLang="he-IL" sz="28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6868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For a fixed </a:t>
            </a:r>
            <a:r>
              <a:rPr lang="en-US" altLang="he-IL" sz="2400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base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graph </a:t>
            </a:r>
            <a:r>
              <a:rPr lang="en-US" altLang="he-IL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G=(V,E)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let </a:t>
            </a:r>
            <a:r>
              <a:rPr lang="en-US" altLang="he-IL" sz="2400" dirty="0" smtClean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2400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be 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 set of 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Boolean</a:t>
            </a:r>
            <a:r>
              <a:rPr lang="en-US" altLang="he-IL" sz="2400" dirty="0" smtClean="0">
                <a:solidFill>
                  <a:srgbClr val="7833AB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functions 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with domain </a:t>
            </a:r>
            <a:r>
              <a:rPr lang="en-US" altLang="he-IL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E 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representing a set of </a:t>
            </a:r>
            <a:r>
              <a:rPr lang="en-US" altLang="he-IL" sz="2400" dirty="0" err="1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subgraphs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of </a:t>
            </a:r>
            <a:r>
              <a:rPr lang="en-US" altLang="he-IL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43000" y="4724400"/>
            <a:ext cx="6705600" cy="103505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Focus: </a:t>
            </a:r>
            <a:r>
              <a:rPr lang="en-US" altLang="he-IL" sz="2800" dirty="0">
                <a:solidFill>
                  <a:schemeClr val="accent2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query complexity</a:t>
            </a:r>
            <a:r>
              <a:rPr lang="en-US" altLang="he-IL" sz="2800" dirty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q(G,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 </a:t>
            </a:r>
            <a:r>
              <a:rPr lang="en-US" altLang="he-IL" sz="32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«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|E|</a:t>
            </a:r>
            <a:endParaRPr lang="en-US" altLang="he-IL" sz="2800" dirty="0">
              <a:solidFill>
                <a:srgbClr val="FF0000"/>
              </a:solidFill>
              <a:latin typeface="Monotype Corsiva" panose="03010101010201010101" pitchFamily="66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Special  focus</a:t>
            </a:r>
            <a:r>
              <a:rPr lang="en-US" altLang="he-IL" sz="280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q(G,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)=q(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</a:t>
            </a:r>
            <a:r>
              <a:rPr lang="en-US" altLang="he-IL" sz="2400" dirty="0">
                <a:solidFill>
                  <a:schemeClr val="accent2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 independent of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</a:t>
            </a:r>
            <a:r>
              <a:rPr lang="en-US" altLang="he-IL" sz="28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lang="en-US" altLang="he-IL" sz="2800" dirty="0">
              <a:solidFill>
                <a:schemeClr val="accent2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43000" y="5867400"/>
            <a:ext cx="6705600" cy="52322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Terminology:</a:t>
            </a:r>
            <a:r>
              <a:rPr lang="en-US" altLang="he-IL" sz="280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is called the  </a:t>
            </a:r>
            <a:r>
              <a:rPr lang="en-US" altLang="he-IL" sz="2800" dirty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proximity</a:t>
            </a:r>
            <a:r>
              <a:rPr lang="en-US" altLang="he-IL" sz="280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parameter.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304800" y="5257800"/>
            <a:ext cx="762000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304800" y="6172200"/>
            <a:ext cx="762000" cy="0"/>
          </a:xfrm>
          <a:prstGeom prst="line">
            <a:avLst/>
          </a:prstGeom>
          <a:noFill/>
          <a:ln w="76200" cap="sq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4800" y="2020431"/>
            <a:ext cx="8686800" cy="22467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The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tester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gets </a:t>
            </a:r>
            <a:r>
              <a:rPr lang="en-US" altLang="he-IL" sz="2800" u="sng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explicit input </a:t>
            </a:r>
            <a:r>
              <a:rPr lang="en-US" altLang="he-IL" sz="2800" u="sng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G=(V,E)</a:t>
            </a:r>
            <a:r>
              <a:rPr lang="en-US" altLang="he-IL" sz="2800" u="sng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and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</a:t>
            </a:r>
          </a:p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and oracle access to a function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f:E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0,1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lang="en-US" altLang="he-IL" sz="2800" dirty="0">
              <a:solidFill>
                <a:srgbClr val="6600CC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l" rtl="0">
              <a:spcBef>
                <a:spcPct val="0"/>
              </a:spcBef>
              <a:buFontTx/>
              <a:buChar char="•"/>
            </a:pPr>
            <a:r>
              <a:rPr lang="en-US" altLang="he-IL" sz="2800" b="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If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 </a:t>
            </a:r>
            <a:r>
              <a:rPr lang="en-US" altLang="he-IL" sz="2800" dirty="0" smtClean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3200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then </a:t>
            </a:r>
            <a:r>
              <a:rPr lang="en-US" altLang="he-IL" sz="2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Prob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[</a:t>
            </a:r>
            <a:r>
              <a:rPr lang="en-US" altLang="he-IL" sz="2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3200" baseline="30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(G,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 accepts]  =  1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(or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&gt; 2/3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).</a:t>
            </a:r>
          </a:p>
          <a:p>
            <a:pPr algn="l" rtl="0">
              <a:spcBef>
                <a:spcPct val="0"/>
              </a:spcBef>
              <a:buFontTx/>
              <a:buChar char="•"/>
            </a:pP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If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is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-far from </a:t>
            </a:r>
            <a:r>
              <a:rPr lang="en-US" altLang="he-IL" sz="2800" dirty="0" smtClean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3200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then </a:t>
            </a:r>
            <a:r>
              <a:rPr lang="en-US" altLang="he-IL" sz="2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Prob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[</a:t>
            </a:r>
            <a:r>
              <a:rPr lang="en-US" altLang="he-IL" sz="2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3200" baseline="30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(G,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rejects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]  &gt;  2/3</a:t>
            </a:r>
            <a:r>
              <a:rPr lang="en-US" altLang="he-IL" sz="2800" dirty="0">
                <a:solidFill>
                  <a:schemeClr val="accent2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/>
            </a:r>
            <a:b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(Distance is defined as fraction of disagreements.)</a:t>
            </a:r>
          </a:p>
        </p:txBody>
      </p:sp>
    </p:spTree>
    <p:extLst>
      <p:ext uri="{BB962C8B-B14F-4D97-AF65-F5344CB8AC3E}">
        <p14:creationId xmlns:p14="http://schemas.microsoft.com/office/powerpoint/2010/main" val="428596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0640" y="171123"/>
            <a:ext cx="5999584" cy="477054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altLang="en-US" sz="2800" b="1" u="sng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Initial observations and actual focus</a:t>
            </a:r>
            <a:endParaRPr lang="en-US" altLang="he-IL" sz="28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50640" y="2996952"/>
            <a:ext cx="6705600" cy="954107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The dense graph model is a special case </a:t>
            </a:r>
            <a:b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</a:br>
            <a: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(on input </a:t>
            </a:r>
            <a:r>
              <a:rPr lang="en-US" altLang="he-IL" sz="28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n</a:t>
            </a:r>
            <a: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, let </a:t>
            </a:r>
            <a:r>
              <a:rPr lang="en-US" altLang="he-IL" sz="28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G</a:t>
            </a:r>
            <a: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= </a:t>
            </a:r>
            <a:r>
              <a:rPr lang="en-US" altLang="he-IL" sz="28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n</a:t>
            </a:r>
            <a: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-vertex clique).</a:t>
            </a:r>
            <a:endParaRPr lang="en-US" altLang="he-IL" sz="2800" dirty="0">
              <a:solidFill>
                <a:schemeClr val="accent2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475656" y="753068"/>
            <a:ext cx="7517296" cy="193899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The 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tester 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gets explicit 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(based graph) input </a:t>
            </a:r>
            <a:r>
              <a:rPr lang="en-US" altLang="he-IL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G=(V,E)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and 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and 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oracle access to a function </a:t>
            </a:r>
            <a:r>
              <a:rPr lang="en-US" altLang="he-IL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f:E</a:t>
            </a:r>
            <a:r>
              <a:rPr lang="en-US" altLang="he-IL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0,1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lang="en-US" altLang="he-IL" sz="2400" dirty="0">
              <a:solidFill>
                <a:srgbClr val="6600CC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l" rtl="0">
              <a:spcBef>
                <a:spcPct val="0"/>
              </a:spcBef>
              <a:buFontTx/>
              <a:buChar char="•"/>
            </a:pPr>
            <a:r>
              <a:rPr lang="en-US" altLang="he-IL" sz="2400" b="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If 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 </a:t>
            </a:r>
            <a:r>
              <a:rPr lang="en-US" altLang="he-IL" sz="2400" dirty="0" smtClean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2400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then </a:t>
            </a:r>
            <a:r>
              <a:rPr lang="en-US" altLang="he-IL" sz="24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Prob</a:t>
            </a:r>
            <a:r>
              <a:rPr lang="en-US" altLang="he-IL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[</a:t>
            </a:r>
            <a:r>
              <a:rPr lang="en-US" altLang="he-IL" sz="24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2400" baseline="30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(G,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 accepts]  =  1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(or 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&gt; 2/3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).</a:t>
            </a:r>
          </a:p>
          <a:p>
            <a:pPr algn="l" rtl="0">
              <a:spcBef>
                <a:spcPct val="0"/>
              </a:spcBef>
              <a:buFontTx/>
              <a:buChar char="•"/>
            </a:pP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If 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is 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-far from </a:t>
            </a:r>
            <a:r>
              <a:rPr lang="en-US" altLang="he-IL" sz="2400" dirty="0" smtClean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2400" baseline="-250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</a:t>
            </a: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then </a:t>
            </a:r>
            <a:r>
              <a:rPr lang="en-US" altLang="he-IL" sz="24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Prob</a:t>
            </a:r>
            <a:r>
              <a:rPr lang="en-US" altLang="he-IL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[</a:t>
            </a:r>
            <a:r>
              <a:rPr lang="en-US" altLang="he-IL" sz="24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2400" baseline="300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(G,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rejects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]  &gt;  2/3</a:t>
            </a:r>
            <a:r>
              <a:rPr lang="en-US" altLang="he-IL" sz="2400" dirty="0">
                <a:solidFill>
                  <a:schemeClr val="accent2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/>
            </a:r>
            <a:b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en-US" altLang="he-IL" sz="24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 </a:t>
            </a:r>
            <a:r>
              <a:rPr lang="en-US" altLang="he-IL" sz="24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(Distance is defined as fraction of disagreements.)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50640" y="4070732"/>
            <a:ext cx="7848872" cy="954107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Testing Boolean functions is a special case </a:t>
            </a:r>
            <a:b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</a:br>
            <a: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(on input </a:t>
            </a:r>
            <a:r>
              <a:rPr lang="en-US" altLang="he-IL" sz="28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n</a:t>
            </a:r>
            <a: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, let </a:t>
            </a:r>
            <a:r>
              <a:rPr lang="en-US" altLang="he-IL" sz="28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G</a:t>
            </a:r>
            <a: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= </a:t>
            </a:r>
            <a:r>
              <a:rPr lang="en-US" altLang="he-IL" sz="28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n</a:t>
            </a:r>
            <a:r>
              <a:rPr lang="en-US" altLang="he-IL" sz="28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-vertex “augmented” path).</a:t>
            </a:r>
            <a:endParaRPr lang="en-US" altLang="he-IL" sz="2800" dirty="0">
              <a:solidFill>
                <a:schemeClr val="accent2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50640" y="5345727"/>
            <a:ext cx="7848872" cy="1384995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800" dirty="0" smtClean="0">
                <a:solidFill>
                  <a:srgbClr val="6600CC"/>
                </a:solidFill>
                <a:latin typeface="Lucida Calligraphy" panose="03010101010101010101" pitchFamily="66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Focus: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The base graph </a:t>
            </a:r>
            <a:r>
              <a:rPr lang="en-US" altLang="he-IL" sz="28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G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has bounded-degree.</a:t>
            </a:r>
          </a:p>
          <a:p>
            <a:pPr algn="l" rtl="0">
              <a:spcBef>
                <a:spcPct val="0"/>
              </a:spcBef>
            </a:pP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Compare the complexity of testing properties of </a:t>
            </a:r>
            <a:r>
              <a:rPr lang="en-US" altLang="he-IL" sz="2800" dirty="0" err="1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subgraphs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to complexity in the BDG model.</a:t>
            </a:r>
            <a:endParaRPr lang="en-US" altLang="he-IL" sz="2800" dirty="0">
              <a:solidFill>
                <a:srgbClr val="6600CC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10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762000"/>
          </a:xfrm>
        </p:spPr>
        <p:txBody>
          <a:bodyPr>
            <a:normAutofit/>
          </a:bodyPr>
          <a:lstStyle/>
          <a:p>
            <a:pPr algn="l" rtl="0"/>
            <a:r>
              <a:rPr lang="en-US" altLang="en-US" sz="2800" b="1" u="sng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Background</a:t>
            </a:r>
            <a:r>
              <a:rPr lang="en-US" altLang="en-US" sz="2800" b="1" u="sng" dirty="0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: the bounded-degree graph (BDG) model </a:t>
            </a:r>
            <a:endParaRPr lang="en-US" altLang="he-IL" sz="28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07504" y="1098550"/>
            <a:ext cx="8884096" cy="22584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" y="1098550"/>
            <a:ext cx="8763000" cy="440120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For a fixed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we consider properties of graphs of max. degree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represented by their incidence function. </a:t>
            </a:r>
            <a:b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-vertex graph is represented by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g:[n]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[d][n]0 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such that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g(</a:t>
            </a:r>
            <a:r>
              <a:rPr lang="en-US" altLang="he-IL" sz="2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v,i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is the </a:t>
            </a:r>
            <a:r>
              <a:rPr lang="en-US" altLang="he-IL" sz="2800" dirty="0" err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he-IL" sz="2800" baseline="30000" dirty="0" err="1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neighbor of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v </a:t>
            </a:r>
            <a:b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(and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g(</a:t>
            </a:r>
            <a:r>
              <a:rPr lang="en-US" altLang="he-IL" sz="2800" dirty="0" err="1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v,i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)=0 if v has less than I neighbors).</a:t>
            </a:r>
          </a:p>
          <a:p>
            <a:pPr algn="l" rtl="0">
              <a:spcBef>
                <a:spcPct val="0"/>
              </a:spcBef>
            </a:pP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The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tester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gets explicit input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and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and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oracle access to a function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representing an </a:t>
            </a:r>
            <a:r>
              <a:rPr lang="en-US" altLang="he-IL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-vertex graph.</a:t>
            </a:r>
            <a:endParaRPr lang="en-US" altLang="he-IL" sz="2800" dirty="0">
              <a:solidFill>
                <a:srgbClr val="6600CC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l" rtl="0">
              <a:spcBef>
                <a:spcPct val="0"/>
              </a:spcBef>
              <a:buFontTx/>
              <a:buChar char="•"/>
            </a:pPr>
            <a:r>
              <a:rPr lang="en-US" altLang="he-IL" sz="2800" b="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If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 </a:t>
            </a:r>
            <a:r>
              <a:rPr lang="en-US" altLang="he-IL" sz="2800" dirty="0" err="1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3200" baseline="-25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then </a:t>
            </a:r>
            <a:r>
              <a:rPr lang="en-US" altLang="he-IL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Prob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[</a:t>
            </a:r>
            <a:r>
              <a:rPr lang="en-US" altLang="he-IL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3200" baseline="30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(n,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 accepts]  =  1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(or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&gt; 2/3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).</a:t>
            </a:r>
          </a:p>
          <a:p>
            <a:pPr algn="l" rtl="0">
              <a:spcBef>
                <a:spcPct val="0"/>
              </a:spcBef>
              <a:buFontTx/>
              <a:buChar char="•"/>
            </a:pP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If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is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-far from </a:t>
            </a:r>
            <a:r>
              <a:rPr lang="en-US" altLang="he-IL" sz="2800" dirty="0" err="1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3200" baseline="-25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then </a:t>
            </a:r>
            <a:r>
              <a:rPr lang="en-US" altLang="he-IL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Prob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[</a:t>
            </a:r>
            <a:r>
              <a:rPr lang="en-US" altLang="he-IL" sz="28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3200" baseline="30000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(n,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rejects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]  &gt;  2/3</a:t>
            </a:r>
            <a:r>
              <a:rPr lang="en-US" altLang="he-IL" sz="2800" dirty="0">
                <a:solidFill>
                  <a:schemeClr val="accent2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/>
            </a:r>
            <a:b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en-US" altLang="he-IL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 </a:t>
            </a:r>
            <a:r>
              <a:rPr lang="en-US" altLang="he-IL" sz="2800" dirty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(Distance is defined as fraction of disagreements.)</a:t>
            </a:r>
          </a:p>
        </p:txBody>
      </p:sp>
    </p:spTree>
    <p:extLst>
      <p:ext uri="{BB962C8B-B14F-4D97-AF65-F5344CB8AC3E}">
        <p14:creationId xmlns:p14="http://schemas.microsoft.com/office/powerpoint/2010/main" val="330960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0640" y="171123"/>
            <a:ext cx="7837784" cy="44956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altLang="en-US" sz="2800" b="1" u="sng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Results (sample): Downward Monotone Properties</a:t>
            </a:r>
            <a:endParaRPr lang="en-US" altLang="he-IL" sz="28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50640" y="1280354"/>
            <a:ext cx="8020948" cy="156966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Thm1: If a 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down.mono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.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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is testable within query complexity </a:t>
            </a:r>
            <a:r>
              <a:rPr lang="en-US" altLang="he-IL" sz="2400" dirty="0" err="1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Q</a:t>
            </a:r>
            <a:r>
              <a:rPr lang="en-US" altLang="he-IL" sz="2400" baseline="-25000" dirty="0" err="1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(,n)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in the BDG model, then, for every </a:t>
            </a:r>
            <a:b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</a:b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-vertex graph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G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of degree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testing whether a 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subgraph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of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G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is in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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can be done in query complexity </a:t>
            </a:r>
            <a:r>
              <a:rPr lang="en-US" altLang="he-IL" sz="2400" dirty="0" err="1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Q</a:t>
            </a:r>
            <a:r>
              <a:rPr lang="en-US" altLang="he-IL" sz="2400" baseline="-25000" dirty="0" err="1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altLang="he-IL" sz="2400" dirty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/</a:t>
            </a:r>
            <a:r>
              <a:rPr lang="en-US" altLang="he-IL" sz="2400" dirty="0" err="1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d,n</a:t>
            </a:r>
            <a:r>
              <a:rPr lang="en-US" altLang="he-IL" sz="2400" dirty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.</a:t>
            </a:r>
            <a:endParaRPr lang="en-US" altLang="he-IL" sz="2400" dirty="0">
              <a:solidFill>
                <a:schemeClr val="accent2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50640" y="621265"/>
            <a:ext cx="817605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400" dirty="0" smtClean="0">
                <a:solidFill>
                  <a:srgbClr val="6600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Downwards monotone = Preserved under omission of edges.</a:t>
            </a:r>
            <a:endParaRPr lang="en-US" altLang="he-IL" sz="2400" dirty="0">
              <a:solidFill>
                <a:srgbClr val="6600CC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26231" y="3787303"/>
            <a:ext cx="8020948" cy="156966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Thm2: For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c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2,3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he-IL" sz="2400" dirty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esting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c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-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colorability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of 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subgraphs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of some base graphs is as hard as testing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c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-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colorability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</a:t>
            </a:r>
            <a:b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</a:b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in the BDG model; that is, </a:t>
            </a:r>
            <a:r>
              <a:rPr lang="en-US" altLang="he-IL" sz="2400" dirty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he-IL" sz="2400" dirty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for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c=3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, </a:t>
            </a:r>
            <a:b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</a:b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and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(n</a:t>
            </a:r>
            <a:r>
              <a:rPr lang="en-US" altLang="he-IL" sz="2400" baseline="300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1/2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for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c=2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and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=1/</a:t>
            </a:r>
            <a:r>
              <a:rPr lang="en-US" altLang="he-IL" sz="2400" dirty="0" err="1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polylog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(n)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. </a:t>
            </a:r>
            <a:endParaRPr lang="en-US" altLang="he-IL" sz="2400" dirty="0">
              <a:solidFill>
                <a:srgbClr val="FF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5894" y="2989114"/>
            <a:ext cx="8176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>
                <a:solidFill>
                  <a:srgbClr val="6600CC"/>
                </a:solidFill>
              </a:rPr>
              <a:t>Note: If </a:t>
            </a:r>
            <a:r>
              <a:rPr lang="en-US" sz="2400" dirty="0" smtClean="0"/>
              <a:t>G</a:t>
            </a:r>
            <a:r>
              <a:rPr lang="en-US" sz="2400" dirty="0" smtClean="0">
                <a:sym typeface="Symbol" panose="05050102010706020507" pitchFamily="18" charset="2"/>
              </a:rPr>
              <a:t></a:t>
            </a:r>
            <a:r>
              <a:rPr lang="en-US" sz="2400" dirty="0" smtClean="0">
                <a:solidFill>
                  <a:srgbClr val="6600CC"/>
                </a:solidFill>
              </a:rPr>
              <a:t>, then all </a:t>
            </a:r>
            <a:r>
              <a:rPr lang="en-US" sz="2400" dirty="0" err="1" smtClean="0">
                <a:solidFill>
                  <a:srgbClr val="6600CC"/>
                </a:solidFill>
              </a:rPr>
              <a:t>subgraphs</a:t>
            </a:r>
            <a:r>
              <a:rPr lang="en-US" sz="2400" dirty="0" smtClean="0">
                <a:solidFill>
                  <a:srgbClr val="6600CC"/>
                </a:solidFill>
              </a:rPr>
              <a:t> are in </a:t>
            </a:r>
            <a:r>
              <a:rPr lang="en-US" sz="2400" dirty="0" smtClean="0">
                <a:sym typeface="Symbol" panose="05050102010706020507" pitchFamily="18" charset="2"/>
              </a:rPr>
              <a:t></a:t>
            </a:r>
            <a:r>
              <a:rPr lang="en-US" sz="2400" dirty="0" smtClean="0">
                <a:solidFill>
                  <a:srgbClr val="6600CC"/>
                </a:solidFill>
                <a:sym typeface="Symbol" panose="05050102010706020507" pitchFamily="18" charset="2"/>
              </a:rPr>
              <a:t> (i.e., </a:t>
            </a:r>
            <a:r>
              <a:rPr lang="en-US" sz="2400" dirty="0" smtClean="0">
                <a:solidFill>
                  <a:srgbClr val="6600CC"/>
                </a:solidFill>
              </a:rPr>
              <a:t>testing is trivial). </a:t>
            </a:r>
            <a:endParaRPr lang="en-US" sz="2400" dirty="0">
              <a:solidFill>
                <a:srgbClr val="66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4653136"/>
            <a:ext cx="410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altLang="he-IL" sz="2800" b="1" dirty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</a:t>
            </a:r>
            <a:endParaRPr lang="en-US" sz="2800" b="1" dirty="0"/>
          </a:p>
        </p:txBody>
      </p:sp>
      <p:sp>
        <p:nvSpPr>
          <p:cNvPr id="4" name="Horizontal Scroll 3"/>
          <p:cNvSpPr/>
          <p:nvPr/>
        </p:nvSpPr>
        <p:spPr>
          <a:xfrm>
            <a:off x="179512" y="5517232"/>
            <a:ext cx="8367667" cy="1224136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5894" y="5693487"/>
            <a:ext cx="8176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>
                <a:solidFill>
                  <a:srgbClr val="6600CC"/>
                </a:solidFill>
              </a:rPr>
              <a:t>Take home </a:t>
            </a:r>
            <a:r>
              <a:rPr lang="en-US" sz="2400" dirty="0" err="1" smtClean="0">
                <a:solidFill>
                  <a:srgbClr val="6600CC"/>
                </a:solidFill>
              </a:rPr>
              <a:t>msg</a:t>
            </a:r>
            <a:r>
              <a:rPr lang="en-US" sz="2400" dirty="0" smtClean="0">
                <a:solidFill>
                  <a:srgbClr val="6600CC"/>
                </a:solidFill>
              </a:rPr>
              <a:t> (from </a:t>
            </a:r>
            <a:r>
              <a:rPr lang="en-US" sz="2400" dirty="0" err="1" smtClean="0">
                <a:solidFill>
                  <a:srgbClr val="6600CC"/>
                </a:solidFill>
              </a:rPr>
              <a:t>Thms</a:t>
            </a:r>
            <a:r>
              <a:rPr lang="en-US" sz="2400" dirty="0" smtClean="0">
                <a:solidFill>
                  <a:srgbClr val="6600CC"/>
                </a:solidFill>
              </a:rPr>
              <a:t> 1 &amp; 2): Testing </a:t>
            </a:r>
            <a:r>
              <a:rPr lang="en-US" sz="2400" dirty="0" err="1" smtClean="0">
                <a:solidFill>
                  <a:srgbClr val="6600CC"/>
                </a:solidFill>
              </a:rPr>
              <a:t>subgraphs</a:t>
            </a:r>
            <a:r>
              <a:rPr lang="en-US" sz="2400" dirty="0" smtClean="0">
                <a:solidFill>
                  <a:srgbClr val="6600CC"/>
                </a:solidFill>
              </a:rPr>
              <a:t> in never harder than testing in BDG model, but it may be just as hard.  </a:t>
            </a:r>
            <a:endParaRPr lang="en-US" sz="2400" dirty="0">
              <a:solidFill>
                <a:srgbClr val="66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93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7" grpId="0" animBg="1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619672" y="1052736"/>
            <a:ext cx="6480720" cy="3191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0640" y="171123"/>
            <a:ext cx="7837784" cy="44956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altLang="en-US" sz="2800" b="1" u="sng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Results (sample): Non-Downward Monotone Properties</a:t>
            </a:r>
            <a:endParaRPr lang="en-US" altLang="he-IL" sz="28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96420" y="973200"/>
            <a:ext cx="7882205" cy="1938992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Thm3 (testing 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subgraphs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may be harder than in the BDG): There exist (upwards mono.)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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that is testable within complexity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poly(1/)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in the BDG model; but, for some bounded-degree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-vertex graph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G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testing whether a 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subgraph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of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G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is in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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requires </a:t>
            </a:r>
            <a:r>
              <a:rPr lang="en-US" altLang="he-IL" sz="2400" dirty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he-IL" sz="2400" dirty="0" err="1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loglog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(n)) 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queries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.</a:t>
            </a:r>
            <a:endParaRPr lang="en-US" altLang="he-IL" sz="2400" dirty="0">
              <a:solidFill>
                <a:schemeClr val="accent2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77626" y="3926513"/>
            <a:ext cx="7666181" cy="830997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Thm4: For every bounded-degree graph, connectivity of 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subgraphs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can be tested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using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poly(1/)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queries. </a:t>
            </a:r>
            <a:endParaRPr lang="en-US" altLang="he-IL" sz="2400" dirty="0">
              <a:solidFill>
                <a:schemeClr val="accent2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856" y="4940834"/>
            <a:ext cx="8176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>
                <a:solidFill>
                  <a:srgbClr val="6600CC"/>
                </a:solidFill>
              </a:rPr>
              <a:t>Note: The bound in Thm4 matches the bound in the BDG model. </a:t>
            </a:r>
            <a:br>
              <a:rPr lang="en-US" sz="2400" dirty="0" smtClean="0">
                <a:solidFill>
                  <a:srgbClr val="6600CC"/>
                </a:solidFill>
              </a:rPr>
            </a:br>
            <a:r>
              <a:rPr lang="en-US" sz="2400" dirty="0" smtClean="0">
                <a:solidFill>
                  <a:srgbClr val="6600CC"/>
                </a:solidFill>
              </a:rPr>
              <a:t>Open: What about 2-connectivity?</a:t>
            </a:r>
          </a:p>
        </p:txBody>
      </p:sp>
    </p:spTree>
    <p:extLst>
      <p:ext uri="{BB962C8B-B14F-4D97-AF65-F5344CB8AC3E}">
        <p14:creationId xmlns:p14="http://schemas.microsoft.com/office/powerpoint/2010/main" val="223241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148" grpId="0" animBg="1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0640" y="171123"/>
            <a:ext cx="7837784" cy="44956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altLang="en-US" sz="2800" b="1" u="sng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Results (more): Non-Downward Monotone </a:t>
            </a:r>
            <a:r>
              <a:rPr lang="en-US" altLang="en-US" sz="2800" b="1" u="sng" dirty="0" err="1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Propoerties</a:t>
            </a:r>
            <a:endParaRPr lang="en-US" altLang="he-IL" sz="28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71809" y="827072"/>
            <a:ext cx="7450157" cy="1938992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pPr algn="l" rtl="0">
              <a:spcBef>
                <a:spcPct val="0"/>
              </a:spcBef>
            </a:pP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Thm5: Let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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be a locally 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characterizable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property </a:t>
            </a:r>
            <a:b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</a:b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(i.e., it can be expressed as conjunction of constraints on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O(1)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-neighborhoods) and suppose that the base graph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G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is 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outerplanar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. Then, we can test whether the </a:t>
            </a:r>
            <a:r>
              <a:rPr lang="en-US" altLang="he-IL" sz="2400" dirty="0" err="1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subgraph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 of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G 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is in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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using  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O(</a:t>
            </a:r>
            <a:r>
              <a:rPr lang="en-US" altLang="he-IL" sz="2400" baseline="300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altLang="he-IL" sz="2400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log(n)) 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queries</a:t>
            </a:r>
            <a:r>
              <a:rPr lang="en-US" altLang="he-IL" sz="2400" dirty="0" smtClean="0">
                <a:solidFill>
                  <a:srgbClr val="FF0000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.</a:t>
            </a:r>
            <a:endParaRPr lang="en-US" altLang="he-IL" sz="2400" dirty="0">
              <a:solidFill>
                <a:schemeClr val="accent2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8598" y="2892225"/>
            <a:ext cx="78598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>
                <a:solidFill>
                  <a:srgbClr val="6600CC"/>
                </a:solidFill>
              </a:rPr>
              <a:t>Note: Generalizes to base graphs with </a:t>
            </a:r>
            <a:r>
              <a:rPr lang="en-US" sz="2400" dirty="0" smtClean="0"/>
              <a:t>O(1)</a:t>
            </a:r>
            <a:r>
              <a:rPr lang="en-US" sz="2400" dirty="0" smtClean="0">
                <a:solidFill>
                  <a:srgbClr val="6600CC"/>
                </a:solidFill>
              </a:rPr>
              <a:t>-size separators.</a:t>
            </a:r>
          </a:p>
          <a:p>
            <a:pPr algn="l" rtl="0"/>
            <a:r>
              <a:rPr lang="en-US" sz="2400" dirty="0" smtClean="0">
                <a:solidFill>
                  <a:srgbClr val="6600CC"/>
                </a:solidFill>
              </a:rPr>
              <a:t>Open Problems: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 smtClean="0">
                <a:solidFill>
                  <a:srgbClr val="6600CC"/>
                </a:solidFill>
              </a:rPr>
              <a:t>Can this be improved to </a:t>
            </a:r>
            <a:r>
              <a:rPr lang="en-US" sz="2400" dirty="0" smtClean="0"/>
              <a:t>poly(1/</a:t>
            </a:r>
            <a:r>
              <a:rPr lang="en-US" sz="2400" dirty="0" smtClean="0">
                <a:sym typeface="Symbol" panose="05050102010706020507" pitchFamily="18" charset="2"/>
              </a:rPr>
              <a:t>)</a:t>
            </a:r>
            <a:r>
              <a:rPr lang="en-US" sz="2400" dirty="0" smtClean="0">
                <a:solidFill>
                  <a:srgbClr val="6600CC"/>
                </a:solidFill>
                <a:sym typeface="Symbol" panose="05050102010706020507" pitchFamily="18" charset="2"/>
              </a:rPr>
              <a:t>? </a:t>
            </a:r>
            <a:br>
              <a:rPr lang="en-US" sz="2400" dirty="0" smtClean="0">
                <a:solidFill>
                  <a:srgbClr val="6600CC"/>
                </a:solidFill>
                <a:sym typeface="Symbol" panose="05050102010706020507" pitchFamily="18" charset="2"/>
              </a:rPr>
            </a:br>
            <a:r>
              <a:rPr lang="en-US" sz="2400" dirty="0" smtClean="0">
                <a:solidFill>
                  <a:srgbClr val="6600CC"/>
                </a:solidFill>
                <a:sym typeface="Symbol" panose="05050102010706020507" pitchFamily="18" charset="2"/>
              </a:rPr>
              <a:t>How about testing regularity or even just 1-regularity</a:t>
            </a:r>
            <a:br>
              <a:rPr lang="en-US" sz="2400" dirty="0" smtClean="0">
                <a:solidFill>
                  <a:srgbClr val="6600CC"/>
                </a:solidFill>
                <a:sym typeface="Symbol" panose="05050102010706020507" pitchFamily="18" charset="2"/>
              </a:rPr>
            </a:br>
            <a:r>
              <a:rPr lang="en-US" sz="2400" dirty="0" smtClean="0">
                <a:solidFill>
                  <a:srgbClr val="6600CC"/>
                </a:solidFill>
                <a:sym typeface="Symbol" panose="05050102010706020507" pitchFamily="18" charset="2"/>
              </a:rPr>
              <a:t>(which means perfect-matching)?</a:t>
            </a:r>
            <a:r>
              <a:rPr lang="en-US" sz="2400" dirty="0" smtClean="0">
                <a:solidFill>
                  <a:srgbClr val="6600CC"/>
                </a:solidFill>
              </a:rPr>
              <a:t>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 smtClean="0">
                <a:solidFill>
                  <a:srgbClr val="6600CC"/>
                </a:solidFill>
              </a:rPr>
              <a:t>What about testing regularity (or just 1-regularity) </a:t>
            </a:r>
            <a:br>
              <a:rPr lang="en-US" sz="2400" dirty="0" smtClean="0">
                <a:solidFill>
                  <a:srgbClr val="6600CC"/>
                </a:solidFill>
              </a:rPr>
            </a:br>
            <a:r>
              <a:rPr lang="en-US" sz="2400" dirty="0" smtClean="0">
                <a:solidFill>
                  <a:srgbClr val="6600CC"/>
                </a:solidFill>
              </a:rPr>
              <a:t>when the base graph </a:t>
            </a:r>
            <a:r>
              <a:rPr lang="en-US" sz="2400" dirty="0" smtClean="0"/>
              <a:t>G</a:t>
            </a:r>
            <a:r>
              <a:rPr lang="en-US" sz="2400" dirty="0" smtClean="0">
                <a:solidFill>
                  <a:srgbClr val="6600CC"/>
                </a:solidFill>
              </a:rPr>
              <a:t> is a (two-dim) </a:t>
            </a:r>
            <a:r>
              <a:rPr lang="en-US" sz="2400" b="1" dirty="0" smtClean="0">
                <a:solidFill>
                  <a:srgbClr val="6600CC"/>
                </a:solidFill>
              </a:rPr>
              <a:t>grid</a:t>
            </a:r>
            <a:r>
              <a:rPr lang="en-US" sz="2400" dirty="0" smtClean="0">
                <a:solidFill>
                  <a:srgbClr val="6600CC"/>
                </a:solidFill>
              </a:rPr>
              <a:t>?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 smtClean="0">
                <a:solidFill>
                  <a:srgbClr val="6600CC"/>
                </a:solidFill>
              </a:rPr>
              <a:t>What </a:t>
            </a:r>
            <a:r>
              <a:rPr lang="en-US" sz="2400" dirty="0">
                <a:solidFill>
                  <a:srgbClr val="6600CC"/>
                </a:solidFill>
              </a:rPr>
              <a:t>about testing if the </a:t>
            </a:r>
            <a:r>
              <a:rPr lang="en-US" sz="2400" dirty="0" err="1">
                <a:solidFill>
                  <a:srgbClr val="6600CC"/>
                </a:solidFill>
              </a:rPr>
              <a:t>subgraph</a:t>
            </a:r>
            <a:r>
              <a:rPr lang="en-US" sz="2400" dirty="0">
                <a:solidFill>
                  <a:srgbClr val="6600CC"/>
                </a:solidFill>
              </a:rPr>
              <a:t> is </a:t>
            </a:r>
            <a:r>
              <a:rPr lang="en-US" sz="2400" dirty="0" err="1" smtClean="0">
                <a:solidFill>
                  <a:srgbClr val="6600CC"/>
                </a:solidFill>
              </a:rPr>
              <a:t>Eulerian</a:t>
            </a:r>
            <a:r>
              <a:rPr lang="en-US" sz="2400" dirty="0" smtClean="0">
                <a:solidFill>
                  <a:srgbClr val="6600CC"/>
                </a:solidFill>
              </a:rPr>
              <a:t>?</a:t>
            </a:r>
            <a:br>
              <a:rPr lang="en-US" sz="2400" dirty="0" smtClean="0">
                <a:solidFill>
                  <a:srgbClr val="6600CC"/>
                </a:solidFill>
              </a:rPr>
            </a:br>
            <a:r>
              <a:rPr lang="en-US" sz="2400" dirty="0" smtClean="0">
                <a:solidFill>
                  <a:srgbClr val="6600CC"/>
                </a:solidFill>
              </a:rPr>
              <a:t>Can </a:t>
            </a:r>
            <a:r>
              <a:rPr lang="en-US" sz="2400" dirty="0">
                <a:solidFill>
                  <a:srgbClr val="6600CC"/>
                </a:solidFill>
              </a:rPr>
              <a:t>do </a:t>
            </a:r>
            <a:r>
              <a:rPr lang="en-US" sz="2400" dirty="0" smtClean="0">
                <a:solidFill>
                  <a:srgbClr val="6600CC"/>
                </a:solidFill>
              </a:rPr>
              <a:t>it in </a:t>
            </a:r>
            <a:r>
              <a:rPr lang="en-US" sz="2400" dirty="0"/>
              <a:t>poly(1/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 smtClean="0">
                <a:sym typeface="Symbol" panose="05050102010706020507" pitchFamily="18" charset="2"/>
              </a:rPr>
              <a:t>) </a:t>
            </a:r>
            <a:r>
              <a:rPr lang="en-US" sz="2400" dirty="0" smtClean="0">
                <a:solidFill>
                  <a:srgbClr val="6600CC"/>
                </a:solidFill>
              </a:rPr>
              <a:t>time when </a:t>
            </a:r>
            <a:r>
              <a:rPr lang="en-US" sz="2400" dirty="0"/>
              <a:t>G </a:t>
            </a:r>
            <a:r>
              <a:rPr lang="en-US" sz="2400" dirty="0">
                <a:solidFill>
                  <a:srgbClr val="6600CC"/>
                </a:solidFill>
              </a:rPr>
              <a:t>is a </a:t>
            </a:r>
            <a:r>
              <a:rPr lang="en-US" sz="2400" b="1" dirty="0">
                <a:solidFill>
                  <a:srgbClr val="6600CC"/>
                </a:solidFill>
              </a:rPr>
              <a:t>grid</a:t>
            </a:r>
            <a:r>
              <a:rPr lang="en-US" sz="2400" dirty="0">
                <a:solidFill>
                  <a:srgbClr val="6600CC"/>
                </a:solidFill>
              </a:rPr>
              <a:t>, </a:t>
            </a:r>
            <a:r>
              <a:rPr lang="en-US" sz="2400" dirty="0" smtClean="0">
                <a:solidFill>
                  <a:srgbClr val="6600CC"/>
                </a:solidFill>
              </a:rPr>
              <a:t/>
            </a:r>
            <a:br>
              <a:rPr lang="en-US" sz="2400" dirty="0" smtClean="0">
                <a:solidFill>
                  <a:srgbClr val="6600CC"/>
                </a:solidFill>
              </a:rPr>
            </a:br>
            <a:r>
              <a:rPr lang="en-US" sz="2400" dirty="0" smtClean="0">
                <a:solidFill>
                  <a:srgbClr val="6600CC"/>
                </a:solidFill>
              </a:rPr>
              <a:t>but </a:t>
            </a:r>
            <a:r>
              <a:rPr lang="en-US" sz="2400" dirty="0">
                <a:solidFill>
                  <a:srgbClr val="6600CC"/>
                </a:solidFill>
              </a:rPr>
              <a:t>what about any base graph</a:t>
            </a:r>
            <a:r>
              <a:rPr lang="en-US" sz="2400" dirty="0" smtClean="0">
                <a:solidFill>
                  <a:srgbClr val="6600CC"/>
                </a:solidFill>
              </a:rPr>
              <a:t>?</a:t>
            </a:r>
            <a:endParaRPr lang="en-US" sz="2400" dirty="0">
              <a:solidFill>
                <a:srgbClr val="66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40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2" grpId="0"/>
    </p:bld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1254</Words>
  <Application>Microsoft Office PowerPoint</Application>
  <PresentationFormat>On-screen Show (4:3)</PresentationFormat>
  <Paragraphs>114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 Unicode MS</vt:lpstr>
      <vt:lpstr>Algerian</vt:lpstr>
      <vt:lpstr>Arial</vt:lpstr>
      <vt:lpstr>Calibri</vt:lpstr>
      <vt:lpstr>Comic Sans MS</vt:lpstr>
      <vt:lpstr>Freestyle Script</vt:lpstr>
      <vt:lpstr>Lucida Calligraphy</vt:lpstr>
      <vt:lpstr>Monotype Corsiva</vt:lpstr>
      <vt:lpstr>Symbol</vt:lpstr>
      <vt:lpstr>Times New Roman</vt:lpstr>
      <vt:lpstr>Times New Roman (Hebrew)</vt:lpstr>
      <vt:lpstr>ערכת נושא של Office</vt:lpstr>
      <vt:lpstr>The Subgraph Testing Model </vt:lpstr>
      <vt:lpstr>Property Testing: informal definition</vt:lpstr>
      <vt:lpstr>Property Testing: the standard (one-sided error) def’n</vt:lpstr>
      <vt:lpstr>The new model: Testing properties of subgraphs</vt:lpstr>
      <vt:lpstr>Initial observations and actual focus</vt:lpstr>
      <vt:lpstr>Background: the bounded-degree graph (BDG) model </vt:lpstr>
      <vt:lpstr>Results (sample): Downward Monotone Properties</vt:lpstr>
      <vt:lpstr>Results (sample): Non-Downward Monotone Properties</vt:lpstr>
      <vt:lpstr>Results (more): Non-Downward Monotone Propoerties</vt:lpstr>
      <vt:lpstr>A kind of partial summary</vt:lpstr>
      <vt:lpstr>END</vt:lpstr>
      <vt:lpstr>Property Testing (super-fast approximate decision):  an illustration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Depth-Three Boolean Circuits and Arithmetic Circuits with General Gates</dc:title>
  <dc:creator>Oded</dc:creator>
  <cp:lastModifiedBy>Oded</cp:lastModifiedBy>
  <cp:revision>294</cp:revision>
  <dcterms:created xsi:type="dcterms:W3CDTF">2014-02-19T15:04:31Z</dcterms:created>
  <dcterms:modified xsi:type="dcterms:W3CDTF">2019-01-11T22:06:21Z</dcterms:modified>
</cp:coreProperties>
</file>