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  <p:sldMasterId id="2147483720" r:id="rId3"/>
  </p:sldMasterIdLst>
  <p:notesMasterIdLst>
    <p:notesMasterId r:id="rId40"/>
  </p:notesMasterIdLst>
  <p:sldIdLst>
    <p:sldId id="559" r:id="rId4"/>
    <p:sldId id="969" r:id="rId5"/>
    <p:sldId id="820" r:id="rId6"/>
    <p:sldId id="965" r:id="rId7"/>
    <p:sldId id="966" r:id="rId8"/>
    <p:sldId id="821" r:id="rId9"/>
    <p:sldId id="822" r:id="rId10"/>
    <p:sldId id="993" r:id="rId11"/>
    <p:sldId id="994" r:id="rId12"/>
    <p:sldId id="823" r:id="rId13"/>
    <p:sldId id="1016" r:id="rId14"/>
    <p:sldId id="1015" r:id="rId15"/>
    <p:sldId id="995" r:id="rId16"/>
    <p:sldId id="996" r:id="rId17"/>
    <p:sldId id="997" r:id="rId18"/>
    <p:sldId id="998" r:id="rId19"/>
    <p:sldId id="999" r:id="rId20"/>
    <p:sldId id="1000" r:id="rId21"/>
    <p:sldId id="1001" r:id="rId22"/>
    <p:sldId id="1002" r:id="rId23"/>
    <p:sldId id="892" r:id="rId24"/>
    <p:sldId id="1006" r:id="rId25"/>
    <p:sldId id="1007" r:id="rId26"/>
    <p:sldId id="861" r:id="rId27"/>
    <p:sldId id="958" r:id="rId28"/>
    <p:sldId id="863" r:id="rId29"/>
    <p:sldId id="864" r:id="rId30"/>
    <p:sldId id="865" r:id="rId31"/>
    <p:sldId id="866" r:id="rId32"/>
    <p:sldId id="867" r:id="rId33"/>
    <p:sldId id="868" r:id="rId34"/>
    <p:sldId id="869" r:id="rId35"/>
    <p:sldId id="870" r:id="rId36"/>
    <p:sldId id="871" r:id="rId37"/>
    <p:sldId id="872" r:id="rId38"/>
    <p:sldId id="873" r:id="rId3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A8"/>
    <a:srgbClr val="9D4791"/>
    <a:srgbClr val="D113B6"/>
    <a:srgbClr val="0033CC"/>
    <a:srgbClr val="FFCC00"/>
    <a:srgbClr val="99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7" autoAdjust="0"/>
    <p:restoredTop sz="83429" autoAdjust="0"/>
  </p:normalViewPr>
  <p:slideViewPr>
    <p:cSldViewPr>
      <p:cViewPr varScale="1">
        <p:scale>
          <a:sx n="77" d="100"/>
          <a:sy n="77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7FF295-1BE1-456D-92F8-CCF4E9F3D5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6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466A1-A13B-4EDB-A255-DA9AE1A87273}" type="slidenum">
              <a:rPr lang="ar-SA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smtClean="0"/>
              <a:t>Give the handouts (course web page)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EA62C-4E7E-4F76-A9F8-61E548241857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4EE99-44D9-4571-BB5C-866E03767B13}" type="slidenum">
              <a:rPr lang="en-US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this case the proof follows the intuition of the Kobi Oz example exactly.</a:t>
            </a:r>
          </a:p>
          <a:p>
            <a:r>
              <a:rPr lang="en-US"/>
              <a:t>AuxGen knows what A sees (corresponds to knowing the average heights)</a:t>
            </a:r>
          </a:p>
          <a:p>
            <a:r>
              <a:rPr lang="en-US"/>
              <a:t>First condition: z will look random to A’ (corresponds to the simulator not knowing average heights)</a:t>
            </a:r>
          </a:p>
          <a:p>
            <a:r>
              <a:rPr lang="en-US"/>
              <a:t>Second condition: learning the length of a privacy compromise does not help too much in finding a compromise. (Really is technical)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18E1D-AFB1-45B9-9477-5A1CDF6BAD57}" type="slidenum">
              <a:rPr lang="en-US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CALIGRAPHIC D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78DC2-236A-4F6E-A35E-943248FCBBD8}" type="slidenum">
              <a:rPr lang="en-US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r>
              <a:rPr lang="en-US"/>
              <a:t>Some torture to get this order of quantifiers: A works against all distributions.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E70BC-EB24-4ED1-9E83-C776D969E3E0}" type="slidenum">
              <a:rPr lang="en-US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4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r>
              <a:rPr lang="en-US"/>
              <a:t>Order of quantifiers: A works against all distributions.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110088-8AB1-4D08-947B-0A27D1B61FDE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r>
              <a:rPr lang="en-US"/>
              <a:t>Classical CS theory: defined goal, but ignored partial info leakage</a:t>
            </a:r>
          </a:p>
          <a:p>
            <a:r>
              <a:rPr lang="en-US"/>
              <a:t>Disclosure Limitation: didn’t define goal, eg, gave operational guidelines: don’t publish contingency tables with small cell counts, but didn’t tie absence of small cell counts to any rigorous notion of privacy.</a:t>
            </a:r>
          </a:p>
          <a:p>
            <a:endParaRPr lang="en-US"/>
          </a:p>
          <a:p>
            <a:r>
              <a:rPr lang="en-US"/>
              <a:t>A rigorous treatment of privacy requires definitions: What</a:t>
            </a:r>
          </a:p>
          <a:p>
            <a:r>
              <a:rPr lang="en-US"/>
              <a:t>constitutes a failure to preserve privacy?  What is the power of the</a:t>
            </a:r>
          </a:p>
          <a:p>
            <a:r>
              <a:rPr lang="en-US"/>
              <a:t>adversary whose goal it is to compromise privacy?  What auxiliary</a:t>
            </a:r>
          </a:p>
          <a:p>
            <a:r>
              <a:rPr lang="en-US"/>
              <a:t>information is available to the adversary (newspapers, medical</a:t>
            </a:r>
          </a:p>
          <a:p>
            <a:r>
              <a:rPr lang="en-US"/>
              <a:t>studies, labor statistics) even without access</a:t>
            </a:r>
          </a:p>
          <a:p>
            <a:r>
              <a:rPr lang="en-US"/>
              <a:t>to the database in question?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24690" y="686608"/>
            <a:ext cx="2608621" cy="34290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14A71-2BB0-475E-9F77-A831EE86010D}" type="slidenum">
              <a:rPr lang="ar-SA">
                <a:solidFill>
                  <a:prstClr val="black"/>
                </a:solidFill>
                <a:latin typeface="Arial" pitchFamily="34" charset="0"/>
              </a:rPr>
              <a:pPr/>
              <a:t>14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mtClean="0"/>
              <a:t>Oded: maybe drop interactive setting, don’t need to present it!</a:t>
            </a:r>
          </a:p>
          <a:p>
            <a:pPr algn="l" rtl="0"/>
            <a:r>
              <a:rPr lang="en-US" smtClean="0"/>
              <a:t>Say that non-interactive is different/more restrictive and I’m not saying more about different model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14A71-2BB0-475E-9F77-A831EE86010D}" type="slidenum">
              <a:rPr lang="ar-SA">
                <a:solidFill>
                  <a:prstClr val="black"/>
                </a:solidFill>
                <a:latin typeface="Arial" pitchFamily="34" charset="0"/>
              </a:rPr>
              <a:pPr/>
              <a:t>16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5F396-D73F-42E8-9D14-02750AF329AA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r>
              <a:rPr lang="en-US" dirty="0"/>
              <a:t>How does one define privacy?  Usually indirectly.  The classical definition, never made rigorous, is due to Dalenius, nearly 30 years ago.</a:t>
            </a:r>
          </a:p>
          <a:p>
            <a:endParaRPr lang="en-US" dirty="0"/>
          </a:p>
          <a:p>
            <a:r>
              <a:rPr lang="en-US" dirty="0"/>
              <a:t>This is the starting point of our work.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110088-8AB1-4D08-947B-0A27D1B61FDE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r>
              <a:rPr lang="en-US" dirty="0"/>
              <a:t>Classical CS theory: defined goal, but ignored partial info leakage</a:t>
            </a:r>
          </a:p>
          <a:p>
            <a:r>
              <a:rPr lang="en-US" dirty="0"/>
              <a:t>Disclosure Limitation: didn’t define goal, </a:t>
            </a:r>
            <a:r>
              <a:rPr lang="en-US" dirty="0" err="1"/>
              <a:t>eg</a:t>
            </a:r>
            <a:r>
              <a:rPr lang="en-US"/>
              <a:t>, gave operational guidelines: don’t publish contingency tables with small cell counts, but didn’t tie absence of small cell counts to any rigorous notion of privacy.</a:t>
            </a:r>
          </a:p>
          <a:p>
            <a:endParaRPr lang="en-US"/>
          </a:p>
          <a:p>
            <a:r>
              <a:rPr lang="en-US"/>
              <a:t>A rigorous treatment of privacy requires definitions: What</a:t>
            </a:r>
          </a:p>
          <a:p>
            <a:r>
              <a:rPr lang="en-US"/>
              <a:t>constitutes a failure to preserve privacy?  What is the power of the</a:t>
            </a:r>
          </a:p>
          <a:p>
            <a:r>
              <a:rPr lang="en-US"/>
              <a:t>adversary whose goal it is to compromise privacy?  What auxiliary</a:t>
            </a:r>
          </a:p>
          <a:p>
            <a:r>
              <a:rPr lang="en-US"/>
              <a:t>information is available to the adversary (newspapers, medical</a:t>
            </a:r>
          </a:p>
          <a:p>
            <a:r>
              <a:rPr lang="en-US"/>
              <a:t>studies, labor statistics) even without access</a:t>
            </a:r>
          </a:p>
          <a:p>
            <a:r>
              <a:rPr lang="en-US"/>
              <a:t>to the database in question?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E0141C-2B02-4976-A091-21BF468E7096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14D7-ACD6-42D8-B603-4D0721EE6B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8E6A-1FC1-4001-B5C5-FF705BD63B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F053C-2382-4EDC-8D82-07069C224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67B674F-8700-4B3B-AEB5-4CE33F2F34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52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5DBC-2256-4A5A-8944-2E0F24522D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B6C8E-F3AF-4411-A49B-78CDED5C6A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7446C-F505-4864-925A-2F0476DE2F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EF1A5-2346-4BD2-958A-2BB3177E1C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4F9D5-9605-419E-B502-4AF57AA8AD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6C0F2-A571-4843-A476-6C646B81CA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EFC7F-91C1-4BDF-BC59-0959BE3D0B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5F77A-9AAE-4B90-8E8E-BE97902B79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990A6-8790-4656-8B15-FFD1569E2E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391BB-2A6D-42AF-B357-45A0670C1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78D83-144D-423C-80C1-85F64E116E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0399C-CD7B-4766-9DBE-F8E5F2831F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D0C3E-EF4B-4090-9D9A-CAE8686DE8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0EBEE-EB24-4DD6-B245-C9EEED1A0A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42E3E-8033-4E73-B85A-CF34E660368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93F96-DFD8-4DBC-8624-FCF4722AC5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8F8C1-E449-43C5-AF36-ECD7AB69ADB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B1A87-61C9-4EFF-95D9-F29A995498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82CB1-D1E4-4320-BABD-8553F41A8E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9439F-1889-4E37-A08B-51078F23ED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006E8-7A05-4F50-A527-19E9845099F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B2F5A-B8E5-4124-802C-84EC9115D4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E8081-243B-484D-8348-DCC4FC70F6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96184-3F42-4E55-82CC-8490DF1080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9AD2-22B2-455F-A8CF-28E9BA2625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FA58-9C4B-4DA5-9AA9-23814AF87D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1DB3-0206-4050-A977-0FE7C69953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E61F-3EBF-4FF9-8670-2CAC06D484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58D9-22F8-4DB4-86D6-2B8A18C7D8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168D-9C6E-4C7B-827D-0DFFA3250A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E6EE4A-BABD-453D-BE52-AF8E076E4B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9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algn="l"/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fld id="{0D2B8339-555A-4C95-AC18-6CC5B84E6ECD}" type="slidenum">
              <a:rPr lang="en-US" smtClean="0">
                <a:solidFill>
                  <a:srgbClr val="000000"/>
                </a:solidFill>
                <a:cs typeface="Arial" pitchFamily="34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algn="l"/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fld id="{F4260B40-39B8-45E8-84F8-575CDA351DE1}" type="slidenum">
              <a:rPr lang="en-US" smtClean="0">
                <a:solidFill>
                  <a:srgbClr val="000000"/>
                </a:solidFill>
                <a:cs typeface="Arial" pitchFamily="34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 smtClean="0">
                <a:solidFill>
                  <a:schemeClr val="accent2"/>
                </a:solidFill>
              </a:rPr>
              <a:t>Foundations of Privacy</a:t>
            </a: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sz="4000" dirty="0" smtClean="0">
                <a:solidFill>
                  <a:schemeClr val="tx1"/>
                </a:solidFill>
              </a:rPr>
              <a:t>Lecture 3</a:t>
            </a:r>
            <a:br>
              <a:rPr lang="en-US" altLang="he-IL" sz="4000" dirty="0" smtClean="0">
                <a:solidFill>
                  <a:schemeClr val="tx1"/>
                </a:solidFill>
              </a:rPr>
            </a:br>
            <a:endParaRPr lang="en-US" altLang="he-IL" sz="3600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he-IL" b="1" dirty="0" smtClean="0">
                <a:solidFill>
                  <a:srgbClr val="FF3300"/>
                </a:solidFill>
              </a:rPr>
              <a:t>Lecturer:</a:t>
            </a:r>
            <a:r>
              <a:rPr lang="en-US" altLang="he-IL" sz="4000" b="1" dirty="0" smtClean="0">
                <a:solidFill>
                  <a:srgbClr val="D60093"/>
                </a:solidFill>
              </a:rPr>
              <a:t> </a:t>
            </a:r>
            <a:r>
              <a:rPr lang="en-US" altLang="he-IL" b="1" dirty="0" err="1" smtClean="0">
                <a:solidFill>
                  <a:srgbClr val="FF3300"/>
                </a:solidFill>
              </a:rPr>
              <a:t>Moni</a:t>
            </a:r>
            <a:r>
              <a:rPr lang="en-US" altLang="he-IL" b="1" dirty="0" smtClean="0">
                <a:solidFill>
                  <a:srgbClr val="FF3300"/>
                </a:solidFill>
              </a:rPr>
              <a:t>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0"/>
            <a:ext cx="12954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 Sharing</a:t>
            </a:r>
            <a:endParaRPr lang="en-US" dirty="0"/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Splitting a secret </a:t>
            </a:r>
            <a:r>
              <a:rPr lang="en-US" dirty="0" smtClean="0">
                <a:latin typeface="Comic Sans MS" pitchFamily="66" charset="0"/>
              </a:rPr>
              <a:t>s</a:t>
            </a:r>
            <a:r>
              <a:rPr lang="en-US" dirty="0" smtClean="0"/>
              <a:t> to n parties </a:t>
            </a:r>
            <a:r>
              <a:rPr lang="en-US" dirty="0" smtClean="0">
                <a:latin typeface="Comic Sans MS" pitchFamily="66" charset="0"/>
              </a:rPr>
              <a:t>p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p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… </a:t>
            </a:r>
            <a:r>
              <a:rPr lang="en-US" dirty="0" err="1" smtClean="0">
                <a:latin typeface="Comic Sans MS" pitchFamily="66" charset="0"/>
              </a:rPr>
              <a:t>p</a:t>
            </a:r>
            <a:r>
              <a:rPr lang="en-US" baseline="-25000" dirty="0" err="1" smtClean="0">
                <a:latin typeface="Comic Sans MS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so that </a:t>
            </a:r>
          </a:p>
          <a:p>
            <a:r>
              <a:rPr lang="en-US" dirty="0" smtClean="0"/>
              <a:t>any </a:t>
            </a:r>
            <a:r>
              <a:rPr lang="en-US" dirty="0" smtClean="0"/>
              <a:t>`legitimate’ subset of participants should be able to reconstruct </a:t>
            </a:r>
            <a:r>
              <a:rPr lang="en-US" dirty="0" smtClean="0">
                <a:latin typeface="Comic Sans MS" pitchFamily="66" charset="0"/>
              </a:rPr>
              <a:t>s</a:t>
            </a:r>
          </a:p>
          <a:p>
            <a:r>
              <a:rPr lang="en-US" dirty="0" smtClean="0"/>
              <a:t>No illegitimate subsets should learn anything about </a:t>
            </a:r>
            <a:r>
              <a:rPr lang="en-US" dirty="0">
                <a:latin typeface="Comic Sans MS" pitchFamily="66" charset="0"/>
              </a:rPr>
              <a:t>s</a:t>
            </a:r>
          </a:p>
          <a:p>
            <a:pPr marL="0" indent="0">
              <a:buNone/>
            </a:pPr>
            <a:r>
              <a:rPr lang="en-US" dirty="0" smtClean="0"/>
              <a:t>The legitimate subsets are defined by a (monotone) access structure. </a:t>
            </a:r>
          </a:p>
          <a:p>
            <a:r>
              <a:rPr lang="en-US" dirty="0" smtClean="0"/>
              <a:t>Threshold scheme</a:t>
            </a:r>
          </a:p>
          <a:p>
            <a:r>
              <a:rPr lang="en-US" dirty="0" smtClean="0"/>
              <a:t>Efficient method: polynomial interpolation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Access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access </a:t>
            </a:r>
            <a:r>
              <a:rPr lang="en-US" dirty="0" smtClean="0"/>
              <a:t>structure</a:t>
            </a:r>
            <a:r>
              <a:rPr lang="en-US" dirty="0"/>
              <a:t>: there exists a secret sharing scheme</a:t>
            </a:r>
          </a:p>
          <a:p>
            <a:r>
              <a:rPr lang="en-US" dirty="0"/>
              <a:t>Issue</a:t>
            </a:r>
            <a:r>
              <a:rPr lang="en-US" dirty="0" smtClean="0"/>
              <a:t>: size of shares proportional to number of subsets in access structure</a:t>
            </a:r>
          </a:p>
          <a:p>
            <a:endParaRPr lang="en-US" dirty="0"/>
          </a:p>
          <a:p>
            <a:r>
              <a:rPr lang="en-US" dirty="0" smtClean="0"/>
              <a:t>Which access structures have succinct sharing schemes?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Problem with SFE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SFE does not imply privacy: </a:t>
            </a:r>
          </a:p>
          <a:p>
            <a:r>
              <a:rPr lang="en-US" dirty="0"/>
              <a:t>The problem is with </a:t>
            </a:r>
            <a:r>
              <a:rPr lang="en-US" b="1" dirty="0"/>
              <a:t>ideal</a:t>
            </a:r>
            <a:r>
              <a:rPr lang="en-US" dirty="0"/>
              <a:t> model </a:t>
            </a:r>
          </a:p>
          <a:p>
            <a:pPr lvl="1"/>
            <a:r>
              <a:rPr lang="en-US" dirty="0"/>
              <a:t>E.g.,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 = sum(</a:t>
            </a:r>
            <a:r>
              <a:rPr lang="en-US" dirty="0" err="1">
                <a:latin typeface="Comic Sans MS" pitchFamily="66" charset="0"/>
                <a:sym typeface="Symbol" pitchFamily="18" charset="2"/>
              </a:rPr>
              <a:t>a,b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  <a:endParaRPr lang="en-US" dirty="0">
              <a:latin typeface="Comic Sans MS" pitchFamily="66" charset="0"/>
            </a:endParaRPr>
          </a:p>
          <a:p>
            <a:pPr lvl="1"/>
            <a:r>
              <a:rPr lang="en-US" dirty="0"/>
              <a:t>Each player learns only what can be deduced from </a:t>
            </a:r>
            <a:r>
              <a:rPr lang="en-US" dirty="0">
                <a:sym typeface="Symbol" pitchFamily="18" charset="2"/>
              </a:rPr>
              <a:t></a:t>
            </a:r>
            <a:r>
              <a:rPr lang="en-US" dirty="0"/>
              <a:t> and her own input to </a:t>
            </a:r>
            <a:r>
              <a:rPr lang="en-US" dirty="0">
                <a:latin typeface="Comic Sans MS" pitchFamily="66" charset="0"/>
              </a:rPr>
              <a:t>f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>
                <a:sym typeface="Symbol" pitchFamily="18" charset="2"/>
              </a:rPr>
              <a:t></a:t>
            </a:r>
            <a:r>
              <a:rPr lang="en-US" dirty="0"/>
              <a:t> and </a:t>
            </a:r>
            <a:r>
              <a:rPr lang="en-US" dirty="0">
                <a:latin typeface="Comic Sans MS" pitchFamily="66" charset="0"/>
              </a:rPr>
              <a:t>a</a:t>
            </a:r>
            <a:r>
              <a:rPr lang="en-US" dirty="0"/>
              <a:t> yield </a:t>
            </a:r>
            <a:r>
              <a:rPr lang="en-US" dirty="0">
                <a:latin typeface="Comic Sans MS" pitchFamily="66" charset="0"/>
              </a:rPr>
              <a:t>b</a:t>
            </a:r>
            <a:r>
              <a:rPr lang="en-US" dirty="0"/>
              <a:t>, so be it.</a:t>
            </a:r>
          </a:p>
          <a:p>
            <a:pPr lvl="1"/>
            <a:endParaRPr lang="en-US" dirty="0"/>
          </a:p>
          <a:p>
            <a:pPr lvl="1">
              <a:buFontTx/>
              <a:buNone/>
            </a:pPr>
            <a:r>
              <a:rPr lang="en-US" b="1" dirty="0">
                <a:solidFill>
                  <a:srgbClr val="0033CC"/>
                </a:solidFill>
              </a:rPr>
              <a:t>Need ways of talking about leakage even in the ideal model</a:t>
            </a:r>
          </a:p>
        </p:txBody>
      </p:sp>
    </p:spTree>
    <p:extLst>
      <p:ext uri="{BB962C8B-B14F-4D97-AF65-F5344CB8AC3E}">
        <p14:creationId xmlns:p14="http://schemas.microsoft.com/office/powerpoint/2010/main" val="27082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 smtClean="0"/>
              <a:t>Modern Privacy of Data Analysis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Is public analysis of </a:t>
            </a:r>
            <a:r>
              <a:rPr lang="en-US" b="1" smtClean="0"/>
              <a:t>private</a:t>
            </a:r>
            <a:r>
              <a:rPr lang="en-US" smtClean="0"/>
              <a:t> data a meaningful/achievable Goal?</a:t>
            </a:r>
            <a:endParaRPr lang="en-US" b="1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FF"/>
                </a:solidFill>
              </a:rPr>
              <a:t>The holy grail: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Get </a:t>
            </a:r>
            <a:r>
              <a:rPr lang="en-US" b="1" smtClean="0">
                <a:solidFill>
                  <a:srgbClr val="FF0000"/>
                </a:solidFill>
              </a:rPr>
              <a:t>utility</a:t>
            </a:r>
            <a:r>
              <a:rPr lang="en-US" smtClean="0"/>
              <a:t> of statistical analysis </a:t>
            </a:r>
            <a:br>
              <a:rPr lang="en-US" smtClean="0"/>
            </a:br>
            <a:r>
              <a:rPr lang="en-US" smtClean="0"/>
              <a:t>while </a:t>
            </a:r>
            <a:r>
              <a:rPr lang="en-US" b="1" smtClean="0">
                <a:solidFill>
                  <a:srgbClr val="FF0000"/>
                </a:solidFill>
              </a:rPr>
              <a:t>protecting privacy</a:t>
            </a:r>
            <a:r>
              <a:rPr lang="en-US" b="1" smtClean="0"/>
              <a:t> </a:t>
            </a:r>
            <a:r>
              <a:rPr lang="en-US" smtClean="0"/>
              <a:t>of every </a:t>
            </a:r>
            <a:r>
              <a:rPr lang="en-US" b="1" smtClean="0"/>
              <a:t>individual</a:t>
            </a:r>
            <a:r>
              <a:rPr lang="en-US" smtClean="0"/>
              <a:t> participant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FF"/>
                </a:solidFill>
              </a:rPr>
              <a:t>Ideally: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“privacy-preserving” sanitization allows reasonably </a:t>
            </a:r>
            <a:r>
              <a:rPr lang="en-US" b="1" smtClean="0"/>
              <a:t>accurate answers</a:t>
            </a:r>
            <a:r>
              <a:rPr lang="en-US" smtClean="0"/>
              <a:t> to </a:t>
            </a:r>
            <a:r>
              <a:rPr lang="en-US" b="1" smtClean="0"/>
              <a:t>meaningful information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8835307"/>
      </p:ext>
    </p:extLst>
  </p:cSld>
  <p:clrMapOvr>
    <a:masterClrMapping/>
  </p:clrMapOvr>
  <p:transition advTm="846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b="1" smtClean="0"/>
              <a:t>Sanitization: Traditional View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191000"/>
          </a:xfrm>
        </p:spPr>
        <p:txBody>
          <a:bodyPr/>
          <a:lstStyle/>
          <a:p>
            <a:endParaRPr lang="en-US" smtClean="0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553200" y="2736850"/>
            <a:ext cx="1295400" cy="1066800"/>
            <a:chOff x="3648" y="960"/>
            <a:chExt cx="816" cy="672"/>
          </a:xfrm>
          <a:solidFill>
            <a:srgbClr val="009900"/>
          </a:solidFill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  <a:grpFill/>
          </p:grpSpPr>
          <p:sp>
            <p:nvSpPr>
              <p:cNvPr id="15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6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7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  <a:grpFill/>
          </p:grpSpPr>
          <p:sp>
            <p:nvSpPr>
              <p:cNvPr id="12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3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4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</p:grpSp>
      <p:sp>
        <p:nvSpPr>
          <p:cNvPr id="10245" name="Line 40"/>
          <p:cNvSpPr>
            <a:spLocks noChangeShapeType="1"/>
          </p:cNvSpPr>
          <p:nvPr/>
        </p:nvSpPr>
        <p:spPr bwMode="auto">
          <a:xfrm>
            <a:off x="4876800" y="2051050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371600" y="1828800"/>
            <a:ext cx="1905000" cy="2152650"/>
            <a:chOff x="1152" y="945"/>
            <a:chExt cx="1200" cy="1039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27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270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1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2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3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264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5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6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7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26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10247" name="Line 43"/>
          <p:cNvSpPr>
            <a:spLocks noChangeShapeType="1"/>
          </p:cNvSpPr>
          <p:nvPr/>
        </p:nvSpPr>
        <p:spPr bwMode="auto">
          <a:xfrm>
            <a:off x="5562600" y="319405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48" name="Rectangle 41"/>
          <p:cNvSpPr>
            <a:spLocks noChangeArrowheads="1"/>
          </p:cNvSpPr>
          <p:nvPr/>
        </p:nvSpPr>
        <p:spPr bwMode="auto">
          <a:xfrm>
            <a:off x="4191000" y="2813050"/>
            <a:ext cx="1371600" cy="92075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Curator/</a:t>
            </a:r>
          </a:p>
          <a:p>
            <a:pPr marL="342900" indent="-342900">
              <a:spcBef>
                <a:spcPct val="20000"/>
              </a:spcBef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Sanitizer</a:t>
            </a:r>
          </a:p>
        </p:txBody>
      </p:sp>
      <p:sp>
        <p:nvSpPr>
          <p:cNvPr id="10249" name="Line 42"/>
          <p:cNvSpPr>
            <a:spLocks noChangeShapeType="1"/>
          </p:cNvSpPr>
          <p:nvPr/>
        </p:nvSpPr>
        <p:spPr bwMode="auto">
          <a:xfrm>
            <a:off x="3352800" y="319405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50" name="TextBox 44"/>
          <p:cNvSpPr txBox="1">
            <a:spLocks noChangeArrowheads="1"/>
          </p:cNvSpPr>
          <p:nvPr/>
        </p:nvSpPr>
        <p:spPr bwMode="auto">
          <a:xfrm>
            <a:off x="6553200" y="43434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Output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838200" y="4343400"/>
            <a:ext cx="2362200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Data</a:t>
            </a:r>
          </a:p>
        </p:txBody>
      </p:sp>
      <p:sp>
        <p:nvSpPr>
          <p:cNvPr id="10252" name="TextBox 45"/>
          <p:cNvSpPr txBox="1">
            <a:spLocks noChangeArrowheads="1"/>
          </p:cNvSpPr>
          <p:nvPr/>
        </p:nvSpPr>
        <p:spPr bwMode="auto">
          <a:xfrm>
            <a:off x="4648200" y="46482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</a:t>
            </a: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358775" y="5410200"/>
            <a:ext cx="8556625" cy="1077913"/>
          </a:xfrm>
          <a:prstGeom prst="rect">
            <a:avLst/>
          </a:prstGeom>
          <a:solidFill>
            <a:srgbClr val="FFCCFF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Trusted curator can access DB of sensitive information,</a:t>
            </a:r>
            <a:br>
              <a:rPr lang="en-US" sz="32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32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should publish </a:t>
            </a:r>
            <a:r>
              <a:rPr lang="en-US" sz="3200" b="1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privacy-preserving</a:t>
            </a:r>
            <a:r>
              <a:rPr lang="en-US" sz="32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sanitized version </a:t>
            </a:r>
          </a:p>
        </p:txBody>
      </p:sp>
    </p:spTree>
    <p:extLst>
      <p:ext uri="{BB962C8B-B14F-4D97-AF65-F5344CB8AC3E}">
        <p14:creationId xmlns:p14="http://schemas.microsoft.com/office/powerpoint/2010/main" val="23937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5" grpId="0" animBg="1"/>
      <p:bldP spid="4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Line 2"/>
          <p:cNvSpPr>
            <a:spLocks noChangeShapeType="1"/>
          </p:cNvSpPr>
          <p:nvPr/>
        </p:nvSpPr>
        <p:spPr bwMode="auto">
          <a:xfrm>
            <a:off x="4876800" y="1858963"/>
            <a:ext cx="0" cy="33528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Traditional View: Interactive Model</a:t>
            </a: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609600" y="4830763"/>
            <a:ext cx="2362200" cy="579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Data</a:t>
            </a:r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2444961" y="5973763"/>
            <a:ext cx="4847802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latin typeface="+mn-lt"/>
              </a:rPr>
              <a:t>Multiple queries, chosen adaptively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2392363"/>
            <a:ext cx="1905000" cy="2209800"/>
            <a:chOff x="1152" y="1008"/>
            <a:chExt cx="1200" cy="91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17450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51" name="Oval 10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52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53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17446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7" name="Oval 15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8" name="Oval 16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9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17440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1" name="Oval 21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2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43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17436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37" name="Oval 26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38" name="Oval 27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39" name="Oval 28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7772400" y="2697163"/>
            <a:ext cx="1219200" cy="1143000"/>
            <a:chOff x="4896" y="1296"/>
            <a:chExt cx="768" cy="720"/>
          </a:xfrm>
        </p:grpSpPr>
        <p:sp>
          <p:nvSpPr>
            <p:cNvPr id="17430" name="Oval 30"/>
            <p:cNvSpPr>
              <a:spLocks noChangeArrowheads="1"/>
            </p:cNvSpPr>
            <p:nvPr/>
          </p:nvSpPr>
          <p:spPr bwMode="auto">
            <a:xfrm>
              <a:off x="4896" y="1296"/>
              <a:ext cx="768" cy="720"/>
            </a:xfrm>
            <a:prstGeom prst="ellipse">
              <a:avLst/>
            </a:prstGeom>
            <a:solidFill>
              <a:schemeClr val="folHlink"/>
            </a:solidFill>
            <a:ln w="25400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31" name="Text Box 31"/>
            <p:cNvSpPr txBox="1">
              <a:spLocks noChangeArrowheads="1"/>
            </p:cNvSpPr>
            <p:nvPr/>
          </p:nvSpPr>
          <p:spPr bwMode="auto">
            <a:xfrm>
              <a:off x="5136" y="1440"/>
              <a:ext cx="261" cy="365"/>
            </a:xfrm>
            <a:prstGeom prst="rect">
              <a:avLst/>
            </a:prstGeom>
            <a:solidFill>
              <a:schemeClr val="folHlink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b="1">
                  <a:latin typeface="Comic Sans MS" pitchFamily="66" charset="0"/>
                </a:rPr>
                <a:t>?</a:t>
              </a:r>
            </a:p>
          </p:txBody>
        </p:sp>
      </p:grpSp>
      <p:sp>
        <p:nvSpPr>
          <p:cNvPr id="380960" name="Line 32"/>
          <p:cNvSpPr>
            <a:spLocks noChangeShapeType="1"/>
          </p:cNvSpPr>
          <p:nvPr/>
        </p:nvSpPr>
        <p:spPr bwMode="auto">
          <a:xfrm>
            <a:off x="2667000" y="42211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1" name="Line 33"/>
          <p:cNvSpPr>
            <a:spLocks noChangeShapeType="1"/>
          </p:cNvSpPr>
          <p:nvPr/>
        </p:nvSpPr>
        <p:spPr bwMode="auto">
          <a:xfrm>
            <a:off x="2667000" y="39925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2" name="Line 34"/>
          <p:cNvSpPr>
            <a:spLocks noChangeShapeType="1"/>
          </p:cNvSpPr>
          <p:nvPr/>
        </p:nvSpPr>
        <p:spPr bwMode="auto">
          <a:xfrm>
            <a:off x="2667000" y="37639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3" name="Line 35"/>
          <p:cNvSpPr>
            <a:spLocks noChangeShapeType="1"/>
          </p:cNvSpPr>
          <p:nvPr/>
        </p:nvSpPr>
        <p:spPr bwMode="auto">
          <a:xfrm>
            <a:off x="6019800" y="278765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4" name="Text Box 36"/>
          <p:cNvSpPr txBox="1">
            <a:spLocks noChangeArrowheads="1"/>
          </p:cNvSpPr>
          <p:nvPr/>
        </p:nvSpPr>
        <p:spPr bwMode="auto">
          <a:xfrm>
            <a:off x="6248400" y="2192338"/>
            <a:ext cx="1447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sz="2800">
                <a:latin typeface="Comic Sans MS" pitchFamily="66" charset="0"/>
              </a:rPr>
              <a:t>query 1</a:t>
            </a:r>
          </a:p>
        </p:txBody>
      </p:sp>
      <p:sp>
        <p:nvSpPr>
          <p:cNvPr id="380965" name="Line 37"/>
          <p:cNvSpPr>
            <a:spLocks noChangeShapeType="1"/>
          </p:cNvSpPr>
          <p:nvPr/>
        </p:nvSpPr>
        <p:spPr bwMode="auto">
          <a:xfrm>
            <a:off x="6019800" y="33829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6" name="Text Box 38"/>
          <p:cNvSpPr txBox="1">
            <a:spLocks noChangeArrowheads="1"/>
          </p:cNvSpPr>
          <p:nvPr/>
        </p:nvSpPr>
        <p:spPr bwMode="auto">
          <a:xfrm>
            <a:off x="6248400" y="2787650"/>
            <a:ext cx="1447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sz="2800">
                <a:latin typeface="Comic Sans MS" pitchFamily="66" charset="0"/>
              </a:rPr>
              <a:t>query 2</a:t>
            </a:r>
          </a:p>
        </p:txBody>
      </p:sp>
      <p:sp>
        <p:nvSpPr>
          <p:cNvPr id="380967" name="Line 39"/>
          <p:cNvSpPr>
            <a:spLocks noChangeShapeType="1"/>
          </p:cNvSpPr>
          <p:nvPr/>
        </p:nvSpPr>
        <p:spPr bwMode="auto">
          <a:xfrm>
            <a:off x="6019800" y="39925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8" name="Line 40"/>
          <p:cNvSpPr>
            <a:spLocks noChangeShapeType="1"/>
          </p:cNvSpPr>
          <p:nvPr/>
        </p:nvSpPr>
        <p:spPr bwMode="auto">
          <a:xfrm>
            <a:off x="6019800" y="37639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69" name="Line 41"/>
          <p:cNvSpPr>
            <a:spLocks noChangeShapeType="1"/>
          </p:cNvSpPr>
          <p:nvPr/>
        </p:nvSpPr>
        <p:spPr bwMode="auto">
          <a:xfrm>
            <a:off x="6019800" y="42211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70" name="Line 42"/>
          <p:cNvSpPr>
            <a:spLocks noChangeShapeType="1"/>
          </p:cNvSpPr>
          <p:nvPr/>
        </p:nvSpPr>
        <p:spPr bwMode="auto">
          <a:xfrm>
            <a:off x="2667000" y="27733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71" name="Line 43"/>
          <p:cNvSpPr>
            <a:spLocks noChangeShapeType="1"/>
          </p:cNvSpPr>
          <p:nvPr/>
        </p:nvSpPr>
        <p:spPr bwMode="auto">
          <a:xfrm>
            <a:off x="2667000" y="338296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972" name="Rectangle 44"/>
          <p:cNvSpPr>
            <a:spLocks noChangeArrowheads="1"/>
          </p:cNvSpPr>
          <p:nvPr/>
        </p:nvSpPr>
        <p:spPr bwMode="auto">
          <a:xfrm>
            <a:off x="3810000" y="2620963"/>
            <a:ext cx="2133600" cy="17526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973" name="Text Box 45"/>
          <p:cNvSpPr txBox="1">
            <a:spLocks noChangeArrowheads="1"/>
          </p:cNvSpPr>
          <p:nvPr/>
        </p:nvSpPr>
        <p:spPr bwMode="auto">
          <a:xfrm>
            <a:off x="3810000" y="3154363"/>
            <a:ext cx="2133600" cy="57943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Sanitizer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7883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8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8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8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8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8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8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8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8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8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8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 animBg="1"/>
      <p:bldP spid="380932" grpId="0"/>
      <p:bldP spid="380933" grpId="0"/>
      <p:bldP spid="380960" grpId="0" animBg="1"/>
      <p:bldP spid="380961" grpId="0" animBg="1"/>
      <p:bldP spid="380962" grpId="0" animBg="1"/>
      <p:bldP spid="380963" grpId="0" animBg="1"/>
      <p:bldP spid="380964" grpId="0"/>
      <p:bldP spid="380965" grpId="0" animBg="1"/>
      <p:bldP spid="380966" grpId="0"/>
      <p:bldP spid="380967" grpId="0" animBg="1"/>
      <p:bldP spid="380968" grpId="0" animBg="1"/>
      <p:bldP spid="380969" grpId="0" animBg="1"/>
      <p:bldP spid="380970" grpId="0" animBg="1"/>
      <p:bldP spid="380971" grpId="0" animBg="1"/>
      <p:bldP spid="380972" grpId="0" animBg="1"/>
      <p:bldP spid="3809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b="1" smtClean="0"/>
              <a:t>Sanitization: Traditional View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2895600"/>
          </a:xfrm>
        </p:spPr>
        <p:txBody>
          <a:bodyPr/>
          <a:lstStyle/>
          <a:p>
            <a:endParaRPr lang="en-US" dirty="0" smtClean="0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553200" y="2432050"/>
            <a:ext cx="1295400" cy="1066800"/>
            <a:chOff x="3648" y="960"/>
            <a:chExt cx="816" cy="672"/>
          </a:xfrm>
          <a:solidFill>
            <a:srgbClr val="009900"/>
          </a:solidFill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  <a:grpFill/>
          </p:grpSpPr>
          <p:sp>
            <p:nvSpPr>
              <p:cNvPr id="15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6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7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  <a:grpFill/>
          </p:grpSpPr>
          <p:sp>
            <p:nvSpPr>
              <p:cNvPr id="12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3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4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r"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3200">
                  <a:solidFill>
                    <a:srgbClr val="000000"/>
                  </a:solidFill>
                  <a:latin typeface="Arial Narrow" pitchFamily="34" charset="0"/>
                </a:endParaRPr>
              </a:p>
            </p:txBody>
          </p:sp>
        </p:grpSp>
      </p:grpSp>
      <p:sp>
        <p:nvSpPr>
          <p:cNvPr id="10245" name="Line 40"/>
          <p:cNvSpPr>
            <a:spLocks noChangeShapeType="1"/>
          </p:cNvSpPr>
          <p:nvPr/>
        </p:nvSpPr>
        <p:spPr bwMode="auto">
          <a:xfrm>
            <a:off x="4876800" y="1746250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371600" y="1524000"/>
            <a:ext cx="1905000" cy="2152650"/>
            <a:chOff x="1152" y="945"/>
            <a:chExt cx="1200" cy="1039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27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270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1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2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73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10264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5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6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7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1026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1026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Georgia" pitchFamily="18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10247" name="Line 43"/>
          <p:cNvSpPr>
            <a:spLocks noChangeShapeType="1"/>
          </p:cNvSpPr>
          <p:nvPr/>
        </p:nvSpPr>
        <p:spPr bwMode="auto">
          <a:xfrm>
            <a:off x="5562600" y="288925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48" name="Rectangle 41"/>
          <p:cNvSpPr>
            <a:spLocks noChangeArrowheads="1"/>
          </p:cNvSpPr>
          <p:nvPr/>
        </p:nvSpPr>
        <p:spPr bwMode="auto">
          <a:xfrm>
            <a:off x="4191000" y="2508250"/>
            <a:ext cx="1371600" cy="92075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Curator/</a:t>
            </a:r>
          </a:p>
          <a:p>
            <a:pPr marL="342900" indent="-342900">
              <a:spcBef>
                <a:spcPct val="20000"/>
              </a:spcBef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Sanitizer</a:t>
            </a:r>
          </a:p>
        </p:txBody>
      </p:sp>
      <p:sp>
        <p:nvSpPr>
          <p:cNvPr id="10249" name="Line 42"/>
          <p:cNvSpPr>
            <a:spLocks noChangeShapeType="1"/>
          </p:cNvSpPr>
          <p:nvPr/>
        </p:nvSpPr>
        <p:spPr bwMode="auto">
          <a:xfrm>
            <a:off x="3352800" y="288925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50" name="TextBox 44"/>
          <p:cNvSpPr txBox="1">
            <a:spLocks noChangeArrowheads="1"/>
          </p:cNvSpPr>
          <p:nvPr/>
        </p:nvSpPr>
        <p:spPr bwMode="auto">
          <a:xfrm>
            <a:off x="6553200" y="40386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Output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2362200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Data</a:t>
            </a:r>
          </a:p>
        </p:txBody>
      </p:sp>
      <p:sp>
        <p:nvSpPr>
          <p:cNvPr id="10252" name="TextBox 45"/>
          <p:cNvSpPr txBox="1">
            <a:spLocks noChangeArrowheads="1"/>
          </p:cNvSpPr>
          <p:nvPr/>
        </p:nvSpPr>
        <p:spPr bwMode="auto">
          <a:xfrm>
            <a:off x="4648200" y="43434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7200" y="5334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latin typeface="+mn-lt"/>
              </a:rPr>
              <a:t>How to sanitize</a:t>
            </a:r>
          </a:p>
          <a:p>
            <a:pPr lvl="1" algn="l"/>
            <a:r>
              <a:rPr lang="en-US" b="1" dirty="0" err="1" smtClean="0">
                <a:latin typeface="+mn-lt"/>
              </a:rPr>
              <a:t>Anonymization</a:t>
            </a:r>
            <a:r>
              <a:rPr lang="en-US" b="1" dirty="0" smtClean="0">
                <a:latin typeface="+mn-lt"/>
              </a:rPr>
              <a:t>?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42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Auxiliary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from any source </a:t>
            </a:r>
            <a:r>
              <a:rPr lang="en-US" i="1" dirty="0" smtClean="0"/>
              <a:t>other</a:t>
            </a:r>
            <a:r>
              <a:rPr lang="en-US" dirty="0" smtClean="0"/>
              <a:t> than the statistical database</a:t>
            </a:r>
          </a:p>
          <a:p>
            <a:pPr lvl="1"/>
            <a:r>
              <a:rPr lang="en-US" dirty="0" smtClean="0"/>
              <a:t>Other databases, including old releases of this one</a:t>
            </a:r>
          </a:p>
          <a:p>
            <a:pPr lvl="1"/>
            <a:r>
              <a:rPr lang="en-US" dirty="0" smtClean="0"/>
              <a:t>Newspapers</a:t>
            </a:r>
          </a:p>
          <a:p>
            <a:pPr lvl="1"/>
            <a:r>
              <a:rPr lang="en-US" dirty="0" smtClean="0"/>
              <a:t>General comments from insiders</a:t>
            </a:r>
          </a:p>
          <a:p>
            <a:pPr lvl="1"/>
            <a:r>
              <a:rPr lang="en-US" dirty="0" smtClean="0"/>
              <a:t>Government reports, census website</a:t>
            </a:r>
          </a:p>
          <a:p>
            <a:pPr lvl="1"/>
            <a:r>
              <a:rPr lang="en-US" dirty="0" smtClean="0"/>
              <a:t>Inside information from a </a:t>
            </a:r>
            <a:r>
              <a:rPr lang="en-US" i="1" dirty="0" smtClean="0"/>
              <a:t>different  </a:t>
            </a:r>
            <a:r>
              <a:rPr lang="en-US" dirty="0" smtClean="0"/>
              <a:t>organization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Google’s view, if the attacker/user is a Google employee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19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Linkage Attacks: Malicious Use of Aux Info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526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A2691-7E19-4337-B617-61BF5D1CD1EA}" type="slidenum">
              <a:rPr lang="en-US">
                <a:solidFill>
                  <a:srgbClr val="464653"/>
                </a:solidFill>
              </a:rPr>
              <a:pPr/>
              <a:t>18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05800" cy="685800"/>
          </a:xfrm>
          <a:ln/>
        </p:spPr>
        <p:txBody>
          <a:bodyPr lIns="38100" tIns="38100" rIns="78740" bIns="38100"/>
          <a:lstStyle/>
          <a:p>
            <a:pPr marL="1588"/>
            <a:r>
              <a:rPr lang="en-US"/>
              <a:t>AOL Search History Release (2006)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650,000 users, 20 Million queries, 3 months</a:t>
            </a:r>
          </a:p>
          <a:p>
            <a:r>
              <a:rPr lang="en-US" b="1"/>
              <a:t>AOL’s goal</a:t>
            </a:r>
            <a:r>
              <a:rPr lang="en-US"/>
              <a:t>: </a:t>
            </a:r>
          </a:p>
          <a:p>
            <a:pPr lvl="1"/>
            <a:r>
              <a:rPr lang="en-US"/>
              <a:t>provide real query logs from real users</a:t>
            </a:r>
          </a:p>
          <a:p>
            <a:r>
              <a:rPr lang="en-US"/>
              <a:t>Privacy?</a:t>
            </a:r>
          </a:p>
          <a:p>
            <a:pPr lvl="1"/>
            <a:r>
              <a:rPr lang="en-US"/>
              <a:t>“Identifying information” replaced with random identifiers</a:t>
            </a:r>
          </a:p>
          <a:p>
            <a:pPr lvl="1"/>
            <a:r>
              <a:rPr lang="en-US" b="1"/>
              <a:t>But:</a:t>
            </a:r>
            <a:r>
              <a:rPr lang="en-US"/>
              <a:t> different searches by the same user still linked</a:t>
            </a:r>
          </a:p>
        </p:txBody>
      </p:sp>
    </p:spTree>
    <p:extLst>
      <p:ext uri="{BB962C8B-B14F-4D97-AF65-F5344CB8AC3E}">
        <p14:creationId xmlns:p14="http://schemas.microsoft.com/office/powerpoint/2010/main" val="1768956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C838F-51C9-486E-A893-1B8BF8EA2FC2}" type="slidenum">
              <a:rPr lang="en-US">
                <a:solidFill>
                  <a:srgbClr val="464653"/>
                </a:solidFill>
              </a:rPr>
              <a:pPr/>
              <a:t>19</a:t>
            </a:fld>
            <a:endParaRPr lang="en-US">
              <a:solidFill>
                <a:srgbClr val="464653"/>
              </a:solidFill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0" y="914400"/>
            <a:ext cx="9144000" cy="4224338"/>
          </a:xfrm>
          <a:prstGeom prst="rect">
            <a:avLst/>
          </a:prstGeom>
          <a:noFill/>
          <a:ln w="12700" cap="flat">
            <a:noFill/>
            <a:round/>
            <a:headEnd/>
            <a:tailEnd/>
          </a:ln>
        </p:spPr>
      </p:pic>
      <p:sp>
        <p:nvSpPr>
          <p:cNvPr id="20482" name="Rectangle 2"/>
          <p:cNvSpPr>
            <a:spLocks/>
          </p:cNvSpPr>
          <p:nvPr/>
        </p:nvSpPr>
        <p:spPr bwMode="auto">
          <a:xfrm>
            <a:off x="352425" y="5191125"/>
            <a:ext cx="2933700" cy="152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prstClr val="black"/>
                </a:solidFill>
                <a:latin typeface="Arial Narrow"/>
                <a:ea typeface="Gill Sans" charset="0"/>
                <a:cs typeface="Gill Sans" charset="0"/>
              </a:rPr>
              <a:t>Name: Thelma Arnold</a:t>
            </a:r>
          </a:p>
          <a:p>
            <a:pPr marL="39688"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prstClr val="black"/>
                </a:solidFill>
                <a:latin typeface="Arial Narrow"/>
                <a:ea typeface="Gill Sans" charset="0"/>
                <a:cs typeface="Gill Sans" charset="0"/>
              </a:rPr>
              <a:t>Age: 62</a:t>
            </a:r>
          </a:p>
          <a:p>
            <a:pPr marL="39688"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prstClr val="black"/>
                </a:solidFill>
                <a:latin typeface="Arial Narrow"/>
                <a:ea typeface="Gill Sans" charset="0"/>
                <a:cs typeface="Gill Sans" charset="0"/>
              </a:rPr>
              <a:t>Widow</a:t>
            </a:r>
          </a:p>
          <a:p>
            <a:pPr marL="39688"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solidFill>
                  <a:prstClr val="black"/>
                </a:solidFill>
                <a:latin typeface="Arial Narrow"/>
                <a:ea typeface="Gill Sans" charset="0"/>
                <a:cs typeface="Gill Sans" charset="0"/>
              </a:rPr>
              <a:t>Residence: Lilburn, GA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9500" y="1689100"/>
            <a:ext cx="1457325" cy="219075"/>
          </a:xfrm>
          <a:prstGeom prst="rect">
            <a:avLst/>
          </a:prstGeom>
          <a:noFill/>
          <a:ln w="12700" cap="flat">
            <a:noFill/>
            <a:round/>
            <a:headEnd/>
            <a:tailEnd/>
          </a:ln>
        </p:spPr>
      </p:pic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AOL Search History Release (2006)</a:t>
            </a:r>
          </a:p>
        </p:txBody>
      </p:sp>
      <p:sp>
        <p:nvSpPr>
          <p:cNvPr id="20485" name="Rectangle 5"/>
          <p:cNvSpPr>
            <a:spLocks/>
          </p:cNvSpPr>
          <p:nvPr/>
        </p:nvSpPr>
        <p:spPr bwMode="auto">
          <a:xfrm>
            <a:off x="5130800" y="4775200"/>
            <a:ext cx="1943100" cy="292100"/>
          </a:xfrm>
          <a:prstGeom prst="rect">
            <a:avLst/>
          </a:prstGeom>
          <a:noFill/>
          <a:ln w="1270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 Narrow"/>
              <a:cs typeface="+mn-cs"/>
            </a:endParaRPr>
          </a:p>
        </p:txBody>
      </p:sp>
      <p:sp>
        <p:nvSpPr>
          <p:cNvPr id="20486" name="Rectangle 6"/>
          <p:cNvSpPr>
            <a:spLocks/>
          </p:cNvSpPr>
          <p:nvPr/>
        </p:nvSpPr>
        <p:spPr bwMode="auto">
          <a:xfrm>
            <a:off x="5245100" y="4457700"/>
            <a:ext cx="1308100" cy="279400"/>
          </a:xfrm>
          <a:prstGeom prst="rect">
            <a:avLst/>
          </a:prstGeom>
          <a:noFill/>
          <a:ln w="1270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 Narrow"/>
              <a:cs typeface="+mn-cs"/>
            </a:endParaRPr>
          </a:p>
        </p:txBody>
      </p:sp>
      <p:sp>
        <p:nvSpPr>
          <p:cNvPr id="20487" name="Rectangle 7"/>
          <p:cNvSpPr>
            <a:spLocks/>
          </p:cNvSpPr>
          <p:nvPr/>
        </p:nvSpPr>
        <p:spPr bwMode="auto">
          <a:xfrm>
            <a:off x="3378200" y="4775200"/>
            <a:ext cx="1308100" cy="292100"/>
          </a:xfrm>
          <a:prstGeom prst="rect">
            <a:avLst/>
          </a:prstGeom>
          <a:noFill/>
          <a:ln w="12700" cap="flat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 Narrow"/>
              <a:cs typeface="+mn-c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886200" y="2971800"/>
            <a:ext cx="23622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83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last weeks’ lectures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Privacy is hard to capture precisely but clarified direction</a:t>
            </a:r>
          </a:p>
          <a:p>
            <a:r>
              <a:rPr lang="en-US" dirty="0" smtClean="0"/>
              <a:t>Cryptography, Secure Function Evaluation and Privacy</a:t>
            </a:r>
          </a:p>
          <a:p>
            <a:r>
              <a:rPr lang="en-US" dirty="0" smtClean="0"/>
              <a:t>Examples of attacks on presumed sanitization</a:t>
            </a:r>
          </a:p>
          <a:p>
            <a:endParaRPr lang="en-US" b="1" i="1" dirty="0" smtClean="0">
              <a:solidFill>
                <a:srgbClr val="0033CC"/>
              </a:solidFill>
            </a:endParaRPr>
          </a:p>
          <a:p>
            <a:r>
              <a:rPr lang="en-US" b="1" i="1" dirty="0" smtClean="0">
                <a:solidFill>
                  <a:srgbClr val="0033CC"/>
                </a:solidFill>
              </a:rPr>
              <a:t>Today: The Impossibility of Disclosure Prevention</a:t>
            </a:r>
          </a:p>
          <a:p>
            <a:r>
              <a:rPr lang="en-US" b="1" i="1" dirty="0" smtClean="0">
                <a:solidFill>
                  <a:srgbClr val="0033CC"/>
                </a:solidFill>
              </a:rPr>
              <a:t>Differential Privacy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638800" y="3352800"/>
            <a:ext cx="1828800" cy="381000"/>
          </a:xfrm>
          <a:prstGeom prst="wedgeRoundRectCallou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Netflix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Successful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Against </a:t>
            </a:r>
            <a:r>
              <a:rPr lang="en-US" dirty="0" err="1" smtClean="0"/>
              <a:t>anonymized</a:t>
            </a:r>
            <a:r>
              <a:rPr lang="en-US" dirty="0" smtClean="0"/>
              <a:t> HMO records </a:t>
            </a:r>
            <a:r>
              <a:rPr lang="en-US" sz="2000" dirty="0" smtClean="0"/>
              <a:t>[Sweeny 98]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Proposed </a:t>
            </a:r>
            <a:r>
              <a:rPr lang="en-US" b="1" dirty="0" smtClean="0">
                <a:latin typeface="Comic Sans MS" pitchFamily="66" charset="0"/>
              </a:rPr>
              <a:t>K</a:t>
            </a:r>
            <a:r>
              <a:rPr lang="en-US" b="1" dirty="0" smtClean="0"/>
              <a:t>-anonymity</a:t>
            </a:r>
          </a:p>
          <a:p>
            <a:pPr lvl="1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Against K-anonymity  </a:t>
            </a:r>
            <a:r>
              <a:rPr lang="en-US" sz="2000" dirty="0" smtClean="0"/>
              <a:t>[MGK06]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Proposed L-diversity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Against L-diversity  </a:t>
            </a:r>
            <a:r>
              <a:rPr lang="en-US" sz="2000" dirty="0" smtClean="0"/>
              <a:t>[XT07]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Proposed M-Invariance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Against all of the above </a:t>
            </a:r>
            <a:r>
              <a:rPr lang="en-US" sz="2000" dirty="0" smtClean="0">
                <a:solidFill>
                  <a:srgbClr val="FF0000"/>
                </a:solidFill>
              </a:rPr>
              <a:t>[GKS08]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6248400" y="2286000"/>
            <a:ext cx="2133600" cy="2514600"/>
          </a:xfrm>
          <a:prstGeom prst="ellipse">
            <a:avLst/>
          </a:prstGeom>
          <a:noFill/>
          <a:ln w="19050" cap="flat" cmpd="sng" algn="ctr">
            <a:solidFill>
              <a:srgbClr val="00E4A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553200" y="3429000"/>
            <a:ext cx="1066800" cy="1066800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239000" y="3657600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391400" y="3810000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239000" y="4114800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81800" y="4114800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858000" y="3810000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086600" y="3962400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772400" y="39624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924800" y="35814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924800" y="41148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924800" y="31242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315200" y="28194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467600" y="29718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858000" y="31242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010400" y="29718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010400" y="27432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629400" y="32004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781800" y="28956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239000" y="25146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315200" y="32004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620000" y="27432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10400" y="3276600"/>
            <a:ext cx="76200" cy="762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3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91600" cy="1143000"/>
          </a:xfrm>
        </p:spPr>
        <p:txBody>
          <a:bodyPr/>
          <a:lstStyle/>
          <a:p>
            <a:r>
              <a:rPr lang="en-US" dirty="0" smtClean="0"/>
              <a:t>Why Settle for Ad Hoc Notions of Privacy? 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2" y="1219200"/>
            <a:ext cx="8345488" cy="4953000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/>
              <a:t>Dalenius</a:t>
            </a:r>
            <a:r>
              <a:rPr lang="en-US" sz="2800" dirty="0" smtClean="0"/>
              <a:t>, 1977:</a:t>
            </a:r>
            <a:endParaRPr lang="en-US" sz="2800" i="1" dirty="0" smtClean="0"/>
          </a:p>
          <a:p>
            <a:r>
              <a:rPr lang="en-US" sz="2800" i="1" dirty="0" smtClean="0"/>
              <a:t>Anything </a:t>
            </a:r>
            <a:r>
              <a:rPr lang="en-US" sz="2800" i="1" dirty="0"/>
              <a:t>that can be learned about a respondent from the statistical database </a:t>
            </a:r>
            <a:r>
              <a:rPr lang="en-US" sz="2800" b="1" i="1" dirty="0"/>
              <a:t>can be learned without access to the database</a:t>
            </a:r>
          </a:p>
          <a:p>
            <a:pPr lvl="1"/>
            <a:r>
              <a:rPr lang="en-US" sz="2400" dirty="0"/>
              <a:t>Captures possibility that “</a:t>
            </a:r>
            <a:r>
              <a:rPr lang="en-US" sz="2400" b="1" i="1" dirty="0"/>
              <a:t>I</a:t>
            </a:r>
            <a:r>
              <a:rPr lang="en-US" sz="2400" dirty="0"/>
              <a:t>” may be an extrovert</a:t>
            </a:r>
          </a:p>
          <a:p>
            <a:pPr lvl="1"/>
            <a:r>
              <a:rPr lang="en-US" sz="2400" dirty="0"/>
              <a:t>The </a:t>
            </a:r>
            <a:r>
              <a:rPr lang="en-US" sz="2400" b="1" dirty="0">
                <a:solidFill>
                  <a:srgbClr val="339933"/>
                </a:solidFill>
              </a:rPr>
              <a:t>database</a:t>
            </a:r>
            <a:r>
              <a:rPr lang="en-US" sz="2400" dirty="0"/>
              <a:t> doesn’t leak personal information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Adversary is a user</a:t>
            </a:r>
          </a:p>
          <a:p>
            <a:pPr marL="1085850" lvl="2"/>
            <a:endParaRPr lang="en-US" dirty="0">
              <a:solidFill>
                <a:schemeClr val="tx2"/>
              </a:solidFill>
            </a:endParaRPr>
          </a:p>
          <a:p>
            <a:r>
              <a:rPr lang="en-US" sz="2800" dirty="0" smtClean="0"/>
              <a:t>Analogous </a:t>
            </a:r>
            <a:r>
              <a:rPr lang="en-US" sz="2800" dirty="0"/>
              <a:t>to </a:t>
            </a:r>
            <a:r>
              <a:rPr lang="en-US" sz="2800" b="1" dirty="0"/>
              <a:t>Semantic Security</a:t>
            </a:r>
            <a:r>
              <a:rPr lang="en-US" sz="2800" dirty="0"/>
              <a:t> for Crypto</a:t>
            </a:r>
          </a:p>
          <a:p>
            <a:pPr lvl="1"/>
            <a:r>
              <a:rPr lang="en-US" sz="2400" i="1" dirty="0"/>
              <a:t>Anything that can be learned from the ciphertext </a:t>
            </a:r>
            <a:r>
              <a:rPr lang="en-US" sz="2400" b="1" i="1" dirty="0"/>
              <a:t>can be learned without the ciphertext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Adversary is an eavesdropper</a:t>
            </a:r>
          </a:p>
        </p:txBody>
      </p:sp>
      <p:sp>
        <p:nvSpPr>
          <p:cNvPr id="581636" name="AutoShape 4"/>
          <p:cNvSpPr>
            <a:spLocks noChangeArrowheads="1"/>
          </p:cNvSpPr>
          <p:nvPr/>
        </p:nvSpPr>
        <p:spPr bwMode="auto">
          <a:xfrm>
            <a:off x="7010400" y="3810000"/>
            <a:ext cx="1905000" cy="990600"/>
          </a:xfrm>
          <a:prstGeom prst="wedgeRoundRectCallout">
            <a:avLst>
              <a:gd name="adj1" fmla="val -188561"/>
              <a:gd name="adj2" fmla="val 69304"/>
              <a:gd name="adj3" fmla="val 1666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Goldwasser-Micali 1982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867400"/>
            <a:ext cx="8610600" cy="762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sz="3600" dirty="0"/>
              <a:t>Computational Security of Encryption</a:t>
            </a:r>
            <a:br>
              <a:rPr lang="en-US" sz="3600" dirty="0"/>
            </a:br>
            <a:r>
              <a:rPr lang="en-US" sz="3200" b="1" dirty="0"/>
              <a:t>Semantic Security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763000" cy="5715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he-IL" sz="2800" dirty="0"/>
              <a:t>Whatever Adversary </a:t>
            </a:r>
            <a:r>
              <a:rPr lang="en-US" altLang="he-IL" sz="2800" b="1" dirty="0">
                <a:solidFill>
                  <a:srgbClr val="FF3399"/>
                </a:solidFill>
                <a:latin typeface="Comic Sans MS" pitchFamily="66" charset="0"/>
              </a:rPr>
              <a:t>A</a:t>
            </a:r>
            <a:r>
              <a:rPr lang="en-US" altLang="he-IL" sz="2800" dirty="0"/>
              <a:t> can compute on encrypted string  </a:t>
            </a:r>
            <a:r>
              <a:rPr lang="en-US" altLang="en-US" sz="28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US" altLang="en-US" sz="2800" baseline="-25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0,1</a:t>
            </a:r>
            <a:r>
              <a:rPr lang="en-US" altLang="en-US" sz="2800" baseline="30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altLang="en-US" sz="28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, </a:t>
            </a:r>
            <a:r>
              <a:rPr lang="en-US" altLang="he-IL" sz="2800" dirty="0"/>
              <a:t>so can </a:t>
            </a:r>
            <a:r>
              <a:rPr lang="en-US" altLang="he-IL" sz="2800" b="1" dirty="0">
                <a:solidFill>
                  <a:srgbClr val="FF3399"/>
                </a:solidFill>
                <a:latin typeface="Comic Sans MS" pitchFamily="66" charset="0"/>
              </a:rPr>
              <a:t>A</a:t>
            </a:r>
            <a:r>
              <a:rPr lang="en-US" altLang="he-IL" sz="2800" b="1" dirty="0">
                <a:solidFill>
                  <a:srgbClr val="FF3399"/>
                </a:solidFill>
              </a:rPr>
              <a:t>’ </a:t>
            </a:r>
            <a:r>
              <a:rPr lang="en-US" altLang="he-IL" sz="2800" dirty="0"/>
              <a:t> that does </a:t>
            </a:r>
            <a:r>
              <a:rPr lang="en-US" altLang="he-IL" sz="2800" b="1" dirty="0"/>
              <a:t>not </a:t>
            </a:r>
            <a:r>
              <a:rPr lang="en-US" altLang="he-IL" sz="2800" dirty="0"/>
              <a:t>see the encryption of </a:t>
            </a:r>
            <a:r>
              <a:rPr lang="en-US" altLang="en-US" sz="2800" dirty="0">
                <a:solidFill>
                  <a:srgbClr val="FF0000"/>
                </a:solidFill>
                <a:latin typeface="Comic Sans MS" pitchFamily="66" charset="0"/>
              </a:rPr>
              <a:t>X,</a:t>
            </a:r>
            <a:r>
              <a:rPr lang="en-US" altLang="he-IL" sz="2800" dirty="0"/>
              <a:t>  </a:t>
            </a:r>
            <a:endParaRPr lang="en-US" altLang="he-IL" sz="2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he-IL" dirty="0" smtClean="0"/>
              <a:t>yet </a:t>
            </a:r>
            <a:r>
              <a:rPr lang="en-US" altLang="he-IL" dirty="0"/>
              <a:t>simulates </a:t>
            </a:r>
            <a:r>
              <a:rPr lang="en-US" altLang="he-IL" b="1" dirty="0">
                <a:solidFill>
                  <a:srgbClr val="FF3399"/>
                </a:solidFill>
                <a:latin typeface="Comic Sans MS" pitchFamily="66" charset="0"/>
              </a:rPr>
              <a:t>A</a:t>
            </a:r>
            <a:r>
              <a:rPr lang="en-US" altLang="he-IL" dirty="0"/>
              <a:t>’s knowledge with respect to </a:t>
            </a: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US" altLang="he-IL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he-IL" sz="2400" b="1" dirty="0">
                <a:solidFill>
                  <a:srgbClr val="FF3399"/>
                </a:solidFill>
                <a:latin typeface="Comic Sans MS" pitchFamily="66" charset="0"/>
              </a:rPr>
              <a:t>A</a:t>
            </a:r>
            <a:r>
              <a:rPr lang="en-US" altLang="he-IL" sz="2400" b="1" dirty="0">
                <a:solidFill>
                  <a:srgbClr val="FF3399"/>
                </a:solidFill>
              </a:rPr>
              <a:t> </a:t>
            </a:r>
            <a:r>
              <a:rPr lang="en-US" altLang="he-IL" sz="2400" dirty="0"/>
              <a:t>selects:</a:t>
            </a:r>
          </a:p>
          <a:p>
            <a:pPr>
              <a:lnSpc>
                <a:spcPct val="80000"/>
              </a:lnSpc>
            </a:pPr>
            <a:r>
              <a:rPr lang="en-US" altLang="he-IL" sz="2400" dirty="0"/>
              <a:t>Distribution 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en-US" altLang="en-US" sz="2400" baseline="-25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 </a:t>
            </a:r>
            <a:r>
              <a:rPr lang="en-US" altLang="he-IL" sz="2400" dirty="0">
                <a:latin typeface="Comic Sans MS" pitchFamily="66" charset="0"/>
              </a:rPr>
              <a:t>on</a:t>
            </a:r>
            <a:r>
              <a:rPr lang="en-US" altLang="he-IL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0,1</a:t>
            </a:r>
            <a:r>
              <a:rPr lang="en-US" altLang="en-US" sz="2400" baseline="30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 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ym typeface="Symbol" pitchFamily="18" charset="2"/>
              </a:rPr>
              <a:t>Relation 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R(X,Y)</a:t>
            </a:r>
            <a:r>
              <a:rPr lang="en-US" altLang="en-US" sz="2400" dirty="0">
                <a:sym typeface="Symbol" pitchFamily="18" charset="2"/>
              </a:rPr>
              <a:t> - computable in probabilistic polynomial time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he-IL" sz="2400" dirty="0"/>
              <a:t>For every pptm</a:t>
            </a:r>
            <a:r>
              <a:rPr lang="en-US" altLang="he-IL" sz="2400" dirty="0">
                <a:latin typeface="Comic Sans MS" pitchFamily="66" charset="0"/>
              </a:rPr>
              <a:t> </a:t>
            </a:r>
            <a:r>
              <a:rPr lang="en-US" altLang="he-IL" sz="2400" b="1" dirty="0">
                <a:solidFill>
                  <a:srgbClr val="FF3399"/>
                </a:solidFill>
                <a:latin typeface="Comic Sans MS" pitchFamily="66" charset="0"/>
              </a:rPr>
              <a:t>A </a:t>
            </a:r>
            <a:r>
              <a:rPr lang="en-US" altLang="he-IL" sz="2400" dirty="0" smtClean="0"/>
              <a:t>there </a:t>
            </a:r>
            <a:r>
              <a:rPr lang="en-US" altLang="he-IL" sz="2400" dirty="0"/>
              <a:t>is an pptm</a:t>
            </a:r>
            <a:r>
              <a:rPr lang="en-US" altLang="he-IL" sz="2400" dirty="0">
                <a:latin typeface="Comic Sans MS" pitchFamily="66" charset="0"/>
              </a:rPr>
              <a:t> </a:t>
            </a:r>
            <a:r>
              <a:rPr lang="en-US" altLang="he-IL" sz="2400" b="1" dirty="0">
                <a:solidFill>
                  <a:srgbClr val="FF3399"/>
                </a:solidFill>
                <a:latin typeface="Comic Sans MS" pitchFamily="66" charset="0"/>
              </a:rPr>
              <a:t>A’</a:t>
            </a:r>
            <a:r>
              <a:rPr lang="en-US" altLang="he-IL" sz="2400" dirty="0">
                <a:latin typeface="Comic Sans MS" pitchFamily="66" charset="0"/>
              </a:rPr>
              <a:t> </a:t>
            </a:r>
            <a:r>
              <a:rPr lang="en-US" altLang="he-IL" sz="2400" dirty="0"/>
              <a:t>so that for all pptm relation</a:t>
            </a:r>
            <a:r>
              <a:rPr lang="en-US" altLang="he-IL" sz="2400" dirty="0">
                <a:latin typeface="Comic Sans MS" pitchFamily="66" charset="0"/>
              </a:rPr>
              <a:t> 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he-IL" sz="2400" dirty="0"/>
              <a:t> for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</a:t>
            </a:r>
            <a:r>
              <a:rPr lang="en-US" altLang="en-US" sz="2400" baseline="-25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D</a:t>
            </a:r>
            <a:r>
              <a:rPr lang="en-US" altLang="en-US" sz="2400" baseline="-25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altLang="en-US" sz="2400" baseline="30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he-IL" sz="2400" dirty="0">
                <a:latin typeface="Comic Sans MS" pitchFamily="66" charset="0"/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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Pr</a:t>
            </a:r>
            <a:r>
              <a:rPr lang="en-US" altLang="en-US" sz="2400" dirty="0">
                <a:latin typeface="Comic Sans MS" pitchFamily="66" charset="0"/>
                <a:sym typeface="Symbol" pitchFamily="18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(X,</a:t>
            </a:r>
            <a:r>
              <a:rPr lang="en-US" altLang="en-US" sz="2400" b="1" dirty="0">
                <a:solidFill>
                  <a:srgbClr val="FF3399"/>
                </a:solidFill>
                <a:latin typeface="Comic Sans MS" pitchFamily="66" charset="0"/>
                <a:sym typeface="Symbol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(E(X)</a:t>
            </a:r>
            <a:r>
              <a:rPr lang="en-US" altLang="en-US" sz="2400" b="1" dirty="0">
                <a:solidFill>
                  <a:srgbClr val="FF3399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 - Pr</a:t>
            </a:r>
            <a:r>
              <a:rPr lang="en-US" altLang="en-US" sz="2400" dirty="0">
                <a:latin typeface="Comic Sans MS" pitchFamily="66" charset="0"/>
                <a:sym typeface="Symbol" pitchFamily="18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(X,</a:t>
            </a:r>
            <a:r>
              <a:rPr lang="en-US" altLang="en-US" sz="2400" b="1" dirty="0">
                <a:solidFill>
                  <a:srgbClr val="FF3399"/>
                </a:solidFill>
                <a:latin typeface="Comic Sans MS" pitchFamily="66" charset="0"/>
                <a:sym typeface="Symbol" pitchFamily="18" charset="2"/>
              </a:rPr>
              <a:t>A’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(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))</a:t>
            </a:r>
            <a:r>
              <a:rPr lang="en-US" altLang="en-US" sz="2400" baseline="-25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 </a:t>
            </a:r>
            <a:r>
              <a:rPr lang="en-US" altLang="en-US" sz="24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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dirty="0">
              <a:latin typeface="Comic Sans MS" pitchFamily="66" charset="0"/>
              <a:sym typeface="Symbol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Symbol" pitchFamily="18" charset="2"/>
              </a:rPr>
              <a:t>is </a:t>
            </a:r>
            <a:r>
              <a:rPr lang="en-US" altLang="en-US" sz="2400" b="1" i="1" dirty="0">
                <a:sym typeface="Symbol" pitchFamily="18" charset="2"/>
              </a:rPr>
              <a:t>negligible</a:t>
            </a:r>
            <a:endParaRPr lang="en-US" altLang="he-IL" sz="24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b="1" dirty="0">
              <a:sym typeface="Symbol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ym typeface="Symbol" pitchFamily="18" charset="2"/>
              </a:rPr>
              <a:t>Outputs </a:t>
            </a:r>
            <a:r>
              <a:rPr lang="en-US" altLang="en-US" sz="2400" dirty="0">
                <a:sym typeface="Symbol" pitchFamily="18" charset="2"/>
              </a:rPr>
              <a:t>of </a:t>
            </a:r>
            <a:r>
              <a:rPr lang="en-US" altLang="en-US" sz="2400" b="1" dirty="0">
                <a:solidFill>
                  <a:srgbClr val="FF3399"/>
                </a:solidFill>
                <a:latin typeface="Comic Sans MS" pitchFamily="66" charset="0"/>
                <a:sym typeface="Symbol" pitchFamily="18" charset="2"/>
              </a:rPr>
              <a:t>A </a:t>
            </a:r>
            <a:r>
              <a:rPr lang="en-US" altLang="en-US" sz="2400" b="1" dirty="0">
                <a:sym typeface="Symbol" pitchFamily="18" charset="2"/>
              </a:rPr>
              <a:t>and</a:t>
            </a:r>
            <a:r>
              <a:rPr lang="en-US" altLang="en-US" sz="24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en-US" sz="2400" b="1" dirty="0">
                <a:solidFill>
                  <a:srgbClr val="FF3399"/>
                </a:solidFill>
                <a:latin typeface="Comic Sans MS" pitchFamily="66" charset="0"/>
                <a:sym typeface="Symbol" pitchFamily="18" charset="2"/>
              </a:rPr>
              <a:t>A’</a:t>
            </a:r>
            <a:r>
              <a:rPr lang="en-US" altLang="en-US" sz="2400" baseline="-25000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are</a:t>
            </a:r>
            <a:r>
              <a:rPr lang="en-US" altLang="en-US" sz="2400" b="1" dirty="0">
                <a:sym typeface="Symbol" pitchFamily="18" charset="2"/>
              </a:rPr>
              <a:t> indistinguishable</a:t>
            </a:r>
            <a:r>
              <a:rPr lang="en-US" altLang="en-US" sz="2400" dirty="0">
                <a:sym typeface="Symbol" pitchFamily="18" charset="2"/>
              </a:rPr>
              <a:t> even for a tester who </a:t>
            </a:r>
            <a:r>
              <a:rPr lang="en-US" altLang="en-US" sz="2400" dirty="0" smtClean="0">
                <a:sym typeface="Symbol" pitchFamily="18" charset="2"/>
              </a:rPr>
              <a:t>knows </a:t>
            </a:r>
            <a:r>
              <a:rPr lang="en-US" altLang="en-US" sz="2400" dirty="0" smtClean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altLang="en-US" sz="2400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46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0645" name="AutoShape 5"/>
          <p:cNvSpPr>
            <a:spLocks noChangeArrowheads="1"/>
          </p:cNvSpPr>
          <p:nvPr/>
        </p:nvSpPr>
        <p:spPr bwMode="auto">
          <a:xfrm>
            <a:off x="1447800" y="5181600"/>
            <a:ext cx="1447800" cy="685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646" name="AutoShape 6"/>
          <p:cNvSpPr>
            <a:spLocks noChangeArrowheads="1"/>
          </p:cNvSpPr>
          <p:nvPr/>
        </p:nvSpPr>
        <p:spPr bwMode="auto">
          <a:xfrm>
            <a:off x="1676400" y="4648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47" name="Text Box 7"/>
          <p:cNvSpPr txBox="1">
            <a:spLocks noChangeArrowheads="1"/>
          </p:cNvSpPr>
          <p:nvPr/>
        </p:nvSpPr>
        <p:spPr bwMode="auto">
          <a:xfrm>
            <a:off x="1447800" y="4038600"/>
            <a:ext cx="609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40648" name="AutoShape 8"/>
          <p:cNvSpPr>
            <a:spLocks noChangeArrowheads="1"/>
          </p:cNvSpPr>
          <p:nvPr/>
        </p:nvSpPr>
        <p:spPr bwMode="auto">
          <a:xfrm>
            <a:off x="2514600" y="4648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49" name="Text Box 9"/>
          <p:cNvSpPr txBox="1">
            <a:spLocks noChangeArrowheads="1"/>
          </p:cNvSpPr>
          <p:nvPr/>
        </p:nvSpPr>
        <p:spPr bwMode="auto">
          <a:xfrm>
            <a:off x="2286000" y="4038600"/>
            <a:ext cx="609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Y</a:t>
            </a:r>
          </a:p>
        </p:txBody>
      </p:sp>
      <p:sp>
        <p:nvSpPr>
          <p:cNvPr id="240650" name="AutoShape 10"/>
          <p:cNvSpPr>
            <a:spLocks noChangeArrowheads="1"/>
          </p:cNvSpPr>
          <p:nvPr/>
        </p:nvSpPr>
        <p:spPr bwMode="auto">
          <a:xfrm>
            <a:off x="2514600" y="35814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51" name="Text Box 11"/>
          <p:cNvSpPr txBox="1">
            <a:spLocks noChangeArrowheads="1"/>
          </p:cNvSpPr>
          <p:nvPr/>
        </p:nvSpPr>
        <p:spPr bwMode="auto">
          <a:xfrm>
            <a:off x="1981200" y="5257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R</a:t>
            </a:r>
          </a:p>
        </p:txBody>
      </p:sp>
      <p:sp>
        <p:nvSpPr>
          <p:cNvPr id="240652" name="AutoShape 12"/>
          <p:cNvSpPr>
            <a:spLocks noChangeArrowheads="1"/>
          </p:cNvSpPr>
          <p:nvPr/>
        </p:nvSpPr>
        <p:spPr bwMode="auto">
          <a:xfrm>
            <a:off x="1905000" y="2743200"/>
            <a:ext cx="1447800" cy="685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653" name="AutoShape 13"/>
          <p:cNvSpPr>
            <a:spLocks noChangeArrowheads="1"/>
          </p:cNvSpPr>
          <p:nvPr/>
        </p:nvSpPr>
        <p:spPr bwMode="auto">
          <a:xfrm>
            <a:off x="2514600" y="22860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54" name="Text Box 14"/>
          <p:cNvSpPr txBox="1">
            <a:spLocks noChangeArrowheads="1"/>
          </p:cNvSpPr>
          <p:nvPr/>
        </p:nvSpPr>
        <p:spPr bwMode="auto">
          <a:xfrm>
            <a:off x="2209800" y="1676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E(X)</a:t>
            </a:r>
          </a:p>
        </p:txBody>
      </p:sp>
      <p:sp>
        <p:nvSpPr>
          <p:cNvPr id="240655" name="Text Box 15"/>
          <p:cNvSpPr txBox="1">
            <a:spLocks noChangeArrowheads="1"/>
          </p:cNvSpPr>
          <p:nvPr/>
        </p:nvSpPr>
        <p:spPr bwMode="auto">
          <a:xfrm>
            <a:off x="2362200" y="2895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6699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0656" name="AutoShape 16"/>
          <p:cNvSpPr>
            <a:spLocks noChangeArrowheads="1"/>
          </p:cNvSpPr>
          <p:nvPr/>
        </p:nvSpPr>
        <p:spPr bwMode="auto">
          <a:xfrm>
            <a:off x="2057400" y="58674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57" name="AutoShape 17"/>
          <p:cNvSpPr>
            <a:spLocks noChangeArrowheads="1"/>
          </p:cNvSpPr>
          <p:nvPr/>
        </p:nvSpPr>
        <p:spPr bwMode="auto">
          <a:xfrm>
            <a:off x="5486400" y="5181600"/>
            <a:ext cx="1447800" cy="685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658" name="AutoShape 18"/>
          <p:cNvSpPr>
            <a:spLocks noChangeArrowheads="1"/>
          </p:cNvSpPr>
          <p:nvPr/>
        </p:nvSpPr>
        <p:spPr bwMode="auto">
          <a:xfrm>
            <a:off x="5715000" y="4648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59" name="Text Box 19"/>
          <p:cNvSpPr txBox="1">
            <a:spLocks noChangeArrowheads="1"/>
          </p:cNvSpPr>
          <p:nvPr/>
        </p:nvSpPr>
        <p:spPr bwMode="auto">
          <a:xfrm>
            <a:off x="5486400" y="4038600"/>
            <a:ext cx="609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40660" name="AutoShape 20"/>
          <p:cNvSpPr>
            <a:spLocks noChangeArrowheads="1"/>
          </p:cNvSpPr>
          <p:nvPr/>
        </p:nvSpPr>
        <p:spPr bwMode="auto">
          <a:xfrm>
            <a:off x="6553200" y="4648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61" name="Text Box 21"/>
          <p:cNvSpPr txBox="1">
            <a:spLocks noChangeArrowheads="1"/>
          </p:cNvSpPr>
          <p:nvPr/>
        </p:nvSpPr>
        <p:spPr bwMode="auto">
          <a:xfrm>
            <a:off x="6324600" y="4038600"/>
            <a:ext cx="609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Y</a:t>
            </a:r>
          </a:p>
        </p:txBody>
      </p:sp>
      <p:sp>
        <p:nvSpPr>
          <p:cNvPr id="240662" name="AutoShape 22"/>
          <p:cNvSpPr>
            <a:spLocks noChangeArrowheads="1"/>
          </p:cNvSpPr>
          <p:nvPr/>
        </p:nvSpPr>
        <p:spPr bwMode="auto">
          <a:xfrm>
            <a:off x="6553200" y="35814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63" name="Text Box 23"/>
          <p:cNvSpPr txBox="1">
            <a:spLocks noChangeArrowheads="1"/>
          </p:cNvSpPr>
          <p:nvPr/>
        </p:nvSpPr>
        <p:spPr bwMode="auto">
          <a:xfrm>
            <a:off x="6019800" y="5257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R</a:t>
            </a:r>
          </a:p>
        </p:txBody>
      </p:sp>
      <p:sp>
        <p:nvSpPr>
          <p:cNvPr id="240664" name="AutoShape 24"/>
          <p:cNvSpPr>
            <a:spLocks noChangeArrowheads="1"/>
          </p:cNvSpPr>
          <p:nvPr/>
        </p:nvSpPr>
        <p:spPr bwMode="auto">
          <a:xfrm>
            <a:off x="5943600" y="2743200"/>
            <a:ext cx="1447800" cy="685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665" name="AutoShape 25"/>
          <p:cNvSpPr>
            <a:spLocks noChangeArrowheads="1"/>
          </p:cNvSpPr>
          <p:nvPr/>
        </p:nvSpPr>
        <p:spPr bwMode="auto">
          <a:xfrm>
            <a:off x="6553200" y="22860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66" name="Text Box 26"/>
          <p:cNvSpPr txBox="1">
            <a:spLocks noChangeArrowheads="1"/>
          </p:cNvSpPr>
          <p:nvPr/>
        </p:nvSpPr>
        <p:spPr bwMode="auto">
          <a:xfrm>
            <a:off x="6400800" y="1676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240667" name="Text Box 27"/>
          <p:cNvSpPr txBox="1">
            <a:spLocks noChangeArrowheads="1"/>
          </p:cNvSpPr>
          <p:nvPr/>
        </p:nvSpPr>
        <p:spPr bwMode="auto">
          <a:xfrm>
            <a:off x="6400800" y="2895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6699"/>
                </a:solidFill>
                <a:latin typeface="Comic Sans MS" pitchFamily="66" charset="0"/>
              </a:rPr>
              <a:t>A’</a:t>
            </a:r>
          </a:p>
        </p:txBody>
      </p:sp>
      <p:sp>
        <p:nvSpPr>
          <p:cNvPr id="240668" name="AutoShape 28"/>
          <p:cNvSpPr>
            <a:spLocks noChangeArrowheads="1"/>
          </p:cNvSpPr>
          <p:nvPr/>
        </p:nvSpPr>
        <p:spPr bwMode="auto">
          <a:xfrm>
            <a:off x="6096000" y="58674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40669" name="Text Box 29"/>
          <p:cNvSpPr txBox="1">
            <a:spLocks noChangeArrowheads="1"/>
          </p:cNvSpPr>
          <p:nvPr/>
        </p:nvSpPr>
        <p:spPr bwMode="auto">
          <a:xfrm>
            <a:off x="685800" y="685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6699"/>
                </a:solidFill>
                <a:latin typeface="Comic Sans MS" pitchFamily="66" charset="0"/>
              </a:rPr>
              <a:t>A: </a:t>
            </a: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D</a:t>
            </a:r>
            <a:r>
              <a:rPr lang="en-US" sz="2400" baseline="-25000" dirty="0">
                <a:solidFill>
                  <a:srgbClr val="0033CC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40670" name="Text Box 30"/>
          <p:cNvSpPr txBox="1">
            <a:spLocks noChangeArrowheads="1"/>
          </p:cNvSpPr>
          <p:nvPr/>
        </p:nvSpPr>
        <p:spPr bwMode="auto">
          <a:xfrm>
            <a:off x="6248400" y="685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6699"/>
                </a:solidFill>
                <a:latin typeface="Comic Sans MS" pitchFamily="66" charset="0"/>
              </a:rPr>
              <a:t>A’: </a:t>
            </a: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D</a:t>
            </a:r>
            <a:r>
              <a:rPr lang="en-US" sz="2400" baseline="-25000" dirty="0">
                <a:solidFill>
                  <a:srgbClr val="0033CC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40671" name="Text Box 31"/>
          <p:cNvSpPr txBox="1">
            <a:spLocks noChangeArrowheads="1"/>
          </p:cNvSpPr>
          <p:nvPr/>
        </p:nvSpPr>
        <p:spPr bwMode="auto">
          <a:xfrm>
            <a:off x="3962400" y="5943600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33CC"/>
                </a:solidFill>
                <a:latin typeface="cmsy10" pitchFamily="34" charset="0"/>
              </a:rPr>
              <a:t>¼</a:t>
            </a:r>
          </a:p>
        </p:txBody>
      </p:sp>
      <p:sp>
        <p:nvSpPr>
          <p:cNvPr id="240672" name="Text Box 32"/>
          <p:cNvSpPr txBox="1">
            <a:spLocks noChangeArrowheads="1"/>
          </p:cNvSpPr>
          <p:nvPr/>
        </p:nvSpPr>
        <p:spPr bwMode="auto">
          <a:xfrm>
            <a:off x="3962400" y="1219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33CC"/>
                </a:solidFill>
                <a:latin typeface="Comic Sans MS" pitchFamily="66" charset="0"/>
              </a:rPr>
              <a:t>X </a:t>
            </a:r>
            <a:r>
              <a:rPr lang="en-US" sz="2400" b="1" dirty="0">
                <a:solidFill>
                  <a:srgbClr val="0033CC"/>
                </a:solidFill>
                <a:latin typeface="cmsy10" pitchFamily="34" charset="0"/>
              </a:rPr>
              <a:t>2</a:t>
            </a:r>
            <a:r>
              <a:rPr lang="en-US" sz="2400" b="1" baseline="-25000" dirty="0">
                <a:solidFill>
                  <a:srgbClr val="0033CC"/>
                </a:solidFill>
                <a:latin typeface="Comic Sans MS" pitchFamily="66" charset="0"/>
              </a:rPr>
              <a:t>R</a:t>
            </a:r>
            <a:r>
              <a:rPr lang="en-US" sz="2400" b="1" dirty="0">
                <a:solidFill>
                  <a:srgbClr val="0033CC"/>
                </a:solidFill>
                <a:latin typeface="Comic Sans MS" pitchFamily="66" charset="0"/>
              </a:rPr>
              <a:t> D</a:t>
            </a:r>
            <a:r>
              <a:rPr lang="en-US" sz="2400" b="1" baseline="-25000" dirty="0">
                <a:solidFill>
                  <a:srgbClr val="0033CC"/>
                </a:solidFill>
                <a:latin typeface="Comic Sans MS" pitchFamily="66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90689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4" grpId="0"/>
      <p:bldP spid="240645" grpId="0" animBg="1"/>
      <p:bldP spid="240646" grpId="0" animBg="1"/>
      <p:bldP spid="240647" grpId="0" animBg="1"/>
      <p:bldP spid="240648" grpId="0" animBg="1"/>
      <p:bldP spid="240649" grpId="0" animBg="1"/>
      <p:bldP spid="240650" grpId="0" animBg="1"/>
      <p:bldP spid="240651" grpId="0"/>
      <p:bldP spid="240652" grpId="0" animBg="1"/>
      <p:bldP spid="240653" grpId="0" animBg="1"/>
      <p:bldP spid="240654" grpId="0"/>
      <p:bldP spid="240655" grpId="0"/>
      <p:bldP spid="240656" grpId="0" animBg="1"/>
      <p:bldP spid="240657" grpId="0" animBg="1"/>
      <p:bldP spid="240658" grpId="0" animBg="1"/>
      <p:bldP spid="240659" grpId="0" animBg="1"/>
      <p:bldP spid="240660" grpId="0" animBg="1"/>
      <p:bldP spid="240661" grpId="0" animBg="1"/>
      <p:bldP spid="240662" grpId="0" animBg="1"/>
      <p:bldP spid="240663" grpId="0"/>
      <p:bldP spid="240664" grpId="0" animBg="1"/>
      <p:bldP spid="240665" grpId="0" animBg="1"/>
      <p:bldP spid="240666" grpId="0"/>
      <p:bldP spid="240667" grpId="0"/>
      <p:bldP spid="240668" grpId="0" animBg="1"/>
      <p:bldP spid="240669" grpId="0"/>
      <p:bldP spid="240670" grpId="0"/>
      <p:bldP spid="240671" grpId="0"/>
      <p:bldP spid="24067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r>
              <a:rPr lang="en-US" sz="3600" b="1" dirty="0"/>
              <a:t>Making it Slightly less Vague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/>
              <a:t>Cryptographic Rigor Applied to Privacy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181600"/>
          </a:xfrm>
        </p:spPr>
        <p:txBody>
          <a:bodyPr/>
          <a:lstStyle/>
          <a:p>
            <a:r>
              <a:rPr lang="en-US" dirty="0"/>
              <a:t>Define a Break of the System</a:t>
            </a:r>
          </a:p>
          <a:p>
            <a:pPr lvl="1"/>
            <a:r>
              <a:rPr lang="en-US" dirty="0"/>
              <a:t>What is compromise</a:t>
            </a:r>
          </a:p>
          <a:p>
            <a:pPr lvl="1"/>
            <a:r>
              <a:rPr lang="en-US" dirty="0"/>
              <a:t>What is a “win” for the adversary?</a:t>
            </a:r>
          </a:p>
          <a:p>
            <a:r>
              <a:rPr lang="en-US" dirty="0"/>
              <a:t>Specify the Power of the Adversary</a:t>
            </a:r>
          </a:p>
          <a:p>
            <a:pPr lvl="1"/>
            <a:r>
              <a:rPr lang="en-US" dirty="0"/>
              <a:t>Access to the data</a:t>
            </a:r>
          </a:p>
          <a:p>
            <a:pPr lvl="1"/>
            <a:r>
              <a:rPr lang="en-US" dirty="0"/>
              <a:t>Computational power? </a:t>
            </a:r>
          </a:p>
          <a:p>
            <a:pPr lvl="1"/>
            <a:r>
              <a:rPr lang="en-US" dirty="0"/>
              <a:t> “Auxiliary” information?</a:t>
            </a:r>
          </a:p>
          <a:p>
            <a:r>
              <a:rPr lang="en-US" dirty="0"/>
              <a:t>Conservative/Paranoid by Nature	</a:t>
            </a:r>
          </a:p>
          <a:p>
            <a:pPr lvl="1"/>
            <a:r>
              <a:rPr lang="en-US" dirty="0"/>
              <a:t>Protect against all feasible attacks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023100" y="3276600"/>
            <a:ext cx="1663700" cy="1627188"/>
            <a:chOff x="462" y="1849"/>
            <a:chExt cx="1454" cy="1373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 rot="1406501" flipH="1">
              <a:off x="462" y="2437"/>
              <a:ext cx="781" cy="614"/>
              <a:chOff x="3783" y="932"/>
              <a:chExt cx="1110" cy="728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3823" y="1063"/>
                <a:ext cx="993" cy="597"/>
              </a:xfrm>
              <a:custGeom>
                <a:avLst/>
                <a:gdLst>
                  <a:gd name="T0" fmla="*/ 118 w 993"/>
                  <a:gd name="T1" fmla="*/ 432 h 597"/>
                  <a:gd name="T2" fmla="*/ 161 w 993"/>
                  <a:gd name="T3" fmla="*/ 484 h 597"/>
                  <a:gd name="T4" fmla="*/ 209 w 993"/>
                  <a:gd name="T5" fmla="*/ 513 h 597"/>
                  <a:gd name="T6" fmla="*/ 268 w 993"/>
                  <a:gd name="T7" fmla="*/ 517 h 597"/>
                  <a:gd name="T8" fmla="*/ 337 w 993"/>
                  <a:gd name="T9" fmla="*/ 509 h 597"/>
                  <a:gd name="T10" fmla="*/ 356 w 993"/>
                  <a:gd name="T11" fmla="*/ 502 h 597"/>
                  <a:gd name="T12" fmla="*/ 381 w 993"/>
                  <a:gd name="T13" fmla="*/ 484 h 597"/>
                  <a:gd name="T14" fmla="*/ 403 w 993"/>
                  <a:gd name="T15" fmla="*/ 458 h 597"/>
                  <a:gd name="T16" fmla="*/ 421 w 993"/>
                  <a:gd name="T17" fmla="*/ 407 h 597"/>
                  <a:gd name="T18" fmla="*/ 432 w 993"/>
                  <a:gd name="T19" fmla="*/ 333 h 597"/>
                  <a:gd name="T20" fmla="*/ 440 w 993"/>
                  <a:gd name="T21" fmla="*/ 264 h 597"/>
                  <a:gd name="T22" fmla="*/ 454 w 993"/>
                  <a:gd name="T23" fmla="*/ 202 h 597"/>
                  <a:gd name="T24" fmla="*/ 476 w 993"/>
                  <a:gd name="T25" fmla="*/ 154 h 597"/>
                  <a:gd name="T26" fmla="*/ 513 w 993"/>
                  <a:gd name="T27" fmla="*/ 117 h 597"/>
                  <a:gd name="T28" fmla="*/ 564 w 993"/>
                  <a:gd name="T29" fmla="*/ 85 h 597"/>
                  <a:gd name="T30" fmla="*/ 605 w 993"/>
                  <a:gd name="T31" fmla="*/ 70 h 597"/>
                  <a:gd name="T32" fmla="*/ 718 w 993"/>
                  <a:gd name="T33" fmla="*/ 37 h 597"/>
                  <a:gd name="T34" fmla="*/ 788 w 993"/>
                  <a:gd name="T35" fmla="*/ 19 h 597"/>
                  <a:gd name="T36" fmla="*/ 857 w 993"/>
                  <a:gd name="T37" fmla="*/ 4 h 597"/>
                  <a:gd name="T38" fmla="*/ 927 w 993"/>
                  <a:gd name="T39" fmla="*/ 4 h 597"/>
                  <a:gd name="T40" fmla="*/ 993 w 993"/>
                  <a:gd name="T41" fmla="*/ 30 h 597"/>
                  <a:gd name="T42" fmla="*/ 967 w 993"/>
                  <a:gd name="T43" fmla="*/ 52 h 597"/>
                  <a:gd name="T44" fmla="*/ 905 w 993"/>
                  <a:gd name="T45" fmla="*/ 77 h 597"/>
                  <a:gd name="T46" fmla="*/ 799 w 993"/>
                  <a:gd name="T47" fmla="*/ 99 h 597"/>
                  <a:gd name="T48" fmla="*/ 733 w 993"/>
                  <a:gd name="T49" fmla="*/ 110 h 597"/>
                  <a:gd name="T50" fmla="*/ 638 w 993"/>
                  <a:gd name="T51" fmla="*/ 143 h 597"/>
                  <a:gd name="T52" fmla="*/ 550 w 993"/>
                  <a:gd name="T53" fmla="*/ 187 h 597"/>
                  <a:gd name="T54" fmla="*/ 542 w 993"/>
                  <a:gd name="T55" fmla="*/ 191 h 597"/>
                  <a:gd name="T56" fmla="*/ 539 w 993"/>
                  <a:gd name="T57" fmla="*/ 198 h 597"/>
                  <a:gd name="T58" fmla="*/ 524 w 993"/>
                  <a:gd name="T59" fmla="*/ 246 h 597"/>
                  <a:gd name="T60" fmla="*/ 509 w 993"/>
                  <a:gd name="T61" fmla="*/ 359 h 597"/>
                  <a:gd name="T62" fmla="*/ 495 w 993"/>
                  <a:gd name="T63" fmla="*/ 447 h 597"/>
                  <a:gd name="T64" fmla="*/ 476 w 993"/>
                  <a:gd name="T65" fmla="*/ 498 h 597"/>
                  <a:gd name="T66" fmla="*/ 447 w 993"/>
                  <a:gd name="T67" fmla="*/ 538 h 597"/>
                  <a:gd name="T68" fmla="*/ 407 w 993"/>
                  <a:gd name="T69" fmla="*/ 571 h 597"/>
                  <a:gd name="T70" fmla="*/ 378 w 993"/>
                  <a:gd name="T71" fmla="*/ 582 h 597"/>
                  <a:gd name="T72" fmla="*/ 286 w 993"/>
                  <a:gd name="T73" fmla="*/ 597 h 597"/>
                  <a:gd name="T74" fmla="*/ 253 w 993"/>
                  <a:gd name="T75" fmla="*/ 597 h 597"/>
                  <a:gd name="T76" fmla="*/ 194 w 993"/>
                  <a:gd name="T77" fmla="*/ 590 h 597"/>
                  <a:gd name="T78" fmla="*/ 143 w 993"/>
                  <a:gd name="T79" fmla="*/ 571 h 597"/>
                  <a:gd name="T80" fmla="*/ 103 w 993"/>
                  <a:gd name="T81" fmla="*/ 542 h 597"/>
                  <a:gd name="T82" fmla="*/ 70 w 993"/>
                  <a:gd name="T83" fmla="*/ 502 h 597"/>
                  <a:gd name="T84" fmla="*/ 30 w 993"/>
                  <a:gd name="T85" fmla="*/ 425 h 597"/>
                  <a:gd name="T86" fmla="*/ 0 w 993"/>
                  <a:gd name="T87" fmla="*/ 312 h 597"/>
                  <a:gd name="T88" fmla="*/ 77 w 993"/>
                  <a:gd name="T89" fmla="*/ 293 h 597"/>
                  <a:gd name="T90" fmla="*/ 92 w 993"/>
                  <a:gd name="T91" fmla="*/ 363 h 597"/>
                  <a:gd name="T92" fmla="*/ 118 w 993"/>
                  <a:gd name="T93" fmla="*/ 432 h 59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93"/>
                  <a:gd name="T142" fmla="*/ 0 h 597"/>
                  <a:gd name="T143" fmla="*/ 993 w 993"/>
                  <a:gd name="T144" fmla="*/ 597 h 59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93" h="597">
                    <a:moveTo>
                      <a:pt x="118" y="432"/>
                    </a:moveTo>
                    <a:lnTo>
                      <a:pt x="118" y="432"/>
                    </a:lnTo>
                    <a:lnTo>
                      <a:pt x="140" y="462"/>
                    </a:lnTo>
                    <a:lnTo>
                      <a:pt x="161" y="484"/>
                    </a:lnTo>
                    <a:lnTo>
                      <a:pt x="183" y="502"/>
                    </a:lnTo>
                    <a:lnTo>
                      <a:pt x="209" y="513"/>
                    </a:lnTo>
                    <a:lnTo>
                      <a:pt x="238" y="517"/>
                    </a:lnTo>
                    <a:lnTo>
                      <a:pt x="268" y="517"/>
                    </a:lnTo>
                    <a:lnTo>
                      <a:pt x="301" y="517"/>
                    </a:lnTo>
                    <a:lnTo>
                      <a:pt x="337" y="509"/>
                    </a:lnTo>
                    <a:lnTo>
                      <a:pt x="356" y="502"/>
                    </a:lnTo>
                    <a:lnTo>
                      <a:pt x="370" y="495"/>
                    </a:lnTo>
                    <a:lnTo>
                      <a:pt x="381" y="484"/>
                    </a:lnTo>
                    <a:lnTo>
                      <a:pt x="392" y="473"/>
                    </a:lnTo>
                    <a:lnTo>
                      <a:pt x="403" y="458"/>
                    </a:lnTo>
                    <a:lnTo>
                      <a:pt x="411" y="443"/>
                    </a:lnTo>
                    <a:lnTo>
                      <a:pt x="421" y="407"/>
                    </a:lnTo>
                    <a:lnTo>
                      <a:pt x="429" y="370"/>
                    </a:lnTo>
                    <a:lnTo>
                      <a:pt x="432" y="333"/>
                    </a:lnTo>
                    <a:lnTo>
                      <a:pt x="440" y="264"/>
                    </a:lnTo>
                    <a:lnTo>
                      <a:pt x="447" y="231"/>
                    </a:lnTo>
                    <a:lnTo>
                      <a:pt x="454" y="202"/>
                    </a:lnTo>
                    <a:lnTo>
                      <a:pt x="465" y="176"/>
                    </a:lnTo>
                    <a:lnTo>
                      <a:pt x="476" y="154"/>
                    </a:lnTo>
                    <a:lnTo>
                      <a:pt x="495" y="136"/>
                    </a:lnTo>
                    <a:lnTo>
                      <a:pt x="513" y="117"/>
                    </a:lnTo>
                    <a:lnTo>
                      <a:pt x="535" y="99"/>
                    </a:lnTo>
                    <a:lnTo>
                      <a:pt x="564" y="85"/>
                    </a:lnTo>
                    <a:lnTo>
                      <a:pt x="605" y="70"/>
                    </a:lnTo>
                    <a:lnTo>
                      <a:pt x="641" y="59"/>
                    </a:lnTo>
                    <a:lnTo>
                      <a:pt x="718" y="37"/>
                    </a:lnTo>
                    <a:lnTo>
                      <a:pt x="788" y="19"/>
                    </a:lnTo>
                    <a:lnTo>
                      <a:pt x="821" y="11"/>
                    </a:lnTo>
                    <a:lnTo>
                      <a:pt x="857" y="4"/>
                    </a:lnTo>
                    <a:lnTo>
                      <a:pt x="894" y="0"/>
                    </a:lnTo>
                    <a:lnTo>
                      <a:pt x="927" y="4"/>
                    </a:lnTo>
                    <a:lnTo>
                      <a:pt x="963" y="15"/>
                    </a:lnTo>
                    <a:lnTo>
                      <a:pt x="993" y="30"/>
                    </a:lnTo>
                    <a:lnTo>
                      <a:pt x="967" y="52"/>
                    </a:lnTo>
                    <a:lnTo>
                      <a:pt x="938" y="66"/>
                    </a:lnTo>
                    <a:lnTo>
                      <a:pt x="905" y="77"/>
                    </a:lnTo>
                    <a:lnTo>
                      <a:pt x="868" y="85"/>
                    </a:lnTo>
                    <a:lnTo>
                      <a:pt x="799" y="99"/>
                    </a:lnTo>
                    <a:lnTo>
                      <a:pt x="733" y="110"/>
                    </a:lnTo>
                    <a:lnTo>
                      <a:pt x="685" y="128"/>
                    </a:lnTo>
                    <a:lnTo>
                      <a:pt x="638" y="143"/>
                    </a:lnTo>
                    <a:lnTo>
                      <a:pt x="594" y="165"/>
                    </a:lnTo>
                    <a:lnTo>
                      <a:pt x="550" y="187"/>
                    </a:lnTo>
                    <a:lnTo>
                      <a:pt x="542" y="191"/>
                    </a:lnTo>
                    <a:lnTo>
                      <a:pt x="539" y="198"/>
                    </a:lnTo>
                    <a:lnTo>
                      <a:pt x="531" y="220"/>
                    </a:lnTo>
                    <a:lnTo>
                      <a:pt x="524" y="246"/>
                    </a:lnTo>
                    <a:lnTo>
                      <a:pt x="517" y="301"/>
                    </a:lnTo>
                    <a:lnTo>
                      <a:pt x="509" y="359"/>
                    </a:lnTo>
                    <a:lnTo>
                      <a:pt x="502" y="418"/>
                    </a:lnTo>
                    <a:lnTo>
                      <a:pt x="495" y="447"/>
                    </a:lnTo>
                    <a:lnTo>
                      <a:pt x="487" y="473"/>
                    </a:lnTo>
                    <a:lnTo>
                      <a:pt x="476" y="498"/>
                    </a:lnTo>
                    <a:lnTo>
                      <a:pt x="465" y="520"/>
                    </a:lnTo>
                    <a:lnTo>
                      <a:pt x="447" y="538"/>
                    </a:lnTo>
                    <a:lnTo>
                      <a:pt x="429" y="557"/>
                    </a:lnTo>
                    <a:lnTo>
                      <a:pt x="407" y="571"/>
                    </a:lnTo>
                    <a:lnTo>
                      <a:pt x="378" y="582"/>
                    </a:lnTo>
                    <a:lnTo>
                      <a:pt x="334" y="590"/>
                    </a:lnTo>
                    <a:lnTo>
                      <a:pt x="286" y="597"/>
                    </a:lnTo>
                    <a:lnTo>
                      <a:pt x="253" y="597"/>
                    </a:lnTo>
                    <a:lnTo>
                      <a:pt x="224" y="597"/>
                    </a:lnTo>
                    <a:lnTo>
                      <a:pt x="194" y="590"/>
                    </a:lnTo>
                    <a:lnTo>
                      <a:pt x="169" y="582"/>
                    </a:lnTo>
                    <a:lnTo>
                      <a:pt x="143" y="571"/>
                    </a:lnTo>
                    <a:lnTo>
                      <a:pt x="121" y="557"/>
                    </a:lnTo>
                    <a:lnTo>
                      <a:pt x="103" y="542"/>
                    </a:lnTo>
                    <a:lnTo>
                      <a:pt x="85" y="520"/>
                    </a:lnTo>
                    <a:lnTo>
                      <a:pt x="70" y="502"/>
                    </a:lnTo>
                    <a:lnTo>
                      <a:pt x="55" y="476"/>
                    </a:lnTo>
                    <a:lnTo>
                      <a:pt x="30" y="425"/>
                    </a:lnTo>
                    <a:lnTo>
                      <a:pt x="11" y="370"/>
                    </a:lnTo>
                    <a:lnTo>
                      <a:pt x="0" y="312"/>
                    </a:lnTo>
                    <a:lnTo>
                      <a:pt x="77" y="293"/>
                    </a:lnTo>
                    <a:lnTo>
                      <a:pt x="85" y="330"/>
                    </a:lnTo>
                    <a:lnTo>
                      <a:pt x="92" y="363"/>
                    </a:lnTo>
                    <a:lnTo>
                      <a:pt x="103" y="399"/>
                    </a:lnTo>
                    <a:lnTo>
                      <a:pt x="118" y="4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3838" y="1078"/>
                <a:ext cx="974" cy="571"/>
              </a:xfrm>
              <a:custGeom>
                <a:avLst/>
                <a:gdLst>
                  <a:gd name="T0" fmla="*/ 84 w 974"/>
                  <a:gd name="T1" fmla="*/ 410 h 571"/>
                  <a:gd name="T2" fmla="*/ 114 w 974"/>
                  <a:gd name="T3" fmla="*/ 454 h 571"/>
                  <a:gd name="T4" fmla="*/ 146 w 974"/>
                  <a:gd name="T5" fmla="*/ 491 h 571"/>
                  <a:gd name="T6" fmla="*/ 187 w 974"/>
                  <a:gd name="T7" fmla="*/ 512 h 571"/>
                  <a:gd name="T8" fmla="*/ 242 w 974"/>
                  <a:gd name="T9" fmla="*/ 516 h 571"/>
                  <a:gd name="T10" fmla="*/ 304 w 974"/>
                  <a:gd name="T11" fmla="*/ 509 h 571"/>
                  <a:gd name="T12" fmla="*/ 355 w 974"/>
                  <a:gd name="T13" fmla="*/ 498 h 571"/>
                  <a:gd name="T14" fmla="*/ 392 w 974"/>
                  <a:gd name="T15" fmla="*/ 469 h 571"/>
                  <a:gd name="T16" fmla="*/ 414 w 974"/>
                  <a:gd name="T17" fmla="*/ 414 h 571"/>
                  <a:gd name="T18" fmla="*/ 425 w 974"/>
                  <a:gd name="T19" fmla="*/ 355 h 571"/>
                  <a:gd name="T20" fmla="*/ 439 w 974"/>
                  <a:gd name="T21" fmla="*/ 242 h 571"/>
                  <a:gd name="T22" fmla="*/ 450 w 974"/>
                  <a:gd name="T23" fmla="*/ 187 h 571"/>
                  <a:gd name="T24" fmla="*/ 465 w 974"/>
                  <a:gd name="T25" fmla="*/ 154 h 571"/>
                  <a:gd name="T26" fmla="*/ 491 w 974"/>
                  <a:gd name="T27" fmla="*/ 124 h 571"/>
                  <a:gd name="T28" fmla="*/ 557 w 974"/>
                  <a:gd name="T29" fmla="*/ 81 h 571"/>
                  <a:gd name="T30" fmla="*/ 634 w 974"/>
                  <a:gd name="T31" fmla="*/ 55 h 571"/>
                  <a:gd name="T32" fmla="*/ 707 w 974"/>
                  <a:gd name="T33" fmla="*/ 33 h 571"/>
                  <a:gd name="T34" fmla="*/ 809 w 974"/>
                  <a:gd name="T35" fmla="*/ 7 h 571"/>
                  <a:gd name="T36" fmla="*/ 879 w 974"/>
                  <a:gd name="T37" fmla="*/ 0 h 571"/>
                  <a:gd name="T38" fmla="*/ 945 w 974"/>
                  <a:gd name="T39" fmla="*/ 11 h 571"/>
                  <a:gd name="T40" fmla="*/ 963 w 974"/>
                  <a:gd name="T41" fmla="*/ 44 h 571"/>
                  <a:gd name="T42" fmla="*/ 948 w 974"/>
                  <a:gd name="T43" fmla="*/ 44 h 571"/>
                  <a:gd name="T44" fmla="*/ 923 w 974"/>
                  <a:gd name="T45" fmla="*/ 55 h 571"/>
                  <a:gd name="T46" fmla="*/ 908 w 974"/>
                  <a:gd name="T47" fmla="*/ 55 h 571"/>
                  <a:gd name="T48" fmla="*/ 813 w 974"/>
                  <a:gd name="T49" fmla="*/ 62 h 571"/>
                  <a:gd name="T50" fmla="*/ 714 w 974"/>
                  <a:gd name="T51" fmla="*/ 84 h 571"/>
                  <a:gd name="T52" fmla="*/ 615 w 974"/>
                  <a:gd name="T53" fmla="*/ 117 h 571"/>
                  <a:gd name="T54" fmla="*/ 527 w 974"/>
                  <a:gd name="T55" fmla="*/ 157 h 571"/>
                  <a:gd name="T56" fmla="*/ 520 w 974"/>
                  <a:gd name="T57" fmla="*/ 165 h 571"/>
                  <a:gd name="T58" fmla="*/ 513 w 974"/>
                  <a:gd name="T59" fmla="*/ 176 h 571"/>
                  <a:gd name="T60" fmla="*/ 498 w 974"/>
                  <a:gd name="T61" fmla="*/ 227 h 571"/>
                  <a:gd name="T62" fmla="*/ 480 w 974"/>
                  <a:gd name="T63" fmla="*/ 337 h 571"/>
                  <a:gd name="T64" fmla="*/ 461 w 974"/>
                  <a:gd name="T65" fmla="*/ 443 h 571"/>
                  <a:gd name="T66" fmla="*/ 443 w 974"/>
                  <a:gd name="T67" fmla="*/ 491 h 571"/>
                  <a:gd name="T68" fmla="*/ 410 w 974"/>
                  <a:gd name="T69" fmla="*/ 527 h 571"/>
                  <a:gd name="T70" fmla="*/ 363 w 974"/>
                  <a:gd name="T71" fmla="*/ 553 h 571"/>
                  <a:gd name="T72" fmla="*/ 304 w 974"/>
                  <a:gd name="T73" fmla="*/ 564 h 571"/>
                  <a:gd name="T74" fmla="*/ 245 w 974"/>
                  <a:gd name="T75" fmla="*/ 571 h 571"/>
                  <a:gd name="T76" fmla="*/ 190 w 974"/>
                  <a:gd name="T77" fmla="*/ 567 h 571"/>
                  <a:gd name="T78" fmla="*/ 146 w 974"/>
                  <a:gd name="T79" fmla="*/ 553 h 571"/>
                  <a:gd name="T80" fmla="*/ 106 w 974"/>
                  <a:gd name="T81" fmla="*/ 527 h 571"/>
                  <a:gd name="T82" fmla="*/ 73 w 974"/>
                  <a:gd name="T83" fmla="*/ 491 h 571"/>
                  <a:gd name="T84" fmla="*/ 26 w 974"/>
                  <a:gd name="T85" fmla="*/ 406 h 571"/>
                  <a:gd name="T86" fmla="*/ 0 w 974"/>
                  <a:gd name="T87" fmla="*/ 307 h 571"/>
                  <a:gd name="T88" fmla="*/ 51 w 974"/>
                  <a:gd name="T89" fmla="*/ 297 h 571"/>
                  <a:gd name="T90" fmla="*/ 73 w 974"/>
                  <a:gd name="T91" fmla="*/ 381 h 571"/>
                  <a:gd name="T92" fmla="*/ 84 w 974"/>
                  <a:gd name="T93" fmla="*/ 410 h 57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74"/>
                  <a:gd name="T142" fmla="*/ 0 h 571"/>
                  <a:gd name="T143" fmla="*/ 974 w 974"/>
                  <a:gd name="T144" fmla="*/ 571 h 57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74" h="571">
                    <a:moveTo>
                      <a:pt x="84" y="410"/>
                    </a:moveTo>
                    <a:lnTo>
                      <a:pt x="84" y="410"/>
                    </a:lnTo>
                    <a:lnTo>
                      <a:pt x="99" y="432"/>
                    </a:lnTo>
                    <a:lnTo>
                      <a:pt x="114" y="454"/>
                    </a:lnTo>
                    <a:lnTo>
                      <a:pt x="128" y="476"/>
                    </a:lnTo>
                    <a:lnTo>
                      <a:pt x="146" y="491"/>
                    </a:lnTo>
                    <a:lnTo>
                      <a:pt x="165" y="502"/>
                    </a:lnTo>
                    <a:lnTo>
                      <a:pt x="187" y="512"/>
                    </a:lnTo>
                    <a:lnTo>
                      <a:pt x="212" y="516"/>
                    </a:lnTo>
                    <a:lnTo>
                      <a:pt x="242" y="516"/>
                    </a:lnTo>
                    <a:lnTo>
                      <a:pt x="304" y="509"/>
                    </a:lnTo>
                    <a:lnTo>
                      <a:pt x="330" y="505"/>
                    </a:lnTo>
                    <a:lnTo>
                      <a:pt x="355" y="498"/>
                    </a:lnTo>
                    <a:lnTo>
                      <a:pt x="374" y="487"/>
                    </a:lnTo>
                    <a:lnTo>
                      <a:pt x="392" y="469"/>
                    </a:lnTo>
                    <a:lnTo>
                      <a:pt x="403" y="443"/>
                    </a:lnTo>
                    <a:lnTo>
                      <a:pt x="414" y="414"/>
                    </a:lnTo>
                    <a:lnTo>
                      <a:pt x="425" y="355"/>
                    </a:lnTo>
                    <a:lnTo>
                      <a:pt x="432" y="300"/>
                    </a:lnTo>
                    <a:lnTo>
                      <a:pt x="439" y="242"/>
                    </a:lnTo>
                    <a:lnTo>
                      <a:pt x="450" y="187"/>
                    </a:lnTo>
                    <a:lnTo>
                      <a:pt x="458" y="168"/>
                    </a:lnTo>
                    <a:lnTo>
                      <a:pt x="465" y="154"/>
                    </a:lnTo>
                    <a:lnTo>
                      <a:pt x="476" y="139"/>
                    </a:lnTo>
                    <a:lnTo>
                      <a:pt x="491" y="124"/>
                    </a:lnTo>
                    <a:lnTo>
                      <a:pt x="520" y="99"/>
                    </a:lnTo>
                    <a:lnTo>
                      <a:pt x="557" y="81"/>
                    </a:lnTo>
                    <a:lnTo>
                      <a:pt x="593" y="66"/>
                    </a:lnTo>
                    <a:lnTo>
                      <a:pt x="634" y="55"/>
                    </a:lnTo>
                    <a:lnTo>
                      <a:pt x="707" y="33"/>
                    </a:lnTo>
                    <a:lnTo>
                      <a:pt x="773" y="15"/>
                    </a:lnTo>
                    <a:lnTo>
                      <a:pt x="809" y="7"/>
                    </a:lnTo>
                    <a:lnTo>
                      <a:pt x="842" y="4"/>
                    </a:lnTo>
                    <a:lnTo>
                      <a:pt x="879" y="0"/>
                    </a:lnTo>
                    <a:lnTo>
                      <a:pt x="912" y="4"/>
                    </a:lnTo>
                    <a:lnTo>
                      <a:pt x="945" y="11"/>
                    </a:lnTo>
                    <a:lnTo>
                      <a:pt x="974" y="26"/>
                    </a:lnTo>
                    <a:lnTo>
                      <a:pt x="963" y="44"/>
                    </a:lnTo>
                    <a:lnTo>
                      <a:pt x="948" y="44"/>
                    </a:lnTo>
                    <a:lnTo>
                      <a:pt x="934" y="51"/>
                    </a:lnTo>
                    <a:lnTo>
                      <a:pt x="923" y="55"/>
                    </a:lnTo>
                    <a:lnTo>
                      <a:pt x="908" y="55"/>
                    </a:lnTo>
                    <a:lnTo>
                      <a:pt x="861" y="55"/>
                    </a:lnTo>
                    <a:lnTo>
                      <a:pt x="813" y="62"/>
                    </a:lnTo>
                    <a:lnTo>
                      <a:pt x="762" y="73"/>
                    </a:lnTo>
                    <a:lnTo>
                      <a:pt x="714" y="84"/>
                    </a:lnTo>
                    <a:lnTo>
                      <a:pt x="663" y="99"/>
                    </a:lnTo>
                    <a:lnTo>
                      <a:pt x="615" y="117"/>
                    </a:lnTo>
                    <a:lnTo>
                      <a:pt x="571" y="139"/>
                    </a:lnTo>
                    <a:lnTo>
                      <a:pt x="527" y="157"/>
                    </a:lnTo>
                    <a:lnTo>
                      <a:pt x="520" y="165"/>
                    </a:lnTo>
                    <a:lnTo>
                      <a:pt x="513" y="176"/>
                    </a:lnTo>
                    <a:lnTo>
                      <a:pt x="502" y="201"/>
                    </a:lnTo>
                    <a:lnTo>
                      <a:pt x="498" y="227"/>
                    </a:lnTo>
                    <a:lnTo>
                      <a:pt x="487" y="278"/>
                    </a:lnTo>
                    <a:lnTo>
                      <a:pt x="480" y="337"/>
                    </a:lnTo>
                    <a:lnTo>
                      <a:pt x="472" y="392"/>
                    </a:lnTo>
                    <a:lnTo>
                      <a:pt x="461" y="443"/>
                    </a:lnTo>
                    <a:lnTo>
                      <a:pt x="454" y="469"/>
                    </a:lnTo>
                    <a:lnTo>
                      <a:pt x="443" y="491"/>
                    </a:lnTo>
                    <a:lnTo>
                      <a:pt x="428" y="509"/>
                    </a:lnTo>
                    <a:lnTo>
                      <a:pt x="410" y="527"/>
                    </a:lnTo>
                    <a:lnTo>
                      <a:pt x="388" y="542"/>
                    </a:lnTo>
                    <a:lnTo>
                      <a:pt x="363" y="553"/>
                    </a:lnTo>
                    <a:lnTo>
                      <a:pt x="304" y="564"/>
                    </a:lnTo>
                    <a:lnTo>
                      <a:pt x="245" y="571"/>
                    </a:lnTo>
                    <a:lnTo>
                      <a:pt x="220" y="571"/>
                    </a:lnTo>
                    <a:lnTo>
                      <a:pt x="190" y="567"/>
                    </a:lnTo>
                    <a:lnTo>
                      <a:pt x="168" y="560"/>
                    </a:lnTo>
                    <a:lnTo>
                      <a:pt x="146" y="553"/>
                    </a:lnTo>
                    <a:lnTo>
                      <a:pt x="125" y="542"/>
                    </a:lnTo>
                    <a:lnTo>
                      <a:pt x="106" y="527"/>
                    </a:lnTo>
                    <a:lnTo>
                      <a:pt x="88" y="509"/>
                    </a:lnTo>
                    <a:lnTo>
                      <a:pt x="73" y="491"/>
                    </a:lnTo>
                    <a:lnTo>
                      <a:pt x="48" y="450"/>
                    </a:lnTo>
                    <a:lnTo>
                      <a:pt x="26" y="406"/>
                    </a:lnTo>
                    <a:lnTo>
                      <a:pt x="11" y="359"/>
                    </a:lnTo>
                    <a:lnTo>
                      <a:pt x="0" y="307"/>
                    </a:lnTo>
                    <a:lnTo>
                      <a:pt x="51" y="297"/>
                    </a:lnTo>
                    <a:lnTo>
                      <a:pt x="66" y="351"/>
                    </a:lnTo>
                    <a:lnTo>
                      <a:pt x="73" y="381"/>
                    </a:lnTo>
                    <a:lnTo>
                      <a:pt x="84" y="41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4512" y="1001"/>
                <a:ext cx="381" cy="238"/>
              </a:xfrm>
              <a:custGeom>
                <a:avLst/>
                <a:gdLst>
                  <a:gd name="T0" fmla="*/ 0 w 381"/>
                  <a:gd name="T1" fmla="*/ 0 h 238"/>
                  <a:gd name="T2" fmla="*/ 0 w 381"/>
                  <a:gd name="T3" fmla="*/ 0 h 238"/>
                  <a:gd name="T4" fmla="*/ 7 w 381"/>
                  <a:gd name="T5" fmla="*/ 0 h 238"/>
                  <a:gd name="T6" fmla="*/ 22 w 381"/>
                  <a:gd name="T7" fmla="*/ 11 h 238"/>
                  <a:gd name="T8" fmla="*/ 33 w 381"/>
                  <a:gd name="T9" fmla="*/ 22 h 238"/>
                  <a:gd name="T10" fmla="*/ 44 w 381"/>
                  <a:gd name="T11" fmla="*/ 37 h 238"/>
                  <a:gd name="T12" fmla="*/ 58 w 381"/>
                  <a:gd name="T13" fmla="*/ 59 h 238"/>
                  <a:gd name="T14" fmla="*/ 66 w 381"/>
                  <a:gd name="T15" fmla="*/ 88 h 238"/>
                  <a:gd name="T16" fmla="*/ 66 w 381"/>
                  <a:gd name="T17" fmla="*/ 88 h 238"/>
                  <a:gd name="T18" fmla="*/ 73 w 381"/>
                  <a:gd name="T19" fmla="*/ 117 h 238"/>
                  <a:gd name="T20" fmla="*/ 77 w 381"/>
                  <a:gd name="T21" fmla="*/ 147 h 238"/>
                  <a:gd name="T22" fmla="*/ 77 w 381"/>
                  <a:gd name="T23" fmla="*/ 172 h 238"/>
                  <a:gd name="T24" fmla="*/ 77 w 381"/>
                  <a:gd name="T25" fmla="*/ 194 h 238"/>
                  <a:gd name="T26" fmla="*/ 69 w 381"/>
                  <a:gd name="T27" fmla="*/ 227 h 238"/>
                  <a:gd name="T28" fmla="*/ 66 w 381"/>
                  <a:gd name="T29" fmla="*/ 238 h 238"/>
                  <a:gd name="T30" fmla="*/ 381 w 381"/>
                  <a:gd name="T31" fmla="*/ 70 h 238"/>
                  <a:gd name="T32" fmla="*/ 0 w 381"/>
                  <a:gd name="T33" fmla="*/ 0 h 2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1"/>
                  <a:gd name="T52" fmla="*/ 0 h 238"/>
                  <a:gd name="T53" fmla="*/ 381 w 381"/>
                  <a:gd name="T54" fmla="*/ 238 h 2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1" h="238">
                    <a:moveTo>
                      <a:pt x="0" y="0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22" y="11"/>
                    </a:lnTo>
                    <a:lnTo>
                      <a:pt x="33" y="22"/>
                    </a:lnTo>
                    <a:lnTo>
                      <a:pt x="44" y="37"/>
                    </a:lnTo>
                    <a:lnTo>
                      <a:pt x="58" y="59"/>
                    </a:lnTo>
                    <a:lnTo>
                      <a:pt x="66" y="88"/>
                    </a:lnTo>
                    <a:lnTo>
                      <a:pt x="73" y="117"/>
                    </a:lnTo>
                    <a:lnTo>
                      <a:pt x="77" y="147"/>
                    </a:lnTo>
                    <a:lnTo>
                      <a:pt x="77" y="172"/>
                    </a:lnTo>
                    <a:lnTo>
                      <a:pt x="77" y="194"/>
                    </a:lnTo>
                    <a:lnTo>
                      <a:pt x="69" y="227"/>
                    </a:lnTo>
                    <a:lnTo>
                      <a:pt x="66" y="238"/>
                    </a:lnTo>
                    <a:lnTo>
                      <a:pt x="381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4585" y="1038"/>
                <a:ext cx="227" cy="150"/>
              </a:xfrm>
              <a:custGeom>
                <a:avLst/>
                <a:gdLst>
                  <a:gd name="T0" fmla="*/ 18 w 227"/>
                  <a:gd name="T1" fmla="*/ 84 h 150"/>
                  <a:gd name="T2" fmla="*/ 22 w 227"/>
                  <a:gd name="T3" fmla="*/ 95 h 150"/>
                  <a:gd name="T4" fmla="*/ 22 w 227"/>
                  <a:gd name="T5" fmla="*/ 106 h 150"/>
                  <a:gd name="T6" fmla="*/ 22 w 227"/>
                  <a:gd name="T7" fmla="*/ 117 h 150"/>
                  <a:gd name="T8" fmla="*/ 22 w 227"/>
                  <a:gd name="T9" fmla="*/ 128 h 150"/>
                  <a:gd name="T10" fmla="*/ 22 w 227"/>
                  <a:gd name="T11" fmla="*/ 139 h 150"/>
                  <a:gd name="T12" fmla="*/ 22 w 227"/>
                  <a:gd name="T13" fmla="*/ 150 h 150"/>
                  <a:gd name="T14" fmla="*/ 227 w 227"/>
                  <a:gd name="T15" fmla="*/ 40 h 150"/>
                  <a:gd name="T16" fmla="*/ 0 w 227"/>
                  <a:gd name="T17" fmla="*/ 0 h 150"/>
                  <a:gd name="T18" fmla="*/ 4 w 227"/>
                  <a:gd name="T19" fmla="*/ 7 h 150"/>
                  <a:gd name="T20" fmla="*/ 7 w 227"/>
                  <a:gd name="T21" fmla="*/ 22 h 150"/>
                  <a:gd name="T22" fmla="*/ 11 w 227"/>
                  <a:gd name="T23" fmla="*/ 33 h 150"/>
                  <a:gd name="T24" fmla="*/ 11 w 227"/>
                  <a:gd name="T25" fmla="*/ 47 h 150"/>
                  <a:gd name="T26" fmla="*/ 15 w 227"/>
                  <a:gd name="T27" fmla="*/ 58 h 150"/>
                  <a:gd name="T28" fmla="*/ 18 w 227"/>
                  <a:gd name="T29" fmla="*/ 69 h 150"/>
                  <a:gd name="T30" fmla="*/ 18 w 227"/>
                  <a:gd name="T31" fmla="*/ 84 h 15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7"/>
                  <a:gd name="T49" fmla="*/ 0 h 150"/>
                  <a:gd name="T50" fmla="*/ 227 w 227"/>
                  <a:gd name="T51" fmla="*/ 150 h 15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7" h="150">
                    <a:moveTo>
                      <a:pt x="18" y="84"/>
                    </a:moveTo>
                    <a:lnTo>
                      <a:pt x="22" y="95"/>
                    </a:lnTo>
                    <a:lnTo>
                      <a:pt x="22" y="106"/>
                    </a:lnTo>
                    <a:lnTo>
                      <a:pt x="22" y="117"/>
                    </a:lnTo>
                    <a:lnTo>
                      <a:pt x="22" y="128"/>
                    </a:lnTo>
                    <a:lnTo>
                      <a:pt x="22" y="139"/>
                    </a:lnTo>
                    <a:lnTo>
                      <a:pt x="22" y="150"/>
                    </a:lnTo>
                    <a:lnTo>
                      <a:pt x="227" y="4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7" y="22"/>
                    </a:lnTo>
                    <a:lnTo>
                      <a:pt x="11" y="33"/>
                    </a:lnTo>
                    <a:lnTo>
                      <a:pt x="11" y="47"/>
                    </a:lnTo>
                    <a:lnTo>
                      <a:pt x="15" y="58"/>
                    </a:lnTo>
                    <a:lnTo>
                      <a:pt x="18" y="69"/>
                    </a:lnTo>
                    <a:lnTo>
                      <a:pt x="18" y="8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3783" y="932"/>
                <a:ext cx="22" cy="32"/>
              </a:xfrm>
              <a:custGeom>
                <a:avLst/>
                <a:gdLst>
                  <a:gd name="T0" fmla="*/ 22 w 22"/>
                  <a:gd name="T1" fmla="*/ 18 h 32"/>
                  <a:gd name="T2" fmla="*/ 22 w 22"/>
                  <a:gd name="T3" fmla="*/ 18 h 32"/>
                  <a:gd name="T4" fmla="*/ 18 w 22"/>
                  <a:gd name="T5" fmla="*/ 29 h 32"/>
                  <a:gd name="T6" fmla="*/ 7 w 22"/>
                  <a:gd name="T7" fmla="*/ 32 h 32"/>
                  <a:gd name="T8" fmla="*/ 7 w 22"/>
                  <a:gd name="T9" fmla="*/ 32 h 32"/>
                  <a:gd name="T10" fmla="*/ 4 w 22"/>
                  <a:gd name="T11" fmla="*/ 29 h 32"/>
                  <a:gd name="T12" fmla="*/ 0 w 22"/>
                  <a:gd name="T13" fmla="*/ 25 h 32"/>
                  <a:gd name="T14" fmla="*/ 0 w 22"/>
                  <a:gd name="T15" fmla="*/ 14 h 32"/>
                  <a:gd name="T16" fmla="*/ 0 w 22"/>
                  <a:gd name="T17" fmla="*/ 14 h 32"/>
                  <a:gd name="T18" fmla="*/ 4 w 22"/>
                  <a:gd name="T19" fmla="*/ 3 h 32"/>
                  <a:gd name="T20" fmla="*/ 7 w 22"/>
                  <a:gd name="T21" fmla="*/ 0 h 32"/>
                  <a:gd name="T22" fmla="*/ 11 w 22"/>
                  <a:gd name="T23" fmla="*/ 0 h 32"/>
                  <a:gd name="T24" fmla="*/ 11 w 22"/>
                  <a:gd name="T25" fmla="*/ 0 h 32"/>
                  <a:gd name="T26" fmla="*/ 22 w 22"/>
                  <a:gd name="T27" fmla="*/ 7 h 32"/>
                  <a:gd name="T28" fmla="*/ 22 w 22"/>
                  <a:gd name="T29" fmla="*/ 18 h 32"/>
                  <a:gd name="T30" fmla="*/ 22 w 22"/>
                  <a:gd name="T31" fmla="*/ 18 h 3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"/>
                  <a:gd name="T49" fmla="*/ 0 h 32"/>
                  <a:gd name="T50" fmla="*/ 22 w 22"/>
                  <a:gd name="T51" fmla="*/ 32 h 3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" h="32">
                    <a:moveTo>
                      <a:pt x="22" y="18"/>
                    </a:moveTo>
                    <a:lnTo>
                      <a:pt x="22" y="18"/>
                    </a:lnTo>
                    <a:lnTo>
                      <a:pt x="18" y="29"/>
                    </a:lnTo>
                    <a:lnTo>
                      <a:pt x="7" y="32"/>
                    </a:lnTo>
                    <a:lnTo>
                      <a:pt x="4" y="29"/>
                    </a:lnTo>
                    <a:lnTo>
                      <a:pt x="0" y="25"/>
                    </a:lnTo>
                    <a:lnTo>
                      <a:pt x="0" y="14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22" y="7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4622" y="1063"/>
                <a:ext cx="161" cy="30"/>
              </a:xfrm>
              <a:custGeom>
                <a:avLst/>
                <a:gdLst>
                  <a:gd name="T0" fmla="*/ 0 w 161"/>
                  <a:gd name="T1" fmla="*/ 0 h 30"/>
                  <a:gd name="T2" fmla="*/ 161 w 161"/>
                  <a:gd name="T3" fmla="*/ 19 h 30"/>
                  <a:gd name="T4" fmla="*/ 18 w 161"/>
                  <a:gd name="T5" fmla="*/ 30 h 30"/>
                  <a:gd name="T6" fmla="*/ 0 w 161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1"/>
                  <a:gd name="T13" fmla="*/ 0 h 30"/>
                  <a:gd name="T14" fmla="*/ 161 w 161"/>
                  <a:gd name="T15" fmla="*/ 30 h 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1" h="30">
                    <a:moveTo>
                      <a:pt x="0" y="0"/>
                    </a:moveTo>
                    <a:lnTo>
                      <a:pt x="161" y="19"/>
                    </a:lnTo>
                    <a:lnTo>
                      <a:pt x="18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57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470" y="1849"/>
              <a:ext cx="231" cy="322"/>
              <a:chOff x="3265" y="516"/>
              <a:chExt cx="231" cy="322"/>
            </a:xfrm>
          </p:grpSpPr>
          <p:sp>
            <p:nvSpPr>
              <p:cNvPr id="13" name="Freeform 21"/>
              <p:cNvSpPr>
                <a:spLocks/>
              </p:cNvSpPr>
              <p:nvPr/>
            </p:nvSpPr>
            <p:spPr bwMode="auto">
              <a:xfrm>
                <a:off x="3265" y="516"/>
                <a:ext cx="231" cy="322"/>
              </a:xfrm>
              <a:custGeom>
                <a:avLst/>
                <a:gdLst>
                  <a:gd name="T0" fmla="*/ 18 w 231"/>
                  <a:gd name="T1" fmla="*/ 194 h 322"/>
                  <a:gd name="T2" fmla="*/ 18 w 231"/>
                  <a:gd name="T3" fmla="*/ 194 h 322"/>
                  <a:gd name="T4" fmla="*/ 44 w 231"/>
                  <a:gd name="T5" fmla="*/ 180 h 322"/>
                  <a:gd name="T6" fmla="*/ 66 w 231"/>
                  <a:gd name="T7" fmla="*/ 161 h 322"/>
                  <a:gd name="T8" fmla="*/ 88 w 231"/>
                  <a:gd name="T9" fmla="*/ 143 h 322"/>
                  <a:gd name="T10" fmla="*/ 106 w 231"/>
                  <a:gd name="T11" fmla="*/ 125 h 322"/>
                  <a:gd name="T12" fmla="*/ 143 w 231"/>
                  <a:gd name="T13" fmla="*/ 77 h 322"/>
                  <a:gd name="T14" fmla="*/ 172 w 231"/>
                  <a:gd name="T15" fmla="*/ 30 h 322"/>
                  <a:gd name="T16" fmla="*/ 172 w 231"/>
                  <a:gd name="T17" fmla="*/ 30 h 322"/>
                  <a:gd name="T18" fmla="*/ 187 w 231"/>
                  <a:gd name="T19" fmla="*/ 8 h 322"/>
                  <a:gd name="T20" fmla="*/ 191 w 231"/>
                  <a:gd name="T21" fmla="*/ 0 h 322"/>
                  <a:gd name="T22" fmla="*/ 198 w 231"/>
                  <a:gd name="T23" fmla="*/ 0 h 322"/>
                  <a:gd name="T24" fmla="*/ 202 w 231"/>
                  <a:gd name="T25" fmla="*/ 0 h 322"/>
                  <a:gd name="T26" fmla="*/ 205 w 231"/>
                  <a:gd name="T27" fmla="*/ 0 h 322"/>
                  <a:gd name="T28" fmla="*/ 213 w 231"/>
                  <a:gd name="T29" fmla="*/ 15 h 322"/>
                  <a:gd name="T30" fmla="*/ 216 w 231"/>
                  <a:gd name="T31" fmla="*/ 30 h 322"/>
                  <a:gd name="T32" fmla="*/ 220 w 231"/>
                  <a:gd name="T33" fmla="*/ 48 h 322"/>
                  <a:gd name="T34" fmla="*/ 227 w 231"/>
                  <a:gd name="T35" fmla="*/ 81 h 322"/>
                  <a:gd name="T36" fmla="*/ 227 w 231"/>
                  <a:gd name="T37" fmla="*/ 81 h 322"/>
                  <a:gd name="T38" fmla="*/ 231 w 231"/>
                  <a:gd name="T39" fmla="*/ 147 h 322"/>
                  <a:gd name="T40" fmla="*/ 231 w 231"/>
                  <a:gd name="T41" fmla="*/ 176 h 322"/>
                  <a:gd name="T42" fmla="*/ 227 w 231"/>
                  <a:gd name="T43" fmla="*/ 205 h 322"/>
                  <a:gd name="T44" fmla="*/ 220 w 231"/>
                  <a:gd name="T45" fmla="*/ 231 h 322"/>
                  <a:gd name="T46" fmla="*/ 213 w 231"/>
                  <a:gd name="T47" fmla="*/ 257 h 322"/>
                  <a:gd name="T48" fmla="*/ 198 w 231"/>
                  <a:gd name="T49" fmla="*/ 286 h 322"/>
                  <a:gd name="T50" fmla="*/ 183 w 231"/>
                  <a:gd name="T51" fmla="*/ 315 h 322"/>
                  <a:gd name="T52" fmla="*/ 183 w 231"/>
                  <a:gd name="T53" fmla="*/ 315 h 322"/>
                  <a:gd name="T54" fmla="*/ 165 w 231"/>
                  <a:gd name="T55" fmla="*/ 322 h 322"/>
                  <a:gd name="T56" fmla="*/ 143 w 231"/>
                  <a:gd name="T57" fmla="*/ 322 h 322"/>
                  <a:gd name="T58" fmla="*/ 121 w 231"/>
                  <a:gd name="T59" fmla="*/ 322 h 322"/>
                  <a:gd name="T60" fmla="*/ 103 w 231"/>
                  <a:gd name="T61" fmla="*/ 319 h 322"/>
                  <a:gd name="T62" fmla="*/ 103 w 231"/>
                  <a:gd name="T63" fmla="*/ 319 h 322"/>
                  <a:gd name="T64" fmla="*/ 77 w 231"/>
                  <a:gd name="T65" fmla="*/ 315 h 322"/>
                  <a:gd name="T66" fmla="*/ 59 w 231"/>
                  <a:gd name="T67" fmla="*/ 304 h 322"/>
                  <a:gd name="T68" fmla="*/ 40 w 231"/>
                  <a:gd name="T69" fmla="*/ 293 h 322"/>
                  <a:gd name="T70" fmla="*/ 26 w 231"/>
                  <a:gd name="T71" fmla="*/ 282 h 322"/>
                  <a:gd name="T72" fmla="*/ 15 w 231"/>
                  <a:gd name="T73" fmla="*/ 268 h 322"/>
                  <a:gd name="T74" fmla="*/ 7 w 231"/>
                  <a:gd name="T75" fmla="*/ 249 h 322"/>
                  <a:gd name="T76" fmla="*/ 4 w 231"/>
                  <a:gd name="T77" fmla="*/ 227 h 322"/>
                  <a:gd name="T78" fmla="*/ 0 w 231"/>
                  <a:gd name="T79" fmla="*/ 202 h 322"/>
                  <a:gd name="T80" fmla="*/ 0 w 231"/>
                  <a:gd name="T81" fmla="*/ 202 h 322"/>
                  <a:gd name="T82" fmla="*/ 18 w 231"/>
                  <a:gd name="T83" fmla="*/ 194 h 322"/>
                  <a:gd name="T84" fmla="*/ 18 w 231"/>
                  <a:gd name="T85" fmla="*/ 194 h 3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31"/>
                  <a:gd name="T130" fmla="*/ 0 h 322"/>
                  <a:gd name="T131" fmla="*/ 231 w 231"/>
                  <a:gd name="T132" fmla="*/ 322 h 32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31" h="322">
                    <a:moveTo>
                      <a:pt x="18" y="194"/>
                    </a:moveTo>
                    <a:lnTo>
                      <a:pt x="18" y="194"/>
                    </a:lnTo>
                    <a:lnTo>
                      <a:pt x="44" y="180"/>
                    </a:lnTo>
                    <a:lnTo>
                      <a:pt x="66" y="161"/>
                    </a:lnTo>
                    <a:lnTo>
                      <a:pt x="88" y="143"/>
                    </a:lnTo>
                    <a:lnTo>
                      <a:pt x="106" y="125"/>
                    </a:lnTo>
                    <a:lnTo>
                      <a:pt x="143" y="77"/>
                    </a:lnTo>
                    <a:lnTo>
                      <a:pt x="172" y="30"/>
                    </a:lnTo>
                    <a:lnTo>
                      <a:pt x="187" y="8"/>
                    </a:lnTo>
                    <a:lnTo>
                      <a:pt x="191" y="0"/>
                    </a:lnTo>
                    <a:lnTo>
                      <a:pt x="198" y="0"/>
                    </a:lnTo>
                    <a:lnTo>
                      <a:pt x="202" y="0"/>
                    </a:lnTo>
                    <a:lnTo>
                      <a:pt x="205" y="0"/>
                    </a:lnTo>
                    <a:lnTo>
                      <a:pt x="213" y="15"/>
                    </a:lnTo>
                    <a:lnTo>
                      <a:pt x="216" y="30"/>
                    </a:lnTo>
                    <a:lnTo>
                      <a:pt x="220" y="48"/>
                    </a:lnTo>
                    <a:lnTo>
                      <a:pt x="227" y="81"/>
                    </a:lnTo>
                    <a:lnTo>
                      <a:pt x="231" y="147"/>
                    </a:lnTo>
                    <a:lnTo>
                      <a:pt x="231" y="176"/>
                    </a:lnTo>
                    <a:lnTo>
                      <a:pt x="227" y="205"/>
                    </a:lnTo>
                    <a:lnTo>
                      <a:pt x="220" y="231"/>
                    </a:lnTo>
                    <a:lnTo>
                      <a:pt x="213" y="257"/>
                    </a:lnTo>
                    <a:lnTo>
                      <a:pt x="198" y="286"/>
                    </a:lnTo>
                    <a:lnTo>
                      <a:pt x="183" y="315"/>
                    </a:lnTo>
                    <a:lnTo>
                      <a:pt x="165" y="322"/>
                    </a:lnTo>
                    <a:lnTo>
                      <a:pt x="143" y="322"/>
                    </a:lnTo>
                    <a:lnTo>
                      <a:pt x="121" y="322"/>
                    </a:lnTo>
                    <a:lnTo>
                      <a:pt x="103" y="319"/>
                    </a:lnTo>
                    <a:lnTo>
                      <a:pt x="77" y="315"/>
                    </a:lnTo>
                    <a:lnTo>
                      <a:pt x="59" y="304"/>
                    </a:lnTo>
                    <a:lnTo>
                      <a:pt x="40" y="293"/>
                    </a:lnTo>
                    <a:lnTo>
                      <a:pt x="26" y="282"/>
                    </a:lnTo>
                    <a:lnTo>
                      <a:pt x="15" y="268"/>
                    </a:lnTo>
                    <a:lnTo>
                      <a:pt x="7" y="249"/>
                    </a:lnTo>
                    <a:lnTo>
                      <a:pt x="4" y="227"/>
                    </a:lnTo>
                    <a:lnTo>
                      <a:pt x="0" y="202"/>
                    </a:lnTo>
                    <a:lnTo>
                      <a:pt x="18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22"/>
              <p:cNvSpPr>
                <a:spLocks/>
              </p:cNvSpPr>
              <p:nvPr/>
            </p:nvSpPr>
            <p:spPr bwMode="auto">
              <a:xfrm>
                <a:off x="3283" y="527"/>
                <a:ext cx="198" cy="293"/>
              </a:xfrm>
              <a:custGeom>
                <a:avLst/>
                <a:gdLst>
                  <a:gd name="T0" fmla="*/ 0 w 198"/>
                  <a:gd name="T1" fmla="*/ 202 h 293"/>
                  <a:gd name="T2" fmla="*/ 0 w 198"/>
                  <a:gd name="T3" fmla="*/ 202 h 293"/>
                  <a:gd name="T4" fmla="*/ 11 w 198"/>
                  <a:gd name="T5" fmla="*/ 198 h 293"/>
                  <a:gd name="T6" fmla="*/ 41 w 198"/>
                  <a:gd name="T7" fmla="*/ 180 h 293"/>
                  <a:gd name="T8" fmla="*/ 81 w 198"/>
                  <a:gd name="T9" fmla="*/ 147 h 293"/>
                  <a:gd name="T10" fmla="*/ 103 w 198"/>
                  <a:gd name="T11" fmla="*/ 125 h 293"/>
                  <a:gd name="T12" fmla="*/ 125 w 198"/>
                  <a:gd name="T13" fmla="*/ 95 h 293"/>
                  <a:gd name="T14" fmla="*/ 125 w 198"/>
                  <a:gd name="T15" fmla="*/ 95 h 293"/>
                  <a:gd name="T16" fmla="*/ 158 w 198"/>
                  <a:gd name="T17" fmla="*/ 48 h 293"/>
                  <a:gd name="T18" fmla="*/ 173 w 198"/>
                  <a:gd name="T19" fmla="*/ 19 h 293"/>
                  <a:gd name="T20" fmla="*/ 180 w 198"/>
                  <a:gd name="T21" fmla="*/ 4 h 293"/>
                  <a:gd name="T22" fmla="*/ 180 w 198"/>
                  <a:gd name="T23" fmla="*/ 0 h 293"/>
                  <a:gd name="T24" fmla="*/ 180 w 198"/>
                  <a:gd name="T25" fmla="*/ 0 h 293"/>
                  <a:gd name="T26" fmla="*/ 191 w 198"/>
                  <a:gd name="T27" fmla="*/ 66 h 293"/>
                  <a:gd name="T28" fmla="*/ 195 w 198"/>
                  <a:gd name="T29" fmla="*/ 125 h 293"/>
                  <a:gd name="T30" fmla="*/ 198 w 198"/>
                  <a:gd name="T31" fmla="*/ 154 h 293"/>
                  <a:gd name="T32" fmla="*/ 195 w 198"/>
                  <a:gd name="T33" fmla="*/ 183 h 293"/>
                  <a:gd name="T34" fmla="*/ 195 w 198"/>
                  <a:gd name="T35" fmla="*/ 183 h 293"/>
                  <a:gd name="T36" fmla="*/ 191 w 198"/>
                  <a:gd name="T37" fmla="*/ 205 h 293"/>
                  <a:gd name="T38" fmla="*/ 187 w 198"/>
                  <a:gd name="T39" fmla="*/ 227 h 293"/>
                  <a:gd name="T40" fmla="*/ 173 w 198"/>
                  <a:gd name="T41" fmla="*/ 260 h 293"/>
                  <a:gd name="T42" fmla="*/ 154 w 198"/>
                  <a:gd name="T43" fmla="*/ 290 h 293"/>
                  <a:gd name="T44" fmla="*/ 154 w 198"/>
                  <a:gd name="T45" fmla="*/ 290 h 293"/>
                  <a:gd name="T46" fmla="*/ 147 w 198"/>
                  <a:gd name="T47" fmla="*/ 293 h 293"/>
                  <a:gd name="T48" fmla="*/ 129 w 198"/>
                  <a:gd name="T49" fmla="*/ 293 h 293"/>
                  <a:gd name="T50" fmla="*/ 107 w 198"/>
                  <a:gd name="T51" fmla="*/ 293 h 293"/>
                  <a:gd name="T52" fmla="*/ 77 w 198"/>
                  <a:gd name="T53" fmla="*/ 290 h 293"/>
                  <a:gd name="T54" fmla="*/ 77 w 198"/>
                  <a:gd name="T55" fmla="*/ 290 h 293"/>
                  <a:gd name="T56" fmla="*/ 48 w 198"/>
                  <a:gd name="T57" fmla="*/ 279 h 293"/>
                  <a:gd name="T58" fmla="*/ 33 w 198"/>
                  <a:gd name="T59" fmla="*/ 271 h 293"/>
                  <a:gd name="T60" fmla="*/ 22 w 198"/>
                  <a:gd name="T61" fmla="*/ 260 h 293"/>
                  <a:gd name="T62" fmla="*/ 11 w 198"/>
                  <a:gd name="T63" fmla="*/ 249 h 293"/>
                  <a:gd name="T64" fmla="*/ 4 w 198"/>
                  <a:gd name="T65" fmla="*/ 235 h 293"/>
                  <a:gd name="T66" fmla="*/ 0 w 198"/>
                  <a:gd name="T67" fmla="*/ 220 h 293"/>
                  <a:gd name="T68" fmla="*/ 0 w 198"/>
                  <a:gd name="T69" fmla="*/ 202 h 293"/>
                  <a:gd name="T70" fmla="*/ 0 w 198"/>
                  <a:gd name="T71" fmla="*/ 202 h 29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8"/>
                  <a:gd name="T109" fmla="*/ 0 h 293"/>
                  <a:gd name="T110" fmla="*/ 198 w 198"/>
                  <a:gd name="T111" fmla="*/ 293 h 29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8" h="293">
                    <a:moveTo>
                      <a:pt x="0" y="202"/>
                    </a:moveTo>
                    <a:lnTo>
                      <a:pt x="0" y="202"/>
                    </a:lnTo>
                    <a:lnTo>
                      <a:pt x="11" y="198"/>
                    </a:lnTo>
                    <a:lnTo>
                      <a:pt x="41" y="180"/>
                    </a:lnTo>
                    <a:lnTo>
                      <a:pt x="81" y="147"/>
                    </a:lnTo>
                    <a:lnTo>
                      <a:pt x="103" y="125"/>
                    </a:lnTo>
                    <a:lnTo>
                      <a:pt x="125" y="95"/>
                    </a:lnTo>
                    <a:lnTo>
                      <a:pt x="158" y="48"/>
                    </a:lnTo>
                    <a:lnTo>
                      <a:pt x="173" y="19"/>
                    </a:lnTo>
                    <a:lnTo>
                      <a:pt x="180" y="4"/>
                    </a:lnTo>
                    <a:lnTo>
                      <a:pt x="180" y="0"/>
                    </a:lnTo>
                    <a:lnTo>
                      <a:pt x="191" y="66"/>
                    </a:lnTo>
                    <a:lnTo>
                      <a:pt x="195" y="125"/>
                    </a:lnTo>
                    <a:lnTo>
                      <a:pt x="198" y="154"/>
                    </a:lnTo>
                    <a:lnTo>
                      <a:pt x="195" y="183"/>
                    </a:lnTo>
                    <a:lnTo>
                      <a:pt x="191" y="205"/>
                    </a:lnTo>
                    <a:lnTo>
                      <a:pt x="187" y="227"/>
                    </a:lnTo>
                    <a:lnTo>
                      <a:pt x="173" y="260"/>
                    </a:lnTo>
                    <a:lnTo>
                      <a:pt x="154" y="290"/>
                    </a:lnTo>
                    <a:lnTo>
                      <a:pt x="147" y="293"/>
                    </a:lnTo>
                    <a:lnTo>
                      <a:pt x="129" y="293"/>
                    </a:lnTo>
                    <a:lnTo>
                      <a:pt x="107" y="293"/>
                    </a:lnTo>
                    <a:lnTo>
                      <a:pt x="77" y="290"/>
                    </a:lnTo>
                    <a:lnTo>
                      <a:pt x="48" y="279"/>
                    </a:lnTo>
                    <a:lnTo>
                      <a:pt x="33" y="271"/>
                    </a:lnTo>
                    <a:lnTo>
                      <a:pt x="22" y="260"/>
                    </a:lnTo>
                    <a:lnTo>
                      <a:pt x="11" y="249"/>
                    </a:lnTo>
                    <a:lnTo>
                      <a:pt x="4" y="235"/>
                    </a:lnTo>
                    <a:lnTo>
                      <a:pt x="0" y="220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23"/>
              <p:cNvSpPr>
                <a:spLocks/>
              </p:cNvSpPr>
              <p:nvPr/>
            </p:nvSpPr>
            <p:spPr bwMode="auto">
              <a:xfrm>
                <a:off x="3309" y="527"/>
                <a:ext cx="172" cy="293"/>
              </a:xfrm>
              <a:custGeom>
                <a:avLst/>
                <a:gdLst>
                  <a:gd name="T0" fmla="*/ 147 w 172"/>
                  <a:gd name="T1" fmla="*/ 19 h 293"/>
                  <a:gd name="T2" fmla="*/ 147 w 172"/>
                  <a:gd name="T3" fmla="*/ 19 h 293"/>
                  <a:gd name="T4" fmla="*/ 154 w 172"/>
                  <a:gd name="T5" fmla="*/ 4 h 293"/>
                  <a:gd name="T6" fmla="*/ 154 w 172"/>
                  <a:gd name="T7" fmla="*/ 0 h 293"/>
                  <a:gd name="T8" fmla="*/ 154 w 172"/>
                  <a:gd name="T9" fmla="*/ 0 h 293"/>
                  <a:gd name="T10" fmla="*/ 165 w 172"/>
                  <a:gd name="T11" fmla="*/ 66 h 293"/>
                  <a:gd name="T12" fmla="*/ 169 w 172"/>
                  <a:gd name="T13" fmla="*/ 125 h 293"/>
                  <a:gd name="T14" fmla="*/ 172 w 172"/>
                  <a:gd name="T15" fmla="*/ 154 h 293"/>
                  <a:gd name="T16" fmla="*/ 169 w 172"/>
                  <a:gd name="T17" fmla="*/ 183 h 293"/>
                  <a:gd name="T18" fmla="*/ 169 w 172"/>
                  <a:gd name="T19" fmla="*/ 183 h 293"/>
                  <a:gd name="T20" fmla="*/ 165 w 172"/>
                  <a:gd name="T21" fmla="*/ 205 h 293"/>
                  <a:gd name="T22" fmla="*/ 161 w 172"/>
                  <a:gd name="T23" fmla="*/ 227 h 293"/>
                  <a:gd name="T24" fmla="*/ 147 w 172"/>
                  <a:gd name="T25" fmla="*/ 260 h 293"/>
                  <a:gd name="T26" fmla="*/ 128 w 172"/>
                  <a:gd name="T27" fmla="*/ 290 h 293"/>
                  <a:gd name="T28" fmla="*/ 128 w 172"/>
                  <a:gd name="T29" fmla="*/ 290 h 293"/>
                  <a:gd name="T30" fmla="*/ 121 w 172"/>
                  <a:gd name="T31" fmla="*/ 293 h 293"/>
                  <a:gd name="T32" fmla="*/ 103 w 172"/>
                  <a:gd name="T33" fmla="*/ 293 h 293"/>
                  <a:gd name="T34" fmla="*/ 81 w 172"/>
                  <a:gd name="T35" fmla="*/ 293 h 293"/>
                  <a:gd name="T36" fmla="*/ 51 w 172"/>
                  <a:gd name="T37" fmla="*/ 290 h 293"/>
                  <a:gd name="T38" fmla="*/ 51 w 172"/>
                  <a:gd name="T39" fmla="*/ 290 h 293"/>
                  <a:gd name="T40" fmla="*/ 22 w 172"/>
                  <a:gd name="T41" fmla="*/ 282 h 293"/>
                  <a:gd name="T42" fmla="*/ 0 w 172"/>
                  <a:gd name="T43" fmla="*/ 264 h 293"/>
                  <a:gd name="T44" fmla="*/ 0 w 172"/>
                  <a:gd name="T45" fmla="*/ 264 h 293"/>
                  <a:gd name="T46" fmla="*/ 22 w 172"/>
                  <a:gd name="T47" fmla="*/ 268 h 293"/>
                  <a:gd name="T48" fmla="*/ 48 w 172"/>
                  <a:gd name="T49" fmla="*/ 268 h 293"/>
                  <a:gd name="T50" fmla="*/ 62 w 172"/>
                  <a:gd name="T51" fmla="*/ 264 h 293"/>
                  <a:gd name="T52" fmla="*/ 81 w 172"/>
                  <a:gd name="T53" fmla="*/ 260 h 293"/>
                  <a:gd name="T54" fmla="*/ 95 w 172"/>
                  <a:gd name="T55" fmla="*/ 253 h 293"/>
                  <a:gd name="T56" fmla="*/ 110 w 172"/>
                  <a:gd name="T57" fmla="*/ 242 h 293"/>
                  <a:gd name="T58" fmla="*/ 110 w 172"/>
                  <a:gd name="T59" fmla="*/ 242 h 293"/>
                  <a:gd name="T60" fmla="*/ 125 w 172"/>
                  <a:gd name="T61" fmla="*/ 224 h 293"/>
                  <a:gd name="T62" fmla="*/ 139 w 172"/>
                  <a:gd name="T63" fmla="*/ 198 h 293"/>
                  <a:gd name="T64" fmla="*/ 147 w 172"/>
                  <a:gd name="T65" fmla="*/ 172 h 293"/>
                  <a:gd name="T66" fmla="*/ 154 w 172"/>
                  <a:gd name="T67" fmla="*/ 143 h 293"/>
                  <a:gd name="T68" fmla="*/ 154 w 172"/>
                  <a:gd name="T69" fmla="*/ 114 h 293"/>
                  <a:gd name="T70" fmla="*/ 154 w 172"/>
                  <a:gd name="T71" fmla="*/ 85 h 293"/>
                  <a:gd name="T72" fmla="*/ 150 w 172"/>
                  <a:gd name="T73" fmla="*/ 37 h 293"/>
                  <a:gd name="T74" fmla="*/ 150 w 172"/>
                  <a:gd name="T75" fmla="*/ 37 h 293"/>
                  <a:gd name="T76" fmla="*/ 147 w 172"/>
                  <a:gd name="T77" fmla="*/ 19 h 293"/>
                  <a:gd name="T78" fmla="*/ 147 w 172"/>
                  <a:gd name="T79" fmla="*/ 19 h 29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2"/>
                  <a:gd name="T121" fmla="*/ 0 h 293"/>
                  <a:gd name="T122" fmla="*/ 172 w 172"/>
                  <a:gd name="T123" fmla="*/ 293 h 29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2" h="293">
                    <a:moveTo>
                      <a:pt x="147" y="19"/>
                    </a:moveTo>
                    <a:lnTo>
                      <a:pt x="147" y="19"/>
                    </a:lnTo>
                    <a:lnTo>
                      <a:pt x="154" y="4"/>
                    </a:lnTo>
                    <a:lnTo>
                      <a:pt x="154" y="0"/>
                    </a:lnTo>
                    <a:lnTo>
                      <a:pt x="165" y="66"/>
                    </a:lnTo>
                    <a:lnTo>
                      <a:pt x="169" y="125"/>
                    </a:lnTo>
                    <a:lnTo>
                      <a:pt x="172" y="154"/>
                    </a:lnTo>
                    <a:lnTo>
                      <a:pt x="169" y="183"/>
                    </a:lnTo>
                    <a:lnTo>
                      <a:pt x="165" y="205"/>
                    </a:lnTo>
                    <a:lnTo>
                      <a:pt x="161" y="227"/>
                    </a:lnTo>
                    <a:lnTo>
                      <a:pt x="147" y="260"/>
                    </a:lnTo>
                    <a:lnTo>
                      <a:pt x="128" y="290"/>
                    </a:lnTo>
                    <a:lnTo>
                      <a:pt x="121" y="293"/>
                    </a:lnTo>
                    <a:lnTo>
                      <a:pt x="103" y="293"/>
                    </a:lnTo>
                    <a:lnTo>
                      <a:pt x="81" y="293"/>
                    </a:lnTo>
                    <a:lnTo>
                      <a:pt x="51" y="290"/>
                    </a:lnTo>
                    <a:lnTo>
                      <a:pt x="22" y="282"/>
                    </a:lnTo>
                    <a:lnTo>
                      <a:pt x="0" y="264"/>
                    </a:lnTo>
                    <a:lnTo>
                      <a:pt x="22" y="268"/>
                    </a:lnTo>
                    <a:lnTo>
                      <a:pt x="48" y="268"/>
                    </a:lnTo>
                    <a:lnTo>
                      <a:pt x="62" y="264"/>
                    </a:lnTo>
                    <a:lnTo>
                      <a:pt x="81" y="260"/>
                    </a:lnTo>
                    <a:lnTo>
                      <a:pt x="95" y="253"/>
                    </a:lnTo>
                    <a:lnTo>
                      <a:pt x="110" y="242"/>
                    </a:lnTo>
                    <a:lnTo>
                      <a:pt x="125" y="224"/>
                    </a:lnTo>
                    <a:lnTo>
                      <a:pt x="139" y="198"/>
                    </a:lnTo>
                    <a:lnTo>
                      <a:pt x="147" y="172"/>
                    </a:lnTo>
                    <a:lnTo>
                      <a:pt x="154" y="143"/>
                    </a:lnTo>
                    <a:lnTo>
                      <a:pt x="154" y="114"/>
                    </a:lnTo>
                    <a:lnTo>
                      <a:pt x="154" y="85"/>
                    </a:lnTo>
                    <a:lnTo>
                      <a:pt x="150" y="37"/>
                    </a:lnTo>
                    <a:lnTo>
                      <a:pt x="147" y="19"/>
                    </a:lnTo>
                    <a:close/>
                  </a:path>
                </a:pathLst>
              </a:custGeom>
              <a:solidFill>
                <a:srgbClr val="C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Freeform 24"/>
              <p:cNvSpPr>
                <a:spLocks/>
              </p:cNvSpPr>
              <p:nvPr/>
            </p:nvSpPr>
            <p:spPr bwMode="auto">
              <a:xfrm>
                <a:off x="3335" y="601"/>
                <a:ext cx="121" cy="157"/>
              </a:xfrm>
              <a:custGeom>
                <a:avLst/>
                <a:gdLst>
                  <a:gd name="T0" fmla="*/ 0 w 121"/>
                  <a:gd name="T1" fmla="*/ 139 h 157"/>
                  <a:gd name="T2" fmla="*/ 0 w 121"/>
                  <a:gd name="T3" fmla="*/ 139 h 157"/>
                  <a:gd name="T4" fmla="*/ 29 w 121"/>
                  <a:gd name="T5" fmla="*/ 117 h 157"/>
                  <a:gd name="T6" fmla="*/ 58 w 121"/>
                  <a:gd name="T7" fmla="*/ 87 h 157"/>
                  <a:gd name="T8" fmla="*/ 73 w 121"/>
                  <a:gd name="T9" fmla="*/ 73 h 157"/>
                  <a:gd name="T10" fmla="*/ 88 w 121"/>
                  <a:gd name="T11" fmla="*/ 54 h 157"/>
                  <a:gd name="T12" fmla="*/ 88 w 121"/>
                  <a:gd name="T13" fmla="*/ 54 h 157"/>
                  <a:gd name="T14" fmla="*/ 121 w 121"/>
                  <a:gd name="T15" fmla="*/ 0 h 157"/>
                  <a:gd name="T16" fmla="*/ 121 w 121"/>
                  <a:gd name="T17" fmla="*/ 0 h 157"/>
                  <a:gd name="T18" fmla="*/ 113 w 121"/>
                  <a:gd name="T19" fmla="*/ 21 h 157"/>
                  <a:gd name="T20" fmla="*/ 91 w 121"/>
                  <a:gd name="T21" fmla="*/ 69 h 157"/>
                  <a:gd name="T22" fmla="*/ 66 w 121"/>
                  <a:gd name="T23" fmla="*/ 120 h 157"/>
                  <a:gd name="T24" fmla="*/ 55 w 121"/>
                  <a:gd name="T25" fmla="*/ 139 h 157"/>
                  <a:gd name="T26" fmla="*/ 40 w 121"/>
                  <a:gd name="T27" fmla="*/ 150 h 157"/>
                  <a:gd name="T28" fmla="*/ 40 w 121"/>
                  <a:gd name="T29" fmla="*/ 150 h 157"/>
                  <a:gd name="T30" fmla="*/ 29 w 121"/>
                  <a:gd name="T31" fmla="*/ 157 h 157"/>
                  <a:gd name="T32" fmla="*/ 18 w 121"/>
                  <a:gd name="T33" fmla="*/ 157 h 157"/>
                  <a:gd name="T34" fmla="*/ 11 w 121"/>
                  <a:gd name="T35" fmla="*/ 153 h 157"/>
                  <a:gd name="T36" fmla="*/ 7 w 121"/>
                  <a:gd name="T37" fmla="*/ 150 h 157"/>
                  <a:gd name="T38" fmla="*/ 0 w 121"/>
                  <a:gd name="T39" fmla="*/ 142 h 157"/>
                  <a:gd name="T40" fmla="*/ 0 w 121"/>
                  <a:gd name="T41" fmla="*/ 139 h 157"/>
                  <a:gd name="T42" fmla="*/ 0 w 121"/>
                  <a:gd name="T43" fmla="*/ 139 h 15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1"/>
                  <a:gd name="T67" fmla="*/ 0 h 157"/>
                  <a:gd name="T68" fmla="*/ 121 w 121"/>
                  <a:gd name="T69" fmla="*/ 157 h 15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1" h="157">
                    <a:moveTo>
                      <a:pt x="0" y="139"/>
                    </a:moveTo>
                    <a:lnTo>
                      <a:pt x="0" y="139"/>
                    </a:lnTo>
                    <a:lnTo>
                      <a:pt x="29" y="117"/>
                    </a:lnTo>
                    <a:lnTo>
                      <a:pt x="58" y="87"/>
                    </a:lnTo>
                    <a:lnTo>
                      <a:pt x="73" y="73"/>
                    </a:lnTo>
                    <a:lnTo>
                      <a:pt x="88" y="54"/>
                    </a:lnTo>
                    <a:lnTo>
                      <a:pt x="121" y="0"/>
                    </a:lnTo>
                    <a:lnTo>
                      <a:pt x="113" y="21"/>
                    </a:lnTo>
                    <a:lnTo>
                      <a:pt x="91" y="69"/>
                    </a:lnTo>
                    <a:lnTo>
                      <a:pt x="66" y="120"/>
                    </a:lnTo>
                    <a:lnTo>
                      <a:pt x="55" y="139"/>
                    </a:lnTo>
                    <a:lnTo>
                      <a:pt x="40" y="150"/>
                    </a:lnTo>
                    <a:lnTo>
                      <a:pt x="29" y="157"/>
                    </a:lnTo>
                    <a:lnTo>
                      <a:pt x="18" y="157"/>
                    </a:lnTo>
                    <a:lnTo>
                      <a:pt x="11" y="153"/>
                    </a:lnTo>
                    <a:lnTo>
                      <a:pt x="7" y="150"/>
                    </a:lnTo>
                    <a:lnTo>
                      <a:pt x="0" y="142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C57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7" name="Picture 25" descr="MCj0434845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0" y="1946"/>
              <a:ext cx="1276" cy="1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951" y="1934"/>
              <a:ext cx="227" cy="322"/>
              <a:chOff x="2313" y="572"/>
              <a:chExt cx="227" cy="322"/>
            </a:xfrm>
          </p:grpSpPr>
          <p:sp>
            <p:nvSpPr>
              <p:cNvPr id="9" name="Freeform 27"/>
              <p:cNvSpPr>
                <a:spLocks/>
              </p:cNvSpPr>
              <p:nvPr/>
            </p:nvSpPr>
            <p:spPr bwMode="auto">
              <a:xfrm>
                <a:off x="2313" y="572"/>
                <a:ext cx="227" cy="322"/>
              </a:xfrm>
              <a:custGeom>
                <a:avLst/>
                <a:gdLst>
                  <a:gd name="T0" fmla="*/ 209 w 227"/>
                  <a:gd name="T1" fmla="*/ 194 h 322"/>
                  <a:gd name="T2" fmla="*/ 209 w 227"/>
                  <a:gd name="T3" fmla="*/ 194 h 322"/>
                  <a:gd name="T4" fmla="*/ 183 w 227"/>
                  <a:gd name="T5" fmla="*/ 179 h 322"/>
                  <a:gd name="T6" fmla="*/ 161 w 227"/>
                  <a:gd name="T7" fmla="*/ 161 h 322"/>
                  <a:gd name="T8" fmla="*/ 139 w 227"/>
                  <a:gd name="T9" fmla="*/ 142 h 322"/>
                  <a:gd name="T10" fmla="*/ 121 w 227"/>
                  <a:gd name="T11" fmla="*/ 124 h 322"/>
                  <a:gd name="T12" fmla="*/ 84 w 227"/>
                  <a:gd name="T13" fmla="*/ 77 h 322"/>
                  <a:gd name="T14" fmla="*/ 55 w 227"/>
                  <a:gd name="T15" fmla="*/ 29 h 322"/>
                  <a:gd name="T16" fmla="*/ 55 w 227"/>
                  <a:gd name="T17" fmla="*/ 29 h 322"/>
                  <a:gd name="T18" fmla="*/ 44 w 227"/>
                  <a:gd name="T19" fmla="*/ 7 h 322"/>
                  <a:gd name="T20" fmla="*/ 36 w 227"/>
                  <a:gd name="T21" fmla="*/ 0 h 322"/>
                  <a:gd name="T22" fmla="*/ 33 w 227"/>
                  <a:gd name="T23" fmla="*/ 0 h 322"/>
                  <a:gd name="T24" fmla="*/ 25 w 227"/>
                  <a:gd name="T25" fmla="*/ 0 h 322"/>
                  <a:gd name="T26" fmla="*/ 22 w 227"/>
                  <a:gd name="T27" fmla="*/ 3 h 322"/>
                  <a:gd name="T28" fmla="*/ 14 w 227"/>
                  <a:gd name="T29" fmla="*/ 14 h 322"/>
                  <a:gd name="T30" fmla="*/ 11 w 227"/>
                  <a:gd name="T31" fmla="*/ 29 h 322"/>
                  <a:gd name="T32" fmla="*/ 7 w 227"/>
                  <a:gd name="T33" fmla="*/ 51 h 322"/>
                  <a:gd name="T34" fmla="*/ 3 w 227"/>
                  <a:gd name="T35" fmla="*/ 80 h 322"/>
                  <a:gd name="T36" fmla="*/ 3 w 227"/>
                  <a:gd name="T37" fmla="*/ 80 h 322"/>
                  <a:gd name="T38" fmla="*/ 0 w 227"/>
                  <a:gd name="T39" fmla="*/ 146 h 322"/>
                  <a:gd name="T40" fmla="*/ 0 w 227"/>
                  <a:gd name="T41" fmla="*/ 175 h 322"/>
                  <a:gd name="T42" fmla="*/ 3 w 227"/>
                  <a:gd name="T43" fmla="*/ 205 h 322"/>
                  <a:gd name="T44" fmla="*/ 7 w 227"/>
                  <a:gd name="T45" fmla="*/ 230 h 322"/>
                  <a:gd name="T46" fmla="*/ 18 w 227"/>
                  <a:gd name="T47" fmla="*/ 256 h 322"/>
                  <a:gd name="T48" fmla="*/ 29 w 227"/>
                  <a:gd name="T49" fmla="*/ 285 h 322"/>
                  <a:gd name="T50" fmla="*/ 47 w 227"/>
                  <a:gd name="T51" fmla="*/ 314 h 322"/>
                  <a:gd name="T52" fmla="*/ 47 w 227"/>
                  <a:gd name="T53" fmla="*/ 314 h 322"/>
                  <a:gd name="T54" fmla="*/ 66 w 227"/>
                  <a:gd name="T55" fmla="*/ 322 h 322"/>
                  <a:gd name="T56" fmla="*/ 84 w 227"/>
                  <a:gd name="T57" fmla="*/ 322 h 322"/>
                  <a:gd name="T58" fmla="*/ 106 w 227"/>
                  <a:gd name="T59" fmla="*/ 322 h 322"/>
                  <a:gd name="T60" fmla="*/ 128 w 227"/>
                  <a:gd name="T61" fmla="*/ 318 h 322"/>
                  <a:gd name="T62" fmla="*/ 128 w 227"/>
                  <a:gd name="T63" fmla="*/ 318 h 322"/>
                  <a:gd name="T64" fmla="*/ 150 w 227"/>
                  <a:gd name="T65" fmla="*/ 314 h 322"/>
                  <a:gd name="T66" fmla="*/ 168 w 227"/>
                  <a:gd name="T67" fmla="*/ 303 h 322"/>
                  <a:gd name="T68" fmla="*/ 187 w 227"/>
                  <a:gd name="T69" fmla="*/ 296 h 322"/>
                  <a:gd name="T70" fmla="*/ 201 w 227"/>
                  <a:gd name="T71" fmla="*/ 282 h 322"/>
                  <a:gd name="T72" fmla="*/ 212 w 227"/>
                  <a:gd name="T73" fmla="*/ 267 h 322"/>
                  <a:gd name="T74" fmla="*/ 220 w 227"/>
                  <a:gd name="T75" fmla="*/ 249 h 322"/>
                  <a:gd name="T76" fmla="*/ 227 w 227"/>
                  <a:gd name="T77" fmla="*/ 227 h 322"/>
                  <a:gd name="T78" fmla="*/ 227 w 227"/>
                  <a:gd name="T79" fmla="*/ 205 h 322"/>
                  <a:gd name="T80" fmla="*/ 227 w 227"/>
                  <a:gd name="T81" fmla="*/ 205 h 322"/>
                  <a:gd name="T82" fmla="*/ 209 w 227"/>
                  <a:gd name="T83" fmla="*/ 194 h 322"/>
                  <a:gd name="T84" fmla="*/ 209 w 227"/>
                  <a:gd name="T85" fmla="*/ 194 h 3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7"/>
                  <a:gd name="T130" fmla="*/ 0 h 322"/>
                  <a:gd name="T131" fmla="*/ 227 w 227"/>
                  <a:gd name="T132" fmla="*/ 322 h 32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7" h="322">
                    <a:moveTo>
                      <a:pt x="209" y="194"/>
                    </a:moveTo>
                    <a:lnTo>
                      <a:pt x="209" y="194"/>
                    </a:lnTo>
                    <a:lnTo>
                      <a:pt x="183" y="179"/>
                    </a:lnTo>
                    <a:lnTo>
                      <a:pt x="161" y="161"/>
                    </a:lnTo>
                    <a:lnTo>
                      <a:pt x="139" y="142"/>
                    </a:lnTo>
                    <a:lnTo>
                      <a:pt x="121" y="124"/>
                    </a:lnTo>
                    <a:lnTo>
                      <a:pt x="84" y="77"/>
                    </a:lnTo>
                    <a:lnTo>
                      <a:pt x="55" y="29"/>
                    </a:lnTo>
                    <a:lnTo>
                      <a:pt x="44" y="7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5" y="0"/>
                    </a:lnTo>
                    <a:lnTo>
                      <a:pt x="22" y="3"/>
                    </a:lnTo>
                    <a:lnTo>
                      <a:pt x="14" y="14"/>
                    </a:lnTo>
                    <a:lnTo>
                      <a:pt x="11" y="29"/>
                    </a:lnTo>
                    <a:lnTo>
                      <a:pt x="7" y="51"/>
                    </a:lnTo>
                    <a:lnTo>
                      <a:pt x="3" y="80"/>
                    </a:lnTo>
                    <a:lnTo>
                      <a:pt x="0" y="146"/>
                    </a:lnTo>
                    <a:lnTo>
                      <a:pt x="0" y="175"/>
                    </a:lnTo>
                    <a:lnTo>
                      <a:pt x="3" y="205"/>
                    </a:lnTo>
                    <a:lnTo>
                      <a:pt x="7" y="230"/>
                    </a:lnTo>
                    <a:lnTo>
                      <a:pt x="18" y="256"/>
                    </a:lnTo>
                    <a:lnTo>
                      <a:pt x="29" y="285"/>
                    </a:lnTo>
                    <a:lnTo>
                      <a:pt x="47" y="314"/>
                    </a:lnTo>
                    <a:lnTo>
                      <a:pt x="66" y="322"/>
                    </a:lnTo>
                    <a:lnTo>
                      <a:pt x="84" y="322"/>
                    </a:lnTo>
                    <a:lnTo>
                      <a:pt x="106" y="322"/>
                    </a:lnTo>
                    <a:lnTo>
                      <a:pt x="128" y="318"/>
                    </a:lnTo>
                    <a:lnTo>
                      <a:pt x="150" y="314"/>
                    </a:lnTo>
                    <a:lnTo>
                      <a:pt x="168" y="303"/>
                    </a:lnTo>
                    <a:lnTo>
                      <a:pt x="187" y="296"/>
                    </a:lnTo>
                    <a:lnTo>
                      <a:pt x="201" y="282"/>
                    </a:lnTo>
                    <a:lnTo>
                      <a:pt x="212" y="267"/>
                    </a:lnTo>
                    <a:lnTo>
                      <a:pt x="220" y="249"/>
                    </a:lnTo>
                    <a:lnTo>
                      <a:pt x="227" y="227"/>
                    </a:lnTo>
                    <a:lnTo>
                      <a:pt x="227" y="205"/>
                    </a:lnTo>
                    <a:lnTo>
                      <a:pt x="209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Freeform 28"/>
              <p:cNvSpPr>
                <a:spLocks/>
              </p:cNvSpPr>
              <p:nvPr/>
            </p:nvSpPr>
            <p:spPr bwMode="auto">
              <a:xfrm>
                <a:off x="2327" y="583"/>
                <a:ext cx="195" cy="292"/>
              </a:xfrm>
              <a:custGeom>
                <a:avLst/>
                <a:gdLst>
                  <a:gd name="T0" fmla="*/ 195 w 195"/>
                  <a:gd name="T1" fmla="*/ 201 h 292"/>
                  <a:gd name="T2" fmla="*/ 195 w 195"/>
                  <a:gd name="T3" fmla="*/ 201 h 292"/>
                  <a:gd name="T4" fmla="*/ 184 w 195"/>
                  <a:gd name="T5" fmla="*/ 197 h 292"/>
                  <a:gd name="T6" fmla="*/ 154 w 195"/>
                  <a:gd name="T7" fmla="*/ 179 h 292"/>
                  <a:gd name="T8" fmla="*/ 114 w 195"/>
                  <a:gd name="T9" fmla="*/ 146 h 292"/>
                  <a:gd name="T10" fmla="*/ 92 w 195"/>
                  <a:gd name="T11" fmla="*/ 124 h 292"/>
                  <a:gd name="T12" fmla="*/ 70 w 195"/>
                  <a:gd name="T13" fmla="*/ 95 h 292"/>
                  <a:gd name="T14" fmla="*/ 70 w 195"/>
                  <a:gd name="T15" fmla="*/ 95 h 292"/>
                  <a:gd name="T16" fmla="*/ 41 w 195"/>
                  <a:gd name="T17" fmla="*/ 47 h 292"/>
                  <a:gd name="T18" fmla="*/ 22 w 195"/>
                  <a:gd name="T19" fmla="*/ 18 h 292"/>
                  <a:gd name="T20" fmla="*/ 19 w 195"/>
                  <a:gd name="T21" fmla="*/ 3 h 292"/>
                  <a:gd name="T22" fmla="*/ 15 w 195"/>
                  <a:gd name="T23" fmla="*/ 0 h 292"/>
                  <a:gd name="T24" fmla="*/ 15 w 195"/>
                  <a:gd name="T25" fmla="*/ 0 h 292"/>
                  <a:gd name="T26" fmla="*/ 8 w 195"/>
                  <a:gd name="T27" fmla="*/ 66 h 292"/>
                  <a:gd name="T28" fmla="*/ 0 w 195"/>
                  <a:gd name="T29" fmla="*/ 124 h 292"/>
                  <a:gd name="T30" fmla="*/ 0 w 195"/>
                  <a:gd name="T31" fmla="*/ 157 h 292"/>
                  <a:gd name="T32" fmla="*/ 0 w 195"/>
                  <a:gd name="T33" fmla="*/ 183 h 292"/>
                  <a:gd name="T34" fmla="*/ 0 w 195"/>
                  <a:gd name="T35" fmla="*/ 183 h 292"/>
                  <a:gd name="T36" fmla="*/ 4 w 195"/>
                  <a:gd name="T37" fmla="*/ 208 h 292"/>
                  <a:gd name="T38" fmla="*/ 11 w 195"/>
                  <a:gd name="T39" fmla="*/ 227 h 292"/>
                  <a:gd name="T40" fmla="*/ 26 w 195"/>
                  <a:gd name="T41" fmla="*/ 260 h 292"/>
                  <a:gd name="T42" fmla="*/ 44 w 195"/>
                  <a:gd name="T43" fmla="*/ 289 h 292"/>
                  <a:gd name="T44" fmla="*/ 44 w 195"/>
                  <a:gd name="T45" fmla="*/ 289 h 292"/>
                  <a:gd name="T46" fmla="*/ 52 w 195"/>
                  <a:gd name="T47" fmla="*/ 292 h 292"/>
                  <a:gd name="T48" fmla="*/ 66 w 195"/>
                  <a:gd name="T49" fmla="*/ 292 h 292"/>
                  <a:gd name="T50" fmla="*/ 88 w 195"/>
                  <a:gd name="T51" fmla="*/ 292 h 292"/>
                  <a:gd name="T52" fmla="*/ 118 w 195"/>
                  <a:gd name="T53" fmla="*/ 289 h 292"/>
                  <a:gd name="T54" fmla="*/ 118 w 195"/>
                  <a:gd name="T55" fmla="*/ 289 h 292"/>
                  <a:gd name="T56" fmla="*/ 147 w 195"/>
                  <a:gd name="T57" fmla="*/ 278 h 292"/>
                  <a:gd name="T58" fmla="*/ 162 w 195"/>
                  <a:gd name="T59" fmla="*/ 271 h 292"/>
                  <a:gd name="T60" fmla="*/ 173 w 195"/>
                  <a:gd name="T61" fmla="*/ 260 h 292"/>
                  <a:gd name="T62" fmla="*/ 184 w 195"/>
                  <a:gd name="T63" fmla="*/ 249 h 292"/>
                  <a:gd name="T64" fmla="*/ 191 w 195"/>
                  <a:gd name="T65" fmla="*/ 234 h 292"/>
                  <a:gd name="T66" fmla="*/ 195 w 195"/>
                  <a:gd name="T67" fmla="*/ 219 h 292"/>
                  <a:gd name="T68" fmla="*/ 195 w 195"/>
                  <a:gd name="T69" fmla="*/ 201 h 292"/>
                  <a:gd name="T70" fmla="*/ 195 w 195"/>
                  <a:gd name="T71" fmla="*/ 201 h 29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5"/>
                  <a:gd name="T109" fmla="*/ 0 h 292"/>
                  <a:gd name="T110" fmla="*/ 195 w 195"/>
                  <a:gd name="T111" fmla="*/ 292 h 29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5" h="292">
                    <a:moveTo>
                      <a:pt x="195" y="201"/>
                    </a:moveTo>
                    <a:lnTo>
                      <a:pt x="195" y="201"/>
                    </a:lnTo>
                    <a:lnTo>
                      <a:pt x="184" y="197"/>
                    </a:lnTo>
                    <a:lnTo>
                      <a:pt x="154" y="179"/>
                    </a:lnTo>
                    <a:lnTo>
                      <a:pt x="114" y="146"/>
                    </a:lnTo>
                    <a:lnTo>
                      <a:pt x="92" y="124"/>
                    </a:lnTo>
                    <a:lnTo>
                      <a:pt x="70" y="95"/>
                    </a:lnTo>
                    <a:lnTo>
                      <a:pt x="41" y="47"/>
                    </a:lnTo>
                    <a:lnTo>
                      <a:pt x="22" y="18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8" y="66"/>
                    </a:lnTo>
                    <a:lnTo>
                      <a:pt x="0" y="124"/>
                    </a:lnTo>
                    <a:lnTo>
                      <a:pt x="0" y="157"/>
                    </a:lnTo>
                    <a:lnTo>
                      <a:pt x="0" y="183"/>
                    </a:lnTo>
                    <a:lnTo>
                      <a:pt x="4" y="208"/>
                    </a:lnTo>
                    <a:lnTo>
                      <a:pt x="11" y="227"/>
                    </a:lnTo>
                    <a:lnTo>
                      <a:pt x="26" y="260"/>
                    </a:lnTo>
                    <a:lnTo>
                      <a:pt x="44" y="289"/>
                    </a:lnTo>
                    <a:lnTo>
                      <a:pt x="52" y="292"/>
                    </a:lnTo>
                    <a:lnTo>
                      <a:pt x="66" y="292"/>
                    </a:lnTo>
                    <a:lnTo>
                      <a:pt x="88" y="292"/>
                    </a:lnTo>
                    <a:lnTo>
                      <a:pt x="118" y="289"/>
                    </a:lnTo>
                    <a:lnTo>
                      <a:pt x="147" y="278"/>
                    </a:lnTo>
                    <a:lnTo>
                      <a:pt x="162" y="271"/>
                    </a:lnTo>
                    <a:lnTo>
                      <a:pt x="173" y="260"/>
                    </a:lnTo>
                    <a:lnTo>
                      <a:pt x="184" y="249"/>
                    </a:lnTo>
                    <a:lnTo>
                      <a:pt x="191" y="234"/>
                    </a:lnTo>
                    <a:lnTo>
                      <a:pt x="195" y="219"/>
                    </a:lnTo>
                    <a:lnTo>
                      <a:pt x="195" y="20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9"/>
              <p:cNvSpPr>
                <a:spLocks/>
              </p:cNvSpPr>
              <p:nvPr/>
            </p:nvSpPr>
            <p:spPr bwMode="auto">
              <a:xfrm>
                <a:off x="2327" y="583"/>
                <a:ext cx="169" cy="292"/>
              </a:xfrm>
              <a:custGeom>
                <a:avLst/>
                <a:gdLst>
                  <a:gd name="T0" fmla="*/ 22 w 169"/>
                  <a:gd name="T1" fmla="*/ 18 h 292"/>
                  <a:gd name="T2" fmla="*/ 22 w 169"/>
                  <a:gd name="T3" fmla="*/ 18 h 292"/>
                  <a:gd name="T4" fmla="*/ 19 w 169"/>
                  <a:gd name="T5" fmla="*/ 3 h 292"/>
                  <a:gd name="T6" fmla="*/ 15 w 169"/>
                  <a:gd name="T7" fmla="*/ 0 h 292"/>
                  <a:gd name="T8" fmla="*/ 15 w 169"/>
                  <a:gd name="T9" fmla="*/ 0 h 292"/>
                  <a:gd name="T10" fmla="*/ 8 w 169"/>
                  <a:gd name="T11" fmla="*/ 66 h 292"/>
                  <a:gd name="T12" fmla="*/ 0 w 169"/>
                  <a:gd name="T13" fmla="*/ 124 h 292"/>
                  <a:gd name="T14" fmla="*/ 0 w 169"/>
                  <a:gd name="T15" fmla="*/ 157 h 292"/>
                  <a:gd name="T16" fmla="*/ 0 w 169"/>
                  <a:gd name="T17" fmla="*/ 183 h 292"/>
                  <a:gd name="T18" fmla="*/ 0 w 169"/>
                  <a:gd name="T19" fmla="*/ 183 h 292"/>
                  <a:gd name="T20" fmla="*/ 4 w 169"/>
                  <a:gd name="T21" fmla="*/ 208 h 292"/>
                  <a:gd name="T22" fmla="*/ 11 w 169"/>
                  <a:gd name="T23" fmla="*/ 227 h 292"/>
                  <a:gd name="T24" fmla="*/ 26 w 169"/>
                  <a:gd name="T25" fmla="*/ 260 h 292"/>
                  <a:gd name="T26" fmla="*/ 44 w 169"/>
                  <a:gd name="T27" fmla="*/ 289 h 292"/>
                  <a:gd name="T28" fmla="*/ 44 w 169"/>
                  <a:gd name="T29" fmla="*/ 289 h 292"/>
                  <a:gd name="T30" fmla="*/ 52 w 169"/>
                  <a:gd name="T31" fmla="*/ 292 h 292"/>
                  <a:gd name="T32" fmla="*/ 66 w 169"/>
                  <a:gd name="T33" fmla="*/ 292 h 292"/>
                  <a:gd name="T34" fmla="*/ 88 w 169"/>
                  <a:gd name="T35" fmla="*/ 292 h 292"/>
                  <a:gd name="T36" fmla="*/ 118 w 169"/>
                  <a:gd name="T37" fmla="*/ 289 h 292"/>
                  <a:gd name="T38" fmla="*/ 118 w 169"/>
                  <a:gd name="T39" fmla="*/ 289 h 292"/>
                  <a:gd name="T40" fmla="*/ 147 w 169"/>
                  <a:gd name="T41" fmla="*/ 282 h 292"/>
                  <a:gd name="T42" fmla="*/ 158 w 169"/>
                  <a:gd name="T43" fmla="*/ 274 h 292"/>
                  <a:gd name="T44" fmla="*/ 169 w 169"/>
                  <a:gd name="T45" fmla="*/ 263 h 292"/>
                  <a:gd name="T46" fmla="*/ 169 w 169"/>
                  <a:gd name="T47" fmla="*/ 263 h 292"/>
                  <a:gd name="T48" fmla="*/ 147 w 169"/>
                  <a:gd name="T49" fmla="*/ 267 h 292"/>
                  <a:gd name="T50" fmla="*/ 121 w 169"/>
                  <a:gd name="T51" fmla="*/ 267 h 292"/>
                  <a:gd name="T52" fmla="*/ 107 w 169"/>
                  <a:gd name="T53" fmla="*/ 267 h 292"/>
                  <a:gd name="T54" fmla="*/ 92 w 169"/>
                  <a:gd name="T55" fmla="*/ 260 h 292"/>
                  <a:gd name="T56" fmla="*/ 74 w 169"/>
                  <a:gd name="T57" fmla="*/ 252 h 292"/>
                  <a:gd name="T58" fmla="*/ 59 w 169"/>
                  <a:gd name="T59" fmla="*/ 241 h 292"/>
                  <a:gd name="T60" fmla="*/ 59 w 169"/>
                  <a:gd name="T61" fmla="*/ 241 h 292"/>
                  <a:gd name="T62" fmla="*/ 44 w 169"/>
                  <a:gd name="T63" fmla="*/ 223 h 292"/>
                  <a:gd name="T64" fmla="*/ 33 w 169"/>
                  <a:gd name="T65" fmla="*/ 197 h 292"/>
                  <a:gd name="T66" fmla="*/ 22 w 169"/>
                  <a:gd name="T67" fmla="*/ 172 h 292"/>
                  <a:gd name="T68" fmla="*/ 19 w 169"/>
                  <a:gd name="T69" fmla="*/ 142 h 292"/>
                  <a:gd name="T70" fmla="*/ 15 w 169"/>
                  <a:gd name="T71" fmla="*/ 113 h 292"/>
                  <a:gd name="T72" fmla="*/ 15 w 169"/>
                  <a:gd name="T73" fmla="*/ 84 h 292"/>
                  <a:gd name="T74" fmla="*/ 19 w 169"/>
                  <a:gd name="T75" fmla="*/ 36 h 292"/>
                  <a:gd name="T76" fmla="*/ 19 w 169"/>
                  <a:gd name="T77" fmla="*/ 36 h 292"/>
                  <a:gd name="T78" fmla="*/ 22 w 169"/>
                  <a:gd name="T79" fmla="*/ 18 h 292"/>
                  <a:gd name="T80" fmla="*/ 22 w 169"/>
                  <a:gd name="T81" fmla="*/ 18 h 2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9"/>
                  <a:gd name="T124" fmla="*/ 0 h 292"/>
                  <a:gd name="T125" fmla="*/ 169 w 169"/>
                  <a:gd name="T126" fmla="*/ 292 h 29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9" h="292">
                    <a:moveTo>
                      <a:pt x="22" y="18"/>
                    </a:moveTo>
                    <a:lnTo>
                      <a:pt x="22" y="18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8" y="66"/>
                    </a:lnTo>
                    <a:lnTo>
                      <a:pt x="0" y="124"/>
                    </a:lnTo>
                    <a:lnTo>
                      <a:pt x="0" y="157"/>
                    </a:lnTo>
                    <a:lnTo>
                      <a:pt x="0" y="183"/>
                    </a:lnTo>
                    <a:lnTo>
                      <a:pt x="4" y="208"/>
                    </a:lnTo>
                    <a:lnTo>
                      <a:pt x="11" y="227"/>
                    </a:lnTo>
                    <a:lnTo>
                      <a:pt x="26" y="260"/>
                    </a:lnTo>
                    <a:lnTo>
                      <a:pt x="44" y="289"/>
                    </a:lnTo>
                    <a:lnTo>
                      <a:pt x="52" y="292"/>
                    </a:lnTo>
                    <a:lnTo>
                      <a:pt x="66" y="292"/>
                    </a:lnTo>
                    <a:lnTo>
                      <a:pt x="88" y="292"/>
                    </a:lnTo>
                    <a:lnTo>
                      <a:pt x="118" y="289"/>
                    </a:lnTo>
                    <a:lnTo>
                      <a:pt x="147" y="282"/>
                    </a:lnTo>
                    <a:lnTo>
                      <a:pt x="158" y="274"/>
                    </a:lnTo>
                    <a:lnTo>
                      <a:pt x="169" y="263"/>
                    </a:lnTo>
                    <a:lnTo>
                      <a:pt x="147" y="267"/>
                    </a:lnTo>
                    <a:lnTo>
                      <a:pt x="121" y="267"/>
                    </a:lnTo>
                    <a:lnTo>
                      <a:pt x="107" y="267"/>
                    </a:lnTo>
                    <a:lnTo>
                      <a:pt x="92" y="260"/>
                    </a:lnTo>
                    <a:lnTo>
                      <a:pt x="74" y="252"/>
                    </a:lnTo>
                    <a:lnTo>
                      <a:pt x="59" y="241"/>
                    </a:lnTo>
                    <a:lnTo>
                      <a:pt x="44" y="223"/>
                    </a:lnTo>
                    <a:lnTo>
                      <a:pt x="33" y="197"/>
                    </a:lnTo>
                    <a:lnTo>
                      <a:pt x="22" y="172"/>
                    </a:lnTo>
                    <a:lnTo>
                      <a:pt x="19" y="142"/>
                    </a:lnTo>
                    <a:lnTo>
                      <a:pt x="15" y="113"/>
                    </a:lnTo>
                    <a:lnTo>
                      <a:pt x="15" y="84"/>
                    </a:lnTo>
                    <a:lnTo>
                      <a:pt x="19" y="36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C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30"/>
              <p:cNvSpPr>
                <a:spLocks/>
              </p:cNvSpPr>
              <p:nvPr/>
            </p:nvSpPr>
            <p:spPr bwMode="auto">
              <a:xfrm>
                <a:off x="2353" y="642"/>
                <a:ext cx="121" cy="157"/>
              </a:xfrm>
              <a:custGeom>
                <a:avLst/>
                <a:gdLst>
                  <a:gd name="T0" fmla="*/ 121 w 121"/>
                  <a:gd name="T1" fmla="*/ 139 h 157"/>
                  <a:gd name="T2" fmla="*/ 121 w 121"/>
                  <a:gd name="T3" fmla="*/ 139 h 157"/>
                  <a:gd name="T4" fmla="*/ 88 w 121"/>
                  <a:gd name="T5" fmla="*/ 117 h 157"/>
                  <a:gd name="T6" fmla="*/ 59 w 121"/>
                  <a:gd name="T7" fmla="*/ 88 h 157"/>
                  <a:gd name="T8" fmla="*/ 44 w 121"/>
                  <a:gd name="T9" fmla="*/ 73 h 157"/>
                  <a:gd name="T10" fmla="*/ 33 w 121"/>
                  <a:gd name="T11" fmla="*/ 55 h 157"/>
                  <a:gd name="T12" fmla="*/ 33 w 121"/>
                  <a:gd name="T13" fmla="*/ 55 h 157"/>
                  <a:gd name="T14" fmla="*/ 0 w 121"/>
                  <a:gd name="T15" fmla="*/ 0 h 157"/>
                  <a:gd name="T16" fmla="*/ 0 w 121"/>
                  <a:gd name="T17" fmla="*/ 0 h 157"/>
                  <a:gd name="T18" fmla="*/ 8 w 121"/>
                  <a:gd name="T19" fmla="*/ 22 h 157"/>
                  <a:gd name="T20" fmla="*/ 26 w 121"/>
                  <a:gd name="T21" fmla="*/ 69 h 157"/>
                  <a:gd name="T22" fmla="*/ 37 w 121"/>
                  <a:gd name="T23" fmla="*/ 95 h 157"/>
                  <a:gd name="T24" fmla="*/ 52 w 121"/>
                  <a:gd name="T25" fmla="*/ 121 h 157"/>
                  <a:gd name="T26" fmla="*/ 66 w 121"/>
                  <a:gd name="T27" fmla="*/ 139 h 157"/>
                  <a:gd name="T28" fmla="*/ 77 w 121"/>
                  <a:gd name="T29" fmla="*/ 150 h 157"/>
                  <a:gd name="T30" fmla="*/ 77 w 121"/>
                  <a:gd name="T31" fmla="*/ 150 h 157"/>
                  <a:gd name="T32" fmla="*/ 92 w 121"/>
                  <a:gd name="T33" fmla="*/ 157 h 157"/>
                  <a:gd name="T34" fmla="*/ 99 w 121"/>
                  <a:gd name="T35" fmla="*/ 157 h 157"/>
                  <a:gd name="T36" fmla="*/ 107 w 121"/>
                  <a:gd name="T37" fmla="*/ 154 h 157"/>
                  <a:gd name="T38" fmla="*/ 110 w 121"/>
                  <a:gd name="T39" fmla="*/ 150 h 157"/>
                  <a:gd name="T40" fmla="*/ 118 w 121"/>
                  <a:gd name="T41" fmla="*/ 143 h 157"/>
                  <a:gd name="T42" fmla="*/ 121 w 121"/>
                  <a:gd name="T43" fmla="*/ 139 h 157"/>
                  <a:gd name="T44" fmla="*/ 121 w 121"/>
                  <a:gd name="T45" fmla="*/ 139 h 15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1"/>
                  <a:gd name="T70" fmla="*/ 0 h 157"/>
                  <a:gd name="T71" fmla="*/ 121 w 121"/>
                  <a:gd name="T72" fmla="*/ 157 h 15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1" h="157">
                    <a:moveTo>
                      <a:pt x="121" y="139"/>
                    </a:moveTo>
                    <a:lnTo>
                      <a:pt x="121" y="139"/>
                    </a:lnTo>
                    <a:lnTo>
                      <a:pt x="88" y="117"/>
                    </a:lnTo>
                    <a:lnTo>
                      <a:pt x="59" y="88"/>
                    </a:lnTo>
                    <a:lnTo>
                      <a:pt x="44" y="73"/>
                    </a:lnTo>
                    <a:lnTo>
                      <a:pt x="33" y="55"/>
                    </a:lnTo>
                    <a:lnTo>
                      <a:pt x="0" y="0"/>
                    </a:lnTo>
                    <a:lnTo>
                      <a:pt x="8" y="22"/>
                    </a:lnTo>
                    <a:lnTo>
                      <a:pt x="26" y="69"/>
                    </a:lnTo>
                    <a:lnTo>
                      <a:pt x="37" y="95"/>
                    </a:lnTo>
                    <a:lnTo>
                      <a:pt x="52" y="121"/>
                    </a:lnTo>
                    <a:lnTo>
                      <a:pt x="66" y="139"/>
                    </a:lnTo>
                    <a:lnTo>
                      <a:pt x="77" y="150"/>
                    </a:lnTo>
                    <a:lnTo>
                      <a:pt x="92" y="157"/>
                    </a:lnTo>
                    <a:lnTo>
                      <a:pt x="99" y="157"/>
                    </a:lnTo>
                    <a:lnTo>
                      <a:pt x="107" y="154"/>
                    </a:lnTo>
                    <a:lnTo>
                      <a:pt x="110" y="150"/>
                    </a:lnTo>
                    <a:lnTo>
                      <a:pt x="118" y="143"/>
                    </a:lnTo>
                    <a:lnTo>
                      <a:pt x="121" y="139"/>
                    </a:lnTo>
                    <a:close/>
                  </a:path>
                </a:pathLst>
              </a:custGeom>
              <a:solidFill>
                <a:srgbClr val="FC57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full generality: </a:t>
            </a:r>
            <a:r>
              <a:rPr lang="en-US" dirty="0" err="1" smtClean="0"/>
              <a:t>Dalenius</a:t>
            </a:r>
            <a:r>
              <a:rPr lang="en-US" dirty="0" smtClean="0"/>
              <a:t> Goal Impossible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lvl="1"/>
            <a:r>
              <a:rPr lang="en-US" dirty="0" smtClean="0"/>
              <a:t>Database teaches smoking causes cancer</a:t>
            </a:r>
          </a:p>
          <a:p>
            <a:pPr lvl="1"/>
            <a:r>
              <a:rPr lang="en-US" dirty="0" smtClean="0"/>
              <a:t>I smoke in public</a:t>
            </a:r>
          </a:p>
          <a:p>
            <a:pPr lvl="1"/>
            <a:r>
              <a:rPr lang="en-US" dirty="0" smtClean="0"/>
              <a:t>Access to DB teaches that I am at increased risk for cancer</a:t>
            </a:r>
          </a:p>
          <a:p>
            <a:endParaRPr lang="en-US" dirty="0" smtClean="0"/>
          </a:p>
          <a:p>
            <a:r>
              <a:rPr lang="en-US" dirty="0" smtClean="0"/>
              <a:t>But what about cases where there is significant knowledge about database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	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Framework</a:t>
            </a:r>
          </a:p>
          <a:p>
            <a:r>
              <a:rPr lang="en-US">
                <a:solidFill>
                  <a:srgbClr val="339933"/>
                </a:solidFill>
              </a:rPr>
              <a:t>A General Impossibility Result</a:t>
            </a:r>
          </a:p>
          <a:p>
            <a:pPr lvl="1"/>
            <a:r>
              <a:rPr lang="en-US">
                <a:solidFill>
                  <a:srgbClr val="339933"/>
                </a:solidFill>
              </a:rPr>
              <a:t>Dalenius’ goal </a:t>
            </a:r>
            <a:r>
              <a:rPr lang="en-US" b="1">
                <a:solidFill>
                  <a:srgbClr val="339933"/>
                </a:solidFill>
              </a:rPr>
              <a:t>cannot</a:t>
            </a:r>
            <a:r>
              <a:rPr lang="en-US">
                <a:solidFill>
                  <a:srgbClr val="339933"/>
                </a:solidFill>
              </a:rPr>
              <a:t> be achieved in a very general sense</a:t>
            </a:r>
          </a:p>
          <a:p>
            <a:pPr>
              <a:buFontTx/>
              <a:buNone/>
            </a:pPr>
            <a:endParaRPr lang="en-US">
              <a:solidFill>
                <a:schemeClr val="folHlink"/>
              </a:solidFill>
            </a:endParaRPr>
          </a:p>
          <a:p>
            <a:r>
              <a:rPr lang="en-US"/>
              <a:t>The Proof</a:t>
            </a:r>
          </a:p>
          <a:p>
            <a:pPr lvl="1"/>
            <a:r>
              <a:rPr lang="en-US"/>
              <a:t>Simplified</a:t>
            </a:r>
          </a:p>
          <a:p>
            <a:pPr lvl="1"/>
            <a:r>
              <a:rPr lang="en-US"/>
              <a:t>General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Models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1828800"/>
            <a:ext cx="1905000" cy="1447800"/>
            <a:chOff x="1152" y="1008"/>
            <a:chExt cx="1200" cy="91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58573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3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3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3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585739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40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41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42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585745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46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47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48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58575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5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5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575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585754" name="Text Box 26"/>
          <p:cNvSpPr txBox="1">
            <a:spLocks noChangeArrowheads="1"/>
          </p:cNvSpPr>
          <p:nvPr/>
        </p:nvSpPr>
        <p:spPr bwMode="auto">
          <a:xfrm>
            <a:off x="1766888" y="3810000"/>
            <a:ext cx="150971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Database</a:t>
            </a:r>
          </a:p>
        </p:txBody>
      </p:sp>
      <p:sp>
        <p:nvSpPr>
          <p:cNvPr id="585755" name="Text Box 27"/>
          <p:cNvSpPr txBox="1">
            <a:spLocks noChangeArrowheads="1"/>
          </p:cNvSpPr>
          <p:nvPr/>
        </p:nvSpPr>
        <p:spPr bwMode="auto">
          <a:xfrm>
            <a:off x="5354638" y="3810000"/>
            <a:ext cx="295116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Sanitized Database</a:t>
            </a:r>
          </a:p>
        </p:txBody>
      </p: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6172200" y="1981200"/>
            <a:ext cx="1295400" cy="1066800"/>
            <a:chOff x="3648" y="960"/>
            <a:chExt cx="816" cy="672"/>
          </a:xfrm>
        </p:grpSpPr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</p:grpSpPr>
          <p:sp>
            <p:nvSpPr>
              <p:cNvPr id="585758" name="Oval 30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solidFill>
                <a:srgbClr val="EDF066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5759" name="Oval 31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solidFill>
                <a:srgbClr val="EDF066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5760" name="Oval 32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solidFill>
                <a:srgbClr val="EDF066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</p:grpSpPr>
          <p:sp>
            <p:nvSpPr>
              <p:cNvPr id="585762" name="Oval 34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solidFill>
                <a:srgbClr val="EDF066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5763" name="Oval 35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solidFill>
                <a:srgbClr val="EDF066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5764" name="Oval 36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solidFill>
                <a:srgbClr val="EDF066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7086600" y="2514600"/>
            <a:ext cx="914400" cy="914400"/>
            <a:chOff x="4464" y="1680"/>
            <a:chExt cx="576" cy="576"/>
          </a:xfrm>
        </p:grpSpPr>
        <p:sp>
          <p:nvSpPr>
            <p:cNvPr id="585766" name="Oval 38"/>
            <p:cNvSpPr>
              <a:spLocks noChangeArrowheads="1"/>
            </p:cNvSpPr>
            <p:nvPr/>
          </p:nvSpPr>
          <p:spPr bwMode="auto">
            <a:xfrm>
              <a:off x="4464" y="1680"/>
              <a:ext cx="576" cy="576"/>
            </a:xfrm>
            <a:prstGeom prst="ellipse">
              <a:avLst/>
            </a:prstGeom>
            <a:solidFill>
              <a:srgbClr val="36BEC8"/>
            </a:solidFill>
            <a:ln w="25400">
              <a:solidFill>
                <a:srgbClr val="36BEC8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endParaRPr lang="en-US" sz="180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endParaRPr>
            </a:p>
          </p:txBody>
        </p:sp>
        <p:sp>
          <p:nvSpPr>
            <p:cNvPr id="585767" name="Text Box 39"/>
            <p:cNvSpPr txBox="1">
              <a:spLocks noChangeArrowheads="1"/>
            </p:cNvSpPr>
            <p:nvPr/>
          </p:nvSpPr>
          <p:spPr bwMode="auto">
            <a:xfrm>
              <a:off x="4619" y="1824"/>
              <a:ext cx="241" cy="304"/>
            </a:xfrm>
            <a:prstGeom prst="rect">
              <a:avLst/>
            </a:prstGeom>
            <a:noFill/>
            <a:ln w="25400">
              <a:solidFill>
                <a:srgbClr val="36BEC8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smtClean="0">
                  <a:solidFill>
                    <a:srgbClr val="FFFFFF"/>
                  </a:solidFill>
                  <a:latin typeface="Comic Sans MS" pitchFamily="66" charset="0"/>
                  <a:cs typeface="Arial" pitchFamily="34" charset="0"/>
                </a:rPr>
                <a:t>?</a:t>
              </a:r>
            </a:p>
          </p:txBody>
        </p:sp>
      </p:grpSp>
      <p:sp>
        <p:nvSpPr>
          <p:cNvPr id="585768" name="Line 40"/>
          <p:cNvSpPr>
            <a:spLocks noChangeShapeType="1"/>
          </p:cNvSpPr>
          <p:nvPr/>
        </p:nvSpPr>
        <p:spPr bwMode="auto">
          <a:xfrm>
            <a:off x="4876800" y="1447800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85769" name="Rectangle 41"/>
          <p:cNvSpPr>
            <a:spLocks noChangeArrowheads="1"/>
          </p:cNvSpPr>
          <p:nvPr/>
        </p:nvSpPr>
        <p:spPr bwMode="auto">
          <a:xfrm>
            <a:off x="4343400" y="2209800"/>
            <a:ext cx="1066800" cy="762000"/>
          </a:xfrm>
          <a:prstGeom prst="rect">
            <a:avLst/>
          </a:prstGeom>
          <a:solidFill>
            <a:schemeClr val="tx1"/>
          </a:solidFill>
          <a:ln w="25400">
            <a:solidFill>
              <a:srgbClr val="0000C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85770" name="Line 42"/>
          <p:cNvSpPr>
            <a:spLocks noChangeShapeType="1"/>
          </p:cNvSpPr>
          <p:nvPr/>
        </p:nvSpPr>
        <p:spPr bwMode="auto">
          <a:xfrm>
            <a:off x="3505200" y="2590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85771" name="Line 43"/>
          <p:cNvSpPr>
            <a:spLocks noChangeShapeType="1"/>
          </p:cNvSpPr>
          <p:nvPr/>
        </p:nvSpPr>
        <p:spPr bwMode="auto">
          <a:xfrm>
            <a:off x="5410200" y="2590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85772" name="Text Box 44"/>
          <p:cNvSpPr txBox="1">
            <a:spLocks noChangeArrowheads="1"/>
          </p:cNvSpPr>
          <p:nvPr/>
        </p:nvSpPr>
        <p:spPr bwMode="auto">
          <a:xfrm>
            <a:off x="4495800" y="2362200"/>
            <a:ext cx="711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San</a:t>
            </a:r>
          </a:p>
        </p:txBody>
      </p:sp>
      <p:sp>
        <p:nvSpPr>
          <p:cNvPr id="585773" name="Text Box 45"/>
          <p:cNvSpPr txBox="1">
            <a:spLocks noChangeArrowheads="1"/>
          </p:cNvSpPr>
          <p:nvPr/>
        </p:nvSpPr>
        <p:spPr bwMode="auto">
          <a:xfrm>
            <a:off x="2116138" y="4760913"/>
            <a:ext cx="556736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Non-Interactive: Data are sanitized and released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585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85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585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85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69" grpId="0" animBg="1"/>
      <p:bldP spid="585770" grpId="0" animBg="1"/>
      <p:bldP spid="585771" grpId="0" animBg="1"/>
      <p:bldP spid="58577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Models</a:t>
            </a:r>
          </a:p>
        </p:txBody>
      </p:sp>
      <p:sp>
        <p:nvSpPr>
          <p:cNvPr id="586755" name="Text Box 3"/>
          <p:cNvSpPr txBox="1">
            <a:spLocks noChangeArrowheads="1"/>
          </p:cNvSpPr>
          <p:nvPr/>
        </p:nvSpPr>
        <p:spPr bwMode="auto">
          <a:xfrm>
            <a:off x="1766888" y="3810000"/>
            <a:ext cx="150971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Database</a:t>
            </a:r>
          </a:p>
        </p:txBody>
      </p:sp>
      <p:sp>
        <p:nvSpPr>
          <p:cNvPr id="586756" name="Text Box 4"/>
          <p:cNvSpPr txBox="1">
            <a:spLocks noChangeArrowheads="1"/>
          </p:cNvSpPr>
          <p:nvPr/>
        </p:nvSpPr>
        <p:spPr bwMode="auto">
          <a:xfrm>
            <a:off x="2136775" y="4760913"/>
            <a:ext cx="55245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Interactive: Multiple Queries, Adaptively Chosen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1447800"/>
            <a:ext cx="5562600" cy="2362200"/>
            <a:chOff x="1008" y="912"/>
            <a:chExt cx="3504" cy="148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1152"/>
              <a:ext cx="1200" cy="912"/>
              <a:chOff x="1152" y="1008"/>
              <a:chExt cx="1200" cy="91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152" y="1392"/>
                <a:ext cx="1200" cy="528"/>
                <a:chOff x="1152" y="960"/>
                <a:chExt cx="1200" cy="528"/>
              </a:xfrm>
            </p:grpSpPr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1152" y="1152"/>
                  <a:ext cx="1200" cy="336"/>
                  <a:chOff x="1152" y="1152"/>
                  <a:chExt cx="1200" cy="336"/>
                </a:xfrm>
              </p:grpSpPr>
              <p:sp>
                <p:nvSpPr>
                  <p:cNvPr id="586761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96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62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48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63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00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6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152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6" name="Group 13"/>
                <p:cNvGrpSpPr>
                  <a:grpSpLocks/>
                </p:cNvGrpSpPr>
                <p:nvPr/>
              </p:nvGrpSpPr>
              <p:grpSpPr bwMode="auto">
                <a:xfrm>
                  <a:off x="1152" y="960"/>
                  <a:ext cx="1200" cy="336"/>
                  <a:chOff x="1152" y="1152"/>
                  <a:chExt cx="1200" cy="336"/>
                </a:xfrm>
              </p:grpSpPr>
              <p:sp>
                <p:nvSpPr>
                  <p:cNvPr id="58676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96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6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48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6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00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6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152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7" name="Group 18"/>
              <p:cNvGrpSpPr>
                <a:grpSpLocks/>
              </p:cNvGrpSpPr>
              <p:nvPr/>
            </p:nvGrpSpPr>
            <p:grpSpPr bwMode="auto">
              <a:xfrm>
                <a:off x="1152" y="1008"/>
                <a:ext cx="1200" cy="528"/>
                <a:chOff x="1152" y="960"/>
                <a:chExt cx="1200" cy="528"/>
              </a:xfrm>
            </p:grpSpPr>
            <p:grpSp>
              <p:nvGrpSpPr>
                <p:cNvPr id="8" name="Group 19"/>
                <p:cNvGrpSpPr>
                  <a:grpSpLocks/>
                </p:cNvGrpSpPr>
                <p:nvPr/>
              </p:nvGrpSpPr>
              <p:grpSpPr bwMode="auto">
                <a:xfrm>
                  <a:off x="1152" y="1152"/>
                  <a:ext cx="1200" cy="336"/>
                  <a:chOff x="1152" y="1152"/>
                  <a:chExt cx="1200" cy="336"/>
                </a:xfrm>
              </p:grpSpPr>
              <p:sp>
                <p:nvSpPr>
                  <p:cNvPr id="58677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96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7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48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7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00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7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152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9" name="Group 24"/>
                <p:cNvGrpSpPr>
                  <a:grpSpLocks/>
                </p:cNvGrpSpPr>
                <p:nvPr/>
              </p:nvGrpSpPr>
              <p:grpSpPr bwMode="auto">
                <a:xfrm>
                  <a:off x="1152" y="960"/>
                  <a:ext cx="1200" cy="336"/>
                  <a:chOff x="1152" y="1152"/>
                  <a:chExt cx="1200" cy="336"/>
                </a:xfrm>
              </p:grpSpPr>
              <p:sp>
                <p:nvSpPr>
                  <p:cNvPr id="58677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96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78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48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7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200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58678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152"/>
                    <a:ext cx="1200" cy="192"/>
                  </a:xfrm>
                  <a:prstGeom prst="ellipse">
                    <a:avLst/>
                  </a:prstGeom>
                  <a:solidFill>
                    <a:srgbClr val="83E398"/>
                  </a:solidFill>
                  <a:ln w="25400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 algn="l"/>
                    <a:endParaRPr lang="en-US" sz="1800" smtClean="0">
                      <a:solidFill>
                        <a:srgbClr val="000000"/>
                      </a:solidFill>
                      <a:latin typeface="cmr7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3936" y="1344"/>
              <a:ext cx="576" cy="576"/>
              <a:chOff x="4464" y="1680"/>
              <a:chExt cx="576" cy="576"/>
            </a:xfrm>
          </p:grpSpPr>
          <p:sp>
            <p:nvSpPr>
              <p:cNvPr id="586782" name="Oval 30"/>
              <p:cNvSpPr>
                <a:spLocks noChangeArrowheads="1"/>
              </p:cNvSpPr>
              <p:nvPr/>
            </p:nvSpPr>
            <p:spPr bwMode="auto">
              <a:xfrm>
                <a:off x="4464" y="1680"/>
                <a:ext cx="576" cy="576"/>
              </a:xfrm>
              <a:prstGeom prst="ellipse">
                <a:avLst/>
              </a:prstGeom>
              <a:solidFill>
                <a:srgbClr val="36BEC8"/>
              </a:solidFill>
              <a:ln w="25400">
                <a:solidFill>
                  <a:srgbClr val="36BEC8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6783" name="Text Box 31"/>
              <p:cNvSpPr txBox="1">
                <a:spLocks noChangeArrowheads="1"/>
              </p:cNvSpPr>
              <p:nvPr/>
            </p:nvSpPr>
            <p:spPr bwMode="auto">
              <a:xfrm>
                <a:off x="4619" y="1824"/>
                <a:ext cx="241" cy="304"/>
              </a:xfrm>
              <a:prstGeom prst="rect">
                <a:avLst/>
              </a:prstGeom>
              <a:noFill/>
              <a:ln w="25400">
                <a:solidFill>
                  <a:srgbClr val="36BEC8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smtClean="0">
                    <a:solidFill>
                      <a:srgbClr val="FFFFFF"/>
                    </a:solidFill>
                    <a:latin typeface="Comic Sans MS" pitchFamily="66" charset="0"/>
                    <a:cs typeface="Arial" pitchFamily="34" charset="0"/>
                  </a:rPr>
                  <a:t>?</a:t>
                </a:r>
              </a:p>
            </p:txBody>
          </p:sp>
        </p:grpSp>
        <p:sp>
          <p:nvSpPr>
            <p:cNvPr id="586784" name="Line 32"/>
            <p:cNvSpPr>
              <a:spLocks noChangeShapeType="1"/>
            </p:cNvSpPr>
            <p:nvPr/>
          </p:nvSpPr>
          <p:spPr bwMode="auto">
            <a:xfrm>
              <a:off x="3072" y="912"/>
              <a:ext cx="0" cy="1488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sz="180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endParaRPr>
            </a:p>
          </p:txBody>
        </p:sp>
        <p:sp>
          <p:nvSpPr>
            <p:cNvPr id="586785" name="Rectangle 33"/>
            <p:cNvSpPr>
              <a:spLocks noChangeArrowheads="1"/>
            </p:cNvSpPr>
            <p:nvPr/>
          </p:nvSpPr>
          <p:spPr bwMode="auto">
            <a:xfrm>
              <a:off x="2736" y="1392"/>
              <a:ext cx="672" cy="48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C6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endParaRPr lang="en-US" sz="180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endParaRPr>
            </a:p>
          </p:txBody>
        </p:sp>
        <p:sp>
          <p:nvSpPr>
            <p:cNvPr id="586786" name="Text Box 34"/>
            <p:cNvSpPr txBox="1">
              <a:spLocks noChangeArrowheads="1"/>
            </p:cNvSpPr>
            <p:nvPr/>
          </p:nvSpPr>
          <p:spPr bwMode="auto">
            <a:xfrm>
              <a:off x="2832" y="1488"/>
              <a:ext cx="448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smtClean="0">
                  <a:solidFill>
                    <a:srgbClr val="FFFFFF"/>
                  </a:solidFill>
                  <a:latin typeface="Comic Sans MS" pitchFamily="66" charset="0"/>
                  <a:cs typeface="Arial" pitchFamily="34" charset="0"/>
                </a:rPr>
                <a:t>San</a:t>
              </a:r>
            </a:p>
          </p:txBody>
        </p:sp>
        <p:sp>
          <p:nvSpPr>
            <p:cNvPr id="586787" name="Line 35"/>
            <p:cNvSpPr>
              <a:spLocks noChangeShapeType="1"/>
            </p:cNvSpPr>
            <p:nvPr/>
          </p:nvSpPr>
          <p:spPr bwMode="auto">
            <a:xfrm>
              <a:off x="2208" y="1536"/>
              <a:ext cx="52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sz="180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endParaRPr>
            </a:p>
          </p:txBody>
        </p:sp>
        <p:sp>
          <p:nvSpPr>
            <p:cNvPr id="586788" name="Line 36"/>
            <p:cNvSpPr>
              <a:spLocks noChangeShapeType="1"/>
            </p:cNvSpPr>
            <p:nvPr/>
          </p:nvSpPr>
          <p:spPr bwMode="auto">
            <a:xfrm>
              <a:off x="2208" y="1632"/>
              <a:ext cx="52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sz="180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endParaRPr>
            </a:p>
          </p:txBody>
        </p:sp>
        <p:sp>
          <p:nvSpPr>
            <p:cNvPr id="586789" name="Line 37"/>
            <p:cNvSpPr>
              <a:spLocks noChangeShapeType="1"/>
            </p:cNvSpPr>
            <p:nvPr/>
          </p:nvSpPr>
          <p:spPr bwMode="auto">
            <a:xfrm>
              <a:off x="2208" y="1728"/>
              <a:ext cx="52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sz="180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3408" y="1536"/>
              <a:ext cx="528" cy="192"/>
              <a:chOff x="3408" y="1632"/>
              <a:chExt cx="528" cy="192"/>
            </a:xfrm>
          </p:grpSpPr>
          <p:sp>
            <p:nvSpPr>
              <p:cNvPr id="586791" name="Line 39"/>
              <p:cNvSpPr>
                <a:spLocks noChangeShapeType="1"/>
              </p:cNvSpPr>
              <p:nvPr/>
            </p:nvSpPr>
            <p:spPr bwMode="auto">
              <a:xfrm>
                <a:off x="3408" y="1632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6792" name="Line 4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  <p:sp>
            <p:nvSpPr>
              <p:cNvPr id="586793" name="Line 41"/>
              <p:cNvSpPr>
                <a:spLocks noChangeShapeType="1"/>
              </p:cNvSpPr>
              <p:nvPr/>
            </p:nvSpPr>
            <p:spPr bwMode="auto">
              <a:xfrm>
                <a:off x="3408" y="1824"/>
                <a:ext cx="528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endParaRPr lang="en-US" sz="1800" smtClean="0">
                  <a:solidFill>
                    <a:srgbClr val="000000"/>
                  </a:solidFill>
                  <a:latin typeface="cmr7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Auxiliary Information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Common theme in many privacy horror stories: </a:t>
            </a:r>
          </a:p>
          <a:p>
            <a:r>
              <a:rPr lang="en-US" b="1" dirty="0">
                <a:solidFill>
                  <a:srgbClr val="0033CC"/>
                </a:solidFill>
              </a:rPr>
              <a:t>Not taking into account side information</a:t>
            </a:r>
          </a:p>
          <a:p>
            <a:endParaRPr lang="en-US" dirty="0"/>
          </a:p>
          <a:p>
            <a:pPr lvl="1"/>
            <a:r>
              <a:rPr lang="en-US" dirty="0"/>
              <a:t>Netflix challenge</a:t>
            </a:r>
            <a:r>
              <a:rPr lang="en-US" dirty="0" smtClean="0"/>
              <a:t>: </a:t>
            </a:r>
            <a:r>
              <a:rPr lang="en-US" dirty="0"/>
              <a:t>not taking into account </a:t>
            </a:r>
            <a:r>
              <a:rPr lang="en-US" dirty="0" err="1"/>
              <a:t>IMDb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      [Narayanan-</a:t>
            </a:r>
            <a:r>
              <a:rPr lang="en-US" dirty="0" err="1"/>
              <a:t>Shmatikov</a:t>
            </a:r>
            <a:r>
              <a:rPr lang="en-US" dirty="0"/>
              <a:t>]</a:t>
            </a:r>
          </a:p>
        </p:txBody>
      </p:sp>
      <p:sp>
        <p:nvSpPr>
          <p:cNvPr id="630788" name="AutoShape 4"/>
          <p:cNvSpPr>
            <a:spLocks noChangeArrowheads="1"/>
          </p:cNvSpPr>
          <p:nvPr/>
        </p:nvSpPr>
        <p:spPr bwMode="auto">
          <a:xfrm>
            <a:off x="6477000" y="4876800"/>
            <a:ext cx="2133600" cy="914400"/>
          </a:xfrm>
          <a:prstGeom prst="wedgeRoundRectCallout">
            <a:avLst>
              <a:gd name="adj1" fmla="val -24329"/>
              <a:gd name="adj2" fmla="val -164236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The auxiliary information</a:t>
            </a:r>
          </a:p>
        </p:txBody>
      </p:sp>
      <p:sp>
        <p:nvSpPr>
          <p:cNvPr id="630789" name="AutoShape 5"/>
          <p:cNvSpPr>
            <a:spLocks noChangeArrowheads="1"/>
          </p:cNvSpPr>
          <p:nvPr/>
        </p:nvSpPr>
        <p:spPr bwMode="auto">
          <a:xfrm>
            <a:off x="381000" y="5105400"/>
            <a:ext cx="2362200" cy="1066800"/>
          </a:xfrm>
          <a:prstGeom prst="wedgeRoundRectCallout">
            <a:avLst>
              <a:gd name="adj1" fmla="val -10282"/>
              <a:gd name="adj2" fmla="val -17381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The Database</a:t>
            </a:r>
          </a:p>
          <a:p>
            <a:r>
              <a:rPr lang="en-US" sz="20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SAN(DB)</a:t>
            </a:r>
            <a:r>
              <a:rPr lang="en-US" sz="20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=remove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7" grpId="0" build="p"/>
      <p:bldP spid="630788" grpId="0" animBg="1"/>
      <p:bldP spid="6307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 and Privacy </a:t>
            </a:r>
            <a:endParaRPr lang="en-US" dirty="0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Extremely relevant - </a:t>
            </a:r>
            <a:r>
              <a:rPr lang="en-US" sz="2800" b="1" dirty="0" smtClean="0"/>
              <a:t>but does not solve the privacy problem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Secure </a:t>
            </a:r>
            <a:r>
              <a:rPr lang="en-US" sz="2800" dirty="0"/>
              <a:t>function Evaluation</a:t>
            </a:r>
          </a:p>
          <a:p>
            <a:pPr>
              <a:lnSpc>
                <a:spcPct val="90000"/>
              </a:lnSpc>
            </a:pPr>
            <a:r>
              <a:rPr lang="en-US" altLang="he-IL" sz="2800" dirty="0"/>
              <a:t>How to </a:t>
            </a:r>
            <a:r>
              <a:rPr lang="en-US" altLang="he-IL" sz="2800" b="1" dirty="0" err="1">
                <a:solidFill>
                  <a:schemeClr val="tx2"/>
                </a:solidFill>
              </a:rPr>
              <a:t>distributively</a:t>
            </a:r>
            <a:r>
              <a:rPr lang="en-US" altLang="he-IL" sz="2800" b="1" dirty="0">
                <a:solidFill>
                  <a:schemeClr val="tx2"/>
                </a:solidFill>
              </a:rPr>
              <a:t> </a:t>
            </a:r>
            <a:r>
              <a:rPr lang="en-US" altLang="he-IL" sz="2800" dirty="0"/>
              <a:t>compute  </a:t>
            </a:r>
            <a:r>
              <a:rPr lang="en-US" altLang="he-IL" sz="2800" dirty="0">
                <a:solidFill>
                  <a:schemeClr val="tx2"/>
                </a:solidFill>
              </a:rPr>
              <a:t>a function </a:t>
            </a:r>
            <a:r>
              <a:rPr lang="en-US" altLang="he-IL" sz="2800" dirty="0" smtClean="0">
                <a:solidFill>
                  <a:schemeClr val="tx2"/>
                </a:solidFill>
              </a:rPr>
              <a:t> </a:t>
            </a:r>
            <a:r>
              <a:rPr lang="en-US" altLang="he-IL" sz="2800" dirty="0">
                <a:solidFill>
                  <a:srgbClr val="FF0000"/>
                </a:solidFill>
                <a:latin typeface="Comic Sans MS" pitchFamily="66" charset="0"/>
              </a:rPr>
              <a:t>f(X</a:t>
            </a:r>
            <a:r>
              <a:rPr lang="en-US" altLang="he-IL" sz="28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altLang="he-IL" sz="2800" dirty="0">
                <a:solidFill>
                  <a:srgbClr val="FF0000"/>
                </a:solidFill>
                <a:latin typeface="Comic Sans MS" pitchFamily="66" charset="0"/>
              </a:rPr>
              <a:t>, X</a:t>
            </a:r>
            <a:r>
              <a:rPr lang="en-US" altLang="he-IL" sz="28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altLang="he-IL" sz="2800" dirty="0">
                <a:solidFill>
                  <a:srgbClr val="FF0000"/>
                </a:solidFill>
                <a:latin typeface="Comic Sans MS" pitchFamily="66" charset="0"/>
              </a:rPr>
              <a:t>, …,</a:t>
            </a:r>
            <a:r>
              <a:rPr lang="en-US" altLang="he-IL" sz="2800" dirty="0" err="1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US" altLang="he-IL" sz="2800" baseline="-25000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altLang="he-IL" sz="28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altLang="he-IL" sz="2800" dirty="0">
                <a:solidFill>
                  <a:schemeClr val="tx2"/>
                </a:solidFill>
                <a:latin typeface="Comic Sans MS" pitchFamily="66" charset="0"/>
              </a:rPr>
              <a:t>,</a:t>
            </a:r>
            <a:r>
              <a:rPr lang="en-US" altLang="he-IL" sz="2800" dirty="0">
                <a:solidFill>
                  <a:schemeClr val="tx2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chemeClr val="tx2"/>
                </a:solidFill>
              </a:rPr>
              <a:t>where </a:t>
            </a:r>
            <a:r>
              <a:rPr lang="en-US" altLang="he-IL" sz="2400" dirty="0" err="1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US" altLang="he-IL" sz="2400" baseline="-25000" dirty="0" err="1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he-IL" sz="2400" dirty="0">
                <a:solidFill>
                  <a:schemeClr val="tx2"/>
                </a:solidFill>
              </a:rPr>
              <a:t>known to party </a:t>
            </a:r>
            <a:r>
              <a:rPr lang="en-US" altLang="he-IL" sz="2400" dirty="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dirty="0">
                <a:solidFill>
                  <a:schemeClr val="tx2"/>
                </a:solidFill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 = sum(</a:t>
            </a:r>
            <a:r>
              <a:rPr lang="en-US" dirty="0" err="1">
                <a:latin typeface="Comic Sans MS" pitchFamily="66" charset="0"/>
                <a:sym typeface="Symbol" pitchFamily="18" charset="2"/>
              </a:rPr>
              <a:t>a,b,c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, …)</a:t>
            </a:r>
            <a:endParaRPr lang="en-US" altLang="he-IL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he-IL" sz="2400" dirty="0"/>
              <a:t>Parties should only learn </a:t>
            </a:r>
            <a:r>
              <a:rPr lang="en-US" altLang="he-IL" sz="2400" dirty="0" smtClean="0"/>
              <a:t>final </a:t>
            </a:r>
            <a:r>
              <a:rPr lang="en-US" altLang="he-IL" sz="2400" dirty="0"/>
              <a:t>output (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</a:t>
            </a:r>
            <a:r>
              <a:rPr lang="en-US" altLang="he-IL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he-IL" sz="2800" dirty="0"/>
              <a:t>Many results depending on 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/>
              <a:t>Number of players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/>
              <a:t>Means of communication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/>
              <a:t>T</a:t>
            </a:r>
            <a:r>
              <a:rPr lang="en-US" altLang="he-IL" sz="2400" dirty="0" smtClean="0"/>
              <a:t>he </a:t>
            </a:r>
            <a:r>
              <a:rPr lang="en-US" altLang="he-IL" sz="2400" dirty="0"/>
              <a:t>power and model of the adversary 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/>
              <a:t>H</a:t>
            </a:r>
            <a:r>
              <a:rPr lang="en-US" altLang="he-IL" sz="2400" dirty="0" smtClean="0"/>
              <a:t>ow </a:t>
            </a:r>
            <a:r>
              <a:rPr lang="en-US" altLang="he-IL" sz="2400" dirty="0"/>
              <a:t>the function is represented</a:t>
            </a:r>
            <a:endParaRPr lang="en-US" sz="2400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648200" y="4267200"/>
            <a:ext cx="4343400" cy="1295400"/>
          </a:xfrm>
          <a:prstGeom prst="wedgeRoundRectCallout">
            <a:avLst>
              <a:gd name="adj1" fmla="val -56126"/>
              <a:gd name="adj2" fmla="val -222949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More worried what to compute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than how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/>
          <a:lstStyle/>
          <a:p>
            <a:r>
              <a:rPr lang="en-US"/>
              <a:t>Not learning from DB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5575" y="1036638"/>
            <a:ext cx="4035425" cy="4525962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0033CC"/>
                </a:solidFill>
              </a:rPr>
              <a:t>With</a:t>
            </a:r>
            <a:r>
              <a:rPr lang="en-US">
                <a:solidFill>
                  <a:srgbClr val="0033CC"/>
                </a:solidFill>
              </a:rPr>
              <a:t> access to the database</a:t>
            </a:r>
          </a:p>
        </p:txBody>
      </p:sp>
      <p:sp>
        <p:nvSpPr>
          <p:cNvPr id="623621" name="Line 5"/>
          <p:cNvSpPr>
            <a:spLocks noChangeShapeType="1"/>
          </p:cNvSpPr>
          <p:nvPr/>
        </p:nvSpPr>
        <p:spPr bwMode="auto">
          <a:xfrm>
            <a:off x="4800600" y="762000"/>
            <a:ext cx="0" cy="6019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28600" y="2498725"/>
            <a:ext cx="990600" cy="838200"/>
            <a:chOff x="1152" y="1008"/>
            <a:chExt cx="1200" cy="912"/>
          </a:xfrm>
        </p:grpSpPr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4" name="Group 56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3673" name="Oval 57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74" name="Oval 58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75" name="Oval 59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76" name="Oval 60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5" name="Group 61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3678" name="Oval 62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79" name="Oval 63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80" name="Oval 64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81" name="Oval 65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" name="Group 66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7" name="Group 67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3684" name="Oval 68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85" name="Oval 69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86" name="Oval 70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87" name="Oval 71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oup 72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3689" name="Oval 73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90" name="Oval 74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91" name="Oval 75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692" name="Oval 76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23693" name="Rectangle 77"/>
          <p:cNvSpPr>
            <a:spLocks noChangeArrowheads="1"/>
          </p:cNvSpPr>
          <p:nvPr/>
        </p:nvSpPr>
        <p:spPr bwMode="auto">
          <a:xfrm>
            <a:off x="1752600" y="2574925"/>
            <a:ext cx="685800" cy="762000"/>
          </a:xfrm>
          <a:prstGeom prst="rect">
            <a:avLst/>
          </a:prstGeom>
          <a:solidFill>
            <a:schemeClr val="tx1"/>
          </a:solidFill>
          <a:ln w="25400">
            <a:solidFill>
              <a:srgbClr val="0000C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3694" name="Line 78"/>
          <p:cNvSpPr>
            <a:spLocks noChangeShapeType="1"/>
          </p:cNvSpPr>
          <p:nvPr/>
        </p:nvSpPr>
        <p:spPr bwMode="auto">
          <a:xfrm>
            <a:off x="1219200" y="2955925"/>
            <a:ext cx="5381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3695" name="Line 79"/>
          <p:cNvSpPr>
            <a:spLocks noChangeShapeType="1"/>
          </p:cNvSpPr>
          <p:nvPr/>
        </p:nvSpPr>
        <p:spPr bwMode="auto">
          <a:xfrm>
            <a:off x="2438400" y="2955925"/>
            <a:ext cx="5381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3696" name="Text Box 80"/>
          <p:cNvSpPr txBox="1">
            <a:spLocks noChangeArrowheads="1"/>
          </p:cNvSpPr>
          <p:nvPr/>
        </p:nvSpPr>
        <p:spPr bwMode="auto">
          <a:xfrm>
            <a:off x="1752600" y="2727325"/>
            <a:ext cx="711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San</a:t>
            </a:r>
          </a:p>
        </p:txBody>
      </p:sp>
      <p:sp>
        <p:nvSpPr>
          <p:cNvPr id="623715" name="Text Box 99"/>
          <p:cNvSpPr txBox="1">
            <a:spLocks noChangeArrowheads="1"/>
          </p:cNvSpPr>
          <p:nvPr/>
        </p:nvSpPr>
        <p:spPr bwMode="auto">
          <a:xfrm>
            <a:off x="2971800" y="2667000"/>
            <a:ext cx="685800" cy="557213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</a:t>
            </a:r>
          </a:p>
        </p:txBody>
      </p:sp>
      <p:sp>
        <p:nvSpPr>
          <p:cNvPr id="623716" name="AutoShape 100"/>
          <p:cNvSpPr>
            <a:spLocks noChangeArrowheads="1"/>
          </p:cNvSpPr>
          <p:nvPr/>
        </p:nvSpPr>
        <p:spPr bwMode="auto">
          <a:xfrm>
            <a:off x="685800" y="3413125"/>
            <a:ext cx="3276600" cy="457200"/>
          </a:xfrm>
          <a:prstGeom prst="curvedUpArrow">
            <a:avLst>
              <a:gd name="adj1" fmla="val 143333"/>
              <a:gd name="adj2" fmla="val 286667"/>
              <a:gd name="adj3" fmla="val 33333"/>
            </a:avLst>
          </a:prstGeom>
          <a:noFill/>
          <a:ln w="127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3399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3717" name="Text Box 101"/>
          <p:cNvSpPr txBox="1">
            <a:spLocks noChangeArrowheads="1"/>
          </p:cNvSpPr>
          <p:nvPr/>
        </p:nvSpPr>
        <p:spPr bwMode="auto">
          <a:xfrm>
            <a:off x="838200" y="40227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Auxiliary Information</a:t>
            </a:r>
          </a:p>
        </p:txBody>
      </p:sp>
      <p:grpSp>
        <p:nvGrpSpPr>
          <p:cNvPr id="9" name="Group 102"/>
          <p:cNvGrpSpPr>
            <a:grpSpLocks/>
          </p:cNvGrpSpPr>
          <p:nvPr/>
        </p:nvGrpSpPr>
        <p:grpSpPr bwMode="auto">
          <a:xfrm>
            <a:off x="4724400" y="2498725"/>
            <a:ext cx="990600" cy="838200"/>
            <a:chOff x="1152" y="1008"/>
            <a:chExt cx="1200" cy="912"/>
          </a:xfrm>
        </p:grpSpPr>
        <p:grpSp>
          <p:nvGrpSpPr>
            <p:cNvPr id="10" name="Group 103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11" name="Group 104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3721" name="Oval 105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22" name="Oval 106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23" name="Oval 107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24" name="Oval 108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oup 109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3726" name="Oval 110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27" name="Oval 111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28" name="Oval 112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29" name="Oval 113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3" name="Group 114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14" name="Group 115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3732" name="Oval 116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33" name="Oval 117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34" name="Oval 118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35" name="Oval 119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20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3737" name="Oval 121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38" name="Oval 122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39" name="Oval 123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3740" name="Oval 124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23741" name="Rectangle 125"/>
          <p:cNvSpPr>
            <a:spLocks noChangeArrowheads="1"/>
          </p:cNvSpPr>
          <p:nvPr/>
        </p:nvSpPr>
        <p:spPr bwMode="auto">
          <a:xfrm>
            <a:off x="6248400" y="2574925"/>
            <a:ext cx="685800" cy="762000"/>
          </a:xfrm>
          <a:prstGeom prst="rect">
            <a:avLst/>
          </a:prstGeom>
          <a:solidFill>
            <a:schemeClr val="tx1"/>
          </a:solidFill>
          <a:ln w="25400">
            <a:solidFill>
              <a:srgbClr val="0000C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3742" name="Line 126"/>
          <p:cNvSpPr>
            <a:spLocks noChangeShapeType="1"/>
          </p:cNvSpPr>
          <p:nvPr/>
        </p:nvSpPr>
        <p:spPr bwMode="auto">
          <a:xfrm>
            <a:off x="5715000" y="2955925"/>
            <a:ext cx="5381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3743" name="Line 127"/>
          <p:cNvSpPr>
            <a:spLocks noChangeShapeType="1"/>
          </p:cNvSpPr>
          <p:nvPr/>
        </p:nvSpPr>
        <p:spPr bwMode="auto">
          <a:xfrm>
            <a:off x="6934200" y="2955925"/>
            <a:ext cx="5381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3744" name="Text Box 128"/>
          <p:cNvSpPr txBox="1">
            <a:spLocks noChangeArrowheads="1"/>
          </p:cNvSpPr>
          <p:nvPr/>
        </p:nvSpPr>
        <p:spPr bwMode="auto">
          <a:xfrm>
            <a:off x="6248400" y="2727325"/>
            <a:ext cx="711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San</a:t>
            </a:r>
          </a:p>
        </p:txBody>
      </p:sp>
      <p:sp>
        <p:nvSpPr>
          <p:cNvPr id="623745" name="Text Box 129"/>
          <p:cNvSpPr txBox="1">
            <a:spLocks noChangeArrowheads="1"/>
          </p:cNvSpPr>
          <p:nvPr/>
        </p:nvSpPr>
        <p:spPr bwMode="auto">
          <a:xfrm>
            <a:off x="7467600" y="2667000"/>
            <a:ext cx="685800" cy="557213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A’</a:t>
            </a:r>
          </a:p>
        </p:txBody>
      </p:sp>
      <p:sp>
        <p:nvSpPr>
          <p:cNvPr id="623746" name="AutoShape 130"/>
          <p:cNvSpPr>
            <a:spLocks noChangeArrowheads="1"/>
          </p:cNvSpPr>
          <p:nvPr/>
        </p:nvSpPr>
        <p:spPr bwMode="auto">
          <a:xfrm>
            <a:off x="5181600" y="3413125"/>
            <a:ext cx="3276600" cy="457200"/>
          </a:xfrm>
          <a:prstGeom prst="curvedUpArrow">
            <a:avLst>
              <a:gd name="adj1" fmla="val 143333"/>
              <a:gd name="adj2" fmla="val 286667"/>
              <a:gd name="adj3" fmla="val 33333"/>
            </a:avLst>
          </a:prstGeom>
          <a:noFill/>
          <a:ln w="127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3399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3747" name="Text Box 131"/>
          <p:cNvSpPr txBox="1">
            <a:spLocks noChangeArrowheads="1"/>
          </p:cNvSpPr>
          <p:nvPr/>
        </p:nvSpPr>
        <p:spPr bwMode="auto">
          <a:xfrm>
            <a:off x="5334000" y="40227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Auxiliary Information</a:t>
            </a:r>
          </a:p>
        </p:txBody>
      </p:sp>
      <p:sp>
        <p:nvSpPr>
          <p:cNvPr id="623748" name="Text Box 132"/>
          <p:cNvSpPr txBox="1">
            <a:spLocks noChangeArrowheads="1"/>
          </p:cNvSpPr>
          <p:nvPr/>
        </p:nvSpPr>
        <p:spPr bwMode="auto">
          <a:xfrm>
            <a:off x="304800" y="1828800"/>
            <a:ext cx="5969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</a:t>
            </a:r>
          </a:p>
        </p:txBody>
      </p:sp>
      <p:sp>
        <p:nvSpPr>
          <p:cNvPr id="623749" name="Text Box 133"/>
          <p:cNvSpPr txBox="1">
            <a:spLocks noChangeArrowheads="1"/>
          </p:cNvSpPr>
          <p:nvPr/>
        </p:nvSpPr>
        <p:spPr bwMode="auto">
          <a:xfrm>
            <a:off x="4953000" y="1828800"/>
            <a:ext cx="5969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</a:t>
            </a:r>
          </a:p>
        </p:txBody>
      </p:sp>
      <p:sp>
        <p:nvSpPr>
          <p:cNvPr id="623750" name="Rectangle 134"/>
          <p:cNvSpPr>
            <a:spLocks noChangeArrowheads="1"/>
          </p:cNvSpPr>
          <p:nvPr/>
        </p:nvSpPr>
        <p:spPr bwMode="auto">
          <a:xfrm>
            <a:off x="228600" y="4876800"/>
            <a:ext cx="8650288" cy="1752600"/>
          </a:xfrm>
          <a:prstGeom prst="rect">
            <a:avLst/>
          </a:prstGeom>
          <a:solidFill>
            <a:srgbClr val="FBF9A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There is some </a:t>
            </a:r>
            <a:r>
              <a:rPr lang="en-US" b="1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utility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of </a:t>
            </a:r>
            <a:r>
              <a:rPr lang="en-US" sz="32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 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that legitimate users should learn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Possible breach of privacy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Goal: users learn the utility without the breach</a:t>
            </a:r>
          </a:p>
        </p:txBody>
      </p:sp>
      <p:sp>
        <p:nvSpPr>
          <p:cNvPr id="623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990600"/>
            <a:ext cx="441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0033CC"/>
                </a:solidFill>
              </a:rPr>
              <a:t>Without</a:t>
            </a:r>
            <a:r>
              <a:rPr lang="en-US">
                <a:solidFill>
                  <a:srgbClr val="0033CC"/>
                </a:solidFill>
              </a:rPr>
              <a:t> access to the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23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623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23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716" grpId="0" animBg="1"/>
      <p:bldP spid="623717" grpId="0"/>
      <p:bldP spid="623741" grpId="0" animBg="1"/>
      <p:bldP spid="623741" grpId="1" animBg="1"/>
      <p:bldP spid="623742" grpId="0" animBg="1"/>
      <p:bldP spid="623742" grpId="1" animBg="1"/>
      <p:bldP spid="623743" grpId="0" animBg="1"/>
      <p:bldP spid="623743" grpId="1" animBg="1"/>
      <p:bldP spid="623744" grpId="0"/>
      <p:bldP spid="623745" grpId="0" animBg="1"/>
      <p:bldP spid="623746" grpId="0" animBg="1"/>
      <p:bldP spid="623747" grpId="0"/>
      <p:bldP spid="623749" grpId="0"/>
      <p:bldP spid="623750" grpId="0" animBg="1"/>
      <p:bldP spid="623620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/>
          <a:lstStyle/>
          <a:p>
            <a:r>
              <a:rPr lang="en-US"/>
              <a:t>Not learning from DB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5575" y="1036638"/>
            <a:ext cx="4035425" cy="4525962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0033CC"/>
                </a:solidFill>
              </a:rPr>
              <a:t>With</a:t>
            </a:r>
            <a:r>
              <a:rPr lang="en-US">
                <a:solidFill>
                  <a:srgbClr val="0033CC"/>
                </a:solidFill>
              </a:rPr>
              <a:t> access to the database</a:t>
            </a:r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066800"/>
            <a:ext cx="441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0033CC"/>
                </a:solidFill>
              </a:rPr>
              <a:t>Without</a:t>
            </a:r>
            <a:r>
              <a:rPr lang="en-US">
                <a:solidFill>
                  <a:srgbClr val="0033CC"/>
                </a:solidFill>
              </a:rPr>
              <a:t> access to the database</a:t>
            </a:r>
          </a:p>
        </p:txBody>
      </p:sp>
      <p:sp>
        <p:nvSpPr>
          <p:cNvPr id="628741" name="Line 5"/>
          <p:cNvSpPr>
            <a:spLocks noChangeShapeType="1"/>
          </p:cNvSpPr>
          <p:nvPr/>
        </p:nvSpPr>
        <p:spPr bwMode="auto">
          <a:xfrm>
            <a:off x="4800600" y="762000"/>
            <a:ext cx="0" cy="6019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600" y="2498725"/>
            <a:ext cx="990600" cy="838200"/>
            <a:chOff x="1152" y="1008"/>
            <a:chExt cx="1200" cy="91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8745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46" name="Oval 10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47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48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8750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51" name="Oval 15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52" name="Oval 16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53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8756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57" name="Oval 21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58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59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8761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62" name="Oval 26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63" name="Oval 27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64" name="Oval 28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28765" name="Rectangle 29"/>
          <p:cNvSpPr>
            <a:spLocks noChangeArrowheads="1"/>
          </p:cNvSpPr>
          <p:nvPr/>
        </p:nvSpPr>
        <p:spPr bwMode="auto">
          <a:xfrm>
            <a:off x="1752600" y="2574925"/>
            <a:ext cx="685800" cy="762000"/>
          </a:xfrm>
          <a:prstGeom prst="rect">
            <a:avLst/>
          </a:prstGeom>
          <a:solidFill>
            <a:schemeClr val="tx1"/>
          </a:solidFill>
          <a:ln w="25400">
            <a:solidFill>
              <a:srgbClr val="0000C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8766" name="Line 30"/>
          <p:cNvSpPr>
            <a:spLocks noChangeShapeType="1"/>
          </p:cNvSpPr>
          <p:nvPr/>
        </p:nvSpPr>
        <p:spPr bwMode="auto">
          <a:xfrm>
            <a:off x="1219200" y="2955925"/>
            <a:ext cx="5381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8767" name="Line 31"/>
          <p:cNvSpPr>
            <a:spLocks noChangeShapeType="1"/>
          </p:cNvSpPr>
          <p:nvPr/>
        </p:nvSpPr>
        <p:spPr bwMode="auto">
          <a:xfrm>
            <a:off x="2438400" y="2955925"/>
            <a:ext cx="5381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628768" name="Text Box 32"/>
          <p:cNvSpPr txBox="1">
            <a:spLocks noChangeArrowheads="1"/>
          </p:cNvSpPr>
          <p:nvPr/>
        </p:nvSpPr>
        <p:spPr bwMode="auto">
          <a:xfrm>
            <a:off x="1752600" y="2727325"/>
            <a:ext cx="711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San</a:t>
            </a:r>
          </a:p>
        </p:txBody>
      </p:sp>
      <p:sp>
        <p:nvSpPr>
          <p:cNvPr id="628769" name="Text Box 33"/>
          <p:cNvSpPr txBox="1">
            <a:spLocks noChangeArrowheads="1"/>
          </p:cNvSpPr>
          <p:nvPr/>
        </p:nvSpPr>
        <p:spPr bwMode="auto">
          <a:xfrm>
            <a:off x="2971800" y="2667000"/>
            <a:ext cx="685800" cy="557213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</a:t>
            </a:r>
          </a:p>
        </p:txBody>
      </p:sp>
      <p:sp>
        <p:nvSpPr>
          <p:cNvPr id="628770" name="AutoShape 34"/>
          <p:cNvSpPr>
            <a:spLocks noChangeArrowheads="1"/>
          </p:cNvSpPr>
          <p:nvPr/>
        </p:nvSpPr>
        <p:spPr bwMode="auto">
          <a:xfrm>
            <a:off x="685800" y="3413125"/>
            <a:ext cx="3276600" cy="457200"/>
          </a:xfrm>
          <a:prstGeom prst="curvedUpArrow">
            <a:avLst>
              <a:gd name="adj1" fmla="val 143333"/>
              <a:gd name="adj2" fmla="val 286667"/>
              <a:gd name="adj3" fmla="val 33333"/>
            </a:avLst>
          </a:prstGeom>
          <a:noFill/>
          <a:ln w="127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3399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8771" name="Text Box 35"/>
          <p:cNvSpPr txBox="1">
            <a:spLocks noChangeArrowheads="1"/>
          </p:cNvSpPr>
          <p:nvPr/>
        </p:nvSpPr>
        <p:spPr bwMode="auto">
          <a:xfrm>
            <a:off x="838200" y="40227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Auxiliary Information</a:t>
            </a: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4724400" y="2498725"/>
            <a:ext cx="990600" cy="838200"/>
            <a:chOff x="1152" y="1008"/>
            <a:chExt cx="1200" cy="912"/>
          </a:xfrm>
        </p:grpSpPr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1152" y="1392"/>
              <a:ext cx="1200" cy="528"/>
              <a:chOff x="1152" y="960"/>
              <a:chExt cx="1200" cy="528"/>
            </a:xfrm>
          </p:grpSpPr>
          <p:grpSp>
            <p:nvGrpSpPr>
              <p:cNvPr id="11" name="Group 38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8775" name="Oval 39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76" name="Oval 40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77" name="Oval 41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78" name="Oval 42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oup 43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8780" name="Oval 44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81" name="Oval 45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82" name="Oval 46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83" name="Oval 47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1152" y="1008"/>
              <a:ext cx="1200" cy="528"/>
              <a:chOff x="1152" y="960"/>
              <a:chExt cx="1200" cy="528"/>
            </a:xfrm>
          </p:grpSpPr>
          <p:grpSp>
            <p:nvGrpSpPr>
              <p:cNvPr id="14" name="Group 49"/>
              <p:cNvGrpSpPr>
                <a:grpSpLocks/>
              </p:cNvGrpSpPr>
              <p:nvPr/>
            </p:nvGrpSpPr>
            <p:grpSpPr bwMode="auto">
              <a:xfrm>
                <a:off x="1152" y="1152"/>
                <a:ext cx="1200" cy="336"/>
                <a:chOff x="1152" y="1152"/>
                <a:chExt cx="1200" cy="336"/>
              </a:xfrm>
            </p:grpSpPr>
            <p:sp>
              <p:nvSpPr>
                <p:cNvPr id="628786" name="Oval 50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87" name="Oval 51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88" name="Oval 52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89" name="Oval 53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54"/>
              <p:cNvGrpSpPr>
                <a:grpSpLocks/>
              </p:cNvGrpSpPr>
              <p:nvPr/>
            </p:nvGrpSpPr>
            <p:grpSpPr bwMode="auto">
              <a:xfrm>
                <a:off x="1152" y="960"/>
                <a:ext cx="1200" cy="336"/>
                <a:chOff x="1152" y="1152"/>
                <a:chExt cx="1200" cy="336"/>
              </a:xfrm>
            </p:grpSpPr>
            <p:sp>
              <p:nvSpPr>
                <p:cNvPr id="628791" name="Oval 55"/>
                <p:cNvSpPr>
                  <a:spLocks noChangeArrowheads="1"/>
                </p:cNvSpPr>
                <p:nvPr/>
              </p:nvSpPr>
              <p:spPr bwMode="auto">
                <a:xfrm>
                  <a:off x="1152" y="1296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92" name="Oval 56"/>
                <p:cNvSpPr>
                  <a:spLocks noChangeArrowheads="1"/>
                </p:cNvSpPr>
                <p:nvPr/>
              </p:nvSpPr>
              <p:spPr bwMode="auto">
                <a:xfrm>
                  <a:off x="1152" y="1248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93" name="Oval 57"/>
                <p:cNvSpPr>
                  <a:spLocks noChangeArrowheads="1"/>
                </p:cNvSpPr>
                <p:nvPr/>
              </p:nvSpPr>
              <p:spPr bwMode="auto">
                <a:xfrm>
                  <a:off x="1152" y="1200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8794" name="Oval 58"/>
                <p:cNvSpPr>
                  <a:spLocks noChangeArrowheads="1"/>
                </p:cNvSpPr>
                <p:nvPr/>
              </p:nvSpPr>
              <p:spPr bwMode="auto">
                <a:xfrm>
                  <a:off x="1152" y="1152"/>
                  <a:ext cx="1200" cy="192"/>
                </a:xfrm>
                <a:prstGeom prst="ellipse">
                  <a:avLst/>
                </a:prstGeom>
                <a:solidFill>
                  <a:srgbClr val="83E398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l"/>
                  <a:endParaRPr lang="en-US" sz="1800" smtClean="0">
                    <a:solidFill>
                      <a:srgbClr val="000000"/>
                    </a:solidFill>
                    <a:latin typeface="cmr7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628798" name="Text Box 62"/>
          <p:cNvSpPr txBox="1">
            <a:spLocks noChangeArrowheads="1"/>
          </p:cNvSpPr>
          <p:nvPr/>
        </p:nvSpPr>
        <p:spPr bwMode="auto">
          <a:xfrm>
            <a:off x="6248400" y="2727325"/>
            <a:ext cx="7112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FFFF"/>
                </a:solidFill>
                <a:latin typeface="Comic Sans MS" pitchFamily="66" charset="0"/>
                <a:cs typeface="Arial" pitchFamily="34" charset="0"/>
              </a:rPr>
              <a:t>San</a:t>
            </a:r>
          </a:p>
        </p:txBody>
      </p:sp>
      <p:sp>
        <p:nvSpPr>
          <p:cNvPr id="628799" name="Text Box 63"/>
          <p:cNvSpPr txBox="1">
            <a:spLocks noChangeArrowheads="1"/>
          </p:cNvSpPr>
          <p:nvPr/>
        </p:nvSpPr>
        <p:spPr bwMode="auto">
          <a:xfrm>
            <a:off x="7467600" y="2667000"/>
            <a:ext cx="685800" cy="557213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A’</a:t>
            </a:r>
          </a:p>
        </p:txBody>
      </p:sp>
      <p:sp>
        <p:nvSpPr>
          <p:cNvPr id="628800" name="AutoShape 64"/>
          <p:cNvSpPr>
            <a:spLocks noChangeArrowheads="1"/>
          </p:cNvSpPr>
          <p:nvPr/>
        </p:nvSpPr>
        <p:spPr bwMode="auto">
          <a:xfrm>
            <a:off x="5181600" y="3413125"/>
            <a:ext cx="3276600" cy="457200"/>
          </a:xfrm>
          <a:prstGeom prst="curvedUpArrow">
            <a:avLst>
              <a:gd name="adj1" fmla="val 143333"/>
              <a:gd name="adj2" fmla="val 286667"/>
              <a:gd name="adj3" fmla="val 33333"/>
            </a:avLst>
          </a:prstGeom>
          <a:noFill/>
          <a:ln w="127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3399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8801" name="Text Box 65"/>
          <p:cNvSpPr txBox="1">
            <a:spLocks noChangeArrowheads="1"/>
          </p:cNvSpPr>
          <p:nvPr/>
        </p:nvSpPr>
        <p:spPr bwMode="auto">
          <a:xfrm>
            <a:off x="5334000" y="40227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Auxiliary Information</a:t>
            </a:r>
          </a:p>
        </p:txBody>
      </p:sp>
      <p:sp>
        <p:nvSpPr>
          <p:cNvPr id="628802" name="Text Box 66"/>
          <p:cNvSpPr txBox="1">
            <a:spLocks noChangeArrowheads="1"/>
          </p:cNvSpPr>
          <p:nvPr/>
        </p:nvSpPr>
        <p:spPr bwMode="auto">
          <a:xfrm>
            <a:off x="304800" y="1828800"/>
            <a:ext cx="5969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</a:t>
            </a:r>
          </a:p>
        </p:txBody>
      </p:sp>
      <p:sp>
        <p:nvSpPr>
          <p:cNvPr id="628803" name="Text Box 67"/>
          <p:cNvSpPr txBox="1">
            <a:spLocks noChangeArrowheads="1"/>
          </p:cNvSpPr>
          <p:nvPr/>
        </p:nvSpPr>
        <p:spPr bwMode="auto">
          <a:xfrm>
            <a:off x="4953000" y="1828800"/>
            <a:ext cx="5969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</a:t>
            </a:r>
          </a:p>
        </p:txBody>
      </p:sp>
      <p:sp>
        <p:nvSpPr>
          <p:cNvPr id="628804" name="Rectangle 68"/>
          <p:cNvSpPr>
            <a:spLocks noChangeArrowheads="1"/>
          </p:cNvSpPr>
          <p:nvPr/>
        </p:nvSpPr>
        <p:spPr bwMode="auto">
          <a:xfrm>
            <a:off x="265113" y="4572000"/>
            <a:ext cx="8650287" cy="2133600"/>
          </a:xfrm>
          <a:prstGeom prst="rect">
            <a:avLst/>
          </a:prstGeom>
          <a:solidFill>
            <a:srgbClr val="FBF9A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Want: </a:t>
            </a:r>
            <a:r>
              <a:rPr lang="en-US" sz="2400" b="1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anything that can be learned 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about an individual</a:t>
            </a:r>
            <a:r>
              <a:rPr lang="en-US" sz="3200" i="1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from the database can be learned without access to the database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msy10" pitchFamily="34" charset="0"/>
                <a:cs typeface="Arial" pitchFamily="34" charset="0"/>
              </a:rPr>
              <a:t>8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mr7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Arial" pitchFamily="34" charset="0"/>
              </a:rPr>
              <a:t>D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mr7" pitchFamily="34" charset="0"/>
                <a:cs typeface="Arial" pitchFamily="34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msy10" pitchFamily="34" charset="0"/>
                <a:cs typeface="Arial" pitchFamily="34" charset="0"/>
              </a:rPr>
              <a:t>8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msy10" pitchFamily="34" charset="0"/>
                <a:cs typeface="Arial" pitchFamily="34" charset="0"/>
              </a:rPr>
              <a:t>9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A’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whp 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msy10" pitchFamily="34" charset="0"/>
                <a:cs typeface="Arial" pitchFamily="34" charset="0"/>
              </a:rPr>
              <a:t>2</a:t>
            </a:r>
            <a:r>
              <a:rPr lang="en-US" baseline="-250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R</a:t>
            </a:r>
            <a:r>
              <a:rPr lang="en-US" smtClean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 D </a:t>
            </a:r>
            <a:r>
              <a:rPr lang="en-US" b="1" smtClean="0">
                <a:solidFill>
                  <a:srgbClr val="000000"/>
                </a:solidFill>
                <a:latin typeface="cmsy10" pitchFamily="34" charset="0"/>
                <a:cs typeface="Arial" pitchFamily="34" charset="0"/>
              </a:rPr>
              <a:t>8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auxiliary information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z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             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</a:pP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|Prob 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[A(z)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msy10" pitchFamily="34" charset="0"/>
                <a:cs typeface="Arial" pitchFamily="34" charset="0"/>
              </a:rPr>
              <a:t>$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DB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wins] – Prob[</a:t>
            </a:r>
            <a:r>
              <a:rPr lang="en-US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A’(z)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wins]|</a:t>
            </a:r>
            <a:r>
              <a:rPr lang="en-US" sz="240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is 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/>
              <a:t>Illustrative Example for Difficulty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574088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Want: anything that can be learned about a respondent from the database can be learned without access to the database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More Formally</a:t>
            </a:r>
            <a:endParaRPr lang="en-US" sz="24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/>
              <a:t> </a:t>
            </a:r>
            <a:r>
              <a:rPr lang="en-US" b="1" dirty="0" smtClean="0">
                <a:latin typeface="cmsy10" pitchFamily="34" charset="0"/>
              </a:rPr>
              <a:t>8</a:t>
            </a:r>
            <a:r>
              <a:rPr lang="en-US" dirty="0" smtClean="0">
                <a:latin typeface="Arial Black" pitchFamily="34" charset="0"/>
              </a:rPr>
              <a:t>D </a:t>
            </a:r>
            <a:r>
              <a:rPr lang="en-US" b="1" dirty="0" smtClean="0">
                <a:latin typeface="cmsy10" pitchFamily="34" charset="0"/>
              </a:rPr>
              <a:t>8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/>
              <a:t> </a:t>
            </a:r>
            <a:r>
              <a:rPr lang="en-US" b="1" dirty="0" smtClean="0">
                <a:latin typeface="cmsy10" pitchFamily="34" charset="0"/>
              </a:rPr>
              <a:t>9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>
                <a:latin typeface="Comic Sans MS" pitchFamily="66" charset="0"/>
              </a:rPr>
              <a:t>’</a:t>
            </a:r>
            <a:r>
              <a:rPr lang="en-US" dirty="0"/>
              <a:t> </a:t>
            </a:r>
            <a:r>
              <a:rPr lang="en-US" dirty="0" err="1"/>
              <a:t>whp</a:t>
            </a:r>
            <a:r>
              <a:rPr lang="en-US" dirty="0"/>
              <a:t> </a:t>
            </a:r>
            <a:r>
              <a:rPr lang="en-US" dirty="0">
                <a:latin typeface="Comic Sans MS" pitchFamily="66" charset="0"/>
              </a:rPr>
              <a:t>DB</a:t>
            </a:r>
            <a:r>
              <a:rPr lang="en-US" dirty="0"/>
              <a:t> </a:t>
            </a:r>
            <a:r>
              <a:rPr lang="en-US" dirty="0">
                <a:latin typeface="cmsy10" pitchFamily="34" charset="0"/>
              </a:rPr>
              <a:t>2</a:t>
            </a:r>
            <a:r>
              <a:rPr lang="en-US" baseline="-25000" dirty="0"/>
              <a:t>R</a:t>
            </a:r>
            <a:r>
              <a:rPr lang="en-US" dirty="0">
                <a:latin typeface="Arial Black" pitchFamily="34" charset="0"/>
              </a:rPr>
              <a:t> D </a:t>
            </a:r>
            <a:r>
              <a:rPr lang="en-US" b="1" dirty="0">
                <a:latin typeface="cmsy10" pitchFamily="34" charset="0"/>
              </a:rPr>
              <a:t>8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auxiliary information</a:t>
            </a:r>
            <a:r>
              <a:rPr lang="en-US" dirty="0"/>
              <a:t> </a:t>
            </a:r>
            <a:r>
              <a:rPr lang="en-US" dirty="0">
                <a:latin typeface="Comic Sans MS" pitchFamily="66" charset="0"/>
              </a:rPr>
              <a:t>z</a:t>
            </a:r>
            <a:r>
              <a:rPr lang="en-US" dirty="0"/>
              <a:t>            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7030A0"/>
                </a:solidFill>
              </a:rPr>
              <a:t>|Probability </a:t>
            </a:r>
            <a:r>
              <a:rPr lang="en-US" dirty="0">
                <a:solidFill>
                  <a:srgbClr val="7030A0"/>
                </a:solidFill>
                <a:latin typeface="Comic Sans MS" pitchFamily="66" charset="0"/>
              </a:rPr>
              <a:t>[A(z)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  <a:latin typeface="cmsy10" pitchFamily="34" charset="0"/>
              </a:rPr>
              <a:t>$</a:t>
            </a:r>
            <a:r>
              <a:rPr lang="en-US" dirty="0">
                <a:solidFill>
                  <a:srgbClr val="7030A0"/>
                </a:solidFill>
              </a:rPr>
              <a:t> DB wins] – Probability [</a:t>
            </a:r>
            <a:r>
              <a:rPr lang="en-US" dirty="0">
                <a:solidFill>
                  <a:srgbClr val="7030A0"/>
                </a:solidFill>
                <a:latin typeface="Comic Sans MS" pitchFamily="66" charset="0"/>
              </a:rPr>
              <a:t>A’(z)</a:t>
            </a:r>
            <a:r>
              <a:rPr lang="en-US" dirty="0">
                <a:solidFill>
                  <a:srgbClr val="7030A0"/>
                </a:solidFill>
              </a:rPr>
              <a:t> wins]| </a:t>
            </a:r>
            <a:r>
              <a:rPr lang="en-US" dirty="0"/>
              <a:t>is small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Example: suppose height of individual is sensitive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Average height in DB not known a priori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Aux</a:t>
            </a:r>
            <a:r>
              <a:rPr lang="en-US" sz="2800" dirty="0">
                <a:solidFill>
                  <a:srgbClr val="339933"/>
                </a:solidFill>
                <a:latin typeface="Comic Sans MS" pitchFamily="66" charset="0"/>
              </a:rPr>
              <a:t> z</a:t>
            </a:r>
            <a:r>
              <a:rPr lang="en-US" sz="2800" dirty="0">
                <a:solidFill>
                  <a:srgbClr val="339933"/>
                </a:solidFill>
              </a:rPr>
              <a:t> = “Adam is 5 cm shorter than average in </a:t>
            </a:r>
            <a:r>
              <a:rPr lang="en-US" sz="2800" dirty="0">
                <a:latin typeface="Comic Sans MS" pitchFamily="66" charset="0"/>
              </a:rPr>
              <a:t>DB</a:t>
            </a:r>
            <a:r>
              <a:rPr lang="en-US" sz="2800" dirty="0">
                <a:solidFill>
                  <a:srgbClr val="339933"/>
                </a:solidFill>
              </a:rPr>
              <a:t>”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A</a:t>
            </a:r>
            <a:r>
              <a:rPr lang="en-US" sz="2400" dirty="0"/>
              <a:t> learns average height in </a:t>
            </a:r>
            <a:r>
              <a:rPr lang="en-US" sz="2400" dirty="0">
                <a:latin typeface="Comic Sans MS" pitchFamily="66" charset="0"/>
              </a:rPr>
              <a:t>DB</a:t>
            </a:r>
            <a:r>
              <a:rPr lang="en-US" sz="2400" dirty="0"/>
              <a:t>, hence, also Adam’s height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A’</a:t>
            </a:r>
            <a:r>
              <a:rPr lang="en-US" sz="2400" dirty="0"/>
              <a:t> does not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4000"/>
              <a:t>Defining “Win”: The Compromise Function</a:t>
            </a:r>
            <a:endParaRPr lang="en-US" sz="3200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Notion of </a:t>
            </a:r>
            <a:r>
              <a:rPr lang="en-US" b="1"/>
              <a:t>privacy compromise</a:t>
            </a:r>
          </a:p>
        </p:txBody>
      </p:sp>
      <p:sp>
        <p:nvSpPr>
          <p:cNvPr id="591876" name="Text Box 4"/>
          <p:cNvSpPr txBox="1">
            <a:spLocks noChangeArrowheads="1"/>
          </p:cNvSpPr>
          <p:nvPr/>
        </p:nvSpPr>
        <p:spPr bwMode="auto">
          <a:xfrm>
            <a:off x="5337175" y="2789238"/>
            <a:ext cx="20320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Compromise?</a:t>
            </a:r>
          </a:p>
        </p:txBody>
      </p:sp>
      <p:sp>
        <p:nvSpPr>
          <p:cNvPr id="591877" name="Text Box 5"/>
          <p:cNvSpPr txBox="1">
            <a:spLocks noChangeArrowheads="1"/>
          </p:cNvSpPr>
          <p:nvPr/>
        </p:nvSpPr>
        <p:spPr bwMode="auto">
          <a:xfrm>
            <a:off x="6384925" y="1951038"/>
            <a:ext cx="3429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y</a:t>
            </a:r>
          </a:p>
        </p:txBody>
      </p:sp>
      <p:sp>
        <p:nvSpPr>
          <p:cNvPr id="591878" name="Rectangle 6"/>
          <p:cNvSpPr>
            <a:spLocks noChangeArrowheads="1"/>
          </p:cNvSpPr>
          <p:nvPr/>
        </p:nvSpPr>
        <p:spPr bwMode="auto">
          <a:xfrm>
            <a:off x="5337175" y="2743200"/>
            <a:ext cx="1981200" cy="533400"/>
          </a:xfrm>
          <a:prstGeom prst="rect">
            <a:avLst/>
          </a:prstGeom>
          <a:noFill/>
          <a:ln w="762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400" smtClean="0">
              <a:solidFill>
                <a:srgbClr val="339933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91879" name="Line 7"/>
          <p:cNvSpPr>
            <a:spLocks noChangeShapeType="1"/>
          </p:cNvSpPr>
          <p:nvPr/>
        </p:nvSpPr>
        <p:spPr bwMode="auto">
          <a:xfrm>
            <a:off x="6327775" y="3276600"/>
            <a:ext cx="0" cy="9144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91880" name="Text Box 8"/>
          <p:cNvSpPr txBox="1">
            <a:spLocks noChangeArrowheads="1"/>
          </p:cNvSpPr>
          <p:nvPr/>
        </p:nvSpPr>
        <p:spPr bwMode="auto">
          <a:xfrm>
            <a:off x="6378575" y="3475038"/>
            <a:ext cx="661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0/1</a:t>
            </a:r>
          </a:p>
        </p:txBody>
      </p:sp>
      <p:sp>
        <p:nvSpPr>
          <p:cNvPr id="591881" name="Rectangle 9"/>
          <p:cNvSpPr>
            <a:spLocks noChangeArrowheads="1"/>
          </p:cNvSpPr>
          <p:nvPr/>
        </p:nvSpPr>
        <p:spPr bwMode="auto">
          <a:xfrm>
            <a:off x="5794375" y="1295400"/>
            <a:ext cx="1143000" cy="533400"/>
          </a:xfrm>
          <a:prstGeom prst="rect">
            <a:avLst/>
          </a:prstGeom>
          <a:noFill/>
          <a:ln w="762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91882" name="Text Box 10"/>
          <p:cNvSpPr txBox="1">
            <a:spLocks noChangeArrowheads="1"/>
          </p:cNvSpPr>
          <p:nvPr/>
        </p:nvSpPr>
        <p:spPr bwMode="auto">
          <a:xfrm>
            <a:off x="5975350" y="1341438"/>
            <a:ext cx="7334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Adv</a:t>
            </a:r>
          </a:p>
        </p:txBody>
      </p:sp>
      <p:sp>
        <p:nvSpPr>
          <p:cNvPr id="591883" name="Line 11"/>
          <p:cNvSpPr>
            <a:spLocks noChangeShapeType="1"/>
          </p:cNvSpPr>
          <p:nvPr/>
        </p:nvSpPr>
        <p:spPr bwMode="auto">
          <a:xfrm>
            <a:off x="6327775" y="1828800"/>
            <a:ext cx="0" cy="9144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91884" name="Text Box 12"/>
          <p:cNvSpPr txBox="1">
            <a:spLocks noChangeArrowheads="1"/>
          </p:cNvSpPr>
          <p:nvPr/>
        </p:nvSpPr>
        <p:spPr bwMode="auto">
          <a:xfrm>
            <a:off x="4333875" y="2465388"/>
            <a:ext cx="5969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DB</a:t>
            </a:r>
          </a:p>
        </p:txBody>
      </p:sp>
      <p:sp>
        <p:nvSpPr>
          <p:cNvPr id="591885" name="Line 13"/>
          <p:cNvSpPr>
            <a:spLocks noChangeShapeType="1"/>
          </p:cNvSpPr>
          <p:nvPr/>
        </p:nvSpPr>
        <p:spPr bwMode="auto">
          <a:xfrm>
            <a:off x="4133850" y="2989263"/>
            <a:ext cx="1204913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91886" name="Line 14"/>
          <p:cNvSpPr>
            <a:spLocks noChangeShapeType="1"/>
          </p:cNvSpPr>
          <p:nvPr/>
        </p:nvSpPr>
        <p:spPr bwMode="auto">
          <a:xfrm>
            <a:off x="7329488" y="2984500"/>
            <a:ext cx="1204912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 type="triangle" w="med" len="med"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591887" name="Text Box 15"/>
          <p:cNvSpPr txBox="1">
            <a:spLocks noChangeArrowheads="1"/>
          </p:cNvSpPr>
          <p:nvPr/>
        </p:nvSpPr>
        <p:spPr bwMode="auto">
          <a:xfrm>
            <a:off x="7734300" y="2463800"/>
            <a:ext cx="4206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pitchFamily="34" charset="0"/>
              </a:rPr>
              <a:t>D</a:t>
            </a:r>
          </a:p>
        </p:txBody>
      </p:sp>
      <p:sp>
        <p:nvSpPr>
          <p:cNvPr id="591888" name="AutoShape 16"/>
          <p:cNvSpPr>
            <a:spLocks noChangeArrowheads="1"/>
          </p:cNvSpPr>
          <p:nvPr/>
        </p:nvSpPr>
        <p:spPr bwMode="auto">
          <a:xfrm>
            <a:off x="7162800" y="1447800"/>
            <a:ext cx="1828800" cy="838200"/>
          </a:xfrm>
          <a:prstGeom prst="wedgeRoundRectCallout">
            <a:avLst>
              <a:gd name="adj1" fmla="val -93601"/>
              <a:gd name="adj2" fmla="val 96376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Privacy breach</a:t>
            </a:r>
          </a:p>
        </p:txBody>
      </p:sp>
      <p:sp>
        <p:nvSpPr>
          <p:cNvPr id="591889" name="Text Box 17"/>
          <p:cNvSpPr txBox="1">
            <a:spLocks noChangeArrowheads="1"/>
          </p:cNvSpPr>
          <p:nvPr/>
        </p:nvSpPr>
        <p:spPr bwMode="auto">
          <a:xfrm>
            <a:off x="76200" y="3505200"/>
            <a:ext cx="7010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Privacy compromise should be non trivial: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Should not be possible to find privacy breach from auxiliary information alone – hardly a convincing one!</a:t>
            </a:r>
          </a:p>
          <a:p>
            <a:pPr algn="l">
              <a:spcBef>
                <a:spcPct val="5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Privacy breach should exist:</a:t>
            </a:r>
            <a:r>
              <a:rPr lang="en-US" sz="2000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Given </a:t>
            </a:r>
            <a:r>
              <a:rPr lang="en-US" sz="2400" dirty="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DB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there should be </a:t>
            </a:r>
            <a:r>
              <a:rPr lang="en-US" sz="2400" dirty="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that is a privacy breach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Should be possible to find </a:t>
            </a:r>
            <a:r>
              <a:rPr lang="en-US" sz="2400" dirty="0" smtClean="0">
                <a:solidFill>
                  <a:srgbClr val="339933"/>
                </a:solidFill>
                <a:latin typeface="Comic Sans MS" pitchFamily="66" charset="0"/>
                <a:cs typeface="Arial" pitchFamily="34" charset="0"/>
              </a:rPr>
              <a:t>y 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efficiently</a:t>
            </a:r>
            <a:endParaRPr lang="en-US" sz="2400" dirty="0" smtClean="0">
              <a:solidFill>
                <a:srgbClr val="339933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715000" y="6324600"/>
            <a:ext cx="3429000" cy="461665"/>
          </a:xfrm>
          <a:prstGeom prst="rect">
            <a:avLst/>
          </a:prstGeom>
          <a:solidFill>
            <a:srgbClr val="F5DAA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Let 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be bound on breach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88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sz="4000"/>
              <a:t>Basic Concepts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0033CC"/>
                </a:solidFill>
              </a:rPr>
              <a:t>Distribution</a:t>
            </a:r>
            <a:r>
              <a:rPr lang="en-US" sz="2800" dirty="0"/>
              <a:t> on (Finite) Databases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Something about the database must be unknown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Captures knowledge about the domain</a:t>
            </a:r>
          </a:p>
          <a:p>
            <a:pPr marL="1085850" lvl="2">
              <a:lnSpc>
                <a:spcPct val="80000"/>
              </a:lnSpc>
            </a:pPr>
            <a:r>
              <a:rPr lang="en-US" sz="2000" dirty="0"/>
              <a:t>E.g., rows of database correspond to owners of 2 pets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0033CC"/>
                </a:solidFill>
              </a:rPr>
              <a:t>Privacy Mechanism</a:t>
            </a:r>
            <a:r>
              <a:rPr lang="en-US" sz="2800" b="1" dirty="0"/>
              <a:t> 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San(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, DB)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Can be </a:t>
            </a:r>
            <a:r>
              <a:rPr lang="en-US" sz="2400" b="1" dirty="0"/>
              <a:t>interactive</a:t>
            </a:r>
            <a:r>
              <a:rPr lang="en-US" sz="2400" dirty="0"/>
              <a:t> or</a:t>
            </a:r>
            <a:r>
              <a:rPr lang="en-US" sz="2400" b="1" dirty="0"/>
              <a:t> non-interactive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May have access to the distribution </a:t>
            </a: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D</a:t>
            </a:r>
            <a:endParaRPr lang="en-US" sz="2400" dirty="0"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0033CC"/>
                </a:solidFill>
              </a:rPr>
              <a:t>Auxiliary Information Generator</a:t>
            </a:r>
            <a:r>
              <a:rPr lang="en-US" sz="2800" b="1" dirty="0"/>
              <a:t> </a:t>
            </a:r>
            <a:r>
              <a:rPr lang="en-US" sz="2800" dirty="0" err="1">
                <a:solidFill>
                  <a:schemeClr val="tx2"/>
                </a:solidFill>
                <a:latin typeface="Comic Sans MS" pitchFamily="66" charset="0"/>
              </a:rPr>
              <a:t>AuxGen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, DB)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Has access to the distribution and to </a:t>
            </a:r>
            <a:r>
              <a:rPr lang="en-US" sz="2400" dirty="0">
                <a:latin typeface="Comic Sans MS" pitchFamily="66" charset="0"/>
              </a:rPr>
              <a:t>DB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Formalizes partial knowledge </a:t>
            </a:r>
            <a:r>
              <a:rPr lang="en-US" sz="2400" dirty="0"/>
              <a:t>about </a:t>
            </a:r>
            <a:r>
              <a:rPr lang="en-US" sz="2400" dirty="0">
                <a:latin typeface="Comic Sans MS" pitchFamily="66" charset="0"/>
              </a:rPr>
              <a:t>DB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rgbClr val="0033CC"/>
                </a:solidFill>
              </a:rPr>
              <a:t>Utility Vector</a:t>
            </a:r>
            <a:r>
              <a:rPr lang="en-US" sz="2800" b="1" dirty="0"/>
              <a:t> 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w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Answers to</a:t>
            </a:r>
            <a:r>
              <a:rPr lang="en-US" sz="2400" dirty="0">
                <a:latin typeface="Comic Sans MS" pitchFamily="66" charset="0"/>
              </a:rPr>
              <a:t> k</a:t>
            </a:r>
            <a:r>
              <a:rPr lang="en-US" sz="2400" dirty="0"/>
              <a:t> questions about the </a:t>
            </a:r>
            <a:r>
              <a:rPr lang="en-US" sz="2400" dirty="0">
                <a:latin typeface="Comic Sans MS" pitchFamily="66" charset="0"/>
              </a:rPr>
              <a:t>DB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(Most of) utility vector can be learned by user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Utility: </a:t>
            </a:r>
            <a:r>
              <a:rPr lang="en-US" sz="2400" b="1" dirty="0"/>
              <a:t>Must inherit sufficient min-entropy from source</a:t>
            </a:r>
            <a:r>
              <a:rPr lang="en-US" sz="2400" dirty="0"/>
              <a:t> </a:t>
            </a:r>
            <a:r>
              <a:rPr lang="en-US" sz="2400" dirty="0">
                <a:latin typeface="Arial Black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/>
              <a:t>Impossibility Theorem: Informal 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For any* </a:t>
            </a:r>
            <a:r>
              <a:rPr lang="en-US" dirty="0">
                <a:solidFill>
                  <a:srgbClr val="0033CC"/>
                </a:solidFill>
              </a:rPr>
              <a:t>distribution</a:t>
            </a: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 </a:t>
            </a:r>
            <a:r>
              <a:rPr lang="en-US" dirty="0"/>
              <a:t>on Databases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DB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For any* </a:t>
            </a:r>
            <a:r>
              <a:rPr lang="en-US" i="1" dirty="0"/>
              <a:t>reasonable</a:t>
            </a:r>
            <a:r>
              <a:rPr lang="en-US" dirty="0"/>
              <a:t> privacy compromise decider </a:t>
            </a:r>
            <a:r>
              <a:rPr lang="en-US" dirty="0">
                <a:latin typeface="Comic Sans MS" pitchFamily="66" charset="0"/>
              </a:rPr>
              <a:t>C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</a:pPr>
            <a:r>
              <a:rPr lang="en-US" dirty="0"/>
              <a:t>Fix any </a:t>
            </a:r>
            <a:r>
              <a:rPr lang="en-US" i="1" dirty="0"/>
              <a:t>useful*</a:t>
            </a:r>
            <a:r>
              <a:rPr lang="en-US" dirty="0"/>
              <a:t> privacy mechanism </a:t>
            </a:r>
            <a:r>
              <a:rPr lang="en-US" dirty="0">
                <a:latin typeface="Comic Sans MS" pitchFamily="66" charset="0"/>
              </a:rPr>
              <a:t>San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Then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33CC"/>
                </a:solidFill>
              </a:rPr>
              <a:t>There is an </a:t>
            </a:r>
            <a:r>
              <a:rPr lang="en-US" b="1" dirty="0">
                <a:solidFill>
                  <a:srgbClr val="0033CC"/>
                </a:solidFill>
              </a:rPr>
              <a:t>auxiliary info generator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 err="1">
                <a:solidFill>
                  <a:srgbClr val="0033CC"/>
                </a:solidFill>
                <a:latin typeface="Comic Sans MS" pitchFamily="66" charset="0"/>
              </a:rPr>
              <a:t>AuxGen</a:t>
            </a:r>
            <a:r>
              <a:rPr lang="en-US" dirty="0">
                <a:solidFill>
                  <a:srgbClr val="0033CC"/>
                </a:solidFill>
              </a:rPr>
              <a:t> and an adversary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0033CC"/>
                </a:solidFill>
              </a:rPr>
              <a:t>Such that 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33CC"/>
                </a:solidFill>
              </a:rPr>
              <a:t>For all adversary simulators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A’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[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A(z)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  <a:latin typeface="cmsy10" pitchFamily="34" charset="0"/>
              </a:rPr>
              <a:t>$ </a:t>
            </a:r>
            <a:r>
              <a:rPr lang="en-US" dirty="0">
                <a:latin typeface="Comic Sans MS" pitchFamily="66" charset="0"/>
              </a:rPr>
              <a:t>San(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DB)]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</a:rPr>
              <a:t>wins</a:t>
            </a:r>
            <a:r>
              <a:rPr lang="en-US" b="1" dirty="0"/>
              <a:t>,</a:t>
            </a:r>
            <a:r>
              <a:rPr lang="en-US" dirty="0"/>
              <a:t> but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[A’(z)]</a:t>
            </a:r>
            <a:r>
              <a:rPr lang="en-US" dirty="0"/>
              <a:t> does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</a:rPr>
              <a:t>not win</a:t>
            </a:r>
          </a:p>
        </p:txBody>
      </p:sp>
      <p:sp>
        <p:nvSpPr>
          <p:cNvPr id="593925" name="AutoShape 5"/>
          <p:cNvSpPr>
            <a:spLocks noChangeArrowheads="1"/>
          </p:cNvSpPr>
          <p:nvPr/>
        </p:nvSpPr>
        <p:spPr bwMode="auto">
          <a:xfrm>
            <a:off x="5257800" y="2819400"/>
            <a:ext cx="3581400" cy="381000"/>
          </a:xfrm>
          <a:prstGeom prst="wedgeRoundRectCallout">
            <a:avLst>
              <a:gd name="adj1" fmla="val -117421"/>
              <a:gd name="adj2" fmla="val -100833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Tells us information we did not know</a:t>
            </a:r>
          </a:p>
        </p:txBody>
      </p:sp>
      <p:sp>
        <p:nvSpPr>
          <p:cNvPr id="593927" name="Text Box 7"/>
          <p:cNvSpPr txBox="1">
            <a:spLocks noChangeArrowheads="1"/>
          </p:cNvSpPr>
          <p:nvPr/>
        </p:nvSpPr>
        <p:spPr bwMode="auto">
          <a:xfrm>
            <a:off x="6248400" y="4267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z=AuxGen(DB)</a:t>
            </a:r>
          </a:p>
        </p:txBody>
      </p:sp>
      <p:sp>
        <p:nvSpPr>
          <p:cNvPr id="593928" name="AutoShape 8"/>
          <p:cNvSpPr>
            <a:spLocks noChangeArrowheads="1"/>
          </p:cNvSpPr>
          <p:nvPr/>
        </p:nvSpPr>
        <p:spPr bwMode="auto">
          <a:xfrm flipV="1">
            <a:off x="5867400" y="4191000"/>
            <a:ext cx="2667000" cy="609600"/>
          </a:xfrm>
          <a:prstGeom prst="wedgeRoundRectCallout">
            <a:avLst>
              <a:gd name="adj1" fmla="val -6310"/>
              <a:gd name="adj2" fmla="val 13072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endParaRPr lang="en-US" sz="1800" smtClean="0">
              <a:solidFill>
                <a:srgbClr val="000000"/>
              </a:solidFill>
              <a:latin typeface="cmr7" pitchFamily="34" charset="0"/>
              <a:cs typeface="Arial" pitchFamily="34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flipV="1">
            <a:off x="6019800" y="5029200"/>
            <a:ext cx="2667000" cy="609600"/>
          </a:xfrm>
          <a:prstGeom prst="wedgeRoundRectCallout">
            <a:avLst>
              <a:gd name="adj1" fmla="val -111484"/>
              <a:gd name="adj2" fmla="val -90219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r>
              <a:rPr lang="en-US" sz="24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Finds a compromise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5" grpId="0" animBg="1"/>
      <p:bldP spid="593927" grpId="0"/>
      <p:bldP spid="593928" grpId="0" animBg="1"/>
      <p:bldP spid="7" grpId="0" animBg="1"/>
      <p:bldP spid="7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/>
              <a:t>Impossibility Theorem 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Fix any </a:t>
            </a:r>
            <a:r>
              <a:rPr lang="en-US" sz="2800" b="1" i="1" dirty="0"/>
              <a:t>useful*</a:t>
            </a:r>
            <a:r>
              <a:rPr lang="en-US" sz="2800" dirty="0"/>
              <a:t> privacy mechanism </a:t>
            </a:r>
            <a:r>
              <a:rPr lang="en-US" sz="2800" dirty="0">
                <a:latin typeface="Comic Sans MS" pitchFamily="66" charset="0"/>
              </a:rPr>
              <a:t>San</a:t>
            </a:r>
            <a:r>
              <a:rPr lang="en-US" sz="2800" dirty="0"/>
              <a:t> and any</a:t>
            </a:r>
            <a:r>
              <a:rPr lang="en-US" sz="2800" i="1" dirty="0"/>
              <a:t> reasonable</a:t>
            </a:r>
            <a:r>
              <a:rPr lang="en-US" sz="2800" dirty="0"/>
              <a:t> privacy compromise decider </a:t>
            </a:r>
            <a:r>
              <a:rPr lang="en-US" sz="2800" dirty="0">
                <a:latin typeface="Comic Sans MS" pitchFamily="66" charset="0"/>
              </a:rPr>
              <a:t>C</a:t>
            </a:r>
            <a:r>
              <a:rPr lang="en-US" sz="2800" dirty="0"/>
              <a:t>.  Then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0033CC"/>
                </a:solidFill>
              </a:rPr>
              <a:t>There is an </a:t>
            </a:r>
            <a:r>
              <a:rPr lang="en-US" sz="2400" b="1" dirty="0">
                <a:solidFill>
                  <a:srgbClr val="0033CC"/>
                </a:solidFill>
              </a:rPr>
              <a:t>auxiliary info generator</a:t>
            </a:r>
            <a:r>
              <a:rPr lang="en-US" sz="2400" dirty="0">
                <a:solidFill>
                  <a:srgbClr val="0033CC"/>
                </a:solidFill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Comic Sans MS" pitchFamily="66" charset="0"/>
              </a:rPr>
              <a:t>AuxGen</a:t>
            </a:r>
            <a:r>
              <a:rPr lang="en-US" sz="2400" dirty="0">
                <a:solidFill>
                  <a:srgbClr val="0033CC"/>
                </a:solidFill>
              </a:rPr>
              <a:t> and an adversary </a:t>
            </a: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A </a:t>
            </a:r>
            <a:r>
              <a:rPr lang="en-US" sz="2400" dirty="0">
                <a:solidFill>
                  <a:srgbClr val="0033CC"/>
                </a:solidFill>
              </a:rPr>
              <a:t>such that for “</a:t>
            </a:r>
            <a:r>
              <a:rPr lang="en-US" sz="2400" i="1" dirty="0">
                <a:solidFill>
                  <a:srgbClr val="0033CC"/>
                </a:solidFill>
              </a:rPr>
              <a:t>all</a:t>
            </a:r>
            <a:r>
              <a:rPr lang="en-US" sz="2400" dirty="0">
                <a:solidFill>
                  <a:srgbClr val="0033CC"/>
                </a:solidFill>
              </a:rPr>
              <a:t>” distributions</a:t>
            </a:r>
            <a:r>
              <a:rPr lang="en-US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r>
              <a:rPr lang="en-US" sz="24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</a:t>
            </a:r>
            <a:r>
              <a:rPr lang="en-US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r>
              <a:rPr lang="en-US" sz="2400" dirty="0">
                <a:solidFill>
                  <a:srgbClr val="0033CC"/>
                </a:solidFill>
              </a:rPr>
              <a:t>and all adversary simulators </a:t>
            </a:r>
            <a:r>
              <a:rPr lang="en-US" sz="2400" dirty="0">
                <a:solidFill>
                  <a:srgbClr val="0033CC"/>
                </a:solidFill>
                <a:latin typeface="Comic Sans MS" pitchFamily="66" charset="0"/>
              </a:rPr>
              <a:t>A’</a:t>
            </a:r>
          </a:p>
          <a:p>
            <a:pPr>
              <a:lnSpc>
                <a:spcPct val="80000"/>
              </a:lnSpc>
            </a:pPr>
            <a:endParaRPr lang="en-US" sz="2800" dirty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Pr[A(</a:t>
            </a:r>
            <a:r>
              <a:rPr lang="en-US" sz="2800" dirty="0">
                <a:latin typeface="Arial Black" pitchFamily="34" charset="0"/>
              </a:rPr>
              <a:t>D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San(</a:t>
            </a:r>
            <a:r>
              <a:rPr lang="en-US" sz="2800" dirty="0">
                <a:solidFill>
                  <a:schemeClr val="tx2"/>
                </a:solidFill>
                <a:latin typeface="Arial Black" pitchFamily="34" charset="0"/>
              </a:rPr>
              <a:t>D</a:t>
            </a:r>
            <a:r>
              <a:rPr lang="en-US" sz="2800" dirty="0">
                <a:solidFill>
                  <a:schemeClr val="tx2"/>
                </a:solidFill>
                <a:latin typeface="Comic Sans MS" pitchFamily="66" charset="0"/>
              </a:rPr>
              <a:t>,DB)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AuxGen</a:t>
            </a: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>
                <a:latin typeface="Arial Black" pitchFamily="34" charset="0"/>
              </a:rPr>
              <a:t>D</a:t>
            </a:r>
            <a:r>
              <a:rPr lang="en-US" sz="2800" dirty="0">
                <a:latin typeface="Comic Sans MS" pitchFamily="66" charset="0"/>
              </a:rPr>
              <a:t>, DB)) wins]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mic Sans MS" pitchFamily="66" charset="0"/>
              </a:rPr>
              <a:t>              - Pr[A’(</a:t>
            </a:r>
            <a:r>
              <a:rPr lang="en-US" sz="2800" dirty="0">
                <a:latin typeface="Arial Black" pitchFamily="34" charset="0"/>
              </a:rPr>
              <a:t>D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AuxGen</a:t>
            </a: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>
                <a:latin typeface="Arial Black" pitchFamily="34" charset="0"/>
              </a:rPr>
              <a:t>D</a:t>
            </a:r>
            <a:r>
              <a:rPr lang="en-US" sz="2800" dirty="0">
                <a:latin typeface="Comic Sans MS" pitchFamily="66" charset="0"/>
              </a:rPr>
              <a:t>, DB))  wins] ≥ </a:t>
            </a:r>
            <a:r>
              <a:rPr lang="en-US" sz="2800" dirty="0">
                <a:latin typeface="Comic Sans MS" pitchFamily="66" charset="0"/>
                <a:sym typeface="Symbol" pitchFamily="18" charset="2"/>
              </a:rPr>
              <a:t>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for suitable, large, </a:t>
            </a:r>
            <a:r>
              <a:rPr lang="en-US" sz="2800" dirty="0">
                <a:latin typeface="Symbol" pitchFamily="18" charset="2"/>
                <a:sym typeface="Symbol" pitchFamily="18" charset="2"/>
              </a:rPr>
              <a:t>.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The probability spaces are over choice of </a:t>
            </a:r>
            <a:r>
              <a:rPr lang="en-US" sz="2800" dirty="0">
                <a:latin typeface="Comic Sans MS" pitchFamily="66" charset="0"/>
              </a:rPr>
              <a:t>DB </a:t>
            </a:r>
            <a:r>
              <a:rPr lang="en-US" sz="2800" dirty="0">
                <a:latin typeface="cmsy10" pitchFamily="34" charset="0"/>
              </a:rPr>
              <a:t>2</a:t>
            </a:r>
            <a:r>
              <a:rPr lang="en-US" sz="2800" baseline="-25000" dirty="0"/>
              <a:t>R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D </a:t>
            </a:r>
            <a:r>
              <a:rPr lang="en-US" sz="2800" dirty="0"/>
              <a:t>and the coin flips of </a:t>
            </a:r>
            <a:r>
              <a:rPr lang="en-US" sz="2800" dirty="0">
                <a:latin typeface="Comic Sans MS" pitchFamily="66" charset="0"/>
              </a:rPr>
              <a:t>San, </a:t>
            </a:r>
            <a:r>
              <a:rPr lang="en-US" sz="2800" dirty="0" err="1">
                <a:latin typeface="Comic Sans MS" pitchFamily="66" charset="0"/>
              </a:rPr>
              <a:t>AuxGen</a:t>
            </a:r>
            <a:r>
              <a:rPr lang="en-US" sz="2800" dirty="0">
                <a:latin typeface="Comic Sans MS" pitchFamily="66" charset="0"/>
              </a:rPr>
              <a:t>, A, </a:t>
            </a:r>
            <a:r>
              <a:rPr lang="en-US" sz="2800" dirty="0"/>
              <a:t>and</a:t>
            </a:r>
            <a:r>
              <a:rPr lang="en-US" sz="2800" dirty="0">
                <a:latin typeface="Comic Sans MS" pitchFamily="66" charset="0"/>
              </a:rPr>
              <a:t> A’</a:t>
            </a:r>
          </a:p>
        </p:txBody>
      </p:sp>
      <p:sp>
        <p:nvSpPr>
          <p:cNvPr id="643077" name="Text Box 5"/>
          <p:cNvSpPr txBox="1">
            <a:spLocks noChangeArrowheads="1"/>
          </p:cNvSpPr>
          <p:nvPr/>
        </p:nvSpPr>
        <p:spPr bwMode="auto">
          <a:xfrm>
            <a:off x="381000" y="5791200"/>
            <a:ext cx="8229600" cy="8223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To completely specify: need assumption on the entropy of utility vector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W</a:t>
            </a:r>
            <a:r>
              <a:rPr lang="en-US" sz="1800" dirty="0" smtClean="0">
                <a:solidFill>
                  <a:srgbClr val="000000"/>
                </a:solidFill>
                <a:latin typeface="cmr7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and how well </a:t>
            </a: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SAN(W)</a:t>
            </a:r>
            <a:r>
              <a:rPr lang="en-US" sz="24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 behaves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Securely Computing Sums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2133600" y="3124200"/>
            <a:ext cx="609600" cy="4572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6477000" y="3124200"/>
            <a:ext cx="609600" cy="4572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219450" y="3124200"/>
            <a:ext cx="609600" cy="4572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305300" y="3124200"/>
            <a:ext cx="609600" cy="4572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391150" y="3124200"/>
            <a:ext cx="609600" cy="4572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Straight Arrow Connector 8"/>
          <p:cNvCxnSpPr>
            <a:stCxn id="3" idx="6"/>
            <a:endCxn id="5" idx="2"/>
          </p:cNvCxnSpPr>
          <p:nvPr/>
        </p:nvCxnSpPr>
        <p:spPr bwMode="auto">
          <a:xfrm>
            <a:off x="2743200" y="3352800"/>
            <a:ext cx="476250" cy="1588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867150" y="3352800"/>
            <a:ext cx="476250" cy="1588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33950" y="3352800"/>
            <a:ext cx="476250" cy="1588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019800" y="3352800"/>
            <a:ext cx="476250" cy="1588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133600" y="2133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1</a:t>
            </a:r>
            <a:endParaRPr lang="en-US" baseline="-25000" dirty="0">
              <a:solidFill>
                <a:srgbClr val="7030A0"/>
              </a:solidFill>
              <a:latin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0" y="2133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2</a:t>
            </a:r>
            <a:endParaRPr lang="en-US" baseline="-25000" dirty="0">
              <a:solidFill>
                <a:srgbClr val="7030A0"/>
              </a:solidFill>
              <a:latin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2133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3</a:t>
            </a:r>
            <a:endParaRPr lang="en-US" baseline="-25000" dirty="0">
              <a:solidFill>
                <a:srgbClr val="7030A0"/>
              </a:solidFill>
              <a:latin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2133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4</a:t>
            </a:r>
            <a:endParaRPr lang="en-US" baseline="-25000" dirty="0">
              <a:solidFill>
                <a:srgbClr val="7030A0"/>
              </a:solidFill>
              <a:latin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2133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5</a:t>
            </a:r>
            <a:endParaRPr lang="en-US" baseline="-25000" dirty="0">
              <a:solidFill>
                <a:srgbClr val="7030A0"/>
              </a:solidFill>
              <a:latin typeface="Comic Sans MS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2362200" y="2667000"/>
            <a:ext cx="228600" cy="381000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3352800" y="2667000"/>
            <a:ext cx="228600" cy="381000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419600" y="2667000"/>
            <a:ext cx="228600" cy="381000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5562600" y="2667000"/>
            <a:ext cx="228600" cy="381000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6629400" y="2667000"/>
            <a:ext cx="228600" cy="381000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2508422" y="3583459"/>
            <a:ext cx="4275437" cy="1089455"/>
          </a:xfrm>
          <a:custGeom>
            <a:avLst/>
            <a:gdLst>
              <a:gd name="connsiteX0" fmla="*/ 4275437 w 4275437"/>
              <a:gd name="connsiteY0" fmla="*/ 0 h 1089455"/>
              <a:gd name="connsiteX1" fmla="*/ 2199502 w 4275437"/>
              <a:gd name="connsiteY1" fmla="*/ 1087395 h 1089455"/>
              <a:gd name="connsiteX2" fmla="*/ 0 w 4275437"/>
              <a:gd name="connsiteY2" fmla="*/ 12357 h 1089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5437" h="1089455">
                <a:moveTo>
                  <a:pt x="4275437" y="0"/>
                </a:moveTo>
                <a:cubicBezTo>
                  <a:pt x="3593756" y="542668"/>
                  <a:pt x="2912075" y="1085336"/>
                  <a:pt x="2199502" y="1087395"/>
                </a:cubicBezTo>
                <a:cubicBezTo>
                  <a:pt x="1486929" y="1089455"/>
                  <a:pt x="743464" y="550906"/>
                  <a:pt x="0" y="12357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1200" y="1371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0 </a:t>
            </a:r>
            <a:r>
              <a:rPr lang="en-US" dirty="0" smtClean="0">
                <a:solidFill>
                  <a:srgbClr val="7030A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 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 P-1. </a:t>
            </a:r>
            <a:r>
              <a:rPr lang="en-US" dirty="0" smtClean="0">
                <a:latin typeface="+mn-lt"/>
              </a:rPr>
              <a:t>Want to compute 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endParaRPr lang="en-US" baseline="-25000" dirty="0">
              <a:solidFill>
                <a:srgbClr val="7030A0"/>
              </a:solidFill>
              <a:latin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4953000"/>
            <a:ext cx="7620000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Party </a:t>
            </a:r>
            <a:r>
              <a:rPr lang="en-US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+mn-lt"/>
              </a:rPr>
              <a:t> selects </a:t>
            </a:r>
            <a:r>
              <a:rPr lang="en-US" dirty="0" smtClean="0">
                <a:latin typeface="Comic Sans MS" pitchFamily="66" charset="0"/>
              </a:rPr>
              <a:t>r </a:t>
            </a:r>
            <a:r>
              <a:rPr lang="en-US" dirty="0" smtClean="0">
                <a:latin typeface="cmsy10"/>
              </a:rPr>
              <a:t>2</a:t>
            </a:r>
            <a:r>
              <a:rPr lang="en-US" baseline="-25000" dirty="0" smtClean="0">
                <a:latin typeface="Comic Sans MS"/>
              </a:rPr>
              <a:t>R</a:t>
            </a:r>
            <a:r>
              <a:rPr lang="en-US" dirty="0" smtClean="0">
                <a:latin typeface="Comic Sans MS" pitchFamily="66" charset="0"/>
              </a:rPr>
              <a:t> [0..P-1]. 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Sends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1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= 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+r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Arial Narrow"/>
              </a:rPr>
              <a:t>Party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received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i-1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and sends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=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i-1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+ 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 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Arial Narrow"/>
              </a:rPr>
              <a:t>Party </a:t>
            </a:r>
            <a:r>
              <a:rPr lang="en-US" dirty="0" smtClean="0">
                <a:latin typeface="Comic Sans MS" pitchFamily="66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received </a:t>
            </a:r>
            <a:r>
              <a:rPr lang="en-US" dirty="0" err="1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err="1" smtClean="0">
                <a:solidFill>
                  <a:srgbClr val="00B050"/>
                </a:solidFill>
                <a:latin typeface="Comic Sans M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and </a:t>
            </a:r>
            <a:r>
              <a:rPr lang="en-US" b="1" dirty="0" smtClean="0">
                <a:solidFill>
                  <a:srgbClr val="000000"/>
                </a:solidFill>
                <a:latin typeface="Arial Narrow"/>
              </a:rPr>
              <a:t>announces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Symbol" pitchFamily="18" charset="2"/>
              </a:rPr>
              <a:t>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 = 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i 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= </a:t>
            </a:r>
            <a:r>
              <a:rPr lang="en-US" dirty="0" err="1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err="1" smtClean="0">
                <a:solidFill>
                  <a:srgbClr val="00B050"/>
                </a:solidFill>
                <a:latin typeface="Comic Sans MS"/>
              </a:rPr>
              <a:t>n</a:t>
            </a: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-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  </a:t>
            </a:r>
            <a:endParaRPr lang="en-US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l"/>
            <a:endParaRPr lang="en-US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l"/>
            <a:endParaRPr lang="en-US" baseline="-25000" dirty="0" smtClean="0">
              <a:solidFill>
                <a:srgbClr val="7030A0"/>
              </a:solidFill>
              <a:latin typeface="Comic Sans MS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67000" y="2667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1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0" y="2667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2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667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3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19800" y="2667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4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4114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  <a:latin typeface="Comic Sans MS"/>
              </a:rPr>
              <a:t>5</a:t>
            </a:r>
            <a:r>
              <a:rPr lang="en-US" baseline="-25000" dirty="0" smtClean="0">
                <a:solidFill>
                  <a:srgbClr val="7030A0"/>
                </a:solidFill>
                <a:latin typeface="Comic Sans MS"/>
              </a:rPr>
              <a:t> </a:t>
            </a:r>
            <a:endParaRPr lang="en-US" dirty="0"/>
          </a:p>
        </p:txBody>
      </p:sp>
      <p:sp>
        <p:nvSpPr>
          <p:cNvPr id="33" name="Explosion 1 32"/>
          <p:cNvSpPr/>
          <p:nvPr/>
        </p:nvSpPr>
        <p:spPr bwMode="auto">
          <a:xfrm>
            <a:off x="685800" y="2057400"/>
            <a:ext cx="1371600" cy="1295400"/>
          </a:xfrm>
          <a:prstGeom prst="irregularSeal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 smtClean="0">
                <a:latin typeface="Comic Sans MS" pitchFamily="66" charset="0"/>
                <a:sym typeface="Symbol" pitchFamily="18" charset="2"/>
              </a:rPr>
              <a:t>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43800" y="4876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mod P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/>
      <p:bldP spid="28" grpId="0"/>
      <p:bldP spid="29" grpId="0"/>
      <p:bldP spid="30" grpId="0"/>
      <p:bldP spid="31" grpId="0"/>
      <p:bldP spid="33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r>
              <a:rPr lang="en-US" sz="3600" b="1" dirty="0" smtClean="0"/>
              <a:t>Is this Protocol Secure?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200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 talk rigorously about cryptographic security:</a:t>
            </a:r>
          </a:p>
          <a:p>
            <a:r>
              <a:rPr lang="en-US" dirty="0" smtClean="0"/>
              <a:t>Specify </a:t>
            </a:r>
            <a:r>
              <a:rPr lang="en-US" dirty="0"/>
              <a:t>the Power of the Adversary</a:t>
            </a:r>
          </a:p>
          <a:p>
            <a:pPr lvl="1"/>
            <a:r>
              <a:rPr lang="en-US" dirty="0"/>
              <a:t>Access to the </a:t>
            </a:r>
            <a:r>
              <a:rPr lang="en-US" dirty="0" smtClean="0"/>
              <a:t>data/system</a:t>
            </a:r>
            <a:endParaRPr lang="en-US" dirty="0"/>
          </a:p>
          <a:p>
            <a:pPr lvl="1"/>
            <a:r>
              <a:rPr lang="en-US" dirty="0"/>
              <a:t>Computational power? </a:t>
            </a:r>
          </a:p>
          <a:p>
            <a:pPr lvl="1"/>
            <a:r>
              <a:rPr lang="en-US" dirty="0"/>
              <a:t> “Auxiliary” information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Define a Break of the System</a:t>
            </a:r>
          </a:p>
          <a:p>
            <a:pPr lvl="1"/>
            <a:r>
              <a:rPr lang="en-US" dirty="0" smtClean="0"/>
              <a:t>What is compromise</a:t>
            </a:r>
          </a:p>
          <a:p>
            <a:pPr lvl="1"/>
            <a:r>
              <a:rPr lang="en-US" dirty="0" smtClean="0"/>
              <a:t>What is a “win” for the adversary?</a:t>
            </a:r>
          </a:p>
          <a:p>
            <a:pPr lvl="1"/>
            <a:endParaRPr lang="en-US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239000" y="3581400"/>
            <a:ext cx="1663700" cy="1627188"/>
            <a:chOff x="462" y="1849"/>
            <a:chExt cx="1454" cy="1373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 rot="1406501" flipH="1">
              <a:off x="462" y="2437"/>
              <a:ext cx="781" cy="614"/>
              <a:chOff x="3783" y="932"/>
              <a:chExt cx="1110" cy="728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3823" y="1063"/>
                <a:ext cx="993" cy="597"/>
              </a:xfrm>
              <a:custGeom>
                <a:avLst/>
                <a:gdLst>
                  <a:gd name="T0" fmla="*/ 118 w 993"/>
                  <a:gd name="T1" fmla="*/ 432 h 597"/>
                  <a:gd name="T2" fmla="*/ 161 w 993"/>
                  <a:gd name="T3" fmla="*/ 484 h 597"/>
                  <a:gd name="T4" fmla="*/ 209 w 993"/>
                  <a:gd name="T5" fmla="*/ 513 h 597"/>
                  <a:gd name="T6" fmla="*/ 268 w 993"/>
                  <a:gd name="T7" fmla="*/ 517 h 597"/>
                  <a:gd name="T8" fmla="*/ 337 w 993"/>
                  <a:gd name="T9" fmla="*/ 509 h 597"/>
                  <a:gd name="T10" fmla="*/ 356 w 993"/>
                  <a:gd name="T11" fmla="*/ 502 h 597"/>
                  <a:gd name="T12" fmla="*/ 381 w 993"/>
                  <a:gd name="T13" fmla="*/ 484 h 597"/>
                  <a:gd name="T14" fmla="*/ 403 w 993"/>
                  <a:gd name="T15" fmla="*/ 458 h 597"/>
                  <a:gd name="T16" fmla="*/ 421 w 993"/>
                  <a:gd name="T17" fmla="*/ 407 h 597"/>
                  <a:gd name="T18" fmla="*/ 432 w 993"/>
                  <a:gd name="T19" fmla="*/ 333 h 597"/>
                  <a:gd name="T20" fmla="*/ 440 w 993"/>
                  <a:gd name="T21" fmla="*/ 264 h 597"/>
                  <a:gd name="T22" fmla="*/ 454 w 993"/>
                  <a:gd name="T23" fmla="*/ 202 h 597"/>
                  <a:gd name="T24" fmla="*/ 476 w 993"/>
                  <a:gd name="T25" fmla="*/ 154 h 597"/>
                  <a:gd name="T26" fmla="*/ 513 w 993"/>
                  <a:gd name="T27" fmla="*/ 117 h 597"/>
                  <a:gd name="T28" fmla="*/ 564 w 993"/>
                  <a:gd name="T29" fmla="*/ 85 h 597"/>
                  <a:gd name="T30" fmla="*/ 605 w 993"/>
                  <a:gd name="T31" fmla="*/ 70 h 597"/>
                  <a:gd name="T32" fmla="*/ 718 w 993"/>
                  <a:gd name="T33" fmla="*/ 37 h 597"/>
                  <a:gd name="T34" fmla="*/ 788 w 993"/>
                  <a:gd name="T35" fmla="*/ 19 h 597"/>
                  <a:gd name="T36" fmla="*/ 857 w 993"/>
                  <a:gd name="T37" fmla="*/ 4 h 597"/>
                  <a:gd name="T38" fmla="*/ 927 w 993"/>
                  <a:gd name="T39" fmla="*/ 4 h 597"/>
                  <a:gd name="T40" fmla="*/ 993 w 993"/>
                  <a:gd name="T41" fmla="*/ 30 h 597"/>
                  <a:gd name="T42" fmla="*/ 967 w 993"/>
                  <a:gd name="T43" fmla="*/ 52 h 597"/>
                  <a:gd name="T44" fmla="*/ 905 w 993"/>
                  <a:gd name="T45" fmla="*/ 77 h 597"/>
                  <a:gd name="T46" fmla="*/ 799 w 993"/>
                  <a:gd name="T47" fmla="*/ 99 h 597"/>
                  <a:gd name="T48" fmla="*/ 733 w 993"/>
                  <a:gd name="T49" fmla="*/ 110 h 597"/>
                  <a:gd name="T50" fmla="*/ 638 w 993"/>
                  <a:gd name="T51" fmla="*/ 143 h 597"/>
                  <a:gd name="T52" fmla="*/ 550 w 993"/>
                  <a:gd name="T53" fmla="*/ 187 h 597"/>
                  <a:gd name="T54" fmla="*/ 542 w 993"/>
                  <a:gd name="T55" fmla="*/ 191 h 597"/>
                  <a:gd name="T56" fmla="*/ 539 w 993"/>
                  <a:gd name="T57" fmla="*/ 198 h 597"/>
                  <a:gd name="T58" fmla="*/ 524 w 993"/>
                  <a:gd name="T59" fmla="*/ 246 h 597"/>
                  <a:gd name="T60" fmla="*/ 509 w 993"/>
                  <a:gd name="T61" fmla="*/ 359 h 597"/>
                  <a:gd name="T62" fmla="*/ 495 w 993"/>
                  <a:gd name="T63" fmla="*/ 447 h 597"/>
                  <a:gd name="T64" fmla="*/ 476 w 993"/>
                  <a:gd name="T65" fmla="*/ 498 h 597"/>
                  <a:gd name="T66" fmla="*/ 447 w 993"/>
                  <a:gd name="T67" fmla="*/ 538 h 597"/>
                  <a:gd name="T68" fmla="*/ 407 w 993"/>
                  <a:gd name="T69" fmla="*/ 571 h 597"/>
                  <a:gd name="T70" fmla="*/ 378 w 993"/>
                  <a:gd name="T71" fmla="*/ 582 h 597"/>
                  <a:gd name="T72" fmla="*/ 286 w 993"/>
                  <a:gd name="T73" fmla="*/ 597 h 597"/>
                  <a:gd name="T74" fmla="*/ 253 w 993"/>
                  <a:gd name="T75" fmla="*/ 597 h 597"/>
                  <a:gd name="T76" fmla="*/ 194 w 993"/>
                  <a:gd name="T77" fmla="*/ 590 h 597"/>
                  <a:gd name="T78" fmla="*/ 143 w 993"/>
                  <a:gd name="T79" fmla="*/ 571 h 597"/>
                  <a:gd name="T80" fmla="*/ 103 w 993"/>
                  <a:gd name="T81" fmla="*/ 542 h 597"/>
                  <a:gd name="T82" fmla="*/ 70 w 993"/>
                  <a:gd name="T83" fmla="*/ 502 h 597"/>
                  <a:gd name="T84" fmla="*/ 30 w 993"/>
                  <a:gd name="T85" fmla="*/ 425 h 597"/>
                  <a:gd name="T86" fmla="*/ 0 w 993"/>
                  <a:gd name="T87" fmla="*/ 312 h 597"/>
                  <a:gd name="T88" fmla="*/ 77 w 993"/>
                  <a:gd name="T89" fmla="*/ 293 h 597"/>
                  <a:gd name="T90" fmla="*/ 92 w 993"/>
                  <a:gd name="T91" fmla="*/ 363 h 597"/>
                  <a:gd name="T92" fmla="*/ 118 w 993"/>
                  <a:gd name="T93" fmla="*/ 432 h 59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93"/>
                  <a:gd name="T142" fmla="*/ 0 h 597"/>
                  <a:gd name="T143" fmla="*/ 993 w 993"/>
                  <a:gd name="T144" fmla="*/ 597 h 597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93" h="597">
                    <a:moveTo>
                      <a:pt x="118" y="432"/>
                    </a:moveTo>
                    <a:lnTo>
                      <a:pt x="118" y="432"/>
                    </a:lnTo>
                    <a:lnTo>
                      <a:pt x="140" y="462"/>
                    </a:lnTo>
                    <a:lnTo>
                      <a:pt x="161" y="484"/>
                    </a:lnTo>
                    <a:lnTo>
                      <a:pt x="183" y="502"/>
                    </a:lnTo>
                    <a:lnTo>
                      <a:pt x="209" y="513"/>
                    </a:lnTo>
                    <a:lnTo>
                      <a:pt x="238" y="517"/>
                    </a:lnTo>
                    <a:lnTo>
                      <a:pt x="268" y="517"/>
                    </a:lnTo>
                    <a:lnTo>
                      <a:pt x="301" y="517"/>
                    </a:lnTo>
                    <a:lnTo>
                      <a:pt x="337" y="509"/>
                    </a:lnTo>
                    <a:lnTo>
                      <a:pt x="356" y="502"/>
                    </a:lnTo>
                    <a:lnTo>
                      <a:pt x="370" y="495"/>
                    </a:lnTo>
                    <a:lnTo>
                      <a:pt x="381" y="484"/>
                    </a:lnTo>
                    <a:lnTo>
                      <a:pt x="392" y="473"/>
                    </a:lnTo>
                    <a:lnTo>
                      <a:pt x="403" y="458"/>
                    </a:lnTo>
                    <a:lnTo>
                      <a:pt x="411" y="443"/>
                    </a:lnTo>
                    <a:lnTo>
                      <a:pt x="421" y="407"/>
                    </a:lnTo>
                    <a:lnTo>
                      <a:pt x="429" y="370"/>
                    </a:lnTo>
                    <a:lnTo>
                      <a:pt x="432" y="333"/>
                    </a:lnTo>
                    <a:lnTo>
                      <a:pt x="440" y="264"/>
                    </a:lnTo>
                    <a:lnTo>
                      <a:pt x="447" y="231"/>
                    </a:lnTo>
                    <a:lnTo>
                      <a:pt x="454" y="202"/>
                    </a:lnTo>
                    <a:lnTo>
                      <a:pt x="465" y="176"/>
                    </a:lnTo>
                    <a:lnTo>
                      <a:pt x="476" y="154"/>
                    </a:lnTo>
                    <a:lnTo>
                      <a:pt x="495" y="136"/>
                    </a:lnTo>
                    <a:lnTo>
                      <a:pt x="513" y="117"/>
                    </a:lnTo>
                    <a:lnTo>
                      <a:pt x="535" y="99"/>
                    </a:lnTo>
                    <a:lnTo>
                      <a:pt x="564" y="85"/>
                    </a:lnTo>
                    <a:lnTo>
                      <a:pt x="605" y="70"/>
                    </a:lnTo>
                    <a:lnTo>
                      <a:pt x="641" y="59"/>
                    </a:lnTo>
                    <a:lnTo>
                      <a:pt x="718" y="37"/>
                    </a:lnTo>
                    <a:lnTo>
                      <a:pt x="788" y="19"/>
                    </a:lnTo>
                    <a:lnTo>
                      <a:pt x="821" y="11"/>
                    </a:lnTo>
                    <a:lnTo>
                      <a:pt x="857" y="4"/>
                    </a:lnTo>
                    <a:lnTo>
                      <a:pt x="894" y="0"/>
                    </a:lnTo>
                    <a:lnTo>
                      <a:pt x="927" y="4"/>
                    </a:lnTo>
                    <a:lnTo>
                      <a:pt x="963" y="15"/>
                    </a:lnTo>
                    <a:lnTo>
                      <a:pt x="993" y="30"/>
                    </a:lnTo>
                    <a:lnTo>
                      <a:pt x="967" y="52"/>
                    </a:lnTo>
                    <a:lnTo>
                      <a:pt x="938" y="66"/>
                    </a:lnTo>
                    <a:lnTo>
                      <a:pt x="905" y="77"/>
                    </a:lnTo>
                    <a:lnTo>
                      <a:pt x="868" y="85"/>
                    </a:lnTo>
                    <a:lnTo>
                      <a:pt x="799" y="99"/>
                    </a:lnTo>
                    <a:lnTo>
                      <a:pt x="733" y="110"/>
                    </a:lnTo>
                    <a:lnTo>
                      <a:pt x="685" y="128"/>
                    </a:lnTo>
                    <a:lnTo>
                      <a:pt x="638" y="143"/>
                    </a:lnTo>
                    <a:lnTo>
                      <a:pt x="594" y="165"/>
                    </a:lnTo>
                    <a:lnTo>
                      <a:pt x="550" y="187"/>
                    </a:lnTo>
                    <a:lnTo>
                      <a:pt x="542" y="191"/>
                    </a:lnTo>
                    <a:lnTo>
                      <a:pt x="539" y="198"/>
                    </a:lnTo>
                    <a:lnTo>
                      <a:pt x="531" y="220"/>
                    </a:lnTo>
                    <a:lnTo>
                      <a:pt x="524" y="246"/>
                    </a:lnTo>
                    <a:lnTo>
                      <a:pt x="517" y="301"/>
                    </a:lnTo>
                    <a:lnTo>
                      <a:pt x="509" y="359"/>
                    </a:lnTo>
                    <a:lnTo>
                      <a:pt x="502" y="418"/>
                    </a:lnTo>
                    <a:lnTo>
                      <a:pt x="495" y="447"/>
                    </a:lnTo>
                    <a:lnTo>
                      <a:pt x="487" y="473"/>
                    </a:lnTo>
                    <a:lnTo>
                      <a:pt x="476" y="498"/>
                    </a:lnTo>
                    <a:lnTo>
                      <a:pt x="465" y="520"/>
                    </a:lnTo>
                    <a:lnTo>
                      <a:pt x="447" y="538"/>
                    </a:lnTo>
                    <a:lnTo>
                      <a:pt x="429" y="557"/>
                    </a:lnTo>
                    <a:lnTo>
                      <a:pt x="407" y="571"/>
                    </a:lnTo>
                    <a:lnTo>
                      <a:pt x="378" y="582"/>
                    </a:lnTo>
                    <a:lnTo>
                      <a:pt x="334" y="590"/>
                    </a:lnTo>
                    <a:lnTo>
                      <a:pt x="286" y="597"/>
                    </a:lnTo>
                    <a:lnTo>
                      <a:pt x="253" y="597"/>
                    </a:lnTo>
                    <a:lnTo>
                      <a:pt x="224" y="597"/>
                    </a:lnTo>
                    <a:lnTo>
                      <a:pt x="194" y="590"/>
                    </a:lnTo>
                    <a:lnTo>
                      <a:pt x="169" y="582"/>
                    </a:lnTo>
                    <a:lnTo>
                      <a:pt x="143" y="571"/>
                    </a:lnTo>
                    <a:lnTo>
                      <a:pt x="121" y="557"/>
                    </a:lnTo>
                    <a:lnTo>
                      <a:pt x="103" y="542"/>
                    </a:lnTo>
                    <a:lnTo>
                      <a:pt x="85" y="520"/>
                    </a:lnTo>
                    <a:lnTo>
                      <a:pt x="70" y="502"/>
                    </a:lnTo>
                    <a:lnTo>
                      <a:pt x="55" y="476"/>
                    </a:lnTo>
                    <a:lnTo>
                      <a:pt x="30" y="425"/>
                    </a:lnTo>
                    <a:lnTo>
                      <a:pt x="11" y="370"/>
                    </a:lnTo>
                    <a:lnTo>
                      <a:pt x="0" y="312"/>
                    </a:lnTo>
                    <a:lnTo>
                      <a:pt x="77" y="293"/>
                    </a:lnTo>
                    <a:lnTo>
                      <a:pt x="85" y="330"/>
                    </a:lnTo>
                    <a:lnTo>
                      <a:pt x="92" y="363"/>
                    </a:lnTo>
                    <a:lnTo>
                      <a:pt x="103" y="399"/>
                    </a:lnTo>
                    <a:lnTo>
                      <a:pt x="118" y="4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3838" y="1078"/>
                <a:ext cx="974" cy="571"/>
              </a:xfrm>
              <a:custGeom>
                <a:avLst/>
                <a:gdLst>
                  <a:gd name="T0" fmla="*/ 84 w 974"/>
                  <a:gd name="T1" fmla="*/ 410 h 571"/>
                  <a:gd name="T2" fmla="*/ 114 w 974"/>
                  <a:gd name="T3" fmla="*/ 454 h 571"/>
                  <a:gd name="T4" fmla="*/ 146 w 974"/>
                  <a:gd name="T5" fmla="*/ 491 h 571"/>
                  <a:gd name="T6" fmla="*/ 187 w 974"/>
                  <a:gd name="T7" fmla="*/ 512 h 571"/>
                  <a:gd name="T8" fmla="*/ 242 w 974"/>
                  <a:gd name="T9" fmla="*/ 516 h 571"/>
                  <a:gd name="T10" fmla="*/ 304 w 974"/>
                  <a:gd name="T11" fmla="*/ 509 h 571"/>
                  <a:gd name="T12" fmla="*/ 355 w 974"/>
                  <a:gd name="T13" fmla="*/ 498 h 571"/>
                  <a:gd name="T14" fmla="*/ 392 w 974"/>
                  <a:gd name="T15" fmla="*/ 469 h 571"/>
                  <a:gd name="T16" fmla="*/ 414 w 974"/>
                  <a:gd name="T17" fmla="*/ 414 h 571"/>
                  <a:gd name="T18" fmla="*/ 425 w 974"/>
                  <a:gd name="T19" fmla="*/ 355 h 571"/>
                  <a:gd name="T20" fmla="*/ 439 w 974"/>
                  <a:gd name="T21" fmla="*/ 242 h 571"/>
                  <a:gd name="T22" fmla="*/ 450 w 974"/>
                  <a:gd name="T23" fmla="*/ 187 h 571"/>
                  <a:gd name="T24" fmla="*/ 465 w 974"/>
                  <a:gd name="T25" fmla="*/ 154 h 571"/>
                  <a:gd name="T26" fmla="*/ 491 w 974"/>
                  <a:gd name="T27" fmla="*/ 124 h 571"/>
                  <a:gd name="T28" fmla="*/ 557 w 974"/>
                  <a:gd name="T29" fmla="*/ 81 h 571"/>
                  <a:gd name="T30" fmla="*/ 634 w 974"/>
                  <a:gd name="T31" fmla="*/ 55 h 571"/>
                  <a:gd name="T32" fmla="*/ 707 w 974"/>
                  <a:gd name="T33" fmla="*/ 33 h 571"/>
                  <a:gd name="T34" fmla="*/ 809 w 974"/>
                  <a:gd name="T35" fmla="*/ 7 h 571"/>
                  <a:gd name="T36" fmla="*/ 879 w 974"/>
                  <a:gd name="T37" fmla="*/ 0 h 571"/>
                  <a:gd name="T38" fmla="*/ 945 w 974"/>
                  <a:gd name="T39" fmla="*/ 11 h 571"/>
                  <a:gd name="T40" fmla="*/ 963 w 974"/>
                  <a:gd name="T41" fmla="*/ 44 h 571"/>
                  <a:gd name="T42" fmla="*/ 948 w 974"/>
                  <a:gd name="T43" fmla="*/ 44 h 571"/>
                  <a:gd name="T44" fmla="*/ 923 w 974"/>
                  <a:gd name="T45" fmla="*/ 55 h 571"/>
                  <a:gd name="T46" fmla="*/ 908 w 974"/>
                  <a:gd name="T47" fmla="*/ 55 h 571"/>
                  <a:gd name="T48" fmla="*/ 813 w 974"/>
                  <a:gd name="T49" fmla="*/ 62 h 571"/>
                  <a:gd name="T50" fmla="*/ 714 w 974"/>
                  <a:gd name="T51" fmla="*/ 84 h 571"/>
                  <a:gd name="T52" fmla="*/ 615 w 974"/>
                  <a:gd name="T53" fmla="*/ 117 h 571"/>
                  <a:gd name="T54" fmla="*/ 527 w 974"/>
                  <a:gd name="T55" fmla="*/ 157 h 571"/>
                  <a:gd name="T56" fmla="*/ 520 w 974"/>
                  <a:gd name="T57" fmla="*/ 165 h 571"/>
                  <a:gd name="T58" fmla="*/ 513 w 974"/>
                  <a:gd name="T59" fmla="*/ 176 h 571"/>
                  <a:gd name="T60" fmla="*/ 498 w 974"/>
                  <a:gd name="T61" fmla="*/ 227 h 571"/>
                  <a:gd name="T62" fmla="*/ 480 w 974"/>
                  <a:gd name="T63" fmla="*/ 337 h 571"/>
                  <a:gd name="T64" fmla="*/ 461 w 974"/>
                  <a:gd name="T65" fmla="*/ 443 h 571"/>
                  <a:gd name="T66" fmla="*/ 443 w 974"/>
                  <a:gd name="T67" fmla="*/ 491 h 571"/>
                  <a:gd name="T68" fmla="*/ 410 w 974"/>
                  <a:gd name="T69" fmla="*/ 527 h 571"/>
                  <a:gd name="T70" fmla="*/ 363 w 974"/>
                  <a:gd name="T71" fmla="*/ 553 h 571"/>
                  <a:gd name="T72" fmla="*/ 304 w 974"/>
                  <a:gd name="T73" fmla="*/ 564 h 571"/>
                  <a:gd name="T74" fmla="*/ 245 w 974"/>
                  <a:gd name="T75" fmla="*/ 571 h 571"/>
                  <a:gd name="T76" fmla="*/ 190 w 974"/>
                  <a:gd name="T77" fmla="*/ 567 h 571"/>
                  <a:gd name="T78" fmla="*/ 146 w 974"/>
                  <a:gd name="T79" fmla="*/ 553 h 571"/>
                  <a:gd name="T80" fmla="*/ 106 w 974"/>
                  <a:gd name="T81" fmla="*/ 527 h 571"/>
                  <a:gd name="T82" fmla="*/ 73 w 974"/>
                  <a:gd name="T83" fmla="*/ 491 h 571"/>
                  <a:gd name="T84" fmla="*/ 26 w 974"/>
                  <a:gd name="T85" fmla="*/ 406 h 571"/>
                  <a:gd name="T86" fmla="*/ 0 w 974"/>
                  <a:gd name="T87" fmla="*/ 307 h 571"/>
                  <a:gd name="T88" fmla="*/ 51 w 974"/>
                  <a:gd name="T89" fmla="*/ 297 h 571"/>
                  <a:gd name="T90" fmla="*/ 73 w 974"/>
                  <a:gd name="T91" fmla="*/ 381 h 571"/>
                  <a:gd name="T92" fmla="*/ 84 w 974"/>
                  <a:gd name="T93" fmla="*/ 410 h 57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74"/>
                  <a:gd name="T142" fmla="*/ 0 h 571"/>
                  <a:gd name="T143" fmla="*/ 974 w 974"/>
                  <a:gd name="T144" fmla="*/ 571 h 57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74" h="571">
                    <a:moveTo>
                      <a:pt x="84" y="410"/>
                    </a:moveTo>
                    <a:lnTo>
                      <a:pt x="84" y="410"/>
                    </a:lnTo>
                    <a:lnTo>
                      <a:pt x="99" y="432"/>
                    </a:lnTo>
                    <a:lnTo>
                      <a:pt x="114" y="454"/>
                    </a:lnTo>
                    <a:lnTo>
                      <a:pt x="128" y="476"/>
                    </a:lnTo>
                    <a:lnTo>
                      <a:pt x="146" y="491"/>
                    </a:lnTo>
                    <a:lnTo>
                      <a:pt x="165" y="502"/>
                    </a:lnTo>
                    <a:lnTo>
                      <a:pt x="187" y="512"/>
                    </a:lnTo>
                    <a:lnTo>
                      <a:pt x="212" y="516"/>
                    </a:lnTo>
                    <a:lnTo>
                      <a:pt x="242" y="516"/>
                    </a:lnTo>
                    <a:lnTo>
                      <a:pt x="304" y="509"/>
                    </a:lnTo>
                    <a:lnTo>
                      <a:pt x="330" y="505"/>
                    </a:lnTo>
                    <a:lnTo>
                      <a:pt x="355" y="498"/>
                    </a:lnTo>
                    <a:lnTo>
                      <a:pt x="374" y="487"/>
                    </a:lnTo>
                    <a:lnTo>
                      <a:pt x="392" y="469"/>
                    </a:lnTo>
                    <a:lnTo>
                      <a:pt x="403" y="443"/>
                    </a:lnTo>
                    <a:lnTo>
                      <a:pt x="414" y="414"/>
                    </a:lnTo>
                    <a:lnTo>
                      <a:pt x="425" y="355"/>
                    </a:lnTo>
                    <a:lnTo>
                      <a:pt x="432" y="300"/>
                    </a:lnTo>
                    <a:lnTo>
                      <a:pt x="439" y="242"/>
                    </a:lnTo>
                    <a:lnTo>
                      <a:pt x="450" y="187"/>
                    </a:lnTo>
                    <a:lnTo>
                      <a:pt x="458" y="168"/>
                    </a:lnTo>
                    <a:lnTo>
                      <a:pt x="465" y="154"/>
                    </a:lnTo>
                    <a:lnTo>
                      <a:pt x="476" y="139"/>
                    </a:lnTo>
                    <a:lnTo>
                      <a:pt x="491" y="124"/>
                    </a:lnTo>
                    <a:lnTo>
                      <a:pt x="520" y="99"/>
                    </a:lnTo>
                    <a:lnTo>
                      <a:pt x="557" y="81"/>
                    </a:lnTo>
                    <a:lnTo>
                      <a:pt x="593" y="66"/>
                    </a:lnTo>
                    <a:lnTo>
                      <a:pt x="634" y="55"/>
                    </a:lnTo>
                    <a:lnTo>
                      <a:pt x="707" y="33"/>
                    </a:lnTo>
                    <a:lnTo>
                      <a:pt x="773" y="15"/>
                    </a:lnTo>
                    <a:lnTo>
                      <a:pt x="809" y="7"/>
                    </a:lnTo>
                    <a:lnTo>
                      <a:pt x="842" y="4"/>
                    </a:lnTo>
                    <a:lnTo>
                      <a:pt x="879" y="0"/>
                    </a:lnTo>
                    <a:lnTo>
                      <a:pt x="912" y="4"/>
                    </a:lnTo>
                    <a:lnTo>
                      <a:pt x="945" y="11"/>
                    </a:lnTo>
                    <a:lnTo>
                      <a:pt x="974" y="26"/>
                    </a:lnTo>
                    <a:lnTo>
                      <a:pt x="963" y="44"/>
                    </a:lnTo>
                    <a:lnTo>
                      <a:pt x="948" y="44"/>
                    </a:lnTo>
                    <a:lnTo>
                      <a:pt x="934" y="51"/>
                    </a:lnTo>
                    <a:lnTo>
                      <a:pt x="923" y="55"/>
                    </a:lnTo>
                    <a:lnTo>
                      <a:pt x="908" y="55"/>
                    </a:lnTo>
                    <a:lnTo>
                      <a:pt x="861" y="55"/>
                    </a:lnTo>
                    <a:lnTo>
                      <a:pt x="813" y="62"/>
                    </a:lnTo>
                    <a:lnTo>
                      <a:pt x="762" y="73"/>
                    </a:lnTo>
                    <a:lnTo>
                      <a:pt x="714" y="84"/>
                    </a:lnTo>
                    <a:lnTo>
                      <a:pt x="663" y="99"/>
                    </a:lnTo>
                    <a:lnTo>
                      <a:pt x="615" y="117"/>
                    </a:lnTo>
                    <a:lnTo>
                      <a:pt x="571" y="139"/>
                    </a:lnTo>
                    <a:lnTo>
                      <a:pt x="527" y="157"/>
                    </a:lnTo>
                    <a:lnTo>
                      <a:pt x="520" y="165"/>
                    </a:lnTo>
                    <a:lnTo>
                      <a:pt x="513" y="176"/>
                    </a:lnTo>
                    <a:lnTo>
                      <a:pt x="502" y="201"/>
                    </a:lnTo>
                    <a:lnTo>
                      <a:pt x="498" y="227"/>
                    </a:lnTo>
                    <a:lnTo>
                      <a:pt x="487" y="278"/>
                    </a:lnTo>
                    <a:lnTo>
                      <a:pt x="480" y="337"/>
                    </a:lnTo>
                    <a:lnTo>
                      <a:pt x="472" y="392"/>
                    </a:lnTo>
                    <a:lnTo>
                      <a:pt x="461" y="443"/>
                    </a:lnTo>
                    <a:lnTo>
                      <a:pt x="454" y="469"/>
                    </a:lnTo>
                    <a:lnTo>
                      <a:pt x="443" y="491"/>
                    </a:lnTo>
                    <a:lnTo>
                      <a:pt x="428" y="509"/>
                    </a:lnTo>
                    <a:lnTo>
                      <a:pt x="410" y="527"/>
                    </a:lnTo>
                    <a:lnTo>
                      <a:pt x="388" y="542"/>
                    </a:lnTo>
                    <a:lnTo>
                      <a:pt x="363" y="553"/>
                    </a:lnTo>
                    <a:lnTo>
                      <a:pt x="304" y="564"/>
                    </a:lnTo>
                    <a:lnTo>
                      <a:pt x="245" y="571"/>
                    </a:lnTo>
                    <a:lnTo>
                      <a:pt x="220" y="571"/>
                    </a:lnTo>
                    <a:lnTo>
                      <a:pt x="190" y="567"/>
                    </a:lnTo>
                    <a:lnTo>
                      <a:pt x="168" y="560"/>
                    </a:lnTo>
                    <a:lnTo>
                      <a:pt x="146" y="553"/>
                    </a:lnTo>
                    <a:lnTo>
                      <a:pt x="125" y="542"/>
                    </a:lnTo>
                    <a:lnTo>
                      <a:pt x="106" y="527"/>
                    </a:lnTo>
                    <a:lnTo>
                      <a:pt x="88" y="509"/>
                    </a:lnTo>
                    <a:lnTo>
                      <a:pt x="73" y="491"/>
                    </a:lnTo>
                    <a:lnTo>
                      <a:pt x="48" y="450"/>
                    </a:lnTo>
                    <a:lnTo>
                      <a:pt x="26" y="406"/>
                    </a:lnTo>
                    <a:lnTo>
                      <a:pt x="11" y="359"/>
                    </a:lnTo>
                    <a:lnTo>
                      <a:pt x="0" y="307"/>
                    </a:lnTo>
                    <a:lnTo>
                      <a:pt x="51" y="297"/>
                    </a:lnTo>
                    <a:lnTo>
                      <a:pt x="66" y="351"/>
                    </a:lnTo>
                    <a:lnTo>
                      <a:pt x="73" y="381"/>
                    </a:lnTo>
                    <a:lnTo>
                      <a:pt x="84" y="41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4512" y="1001"/>
                <a:ext cx="381" cy="238"/>
              </a:xfrm>
              <a:custGeom>
                <a:avLst/>
                <a:gdLst>
                  <a:gd name="T0" fmla="*/ 0 w 381"/>
                  <a:gd name="T1" fmla="*/ 0 h 238"/>
                  <a:gd name="T2" fmla="*/ 0 w 381"/>
                  <a:gd name="T3" fmla="*/ 0 h 238"/>
                  <a:gd name="T4" fmla="*/ 7 w 381"/>
                  <a:gd name="T5" fmla="*/ 0 h 238"/>
                  <a:gd name="T6" fmla="*/ 22 w 381"/>
                  <a:gd name="T7" fmla="*/ 11 h 238"/>
                  <a:gd name="T8" fmla="*/ 33 w 381"/>
                  <a:gd name="T9" fmla="*/ 22 h 238"/>
                  <a:gd name="T10" fmla="*/ 44 w 381"/>
                  <a:gd name="T11" fmla="*/ 37 h 238"/>
                  <a:gd name="T12" fmla="*/ 58 w 381"/>
                  <a:gd name="T13" fmla="*/ 59 h 238"/>
                  <a:gd name="T14" fmla="*/ 66 w 381"/>
                  <a:gd name="T15" fmla="*/ 88 h 238"/>
                  <a:gd name="T16" fmla="*/ 66 w 381"/>
                  <a:gd name="T17" fmla="*/ 88 h 238"/>
                  <a:gd name="T18" fmla="*/ 73 w 381"/>
                  <a:gd name="T19" fmla="*/ 117 h 238"/>
                  <a:gd name="T20" fmla="*/ 77 w 381"/>
                  <a:gd name="T21" fmla="*/ 147 h 238"/>
                  <a:gd name="T22" fmla="*/ 77 w 381"/>
                  <a:gd name="T23" fmla="*/ 172 h 238"/>
                  <a:gd name="T24" fmla="*/ 77 w 381"/>
                  <a:gd name="T25" fmla="*/ 194 h 238"/>
                  <a:gd name="T26" fmla="*/ 69 w 381"/>
                  <a:gd name="T27" fmla="*/ 227 h 238"/>
                  <a:gd name="T28" fmla="*/ 66 w 381"/>
                  <a:gd name="T29" fmla="*/ 238 h 238"/>
                  <a:gd name="T30" fmla="*/ 381 w 381"/>
                  <a:gd name="T31" fmla="*/ 70 h 238"/>
                  <a:gd name="T32" fmla="*/ 0 w 381"/>
                  <a:gd name="T33" fmla="*/ 0 h 23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81"/>
                  <a:gd name="T52" fmla="*/ 0 h 238"/>
                  <a:gd name="T53" fmla="*/ 381 w 381"/>
                  <a:gd name="T54" fmla="*/ 238 h 23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81" h="238">
                    <a:moveTo>
                      <a:pt x="0" y="0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22" y="11"/>
                    </a:lnTo>
                    <a:lnTo>
                      <a:pt x="33" y="22"/>
                    </a:lnTo>
                    <a:lnTo>
                      <a:pt x="44" y="37"/>
                    </a:lnTo>
                    <a:lnTo>
                      <a:pt x="58" y="59"/>
                    </a:lnTo>
                    <a:lnTo>
                      <a:pt x="66" y="88"/>
                    </a:lnTo>
                    <a:lnTo>
                      <a:pt x="73" y="117"/>
                    </a:lnTo>
                    <a:lnTo>
                      <a:pt x="77" y="147"/>
                    </a:lnTo>
                    <a:lnTo>
                      <a:pt x="77" y="172"/>
                    </a:lnTo>
                    <a:lnTo>
                      <a:pt x="77" y="194"/>
                    </a:lnTo>
                    <a:lnTo>
                      <a:pt x="69" y="227"/>
                    </a:lnTo>
                    <a:lnTo>
                      <a:pt x="66" y="238"/>
                    </a:lnTo>
                    <a:lnTo>
                      <a:pt x="381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4585" y="1038"/>
                <a:ext cx="227" cy="150"/>
              </a:xfrm>
              <a:custGeom>
                <a:avLst/>
                <a:gdLst>
                  <a:gd name="T0" fmla="*/ 18 w 227"/>
                  <a:gd name="T1" fmla="*/ 84 h 150"/>
                  <a:gd name="T2" fmla="*/ 22 w 227"/>
                  <a:gd name="T3" fmla="*/ 95 h 150"/>
                  <a:gd name="T4" fmla="*/ 22 w 227"/>
                  <a:gd name="T5" fmla="*/ 106 h 150"/>
                  <a:gd name="T6" fmla="*/ 22 w 227"/>
                  <a:gd name="T7" fmla="*/ 117 h 150"/>
                  <a:gd name="T8" fmla="*/ 22 w 227"/>
                  <a:gd name="T9" fmla="*/ 128 h 150"/>
                  <a:gd name="T10" fmla="*/ 22 w 227"/>
                  <a:gd name="T11" fmla="*/ 139 h 150"/>
                  <a:gd name="T12" fmla="*/ 22 w 227"/>
                  <a:gd name="T13" fmla="*/ 150 h 150"/>
                  <a:gd name="T14" fmla="*/ 227 w 227"/>
                  <a:gd name="T15" fmla="*/ 40 h 150"/>
                  <a:gd name="T16" fmla="*/ 0 w 227"/>
                  <a:gd name="T17" fmla="*/ 0 h 150"/>
                  <a:gd name="T18" fmla="*/ 4 w 227"/>
                  <a:gd name="T19" fmla="*/ 7 h 150"/>
                  <a:gd name="T20" fmla="*/ 7 w 227"/>
                  <a:gd name="T21" fmla="*/ 22 h 150"/>
                  <a:gd name="T22" fmla="*/ 11 w 227"/>
                  <a:gd name="T23" fmla="*/ 33 h 150"/>
                  <a:gd name="T24" fmla="*/ 11 w 227"/>
                  <a:gd name="T25" fmla="*/ 47 h 150"/>
                  <a:gd name="T26" fmla="*/ 15 w 227"/>
                  <a:gd name="T27" fmla="*/ 58 h 150"/>
                  <a:gd name="T28" fmla="*/ 18 w 227"/>
                  <a:gd name="T29" fmla="*/ 69 h 150"/>
                  <a:gd name="T30" fmla="*/ 18 w 227"/>
                  <a:gd name="T31" fmla="*/ 84 h 15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7"/>
                  <a:gd name="T49" fmla="*/ 0 h 150"/>
                  <a:gd name="T50" fmla="*/ 227 w 227"/>
                  <a:gd name="T51" fmla="*/ 150 h 15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7" h="150">
                    <a:moveTo>
                      <a:pt x="18" y="84"/>
                    </a:moveTo>
                    <a:lnTo>
                      <a:pt x="22" y="95"/>
                    </a:lnTo>
                    <a:lnTo>
                      <a:pt x="22" y="106"/>
                    </a:lnTo>
                    <a:lnTo>
                      <a:pt x="22" y="117"/>
                    </a:lnTo>
                    <a:lnTo>
                      <a:pt x="22" y="128"/>
                    </a:lnTo>
                    <a:lnTo>
                      <a:pt x="22" y="139"/>
                    </a:lnTo>
                    <a:lnTo>
                      <a:pt x="22" y="150"/>
                    </a:lnTo>
                    <a:lnTo>
                      <a:pt x="227" y="4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7" y="22"/>
                    </a:lnTo>
                    <a:lnTo>
                      <a:pt x="11" y="33"/>
                    </a:lnTo>
                    <a:lnTo>
                      <a:pt x="11" y="47"/>
                    </a:lnTo>
                    <a:lnTo>
                      <a:pt x="15" y="58"/>
                    </a:lnTo>
                    <a:lnTo>
                      <a:pt x="18" y="69"/>
                    </a:lnTo>
                    <a:lnTo>
                      <a:pt x="18" y="8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3783" y="932"/>
                <a:ext cx="22" cy="32"/>
              </a:xfrm>
              <a:custGeom>
                <a:avLst/>
                <a:gdLst>
                  <a:gd name="T0" fmla="*/ 22 w 22"/>
                  <a:gd name="T1" fmla="*/ 18 h 32"/>
                  <a:gd name="T2" fmla="*/ 22 w 22"/>
                  <a:gd name="T3" fmla="*/ 18 h 32"/>
                  <a:gd name="T4" fmla="*/ 18 w 22"/>
                  <a:gd name="T5" fmla="*/ 29 h 32"/>
                  <a:gd name="T6" fmla="*/ 7 w 22"/>
                  <a:gd name="T7" fmla="*/ 32 h 32"/>
                  <a:gd name="T8" fmla="*/ 7 w 22"/>
                  <a:gd name="T9" fmla="*/ 32 h 32"/>
                  <a:gd name="T10" fmla="*/ 4 w 22"/>
                  <a:gd name="T11" fmla="*/ 29 h 32"/>
                  <a:gd name="T12" fmla="*/ 0 w 22"/>
                  <a:gd name="T13" fmla="*/ 25 h 32"/>
                  <a:gd name="T14" fmla="*/ 0 w 22"/>
                  <a:gd name="T15" fmla="*/ 14 h 32"/>
                  <a:gd name="T16" fmla="*/ 0 w 22"/>
                  <a:gd name="T17" fmla="*/ 14 h 32"/>
                  <a:gd name="T18" fmla="*/ 4 w 22"/>
                  <a:gd name="T19" fmla="*/ 3 h 32"/>
                  <a:gd name="T20" fmla="*/ 7 w 22"/>
                  <a:gd name="T21" fmla="*/ 0 h 32"/>
                  <a:gd name="T22" fmla="*/ 11 w 22"/>
                  <a:gd name="T23" fmla="*/ 0 h 32"/>
                  <a:gd name="T24" fmla="*/ 11 w 22"/>
                  <a:gd name="T25" fmla="*/ 0 h 32"/>
                  <a:gd name="T26" fmla="*/ 22 w 22"/>
                  <a:gd name="T27" fmla="*/ 7 h 32"/>
                  <a:gd name="T28" fmla="*/ 22 w 22"/>
                  <a:gd name="T29" fmla="*/ 18 h 32"/>
                  <a:gd name="T30" fmla="*/ 22 w 22"/>
                  <a:gd name="T31" fmla="*/ 18 h 3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"/>
                  <a:gd name="T49" fmla="*/ 0 h 32"/>
                  <a:gd name="T50" fmla="*/ 22 w 22"/>
                  <a:gd name="T51" fmla="*/ 32 h 3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" h="32">
                    <a:moveTo>
                      <a:pt x="22" y="18"/>
                    </a:moveTo>
                    <a:lnTo>
                      <a:pt x="22" y="18"/>
                    </a:lnTo>
                    <a:lnTo>
                      <a:pt x="18" y="29"/>
                    </a:lnTo>
                    <a:lnTo>
                      <a:pt x="7" y="32"/>
                    </a:lnTo>
                    <a:lnTo>
                      <a:pt x="4" y="29"/>
                    </a:lnTo>
                    <a:lnTo>
                      <a:pt x="0" y="25"/>
                    </a:lnTo>
                    <a:lnTo>
                      <a:pt x="0" y="14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11" y="0"/>
                    </a:lnTo>
                    <a:lnTo>
                      <a:pt x="22" y="7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4622" y="1063"/>
                <a:ext cx="161" cy="30"/>
              </a:xfrm>
              <a:custGeom>
                <a:avLst/>
                <a:gdLst>
                  <a:gd name="T0" fmla="*/ 0 w 161"/>
                  <a:gd name="T1" fmla="*/ 0 h 30"/>
                  <a:gd name="T2" fmla="*/ 161 w 161"/>
                  <a:gd name="T3" fmla="*/ 19 h 30"/>
                  <a:gd name="T4" fmla="*/ 18 w 161"/>
                  <a:gd name="T5" fmla="*/ 30 h 30"/>
                  <a:gd name="T6" fmla="*/ 0 w 161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1"/>
                  <a:gd name="T13" fmla="*/ 0 h 30"/>
                  <a:gd name="T14" fmla="*/ 161 w 161"/>
                  <a:gd name="T15" fmla="*/ 30 h 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1" h="30">
                    <a:moveTo>
                      <a:pt x="0" y="0"/>
                    </a:moveTo>
                    <a:lnTo>
                      <a:pt x="161" y="19"/>
                    </a:lnTo>
                    <a:lnTo>
                      <a:pt x="18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57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1470" y="1849"/>
              <a:ext cx="231" cy="322"/>
              <a:chOff x="3265" y="516"/>
              <a:chExt cx="231" cy="322"/>
            </a:xfrm>
          </p:grpSpPr>
          <p:sp>
            <p:nvSpPr>
              <p:cNvPr id="13" name="Freeform 21"/>
              <p:cNvSpPr>
                <a:spLocks/>
              </p:cNvSpPr>
              <p:nvPr/>
            </p:nvSpPr>
            <p:spPr bwMode="auto">
              <a:xfrm>
                <a:off x="3265" y="516"/>
                <a:ext cx="231" cy="322"/>
              </a:xfrm>
              <a:custGeom>
                <a:avLst/>
                <a:gdLst>
                  <a:gd name="T0" fmla="*/ 18 w 231"/>
                  <a:gd name="T1" fmla="*/ 194 h 322"/>
                  <a:gd name="T2" fmla="*/ 18 w 231"/>
                  <a:gd name="T3" fmla="*/ 194 h 322"/>
                  <a:gd name="T4" fmla="*/ 44 w 231"/>
                  <a:gd name="T5" fmla="*/ 180 h 322"/>
                  <a:gd name="T6" fmla="*/ 66 w 231"/>
                  <a:gd name="T7" fmla="*/ 161 h 322"/>
                  <a:gd name="T8" fmla="*/ 88 w 231"/>
                  <a:gd name="T9" fmla="*/ 143 h 322"/>
                  <a:gd name="T10" fmla="*/ 106 w 231"/>
                  <a:gd name="T11" fmla="*/ 125 h 322"/>
                  <a:gd name="T12" fmla="*/ 143 w 231"/>
                  <a:gd name="T13" fmla="*/ 77 h 322"/>
                  <a:gd name="T14" fmla="*/ 172 w 231"/>
                  <a:gd name="T15" fmla="*/ 30 h 322"/>
                  <a:gd name="T16" fmla="*/ 172 w 231"/>
                  <a:gd name="T17" fmla="*/ 30 h 322"/>
                  <a:gd name="T18" fmla="*/ 187 w 231"/>
                  <a:gd name="T19" fmla="*/ 8 h 322"/>
                  <a:gd name="T20" fmla="*/ 191 w 231"/>
                  <a:gd name="T21" fmla="*/ 0 h 322"/>
                  <a:gd name="T22" fmla="*/ 198 w 231"/>
                  <a:gd name="T23" fmla="*/ 0 h 322"/>
                  <a:gd name="T24" fmla="*/ 202 w 231"/>
                  <a:gd name="T25" fmla="*/ 0 h 322"/>
                  <a:gd name="T26" fmla="*/ 205 w 231"/>
                  <a:gd name="T27" fmla="*/ 0 h 322"/>
                  <a:gd name="T28" fmla="*/ 213 w 231"/>
                  <a:gd name="T29" fmla="*/ 15 h 322"/>
                  <a:gd name="T30" fmla="*/ 216 w 231"/>
                  <a:gd name="T31" fmla="*/ 30 h 322"/>
                  <a:gd name="T32" fmla="*/ 220 w 231"/>
                  <a:gd name="T33" fmla="*/ 48 h 322"/>
                  <a:gd name="T34" fmla="*/ 227 w 231"/>
                  <a:gd name="T35" fmla="*/ 81 h 322"/>
                  <a:gd name="T36" fmla="*/ 227 w 231"/>
                  <a:gd name="T37" fmla="*/ 81 h 322"/>
                  <a:gd name="T38" fmla="*/ 231 w 231"/>
                  <a:gd name="T39" fmla="*/ 147 h 322"/>
                  <a:gd name="T40" fmla="*/ 231 w 231"/>
                  <a:gd name="T41" fmla="*/ 176 h 322"/>
                  <a:gd name="T42" fmla="*/ 227 w 231"/>
                  <a:gd name="T43" fmla="*/ 205 h 322"/>
                  <a:gd name="T44" fmla="*/ 220 w 231"/>
                  <a:gd name="T45" fmla="*/ 231 h 322"/>
                  <a:gd name="T46" fmla="*/ 213 w 231"/>
                  <a:gd name="T47" fmla="*/ 257 h 322"/>
                  <a:gd name="T48" fmla="*/ 198 w 231"/>
                  <a:gd name="T49" fmla="*/ 286 h 322"/>
                  <a:gd name="T50" fmla="*/ 183 w 231"/>
                  <a:gd name="T51" fmla="*/ 315 h 322"/>
                  <a:gd name="T52" fmla="*/ 183 w 231"/>
                  <a:gd name="T53" fmla="*/ 315 h 322"/>
                  <a:gd name="T54" fmla="*/ 165 w 231"/>
                  <a:gd name="T55" fmla="*/ 322 h 322"/>
                  <a:gd name="T56" fmla="*/ 143 w 231"/>
                  <a:gd name="T57" fmla="*/ 322 h 322"/>
                  <a:gd name="T58" fmla="*/ 121 w 231"/>
                  <a:gd name="T59" fmla="*/ 322 h 322"/>
                  <a:gd name="T60" fmla="*/ 103 w 231"/>
                  <a:gd name="T61" fmla="*/ 319 h 322"/>
                  <a:gd name="T62" fmla="*/ 103 w 231"/>
                  <a:gd name="T63" fmla="*/ 319 h 322"/>
                  <a:gd name="T64" fmla="*/ 77 w 231"/>
                  <a:gd name="T65" fmla="*/ 315 h 322"/>
                  <a:gd name="T66" fmla="*/ 59 w 231"/>
                  <a:gd name="T67" fmla="*/ 304 h 322"/>
                  <a:gd name="T68" fmla="*/ 40 w 231"/>
                  <a:gd name="T69" fmla="*/ 293 h 322"/>
                  <a:gd name="T70" fmla="*/ 26 w 231"/>
                  <a:gd name="T71" fmla="*/ 282 h 322"/>
                  <a:gd name="T72" fmla="*/ 15 w 231"/>
                  <a:gd name="T73" fmla="*/ 268 h 322"/>
                  <a:gd name="T74" fmla="*/ 7 w 231"/>
                  <a:gd name="T75" fmla="*/ 249 h 322"/>
                  <a:gd name="T76" fmla="*/ 4 w 231"/>
                  <a:gd name="T77" fmla="*/ 227 h 322"/>
                  <a:gd name="T78" fmla="*/ 0 w 231"/>
                  <a:gd name="T79" fmla="*/ 202 h 322"/>
                  <a:gd name="T80" fmla="*/ 0 w 231"/>
                  <a:gd name="T81" fmla="*/ 202 h 322"/>
                  <a:gd name="T82" fmla="*/ 18 w 231"/>
                  <a:gd name="T83" fmla="*/ 194 h 322"/>
                  <a:gd name="T84" fmla="*/ 18 w 231"/>
                  <a:gd name="T85" fmla="*/ 194 h 3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31"/>
                  <a:gd name="T130" fmla="*/ 0 h 322"/>
                  <a:gd name="T131" fmla="*/ 231 w 231"/>
                  <a:gd name="T132" fmla="*/ 322 h 32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31" h="322">
                    <a:moveTo>
                      <a:pt x="18" y="194"/>
                    </a:moveTo>
                    <a:lnTo>
                      <a:pt x="18" y="194"/>
                    </a:lnTo>
                    <a:lnTo>
                      <a:pt x="44" y="180"/>
                    </a:lnTo>
                    <a:lnTo>
                      <a:pt x="66" y="161"/>
                    </a:lnTo>
                    <a:lnTo>
                      <a:pt x="88" y="143"/>
                    </a:lnTo>
                    <a:lnTo>
                      <a:pt x="106" y="125"/>
                    </a:lnTo>
                    <a:lnTo>
                      <a:pt x="143" y="77"/>
                    </a:lnTo>
                    <a:lnTo>
                      <a:pt x="172" y="30"/>
                    </a:lnTo>
                    <a:lnTo>
                      <a:pt x="187" y="8"/>
                    </a:lnTo>
                    <a:lnTo>
                      <a:pt x="191" y="0"/>
                    </a:lnTo>
                    <a:lnTo>
                      <a:pt x="198" y="0"/>
                    </a:lnTo>
                    <a:lnTo>
                      <a:pt x="202" y="0"/>
                    </a:lnTo>
                    <a:lnTo>
                      <a:pt x="205" y="0"/>
                    </a:lnTo>
                    <a:lnTo>
                      <a:pt x="213" y="15"/>
                    </a:lnTo>
                    <a:lnTo>
                      <a:pt x="216" y="30"/>
                    </a:lnTo>
                    <a:lnTo>
                      <a:pt x="220" y="48"/>
                    </a:lnTo>
                    <a:lnTo>
                      <a:pt x="227" y="81"/>
                    </a:lnTo>
                    <a:lnTo>
                      <a:pt x="231" y="147"/>
                    </a:lnTo>
                    <a:lnTo>
                      <a:pt x="231" y="176"/>
                    </a:lnTo>
                    <a:lnTo>
                      <a:pt x="227" y="205"/>
                    </a:lnTo>
                    <a:lnTo>
                      <a:pt x="220" y="231"/>
                    </a:lnTo>
                    <a:lnTo>
                      <a:pt x="213" y="257"/>
                    </a:lnTo>
                    <a:lnTo>
                      <a:pt x="198" y="286"/>
                    </a:lnTo>
                    <a:lnTo>
                      <a:pt x="183" y="315"/>
                    </a:lnTo>
                    <a:lnTo>
                      <a:pt x="165" y="322"/>
                    </a:lnTo>
                    <a:lnTo>
                      <a:pt x="143" y="322"/>
                    </a:lnTo>
                    <a:lnTo>
                      <a:pt x="121" y="322"/>
                    </a:lnTo>
                    <a:lnTo>
                      <a:pt x="103" y="319"/>
                    </a:lnTo>
                    <a:lnTo>
                      <a:pt x="77" y="315"/>
                    </a:lnTo>
                    <a:lnTo>
                      <a:pt x="59" y="304"/>
                    </a:lnTo>
                    <a:lnTo>
                      <a:pt x="40" y="293"/>
                    </a:lnTo>
                    <a:lnTo>
                      <a:pt x="26" y="282"/>
                    </a:lnTo>
                    <a:lnTo>
                      <a:pt x="15" y="268"/>
                    </a:lnTo>
                    <a:lnTo>
                      <a:pt x="7" y="249"/>
                    </a:lnTo>
                    <a:lnTo>
                      <a:pt x="4" y="227"/>
                    </a:lnTo>
                    <a:lnTo>
                      <a:pt x="0" y="202"/>
                    </a:lnTo>
                    <a:lnTo>
                      <a:pt x="18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22"/>
              <p:cNvSpPr>
                <a:spLocks/>
              </p:cNvSpPr>
              <p:nvPr/>
            </p:nvSpPr>
            <p:spPr bwMode="auto">
              <a:xfrm>
                <a:off x="3283" y="527"/>
                <a:ext cx="198" cy="293"/>
              </a:xfrm>
              <a:custGeom>
                <a:avLst/>
                <a:gdLst>
                  <a:gd name="T0" fmla="*/ 0 w 198"/>
                  <a:gd name="T1" fmla="*/ 202 h 293"/>
                  <a:gd name="T2" fmla="*/ 0 w 198"/>
                  <a:gd name="T3" fmla="*/ 202 h 293"/>
                  <a:gd name="T4" fmla="*/ 11 w 198"/>
                  <a:gd name="T5" fmla="*/ 198 h 293"/>
                  <a:gd name="T6" fmla="*/ 41 w 198"/>
                  <a:gd name="T7" fmla="*/ 180 h 293"/>
                  <a:gd name="T8" fmla="*/ 81 w 198"/>
                  <a:gd name="T9" fmla="*/ 147 h 293"/>
                  <a:gd name="T10" fmla="*/ 103 w 198"/>
                  <a:gd name="T11" fmla="*/ 125 h 293"/>
                  <a:gd name="T12" fmla="*/ 125 w 198"/>
                  <a:gd name="T13" fmla="*/ 95 h 293"/>
                  <a:gd name="T14" fmla="*/ 125 w 198"/>
                  <a:gd name="T15" fmla="*/ 95 h 293"/>
                  <a:gd name="T16" fmla="*/ 158 w 198"/>
                  <a:gd name="T17" fmla="*/ 48 h 293"/>
                  <a:gd name="T18" fmla="*/ 173 w 198"/>
                  <a:gd name="T19" fmla="*/ 19 h 293"/>
                  <a:gd name="T20" fmla="*/ 180 w 198"/>
                  <a:gd name="T21" fmla="*/ 4 h 293"/>
                  <a:gd name="T22" fmla="*/ 180 w 198"/>
                  <a:gd name="T23" fmla="*/ 0 h 293"/>
                  <a:gd name="T24" fmla="*/ 180 w 198"/>
                  <a:gd name="T25" fmla="*/ 0 h 293"/>
                  <a:gd name="T26" fmla="*/ 191 w 198"/>
                  <a:gd name="T27" fmla="*/ 66 h 293"/>
                  <a:gd name="T28" fmla="*/ 195 w 198"/>
                  <a:gd name="T29" fmla="*/ 125 h 293"/>
                  <a:gd name="T30" fmla="*/ 198 w 198"/>
                  <a:gd name="T31" fmla="*/ 154 h 293"/>
                  <a:gd name="T32" fmla="*/ 195 w 198"/>
                  <a:gd name="T33" fmla="*/ 183 h 293"/>
                  <a:gd name="T34" fmla="*/ 195 w 198"/>
                  <a:gd name="T35" fmla="*/ 183 h 293"/>
                  <a:gd name="T36" fmla="*/ 191 w 198"/>
                  <a:gd name="T37" fmla="*/ 205 h 293"/>
                  <a:gd name="T38" fmla="*/ 187 w 198"/>
                  <a:gd name="T39" fmla="*/ 227 h 293"/>
                  <a:gd name="T40" fmla="*/ 173 w 198"/>
                  <a:gd name="T41" fmla="*/ 260 h 293"/>
                  <a:gd name="T42" fmla="*/ 154 w 198"/>
                  <a:gd name="T43" fmla="*/ 290 h 293"/>
                  <a:gd name="T44" fmla="*/ 154 w 198"/>
                  <a:gd name="T45" fmla="*/ 290 h 293"/>
                  <a:gd name="T46" fmla="*/ 147 w 198"/>
                  <a:gd name="T47" fmla="*/ 293 h 293"/>
                  <a:gd name="T48" fmla="*/ 129 w 198"/>
                  <a:gd name="T49" fmla="*/ 293 h 293"/>
                  <a:gd name="T50" fmla="*/ 107 w 198"/>
                  <a:gd name="T51" fmla="*/ 293 h 293"/>
                  <a:gd name="T52" fmla="*/ 77 w 198"/>
                  <a:gd name="T53" fmla="*/ 290 h 293"/>
                  <a:gd name="T54" fmla="*/ 77 w 198"/>
                  <a:gd name="T55" fmla="*/ 290 h 293"/>
                  <a:gd name="T56" fmla="*/ 48 w 198"/>
                  <a:gd name="T57" fmla="*/ 279 h 293"/>
                  <a:gd name="T58" fmla="*/ 33 w 198"/>
                  <a:gd name="T59" fmla="*/ 271 h 293"/>
                  <a:gd name="T60" fmla="*/ 22 w 198"/>
                  <a:gd name="T61" fmla="*/ 260 h 293"/>
                  <a:gd name="T62" fmla="*/ 11 w 198"/>
                  <a:gd name="T63" fmla="*/ 249 h 293"/>
                  <a:gd name="T64" fmla="*/ 4 w 198"/>
                  <a:gd name="T65" fmla="*/ 235 h 293"/>
                  <a:gd name="T66" fmla="*/ 0 w 198"/>
                  <a:gd name="T67" fmla="*/ 220 h 293"/>
                  <a:gd name="T68" fmla="*/ 0 w 198"/>
                  <a:gd name="T69" fmla="*/ 202 h 293"/>
                  <a:gd name="T70" fmla="*/ 0 w 198"/>
                  <a:gd name="T71" fmla="*/ 202 h 29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8"/>
                  <a:gd name="T109" fmla="*/ 0 h 293"/>
                  <a:gd name="T110" fmla="*/ 198 w 198"/>
                  <a:gd name="T111" fmla="*/ 293 h 29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8" h="293">
                    <a:moveTo>
                      <a:pt x="0" y="202"/>
                    </a:moveTo>
                    <a:lnTo>
                      <a:pt x="0" y="202"/>
                    </a:lnTo>
                    <a:lnTo>
                      <a:pt x="11" y="198"/>
                    </a:lnTo>
                    <a:lnTo>
                      <a:pt x="41" y="180"/>
                    </a:lnTo>
                    <a:lnTo>
                      <a:pt x="81" y="147"/>
                    </a:lnTo>
                    <a:lnTo>
                      <a:pt x="103" y="125"/>
                    </a:lnTo>
                    <a:lnTo>
                      <a:pt x="125" y="95"/>
                    </a:lnTo>
                    <a:lnTo>
                      <a:pt x="158" y="48"/>
                    </a:lnTo>
                    <a:lnTo>
                      <a:pt x="173" y="19"/>
                    </a:lnTo>
                    <a:lnTo>
                      <a:pt x="180" y="4"/>
                    </a:lnTo>
                    <a:lnTo>
                      <a:pt x="180" y="0"/>
                    </a:lnTo>
                    <a:lnTo>
                      <a:pt x="191" y="66"/>
                    </a:lnTo>
                    <a:lnTo>
                      <a:pt x="195" y="125"/>
                    </a:lnTo>
                    <a:lnTo>
                      <a:pt x="198" y="154"/>
                    </a:lnTo>
                    <a:lnTo>
                      <a:pt x="195" y="183"/>
                    </a:lnTo>
                    <a:lnTo>
                      <a:pt x="191" y="205"/>
                    </a:lnTo>
                    <a:lnTo>
                      <a:pt x="187" y="227"/>
                    </a:lnTo>
                    <a:lnTo>
                      <a:pt x="173" y="260"/>
                    </a:lnTo>
                    <a:lnTo>
                      <a:pt x="154" y="290"/>
                    </a:lnTo>
                    <a:lnTo>
                      <a:pt x="147" y="293"/>
                    </a:lnTo>
                    <a:lnTo>
                      <a:pt x="129" y="293"/>
                    </a:lnTo>
                    <a:lnTo>
                      <a:pt x="107" y="293"/>
                    </a:lnTo>
                    <a:lnTo>
                      <a:pt x="77" y="290"/>
                    </a:lnTo>
                    <a:lnTo>
                      <a:pt x="48" y="279"/>
                    </a:lnTo>
                    <a:lnTo>
                      <a:pt x="33" y="271"/>
                    </a:lnTo>
                    <a:lnTo>
                      <a:pt x="22" y="260"/>
                    </a:lnTo>
                    <a:lnTo>
                      <a:pt x="11" y="249"/>
                    </a:lnTo>
                    <a:lnTo>
                      <a:pt x="4" y="235"/>
                    </a:lnTo>
                    <a:lnTo>
                      <a:pt x="0" y="220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23"/>
              <p:cNvSpPr>
                <a:spLocks/>
              </p:cNvSpPr>
              <p:nvPr/>
            </p:nvSpPr>
            <p:spPr bwMode="auto">
              <a:xfrm>
                <a:off x="3309" y="527"/>
                <a:ext cx="172" cy="293"/>
              </a:xfrm>
              <a:custGeom>
                <a:avLst/>
                <a:gdLst>
                  <a:gd name="T0" fmla="*/ 147 w 172"/>
                  <a:gd name="T1" fmla="*/ 19 h 293"/>
                  <a:gd name="T2" fmla="*/ 147 w 172"/>
                  <a:gd name="T3" fmla="*/ 19 h 293"/>
                  <a:gd name="T4" fmla="*/ 154 w 172"/>
                  <a:gd name="T5" fmla="*/ 4 h 293"/>
                  <a:gd name="T6" fmla="*/ 154 w 172"/>
                  <a:gd name="T7" fmla="*/ 0 h 293"/>
                  <a:gd name="T8" fmla="*/ 154 w 172"/>
                  <a:gd name="T9" fmla="*/ 0 h 293"/>
                  <a:gd name="T10" fmla="*/ 165 w 172"/>
                  <a:gd name="T11" fmla="*/ 66 h 293"/>
                  <a:gd name="T12" fmla="*/ 169 w 172"/>
                  <a:gd name="T13" fmla="*/ 125 h 293"/>
                  <a:gd name="T14" fmla="*/ 172 w 172"/>
                  <a:gd name="T15" fmla="*/ 154 h 293"/>
                  <a:gd name="T16" fmla="*/ 169 w 172"/>
                  <a:gd name="T17" fmla="*/ 183 h 293"/>
                  <a:gd name="T18" fmla="*/ 169 w 172"/>
                  <a:gd name="T19" fmla="*/ 183 h 293"/>
                  <a:gd name="T20" fmla="*/ 165 w 172"/>
                  <a:gd name="T21" fmla="*/ 205 h 293"/>
                  <a:gd name="T22" fmla="*/ 161 w 172"/>
                  <a:gd name="T23" fmla="*/ 227 h 293"/>
                  <a:gd name="T24" fmla="*/ 147 w 172"/>
                  <a:gd name="T25" fmla="*/ 260 h 293"/>
                  <a:gd name="T26" fmla="*/ 128 w 172"/>
                  <a:gd name="T27" fmla="*/ 290 h 293"/>
                  <a:gd name="T28" fmla="*/ 128 w 172"/>
                  <a:gd name="T29" fmla="*/ 290 h 293"/>
                  <a:gd name="T30" fmla="*/ 121 w 172"/>
                  <a:gd name="T31" fmla="*/ 293 h 293"/>
                  <a:gd name="T32" fmla="*/ 103 w 172"/>
                  <a:gd name="T33" fmla="*/ 293 h 293"/>
                  <a:gd name="T34" fmla="*/ 81 w 172"/>
                  <a:gd name="T35" fmla="*/ 293 h 293"/>
                  <a:gd name="T36" fmla="*/ 51 w 172"/>
                  <a:gd name="T37" fmla="*/ 290 h 293"/>
                  <a:gd name="T38" fmla="*/ 51 w 172"/>
                  <a:gd name="T39" fmla="*/ 290 h 293"/>
                  <a:gd name="T40" fmla="*/ 22 w 172"/>
                  <a:gd name="T41" fmla="*/ 282 h 293"/>
                  <a:gd name="T42" fmla="*/ 0 w 172"/>
                  <a:gd name="T43" fmla="*/ 264 h 293"/>
                  <a:gd name="T44" fmla="*/ 0 w 172"/>
                  <a:gd name="T45" fmla="*/ 264 h 293"/>
                  <a:gd name="T46" fmla="*/ 22 w 172"/>
                  <a:gd name="T47" fmla="*/ 268 h 293"/>
                  <a:gd name="T48" fmla="*/ 48 w 172"/>
                  <a:gd name="T49" fmla="*/ 268 h 293"/>
                  <a:gd name="T50" fmla="*/ 62 w 172"/>
                  <a:gd name="T51" fmla="*/ 264 h 293"/>
                  <a:gd name="T52" fmla="*/ 81 w 172"/>
                  <a:gd name="T53" fmla="*/ 260 h 293"/>
                  <a:gd name="T54" fmla="*/ 95 w 172"/>
                  <a:gd name="T55" fmla="*/ 253 h 293"/>
                  <a:gd name="T56" fmla="*/ 110 w 172"/>
                  <a:gd name="T57" fmla="*/ 242 h 293"/>
                  <a:gd name="T58" fmla="*/ 110 w 172"/>
                  <a:gd name="T59" fmla="*/ 242 h 293"/>
                  <a:gd name="T60" fmla="*/ 125 w 172"/>
                  <a:gd name="T61" fmla="*/ 224 h 293"/>
                  <a:gd name="T62" fmla="*/ 139 w 172"/>
                  <a:gd name="T63" fmla="*/ 198 h 293"/>
                  <a:gd name="T64" fmla="*/ 147 w 172"/>
                  <a:gd name="T65" fmla="*/ 172 h 293"/>
                  <a:gd name="T66" fmla="*/ 154 w 172"/>
                  <a:gd name="T67" fmla="*/ 143 h 293"/>
                  <a:gd name="T68" fmla="*/ 154 w 172"/>
                  <a:gd name="T69" fmla="*/ 114 h 293"/>
                  <a:gd name="T70" fmla="*/ 154 w 172"/>
                  <a:gd name="T71" fmla="*/ 85 h 293"/>
                  <a:gd name="T72" fmla="*/ 150 w 172"/>
                  <a:gd name="T73" fmla="*/ 37 h 293"/>
                  <a:gd name="T74" fmla="*/ 150 w 172"/>
                  <a:gd name="T75" fmla="*/ 37 h 293"/>
                  <a:gd name="T76" fmla="*/ 147 w 172"/>
                  <a:gd name="T77" fmla="*/ 19 h 293"/>
                  <a:gd name="T78" fmla="*/ 147 w 172"/>
                  <a:gd name="T79" fmla="*/ 19 h 29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2"/>
                  <a:gd name="T121" fmla="*/ 0 h 293"/>
                  <a:gd name="T122" fmla="*/ 172 w 172"/>
                  <a:gd name="T123" fmla="*/ 293 h 29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2" h="293">
                    <a:moveTo>
                      <a:pt x="147" y="19"/>
                    </a:moveTo>
                    <a:lnTo>
                      <a:pt x="147" y="19"/>
                    </a:lnTo>
                    <a:lnTo>
                      <a:pt x="154" y="4"/>
                    </a:lnTo>
                    <a:lnTo>
                      <a:pt x="154" y="0"/>
                    </a:lnTo>
                    <a:lnTo>
                      <a:pt x="165" y="66"/>
                    </a:lnTo>
                    <a:lnTo>
                      <a:pt x="169" y="125"/>
                    </a:lnTo>
                    <a:lnTo>
                      <a:pt x="172" y="154"/>
                    </a:lnTo>
                    <a:lnTo>
                      <a:pt x="169" y="183"/>
                    </a:lnTo>
                    <a:lnTo>
                      <a:pt x="165" y="205"/>
                    </a:lnTo>
                    <a:lnTo>
                      <a:pt x="161" y="227"/>
                    </a:lnTo>
                    <a:lnTo>
                      <a:pt x="147" y="260"/>
                    </a:lnTo>
                    <a:lnTo>
                      <a:pt x="128" y="290"/>
                    </a:lnTo>
                    <a:lnTo>
                      <a:pt x="121" y="293"/>
                    </a:lnTo>
                    <a:lnTo>
                      <a:pt x="103" y="293"/>
                    </a:lnTo>
                    <a:lnTo>
                      <a:pt x="81" y="293"/>
                    </a:lnTo>
                    <a:lnTo>
                      <a:pt x="51" y="290"/>
                    </a:lnTo>
                    <a:lnTo>
                      <a:pt x="22" y="282"/>
                    </a:lnTo>
                    <a:lnTo>
                      <a:pt x="0" y="264"/>
                    </a:lnTo>
                    <a:lnTo>
                      <a:pt x="22" y="268"/>
                    </a:lnTo>
                    <a:lnTo>
                      <a:pt x="48" y="268"/>
                    </a:lnTo>
                    <a:lnTo>
                      <a:pt x="62" y="264"/>
                    </a:lnTo>
                    <a:lnTo>
                      <a:pt x="81" y="260"/>
                    </a:lnTo>
                    <a:lnTo>
                      <a:pt x="95" y="253"/>
                    </a:lnTo>
                    <a:lnTo>
                      <a:pt x="110" y="242"/>
                    </a:lnTo>
                    <a:lnTo>
                      <a:pt x="125" y="224"/>
                    </a:lnTo>
                    <a:lnTo>
                      <a:pt x="139" y="198"/>
                    </a:lnTo>
                    <a:lnTo>
                      <a:pt x="147" y="172"/>
                    </a:lnTo>
                    <a:lnTo>
                      <a:pt x="154" y="143"/>
                    </a:lnTo>
                    <a:lnTo>
                      <a:pt x="154" y="114"/>
                    </a:lnTo>
                    <a:lnTo>
                      <a:pt x="154" y="85"/>
                    </a:lnTo>
                    <a:lnTo>
                      <a:pt x="150" y="37"/>
                    </a:lnTo>
                    <a:lnTo>
                      <a:pt x="147" y="19"/>
                    </a:lnTo>
                    <a:close/>
                  </a:path>
                </a:pathLst>
              </a:custGeom>
              <a:solidFill>
                <a:srgbClr val="C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Freeform 24"/>
              <p:cNvSpPr>
                <a:spLocks/>
              </p:cNvSpPr>
              <p:nvPr/>
            </p:nvSpPr>
            <p:spPr bwMode="auto">
              <a:xfrm>
                <a:off x="3335" y="601"/>
                <a:ext cx="121" cy="157"/>
              </a:xfrm>
              <a:custGeom>
                <a:avLst/>
                <a:gdLst>
                  <a:gd name="T0" fmla="*/ 0 w 121"/>
                  <a:gd name="T1" fmla="*/ 139 h 157"/>
                  <a:gd name="T2" fmla="*/ 0 w 121"/>
                  <a:gd name="T3" fmla="*/ 139 h 157"/>
                  <a:gd name="T4" fmla="*/ 29 w 121"/>
                  <a:gd name="T5" fmla="*/ 117 h 157"/>
                  <a:gd name="T6" fmla="*/ 58 w 121"/>
                  <a:gd name="T7" fmla="*/ 87 h 157"/>
                  <a:gd name="T8" fmla="*/ 73 w 121"/>
                  <a:gd name="T9" fmla="*/ 73 h 157"/>
                  <a:gd name="T10" fmla="*/ 88 w 121"/>
                  <a:gd name="T11" fmla="*/ 54 h 157"/>
                  <a:gd name="T12" fmla="*/ 88 w 121"/>
                  <a:gd name="T13" fmla="*/ 54 h 157"/>
                  <a:gd name="T14" fmla="*/ 121 w 121"/>
                  <a:gd name="T15" fmla="*/ 0 h 157"/>
                  <a:gd name="T16" fmla="*/ 121 w 121"/>
                  <a:gd name="T17" fmla="*/ 0 h 157"/>
                  <a:gd name="T18" fmla="*/ 113 w 121"/>
                  <a:gd name="T19" fmla="*/ 21 h 157"/>
                  <a:gd name="T20" fmla="*/ 91 w 121"/>
                  <a:gd name="T21" fmla="*/ 69 h 157"/>
                  <a:gd name="T22" fmla="*/ 66 w 121"/>
                  <a:gd name="T23" fmla="*/ 120 h 157"/>
                  <a:gd name="T24" fmla="*/ 55 w 121"/>
                  <a:gd name="T25" fmla="*/ 139 h 157"/>
                  <a:gd name="T26" fmla="*/ 40 w 121"/>
                  <a:gd name="T27" fmla="*/ 150 h 157"/>
                  <a:gd name="T28" fmla="*/ 40 w 121"/>
                  <a:gd name="T29" fmla="*/ 150 h 157"/>
                  <a:gd name="T30" fmla="*/ 29 w 121"/>
                  <a:gd name="T31" fmla="*/ 157 h 157"/>
                  <a:gd name="T32" fmla="*/ 18 w 121"/>
                  <a:gd name="T33" fmla="*/ 157 h 157"/>
                  <a:gd name="T34" fmla="*/ 11 w 121"/>
                  <a:gd name="T35" fmla="*/ 153 h 157"/>
                  <a:gd name="T36" fmla="*/ 7 w 121"/>
                  <a:gd name="T37" fmla="*/ 150 h 157"/>
                  <a:gd name="T38" fmla="*/ 0 w 121"/>
                  <a:gd name="T39" fmla="*/ 142 h 157"/>
                  <a:gd name="T40" fmla="*/ 0 w 121"/>
                  <a:gd name="T41" fmla="*/ 139 h 157"/>
                  <a:gd name="T42" fmla="*/ 0 w 121"/>
                  <a:gd name="T43" fmla="*/ 139 h 15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1"/>
                  <a:gd name="T67" fmla="*/ 0 h 157"/>
                  <a:gd name="T68" fmla="*/ 121 w 121"/>
                  <a:gd name="T69" fmla="*/ 157 h 15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1" h="157">
                    <a:moveTo>
                      <a:pt x="0" y="139"/>
                    </a:moveTo>
                    <a:lnTo>
                      <a:pt x="0" y="139"/>
                    </a:lnTo>
                    <a:lnTo>
                      <a:pt x="29" y="117"/>
                    </a:lnTo>
                    <a:lnTo>
                      <a:pt x="58" y="87"/>
                    </a:lnTo>
                    <a:lnTo>
                      <a:pt x="73" y="73"/>
                    </a:lnTo>
                    <a:lnTo>
                      <a:pt x="88" y="54"/>
                    </a:lnTo>
                    <a:lnTo>
                      <a:pt x="121" y="0"/>
                    </a:lnTo>
                    <a:lnTo>
                      <a:pt x="113" y="21"/>
                    </a:lnTo>
                    <a:lnTo>
                      <a:pt x="91" y="69"/>
                    </a:lnTo>
                    <a:lnTo>
                      <a:pt x="66" y="120"/>
                    </a:lnTo>
                    <a:lnTo>
                      <a:pt x="55" y="139"/>
                    </a:lnTo>
                    <a:lnTo>
                      <a:pt x="40" y="150"/>
                    </a:lnTo>
                    <a:lnTo>
                      <a:pt x="29" y="157"/>
                    </a:lnTo>
                    <a:lnTo>
                      <a:pt x="18" y="157"/>
                    </a:lnTo>
                    <a:lnTo>
                      <a:pt x="11" y="153"/>
                    </a:lnTo>
                    <a:lnTo>
                      <a:pt x="7" y="150"/>
                    </a:lnTo>
                    <a:lnTo>
                      <a:pt x="0" y="142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C57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7" name="Picture 25" descr="MCj0434845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0" y="1946"/>
              <a:ext cx="1276" cy="1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951" y="1934"/>
              <a:ext cx="227" cy="322"/>
              <a:chOff x="2313" y="572"/>
              <a:chExt cx="227" cy="322"/>
            </a:xfrm>
          </p:grpSpPr>
          <p:sp>
            <p:nvSpPr>
              <p:cNvPr id="9" name="Freeform 27"/>
              <p:cNvSpPr>
                <a:spLocks/>
              </p:cNvSpPr>
              <p:nvPr/>
            </p:nvSpPr>
            <p:spPr bwMode="auto">
              <a:xfrm>
                <a:off x="2313" y="572"/>
                <a:ext cx="227" cy="322"/>
              </a:xfrm>
              <a:custGeom>
                <a:avLst/>
                <a:gdLst>
                  <a:gd name="T0" fmla="*/ 209 w 227"/>
                  <a:gd name="T1" fmla="*/ 194 h 322"/>
                  <a:gd name="T2" fmla="*/ 209 w 227"/>
                  <a:gd name="T3" fmla="*/ 194 h 322"/>
                  <a:gd name="T4" fmla="*/ 183 w 227"/>
                  <a:gd name="T5" fmla="*/ 179 h 322"/>
                  <a:gd name="T6" fmla="*/ 161 w 227"/>
                  <a:gd name="T7" fmla="*/ 161 h 322"/>
                  <a:gd name="T8" fmla="*/ 139 w 227"/>
                  <a:gd name="T9" fmla="*/ 142 h 322"/>
                  <a:gd name="T10" fmla="*/ 121 w 227"/>
                  <a:gd name="T11" fmla="*/ 124 h 322"/>
                  <a:gd name="T12" fmla="*/ 84 w 227"/>
                  <a:gd name="T13" fmla="*/ 77 h 322"/>
                  <a:gd name="T14" fmla="*/ 55 w 227"/>
                  <a:gd name="T15" fmla="*/ 29 h 322"/>
                  <a:gd name="T16" fmla="*/ 55 w 227"/>
                  <a:gd name="T17" fmla="*/ 29 h 322"/>
                  <a:gd name="T18" fmla="*/ 44 w 227"/>
                  <a:gd name="T19" fmla="*/ 7 h 322"/>
                  <a:gd name="T20" fmla="*/ 36 w 227"/>
                  <a:gd name="T21" fmla="*/ 0 h 322"/>
                  <a:gd name="T22" fmla="*/ 33 w 227"/>
                  <a:gd name="T23" fmla="*/ 0 h 322"/>
                  <a:gd name="T24" fmla="*/ 25 w 227"/>
                  <a:gd name="T25" fmla="*/ 0 h 322"/>
                  <a:gd name="T26" fmla="*/ 22 w 227"/>
                  <a:gd name="T27" fmla="*/ 3 h 322"/>
                  <a:gd name="T28" fmla="*/ 14 w 227"/>
                  <a:gd name="T29" fmla="*/ 14 h 322"/>
                  <a:gd name="T30" fmla="*/ 11 w 227"/>
                  <a:gd name="T31" fmla="*/ 29 h 322"/>
                  <a:gd name="T32" fmla="*/ 7 w 227"/>
                  <a:gd name="T33" fmla="*/ 51 h 322"/>
                  <a:gd name="T34" fmla="*/ 3 w 227"/>
                  <a:gd name="T35" fmla="*/ 80 h 322"/>
                  <a:gd name="T36" fmla="*/ 3 w 227"/>
                  <a:gd name="T37" fmla="*/ 80 h 322"/>
                  <a:gd name="T38" fmla="*/ 0 w 227"/>
                  <a:gd name="T39" fmla="*/ 146 h 322"/>
                  <a:gd name="T40" fmla="*/ 0 w 227"/>
                  <a:gd name="T41" fmla="*/ 175 h 322"/>
                  <a:gd name="T42" fmla="*/ 3 w 227"/>
                  <a:gd name="T43" fmla="*/ 205 h 322"/>
                  <a:gd name="T44" fmla="*/ 7 w 227"/>
                  <a:gd name="T45" fmla="*/ 230 h 322"/>
                  <a:gd name="T46" fmla="*/ 18 w 227"/>
                  <a:gd name="T47" fmla="*/ 256 h 322"/>
                  <a:gd name="T48" fmla="*/ 29 w 227"/>
                  <a:gd name="T49" fmla="*/ 285 h 322"/>
                  <a:gd name="T50" fmla="*/ 47 w 227"/>
                  <a:gd name="T51" fmla="*/ 314 h 322"/>
                  <a:gd name="T52" fmla="*/ 47 w 227"/>
                  <a:gd name="T53" fmla="*/ 314 h 322"/>
                  <a:gd name="T54" fmla="*/ 66 w 227"/>
                  <a:gd name="T55" fmla="*/ 322 h 322"/>
                  <a:gd name="T56" fmla="*/ 84 w 227"/>
                  <a:gd name="T57" fmla="*/ 322 h 322"/>
                  <a:gd name="T58" fmla="*/ 106 w 227"/>
                  <a:gd name="T59" fmla="*/ 322 h 322"/>
                  <a:gd name="T60" fmla="*/ 128 w 227"/>
                  <a:gd name="T61" fmla="*/ 318 h 322"/>
                  <a:gd name="T62" fmla="*/ 128 w 227"/>
                  <a:gd name="T63" fmla="*/ 318 h 322"/>
                  <a:gd name="T64" fmla="*/ 150 w 227"/>
                  <a:gd name="T65" fmla="*/ 314 h 322"/>
                  <a:gd name="T66" fmla="*/ 168 w 227"/>
                  <a:gd name="T67" fmla="*/ 303 h 322"/>
                  <a:gd name="T68" fmla="*/ 187 w 227"/>
                  <a:gd name="T69" fmla="*/ 296 h 322"/>
                  <a:gd name="T70" fmla="*/ 201 w 227"/>
                  <a:gd name="T71" fmla="*/ 282 h 322"/>
                  <a:gd name="T72" fmla="*/ 212 w 227"/>
                  <a:gd name="T73" fmla="*/ 267 h 322"/>
                  <a:gd name="T74" fmla="*/ 220 w 227"/>
                  <a:gd name="T75" fmla="*/ 249 h 322"/>
                  <a:gd name="T76" fmla="*/ 227 w 227"/>
                  <a:gd name="T77" fmla="*/ 227 h 322"/>
                  <a:gd name="T78" fmla="*/ 227 w 227"/>
                  <a:gd name="T79" fmla="*/ 205 h 322"/>
                  <a:gd name="T80" fmla="*/ 227 w 227"/>
                  <a:gd name="T81" fmla="*/ 205 h 322"/>
                  <a:gd name="T82" fmla="*/ 209 w 227"/>
                  <a:gd name="T83" fmla="*/ 194 h 322"/>
                  <a:gd name="T84" fmla="*/ 209 w 227"/>
                  <a:gd name="T85" fmla="*/ 194 h 32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7"/>
                  <a:gd name="T130" fmla="*/ 0 h 322"/>
                  <a:gd name="T131" fmla="*/ 227 w 227"/>
                  <a:gd name="T132" fmla="*/ 322 h 32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7" h="322">
                    <a:moveTo>
                      <a:pt x="209" y="194"/>
                    </a:moveTo>
                    <a:lnTo>
                      <a:pt x="209" y="194"/>
                    </a:lnTo>
                    <a:lnTo>
                      <a:pt x="183" y="179"/>
                    </a:lnTo>
                    <a:lnTo>
                      <a:pt x="161" y="161"/>
                    </a:lnTo>
                    <a:lnTo>
                      <a:pt x="139" y="142"/>
                    </a:lnTo>
                    <a:lnTo>
                      <a:pt x="121" y="124"/>
                    </a:lnTo>
                    <a:lnTo>
                      <a:pt x="84" y="77"/>
                    </a:lnTo>
                    <a:lnTo>
                      <a:pt x="55" y="29"/>
                    </a:lnTo>
                    <a:lnTo>
                      <a:pt x="44" y="7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5" y="0"/>
                    </a:lnTo>
                    <a:lnTo>
                      <a:pt x="22" y="3"/>
                    </a:lnTo>
                    <a:lnTo>
                      <a:pt x="14" y="14"/>
                    </a:lnTo>
                    <a:lnTo>
                      <a:pt x="11" y="29"/>
                    </a:lnTo>
                    <a:lnTo>
                      <a:pt x="7" y="51"/>
                    </a:lnTo>
                    <a:lnTo>
                      <a:pt x="3" y="80"/>
                    </a:lnTo>
                    <a:lnTo>
                      <a:pt x="0" y="146"/>
                    </a:lnTo>
                    <a:lnTo>
                      <a:pt x="0" y="175"/>
                    </a:lnTo>
                    <a:lnTo>
                      <a:pt x="3" y="205"/>
                    </a:lnTo>
                    <a:lnTo>
                      <a:pt x="7" y="230"/>
                    </a:lnTo>
                    <a:lnTo>
                      <a:pt x="18" y="256"/>
                    </a:lnTo>
                    <a:lnTo>
                      <a:pt x="29" y="285"/>
                    </a:lnTo>
                    <a:lnTo>
                      <a:pt x="47" y="314"/>
                    </a:lnTo>
                    <a:lnTo>
                      <a:pt x="66" y="322"/>
                    </a:lnTo>
                    <a:lnTo>
                      <a:pt x="84" y="322"/>
                    </a:lnTo>
                    <a:lnTo>
                      <a:pt x="106" y="322"/>
                    </a:lnTo>
                    <a:lnTo>
                      <a:pt x="128" y="318"/>
                    </a:lnTo>
                    <a:lnTo>
                      <a:pt x="150" y="314"/>
                    </a:lnTo>
                    <a:lnTo>
                      <a:pt x="168" y="303"/>
                    </a:lnTo>
                    <a:lnTo>
                      <a:pt x="187" y="296"/>
                    </a:lnTo>
                    <a:lnTo>
                      <a:pt x="201" y="282"/>
                    </a:lnTo>
                    <a:lnTo>
                      <a:pt x="212" y="267"/>
                    </a:lnTo>
                    <a:lnTo>
                      <a:pt x="220" y="249"/>
                    </a:lnTo>
                    <a:lnTo>
                      <a:pt x="227" y="227"/>
                    </a:lnTo>
                    <a:lnTo>
                      <a:pt x="227" y="205"/>
                    </a:lnTo>
                    <a:lnTo>
                      <a:pt x="209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Freeform 28"/>
              <p:cNvSpPr>
                <a:spLocks/>
              </p:cNvSpPr>
              <p:nvPr/>
            </p:nvSpPr>
            <p:spPr bwMode="auto">
              <a:xfrm>
                <a:off x="2327" y="583"/>
                <a:ext cx="195" cy="292"/>
              </a:xfrm>
              <a:custGeom>
                <a:avLst/>
                <a:gdLst>
                  <a:gd name="T0" fmla="*/ 195 w 195"/>
                  <a:gd name="T1" fmla="*/ 201 h 292"/>
                  <a:gd name="T2" fmla="*/ 195 w 195"/>
                  <a:gd name="T3" fmla="*/ 201 h 292"/>
                  <a:gd name="T4" fmla="*/ 184 w 195"/>
                  <a:gd name="T5" fmla="*/ 197 h 292"/>
                  <a:gd name="T6" fmla="*/ 154 w 195"/>
                  <a:gd name="T7" fmla="*/ 179 h 292"/>
                  <a:gd name="T8" fmla="*/ 114 w 195"/>
                  <a:gd name="T9" fmla="*/ 146 h 292"/>
                  <a:gd name="T10" fmla="*/ 92 w 195"/>
                  <a:gd name="T11" fmla="*/ 124 h 292"/>
                  <a:gd name="T12" fmla="*/ 70 w 195"/>
                  <a:gd name="T13" fmla="*/ 95 h 292"/>
                  <a:gd name="T14" fmla="*/ 70 w 195"/>
                  <a:gd name="T15" fmla="*/ 95 h 292"/>
                  <a:gd name="T16" fmla="*/ 41 w 195"/>
                  <a:gd name="T17" fmla="*/ 47 h 292"/>
                  <a:gd name="T18" fmla="*/ 22 w 195"/>
                  <a:gd name="T19" fmla="*/ 18 h 292"/>
                  <a:gd name="T20" fmla="*/ 19 w 195"/>
                  <a:gd name="T21" fmla="*/ 3 h 292"/>
                  <a:gd name="T22" fmla="*/ 15 w 195"/>
                  <a:gd name="T23" fmla="*/ 0 h 292"/>
                  <a:gd name="T24" fmla="*/ 15 w 195"/>
                  <a:gd name="T25" fmla="*/ 0 h 292"/>
                  <a:gd name="T26" fmla="*/ 8 w 195"/>
                  <a:gd name="T27" fmla="*/ 66 h 292"/>
                  <a:gd name="T28" fmla="*/ 0 w 195"/>
                  <a:gd name="T29" fmla="*/ 124 h 292"/>
                  <a:gd name="T30" fmla="*/ 0 w 195"/>
                  <a:gd name="T31" fmla="*/ 157 h 292"/>
                  <a:gd name="T32" fmla="*/ 0 w 195"/>
                  <a:gd name="T33" fmla="*/ 183 h 292"/>
                  <a:gd name="T34" fmla="*/ 0 w 195"/>
                  <a:gd name="T35" fmla="*/ 183 h 292"/>
                  <a:gd name="T36" fmla="*/ 4 w 195"/>
                  <a:gd name="T37" fmla="*/ 208 h 292"/>
                  <a:gd name="T38" fmla="*/ 11 w 195"/>
                  <a:gd name="T39" fmla="*/ 227 h 292"/>
                  <a:gd name="T40" fmla="*/ 26 w 195"/>
                  <a:gd name="T41" fmla="*/ 260 h 292"/>
                  <a:gd name="T42" fmla="*/ 44 w 195"/>
                  <a:gd name="T43" fmla="*/ 289 h 292"/>
                  <a:gd name="T44" fmla="*/ 44 w 195"/>
                  <a:gd name="T45" fmla="*/ 289 h 292"/>
                  <a:gd name="T46" fmla="*/ 52 w 195"/>
                  <a:gd name="T47" fmla="*/ 292 h 292"/>
                  <a:gd name="T48" fmla="*/ 66 w 195"/>
                  <a:gd name="T49" fmla="*/ 292 h 292"/>
                  <a:gd name="T50" fmla="*/ 88 w 195"/>
                  <a:gd name="T51" fmla="*/ 292 h 292"/>
                  <a:gd name="T52" fmla="*/ 118 w 195"/>
                  <a:gd name="T53" fmla="*/ 289 h 292"/>
                  <a:gd name="T54" fmla="*/ 118 w 195"/>
                  <a:gd name="T55" fmla="*/ 289 h 292"/>
                  <a:gd name="T56" fmla="*/ 147 w 195"/>
                  <a:gd name="T57" fmla="*/ 278 h 292"/>
                  <a:gd name="T58" fmla="*/ 162 w 195"/>
                  <a:gd name="T59" fmla="*/ 271 h 292"/>
                  <a:gd name="T60" fmla="*/ 173 w 195"/>
                  <a:gd name="T61" fmla="*/ 260 h 292"/>
                  <a:gd name="T62" fmla="*/ 184 w 195"/>
                  <a:gd name="T63" fmla="*/ 249 h 292"/>
                  <a:gd name="T64" fmla="*/ 191 w 195"/>
                  <a:gd name="T65" fmla="*/ 234 h 292"/>
                  <a:gd name="T66" fmla="*/ 195 w 195"/>
                  <a:gd name="T67" fmla="*/ 219 h 292"/>
                  <a:gd name="T68" fmla="*/ 195 w 195"/>
                  <a:gd name="T69" fmla="*/ 201 h 292"/>
                  <a:gd name="T70" fmla="*/ 195 w 195"/>
                  <a:gd name="T71" fmla="*/ 201 h 29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5"/>
                  <a:gd name="T109" fmla="*/ 0 h 292"/>
                  <a:gd name="T110" fmla="*/ 195 w 195"/>
                  <a:gd name="T111" fmla="*/ 292 h 29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5" h="292">
                    <a:moveTo>
                      <a:pt x="195" y="201"/>
                    </a:moveTo>
                    <a:lnTo>
                      <a:pt x="195" y="201"/>
                    </a:lnTo>
                    <a:lnTo>
                      <a:pt x="184" y="197"/>
                    </a:lnTo>
                    <a:lnTo>
                      <a:pt x="154" y="179"/>
                    </a:lnTo>
                    <a:lnTo>
                      <a:pt x="114" y="146"/>
                    </a:lnTo>
                    <a:lnTo>
                      <a:pt x="92" y="124"/>
                    </a:lnTo>
                    <a:lnTo>
                      <a:pt x="70" y="95"/>
                    </a:lnTo>
                    <a:lnTo>
                      <a:pt x="41" y="47"/>
                    </a:lnTo>
                    <a:lnTo>
                      <a:pt x="22" y="18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8" y="66"/>
                    </a:lnTo>
                    <a:lnTo>
                      <a:pt x="0" y="124"/>
                    </a:lnTo>
                    <a:lnTo>
                      <a:pt x="0" y="157"/>
                    </a:lnTo>
                    <a:lnTo>
                      <a:pt x="0" y="183"/>
                    </a:lnTo>
                    <a:lnTo>
                      <a:pt x="4" y="208"/>
                    </a:lnTo>
                    <a:lnTo>
                      <a:pt x="11" y="227"/>
                    </a:lnTo>
                    <a:lnTo>
                      <a:pt x="26" y="260"/>
                    </a:lnTo>
                    <a:lnTo>
                      <a:pt x="44" y="289"/>
                    </a:lnTo>
                    <a:lnTo>
                      <a:pt x="52" y="292"/>
                    </a:lnTo>
                    <a:lnTo>
                      <a:pt x="66" y="292"/>
                    </a:lnTo>
                    <a:lnTo>
                      <a:pt x="88" y="292"/>
                    </a:lnTo>
                    <a:lnTo>
                      <a:pt x="118" y="289"/>
                    </a:lnTo>
                    <a:lnTo>
                      <a:pt x="147" y="278"/>
                    </a:lnTo>
                    <a:lnTo>
                      <a:pt x="162" y="271"/>
                    </a:lnTo>
                    <a:lnTo>
                      <a:pt x="173" y="260"/>
                    </a:lnTo>
                    <a:lnTo>
                      <a:pt x="184" y="249"/>
                    </a:lnTo>
                    <a:lnTo>
                      <a:pt x="191" y="234"/>
                    </a:lnTo>
                    <a:lnTo>
                      <a:pt x="195" y="219"/>
                    </a:lnTo>
                    <a:lnTo>
                      <a:pt x="195" y="20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9"/>
              <p:cNvSpPr>
                <a:spLocks/>
              </p:cNvSpPr>
              <p:nvPr/>
            </p:nvSpPr>
            <p:spPr bwMode="auto">
              <a:xfrm>
                <a:off x="2327" y="583"/>
                <a:ext cx="169" cy="292"/>
              </a:xfrm>
              <a:custGeom>
                <a:avLst/>
                <a:gdLst>
                  <a:gd name="T0" fmla="*/ 22 w 169"/>
                  <a:gd name="T1" fmla="*/ 18 h 292"/>
                  <a:gd name="T2" fmla="*/ 22 w 169"/>
                  <a:gd name="T3" fmla="*/ 18 h 292"/>
                  <a:gd name="T4" fmla="*/ 19 w 169"/>
                  <a:gd name="T5" fmla="*/ 3 h 292"/>
                  <a:gd name="T6" fmla="*/ 15 w 169"/>
                  <a:gd name="T7" fmla="*/ 0 h 292"/>
                  <a:gd name="T8" fmla="*/ 15 w 169"/>
                  <a:gd name="T9" fmla="*/ 0 h 292"/>
                  <a:gd name="T10" fmla="*/ 8 w 169"/>
                  <a:gd name="T11" fmla="*/ 66 h 292"/>
                  <a:gd name="T12" fmla="*/ 0 w 169"/>
                  <a:gd name="T13" fmla="*/ 124 h 292"/>
                  <a:gd name="T14" fmla="*/ 0 w 169"/>
                  <a:gd name="T15" fmla="*/ 157 h 292"/>
                  <a:gd name="T16" fmla="*/ 0 w 169"/>
                  <a:gd name="T17" fmla="*/ 183 h 292"/>
                  <a:gd name="T18" fmla="*/ 0 w 169"/>
                  <a:gd name="T19" fmla="*/ 183 h 292"/>
                  <a:gd name="T20" fmla="*/ 4 w 169"/>
                  <a:gd name="T21" fmla="*/ 208 h 292"/>
                  <a:gd name="T22" fmla="*/ 11 w 169"/>
                  <a:gd name="T23" fmla="*/ 227 h 292"/>
                  <a:gd name="T24" fmla="*/ 26 w 169"/>
                  <a:gd name="T25" fmla="*/ 260 h 292"/>
                  <a:gd name="T26" fmla="*/ 44 w 169"/>
                  <a:gd name="T27" fmla="*/ 289 h 292"/>
                  <a:gd name="T28" fmla="*/ 44 w 169"/>
                  <a:gd name="T29" fmla="*/ 289 h 292"/>
                  <a:gd name="T30" fmla="*/ 52 w 169"/>
                  <a:gd name="T31" fmla="*/ 292 h 292"/>
                  <a:gd name="T32" fmla="*/ 66 w 169"/>
                  <a:gd name="T33" fmla="*/ 292 h 292"/>
                  <a:gd name="T34" fmla="*/ 88 w 169"/>
                  <a:gd name="T35" fmla="*/ 292 h 292"/>
                  <a:gd name="T36" fmla="*/ 118 w 169"/>
                  <a:gd name="T37" fmla="*/ 289 h 292"/>
                  <a:gd name="T38" fmla="*/ 118 w 169"/>
                  <a:gd name="T39" fmla="*/ 289 h 292"/>
                  <a:gd name="T40" fmla="*/ 147 w 169"/>
                  <a:gd name="T41" fmla="*/ 282 h 292"/>
                  <a:gd name="T42" fmla="*/ 158 w 169"/>
                  <a:gd name="T43" fmla="*/ 274 h 292"/>
                  <a:gd name="T44" fmla="*/ 169 w 169"/>
                  <a:gd name="T45" fmla="*/ 263 h 292"/>
                  <a:gd name="T46" fmla="*/ 169 w 169"/>
                  <a:gd name="T47" fmla="*/ 263 h 292"/>
                  <a:gd name="T48" fmla="*/ 147 w 169"/>
                  <a:gd name="T49" fmla="*/ 267 h 292"/>
                  <a:gd name="T50" fmla="*/ 121 w 169"/>
                  <a:gd name="T51" fmla="*/ 267 h 292"/>
                  <a:gd name="T52" fmla="*/ 107 w 169"/>
                  <a:gd name="T53" fmla="*/ 267 h 292"/>
                  <a:gd name="T54" fmla="*/ 92 w 169"/>
                  <a:gd name="T55" fmla="*/ 260 h 292"/>
                  <a:gd name="T56" fmla="*/ 74 w 169"/>
                  <a:gd name="T57" fmla="*/ 252 h 292"/>
                  <a:gd name="T58" fmla="*/ 59 w 169"/>
                  <a:gd name="T59" fmla="*/ 241 h 292"/>
                  <a:gd name="T60" fmla="*/ 59 w 169"/>
                  <a:gd name="T61" fmla="*/ 241 h 292"/>
                  <a:gd name="T62" fmla="*/ 44 w 169"/>
                  <a:gd name="T63" fmla="*/ 223 h 292"/>
                  <a:gd name="T64" fmla="*/ 33 w 169"/>
                  <a:gd name="T65" fmla="*/ 197 h 292"/>
                  <a:gd name="T66" fmla="*/ 22 w 169"/>
                  <a:gd name="T67" fmla="*/ 172 h 292"/>
                  <a:gd name="T68" fmla="*/ 19 w 169"/>
                  <a:gd name="T69" fmla="*/ 142 h 292"/>
                  <a:gd name="T70" fmla="*/ 15 w 169"/>
                  <a:gd name="T71" fmla="*/ 113 h 292"/>
                  <a:gd name="T72" fmla="*/ 15 w 169"/>
                  <a:gd name="T73" fmla="*/ 84 h 292"/>
                  <a:gd name="T74" fmla="*/ 19 w 169"/>
                  <a:gd name="T75" fmla="*/ 36 h 292"/>
                  <a:gd name="T76" fmla="*/ 19 w 169"/>
                  <a:gd name="T77" fmla="*/ 36 h 292"/>
                  <a:gd name="T78" fmla="*/ 22 w 169"/>
                  <a:gd name="T79" fmla="*/ 18 h 292"/>
                  <a:gd name="T80" fmla="*/ 22 w 169"/>
                  <a:gd name="T81" fmla="*/ 18 h 2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69"/>
                  <a:gd name="T124" fmla="*/ 0 h 292"/>
                  <a:gd name="T125" fmla="*/ 169 w 169"/>
                  <a:gd name="T126" fmla="*/ 292 h 29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69" h="292">
                    <a:moveTo>
                      <a:pt x="22" y="18"/>
                    </a:moveTo>
                    <a:lnTo>
                      <a:pt x="22" y="18"/>
                    </a:lnTo>
                    <a:lnTo>
                      <a:pt x="19" y="3"/>
                    </a:lnTo>
                    <a:lnTo>
                      <a:pt x="15" y="0"/>
                    </a:lnTo>
                    <a:lnTo>
                      <a:pt x="8" y="66"/>
                    </a:lnTo>
                    <a:lnTo>
                      <a:pt x="0" y="124"/>
                    </a:lnTo>
                    <a:lnTo>
                      <a:pt x="0" y="157"/>
                    </a:lnTo>
                    <a:lnTo>
                      <a:pt x="0" y="183"/>
                    </a:lnTo>
                    <a:lnTo>
                      <a:pt x="4" y="208"/>
                    </a:lnTo>
                    <a:lnTo>
                      <a:pt x="11" y="227"/>
                    </a:lnTo>
                    <a:lnTo>
                      <a:pt x="26" y="260"/>
                    </a:lnTo>
                    <a:lnTo>
                      <a:pt x="44" y="289"/>
                    </a:lnTo>
                    <a:lnTo>
                      <a:pt x="52" y="292"/>
                    </a:lnTo>
                    <a:lnTo>
                      <a:pt x="66" y="292"/>
                    </a:lnTo>
                    <a:lnTo>
                      <a:pt x="88" y="292"/>
                    </a:lnTo>
                    <a:lnTo>
                      <a:pt x="118" y="289"/>
                    </a:lnTo>
                    <a:lnTo>
                      <a:pt x="147" y="282"/>
                    </a:lnTo>
                    <a:lnTo>
                      <a:pt x="158" y="274"/>
                    </a:lnTo>
                    <a:lnTo>
                      <a:pt x="169" y="263"/>
                    </a:lnTo>
                    <a:lnTo>
                      <a:pt x="147" y="267"/>
                    </a:lnTo>
                    <a:lnTo>
                      <a:pt x="121" y="267"/>
                    </a:lnTo>
                    <a:lnTo>
                      <a:pt x="107" y="267"/>
                    </a:lnTo>
                    <a:lnTo>
                      <a:pt x="92" y="260"/>
                    </a:lnTo>
                    <a:lnTo>
                      <a:pt x="74" y="252"/>
                    </a:lnTo>
                    <a:lnTo>
                      <a:pt x="59" y="241"/>
                    </a:lnTo>
                    <a:lnTo>
                      <a:pt x="44" y="223"/>
                    </a:lnTo>
                    <a:lnTo>
                      <a:pt x="33" y="197"/>
                    </a:lnTo>
                    <a:lnTo>
                      <a:pt x="22" y="172"/>
                    </a:lnTo>
                    <a:lnTo>
                      <a:pt x="19" y="142"/>
                    </a:lnTo>
                    <a:lnTo>
                      <a:pt x="15" y="113"/>
                    </a:lnTo>
                    <a:lnTo>
                      <a:pt x="15" y="84"/>
                    </a:lnTo>
                    <a:lnTo>
                      <a:pt x="19" y="36"/>
                    </a:lnTo>
                    <a:lnTo>
                      <a:pt x="22" y="18"/>
                    </a:lnTo>
                    <a:close/>
                  </a:path>
                </a:pathLst>
              </a:custGeom>
              <a:solidFill>
                <a:srgbClr val="C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30"/>
              <p:cNvSpPr>
                <a:spLocks/>
              </p:cNvSpPr>
              <p:nvPr/>
            </p:nvSpPr>
            <p:spPr bwMode="auto">
              <a:xfrm>
                <a:off x="2353" y="642"/>
                <a:ext cx="121" cy="157"/>
              </a:xfrm>
              <a:custGeom>
                <a:avLst/>
                <a:gdLst>
                  <a:gd name="T0" fmla="*/ 121 w 121"/>
                  <a:gd name="T1" fmla="*/ 139 h 157"/>
                  <a:gd name="T2" fmla="*/ 121 w 121"/>
                  <a:gd name="T3" fmla="*/ 139 h 157"/>
                  <a:gd name="T4" fmla="*/ 88 w 121"/>
                  <a:gd name="T5" fmla="*/ 117 h 157"/>
                  <a:gd name="T6" fmla="*/ 59 w 121"/>
                  <a:gd name="T7" fmla="*/ 88 h 157"/>
                  <a:gd name="T8" fmla="*/ 44 w 121"/>
                  <a:gd name="T9" fmla="*/ 73 h 157"/>
                  <a:gd name="T10" fmla="*/ 33 w 121"/>
                  <a:gd name="T11" fmla="*/ 55 h 157"/>
                  <a:gd name="T12" fmla="*/ 33 w 121"/>
                  <a:gd name="T13" fmla="*/ 55 h 157"/>
                  <a:gd name="T14" fmla="*/ 0 w 121"/>
                  <a:gd name="T15" fmla="*/ 0 h 157"/>
                  <a:gd name="T16" fmla="*/ 0 w 121"/>
                  <a:gd name="T17" fmla="*/ 0 h 157"/>
                  <a:gd name="T18" fmla="*/ 8 w 121"/>
                  <a:gd name="T19" fmla="*/ 22 h 157"/>
                  <a:gd name="T20" fmla="*/ 26 w 121"/>
                  <a:gd name="T21" fmla="*/ 69 h 157"/>
                  <a:gd name="T22" fmla="*/ 37 w 121"/>
                  <a:gd name="T23" fmla="*/ 95 h 157"/>
                  <a:gd name="T24" fmla="*/ 52 w 121"/>
                  <a:gd name="T25" fmla="*/ 121 h 157"/>
                  <a:gd name="T26" fmla="*/ 66 w 121"/>
                  <a:gd name="T27" fmla="*/ 139 h 157"/>
                  <a:gd name="T28" fmla="*/ 77 w 121"/>
                  <a:gd name="T29" fmla="*/ 150 h 157"/>
                  <a:gd name="T30" fmla="*/ 77 w 121"/>
                  <a:gd name="T31" fmla="*/ 150 h 157"/>
                  <a:gd name="T32" fmla="*/ 92 w 121"/>
                  <a:gd name="T33" fmla="*/ 157 h 157"/>
                  <a:gd name="T34" fmla="*/ 99 w 121"/>
                  <a:gd name="T35" fmla="*/ 157 h 157"/>
                  <a:gd name="T36" fmla="*/ 107 w 121"/>
                  <a:gd name="T37" fmla="*/ 154 h 157"/>
                  <a:gd name="T38" fmla="*/ 110 w 121"/>
                  <a:gd name="T39" fmla="*/ 150 h 157"/>
                  <a:gd name="T40" fmla="*/ 118 w 121"/>
                  <a:gd name="T41" fmla="*/ 143 h 157"/>
                  <a:gd name="T42" fmla="*/ 121 w 121"/>
                  <a:gd name="T43" fmla="*/ 139 h 157"/>
                  <a:gd name="T44" fmla="*/ 121 w 121"/>
                  <a:gd name="T45" fmla="*/ 139 h 15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1"/>
                  <a:gd name="T70" fmla="*/ 0 h 157"/>
                  <a:gd name="T71" fmla="*/ 121 w 121"/>
                  <a:gd name="T72" fmla="*/ 157 h 15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1" h="157">
                    <a:moveTo>
                      <a:pt x="121" y="139"/>
                    </a:moveTo>
                    <a:lnTo>
                      <a:pt x="121" y="139"/>
                    </a:lnTo>
                    <a:lnTo>
                      <a:pt x="88" y="117"/>
                    </a:lnTo>
                    <a:lnTo>
                      <a:pt x="59" y="88"/>
                    </a:lnTo>
                    <a:lnTo>
                      <a:pt x="44" y="73"/>
                    </a:lnTo>
                    <a:lnTo>
                      <a:pt x="33" y="55"/>
                    </a:lnTo>
                    <a:lnTo>
                      <a:pt x="0" y="0"/>
                    </a:lnTo>
                    <a:lnTo>
                      <a:pt x="8" y="22"/>
                    </a:lnTo>
                    <a:lnTo>
                      <a:pt x="26" y="69"/>
                    </a:lnTo>
                    <a:lnTo>
                      <a:pt x="37" y="95"/>
                    </a:lnTo>
                    <a:lnTo>
                      <a:pt x="52" y="121"/>
                    </a:lnTo>
                    <a:lnTo>
                      <a:pt x="66" y="139"/>
                    </a:lnTo>
                    <a:lnTo>
                      <a:pt x="77" y="150"/>
                    </a:lnTo>
                    <a:lnTo>
                      <a:pt x="92" y="157"/>
                    </a:lnTo>
                    <a:lnTo>
                      <a:pt x="99" y="157"/>
                    </a:lnTo>
                    <a:lnTo>
                      <a:pt x="107" y="154"/>
                    </a:lnTo>
                    <a:lnTo>
                      <a:pt x="110" y="150"/>
                    </a:lnTo>
                    <a:lnTo>
                      <a:pt x="118" y="143"/>
                    </a:lnTo>
                    <a:lnTo>
                      <a:pt x="121" y="139"/>
                    </a:lnTo>
                    <a:close/>
                  </a:path>
                </a:pathLst>
              </a:custGeom>
              <a:solidFill>
                <a:srgbClr val="FC57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ounded Rectangular Callout 22"/>
          <p:cNvSpPr/>
          <p:nvPr/>
        </p:nvSpPr>
        <p:spPr bwMode="auto">
          <a:xfrm>
            <a:off x="6172200" y="2209800"/>
            <a:ext cx="2667000" cy="1143000"/>
          </a:xfrm>
          <a:prstGeom prst="wedgeRoundRectCallout">
            <a:avLst>
              <a:gd name="adj1" fmla="val -105991"/>
              <a:gd name="adj2" fmla="val 1024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If it controls two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players - insecure</a:t>
            </a: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6248400" y="5334000"/>
            <a:ext cx="2667000" cy="990600"/>
          </a:xfrm>
          <a:prstGeom prst="wedgeRoundRectCallout">
            <a:avLst>
              <a:gd name="adj1" fmla="val -159454"/>
              <a:gd name="adj2" fmla="val -23894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Can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be all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powerful here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dirty="0"/>
              <a:t>The Simulation Paradigm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he-IL" sz="2800" dirty="0"/>
              <a:t>A protocol is considered secure if:</a:t>
            </a:r>
          </a:p>
          <a:p>
            <a:pPr>
              <a:lnSpc>
                <a:spcPct val="90000"/>
              </a:lnSpc>
            </a:pPr>
            <a:r>
              <a:rPr lang="en-US" altLang="he-IL" sz="2800" dirty="0"/>
              <a:t>For every  </a:t>
            </a:r>
            <a:r>
              <a:rPr lang="en-US" altLang="he-IL" sz="2800" dirty="0">
                <a:solidFill>
                  <a:srgbClr val="0033CC"/>
                </a:solidFill>
              </a:rPr>
              <a:t>adversary</a:t>
            </a:r>
            <a:r>
              <a:rPr lang="en-US" altLang="he-IL" sz="2800" dirty="0">
                <a:solidFill>
                  <a:srgbClr val="FF3399"/>
                </a:solidFill>
              </a:rPr>
              <a:t>  </a:t>
            </a:r>
            <a:r>
              <a:rPr lang="en-US" altLang="he-IL" sz="2800" dirty="0"/>
              <a:t>(of a certain type)</a:t>
            </a:r>
            <a:endParaRPr lang="en-US" altLang="he-IL" sz="2800" dirty="0">
              <a:solidFill>
                <a:srgbClr val="FF3399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he-IL" sz="2800" dirty="0">
                <a:solidFill>
                  <a:srgbClr val="FF3399"/>
                </a:solidFill>
              </a:rPr>
              <a:t>   </a:t>
            </a:r>
            <a:r>
              <a:rPr lang="en-US" altLang="he-IL" sz="2800" dirty="0"/>
              <a:t>There exists </a:t>
            </a:r>
            <a:r>
              <a:rPr lang="en-US" altLang="he-IL" sz="2800" dirty="0" smtClean="0"/>
              <a:t>a (adversary) </a:t>
            </a:r>
            <a:r>
              <a:rPr lang="en-US" altLang="he-IL" sz="2800" b="1" dirty="0">
                <a:solidFill>
                  <a:srgbClr val="0033CC"/>
                </a:solidFill>
              </a:rPr>
              <a:t>simulator</a:t>
            </a:r>
            <a:r>
              <a:rPr lang="en-US" altLang="he-IL" sz="2800" b="1" dirty="0"/>
              <a:t> </a:t>
            </a:r>
            <a:r>
              <a:rPr lang="en-US" altLang="he-IL" sz="2800" dirty="0"/>
              <a:t>that outputs an </a:t>
            </a:r>
            <a:r>
              <a:rPr lang="en-US" altLang="he-IL" sz="2800" b="1" dirty="0"/>
              <a:t>indistinguishable</a:t>
            </a:r>
            <a:r>
              <a:rPr lang="en-US" altLang="he-IL" sz="2800" dirty="0"/>
              <a:t> ``transcript” 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he-IL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he-IL" sz="2800" dirty="0"/>
              <a:t>Examples:</a:t>
            </a:r>
          </a:p>
          <a:p>
            <a:pPr>
              <a:lnSpc>
                <a:spcPct val="90000"/>
              </a:lnSpc>
            </a:pPr>
            <a:r>
              <a:rPr lang="en-US" altLang="he-IL" sz="2800" dirty="0"/>
              <a:t>Encryption</a:t>
            </a:r>
          </a:p>
          <a:p>
            <a:pPr>
              <a:lnSpc>
                <a:spcPct val="90000"/>
              </a:lnSpc>
            </a:pPr>
            <a:r>
              <a:rPr lang="en-US" altLang="he-IL" sz="2800" dirty="0"/>
              <a:t>Zero-knowledge</a:t>
            </a:r>
          </a:p>
          <a:p>
            <a:pPr>
              <a:lnSpc>
                <a:spcPct val="90000"/>
              </a:lnSpc>
            </a:pPr>
            <a:r>
              <a:rPr lang="en-US" altLang="he-IL" sz="2800" dirty="0"/>
              <a:t>Secure function evaluation</a:t>
            </a:r>
            <a:endParaRPr lang="en-US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4953000"/>
            <a:ext cx="35052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Power of analogy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he-IL" dirty="0"/>
              <a:t>SFE: Simulating the ideal model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e-IL" dirty="0"/>
              <a:t>A protocol is considered secure if:</a:t>
            </a:r>
          </a:p>
          <a:p>
            <a:r>
              <a:rPr lang="en-US" altLang="he-IL" dirty="0"/>
              <a:t>For every</a:t>
            </a:r>
            <a:r>
              <a:rPr lang="en-US" altLang="he-IL" dirty="0">
                <a:solidFill>
                  <a:srgbClr val="0033CC"/>
                </a:solidFill>
              </a:rPr>
              <a:t> </a:t>
            </a:r>
            <a:r>
              <a:rPr lang="en-US" altLang="he-IL" b="1" dirty="0">
                <a:solidFill>
                  <a:srgbClr val="0033CC"/>
                </a:solidFill>
              </a:rPr>
              <a:t>adversary</a:t>
            </a:r>
            <a:r>
              <a:rPr lang="en-US" altLang="he-IL" dirty="0">
                <a:solidFill>
                  <a:srgbClr val="0033CC"/>
                </a:solidFill>
              </a:rPr>
              <a:t> </a:t>
            </a:r>
            <a:r>
              <a:rPr lang="en-US" altLang="he-IL" dirty="0"/>
              <a:t>there exists a </a:t>
            </a:r>
            <a:r>
              <a:rPr lang="en-US" altLang="he-IL" b="1" dirty="0">
                <a:solidFill>
                  <a:srgbClr val="0033CC"/>
                </a:solidFill>
              </a:rPr>
              <a:t>simulator</a:t>
            </a:r>
            <a:r>
              <a:rPr lang="en-US" altLang="he-IL" b="1" dirty="0"/>
              <a:t> </a:t>
            </a:r>
            <a:r>
              <a:rPr lang="en-US" altLang="he-IL" dirty="0"/>
              <a:t>operating in the ``ideal” (trusted party) model that outputs an indistinguishable transcript.</a:t>
            </a:r>
          </a:p>
          <a:p>
            <a:endParaRPr lang="en-US" altLang="he-IL" dirty="0"/>
          </a:p>
          <a:p>
            <a:pPr>
              <a:buFontTx/>
              <a:buNone/>
            </a:pPr>
            <a:endParaRPr lang="en-US" altLang="en-US" b="1" dirty="0" smtClean="0"/>
          </a:p>
          <a:p>
            <a:pPr>
              <a:buFontTx/>
              <a:buNone/>
            </a:pPr>
            <a:r>
              <a:rPr lang="en-US" altLang="en-US" b="1" dirty="0" smtClean="0"/>
              <a:t>Major </a:t>
            </a:r>
            <a:r>
              <a:rPr lang="en-US" altLang="en-US" b="1" dirty="0"/>
              <a:t>result</a:t>
            </a:r>
            <a:r>
              <a:rPr lang="en-US" altLang="en-US" dirty="0"/>
              <a:t>: “</a:t>
            </a:r>
            <a:r>
              <a:rPr lang="en-US" altLang="en-US" i="1" dirty="0"/>
              <a:t>Any function f that can be evaluated using polynomial resources can be securely evaluated using polynomial resources</a:t>
            </a:r>
            <a:r>
              <a:rPr lang="en-US" altLang="en-US" dirty="0"/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3962400"/>
            <a:ext cx="4648200" cy="5847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Breaking = distinguishing!</a:t>
            </a:r>
            <a:endParaRPr lang="en-US" sz="32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1066800"/>
            <a:ext cx="381000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Ideal model: can obtain the value at a given point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Tables for a Gate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r>
              <a:rPr lang="en-US" altLang="he-IL" sz="2800">
                <a:solidFill>
                  <a:srgbClr val="FF0066"/>
                </a:solidFill>
                <a:latin typeface="Comic Sans MS" pitchFamily="66" charset="0"/>
              </a:rPr>
              <a:t>b</a:t>
            </a:r>
            <a:r>
              <a:rPr lang="en-US" altLang="he-IL" sz="2800" baseline="-25000">
                <a:solidFill>
                  <a:srgbClr val="FF0066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altLang="he-IL" sz="2800">
                <a:latin typeface="Comic Sans MS" pitchFamily="66" charset="0"/>
              </a:rPr>
              <a:t> </a:t>
            </a:r>
            <a:r>
              <a:rPr lang="en-US" altLang="he-IL" sz="2800">
                <a:solidFill>
                  <a:srgbClr val="FF0066"/>
                </a:solidFill>
                <a:latin typeface="Comic Sans MS" pitchFamily="66" charset="0"/>
              </a:rPr>
              <a:t>b</a:t>
            </a:r>
            <a:r>
              <a:rPr lang="en-US" altLang="he-IL" sz="2800" baseline="-25000">
                <a:solidFill>
                  <a:srgbClr val="FF0066"/>
                </a:solidFill>
                <a:latin typeface="Comic Sans MS" pitchFamily="66" charset="0"/>
              </a:rPr>
              <a:t>j</a:t>
            </a:r>
            <a:r>
              <a:rPr lang="en-US" altLang="he-IL" sz="2800"/>
              <a:t> are the true values </a:t>
            </a:r>
          </a:p>
          <a:p>
            <a:r>
              <a:rPr lang="en-US" altLang="he-IL" sz="2800">
                <a:solidFill>
                  <a:srgbClr val="FF0066"/>
                </a:solidFill>
                <a:latin typeface="Comic Sans MS" pitchFamily="66" charset="0"/>
              </a:rPr>
              <a:t>c</a:t>
            </a:r>
            <a:r>
              <a:rPr lang="en-US" altLang="he-IL" sz="2800" baseline="-25000">
                <a:solidFill>
                  <a:srgbClr val="FF0066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altLang="he-IL" sz="2800">
                <a:latin typeface="Comic Sans MS" pitchFamily="66" charset="0"/>
              </a:rPr>
              <a:t> </a:t>
            </a:r>
            <a:r>
              <a:rPr lang="en-US" altLang="he-IL" sz="2800">
                <a:solidFill>
                  <a:srgbClr val="FF0066"/>
                </a:solidFill>
                <a:latin typeface="Comic Sans MS" pitchFamily="66" charset="0"/>
              </a:rPr>
              <a:t>c</a:t>
            </a:r>
            <a:r>
              <a:rPr lang="en-US" altLang="he-IL" sz="2800" baseline="-25000">
                <a:solidFill>
                  <a:srgbClr val="FF0066"/>
                </a:solidFill>
                <a:latin typeface="Comic Sans MS" pitchFamily="66" charset="0"/>
              </a:rPr>
              <a:t>j</a:t>
            </a:r>
            <a:r>
              <a:rPr lang="en-US" altLang="he-IL" sz="2800"/>
              <a:t>  permutated values</a:t>
            </a:r>
          </a:p>
          <a:p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k </a:t>
            </a:r>
            <a:r>
              <a:rPr lang="en-US" altLang="he-IL" sz="2800" b="1">
                <a:solidFill>
                  <a:srgbClr val="FF0000"/>
                </a:solidFill>
                <a:latin typeface="Comic Sans MS" pitchFamily="66" charset="0"/>
              </a:rPr>
              <a:t>=G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(b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 b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j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r>
              <a:rPr lang="en-US" altLang="he-IL" sz="2800"/>
              <a:t>If we know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(c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US" altLang="he-IL" sz="2800" b="1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800" b="1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 b="1" baseline="3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800" b="1" baseline="-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altLang="he-IL" sz="2800"/>
              <a:t> and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(c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US" altLang="he-IL" sz="2800" b="1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800" b="1" baseline="-2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800" b="1" baseline="3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800" b="1" baseline="-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altLang="he-IL" sz="2800"/>
              <a:t>  </a:t>
            </a:r>
          </a:p>
          <a:p>
            <a:pPr>
              <a:buFontTx/>
              <a:buNone/>
            </a:pPr>
            <a:r>
              <a:rPr lang="en-US" altLang="he-IL" sz="2800"/>
              <a:t>want to know 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(c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 W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800" baseline="3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800" baseline="-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altLang="he-IL" sz="2800"/>
              <a:t> </a:t>
            </a:r>
          </a:p>
          <a:p>
            <a:endParaRPr lang="en-US" altLang="en-US" sz="2800" b="1" i="1">
              <a:solidFill>
                <a:srgbClr val="FF0066"/>
              </a:solidFill>
            </a:endParaRPr>
          </a:p>
        </p:txBody>
      </p:sp>
      <p:sp>
        <p:nvSpPr>
          <p:cNvPr id="486404" name="Rectangle 4"/>
          <p:cNvSpPr>
            <a:spLocks noGrp="1" noChangeAspect="1" noChangeArrowheads="1" noTextEdit="1"/>
          </p:cNvSpPr>
          <p:nvPr>
            <p:ph type="clipArt" sz="half" idx="2"/>
          </p:nvPr>
        </p:nvSpPr>
        <p:spPr>
          <a:xfrm>
            <a:off x="4572000" y="1905000"/>
            <a:ext cx="3810000" cy="4114800"/>
          </a:xfrm>
        </p:spPr>
      </p:sp>
      <p:grpSp>
        <p:nvGrpSpPr>
          <p:cNvPr id="486405" name="Group 5"/>
          <p:cNvGrpSpPr>
            <a:grpSpLocks/>
          </p:cNvGrpSpPr>
          <p:nvPr/>
        </p:nvGrpSpPr>
        <p:grpSpPr bwMode="auto">
          <a:xfrm>
            <a:off x="5334000" y="2825750"/>
            <a:ext cx="2735263" cy="2133600"/>
            <a:chOff x="960" y="964"/>
            <a:chExt cx="1723" cy="1344"/>
          </a:xfrm>
        </p:grpSpPr>
        <p:sp>
          <p:nvSpPr>
            <p:cNvPr id="486406" name="AutoShape 6"/>
            <p:cNvSpPr>
              <a:spLocks noChangeArrowheads="1"/>
            </p:cNvSpPr>
            <p:nvPr/>
          </p:nvSpPr>
          <p:spPr bwMode="auto">
            <a:xfrm>
              <a:off x="1296" y="1536"/>
              <a:ext cx="765" cy="432"/>
            </a:xfrm>
            <a:custGeom>
              <a:avLst/>
              <a:gdLst>
                <a:gd name="G0" fmla="+- 4489 0 0"/>
                <a:gd name="G1" fmla="+- 21600 0 4489"/>
                <a:gd name="G2" fmla="*/ 4489 1 2"/>
                <a:gd name="G3" fmla="+- 21600 0 G2"/>
                <a:gd name="G4" fmla="+/ 4489 21600 2"/>
                <a:gd name="G5" fmla="+/ G1 0 2"/>
                <a:gd name="G6" fmla="*/ 21600 21600 4489"/>
                <a:gd name="G7" fmla="*/ G6 1 2"/>
                <a:gd name="G8" fmla="+- 21600 0 G7"/>
                <a:gd name="G9" fmla="*/ 21600 1 2"/>
                <a:gd name="G10" fmla="+- 4489 0 G9"/>
                <a:gd name="G11" fmla="?: G10 G8 0"/>
                <a:gd name="G12" fmla="?: G10 G7 21600"/>
                <a:gd name="T0" fmla="*/ 19355 w 21600"/>
                <a:gd name="T1" fmla="*/ 10800 h 21600"/>
                <a:gd name="T2" fmla="*/ 10800 w 21600"/>
                <a:gd name="T3" fmla="*/ 21600 h 21600"/>
                <a:gd name="T4" fmla="*/ 2245 w 21600"/>
                <a:gd name="T5" fmla="*/ 10800 h 21600"/>
                <a:gd name="T6" fmla="*/ 10800 w 21600"/>
                <a:gd name="T7" fmla="*/ 0 h 21600"/>
                <a:gd name="T8" fmla="*/ 4045 w 21600"/>
                <a:gd name="T9" fmla="*/ 4045 h 21600"/>
                <a:gd name="T10" fmla="*/ 17555 w 21600"/>
                <a:gd name="T11" fmla="*/ 175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4489" y="21600"/>
                  </a:lnTo>
                  <a:lnTo>
                    <a:pt x="1711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7" name="Line 7"/>
            <p:cNvSpPr>
              <a:spLocks noChangeShapeType="1"/>
            </p:cNvSpPr>
            <p:nvPr/>
          </p:nvSpPr>
          <p:spPr bwMode="auto">
            <a:xfrm flipV="1">
              <a:off x="1440" y="12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8" name="Line 8"/>
            <p:cNvSpPr>
              <a:spLocks noChangeShapeType="1"/>
            </p:cNvSpPr>
            <p:nvPr/>
          </p:nvSpPr>
          <p:spPr bwMode="auto">
            <a:xfrm flipV="1">
              <a:off x="1920" y="12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9" name="Line 9"/>
            <p:cNvSpPr>
              <a:spLocks noChangeShapeType="1"/>
            </p:cNvSpPr>
            <p:nvPr/>
          </p:nvSpPr>
          <p:spPr bwMode="auto">
            <a:xfrm flipV="1">
              <a:off x="1680" y="196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0" name="Text Box 10"/>
            <p:cNvSpPr txBox="1">
              <a:spLocks noChangeArrowheads="1"/>
            </p:cNvSpPr>
            <p:nvPr/>
          </p:nvSpPr>
          <p:spPr bwMode="auto">
            <a:xfrm>
              <a:off x="1458" y="1204"/>
              <a:ext cx="1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 b="1">
                  <a:latin typeface="Comic Sans MS" pitchFamily="66" charset="0"/>
                </a:rPr>
                <a:t>i</a:t>
              </a:r>
              <a:endParaRPr lang="en-US" altLang="he-IL" sz="2400">
                <a:latin typeface="Comic Sans MS" pitchFamily="66" charset="0"/>
              </a:endParaRPr>
            </a:p>
          </p:txBody>
        </p:sp>
        <p:sp>
          <p:nvSpPr>
            <p:cNvPr id="486411" name="Text Box 11"/>
            <p:cNvSpPr txBox="1">
              <a:spLocks noChangeArrowheads="1"/>
            </p:cNvSpPr>
            <p:nvPr/>
          </p:nvSpPr>
          <p:spPr bwMode="auto">
            <a:xfrm>
              <a:off x="1974" y="1204"/>
              <a:ext cx="1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 b="1">
                  <a:latin typeface="Comic Sans MS" pitchFamily="66" charset="0"/>
                </a:rPr>
                <a:t>j</a:t>
              </a:r>
              <a:endParaRPr lang="en-US" altLang="he-IL" sz="2400">
                <a:latin typeface="Comic Sans MS" pitchFamily="66" charset="0"/>
              </a:endParaRPr>
            </a:p>
          </p:txBody>
        </p:sp>
        <p:sp>
          <p:nvSpPr>
            <p:cNvPr id="486412" name="Text Box 12"/>
            <p:cNvSpPr txBox="1">
              <a:spLocks noChangeArrowheads="1"/>
            </p:cNvSpPr>
            <p:nvPr/>
          </p:nvSpPr>
          <p:spPr bwMode="auto">
            <a:xfrm>
              <a:off x="1400" y="2020"/>
              <a:ext cx="2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>
                  <a:latin typeface="Comic Sans MS" pitchFamily="66" charset="0"/>
                </a:rPr>
                <a:t>k</a:t>
              </a:r>
            </a:p>
          </p:txBody>
        </p:sp>
        <p:sp>
          <p:nvSpPr>
            <p:cNvPr id="486413" name="Text Box 13"/>
            <p:cNvSpPr txBox="1">
              <a:spLocks noChangeArrowheads="1"/>
            </p:cNvSpPr>
            <p:nvPr/>
          </p:nvSpPr>
          <p:spPr bwMode="auto">
            <a:xfrm>
              <a:off x="960" y="964"/>
              <a:ext cx="8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 b="1">
                  <a:solidFill>
                    <a:schemeClr val="bg2"/>
                  </a:solidFill>
                  <a:latin typeface="Comic Sans MS" pitchFamily="66" charset="0"/>
                </a:rPr>
                <a:t>W</a:t>
              </a:r>
              <a:r>
                <a:rPr lang="en-US" altLang="he-IL" sz="2400" b="1" baseline="-25000">
                  <a:solidFill>
                    <a:schemeClr val="bg2"/>
                  </a:solidFill>
                  <a:latin typeface="Comic Sans MS" pitchFamily="66" charset="0"/>
                </a:rPr>
                <a:t>i</a:t>
              </a:r>
              <a:r>
                <a:rPr lang="en-US" altLang="he-IL" sz="2400" b="1" baseline="30000">
                  <a:solidFill>
                    <a:schemeClr val="bg2"/>
                  </a:solidFill>
                  <a:latin typeface="Comic Sans MS" pitchFamily="66" charset="0"/>
                </a:rPr>
                <a:t>0</a:t>
              </a:r>
              <a:r>
                <a:rPr lang="en-US" altLang="he-IL" sz="2400" b="1">
                  <a:solidFill>
                    <a:schemeClr val="bg2"/>
                  </a:solidFill>
                  <a:latin typeface="Comic Sans MS" pitchFamily="66" charset="0"/>
                </a:rPr>
                <a:t>,W</a:t>
              </a:r>
              <a:r>
                <a:rPr lang="en-US" altLang="he-IL" sz="2400" b="1" baseline="-25000">
                  <a:solidFill>
                    <a:schemeClr val="bg2"/>
                  </a:solidFill>
                  <a:latin typeface="Comic Sans MS" pitchFamily="66" charset="0"/>
                </a:rPr>
                <a:t>i</a:t>
              </a:r>
              <a:r>
                <a:rPr lang="en-US" altLang="he-IL" sz="2400" b="1" baseline="30000">
                  <a:solidFill>
                    <a:schemeClr val="bg2"/>
                  </a:solidFill>
                  <a:latin typeface="Comic Sans MS" pitchFamily="66" charset="0"/>
                </a:rPr>
                <a:t>1</a:t>
              </a:r>
              <a:endParaRPr lang="en-US" altLang="he-IL" sz="24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486414" name="Text Box 14"/>
            <p:cNvSpPr txBox="1">
              <a:spLocks noChangeArrowheads="1"/>
            </p:cNvSpPr>
            <p:nvPr/>
          </p:nvSpPr>
          <p:spPr bwMode="auto">
            <a:xfrm>
              <a:off x="1824" y="964"/>
              <a:ext cx="8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 b="1">
                  <a:solidFill>
                    <a:schemeClr val="bg2"/>
                  </a:solidFill>
                  <a:latin typeface="Comic Sans MS" pitchFamily="66" charset="0"/>
                </a:rPr>
                <a:t>W</a:t>
              </a:r>
              <a:r>
                <a:rPr lang="en-US" altLang="he-IL" sz="2400" b="1" baseline="-25000">
                  <a:solidFill>
                    <a:schemeClr val="bg2"/>
                  </a:solidFill>
                  <a:latin typeface="Comic Sans MS" pitchFamily="66" charset="0"/>
                </a:rPr>
                <a:t>j</a:t>
              </a:r>
              <a:r>
                <a:rPr lang="en-US" altLang="he-IL" sz="2400" b="1" baseline="30000">
                  <a:solidFill>
                    <a:schemeClr val="bg2"/>
                  </a:solidFill>
                  <a:latin typeface="Comic Sans MS" pitchFamily="66" charset="0"/>
                </a:rPr>
                <a:t>0</a:t>
              </a:r>
              <a:r>
                <a:rPr lang="en-US" altLang="he-IL" sz="2400" b="1">
                  <a:solidFill>
                    <a:schemeClr val="bg2"/>
                  </a:solidFill>
                  <a:latin typeface="Comic Sans MS" pitchFamily="66" charset="0"/>
                </a:rPr>
                <a:t>,W</a:t>
              </a:r>
              <a:r>
                <a:rPr lang="en-US" altLang="he-IL" sz="2400" b="1" baseline="-25000">
                  <a:solidFill>
                    <a:schemeClr val="bg2"/>
                  </a:solidFill>
                  <a:latin typeface="Comic Sans MS" pitchFamily="66" charset="0"/>
                </a:rPr>
                <a:t>j</a:t>
              </a:r>
              <a:r>
                <a:rPr lang="en-US" altLang="he-IL" sz="2400" b="1" baseline="30000">
                  <a:solidFill>
                    <a:schemeClr val="bg2"/>
                  </a:solidFill>
                  <a:latin typeface="Comic Sans MS" pitchFamily="66" charset="0"/>
                </a:rPr>
                <a:t>1</a:t>
              </a:r>
              <a:endParaRPr lang="en-US" altLang="he-IL" sz="2400">
                <a:solidFill>
                  <a:schemeClr val="hlink"/>
                </a:solidFill>
                <a:latin typeface="Comic Sans MS" pitchFamily="66" charset="0"/>
              </a:endParaRPr>
            </a:p>
          </p:txBody>
        </p:sp>
        <p:sp>
          <p:nvSpPr>
            <p:cNvPr id="486415" name="Text Box 15"/>
            <p:cNvSpPr txBox="1">
              <a:spLocks noChangeArrowheads="1"/>
            </p:cNvSpPr>
            <p:nvPr/>
          </p:nvSpPr>
          <p:spPr bwMode="auto">
            <a:xfrm>
              <a:off x="1728" y="2020"/>
              <a:ext cx="8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 b="1">
                  <a:solidFill>
                    <a:schemeClr val="bg2"/>
                  </a:solidFill>
                  <a:latin typeface="Comic Sans MS" pitchFamily="66" charset="0"/>
                </a:rPr>
                <a:t>W</a:t>
              </a:r>
              <a:r>
                <a:rPr lang="en-US" altLang="he-IL" sz="2400" b="1" baseline="-25000">
                  <a:solidFill>
                    <a:schemeClr val="bg2"/>
                  </a:solidFill>
                  <a:latin typeface="Comic Sans MS" pitchFamily="66" charset="0"/>
                </a:rPr>
                <a:t>k</a:t>
              </a:r>
              <a:r>
                <a:rPr lang="en-US" altLang="he-IL" sz="2400" b="1" baseline="30000">
                  <a:solidFill>
                    <a:schemeClr val="bg2"/>
                  </a:solidFill>
                  <a:latin typeface="Comic Sans MS" pitchFamily="66" charset="0"/>
                </a:rPr>
                <a:t>0</a:t>
              </a:r>
              <a:r>
                <a:rPr lang="en-US" altLang="he-IL" sz="2400" b="1">
                  <a:solidFill>
                    <a:schemeClr val="bg2"/>
                  </a:solidFill>
                  <a:latin typeface="Comic Sans MS" pitchFamily="66" charset="0"/>
                </a:rPr>
                <a:t>,W</a:t>
              </a:r>
              <a:r>
                <a:rPr lang="en-US" altLang="he-IL" sz="2400" b="1" baseline="-25000">
                  <a:solidFill>
                    <a:schemeClr val="bg2"/>
                  </a:solidFill>
                  <a:latin typeface="Comic Sans MS" pitchFamily="66" charset="0"/>
                </a:rPr>
                <a:t>k</a:t>
              </a:r>
              <a:r>
                <a:rPr lang="en-US" altLang="he-IL" sz="2400" b="1" baseline="30000">
                  <a:solidFill>
                    <a:schemeClr val="bg2"/>
                  </a:solidFill>
                  <a:latin typeface="Comic Sans MS" pitchFamily="66" charset="0"/>
                </a:rPr>
                <a:t>1</a:t>
              </a:r>
              <a:endParaRPr lang="en-US" altLang="he-IL" sz="2400">
                <a:solidFill>
                  <a:schemeClr val="hlink"/>
                </a:solidFill>
                <a:latin typeface="Comic Sans MS" pitchFamily="66" charset="0"/>
              </a:endParaRPr>
            </a:p>
          </p:txBody>
        </p:sp>
        <p:sp>
          <p:nvSpPr>
            <p:cNvPr id="486416" name="Text Box 16"/>
            <p:cNvSpPr txBox="1">
              <a:spLocks noChangeArrowheads="1"/>
            </p:cNvSpPr>
            <p:nvPr/>
          </p:nvSpPr>
          <p:spPr bwMode="auto">
            <a:xfrm>
              <a:off x="1089" y="1636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he-IL" sz="2400" b="1">
                  <a:solidFill>
                    <a:schemeClr val="accent1"/>
                  </a:solidFill>
                  <a:latin typeface="Comic Sans MS" pitchFamily="66" charset="0"/>
                </a:rPr>
                <a:t>G</a:t>
              </a:r>
              <a:endParaRPr lang="en-US" altLang="he-IL" sz="2400">
                <a:latin typeface="Comic Sans MS" pitchFamily="66" charset="0"/>
              </a:endParaRPr>
            </a:p>
          </p:txBody>
        </p:sp>
      </p:grpSp>
      <p:sp>
        <p:nvSpPr>
          <p:cNvPr id="486417" name="Text Box 17"/>
          <p:cNvSpPr txBox="1">
            <a:spLocks noChangeArrowheads="1"/>
          </p:cNvSpPr>
          <p:nvPr/>
        </p:nvSpPr>
        <p:spPr bwMode="auto">
          <a:xfrm>
            <a:off x="914400" y="6042025"/>
            <a:ext cx="7599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latin typeface="Arial Narrow" pitchFamily="34" charset="0"/>
              </a:rPr>
              <a:t>Typical entry:</a:t>
            </a:r>
            <a:r>
              <a:rPr lang="en-US" altLang="he-IL" sz="2400" b="1" i="1">
                <a:solidFill>
                  <a:schemeClr val="hlink"/>
                </a:solidFill>
                <a:latin typeface="Arial Narrow" pitchFamily="34" charset="0"/>
              </a:rPr>
              <a:t>  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[</a:t>
            </a:r>
            <a:r>
              <a:rPr lang="en-US" altLang="he-IL" sz="2400">
                <a:solidFill>
                  <a:srgbClr val="FF0000"/>
                </a:solidFill>
                <a:latin typeface="Comic Sans MS" pitchFamily="66" charset="0"/>
              </a:rPr>
              <a:t>(c</a:t>
            </a:r>
            <a:r>
              <a:rPr lang="en-US" altLang="he-IL" sz="2400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40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G(b</a:t>
            </a:r>
            <a:r>
              <a:rPr lang="en-US" altLang="he-IL" sz="2400" b="1" baseline="14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,b</a:t>
            </a:r>
            <a:r>
              <a:rPr lang="en-US" altLang="he-IL" sz="2400" b="1" baseline="14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US" altLang="he-IL" sz="240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+F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400" b="1" baseline="-48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400" b="1" baseline="-1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400" b="1" baseline="-20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(c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,k) + F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400" b="1" baseline="-48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b="1" baseline="-1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000" b="1" baseline="-20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(c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b="1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k)]</a:t>
            </a:r>
            <a:endParaRPr lang="en-US" altLang="en-US" sz="2400" b="1">
              <a:solidFill>
                <a:srgbClr val="FF0000"/>
              </a:solidFill>
              <a:latin typeface="Comic Sans MS" pitchFamily="66" charset="0"/>
            </a:endParaRPr>
          </a:p>
          <a:p>
            <a:pPr eaLnBrk="0" hangingPunct="0"/>
            <a:endParaRPr lang="en-US" altLang="en-US" sz="24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1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369888"/>
            <a:ext cx="8331200" cy="614362"/>
          </a:xfrm>
        </p:spPr>
        <p:txBody>
          <a:bodyPr/>
          <a:lstStyle/>
          <a:p>
            <a:r>
              <a:rPr lang="en-US" altLang="he-IL" sz="3600">
                <a:solidFill>
                  <a:srgbClr val="993300"/>
                </a:solidFill>
              </a:rPr>
              <a:t>Translation table for an OR gate</a:t>
            </a:r>
            <a:endParaRPr lang="en-US" altLang="he-IL">
              <a:solidFill>
                <a:srgbClr val="993300"/>
              </a:solidFill>
            </a:endParaRPr>
          </a:p>
        </p:txBody>
      </p:sp>
      <p:sp>
        <p:nvSpPr>
          <p:cNvPr id="487427" name="AutoShape 3"/>
          <p:cNvSpPr>
            <a:spLocks noChangeArrowheads="1"/>
          </p:cNvSpPr>
          <p:nvPr/>
        </p:nvSpPr>
        <p:spPr bwMode="auto">
          <a:xfrm>
            <a:off x="1095375" y="1635125"/>
            <a:ext cx="1619250" cy="474663"/>
          </a:xfrm>
          <a:custGeom>
            <a:avLst/>
            <a:gdLst>
              <a:gd name="G0" fmla="+- 4489 0 0"/>
              <a:gd name="G1" fmla="+- 21600 0 4489"/>
              <a:gd name="G2" fmla="*/ 4489 1 2"/>
              <a:gd name="G3" fmla="+- 21600 0 G2"/>
              <a:gd name="G4" fmla="+/ 4489 21600 2"/>
              <a:gd name="G5" fmla="+/ G1 0 2"/>
              <a:gd name="G6" fmla="*/ 21600 21600 4489"/>
              <a:gd name="G7" fmla="*/ G6 1 2"/>
              <a:gd name="G8" fmla="+- 21600 0 G7"/>
              <a:gd name="G9" fmla="*/ 21600 1 2"/>
              <a:gd name="G10" fmla="+- 4489 0 G9"/>
              <a:gd name="G11" fmla="?: G10 G8 0"/>
              <a:gd name="G12" fmla="?: G10 G7 21600"/>
              <a:gd name="T0" fmla="*/ 19355 w 21600"/>
              <a:gd name="T1" fmla="*/ 10800 h 21600"/>
              <a:gd name="T2" fmla="*/ 10800 w 21600"/>
              <a:gd name="T3" fmla="*/ 21600 h 21600"/>
              <a:gd name="T4" fmla="*/ 2245 w 21600"/>
              <a:gd name="T5" fmla="*/ 10800 h 21600"/>
              <a:gd name="T6" fmla="*/ 10800 w 21600"/>
              <a:gd name="T7" fmla="*/ 0 h 21600"/>
              <a:gd name="T8" fmla="*/ 4045 w 21600"/>
              <a:gd name="T9" fmla="*/ 4045 h 21600"/>
              <a:gd name="T10" fmla="*/ 17555 w 21600"/>
              <a:gd name="T11" fmla="*/ 1755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4489" y="21600"/>
                </a:lnTo>
                <a:lnTo>
                  <a:pt x="1711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28" name="Line 4"/>
          <p:cNvSpPr>
            <a:spLocks noChangeShapeType="1"/>
          </p:cNvSpPr>
          <p:nvPr/>
        </p:nvSpPr>
        <p:spPr bwMode="auto">
          <a:xfrm flipV="1">
            <a:off x="1400175" y="1319213"/>
            <a:ext cx="0" cy="315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29" name="Line 5"/>
          <p:cNvSpPr>
            <a:spLocks noChangeShapeType="1"/>
          </p:cNvSpPr>
          <p:nvPr/>
        </p:nvSpPr>
        <p:spPr bwMode="auto">
          <a:xfrm flipV="1">
            <a:off x="2417763" y="1319213"/>
            <a:ext cx="0" cy="315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V="1">
            <a:off x="1909763" y="2109788"/>
            <a:ext cx="0" cy="317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1" name="Text Box 7"/>
          <p:cNvSpPr txBox="1">
            <a:spLocks noChangeArrowheads="1"/>
          </p:cNvSpPr>
          <p:nvPr/>
        </p:nvSpPr>
        <p:spPr bwMode="auto">
          <a:xfrm>
            <a:off x="1438275" y="1273175"/>
            <a:ext cx="26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latin typeface="Comic Sans MS" pitchFamily="66" charset="0"/>
              </a:rPr>
              <a:t>i</a:t>
            </a:r>
            <a:endParaRPr lang="en-US" altLang="he-IL" sz="2400">
              <a:latin typeface="Comic Sans MS" pitchFamily="66" charset="0"/>
            </a:endParaRPr>
          </a:p>
        </p:txBody>
      </p:sp>
      <p:sp>
        <p:nvSpPr>
          <p:cNvPr id="487432" name="Text Box 8"/>
          <p:cNvSpPr txBox="1">
            <a:spLocks noChangeArrowheads="1"/>
          </p:cNvSpPr>
          <p:nvPr/>
        </p:nvSpPr>
        <p:spPr bwMode="auto">
          <a:xfrm>
            <a:off x="2532063" y="1273175"/>
            <a:ext cx="306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latin typeface="Comic Sans MS" pitchFamily="66" charset="0"/>
              </a:rPr>
              <a:t>j</a:t>
            </a:r>
            <a:endParaRPr lang="en-US" altLang="he-IL" sz="2400">
              <a:latin typeface="Comic Sans MS" pitchFamily="66" charset="0"/>
            </a:endParaRPr>
          </a:p>
        </p:txBody>
      </p:sp>
      <p:sp>
        <p:nvSpPr>
          <p:cNvPr id="487433" name="Text Box 9"/>
          <p:cNvSpPr txBox="1">
            <a:spLocks noChangeArrowheads="1"/>
          </p:cNvSpPr>
          <p:nvPr/>
        </p:nvSpPr>
        <p:spPr bwMode="auto">
          <a:xfrm>
            <a:off x="1316038" y="2168525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latin typeface="Comic Sans MS" pitchFamily="66" charset="0"/>
              </a:rPr>
              <a:t>k</a:t>
            </a:r>
            <a:endParaRPr lang="en-US" altLang="he-IL" sz="2400">
              <a:latin typeface="Comic Sans MS" pitchFamily="66" charset="0"/>
            </a:endParaRPr>
          </a:p>
        </p:txBody>
      </p:sp>
      <p:sp>
        <p:nvSpPr>
          <p:cNvPr id="487434" name="Text Box 10"/>
          <p:cNvSpPr txBox="1">
            <a:spLocks noChangeArrowheads="1"/>
          </p:cNvSpPr>
          <p:nvPr/>
        </p:nvSpPr>
        <p:spPr bwMode="auto">
          <a:xfrm>
            <a:off x="385763" y="1006475"/>
            <a:ext cx="1312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,W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US" altLang="he-IL" sz="240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487435" name="Text Box 11"/>
          <p:cNvSpPr txBox="1">
            <a:spLocks noChangeArrowheads="1"/>
          </p:cNvSpPr>
          <p:nvPr/>
        </p:nvSpPr>
        <p:spPr bwMode="auto">
          <a:xfrm>
            <a:off x="2214563" y="1006475"/>
            <a:ext cx="1363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,W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US" altLang="he-IL" sz="2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2009775" y="2166938"/>
            <a:ext cx="141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altLang="he-IL" sz="2400" b="1">
                <a:solidFill>
                  <a:srgbClr val="FF0000"/>
                </a:solidFill>
                <a:latin typeface="Comic Sans MS" pitchFamily="66" charset="0"/>
              </a:rPr>
              <a:t>,W</a:t>
            </a:r>
            <a:r>
              <a:rPr lang="en-US" altLang="he-IL" sz="2400" b="1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US" altLang="he-IL" sz="2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657225" y="1747838"/>
            <a:ext cx="39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400" b="1">
                <a:solidFill>
                  <a:srgbClr val="0033CC"/>
                </a:solidFill>
                <a:latin typeface="Comic Sans MS" pitchFamily="66" charset="0"/>
              </a:rPr>
              <a:t>G</a:t>
            </a:r>
            <a:endParaRPr lang="en-US" altLang="he-IL" sz="240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487438" name="Rectangle 14"/>
          <p:cNvSpPr>
            <a:spLocks noChangeArrowheads="1"/>
          </p:cNvSpPr>
          <p:nvPr/>
        </p:nvSpPr>
        <p:spPr bwMode="auto">
          <a:xfrm>
            <a:off x="812800" y="5583238"/>
            <a:ext cx="6756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he-IL" sz="2800">
                <a:latin typeface="Arial Narrow" pitchFamily="34" charset="0"/>
              </a:rPr>
              <a:t>Encrypt</a:t>
            </a:r>
            <a:r>
              <a:rPr lang="en-US" altLang="he-IL" sz="2800">
                <a:solidFill>
                  <a:srgbClr val="CC0099"/>
                </a:solidFill>
                <a:latin typeface="Arial Narrow" pitchFamily="34" charset="0"/>
              </a:rPr>
              <a:t>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altLang="he-IL" sz="2400">
                <a:solidFill>
                  <a:srgbClr val="FF0066"/>
                </a:solidFill>
                <a:latin typeface="Symbol" pitchFamily="18" charset="2"/>
                <a:sym typeface="Symbol" pitchFamily="18" charset="2"/>
              </a:rPr>
              <a:t></a:t>
            </a:r>
            <a:r>
              <a:rPr lang="en-US" altLang="he-IL" sz="2400">
                <a:solidFill>
                  <a:srgbClr val="FF0000"/>
                </a:solidFill>
                <a:latin typeface="Comic Sans MS" pitchFamily="66" charset="0"/>
                <a:sym typeface="Math A" pitchFamily="18" charset="2"/>
              </a:rPr>
              <a:t> 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k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(b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,b</a:t>
            </a:r>
            <a:r>
              <a:rPr lang="en-US" altLang="he-IL" sz="2800" baseline="-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), W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altLang="he-IL" sz="2800" baseline="30000">
                <a:solidFill>
                  <a:srgbClr val="FF0000"/>
                </a:solidFill>
                <a:latin typeface="Comic Sans MS" pitchFamily="66" charset="0"/>
              </a:rPr>
              <a:t>G(b</a:t>
            </a:r>
            <a:r>
              <a:rPr lang="en-US" altLang="he-IL">
                <a:solidFill>
                  <a:srgbClr val="FF0000"/>
                </a:solidFill>
              </a:rPr>
              <a:t>i</a:t>
            </a:r>
            <a:r>
              <a:rPr lang="en-US" altLang="he-IL" sz="2800" baseline="30000">
                <a:solidFill>
                  <a:srgbClr val="FF0000"/>
                </a:solidFill>
                <a:latin typeface="Comic Sans MS" pitchFamily="66" charset="0"/>
              </a:rPr>
              <a:t>,b</a:t>
            </a:r>
            <a:r>
              <a:rPr lang="en-US" altLang="he-IL" sz="2800" baseline="-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he-IL" sz="2800" baseline="3000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altLang="he-IL" sz="2800">
                <a:solidFill>
                  <a:srgbClr val="CC0099"/>
                </a:solidFill>
                <a:latin typeface="Times New Roman" pitchFamily="18" charset="0"/>
              </a:rPr>
              <a:t> </a:t>
            </a:r>
            <a:r>
              <a:rPr lang="en-US" altLang="he-IL" sz="2800">
                <a:latin typeface="Arial Narrow" pitchFamily="34" charset="0"/>
              </a:rPr>
              <a:t>with</a:t>
            </a:r>
            <a:r>
              <a:rPr lang="en-US" altLang="he-IL" sz="2800">
                <a:solidFill>
                  <a:srgbClr val="CC0099"/>
                </a:solidFill>
                <a:latin typeface="Arial Narrow" pitchFamily="34" charset="0"/>
              </a:rPr>
              <a:t> 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 baseline="3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800" baseline="-500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altLang="he-IL" sz="2800">
                <a:solidFill>
                  <a:srgbClr val="FF0000"/>
                </a:solidFill>
                <a:latin typeface="Comic Sans MS" pitchFamily="66" charset="0"/>
              </a:rPr>
              <a:t>, W</a:t>
            </a:r>
            <a:r>
              <a:rPr lang="en-US" altLang="he-IL" sz="2800" baseline="-2500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altLang="he-IL" sz="2800" baseline="3000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altLang="he-IL" sz="2800" baseline="-5000">
                <a:solidFill>
                  <a:srgbClr val="FF0000"/>
                </a:solidFill>
                <a:latin typeface="Comic Sans MS" pitchFamily="66" charset="0"/>
              </a:rPr>
              <a:t>j</a:t>
            </a:r>
            <a:endParaRPr lang="en-US" altLang="en-US" sz="2800" baseline="-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4572000" y="1174750"/>
            <a:ext cx="3200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he-IL" sz="2400">
                <a:solidFill>
                  <a:schemeClr val="accent2"/>
                </a:solidFill>
                <a:latin typeface="Arial Narrow" pitchFamily="34" charset="0"/>
              </a:rPr>
              <a:t>Sender constructs a translation table from input values to  output values</a:t>
            </a:r>
            <a:endParaRPr lang="en-US" altLang="he-IL" sz="2400">
              <a:latin typeface="Arial Narrow" pitchFamily="34" charset="0"/>
            </a:endParaRPr>
          </a:p>
        </p:txBody>
      </p:sp>
      <p:graphicFrame>
        <p:nvGraphicFramePr>
          <p:cNvPr id="487440" name="Object 16"/>
          <p:cNvGraphicFramePr>
            <a:graphicFrameLocks noChangeAspect="1"/>
          </p:cNvGraphicFramePr>
          <p:nvPr/>
        </p:nvGraphicFramePr>
        <p:xfrm>
          <a:off x="2817813" y="2743200"/>
          <a:ext cx="3254375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4701600" imgH="4581360" progId="Word.Document.8">
                  <p:embed/>
                </p:oleObj>
              </mc:Choice>
              <mc:Fallback>
                <p:oleObj name="Document" r:id="rId3" imgW="4701600" imgH="45813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743200"/>
                        <a:ext cx="3254375" cy="317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45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34" grpId="0" autoUpdateAnimBg="0"/>
      <p:bldP spid="487435" grpId="0" autoUpdateAnimBg="0"/>
      <p:bldP spid="487436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16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2.9|1.7|3.6|3.7|4.6|1.5|2.4|0.7|2|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90825</TotalTime>
  <Words>2252</Words>
  <Application>Microsoft Office PowerPoint</Application>
  <PresentationFormat>On-screen Show (4:3)</PresentationFormat>
  <Paragraphs>404</Paragraphs>
  <Slides>36</Slides>
  <Notes>14</Notes>
  <HiddenSlides>1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Default Design</vt:lpstr>
      <vt:lpstr>2_Default Design</vt:lpstr>
      <vt:lpstr>3_Default Design</vt:lpstr>
      <vt:lpstr>Document</vt:lpstr>
      <vt:lpstr>Foundations of Privacy  Lecture 3 </vt:lpstr>
      <vt:lpstr>Recap of last weeks’ lectures</vt:lpstr>
      <vt:lpstr>Cryptography and Privacy </vt:lpstr>
      <vt:lpstr>Example: Securely Computing Sums</vt:lpstr>
      <vt:lpstr>Is this Protocol Secure? </vt:lpstr>
      <vt:lpstr>The Simulation Paradigm</vt:lpstr>
      <vt:lpstr>SFE: Simulating the ideal model</vt:lpstr>
      <vt:lpstr>Tables for a Gate</vt:lpstr>
      <vt:lpstr>Translation table for an OR gate</vt:lpstr>
      <vt:lpstr>Secret Sharing</vt:lpstr>
      <vt:lpstr>General Access Structures</vt:lpstr>
      <vt:lpstr>The Problem with SFE</vt:lpstr>
      <vt:lpstr>Modern Privacy of Data Analysis </vt:lpstr>
      <vt:lpstr>Sanitization: Traditional View</vt:lpstr>
      <vt:lpstr>Traditional View: Interactive Model</vt:lpstr>
      <vt:lpstr>Sanitization: Traditional View</vt:lpstr>
      <vt:lpstr>Auxiliary Information</vt:lpstr>
      <vt:lpstr>AOL Search History Release (2006)</vt:lpstr>
      <vt:lpstr>AOL Search History Release (2006)</vt:lpstr>
      <vt:lpstr>Other Successful Attacks</vt:lpstr>
      <vt:lpstr>Why Settle for Ad Hoc Notions of Privacy? </vt:lpstr>
      <vt:lpstr>Computational Security of Encryption Semantic Security</vt:lpstr>
      <vt:lpstr>PowerPoint Presentation</vt:lpstr>
      <vt:lpstr>Making it Slightly less Vague Cryptographic Rigor Applied to Privacy</vt:lpstr>
      <vt:lpstr>In full generality: Dalenius Goal Impossible </vt:lpstr>
      <vt:lpstr>Outline </vt:lpstr>
      <vt:lpstr>Two Models</vt:lpstr>
      <vt:lpstr>Two Models</vt:lpstr>
      <vt:lpstr>Auxiliary Information</vt:lpstr>
      <vt:lpstr>Not learning from DB</vt:lpstr>
      <vt:lpstr>Not learning from DB</vt:lpstr>
      <vt:lpstr>Illustrative Example for Difficulty</vt:lpstr>
      <vt:lpstr>Defining “Win”: The Compromise Function</vt:lpstr>
      <vt:lpstr>Basic Concepts</vt:lpstr>
      <vt:lpstr>Impossibility Theorem: Informal </vt:lpstr>
      <vt:lpstr>Impossibility Theorem </vt:lpstr>
    </vt:vector>
  </TitlesOfParts>
  <Company> weizmann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Cryptography  Lecture 2</dc:title>
  <dc:creator>Administrator</dc:creator>
  <cp:lastModifiedBy> </cp:lastModifiedBy>
  <cp:revision>989</cp:revision>
  <dcterms:created xsi:type="dcterms:W3CDTF">2003-10-31T10:32:22Z</dcterms:created>
  <dcterms:modified xsi:type="dcterms:W3CDTF">2012-04-05T18:36:06Z</dcterms:modified>
</cp:coreProperties>
</file>